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Override PartName="/ppt/notesSlides/notesSlide27.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slideLayouts/slideLayout10.xml" ContentType="application/vnd.openxmlformats-officedocument.presentationml.slideLayout+xml"/>
  <Default Extension="gif" ContentType="image/gif"/>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439" r:id="rId2"/>
    <p:sldId id="440" r:id="rId3"/>
    <p:sldId id="441" r:id="rId4"/>
    <p:sldId id="442" r:id="rId5"/>
    <p:sldId id="443" r:id="rId6"/>
    <p:sldId id="413" r:id="rId7"/>
    <p:sldId id="396" r:id="rId8"/>
    <p:sldId id="428" r:id="rId9"/>
    <p:sldId id="429" r:id="rId10"/>
    <p:sldId id="430" r:id="rId11"/>
    <p:sldId id="431" r:id="rId12"/>
    <p:sldId id="432" r:id="rId13"/>
    <p:sldId id="433" r:id="rId14"/>
    <p:sldId id="436" r:id="rId15"/>
    <p:sldId id="437" r:id="rId16"/>
    <p:sldId id="347" r:id="rId17"/>
    <p:sldId id="351" r:id="rId18"/>
    <p:sldId id="354" r:id="rId19"/>
    <p:sldId id="355" r:id="rId20"/>
    <p:sldId id="321" r:id="rId21"/>
    <p:sldId id="388" r:id="rId22"/>
    <p:sldId id="379" r:id="rId23"/>
    <p:sldId id="401" r:id="rId24"/>
    <p:sldId id="357" r:id="rId25"/>
    <p:sldId id="358" r:id="rId26"/>
    <p:sldId id="360" r:id="rId27"/>
    <p:sldId id="402" r:id="rId28"/>
    <p:sldId id="361" r:id="rId29"/>
    <p:sldId id="404" r:id="rId30"/>
    <p:sldId id="403" r:id="rId31"/>
    <p:sldId id="392" r:id="rId32"/>
    <p:sldId id="406" r:id="rId33"/>
    <p:sldId id="363" r:id="rId34"/>
    <p:sldId id="410" r:id="rId35"/>
    <p:sldId id="438" r:id="rId36"/>
  </p:sldIdLst>
  <p:sldSz cx="9144000" cy="6858000" type="screen4x3"/>
  <p:notesSz cx="6858000" cy="9144000"/>
  <p:defaultTextStyle>
    <a:defPPr>
      <a:defRPr lang="ja-JP"/>
    </a:defPPr>
    <a:lvl1pPr algn="l" rtl="0" fontAlgn="base">
      <a:spcBef>
        <a:spcPct val="0"/>
      </a:spcBef>
      <a:spcAft>
        <a:spcPct val="0"/>
      </a:spcAft>
      <a:defRPr kumimoji="1" kern="1200">
        <a:solidFill>
          <a:schemeClr val="tx1"/>
        </a:solidFill>
        <a:latin typeface="Arial" charset="0"/>
        <a:ea typeface="ＭＳ Ｐゴシック" charset="-128"/>
        <a:cs typeface="+mn-cs"/>
      </a:defRPr>
    </a:lvl1pPr>
    <a:lvl2pPr marL="457200" algn="l" rtl="0" fontAlgn="base">
      <a:spcBef>
        <a:spcPct val="0"/>
      </a:spcBef>
      <a:spcAft>
        <a:spcPct val="0"/>
      </a:spcAft>
      <a:defRPr kumimoji="1" kern="1200">
        <a:solidFill>
          <a:schemeClr val="tx1"/>
        </a:solidFill>
        <a:latin typeface="Arial" charset="0"/>
        <a:ea typeface="ＭＳ Ｐゴシック" charset="-128"/>
        <a:cs typeface="+mn-cs"/>
      </a:defRPr>
    </a:lvl2pPr>
    <a:lvl3pPr marL="914400" algn="l" rtl="0" fontAlgn="base">
      <a:spcBef>
        <a:spcPct val="0"/>
      </a:spcBef>
      <a:spcAft>
        <a:spcPct val="0"/>
      </a:spcAft>
      <a:defRPr kumimoji="1" kern="1200">
        <a:solidFill>
          <a:schemeClr val="tx1"/>
        </a:solidFill>
        <a:latin typeface="Arial" charset="0"/>
        <a:ea typeface="ＭＳ Ｐゴシック" charset="-128"/>
        <a:cs typeface="+mn-cs"/>
      </a:defRPr>
    </a:lvl3pPr>
    <a:lvl4pPr marL="1371600" algn="l" rtl="0" fontAlgn="base">
      <a:spcBef>
        <a:spcPct val="0"/>
      </a:spcBef>
      <a:spcAft>
        <a:spcPct val="0"/>
      </a:spcAft>
      <a:defRPr kumimoji="1" kern="1200">
        <a:solidFill>
          <a:schemeClr val="tx1"/>
        </a:solidFill>
        <a:latin typeface="Arial" charset="0"/>
        <a:ea typeface="ＭＳ Ｐゴシック" charset="-128"/>
        <a:cs typeface="+mn-cs"/>
      </a:defRPr>
    </a:lvl4pPr>
    <a:lvl5pPr marL="1828800" algn="l" rtl="0" fontAlgn="base">
      <a:spcBef>
        <a:spcPct val="0"/>
      </a:spcBef>
      <a:spcAft>
        <a:spcPct val="0"/>
      </a:spcAft>
      <a:defRPr kumimoji="1" kern="1200">
        <a:solidFill>
          <a:schemeClr val="tx1"/>
        </a:solidFill>
        <a:latin typeface="Arial" charset="0"/>
        <a:ea typeface="ＭＳ Ｐゴシック" charset="-128"/>
        <a:cs typeface="+mn-cs"/>
      </a:defRPr>
    </a:lvl5pPr>
    <a:lvl6pPr marL="2286000" algn="l" defTabSz="914400" rtl="0" eaLnBrk="1" latinLnBrk="0" hangingPunct="1">
      <a:defRPr kumimoji="1" kern="1200">
        <a:solidFill>
          <a:schemeClr val="tx1"/>
        </a:solidFill>
        <a:latin typeface="Arial" charset="0"/>
        <a:ea typeface="ＭＳ Ｐゴシック" charset="-128"/>
        <a:cs typeface="+mn-cs"/>
      </a:defRPr>
    </a:lvl6pPr>
    <a:lvl7pPr marL="2743200" algn="l" defTabSz="914400" rtl="0" eaLnBrk="1" latinLnBrk="0" hangingPunct="1">
      <a:defRPr kumimoji="1" kern="1200">
        <a:solidFill>
          <a:schemeClr val="tx1"/>
        </a:solidFill>
        <a:latin typeface="Arial" charset="0"/>
        <a:ea typeface="ＭＳ Ｐゴシック" charset="-128"/>
        <a:cs typeface="+mn-cs"/>
      </a:defRPr>
    </a:lvl7pPr>
    <a:lvl8pPr marL="3200400" algn="l" defTabSz="914400" rtl="0" eaLnBrk="1" latinLnBrk="0" hangingPunct="1">
      <a:defRPr kumimoji="1" kern="1200">
        <a:solidFill>
          <a:schemeClr val="tx1"/>
        </a:solidFill>
        <a:latin typeface="Arial" charset="0"/>
        <a:ea typeface="ＭＳ Ｐゴシック" charset="-128"/>
        <a:cs typeface="+mn-cs"/>
      </a:defRPr>
    </a:lvl8pPr>
    <a:lvl9pPr marL="3657600" algn="l" defTabSz="914400" rtl="0" eaLnBrk="1" latinLnBrk="0" hangingPunct="1">
      <a:defRPr kumimoji="1" kern="1200">
        <a:solidFill>
          <a:schemeClr val="tx1"/>
        </a:solidFill>
        <a:latin typeface="Arial" charset="0"/>
        <a:ea typeface="ＭＳ Ｐゴシック"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99"/>
    <a:srgbClr val="040664"/>
    <a:srgbClr val="660066"/>
    <a:srgbClr val="FF00FF"/>
    <a:srgbClr val="060988"/>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6076" autoAdjust="0"/>
    <p:restoredTop sz="50892" autoAdjust="0"/>
  </p:normalViewPr>
  <p:slideViewPr>
    <p:cSldViewPr>
      <p:cViewPr>
        <p:scale>
          <a:sx n="55" d="100"/>
          <a:sy n="55" d="100"/>
        </p:scale>
        <p:origin x="-1062" y="-1554"/>
      </p:cViewPr>
      <p:guideLst>
        <p:guide orient="horz" pos="2160"/>
        <p:guide pos="2880"/>
      </p:guideLst>
    </p:cSldViewPr>
  </p:slideViewPr>
  <p:notesTextViewPr>
    <p:cViewPr>
      <p:scale>
        <a:sx n="100" d="100"/>
        <a:sy n="100" d="100"/>
      </p:scale>
      <p:origin x="0" y="0"/>
    </p:cViewPr>
  </p:notesTextViewPr>
  <p:sorterViewPr>
    <p:cViewPr>
      <p:scale>
        <a:sx n="60" d="100"/>
        <a:sy n="60" d="100"/>
      </p:scale>
      <p:origin x="0" y="0"/>
    </p:cViewPr>
  </p:sorterViewPr>
  <p:notesViewPr>
    <p:cSldViewPr>
      <p:cViewPr varScale="1">
        <p:scale>
          <a:sx n="85" d="100"/>
          <a:sy n="85" d="100"/>
        </p:scale>
        <p:origin x="-3150" y="-78"/>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ja-JP" altLang="en-US"/>
          </a:p>
        </p:txBody>
      </p:sp>
      <p:sp>
        <p:nvSpPr>
          <p:cNvPr id="3" name="日付プレースホル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1C5202B-DAB4-4F5E-B4CA-C31F1EF69BF5}" type="datetimeFigureOut">
              <a:rPr lang="ja-JP" altLang="en-US"/>
              <a:pPr>
                <a:defRPr/>
              </a:pPr>
              <a:t>2010/10/27</a:t>
            </a:fld>
            <a:endParaRPr lang="ja-JP" altLang="en-US" dirty="0"/>
          </a:p>
        </p:txBody>
      </p:sp>
      <p:sp>
        <p:nvSpPr>
          <p:cNvPr id="4" name="スライド イメージ プレースホル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ja-JP" altLang="en-US" noProof="0" dirty="0" smtClean="0"/>
          </a:p>
        </p:txBody>
      </p:sp>
      <p:sp>
        <p:nvSpPr>
          <p:cNvPr id="5" name="ノート プレースホルダ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ja-JP" altLang="en-US" noProof="0" smtClean="0"/>
              <a:t>マスタ テキストの書式設定</a:t>
            </a:r>
          </a:p>
          <a:p>
            <a:pPr lvl="1"/>
            <a:r>
              <a:rPr lang="ja-JP" altLang="en-US" noProof="0" smtClean="0"/>
              <a:t>第 </a:t>
            </a:r>
            <a:r>
              <a:rPr lang="en-US" altLang="ja-JP" noProof="0" smtClean="0"/>
              <a:t>2 </a:t>
            </a:r>
            <a:r>
              <a:rPr lang="ja-JP" altLang="en-US" noProof="0" smtClean="0"/>
              <a:t>レベル</a:t>
            </a:r>
          </a:p>
          <a:p>
            <a:pPr lvl="2"/>
            <a:r>
              <a:rPr lang="ja-JP" altLang="en-US" noProof="0" smtClean="0"/>
              <a:t>第 </a:t>
            </a:r>
            <a:r>
              <a:rPr lang="en-US" altLang="ja-JP" noProof="0" smtClean="0"/>
              <a:t>3 </a:t>
            </a:r>
            <a:r>
              <a:rPr lang="ja-JP" altLang="en-US" noProof="0" smtClean="0"/>
              <a:t>レベル</a:t>
            </a:r>
          </a:p>
          <a:p>
            <a:pPr lvl="3"/>
            <a:r>
              <a:rPr lang="ja-JP" altLang="en-US" noProof="0" smtClean="0"/>
              <a:t>第 </a:t>
            </a:r>
            <a:r>
              <a:rPr lang="en-US" altLang="ja-JP" noProof="0" smtClean="0"/>
              <a:t>4 </a:t>
            </a:r>
            <a:r>
              <a:rPr lang="ja-JP" altLang="en-US" noProof="0" smtClean="0"/>
              <a:t>レベル</a:t>
            </a:r>
          </a:p>
          <a:p>
            <a:pPr lvl="4"/>
            <a:r>
              <a:rPr lang="ja-JP" altLang="en-US" noProof="0" smtClean="0"/>
              <a:t>第 </a:t>
            </a:r>
            <a:r>
              <a:rPr lang="en-US" altLang="ja-JP" noProof="0" smtClean="0"/>
              <a:t>5 </a:t>
            </a:r>
            <a:r>
              <a:rPr lang="ja-JP" altLang="en-US" noProof="0" smtClean="0"/>
              <a:t>レベル</a:t>
            </a:r>
          </a:p>
        </p:txBody>
      </p:sp>
      <p:sp>
        <p:nvSpPr>
          <p:cNvPr id="6" name="フッター プレースホル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ja-JP" altLang="en-US"/>
          </a:p>
        </p:txBody>
      </p:sp>
      <p:sp>
        <p:nvSpPr>
          <p:cNvPr id="7" name="スライド番号プレースホル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5704DFA6-3E25-4A30-82D4-AF2B2B2C6794}" type="slidenum">
              <a:rPr lang="ja-JP" altLang="en-US"/>
              <a:pPr>
                <a:defRPr/>
              </a:pPr>
              <a:t>&lt;#&gt;</a:t>
            </a:fld>
            <a:endParaRPr lang="ja-JP"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mn-lt"/>
        <a:ea typeface="+mn-ea"/>
        <a:cs typeface="+mn-cs"/>
      </a:defRPr>
    </a:lvl1pPr>
    <a:lvl2pPr marL="457200" algn="l" rtl="0" eaLnBrk="0" fontAlgn="base" hangingPunct="0">
      <a:spcBef>
        <a:spcPct val="30000"/>
      </a:spcBef>
      <a:spcAft>
        <a:spcPct val="0"/>
      </a:spcAft>
      <a:defRPr kumimoji="1" sz="1200" kern="1200">
        <a:solidFill>
          <a:schemeClr val="tx1"/>
        </a:solidFill>
        <a:latin typeface="+mn-lt"/>
        <a:ea typeface="+mn-ea"/>
        <a:cs typeface="+mn-cs"/>
      </a:defRPr>
    </a:lvl2pPr>
    <a:lvl3pPr marL="914400" algn="l" rtl="0" eaLnBrk="0" fontAlgn="base" hangingPunct="0">
      <a:spcBef>
        <a:spcPct val="30000"/>
      </a:spcBef>
      <a:spcAft>
        <a:spcPct val="0"/>
      </a:spcAft>
      <a:defRPr kumimoji="1" sz="1200" kern="1200">
        <a:solidFill>
          <a:schemeClr val="tx1"/>
        </a:solidFill>
        <a:latin typeface="+mn-lt"/>
        <a:ea typeface="+mn-ea"/>
        <a:cs typeface="+mn-cs"/>
      </a:defRPr>
    </a:lvl3pPr>
    <a:lvl4pPr marL="1371600" algn="l" rtl="0" eaLnBrk="0" fontAlgn="base" hangingPunct="0">
      <a:spcBef>
        <a:spcPct val="30000"/>
      </a:spcBef>
      <a:spcAft>
        <a:spcPct val="0"/>
      </a:spcAft>
      <a:defRPr kumimoji="1" sz="1200" kern="1200">
        <a:solidFill>
          <a:schemeClr val="tx1"/>
        </a:solidFill>
        <a:latin typeface="+mn-lt"/>
        <a:ea typeface="+mn-ea"/>
        <a:cs typeface="+mn-cs"/>
      </a:defRPr>
    </a:lvl4pPr>
    <a:lvl5pPr marL="1828800" algn="l" rtl="0" eaLnBrk="0" fontAlgn="base" hangingPunct="0">
      <a:spcBef>
        <a:spcPct val="30000"/>
      </a:spcBef>
      <a:spcAft>
        <a:spcPct val="0"/>
      </a:spcAft>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3" Type="http://schemas.openxmlformats.org/officeDocument/2006/relationships/hyperlink" Target="http://genryu.org/" TargetMode="External"/><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r>
              <a:rPr kumimoji="1" lang="ja-JP" altLang="ja-JP" sz="1200" kern="1200" dirty="0" smtClean="0">
                <a:solidFill>
                  <a:schemeClr val="tx1"/>
                </a:solidFill>
                <a:latin typeface="+mn-lt"/>
                <a:ea typeface="+mn-ea"/>
                <a:cs typeface="+mn-cs"/>
              </a:rPr>
              <a:t>国際ロータリー第</a:t>
            </a:r>
            <a:r>
              <a:rPr kumimoji="1" lang="en-US" altLang="ja-JP" sz="1200" kern="1200" dirty="0" smtClean="0">
                <a:solidFill>
                  <a:schemeClr val="tx1"/>
                </a:solidFill>
                <a:latin typeface="+mn-lt"/>
                <a:ea typeface="+mn-ea"/>
                <a:cs typeface="+mn-cs"/>
              </a:rPr>
              <a:t>2660</a:t>
            </a:r>
            <a:r>
              <a:rPr kumimoji="1" lang="ja-JP" altLang="ja-JP" sz="1200" kern="1200" dirty="0" smtClean="0">
                <a:solidFill>
                  <a:schemeClr val="tx1"/>
                </a:solidFill>
                <a:latin typeface="+mn-lt"/>
                <a:ea typeface="+mn-ea"/>
                <a:cs typeface="+mn-cs"/>
              </a:rPr>
              <a:t>地区の年次大会が盛大に開催されますことを心からお慶び申し上げます。</a:t>
            </a:r>
          </a:p>
          <a:p>
            <a:r>
              <a:rPr kumimoji="1" lang="ja-JP" altLang="ja-JP" sz="1200" kern="1200" dirty="0" smtClean="0">
                <a:solidFill>
                  <a:schemeClr val="tx1"/>
                </a:solidFill>
                <a:latin typeface="+mn-lt"/>
                <a:ea typeface="+mn-ea"/>
                <a:cs typeface="+mn-cs"/>
              </a:rPr>
              <a:t>お隣の地区ということで、大阪国際大会を始めいろいろな会合を通じて、お知り合いの多いことに力づけられると共に、近藤</a:t>
            </a:r>
            <a:r>
              <a:rPr kumimoji="1" lang="en-US" altLang="ja-JP" sz="1200" kern="1200" dirty="0" smtClean="0">
                <a:solidFill>
                  <a:schemeClr val="tx1"/>
                </a:solidFill>
                <a:latin typeface="+mn-lt"/>
                <a:ea typeface="+mn-ea"/>
                <a:cs typeface="+mn-cs"/>
              </a:rPr>
              <a:t>RI</a:t>
            </a:r>
            <a:r>
              <a:rPr kumimoji="1" lang="ja-JP" altLang="ja-JP" sz="1200" kern="1200" dirty="0" smtClean="0">
                <a:solidFill>
                  <a:schemeClr val="tx1"/>
                </a:solidFill>
                <a:latin typeface="+mn-lt"/>
                <a:ea typeface="+mn-ea"/>
                <a:cs typeface="+mn-cs"/>
              </a:rPr>
              <a:t>理事、菅生元</a:t>
            </a:r>
            <a:r>
              <a:rPr kumimoji="1" lang="en-US" altLang="ja-JP" sz="1200" kern="1200" dirty="0" smtClean="0">
                <a:solidFill>
                  <a:schemeClr val="tx1"/>
                </a:solidFill>
                <a:latin typeface="+mn-lt"/>
                <a:ea typeface="+mn-ea"/>
                <a:cs typeface="+mn-cs"/>
              </a:rPr>
              <a:t>RI</a:t>
            </a:r>
            <a:r>
              <a:rPr kumimoji="1" lang="ja-JP" altLang="ja-JP" sz="1200" kern="1200" dirty="0" smtClean="0">
                <a:solidFill>
                  <a:schemeClr val="tx1"/>
                </a:solidFill>
                <a:latin typeface="+mn-lt"/>
                <a:ea typeface="+mn-ea"/>
                <a:cs typeface="+mn-cs"/>
              </a:rPr>
              <a:t>理事を始め数多くのシニアリーダーのおられるこの地区に</a:t>
            </a:r>
            <a:r>
              <a:rPr kumimoji="1" lang="en-US" altLang="ja-JP" sz="1200" kern="1200" dirty="0" smtClean="0">
                <a:solidFill>
                  <a:schemeClr val="tx1"/>
                </a:solidFill>
                <a:latin typeface="+mn-lt"/>
                <a:ea typeface="+mn-ea"/>
                <a:cs typeface="+mn-cs"/>
              </a:rPr>
              <a:t>RI</a:t>
            </a:r>
            <a:r>
              <a:rPr kumimoji="1" lang="ja-JP" altLang="ja-JP" sz="1200" kern="1200" dirty="0" smtClean="0">
                <a:solidFill>
                  <a:schemeClr val="tx1"/>
                </a:solidFill>
                <a:latin typeface="+mn-lt"/>
                <a:ea typeface="+mn-ea"/>
                <a:cs typeface="+mn-cs"/>
              </a:rPr>
              <a:t>会長代理として訪問できますことは非常に名誉のことと身の引き締まる思いです。</a:t>
            </a:r>
          </a:p>
          <a:p>
            <a:r>
              <a:rPr kumimoji="1" lang="ja-JP" altLang="ja-JP" sz="1200" kern="1200" dirty="0" smtClean="0">
                <a:solidFill>
                  <a:schemeClr val="tx1"/>
                </a:solidFill>
                <a:latin typeface="+mn-lt"/>
                <a:ea typeface="+mn-ea"/>
                <a:cs typeface="+mn-cs"/>
              </a:rPr>
              <a:t>レイ・クリンギンスミス</a:t>
            </a:r>
            <a:r>
              <a:rPr kumimoji="1" lang="en-US" altLang="ja-JP" sz="1200" kern="1200" dirty="0" smtClean="0">
                <a:solidFill>
                  <a:schemeClr val="tx1"/>
                </a:solidFill>
                <a:latin typeface="+mn-lt"/>
                <a:ea typeface="+mn-ea"/>
                <a:cs typeface="+mn-cs"/>
              </a:rPr>
              <a:t>RI</a:t>
            </a:r>
            <a:r>
              <a:rPr kumimoji="1" lang="ja-JP" altLang="ja-JP" sz="1200" kern="1200" dirty="0" smtClean="0">
                <a:solidFill>
                  <a:schemeClr val="tx1"/>
                </a:solidFill>
                <a:latin typeface="+mn-lt"/>
                <a:ea typeface="+mn-ea"/>
                <a:cs typeface="+mn-cs"/>
              </a:rPr>
              <a:t>会長は今回新しい試みとして、地区年次大会における</a:t>
            </a:r>
            <a:r>
              <a:rPr kumimoji="1" lang="en-US" altLang="ja-JP" sz="1200" kern="1200" dirty="0" smtClean="0">
                <a:solidFill>
                  <a:schemeClr val="tx1"/>
                </a:solidFill>
                <a:latin typeface="+mn-lt"/>
                <a:ea typeface="+mn-ea"/>
                <a:cs typeface="+mn-cs"/>
              </a:rPr>
              <a:t>RI</a:t>
            </a:r>
            <a:r>
              <a:rPr kumimoji="1" lang="ja-JP" altLang="ja-JP" sz="1200" kern="1200" dirty="0" smtClean="0">
                <a:solidFill>
                  <a:schemeClr val="tx1"/>
                </a:solidFill>
                <a:latin typeface="+mn-lt"/>
                <a:ea typeface="+mn-ea"/>
                <a:cs typeface="+mn-cs"/>
              </a:rPr>
              <a:t>会長代理の選出方法を地区ガバナーに一任されました。今回私は松本ガバナーの直々のご指名によってこの地区大会に参加させていただくことになりました。インターネットに記載されている</a:t>
            </a:r>
            <a:r>
              <a:rPr kumimoji="1" lang="en-US" altLang="ja-JP" sz="1200" kern="1200" dirty="0" smtClean="0">
                <a:solidFill>
                  <a:schemeClr val="tx1"/>
                </a:solidFill>
                <a:latin typeface="+mn-lt"/>
                <a:ea typeface="+mn-ea"/>
                <a:cs typeface="+mn-cs"/>
              </a:rPr>
              <a:t>RI</a:t>
            </a:r>
            <a:r>
              <a:rPr kumimoji="1" lang="ja-JP" altLang="ja-JP" sz="1200" kern="1200" dirty="0" smtClean="0">
                <a:solidFill>
                  <a:schemeClr val="tx1"/>
                </a:solidFill>
                <a:latin typeface="+mn-lt"/>
                <a:ea typeface="+mn-ea"/>
                <a:cs typeface="+mn-cs"/>
              </a:rPr>
              <a:t>の指針には、</a:t>
            </a:r>
            <a:r>
              <a:rPr kumimoji="1" lang="en-US" altLang="ja-JP" sz="1200" kern="1200" dirty="0" smtClean="0">
                <a:solidFill>
                  <a:schemeClr val="tx1"/>
                </a:solidFill>
                <a:latin typeface="+mn-lt"/>
                <a:ea typeface="+mn-ea"/>
                <a:cs typeface="+mn-cs"/>
              </a:rPr>
              <a:t>RI</a:t>
            </a:r>
            <a:r>
              <a:rPr kumimoji="1" lang="ja-JP" altLang="ja-JP" sz="1200" kern="1200" dirty="0" smtClean="0">
                <a:solidFill>
                  <a:schemeClr val="tx1"/>
                </a:solidFill>
                <a:latin typeface="+mn-lt"/>
                <a:ea typeface="+mn-ea"/>
                <a:cs typeface="+mn-cs"/>
              </a:rPr>
              <a:t>会長代理は参加者に情報を提供して、地区大会の質を高めるように努力せよと記載されていますので、松本ガバナーの地区大会運営に協力する立場で、この役割を務めさせていただきたいと思います。ご指名いただいたことを大変光栄なことと、心から感謝申し上げます。</a:t>
            </a:r>
            <a:endParaRPr kumimoji="1" lang="ja-JP" altLang="ja-JP" sz="1200" kern="1200" dirty="0">
              <a:solidFill>
                <a:schemeClr val="tx1"/>
              </a:solidFill>
              <a:latin typeface="+mn-lt"/>
              <a:ea typeface="+mn-ea"/>
              <a:cs typeface="+mn-cs"/>
            </a:endParaRPr>
          </a:p>
        </p:txBody>
      </p:sp>
      <p:sp>
        <p:nvSpPr>
          <p:cNvPr id="4" name="スライド番号プレースホルダ 3"/>
          <p:cNvSpPr>
            <a:spLocks noGrp="1"/>
          </p:cNvSpPr>
          <p:nvPr>
            <p:ph type="sldNum" sz="quarter" idx="10"/>
          </p:nvPr>
        </p:nvSpPr>
        <p:spPr/>
        <p:txBody>
          <a:bodyPr/>
          <a:lstStyle/>
          <a:p>
            <a:pPr>
              <a:defRPr/>
            </a:pPr>
            <a:fld id="{5704DFA6-3E25-4A30-82D4-AF2B2B2C6794}" type="slidenum">
              <a:rPr lang="ja-JP" altLang="en-US" smtClean="0"/>
              <a:pPr>
                <a:defRPr/>
              </a:pPr>
              <a:t>1</a:t>
            </a:fld>
            <a:endParaRPr lang="ja-JP" alt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r>
              <a:rPr kumimoji="1" lang="ja-JP" altLang="ja-JP" sz="1200" kern="1200" dirty="0" smtClean="0">
                <a:solidFill>
                  <a:schemeClr val="tx1"/>
                </a:solidFill>
                <a:latin typeface="+mn-lt"/>
                <a:ea typeface="+mn-ea"/>
                <a:cs typeface="+mn-cs"/>
              </a:rPr>
              <a:t>さて、国際ロータリーは財団プログラムをできる限り簡素化するために財団の未来の長期計画となる「未来の夢計画」を実施することになりました。</a:t>
            </a:r>
          </a:p>
          <a:p>
            <a:r>
              <a:rPr kumimoji="1" lang="ja-JP" altLang="ja-JP" sz="1200" kern="1200" dirty="0" smtClean="0">
                <a:solidFill>
                  <a:schemeClr val="tx1"/>
                </a:solidFill>
                <a:latin typeface="+mn-lt"/>
                <a:ea typeface="+mn-ea"/>
                <a:cs typeface="+mn-cs"/>
              </a:rPr>
              <a:t>未来の夢計画には次の具体的目標が記載されています。</a:t>
            </a:r>
          </a:p>
          <a:p>
            <a:r>
              <a:rPr kumimoji="1" lang="ja-JP" altLang="ja-JP" sz="1200" kern="1200" dirty="0" smtClean="0">
                <a:solidFill>
                  <a:schemeClr val="tx1"/>
                </a:solidFill>
                <a:latin typeface="+mn-lt"/>
                <a:ea typeface="+mn-ea"/>
                <a:cs typeface="+mn-cs"/>
              </a:rPr>
              <a:t>財団の使命に沿って、プログラムと運営を簡素化すること。 </a:t>
            </a:r>
          </a:p>
          <a:p>
            <a:r>
              <a:rPr kumimoji="1" lang="ja-JP" altLang="ja-JP" sz="1200" kern="1200" dirty="0" smtClean="0">
                <a:solidFill>
                  <a:schemeClr val="tx1"/>
                </a:solidFill>
                <a:latin typeface="+mn-lt"/>
                <a:ea typeface="+mn-ea"/>
                <a:cs typeface="+mn-cs"/>
              </a:rPr>
              <a:t>優先的ニーズに取り組むことによって、最大の成果が期待できる奉仕活動に焦点を絞ること。 </a:t>
            </a:r>
          </a:p>
          <a:p>
            <a:r>
              <a:rPr kumimoji="1" lang="ja-JP" altLang="ja-JP" sz="1200" kern="1200" dirty="0" smtClean="0">
                <a:solidFill>
                  <a:schemeClr val="tx1"/>
                </a:solidFill>
                <a:latin typeface="+mn-lt"/>
                <a:ea typeface="+mn-ea"/>
                <a:cs typeface="+mn-cs"/>
              </a:rPr>
              <a:t>グローバルな目標と地域社会の目標の両方を果たすプログラムを提供すること。 </a:t>
            </a:r>
          </a:p>
          <a:p>
            <a:r>
              <a:rPr kumimoji="1" lang="ja-JP" altLang="ja-JP" sz="1200" kern="1200" dirty="0" smtClean="0">
                <a:solidFill>
                  <a:schemeClr val="tx1"/>
                </a:solidFill>
                <a:latin typeface="+mn-lt"/>
                <a:ea typeface="+mn-ea"/>
                <a:cs typeface="+mn-cs"/>
              </a:rPr>
              <a:t>意思決定を地区に移行することによって、ロータリー財団が自分たちのものであるという自覚を高めること。 </a:t>
            </a:r>
          </a:p>
          <a:p>
            <a:r>
              <a:rPr kumimoji="1" lang="ja-JP" altLang="ja-JP" sz="1200" kern="1200" dirty="0" smtClean="0">
                <a:solidFill>
                  <a:schemeClr val="tx1"/>
                </a:solidFill>
                <a:latin typeface="+mn-lt"/>
                <a:ea typeface="+mn-ea"/>
                <a:cs typeface="+mn-cs"/>
              </a:rPr>
              <a:t>ロータリー財団の活動に対する理解を深め、ロータリーの公共イメージを高めること。</a:t>
            </a:r>
          </a:p>
          <a:p>
            <a:endParaRPr kumimoji="1" lang="ja-JP" altLang="en-US" sz="1200" kern="1200" dirty="0" smtClean="0">
              <a:solidFill>
                <a:schemeClr val="tx1"/>
              </a:solidFill>
              <a:latin typeface="+mn-lt"/>
              <a:ea typeface="+mn-ea"/>
              <a:cs typeface="+mn-cs"/>
            </a:endParaRPr>
          </a:p>
          <a:p>
            <a:r>
              <a:rPr kumimoji="1" lang="ja-JP" altLang="ja-JP" sz="1200" kern="1200" dirty="0" smtClean="0">
                <a:solidFill>
                  <a:schemeClr val="tx1"/>
                </a:solidFill>
                <a:latin typeface="+mn-lt"/>
                <a:ea typeface="+mn-ea"/>
                <a:cs typeface="+mn-cs"/>
              </a:rPr>
              <a:t>さらに未来の夢計画では、補助金の手続きを簡素化するために、新地区補助金とグローバル補助金の</a:t>
            </a:r>
            <a:r>
              <a:rPr kumimoji="1" lang="en-US" altLang="ja-JP" sz="1200" kern="1200" dirty="0" smtClean="0">
                <a:solidFill>
                  <a:schemeClr val="tx1"/>
                </a:solidFill>
                <a:latin typeface="+mn-lt"/>
                <a:ea typeface="+mn-ea"/>
                <a:cs typeface="+mn-cs"/>
              </a:rPr>
              <a:t>2</a:t>
            </a:r>
            <a:r>
              <a:rPr kumimoji="1" lang="ja-JP" altLang="ja-JP" sz="1200" kern="1200" dirty="0" smtClean="0">
                <a:solidFill>
                  <a:schemeClr val="tx1"/>
                </a:solidFill>
                <a:latin typeface="+mn-lt"/>
                <a:ea typeface="+mn-ea"/>
                <a:cs typeface="+mn-cs"/>
              </a:rPr>
              <a:t>種類のみとなることが特徴的です。</a:t>
            </a:r>
          </a:p>
          <a:p>
            <a:endParaRPr kumimoji="1" lang="ja-JP" altLang="en-US" sz="1200" kern="1200" dirty="0" smtClean="0">
              <a:solidFill>
                <a:schemeClr val="tx1"/>
              </a:solidFill>
              <a:latin typeface="+mn-lt"/>
              <a:ea typeface="+mn-ea"/>
              <a:cs typeface="+mn-cs"/>
            </a:endParaRPr>
          </a:p>
          <a:p>
            <a:r>
              <a:rPr kumimoji="1" lang="ja-JP" altLang="ja-JP" sz="1200" kern="1200" dirty="0" smtClean="0">
                <a:solidFill>
                  <a:schemeClr val="tx1"/>
                </a:solidFill>
                <a:latin typeface="+mn-lt"/>
                <a:ea typeface="+mn-ea"/>
                <a:cs typeface="+mn-cs"/>
              </a:rPr>
              <a:t>この新しい計画は現在</a:t>
            </a:r>
            <a:r>
              <a:rPr kumimoji="1" lang="en-US" altLang="ja-JP" sz="1200" kern="1200" dirty="0" smtClean="0">
                <a:solidFill>
                  <a:schemeClr val="tx1"/>
                </a:solidFill>
                <a:latin typeface="+mn-lt"/>
                <a:ea typeface="+mn-ea"/>
                <a:cs typeface="+mn-cs"/>
              </a:rPr>
              <a:t>100</a:t>
            </a:r>
            <a:r>
              <a:rPr kumimoji="1" lang="ja-JP" altLang="ja-JP" sz="1200" kern="1200" dirty="0" smtClean="0">
                <a:solidFill>
                  <a:schemeClr val="tx1"/>
                </a:solidFill>
                <a:latin typeface="+mn-lt"/>
                <a:ea typeface="+mn-ea"/>
                <a:cs typeface="+mn-cs"/>
              </a:rPr>
              <a:t>地区が参加してパイロット・プログラムとして実施していますが、</a:t>
            </a:r>
            <a:r>
              <a:rPr kumimoji="1" lang="en-US" altLang="ja-JP" sz="1200" kern="1200" dirty="0" smtClean="0">
                <a:solidFill>
                  <a:schemeClr val="tx1"/>
                </a:solidFill>
                <a:latin typeface="+mn-lt"/>
                <a:ea typeface="+mn-ea"/>
                <a:cs typeface="+mn-cs"/>
              </a:rPr>
              <a:t>2013</a:t>
            </a:r>
            <a:r>
              <a:rPr kumimoji="1" lang="ja-JP" altLang="ja-JP" sz="1200" kern="1200" dirty="0" smtClean="0">
                <a:solidFill>
                  <a:schemeClr val="tx1"/>
                </a:solidFill>
                <a:latin typeface="+mn-lt"/>
                <a:ea typeface="+mn-ea"/>
                <a:cs typeface="+mn-cs"/>
              </a:rPr>
              <a:t>年度から全世界が導入することになります。 </a:t>
            </a:r>
          </a:p>
          <a:p>
            <a:endParaRPr kumimoji="1" lang="ja-JP" altLang="en-US" dirty="0"/>
          </a:p>
        </p:txBody>
      </p:sp>
      <p:sp>
        <p:nvSpPr>
          <p:cNvPr id="4" name="スライド番号プレースホルダ 3"/>
          <p:cNvSpPr>
            <a:spLocks noGrp="1"/>
          </p:cNvSpPr>
          <p:nvPr>
            <p:ph type="sldNum" sz="quarter" idx="10"/>
          </p:nvPr>
        </p:nvSpPr>
        <p:spPr/>
        <p:txBody>
          <a:bodyPr/>
          <a:lstStyle/>
          <a:p>
            <a:pPr>
              <a:defRPr/>
            </a:pPr>
            <a:fld id="{5704DFA6-3E25-4A30-82D4-AF2B2B2C6794}" type="slidenum">
              <a:rPr lang="ja-JP" altLang="en-US" smtClean="0"/>
              <a:pPr>
                <a:defRPr/>
              </a:pPr>
              <a:t>2</a:t>
            </a:fld>
            <a:endParaRPr lang="ja-JP" alt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r>
              <a:rPr kumimoji="1" lang="ja-JP" altLang="ja-JP" sz="1200" kern="1200" dirty="0" smtClean="0">
                <a:solidFill>
                  <a:schemeClr val="tx1"/>
                </a:solidFill>
                <a:latin typeface="+mn-lt"/>
                <a:ea typeface="+mn-ea"/>
                <a:cs typeface="+mn-cs"/>
              </a:rPr>
              <a:t>現在の国際ロータリーについて現況の概略について申し上げます。</a:t>
            </a:r>
          </a:p>
          <a:p>
            <a:r>
              <a:rPr kumimoji="1" lang="ja-JP" altLang="ja-JP" sz="1200" kern="1200" dirty="0" smtClean="0">
                <a:solidFill>
                  <a:schemeClr val="tx1"/>
                </a:solidFill>
                <a:latin typeface="+mn-lt"/>
                <a:ea typeface="+mn-ea"/>
                <a:cs typeface="+mn-cs"/>
              </a:rPr>
              <a:t>全世界で</a:t>
            </a:r>
            <a:r>
              <a:rPr kumimoji="1" lang="en-US" altLang="ja-JP" sz="1200" kern="1200" dirty="0" smtClean="0">
                <a:solidFill>
                  <a:schemeClr val="tx1"/>
                </a:solidFill>
                <a:latin typeface="+mn-lt"/>
                <a:ea typeface="+mn-ea"/>
                <a:cs typeface="+mn-cs"/>
              </a:rPr>
              <a:t>531</a:t>
            </a:r>
            <a:r>
              <a:rPr kumimoji="1" lang="ja-JP" altLang="ja-JP" sz="1200" kern="1200" dirty="0" smtClean="0">
                <a:solidFill>
                  <a:schemeClr val="tx1"/>
                </a:solidFill>
                <a:latin typeface="+mn-lt"/>
                <a:ea typeface="+mn-ea"/>
                <a:cs typeface="+mn-cs"/>
              </a:rPr>
              <a:t>地区、</a:t>
            </a:r>
            <a:r>
              <a:rPr kumimoji="1" lang="en-US" altLang="ja-JP" sz="1200" kern="1200" dirty="0" smtClean="0">
                <a:solidFill>
                  <a:schemeClr val="tx1"/>
                </a:solidFill>
                <a:latin typeface="+mn-lt"/>
                <a:ea typeface="+mn-ea"/>
                <a:cs typeface="+mn-cs"/>
              </a:rPr>
              <a:t>34,103</a:t>
            </a:r>
            <a:r>
              <a:rPr kumimoji="1" lang="ja-JP" altLang="ja-JP" sz="1200" kern="1200" dirty="0" smtClean="0">
                <a:solidFill>
                  <a:schemeClr val="tx1"/>
                </a:solidFill>
                <a:latin typeface="+mn-lt"/>
                <a:ea typeface="+mn-ea"/>
                <a:cs typeface="+mn-cs"/>
              </a:rPr>
              <a:t>クラブ、</a:t>
            </a:r>
            <a:r>
              <a:rPr kumimoji="1" lang="en-US" altLang="ja-JP" sz="1200" kern="1200" dirty="0" smtClean="0">
                <a:solidFill>
                  <a:schemeClr val="tx1"/>
                </a:solidFill>
                <a:latin typeface="+mn-lt"/>
                <a:ea typeface="+mn-ea"/>
                <a:cs typeface="+mn-cs"/>
              </a:rPr>
              <a:t>1,227,563</a:t>
            </a:r>
            <a:r>
              <a:rPr kumimoji="1" lang="ja-JP" altLang="ja-JP" sz="1200" kern="1200" dirty="0" smtClean="0">
                <a:solidFill>
                  <a:schemeClr val="tx1"/>
                </a:solidFill>
                <a:latin typeface="+mn-lt"/>
                <a:ea typeface="+mn-ea"/>
                <a:cs typeface="+mn-cs"/>
              </a:rPr>
              <a:t>名の会員で構成されています。</a:t>
            </a:r>
            <a:endParaRPr kumimoji="1" lang="ja-JP" altLang="en-US" sz="1200" kern="1200" dirty="0" smtClean="0">
              <a:solidFill>
                <a:schemeClr val="tx1"/>
              </a:solidFill>
              <a:latin typeface="+mn-lt"/>
              <a:ea typeface="+mn-ea"/>
              <a:cs typeface="+mn-cs"/>
            </a:endParaRPr>
          </a:p>
          <a:p>
            <a:endParaRPr kumimoji="1" lang="ja-JP" altLang="en-US" sz="1200" kern="1200" dirty="0" smtClean="0">
              <a:solidFill>
                <a:schemeClr val="tx1"/>
              </a:solidFill>
              <a:latin typeface="+mn-lt"/>
              <a:ea typeface="+mn-ea"/>
              <a:cs typeface="+mn-cs"/>
            </a:endParaRPr>
          </a:p>
          <a:p>
            <a:r>
              <a:rPr kumimoji="1" lang="ja-JP" altLang="ja-JP" sz="1200" kern="1200" dirty="0" smtClean="0">
                <a:solidFill>
                  <a:schemeClr val="tx1"/>
                </a:solidFill>
                <a:latin typeface="+mn-lt"/>
                <a:ea typeface="+mn-ea"/>
                <a:cs typeface="+mn-cs"/>
              </a:rPr>
              <a:t>国別の会員数はアメリカ</a:t>
            </a:r>
            <a:r>
              <a:rPr kumimoji="1" lang="en-US" altLang="ja-JP" sz="1200" kern="1200" dirty="0" smtClean="0">
                <a:solidFill>
                  <a:schemeClr val="tx1"/>
                </a:solidFill>
                <a:latin typeface="+mn-lt"/>
                <a:ea typeface="+mn-ea"/>
                <a:cs typeface="+mn-cs"/>
              </a:rPr>
              <a:t>360,790</a:t>
            </a:r>
            <a:r>
              <a:rPr kumimoji="1" lang="ja-JP" altLang="ja-JP" sz="1200" kern="1200" dirty="0" smtClean="0">
                <a:solidFill>
                  <a:schemeClr val="tx1"/>
                </a:solidFill>
                <a:latin typeface="+mn-lt"/>
                <a:ea typeface="+mn-ea"/>
                <a:cs typeface="+mn-cs"/>
              </a:rPr>
              <a:t>名、インド</a:t>
            </a:r>
            <a:r>
              <a:rPr kumimoji="1" lang="en-US" altLang="ja-JP" sz="1200" kern="1200" dirty="0" smtClean="0">
                <a:solidFill>
                  <a:schemeClr val="tx1"/>
                </a:solidFill>
                <a:latin typeface="+mn-lt"/>
                <a:ea typeface="+mn-ea"/>
                <a:cs typeface="+mn-cs"/>
              </a:rPr>
              <a:t>111,843</a:t>
            </a:r>
            <a:r>
              <a:rPr kumimoji="1" lang="ja-JP" altLang="ja-JP" sz="1200" kern="1200" dirty="0" smtClean="0">
                <a:solidFill>
                  <a:schemeClr val="tx1"/>
                </a:solidFill>
                <a:latin typeface="+mn-lt"/>
                <a:ea typeface="+mn-ea"/>
                <a:cs typeface="+mn-cs"/>
              </a:rPr>
              <a:t>名、日本</a:t>
            </a:r>
            <a:r>
              <a:rPr kumimoji="1" lang="en-US" altLang="ja-JP" sz="1200" kern="1200" dirty="0" smtClean="0">
                <a:solidFill>
                  <a:schemeClr val="tx1"/>
                </a:solidFill>
                <a:latin typeface="+mn-lt"/>
                <a:ea typeface="+mn-ea"/>
                <a:cs typeface="+mn-cs"/>
              </a:rPr>
              <a:t>91,986</a:t>
            </a:r>
            <a:r>
              <a:rPr kumimoji="1" lang="ja-JP" altLang="ja-JP" sz="1200" kern="1200" dirty="0" smtClean="0">
                <a:solidFill>
                  <a:schemeClr val="tx1"/>
                </a:solidFill>
                <a:latin typeface="+mn-lt"/>
                <a:ea typeface="+mn-ea"/>
                <a:cs typeface="+mn-cs"/>
              </a:rPr>
              <a:t>名となっています。</a:t>
            </a:r>
          </a:p>
          <a:p>
            <a:r>
              <a:rPr kumimoji="1" lang="ja-JP" altLang="ja-JP" sz="1200" kern="1200" dirty="0" smtClean="0">
                <a:solidFill>
                  <a:schemeClr val="tx1"/>
                </a:solidFill>
                <a:latin typeface="+mn-lt"/>
                <a:ea typeface="+mn-ea"/>
                <a:cs typeface="+mn-cs"/>
              </a:rPr>
              <a:t>日本では会員減少が大きな問題になっていますが、こういう時にこそ如何なる原因がロータリアンの減少につながっているのかを考えて、従来のロータリー活動を見直すと共に、現在在籍しているロータリアンの質を高める絶好の機会であると考えるべきではないでしょうか。</a:t>
            </a:r>
          </a:p>
          <a:p>
            <a:endParaRPr kumimoji="1" lang="ja-JP" altLang="en-US" sz="1200" kern="1200" dirty="0" smtClean="0">
              <a:solidFill>
                <a:schemeClr val="tx1"/>
              </a:solidFill>
              <a:latin typeface="+mn-lt"/>
              <a:ea typeface="+mn-ea"/>
              <a:cs typeface="+mn-cs"/>
            </a:endParaRPr>
          </a:p>
          <a:p>
            <a:r>
              <a:rPr kumimoji="1" lang="ja-JP" altLang="ja-JP" sz="1200" kern="1200" dirty="0" smtClean="0">
                <a:solidFill>
                  <a:schemeClr val="tx1"/>
                </a:solidFill>
                <a:latin typeface="+mn-lt"/>
                <a:ea typeface="+mn-ea"/>
                <a:cs typeface="+mn-cs"/>
              </a:rPr>
              <a:t>女性会員は</a:t>
            </a:r>
            <a:r>
              <a:rPr kumimoji="1" lang="en-US" altLang="ja-JP" sz="1200" kern="1200" dirty="0" smtClean="0">
                <a:solidFill>
                  <a:schemeClr val="tx1"/>
                </a:solidFill>
                <a:latin typeface="+mn-lt"/>
                <a:ea typeface="+mn-ea"/>
                <a:cs typeface="+mn-cs"/>
              </a:rPr>
              <a:t>196,749</a:t>
            </a:r>
            <a:r>
              <a:rPr kumimoji="1" lang="ja-JP" altLang="ja-JP" sz="1200" kern="1200" dirty="0" smtClean="0">
                <a:solidFill>
                  <a:schemeClr val="tx1"/>
                </a:solidFill>
                <a:latin typeface="+mn-lt"/>
                <a:ea typeface="+mn-ea"/>
                <a:cs typeface="+mn-cs"/>
              </a:rPr>
              <a:t>名で全会員の</a:t>
            </a:r>
            <a:r>
              <a:rPr kumimoji="1" lang="en-US" altLang="ja-JP" sz="1200" kern="1200" dirty="0" smtClean="0">
                <a:solidFill>
                  <a:schemeClr val="tx1"/>
                </a:solidFill>
                <a:latin typeface="+mn-lt"/>
                <a:ea typeface="+mn-ea"/>
                <a:cs typeface="+mn-cs"/>
              </a:rPr>
              <a:t>16%</a:t>
            </a:r>
            <a:r>
              <a:rPr kumimoji="1" lang="ja-JP" altLang="ja-JP" sz="1200" kern="1200" dirty="0" smtClean="0">
                <a:solidFill>
                  <a:schemeClr val="tx1"/>
                </a:solidFill>
                <a:latin typeface="+mn-lt"/>
                <a:ea typeface="+mn-ea"/>
                <a:cs typeface="+mn-cs"/>
              </a:rPr>
              <a:t>を占めています。なお現在</a:t>
            </a:r>
            <a:r>
              <a:rPr kumimoji="1" lang="en-US" altLang="ja-JP" sz="1200" kern="1200" dirty="0" smtClean="0">
                <a:solidFill>
                  <a:schemeClr val="tx1"/>
                </a:solidFill>
                <a:latin typeface="+mn-lt"/>
                <a:ea typeface="+mn-ea"/>
                <a:cs typeface="+mn-cs"/>
              </a:rPr>
              <a:t>69</a:t>
            </a:r>
            <a:r>
              <a:rPr kumimoji="1" lang="ja-JP" altLang="ja-JP" sz="1200" kern="1200" dirty="0" smtClean="0">
                <a:solidFill>
                  <a:schemeClr val="tx1"/>
                </a:solidFill>
                <a:latin typeface="+mn-lt"/>
                <a:ea typeface="+mn-ea"/>
                <a:cs typeface="+mn-cs"/>
              </a:rPr>
              <a:t>名の女性ガバナーが誕生しています。日本でも</a:t>
            </a:r>
            <a:r>
              <a:rPr kumimoji="1" lang="en-US" altLang="ja-JP" sz="1200" kern="1200" dirty="0" smtClean="0">
                <a:solidFill>
                  <a:schemeClr val="tx1"/>
                </a:solidFill>
                <a:latin typeface="+mn-lt"/>
                <a:ea typeface="+mn-ea"/>
                <a:cs typeface="+mn-cs"/>
              </a:rPr>
              <a:t>2</a:t>
            </a:r>
            <a:r>
              <a:rPr kumimoji="1" lang="ja-JP" altLang="ja-JP" sz="1200" kern="1200" dirty="0" smtClean="0">
                <a:solidFill>
                  <a:schemeClr val="tx1"/>
                </a:solidFill>
                <a:latin typeface="+mn-lt"/>
                <a:ea typeface="+mn-ea"/>
                <a:cs typeface="+mn-cs"/>
              </a:rPr>
              <a:t>名の女性ガバナーが誕生し、来年さらに</a:t>
            </a:r>
            <a:r>
              <a:rPr kumimoji="1" lang="en-US" altLang="ja-JP" sz="1200" kern="1200" dirty="0" smtClean="0">
                <a:solidFill>
                  <a:schemeClr val="tx1"/>
                </a:solidFill>
                <a:latin typeface="+mn-lt"/>
                <a:ea typeface="+mn-ea"/>
                <a:cs typeface="+mn-cs"/>
              </a:rPr>
              <a:t>1</a:t>
            </a:r>
            <a:r>
              <a:rPr kumimoji="1" lang="ja-JP" altLang="ja-JP" sz="1200" kern="1200" dirty="0" smtClean="0">
                <a:solidFill>
                  <a:schemeClr val="tx1"/>
                </a:solidFill>
                <a:latin typeface="+mn-lt"/>
                <a:ea typeface="+mn-ea"/>
                <a:cs typeface="+mn-cs"/>
              </a:rPr>
              <a:t>名が加わることになります。</a:t>
            </a:r>
            <a:endParaRPr kumimoji="1" lang="ja-JP" altLang="ja-JP" sz="1200" kern="1200" dirty="0">
              <a:solidFill>
                <a:schemeClr val="tx1"/>
              </a:solidFill>
              <a:latin typeface="+mn-lt"/>
              <a:ea typeface="+mn-ea"/>
              <a:cs typeface="+mn-cs"/>
            </a:endParaRPr>
          </a:p>
        </p:txBody>
      </p:sp>
      <p:sp>
        <p:nvSpPr>
          <p:cNvPr id="4" name="スライド番号プレースホルダ 3"/>
          <p:cNvSpPr>
            <a:spLocks noGrp="1"/>
          </p:cNvSpPr>
          <p:nvPr>
            <p:ph type="sldNum" sz="quarter" idx="10"/>
          </p:nvPr>
        </p:nvSpPr>
        <p:spPr/>
        <p:txBody>
          <a:bodyPr/>
          <a:lstStyle/>
          <a:p>
            <a:pPr>
              <a:defRPr/>
            </a:pPr>
            <a:fld id="{5704DFA6-3E25-4A30-82D4-AF2B2B2C6794}" type="slidenum">
              <a:rPr lang="ja-JP" altLang="en-US" smtClean="0"/>
              <a:pPr>
                <a:defRPr/>
              </a:pPr>
              <a:t>3</a:t>
            </a:fld>
            <a:endParaRPr lang="ja-JP" alt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r>
              <a:rPr kumimoji="1" lang="ja-JP" altLang="ja-JP" sz="1200" kern="1200" dirty="0" smtClean="0">
                <a:solidFill>
                  <a:schemeClr val="tx1"/>
                </a:solidFill>
                <a:latin typeface="+mn-lt"/>
                <a:ea typeface="+mn-ea"/>
                <a:cs typeface="+mn-cs"/>
              </a:rPr>
              <a:t>レイ・クリンギンスミス</a:t>
            </a:r>
            <a:r>
              <a:rPr kumimoji="1" lang="en-US" altLang="ja-JP" sz="1200" kern="1200" dirty="0" smtClean="0">
                <a:solidFill>
                  <a:schemeClr val="tx1"/>
                </a:solidFill>
                <a:latin typeface="+mn-lt"/>
                <a:ea typeface="+mn-ea"/>
                <a:cs typeface="+mn-cs"/>
              </a:rPr>
              <a:t>RI</a:t>
            </a:r>
            <a:r>
              <a:rPr kumimoji="1" lang="ja-JP" altLang="ja-JP" sz="1200" kern="1200" dirty="0" smtClean="0">
                <a:solidFill>
                  <a:schemeClr val="tx1"/>
                </a:solidFill>
                <a:latin typeface="+mn-lt"/>
                <a:ea typeface="+mn-ea"/>
                <a:cs typeface="+mn-cs"/>
              </a:rPr>
              <a:t>会長は、ロータリアン以外の人々にロータリーの目的を説明すると共に、ロータリアンにロータリーの原則の重要性を再確認するという二つの目標を満たすために「地域を育み、大陸をつなぐ」という崇高なテーマを掲げました。</a:t>
            </a:r>
            <a:endParaRPr kumimoji="1" lang="ja-JP" altLang="en-US" sz="1200" kern="1200" dirty="0" smtClean="0">
              <a:solidFill>
                <a:schemeClr val="tx1"/>
              </a:solidFill>
              <a:latin typeface="+mn-lt"/>
              <a:ea typeface="+mn-ea"/>
              <a:cs typeface="+mn-cs"/>
            </a:endParaRPr>
          </a:p>
          <a:p>
            <a:endParaRPr kumimoji="1" lang="ja-JP" altLang="en-US" sz="1200" kern="1200" dirty="0" smtClean="0">
              <a:solidFill>
                <a:schemeClr val="tx1"/>
              </a:solidFill>
              <a:latin typeface="+mn-lt"/>
              <a:ea typeface="+mn-ea"/>
              <a:cs typeface="+mn-cs"/>
            </a:endParaRPr>
          </a:p>
          <a:p>
            <a:r>
              <a:rPr kumimoji="1" lang="ja-JP" altLang="ja-JP" sz="1200" kern="1200" dirty="0" smtClean="0">
                <a:solidFill>
                  <a:schemeClr val="tx1"/>
                </a:solidFill>
                <a:latin typeface="+mn-lt"/>
                <a:ea typeface="+mn-ea"/>
                <a:cs typeface="+mn-cs"/>
              </a:rPr>
              <a:t>四大奉仕の各部門は等しく重要であり、「奉仕」「親睦」「多様性」「高潔性」「リーダーシップ」というロータリーの中核となる価値観を分かち合う必要があると述べています。</a:t>
            </a:r>
            <a:endParaRPr kumimoji="1" lang="ja-JP" altLang="ja-JP" sz="1200" kern="1200" dirty="0">
              <a:solidFill>
                <a:schemeClr val="tx1"/>
              </a:solidFill>
              <a:latin typeface="+mn-lt"/>
              <a:ea typeface="+mn-ea"/>
              <a:cs typeface="+mn-cs"/>
            </a:endParaRPr>
          </a:p>
        </p:txBody>
      </p:sp>
      <p:sp>
        <p:nvSpPr>
          <p:cNvPr id="4" name="スライド番号プレースホルダ 3"/>
          <p:cNvSpPr>
            <a:spLocks noGrp="1"/>
          </p:cNvSpPr>
          <p:nvPr>
            <p:ph type="sldNum" sz="quarter" idx="10"/>
          </p:nvPr>
        </p:nvSpPr>
        <p:spPr/>
        <p:txBody>
          <a:bodyPr/>
          <a:lstStyle/>
          <a:p>
            <a:pPr>
              <a:defRPr/>
            </a:pPr>
            <a:fld id="{5704DFA6-3E25-4A30-82D4-AF2B2B2C6794}" type="slidenum">
              <a:rPr lang="ja-JP" altLang="en-US" smtClean="0"/>
              <a:pPr>
                <a:defRPr/>
              </a:pPr>
              <a:t>4</a:t>
            </a:fld>
            <a:endParaRPr lang="ja-JP" alt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r>
              <a:rPr kumimoji="1" lang="ja-JP" altLang="ja-JP" sz="1200" kern="1200" dirty="0" smtClean="0">
                <a:solidFill>
                  <a:schemeClr val="tx1"/>
                </a:solidFill>
                <a:latin typeface="+mn-lt"/>
                <a:ea typeface="+mn-ea"/>
                <a:cs typeface="+mn-cs"/>
              </a:rPr>
              <a:t>これを受けて松本ガバナーは、「ロータリークラブについてもう一度考え直してみませんか」という地区の方針の下に次の七つの提案をされています。</a:t>
            </a:r>
          </a:p>
          <a:p>
            <a:r>
              <a:rPr kumimoji="1" lang="en-US" altLang="ja-JP" sz="1200" kern="1200" dirty="0" smtClean="0">
                <a:solidFill>
                  <a:schemeClr val="tx1"/>
                </a:solidFill>
                <a:latin typeface="+mn-lt"/>
                <a:ea typeface="+mn-ea"/>
                <a:cs typeface="+mn-cs"/>
              </a:rPr>
              <a:t>1.</a:t>
            </a:r>
            <a:r>
              <a:rPr kumimoji="1" lang="ja-JP" altLang="ja-JP" sz="1200" kern="1200" dirty="0" smtClean="0">
                <a:solidFill>
                  <a:schemeClr val="tx1"/>
                </a:solidFill>
                <a:latin typeface="+mn-lt"/>
                <a:ea typeface="+mn-ea"/>
                <a:cs typeface="+mn-cs"/>
              </a:rPr>
              <a:t>会長と委員長のリーダーシップ</a:t>
            </a:r>
          </a:p>
          <a:p>
            <a:r>
              <a:rPr kumimoji="1" lang="en-US" altLang="ja-JP" sz="1200" kern="1200" dirty="0" smtClean="0">
                <a:solidFill>
                  <a:schemeClr val="tx1"/>
                </a:solidFill>
                <a:latin typeface="+mn-lt"/>
                <a:ea typeface="+mn-ea"/>
                <a:cs typeface="+mn-cs"/>
              </a:rPr>
              <a:t>2.</a:t>
            </a:r>
            <a:r>
              <a:rPr kumimoji="1" lang="ja-JP" altLang="ja-JP" sz="1200" kern="1200" dirty="0" smtClean="0">
                <a:solidFill>
                  <a:schemeClr val="tx1"/>
                </a:solidFill>
                <a:latin typeface="+mn-lt"/>
                <a:ea typeface="+mn-ea"/>
                <a:cs typeface="+mn-cs"/>
              </a:rPr>
              <a:t>クラブの活性化と相互交流</a:t>
            </a:r>
          </a:p>
          <a:p>
            <a:r>
              <a:rPr kumimoji="1" lang="en-US" altLang="ja-JP" sz="1200" kern="1200" dirty="0" smtClean="0">
                <a:solidFill>
                  <a:schemeClr val="tx1"/>
                </a:solidFill>
                <a:latin typeface="+mn-lt"/>
                <a:ea typeface="+mn-ea"/>
                <a:cs typeface="+mn-cs"/>
              </a:rPr>
              <a:t>3.</a:t>
            </a:r>
            <a:r>
              <a:rPr kumimoji="1" lang="ja-JP" altLang="ja-JP" sz="1200" kern="1200" dirty="0" smtClean="0">
                <a:solidFill>
                  <a:schemeClr val="tx1"/>
                </a:solidFill>
                <a:latin typeface="+mn-lt"/>
                <a:ea typeface="+mn-ea"/>
                <a:cs typeface="+mn-cs"/>
              </a:rPr>
              <a:t>若者を育み世代をつなぐ</a:t>
            </a:r>
          </a:p>
          <a:p>
            <a:r>
              <a:rPr kumimoji="1" lang="en-US" altLang="ja-JP" sz="1200" kern="1200" dirty="0" smtClean="0">
                <a:solidFill>
                  <a:schemeClr val="tx1"/>
                </a:solidFill>
                <a:latin typeface="+mn-lt"/>
                <a:ea typeface="+mn-ea"/>
                <a:cs typeface="+mn-cs"/>
              </a:rPr>
              <a:t>4.</a:t>
            </a:r>
            <a:r>
              <a:rPr kumimoji="1" lang="ja-JP" altLang="ja-JP" sz="1200" kern="1200" dirty="0" smtClean="0">
                <a:solidFill>
                  <a:schemeClr val="tx1"/>
                </a:solidFill>
                <a:latin typeface="+mn-lt"/>
                <a:ea typeface="+mn-ea"/>
                <a:cs typeface="+mn-cs"/>
              </a:rPr>
              <a:t>新しい仲間を増やす</a:t>
            </a:r>
          </a:p>
          <a:p>
            <a:r>
              <a:rPr kumimoji="1" lang="en-US" altLang="ja-JP" sz="1200" kern="1200" dirty="0" smtClean="0">
                <a:solidFill>
                  <a:schemeClr val="tx1"/>
                </a:solidFill>
                <a:latin typeface="+mn-lt"/>
                <a:ea typeface="+mn-ea"/>
                <a:cs typeface="+mn-cs"/>
              </a:rPr>
              <a:t>5.</a:t>
            </a:r>
            <a:r>
              <a:rPr kumimoji="1" lang="ja-JP" altLang="ja-JP" sz="1200" kern="1200" dirty="0" smtClean="0">
                <a:solidFill>
                  <a:schemeClr val="tx1"/>
                </a:solidFill>
                <a:latin typeface="+mn-lt"/>
                <a:ea typeface="+mn-ea"/>
                <a:cs typeface="+mn-cs"/>
              </a:rPr>
              <a:t>健康と節約に留意する</a:t>
            </a:r>
          </a:p>
          <a:p>
            <a:r>
              <a:rPr kumimoji="1" lang="en-US" altLang="ja-JP" sz="1200" kern="1200" dirty="0" smtClean="0">
                <a:solidFill>
                  <a:schemeClr val="tx1"/>
                </a:solidFill>
                <a:latin typeface="+mn-lt"/>
                <a:ea typeface="+mn-ea"/>
                <a:cs typeface="+mn-cs"/>
              </a:rPr>
              <a:t>6.</a:t>
            </a:r>
            <a:r>
              <a:rPr kumimoji="1" lang="ja-JP" altLang="ja-JP" sz="1200" kern="1200" dirty="0" smtClean="0">
                <a:solidFill>
                  <a:schemeClr val="tx1"/>
                </a:solidFill>
                <a:latin typeface="+mn-lt"/>
                <a:ea typeface="+mn-ea"/>
                <a:cs typeface="+mn-cs"/>
              </a:rPr>
              <a:t>自分にできる奉仕を考える</a:t>
            </a:r>
          </a:p>
          <a:p>
            <a:r>
              <a:rPr kumimoji="1" lang="ja-JP" altLang="ja-JP" sz="1200" kern="1200" dirty="0" smtClean="0">
                <a:solidFill>
                  <a:schemeClr val="tx1"/>
                </a:solidFill>
                <a:latin typeface="+mn-lt"/>
                <a:ea typeface="+mn-ea"/>
                <a:cs typeface="+mn-cs"/>
              </a:rPr>
              <a:t>７．ロータリーの会員とは何かを考える</a:t>
            </a:r>
          </a:p>
          <a:p>
            <a:r>
              <a:rPr kumimoji="1" lang="ja-JP" altLang="en-US" sz="1200" kern="1200" dirty="0" smtClean="0">
                <a:solidFill>
                  <a:schemeClr val="tx1"/>
                </a:solidFill>
                <a:latin typeface="+mn-lt"/>
                <a:ea typeface="+mn-ea"/>
                <a:cs typeface="+mn-cs"/>
              </a:rPr>
              <a:t>そこで今日は</a:t>
            </a:r>
            <a:r>
              <a:rPr kumimoji="1" lang="ja-JP" altLang="ja-JP" sz="1200" kern="1200" dirty="0" smtClean="0">
                <a:solidFill>
                  <a:schemeClr val="tx1"/>
                </a:solidFill>
                <a:latin typeface="+mn-lt"/>
                <a:ea typeface="+mn-ea"/>
                <a:cs typeface="+mn-cs"/>
              </a:rPr>
              <a:t>、その目標を達成するためのお手伝い</a:t>
            </a:r>
            <a:r>
              <a:rPr kumimoji="1" lang="ja-JP" altLang="en-US" sz="1200" kern="1200" dirty="0" smtClean="0">
                <a:solidFill>
                  <a:schemeClr val="tx1"/>
                </a:solidFill>
                <a:latin typeface="+mn-lt"/>
                <a:ea typeface="+mn-ea"/>
                <a:cs typeface="+mn-cs"/>
              </a:rPr>
              <a:t>として</a:t>
            </a:r>
            <a:r>
              <a:rPr kumimoji="1" lang="ja-JP" altLang="ja-JP" sz="1200" kern="1200" dirty="0" smtClean="0">
                <a:solidFill>
                  <a:schemeClr val="tx1"/>
                </a:solidFill>
                <a:latin typeface="+mn-lt"/>
                <a:ea typeface="+mn-ea"/>
                <a:cs typeface="+mn-cs"/>
              </a:rPr>
              <a:t>、クラブの活性化の原点である親睦と職業奉仕についてお話をしたいと思います。</a:t>
            </a:r>
            <a:endParaRPr kumimoji="1" lang="ja-JP" altLang="ja-JP" sz="1200" kern="1200" dirty="0">
              <a:solidFill>
                <a:schemeClr val="tx1"/>
              </a:solidFill>
              <a:latin typeface="+mn-lt"/>
              <a:ea typeface="+mn-ea"/>
              <a:cs typeface="+mn-cs"/>
            </a:endParaRPr>
          </a:p>
        </p:txBody>
      </p:sp>
      <p:sp>
        <p:nvSpPr>
          <p:cNvPr id="4" name="スライド番号プレースホルダ 3"/>
          <p:cNvSpPr>
            <a:spLocks noGrp="1"/>
          </p:cNvSpPr>
          <p:nvPr>
            <p:ph type="sldNum" sz="quarter" idx="10"/>
          </p:nvPr>
        </p:nvSpPr>
        <p:spPr/>
        <p:txBody>
          <a:bodyPr/>
          <a:lstStyle/>
          <a:p>
            <a:pPr>
              <a:defRPr/>
            </a:pPr>
            <a:fld id="{5704DFA6-3E25-4A30-82D4-AF2B2B2C6794}" type="slidenum">
              <a:rPr lang="ja-JP" altLang="en-US" smtClean="0"/>
              <a:pPr>
                <a:defRPr/>
              </a:pPr>
              <a:t>5</a:t>
            </a:fld>
            <a:endParaRPr lang="ja-JP" alt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スライド イメージ プレースホルダ 1"/>
          <p:cNvSpPr>
            <a:spLocks noGrp="1" noRot="1" noChangeAspect="1" noTextEdit="1"/>
          </p:cNvSpPr>
          <p:nvPr>
            <p:ph type="sldImg"/>
          </p:nvPr>
        </p:nvSpPr>
        <p:spPr bwMode="auto">
          <a:noFill/>
          <a:ln>
            <a:solidFill>
              <a:srgbClr val="000000"/>
            </a:solidFill>
            <a:miter lim="800000"/>
            <a:headEnd/>
            <a:tailEnd/>
          </a:ln>
        </p:spPr>
      </p:sp>
      <p:sp>
        <p:nvSpPr>
          <p:cNvPr id="43011" name="ノート プレースホルダ 2"/>
          <p:cNvSpPr>
            <a:spLocks noGrp="1"/>
          </p:cNvSpPr>
          <p:nvPr>
            <p:ph type="body" idx="1"/>
          </p:nvPr>
        </p:nvSpPr>
        <p:spPr bwMode="auto">
          <a:noFill/>
        </p:spPr>
        <p:txBody>
          <a:bodyPr wrap="square" numCol="1" anchor="t" anchorCtr="0" compatLnSpc="1">
            <a:prstTxWarp prst="textNoShape">
              <a:avLst/>
            </a:prstTxWarp>
          </a:bodyPr>
          <a:lstStyle/>
          <a:p>
            <a:r>
              <a:rPr kumimoji="1" lang="ja-JP" altLang="ja-JP" sz="1200" kern="1200" dirty="0" smtClean="0">
                <a:solidFill>
                  <a:schemeClr val="tx1"/>
                </a:solidFill>
                <a:latin typeface="+mn-lt"/>
                <a:ea typeface="+mn-ea"/>
                <a:cs typeface="+mn-cs"/>
              </a:rPr>
              <a:t>今、世界中の奉仕クラブは大きな危機を迎えています。組織として存続するためのサバイバルを賭けていると言っても過言ではありません。日本のロータリークラブは衰退の一途を辿っており、実は</a:t>
            </a:r>
            <a:r>
              <a:rPr kumimoji="1" lang="en-US" altLang="ja-JP" sz="1200" kern="1200" dirty="0" smtClean="0">
                <a:solidFill>
                  <a:schemeClr val="tx1"/>
                </a:solidFill>
                <a:latin typeface="+mn-lt"/>
                <a:ea typeface="+mn-ea"/>
                <a:cs typeface="+mn-cs"/>
              </a:rPr>
              <a:t>2000</a:t>
            </a:r>
            <a:r>
              <a:rPr kumimoji="1" lang="ja-JP" altLang="ja-JP" sz="1200" kern="1200" dirty="0" smtClean="0">
                <a:solidFill>
                  <a:schemeClr val="tx1"/>
                </a:solidFill>
                <a:latin typeface="+mn-lt"/>
                <a:ea typeface="+mn-ea"/>
                <a:cs typeface="+mn-cs"/>
              </a:rPr>
              <a:t>年からこの</a:t>
            </a:r>
            <a:r>
              <a:rPr kumimoji="1" lang="en-US" altLang="ja-JP" sz="1200" kern="1200" dirty="0" smtClean="0">
                <a:solidFill>
                  <a:schemeClr val="tx1"/>
                </a:solidFill>
                <a:latin typeface="+mn-lt"/>
                <a:ea typeface="+mn-ea"/>
                <a:cs typeface="+mn-cs"/>
              </a:rPr>
              <a:t>10</a:t>
            </a:r>
            <a:r>
              <a:rPr kumimoji="1" lang="ja-JP" altLang="ja-JP" sz="1200" kern="1200" dirty="0" smtClean="0">
                <a:solidFill>
                  <a:schemeClr val="tx1"/>
                </a:solidFill>
                <a:latin typeface="+mn-lt"/>
                <a:ea typeface="+mn-ea"/>
                <a:cs typeface="+mn-cs"/>
              </a:rPr>
              <a:t>年間で</a:t>
            </a:r>
            <a:r>
              <a:rPr kumimoji="1" lang="en-US" altLang="ja-JP" sz="1200" kern="1200" dirty="0" smtClean="0">
                <a:solidFill>
                  <a:schemeClr val="tx1"/>
                </a:solidFill>
                <a:latin typeface="+mn-lt"/>
                <a:ea typeface="+mn-ea"/>
                <a:cs typeface="+mn-cs"/>
              </a:rPr>
              <a:t>50</a:t>
            </a:r>
            <a:r>
              <a:rPr kumimoji="1" lang="ja-JP" altLang="ja-JP" sz="1200" kern="1200" dirty="0" smtClean="0">
                <a:solidFill>
                  <a:schemeClr val="tx1"/>
                </a:solidFill>
                <a:latin typeface="+mn-lt"/>
                <a:ea typeface="+mn-ea"/>
                <a:cs typeface="+mn-cs"/>
              </a:rPr>
              <a:t>のクラブが消失しています。 </a:t>
            </a:r>
          </a:p>
          <a:p>
            <a:r>
              <a:rPr kumimoji="1" lang="ja-JP" altLang="ja-JP" sz="1200" kern="1200" dirty="0" smtClean="0">
                <a:solidFill>
                  <a:schemeClr val="tx1"/>
                </a:solidFill>
                <a:latin typeface="+mn-lt"/>
                <a:ea typeface="+mn-ea"/>
                <a:cs typeface="+mn-cs"/>
              </a:rPr>
              <a:t>ロータリークラブは企業の経営者で構成されている関係上、</a:t>
            </a:r>
            <a:r>
              <a:rPr kumimoji="1" lang="en-US" altLang="ja-JP" sz="1200" kern="1200" dirty="0" smtClean="0">
                <a:solidFill>
                  <a:schemeClr val="tx1"/>
                </a:solidFill>
                <a:latin typeface="+mn-lt"/>
                <a:ea typeface="+mn-ea"/>
                <a:cs typeface="+mn-cs"/>
              </a:rPr>
              <a:t>100</a:t>
            </a:r>
            <a:r>
              <a:rPr kumimoji="1" lang="ja-JP" altLang="ja-JP" sz="1200" kern="1200" dirty="0" smtClean="0">
                <a:solidFill>
                  <a:schemeClr val="tx1"/>
                </a:solidFill>
                <a:latin typeface="+mn-lt"/>
                <a:ea typeface="+mn-ea"/>
                <a:cs typeface="+mn-cs"/>
              </a:rPr>
              <a:t>年に</a:t>
            </a:r>
            <a:r>
              <a:rPr kumimoji="1" lang="en-US" altLang="ja-JP" sz="1200" kern="1200" dirty="0" smtClean="0">
                <a:solidFill>
                  <a:schemeClr val="tx1"/>
                </a:solidFill>
                <a:latin typeface="+mn-lt"/>
                <a:ea typeface="+mn-ea"/>
                <a:cs typeface="+mn-cs"/>
              </a:rPr>
              <a:t>1</a:t>
            </a:r>
            <a:r>
              <a:rPr kumimoji="1" lang="ja-JP" altLang="ja-JP" sz="1200" kern="1200" dirty="0" smtClean="0">
                <a:solidFill>
                  <a:schemeClr val="tx1"/>
                </a:solidFill>
                <a:latin typeface="+mn-lt"/>
                <a:ea typeface="+mn-ea"/>
                <a:cs typeface="+mn-cs"/>
              </a:rPr>
              <a:t>度の経済危機が叫ばれている昨今、いかに健全な企業経営をするかが、もっとも重要な問題となってきます。 職業分類を貸与されて、業界の代表としてロータリークラブに入っている以上、自らの事業を健全に経営していくことがロータリアンの務めです。ロータリアンは経営者の集団ですから、経営学を抜きにしてロータリーを語ることはできません。</a:t>
            </a:r>
          </a:p>
          <a:p>
            <a:r>
              <a:rPr kumimoji="1" lang="ja-JP" altLang="ja-JP" sz="1200" kern="1200" dirty="0" smtClean="0">
                <a:solidFill>
                  <a:schemeClr val="tx1"/>
                </a:solidFill>
                <a:latin typeface="+mn-lt"/>
                <a:ea typeface="+mn-ea"/>
                <a:cs typeface="+mn-cs"/>
              </a:rPr>
              <a:t>そこで今日は経済システムの変化とロータリーの職業奉仕について考えながら、どのようにしてこの危機を克服して、</a:t>
            </a:r>
            <a:r>
              <a:rPr kumimoji="1" lang="en-US" altLang="ja-JP" sz="1200" kern="1200" dirty="0" smtClean="0">
                <a:solidFill>
                  <a:schemeClr val="tx1"/>
                </a:solidFill>
                <a:latin typeface="+mn-lt"/>
                <a:ea typeface="+mn-ea"/>
                <a:cs typeface="+mn-cs"/>
              </a:rPr>
              <a:t>21</a:t>
            </a:r>
            <a:r>
              <a:rPr kumimoji="1" lang="ja-JP" altLang="ja-JP" sz="1200" kern="1200" dirty="0" smtClean="0">
                <a:solidFill>
                  <a:schemeClr val="tx1"/>
                </a:solidFill>
                <a:latin typeface="+mn-lt"/>
                <a:ea typeface="+mn-ea"/>
                <a:cs typeface="+mn-cs"/>
              </a:rPr>
              <a:t>世紀に向かって事業を発展させ、輝かしいロータリーライフを継続させるかについて考えてみたいと思います。</a:t>
            </a:r>
            <a:endParaRPr kumimoji="1" lang="ja-JP" altLang="ja-JP" sz="1200" kern="1200" dirty="0">
              <a:solidFill>
                <a:schemeClr val="tx1"/>
              </a:solidFill>
              <a:latin typeface="+mn-lt"/>
              <a:ea typeface="+mn-ea"/>
              <a:cs typeface="+mn-cs"/>
            </a:endParaRPr>
          </a:p>
        </p:txBody>
      </p:sp>
      <p:sp>
        <p:nvSpPr>
          <p:cNvPr id="43012" name="スライド番号プレースホルダ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0E7D47A6-5CA2-4C69-B054-BD940C8ABEA9}" type="slidenum">
              <a:rPr lang="ja-JP" altLang="en-US" smtClean="0"/>
              <a:pPr/>
              <a:t>6</a:t>
            </a:fld>
            <a:endParaRPr lang="ja-JP" alt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スライド イメージ プレースホルダ 1"/>
          <p:cNvSpPr>
            <a:spLocks noGrp="1" noRot="1" noChangeAspect="1" noTextEdit="1"/>
          </p:cNvSpPr>
          <p:nvPr>
            <p:ph type="sldImg"/>
          </p:nvPr>
        </p:nvSpPr>
        <p:spPr bwMode="auto">
          <a:noFill/>
          <a:ln>
            <a:solidFill>
              <a:srgbClr val="000000"/>
            </a:solidFill>
            <a:miter lim="800000"/>
            <a:headEnd/>
            <a:tailEnd/>
          </a:ln>
        </p:spPr>
      </p:sp>
      <p:sp>
        <p:nvSpPr>
          <p:cNvPr id="44035" name="ノート プレースホルダ 2"/>
          <p:cNvSpPr>
            <a:spLocks noGrp="1"/>
          </p:cNvSpPr>
          <p:nvPr>
            <p:ph type="body" idx="1"/>
          </p:nvPr>
        </p:nvSpPr>
        <p:spPr bwMode="auto">
          <a:noFill/>
        </p:spPr>
        <p:txBody>
          <a:bodyPr wrap="square" numCol="1" anchor="t" anchorCtr="0" compatLnSpc="1">
            <a:prstTxWarp prst="textNoShape">
              <a:avLst/>
            </a:prstTxWarp>
          </a:bodyPr>
          <a:lstStyle/>
          <a:p>
            <a:r>
              <a:rPr kumimoji="1" lang="en-US" altLang="ja-JP" sz="1200" kern="1200" dirty="0" smtClean="0">
                <a:solidFill>
                  <a:schemeClr val="tx1"/>
                </a:solidFill>
                <a:latin typeface="+mn-lt"/>
                <a:ea typeface="+mn-ea"/>
                <a:cs typeface="+mn-cs"/>
              </a:rPr>
              <a:t>2010</a:t>
            </a:r>
            <a:r>
              <a:rPr kumimoji="1" lang="ja-JP" altLang="ja-JP" sz="1200" kern="1200" dirty="0" smtClean="0">
                <a:solidFill>
                  <a:schemeClr val="tx1"/>
                </a:solidFill>
                <a:latin typeface="+mn-lt"/>
                <a:ea typeface="+mn-ea"/>
                <a:cs typeface="+mn-cs"/>
              </a:rPr>
              <a:t>年</a:t>
            </a:r>
            <a:r>
              <a:rPr kumimoji="1" lang="en-US" altLang="ja-JP" sz="1200" kern="1200" dirty="0" smtClean="0">
                <a:solidFill>
                  <a:schemeClr val="tx1"/>
                </a:solidFill>
                <a:latin typeface="+mn-lt"/>
                <a:ea typeface="+mn-ea"/>
                <a:cs typeface="+mn-cs"/>
              </a:rPr>
              <a:t>4</a:t>
            </a:r>
            <a:r>
              <a:rPr kumimoji="1" lang="ja-JP" altLang="ja-JP" sz="1200" kern="1200" dirty="0" smtClean="0">
                <a:solidFill>
                  <a:schemeClr val="tx1"/>
                </a:solidFill>
                <a:latin typeface="+mn-lt"/>
                <a:ea typeface="+mn-ea"/>
                <a:cs typeface="+mn-cs"/>
              </a:rPr>
              <a:t>月</a:t>
            </a:r>
            <a:r>
              <a:rPr kumimoji="1" lang="en-US" altLang="ja-JP" sz="1200" kern="1200" dirty="0" smtClean="0">
                <a:solidFill>
                  <a:schemeClr val="tx1"/>
                </a:solidFill>
                <a:latin typeface="+mn-lt"/>
                <a:ea typeface="+mn-ea"/>
                <a:cs typeface="+mn-cs"/>
              </a:rPr>
              <a:t>25</a:t>
            </a:r>
            <a:r>
              <a:rPr kumimoji="1" lang="ja-JP" altLang="ja-JP" sz="1200" kern="1200" dirty="0" smtClean="0">
                <a:solidFill>
                  <a:schemeClr val="tx1"/>
                </a:solidFill>
                <a:latin typeface="+mn-lt"/>
                <a:ea typeface="+mn-ea"/>
                <a:cs typeface="+mn-cs"/>
              </a:rPr>
              <a:t>日から</a:t>
            </a:r>
            <a:r>
              <a:rPr kumimoji="1" lang="en-US" altLang="ja-JP" sz="1200" kern="1200" dirty="0" smtClean="0">
                <a:solidFill>
                  <a:schemeClr val="tx1"/>
                </a:solidFill>
                <a:latin typeface="+mn-lt"/>
                <a:ea typeface="+mn-ea"/>
                <a:cs typeface="+mn-cs"/>
              </a:rPr>
              <a:t>30</a:t>
            </a:r>
            <a:r>
              <a:rPr kumimoji="1" lang="ja-JP" altLang="ja-JP" sz="1200" kern="1200" dirty="0" smtClean="0">
                <a:solidFill>
                  <a:schemeClr val="tx1"/>
                </a:solidFill>
                <a:latin typeface="+mn-lt"/>
                <a:ea typeface="+mn-ea"/>
                <a:cs typeface="+mn-cs"/>
              </a:rPr>
              <a:t>日までシカゴで開催された規定審議会において、日本から提案された「</a:t>
            </a:r>
            <a:r>
              <a:rPr kumimoji="1" lang="ja-JP" altLang="en-US" sz="1200" kern="1200" dirty="0" smtClean="0">
                <a:solidFill>
                  <a:schemeClr val="tx1"/>
                </a:solidFill>
                <a:latin typeface="+mn-lt"/>
                <a:ea typeface="+mn-ea"/>
                <a:cs typeface="+mn-cs"/>
              </a:rPr>
              <a:t>決議</a:t>
            </a:r>
            <a:r>
              <a:rPr kumimoji="1" lang="en-US" altLang="ja-JP" sz="1200" kern="1200" dirty="0" smtClean="0">
                <a:solidFill>
                  <a:schemeClr val="tx1"/>
                </a:solidFill>
                <a:latin typeface="+mn-lt"/>
                <a:ea typeface="+mn-ea"/>
                <a:cs typeface="+mn-cs"/>
              </a:rPr>
              <a:t>23-34</a:t>
            </a:r>
            <a:r>
              <a:rPr kumimoji="1" lang="ja-JP" altLang="ja-JP" sz="1200" kern="1200" dirty="0" err="1" smtClean="0">
                <a:solidFill>
                  <a:schemeClr val="tx1"/>
                </a:solidFill>
                <a:latin typeface="+mn-lt"/>
                <a:ea typeface="+mn-ea"/>
                <a:cs typeface="+mn-cs"/>
              </a:rPr>
              <a:t>の第</a:t>
            </a:r>
            <a:r>
              <a:rPr kumimoji="1" lang="en-US" altLang="ja-JP" sz="1200" kern="1200" dirty="0" smtClean="0">
                <a:solidFill>
                  <a:schemeClr val="tx1"/>
                </a:solidFill>
                <a:latin typeface="+mn-lt"/>
                <a:ea typeface="+mn-ea"/>
                <a:cs typeface="+mn-cs"/>
              </a:rPr>
              <a:t>1</a:t>
            </a:r>
            <a:r>
              <a:rPr kumimoji="1" lang="ja-JP" altLang="ja-JP" sz="1200" kern="1200" dirty="0" smtClean="0">
                <a:solidFill>
                  <a:schemeClr val="tx1"/>
                </a:solidFill>
                <a:latin typeface="+mn-lt"/>
                <a:ea typeface="+mn-ea"/>
                <a:cs typeface="+mn-cs"/>
              </a:rPr>
              <a:t>項を奉仕哲学の定義として使用する件」が圧倒的な支持を得て採択されました。</a:t>
            </a:r>
            <a:endParaRPr kumimoji="1" lang="ja-JP" altLang="ja-JP" sz="1200" kern="1200" dirty="0">
              <a:solidFill>
                <a:schemeClr val="tx1"/>
              </a:solidFill>
              <a:latin typeface="+mn-lt"/>
              <a:ea typeface="+mn-ea"/>
              <a:cs typeface="+mn-cs"/>
            </a:endParaRPr>
          </a:p>
        </p:txBody>
      </p:sp>
      <p:sp>
        <p:nvSpPr>
          <p:cNvPr id="44036" name="スライド番号プレースホルダ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3D4722E-7621-45BC-87FA-06C69EB8E151}" type="slidenum">
              <a:rPr lang="ja-JP" altLang="en-US" smtClean="0"/>
              <a:pPr/>
              <a:t>7</a:t>
            </a:fld>
            <a:endParaRPr lang="ja-JP" alt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スライド イメージ プレースホルダ 1"/>
          <p:cNvSpPr>
            <a:spLocks noGrp="1" noRot="1" noChangeAspect="1" noTextEdit="1"/>
          </p:cNvSpPr>
          <p:nvPr>
            <p:ph type="sldImg"/>
          </p:nvPr>
        </p:nvSpPr>
        <p:spPr bwMode="auto">
          <a:noFill/>
          <a:ln>
            <a:solidFill>
              <a:srgbClr val="000000"/>
            </a:solidFill>
            <a:miter lim="800000"/>
            <a:headEnd/>
            <a:tailEnd/>
          </a:ln>
        </p:spPr>
      </p:sp>
      <p:sp>
        <p:nvSpPr>
          <p:cNvPr id="44035" name="ノート プレースホルダ 2"/>
          <p:cNvSpPr>
            <a:spLocks noGrp="1"/>
          </p:cNvSpPr>
          <p:nvPr>
            <p:ph type="body" idx="1"/>
          </p:nvPr>
        </p:nvSpPr>
        <p:spPr bwMode="auto">
          <a:noFill/>
        </p:spPr>
        <p:txBody>
          <a:bodyPr wrap="square" numCol="1" anchor="t" anchorCtr="0" compatLnSpc="1">
            <a:prstTxWarp prst="textNoShape">
              <a:avLst/>
            </a:prstTxWarp>
          </a:bodyPr>
          <a:lstStyle/>
          <a:p>
            <a:r>
              <a:rPr kumimoji="1" lang="ja-JP" altLang="ja-JP" sz="1200" kern="1200" dirty="0" smtClean="0">
                <a:solidFill>
                  <a:schemeClr val="tx1"/>
                </a:solidFill>
                <a:latin typeface="+mn-lt"/>
                <a:ea typeface="+mn-ea"/>
                <a:cs typeface="+mn-cs"/>
              </a:rPr>
              <a:t>決議</a:t>
            </a:r>
            <a:r>
              <a:rPr kumimoji="1" lang="en-US" altLang="ja-JP" sz="1200" kern="1200" dirty="0" smtClean="0">
                <a:solidFill>
                  <a:schemeClr val="tx1"/>
                </a:solidFill>
                <a:latin typeface="+mn-lt"/>
                <a:ea typeface="+mn-ea"/>
                <a:cs typeface="+mn-cs"/>
              </a:rPr>
              <a:t>23-34</a:t>
            </a:r>
            <a:r>
              <a:rPr kumimoji="1" lang="ja-JP" altLang="ja-JP" sz="1200" kern="1200" dirty="0" smtClean="0">
                <a:solidFill>
                  <a:schemeClr val="tx1"/>
                </a:solidFill>
                <a:latin typeface="+mn-lt"/>
                <a:ea typeface="+mn-ea"/>
                <a:cs typeface="+mn-cs"/>
              </a:rPr>
              <a:t>はロータリーのすべての活動を規定する指針であると同時に、ロータリーの奉仕理念を利己的な欲求と利他の心の葛藤を和らげる人生哲学であると規定し、それを</a:t>
            </a:r>
            <a:r>
              <a:rPr kumimoji="1" lang="en-US" altLang="ja-JP" sz="1200" kern="1200" dirty="0" smtClean="0">
                <a:solidFill>
                  <a:schemeClr val="tx1"/>
                </a:solidFill>
                <a:latin typeface="+mn-lt"/>
                <a:ea typeface="+mn-ea"/>
                <a:cs typeface="+mn-cs"/>
              </a:rPr>
              <a:t> Service above self </a:t>
            </a:r>
            <a:r>
              <a:rPr kumimoji="1" lang="ja-JP" altLang="ja-JP" sz="1200" kern="1200" dirty="0" smtClean="0">
                <a:solidFill>
                  <a:schemeClr val="tx1"/>
                </a:solidFill>
                <a:latin typeface="+mn-lt"/>
                <a:ea typeface="+mn-ea"/>
                <a:cs typeface="+mn-cs"/>
              </a:rPr>
              <a:t>と</a:t>
            </a:r>
            <a:r>
              <a:rPr kumimoji="1" lang="en-US" altLang="ja-JP" sz="1200" kern="1200" dirty="0" smtClean="0">
                <a:solidFill>
                  <a:schemeClr val="tx1"/>
                </a:solidFill>
                <a:latin typeface="+mn-lt"/>
                <a:ea typeface="+mn-ea"/>
                <a:cs typeface="+mn-cs"/>
              </a:rPr>
              <a:t> He profits most who serves best </a:t>
            </a:r>
            <a:r>
              <a:rPr kumimoji="1" lang="ja-JP" altLang="ja-JP" sz="1200" kern="1200" dirty="0" smtClean="0">
                <a:solidFill>
                  <a:schemeClr val="tx1"/>
                </a:solidFill>
                <a:latin typeface="+mn-lt"/>
                <a:ea typeface="+mn-ea"/>
                <a:cs typeface="+mn-cs"/>
              </a:rPr>
              <a:t>の二つの奉仕理念で表現しています。 </a:t>
            </a:r>
            <a:endParaRPr kumimoji="1" lang="en-US" altLang="ja-JP" sz="1200" kern="1200" dirty="0" smtClean="0">
              <a:solidFill>
                <a:schemeClr val="tx1"/>
              </a:solidFill>
              <a:latin typeface="+mn-lt"/>
              <a:ea typeface="+mn-ea"/>
              <a:cs typeface="+mn-cs"/>
            </a:endParaRPr>
          </a:p>
          <a:p>
            <a:r>
              <a:rPr kumimoji="1" lang="ja-JP" altLang="ja-JP" sz="1200" kern="1200" dirty="0" smtClean="0">
                <a:solidFill>
                  <a:schemeClr val="tx1"/>
                </a:solidFill>
                <a:latin typeface="+mn-lt"/>
                <a:ea typeface="+mn-ea"/>
                <a:cs typeface="+mn-cs"/>
              </a:rPr>
              <a:t>しかし</a:t>
            </a:r>
            <a:r>
              <a:rPr kumimoji="1" lang="en-US" altLang="ja-JP" sz="1200" kern="1200" dirty="0" smtClean="0">
                <a:solidFill>
                  <a:schemeClr val="tx1"/>
                </a:solidFill>
                <a:latin typeface="+mn-lt"/>
                <a:ea typeface="+mn-ea"/>
                <a:cs typeface="+mn-cs"/>
              </a:rPr>
              <a:t>RI</a:t>
            </a:r>
            <a:r>
              <a:rPr kumimoji="1" lang="ja-JP" altLang="ja-JP" sz="1200" kern="1200" dirty="0" smtClean="0">
                <a:solidFill>
                  <a:schemeClr val="tx1"/>
                </a:solidFill>
                <a:latin typeface="+mn-lt"/>
                <a:ea typeface="+mn-ea"/>
                <a:cs typeface="+mn-cs"/>
              </a:rPr>
              <a:t>は、この決議</a:t>
            </a:r>
            <a:r>
              <a:rPr kumimoji="1" lang="en-US" altLang="ja-JP" sz="1200" kern="1200" dirty="0" smtClean="0">
                <a:solidFill>
                  <a:schemeClr val="tx1"/>
                </a:solidFill>
                <a:latin typeface="+mn-lt"/>
                <a:ea typeface="+mn-ea"/>
                <a:cs typeface="+mn-cs"/>
              </a:rPr>
              <a:t>23-34</a:t>
            </a:r>
            <a:r>
              <a:rPr kumimoji="1" lang="ja-JP" altLang="ja-JP" sz="1200" kern="1200" dirty="0" smtClean="0">
                <a:solidFill>
                  <a:schemeClr val="tx1"/>
                </a:solidFill>
                <a:latin typeface="+mn-lt"/>
                <a:ea typeface="+mn-ea"/>
                <a:cs typeface="+mn-cs"/>
              </a:rPr>
              <a:t>は時代に合わないという理由で、手続要覧やロータリー章典から除外しようという動きをみせたため、日本の心ある会員はこれに猛反対しました。私もこの流れの中で、いろいろな機会を通じて決議</a:t>
            </a:r>
            <a:r>
              <a:rPr kumimoji="1" lang="en-US" altLang="ja-JP" sz="1200" kern="1200" dirty="0" smtClean="0">
                <a:solidFill>
                  <a:schemeClr val="tx1"/>
                </a:solidFill>
                <a:latin typeface="+mn-lt"/>
                <a:ea typeface="+mn-ea"/>
                <a:cs typeface="+mn-cs"/>
              </a:rPr>
              <a:t>23-34</a:t>
            </a:r>
            <a:r>
              <a:rPr kumimoji="1" lang="ja-JP" altLang="ja-JP" sz="1200" kern="1200" dirty="0" smtClean="0">
                <a:solidFill>
                  <a:schemeClr val="tx1"/>
                </a:solidFill>
                <a:latin typeface="+mn-lt"/>
                <a:ea typeface="+mn-ea"/>
                <a:cs typeface="+mn-cs"/>
              </a:rPr>
              <a:t>の重要性を訴える講演を積極的に続けました。</a:t>
            </a:r>
          </a:p>
          <a:p>
            <a:r>
              <a:rPr kumimoji="1" lang="en-US" altLang="ja-JP" sz="1200" kern="1200" dirty="0" smtClean="0">
                <a:solidFill>
                  <a:schemeClr val="tx1"/>
                </a:solidFill>
                <a:latin typeface="+mn-lt"/>
                <a:ea typeface="+mn-ea"/>
                <a:cs typeface="+mn-cs"/>
              </a:rPr>
              <a:t>2005</a:t>
            </a:r>
            <a:r>
              <a:rPr kumimoji="1" lang="ja-JP" altLang="ja-JP" sz="1200" kern="1200" dirty="0" smtClean="0">
                <a:solidFill>
                  <a:schemeClr val="tx1"/>
                </a:solidFill>
                <a:latin typeface="+mn-lt"/>
                <a:ea typeface="+mn-ea"/>
                <a:cs typeface="+mn-cs"/>
              </a:rPr>
              <a:t>年には神崎ガバナーの要請を受けて</a:t>
            </a:r>
            <a:r>
              <a:rPr kumimoji="1" lang="en-US" altLang="ja-JP" sz="1200" kern="1200" dirty="0" smtClean="0">
                <a:solidFill>
                  <a:schemeClr val="tx1"/>
                </a:solidFill>
                <a:latin typeface="+mn-lt"/>
                <a:ea typeface="+mn-ea"/>
                <a:cs typeface="+mn-cs"/>
              </a:rPr>
              <a:t>2660</a:t>
            </a:r>
            <a:r>
              <a:rPr kumimoji="1" lang="ja-JP" altLang="ja-JP" sz="1200" kern="1200" dirty="0" smtClean="0">
                <a:solidFill>
                  <a:schemeClr val="tx1"/>
                </a:solidFill>
                <a:latin typeface="+mn-lt"/>
                <a:ea typeface="+mn-ea"/>
                <a:cs typeface="+mn-cs"/>
              </a:rPr>
              <a:t>地区協議会で「二つの奉仕理念」という表題の講演を行いましたので、ご記憶の方もいらっしゃるかも知れません。今回の規定審議会でこの決議案が採択されたことは、この運動に最初から携わったロータリアンとして無上の喜びでもあります。</a:t>
            </a:r>
          </a:p>
          <a:p>
            <a:r>
              <a:rPr kumimoji="1" lang="ja-JP" altLang="ja-JP" sz="1200" kern="1200" dirty="0" smtClean="0">
                <a:solidFill>
                  <a:schemeClr val="tx1"/>
                </a:solidFill>
                <a:latin typeface="+mn-lt"/>
                <a:ea typeface="+mn-ea"/>
                <a:cs typeface="+mn-cs"/>
              </a:rPr>
              <a:t>まずこの二つのモットーがロータリーの奉仕理念すなわち哲学であることを確認したうえで話を進めていきたいと思います。</a:t>
            </a:r>
          </a:p>
          <a:p>
            <a:endParaRPr kumimoji="1" lang="ja-JP" altLang="ja-JP" sz="1200" kern="1200" dirty="0">
              <a:solidFill>
                <a:schemeClr val="tx1"/>
              </a:solidFill>
              <a:latin typeface="+mn-lt"/>
              <a:ea typeface="+mn-ea"/>
              <a:cs typeface="+mn-cs"/>
            </a:endParaRPr>
          </a:p>
        </p:txBody>
      </p:sp>
      <p:sp>
        <p:nvSpPr>
          <p:cNvPr id="44036" name="スライド番号プレースホルダ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3D4722E-7621-45BC-87FA-06C69EB8E151}" type="slidenum">
              <a:rPr lang="ja-JP" altLang="en-US" smtClean="0"/>
              <a:pPr/>
              <a:t>8</a:t>
            </a:fld>
            <a:endParaRPr lang="ja-JP" alt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r>
              <a:rPr kumimoji="1" lang="en-US" altLang="ja-JP" sz="1200" kern="1200" dirty="0" smtClean="0">
                <a:solidFill>
                  <a:schemeClr val="tx1"/>
                </a:solidFill>
                <a:latin typeface="+mn-lt"/>
                <a:ea typeface="+mn-ea"/>
                <a:cs typeface="+mn-cs"/>
              </a:rPr>
              <a:t>Service above self </a:t>
            </a:r>
            <a:r>
              <a:rPr kumimoji="1" lang="ja-JP" altLang="ja-JP" sz="1200" kern="1200" dirty="0" smtClean="0">
                <a:solidFill>
                  <a:schemeClr val="tx1"/>
                </a:solidFill>
                <a:latin typeface="+mn-lt"/>
                <a:ea typeface="+mn-ea"/>
                <a:cs typeface="+mn-cs"/>
              </a:rPr>
              <a:t>の原型は</a:t>
            </a:r>
            <a:r>
              <a:rPr kumimoji="1" lang="en-US" altLang="ja-JP" sz="1200" kern="1200" dirty="0" smtClean="0">
                <a:solidFill>
                  <a:schemeClr val="tx1"/>
                </a:solidFill>
                <a:latin typeface="+mn-lt"/>
                <a:ea typeface="+mn-ea"/>
                <a:cs typeface="+mn-cs"/>
              </a:rPr>
              <a:t> Service not self </a:t>
            </a:r>
            <a:r>
              <a:rPr kumimoji="1" lang="ja-JP" altLang="ja-JP" sz="1200" kern="1200" dirty="0" smtClean="0">
                <a:solidFill>
                  <a:schemeClr val="tx1"/>
                </a:solidFill>
                <a:latin typeface="+mn-lt"/>
                <a:ea typeface="+mn-ea"/>
                <a:cs typeface="+mn-cs"/>
              </a:rPr>
              <a:t>であり、このフレーズは</a:t>
            </a:r>
            <a:r>
              <a:rPr kumimoji="1" lang="en-US" altLang="ja-JP" sz="1200" kern="1200" dirty="0" smtClean="0">
                <a:solidFill>
                  <a:schemeClr val="tx1"/>
                </a:solidFill>
                <a:latin typeface="+mn-lt"/>
                <a:ea typeface="+mn-ea"/>
                <a:cs typeface="+mn-cs"/>
              </a:rPr>
              <a:t>1911</a:t>
            </a:r>
            <a:r>
              <a:rPr kumimoji="1" lang="ja-JP" altLang="ja-JP" sz="1200" kern="1200" dirty="0" smtClean="0">
                <a:solidFill>
                  <a:schemeClr val="tx1"/>
                </a:solidFill>
                <a:latin typeface="+mn-lt"/>
                <a:ea typeface="+mn-ea"/>
                <a:cs typeface="+mn-cs"/>
              </a:rPr>
              <a:t>年の第</a:t>
            </a:r>
            <a:r>
              <a:rPr kumimoji="1" lang="en-US" altLang="ja-JP" sz="1200" kern="1200" dirty="0" smtClean="0">
                <a:solidFill>
                  <a:schemeClr val="tx1"/>
                </a:solidFill>
                <a:latin typeface="+mn-lt"/>
                <a:ea typeface="+mn-ea"/>
                <a:cs typeface="+mn-cs"/>
              </a:rPr>
              <a:t>2</a:t>
            </a:r>
            <a:r>
              <a:rPr kumimoji="1" lang="ja-JP" altLang="ja-JP" sz="1200" kern="1200" dirty="0" smtClean="0">
                <a:solidFill>
                  <a:schemeClr val="tx1"/>
                </a:solidFill>
                <a:latin typeface="+mn-lt"/>
                <a:ea typeface="+mn-ea"/>
                <a:cs typeface="+mn-cs"/>
              </a:rPr>
              <a:t>回全米ロータリクラブ連合会のエキスカーションで、果物商フランク・コリンズが従来からミネアポリス・クラブで使っていた言葉として紹介したものです。</a:t>
            </a:r>
            <a:endParaRPr kumimoji="1" lang="en-US" altLang="ja-JP" sz="1200" kern="1200" dirty="0" smtClean="0">
              <a:solidFill>
                <a:schemeClr val="tx1"/>
              </a:solidFill>
              <a:latin typeface="+mn-lt"/>
              <a:ea typeface="+mn-ea"/>
              <a:cs typeface="+mn-cs"/>
            </a:endParaRPr>
          </a:p>
          <a:p>
            <a:r>
              <a:rPr kumimoji="1" lang="en-US" altLang="ja-JP" sz="1200" kern="1200" dirty="0" smtClean="0">
                <a:solidFill>
                  <a:schemeClr val="tx1"/>
                </a:solidFill>
                <a:latin typeface="+mn-lt"/>
                <a:ea typeface="+mn-ea"/>
                <a:cs typeface="+mn-cs"/>
              </a:rPr>
              <a:t>1911</a:t>
            </a:r>
            <a:r>
              <a:rPr kumimoji="1" lang="ja-JP" altLang="ja-JP" sz="1200" kern="1200" dirty="0" smtClean="0">
                <a:solidFill>
                  <a:schemeClr val="tx1"/>
                </a:solidFill>
                <a:latin typeface="+mn-lt"/>
                <a:ea typeface="+mn-ea"/>
                <a:cs typeface="+mn-cs"/>
              </a:rPr>
              <a:t>年</a:t>
            </a:r>
            <a:r>
              <a:rPr kumimoji="1" lang="en-US" altLang="ja-JP" sz="1200" kern="1200" dirty="0" smtClean="0">
                <a:solidFill>
                  <a:schemeClr val="tx1"/>
                </a:solidFill>
                <a:latin typeface="+mn-lt"/>
                <a:ea typeface="+mn-ea"/>
                <a:cs typeface="+mn-cs"/>
              </a:rPr>
              <a:t>11</a:t>
            </a:r>
            <a:r>
              <a:rPr kumimoji="1" lang="ja-JP" altLang="ja-JP" sz="1200" kern="1200" dirty="0" smtClean="0">
                <a:solidFill>
                  <a:schemeClr val="tx1"/>
                </a:solidFill>
                <a:latin typeface="+mn-lt"/>
                <a:ea typeface="+mn-ea"/>
                <a:cs typeface="+mn-cs"/>
              </a:rPr>
              <a:t>月に発行された</a:t>
            </a:r>
            <a:r>
              <a:rPr kumimoji="1" lang="en-US" altLang="ja-JP" sz="1200" kern="1200" dirty="0" smtClean="0">
                <a:solidFill>
                  <a:schemeClr val="tx1"/>
                </a:solidFill>
                <a:latin typeface="+mn-lt"/>
                <a:ea typeface="+mn-ea"/>
                <a:cs typeface="+mn-cs"/>
              </a:rPr>
              <a:t> National Rotarian </a:t>
            </a:r>
            <a:r>
              <a:rPr kumimoji="1" lang="ja-JP" altLang="ja-JP" sz="1200" kern="1200" dirty="0" smtClean="0">
                <a:solidFill>
                  <a:schemeClr val="tx1"/>
                </a:solidFill>
                <a:latin typeface="+mn-lt"/>
                <a:ea typeface="+mn-ea"/>
                <a:cs typeface="+mn-cs"/>
              </a:rPr>
              <a:t>にコリンズの演説原稿の全文が掲載されていますが、</a:t>
            </a:r>
            <a:endParaRPr kumimoji="1" lang="en-US" altLang="ja-JP" sz="1200" kern="1200" dirty="0" smtClean="0">
              <a:solidFill>
                <a:schemeClr val="tx1"/>
              </a:solidFill>
              <a:latin typeface="+mn-lt"/>
              <a:ea typeface="+mn-ea"/>
              <a:cs typeface="+mn-cs"/>
            </a:endParaRPr>
          </a:p>
          <a:p>
            <a:endParaRPr kumimoji="1" lang="en-US" altLang="ja-JP" sz="1200" kern="1200" dirty="0" smtClean="0">
              <a:solidFill>
                <a:schemeClr val="tx1"/>
              </a:solidFill>
              <a:latin typeface="+mn-lt"/>
              <a:ea typeface="+mn-ea"/>
              <a:cs typeface="+mn-cs"/>
            </a:endParaRPr>
          </a:p>
          <a:p>
            <a:r>
              <a:rPr kumimoji="1" lang="ja-JP" altLang="ja-JP" sz="1200" kern="1200" dirty="0" smtClean="0">
                <a:solidFill>
                  <a:schemeClr val="tx1"/>
                </a:solidFill>
                <a:latin typeface="+mn-lt"/>
                <a:ea typeface="+mn-ea"/>
                <a:cs typeface="+mn-cs"/>
              </a:rPr>
              <a:t>いままでロータリアンが独占していた会員同士の相互取引を会員外にも拡大しようという意味で </a:t>
            </a:r>
            <a:r>
              <a:rPr kumimoji="1" lang="en-US" altLang="ja-JP" sz="1200" kern="1200" dirty="0" smtClean="0">
                <a:solidFill>
                  <a:schemeClr val="tx1"/>
                </a:solidFill>
                <a:latin typeface="+mn-lt"/>
                <a:ea typeface="+mn-ea"/>
                <a:cs typeface="+mn-cs"/>
              </a:rPr>
              <a:t>Service not self </a:t>
            </a:r>
            <a:r>
              <a:rPr kumimoji="1" lang="ja-JP" altLang="ja-JP" sz="1200" kern="1200" dirty="0" smtClean="0">
                <a:solidFill>
                  <a:schemeClr val="tx1"/>
                </a:solidFill>
                <a:latin typeface="+mn-lt"/>
                <a:ea typeface="+mn-ea"/>
                <a:cs typeface="+mn-cs"/>
              </a:rPr>
              <a:t>が使われているようです。彼自身このモットーは黄金律を言い換えたものであると述べており、自分だけが儲けるのではなく、他人にも恩恵を与えるように取引を拡大すべきだという意味を持って</a:t>
            </a:r>
            <a:r>
              <a:rPr kumimoji="1" lang="ja-JP" altLang="en-US" sz="1200" kern="1200" dirty="0" smtClean="0">
                <a:solidFill>
                  <a:schemeClr val="tx1"/>
                </a:solidFill>
                <a:latin typeface="+mn-lt"/>
                <a:ea typeface="+mn-ea"/>
                <a:cs typeface="+mn-cs"/>
              </a:rPr>
              <a:t>おり、むしろ職業奉仕に関するフレーズだと言えます</a:t>
            </a:r>
            <a:r>
              <a:rPr kumimoji="1" lang="ja-JP" altLang="ja-JP" sz="1200" kern="1200" dirty="0" smtClean="0">
                <a:solidFill>
                  <a:schemeClr val="tx1"/>
                </a:solidFill>
                <a:latin typeface="+mn-lt"/>
                <a:ea typeface="+mn-ea"/>
                <a:cs typeface="+mn-cs"/>
              </a:rPr>
              <a:t>。</a:t>
            </a:r>
            <a:endParaRPr kumimoji="1" lang="en-US" altLang="ja-JP" sz="1200" kern="1200" dirty="0" smtClean="0">
              <a:solidFill>
                <a:schemeClr val="tx1"/>
              </a:solidFill>
              <a:latin typeface="+mn-lt"/>
              <a:ea typeface="+mn-ea"/>
              <a:cs typeface="+mn-cs"/>
            </a:endParaRPr>
          </a:p>
          <a:p>
            <a:r>
              <a:rPr kumimoji="1" lang="ja-JP" altLang="en-US" sz="1200" kern="1200" dirty="0" smtClean="0">
                <a:solidFill>
                  <a:schemeClr val="tx1"/>
                </a:solidFill>
                <a:latin typeface="+mn-lt"/>
                <a:ea typeface="+mn-ea"/>
                <a:cs typeface="+mn-cs"/>
              </a:rPr>
              <a:t>原文を読む限り、一部のロータリアンが主張するような己を犠牲にして他人のために尽くすという宗教的意味を持っている言葉ではありません。</a:t>
            </a:r>
            <a:endParaRPr kumimoji="1" lang="ja-JP" altLang="en-US" dirty="0"/>
          </a:p>
        </p:txBody>
      </p:sp>
      <p:sp>
        <p:nvSpPr>
          <p:cNvPr id="4" name="スライド番号プレースホルダ 3"/>
          <p:cNvSpPr>
            <a:spLocks noGrp="1"/>
          </p:cNvSpPr>
          <p:nvPr>
            <p:ph type="sldNum" sz="quarter" idx="10"/>
          </p:nvPr>
        </p:nvSpPr>
        <p:spPr/>
        <p:txBody>
          <a:bodyPr/>
          <a:lstStyle/>
          <a:p>
            <a:pPr>
              <a:defRPr/>
            </a:pPr>
            <a:fld id="{5704DFA6-3E25-4A30-82D4-AF2B2B2C6794}" type="slidenum">
              <a:rPr lang="ja-JP" altLang="en-US" smtClean="0"/>
              <a:pPr>
                <a:defRPr/>
              </a:pPr>
              <a:t>9</a:t>
            </a:fld>
            <a:endParaRPr lang="ja-JP" alt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r>
              <a:rPr kumimoji="1" lang="en-US" altLang="ja-JP" sz="1200" kern="1200" dirty="0" smtClean="0">
                <a:solidFill>
                  <a:schemeClr val="tx1"/>
                </a:solidFill>
                <a:latin typeface="+mn-lt"/>
                <a:ea typeface="+mn-ea"/>
                <a:cs typeface="+mn-cs"/>
              </a:rPr>
              <a:t>1917</a:t>
            </a:r>
            <a:r>
              <a:rPr kumimoji="1" lang="ja-JP" altLang="ja-JP" sz="1200" kern="1200" dirty="0" smtClean="0">
                <a:solidFill>
                  <a:schemeClr val="tx1"/>
                </a:solidFill>
                <a:latin typeface="+mn-lt"/>
                <a:ea typeface="+mn-ea"/>
                <a:cs typeface="+mn-cs"/>
              </a:rPr>
              <a:t>年頃から</a:t>
            </a:r>
            <a:r>
              <a:rPr kumimoji="1" lang="en-US" altLang="ja-JP" sz="1200" kern="1200" dirty="0" smtClean="0">
                <a:solidFill>
                  <a:schemeClr val="tx1"/>
                </a:solidFill>
                <a:latin typeface="+mn-lt"/>
                <a:ea typeface="+mn-ea"/>
                <a:cs typeface="+mn-cs"/>
              </a:rPr>
              <a:t> Service not self </a:t>
            </a:r>
            <a:r>
              <a:rPr kumimoji="1" lang="ja-JP" altLang="ja-JP" sz="1200" kern="1200" dirty="0" smtClean="0">
                <a:solidFill>
                  <a:schemeClr val="tx1"/>
                </a:solidFill>
                <a:latin typeface="+mn-lt"/>
                <a:ea typeface="+mn-ea"/>
                <a:cs typeface="+mn-cs"/>
              </a:rPr>
              <a:t>に代わって</a:t>
            </a:r>
            <a:r>
              <a:rPr kumimoji="1" lang="en-US" altLang="ja-JP" sz="1200" kern="1200" dirty="0" smtClean="0">
                <a:solidFill>
                  <a:schemeClr val="tx1"/>
                </a:solidFill>
                <a:latin typeface="+mn-lt"/>
                <a:ea typeface="+mn-ea"/>
                <a:cs typeface="+mn-cs"/>
              </a:rPr>
              <a:t> Service above self </a:t>
            </a:r>
            <a:r>
              <a:rPr kumimoji="1" lang="ja-JP" altLang="ja-JP" sz="1200" kern="1200" dirty="0" smtClean="0">
                <a:solidFill>
                  <a:schemeClr val="tx1"/>
                </a:solidFill>
                <a:latin typeface="+mn-lt"/>
                <a:ea typeface="+mn-ea"/>
                <a:cs typeface="+mn-cs"/>
              </a:rPr>
              <a:t>が使われるようになって、その持つ意味合いは全くちがったものに変化してしまいました。</a:t>
            </a:r>
            <a:endParaRPr kumimoji="1" lang="en-US" altLang="ja-JP" sz="1200" kern="1200" dirty="0" smtClean="0">
              <a:solidFill>
                <a:schemeClr val="tx1"/>
              </a:solidFill>
              <a:latin typeface="+mn-lt"/>
              <a:ea typeface="+mn-ea"/>
              <a:cs typeface="+mn-cs"/>
            </a:endParaRPr>
          </a:p>
          <a:p>
            <a:endParaRPr kumimoji="1" lang="en-US" altLang="ja-JP" sz="1200" kern="1200" dirty="0" smtClean="0">
              <a:solidFill>
                <a:schemeClr val="tx1"/>
              </a:solidFill>
              <a:latin typeface="+mn-lt"/>
              <a:ea typeface="+mn-ea"/>
              <a:cs typeface="+mn-cs"/>
            </a:endParaRPr>
          </a:p>
          <a:p>
            <a:r>
              <a:rPr kumimoji="1" lang="ja-JP" altLang="ja-JP" sz="1200" kern="1200" dirty="0" smtClean="0">
                <a:solidFill>
                  <a:schemeClr val="tx1"/>
                </a:solidFill>
                <a:latin typeface="+mn-lt"/>
                <a:ea typeface="+mn-ea"/>
                <a:cs typeface="+mn-cs"/>
              </a:rPr>
              <a:t>決議</a:t>
            </a:r>
            <a:r>
              <a:rPr kumimoji="1" lang="en-US" altLang="ja-JP" sz="1200" kern="1200" dirty="0" smtClean="0">
                <a:solidFill>
                  <a:schemeClr val="tx1"/>
                </a:solidFill>
                <a:latin typeface="+mn-lt"/>
                <a:ea typeface="+mn-ea"/>
                <a:cs typeface="+mn-cs"/>
              </a:rPr>
              <a:t>23-34</a:t>
            </a:r>
            <a:r>
              <a:rPr kumimoji="1" lang="ja-JP" altLang="ja-JP" sz="1200" kern="1200" dirty="0" smtClean="0">
                <a:solidFill>
                  <a:schemeClr val="tx1"/>
                </a:solidFill>
                <a:latin typeface="+mn-lt"/>
                <a:ea typeface="+mn-ea"/>
                <a:cs typeface="+mn-cs"/>
              </a:rPr>
              <a:t>によって</a:t>
            </a:r>
            <a:r>
              <a:rPr kumimoji="1" lang="en-US" altLang="ja-JP" sz="1200" kern="1200" dirty="0" smtClean="0">
                <a:solidFill>
                  <a:schemeClr val="tx1"/>
                </a:solidFill>
                <a:latin typeface="+mn-lt"/>
                <a:ea typeface="+mn-ea"/>
                <a:cs typeface="+mn-cs"/>
              </a:rPr>
              <a:t> The ideal of service </a:t>
            </a:r>
            <a:r>
              <a:rPr kumimoji="1" lang="ja-JP" altLang="ja-JP" sz="1200" kern="1200" dirty="0" smtClean="0">
                <a:solidFill>
                  <a:schemeClr val="tx1"/>
                </a:solidFill>
                <a:latin typeface="+mn-lt"/>
                <a:ea typeface="+mn-ea"/>
                <a:cs typeface="+mn-cs"/>
              </a:rPr>
              <a:t>は</a:t>
            </a:r>
            <a:r>
              <a:rPr kumimoji="1" lang="en-US" altLang="ja-JP" sz="1200" kern="1200" dirty="0" smtClean="0">
                <a:solidFill>
                  <a:schemeClr val="tx1"/>
                </a:solidFill>
                <a:latin typeface="+mn-lt"/>
                <a:ea typeface="+mn-ea"/>
                <a:cs typeface="+mn-cs"/>
              </a:rPr>
              <a:t> Service above self </a:t>
            </a:r>
            <a:r>
              <a:rPr kumimoji="1" lang="ja-JP" altLang="ja-JP" sz="1200" kern="1200" dirty="0" smtClean="0">
                <a:solidFill>
                  <a:schemeClr val="tx1"/>
                </a:solidFill>
                <a:latin typeface="+mn-lt"/>
                <a:ea typeface="+mn-ea"/>
                <a:cs typeface="+mn-cs"/>
              </a:rPr>
              <a:t>である</a:t>
            </a:r>
            <a:r>
              <a:rPr kumimoji="1" lang="ja-JP" altLang="en-US" sz="1200" kern="1200" dirty="0" smtClean="0">
                <a:solidFill>
                  <a:schemeClr val="tx1"/>
                </a:solidFill>
                <a:latin typeface="+mn-lt"/>
                <a:ea typeface="+mn-ea"/>
                <a:cs typeface="+mn-cs"/>
              </a:rPr>
              <a:t>、すなわちロータリーの奉仕理念は「超我の奉仕」である</a:t>
            </a:r>
            <a:r>
              <a:rPr kumimoji="1" lang="ja-JP" altLang="ja-JP" sz="1200" kern="1200" dirty="0" smtClean="0">
                <a:solidFill>
                  <a:schemeClr val="tx1"/>
                </a:solidFill>
                <a:latin typeface="+mn-lt"/>
                <a:ea typeface="+mn-ea"/>
                <a:cs typeface="+mn-cs"/>
              </a:rPr>
              <a:t>と規定され、</a:t>
            </a:r>
            <a:endParaRPr kumimoji="1" lang="en-US" altLang="ja-JP" sz="1200" kern="1200" dirty="0" smtClean="0">
              <a:solidFill>
                <a:schemeClr val="tx1"/>
              </a:solidFill>
              <a:latin typeface="+mn-lt"/>
              <a:ea typeface="+mn-ea"/>
              <a:cs typeface="+mn-cs"/>
            </a:endParaRPr>
          </a:p>
          <a:p>
            <a:endParaRPr kumimoji="1" lang="en-US" altLang="ja-JP" sz="1200" kern="1200" dirty="0" smtClean="0">
              <a:solidFill>
                <a:schemeClr val="tx1"/>
              </a:solidFill>
              <a:latin typeface="+mn-lt"/>
              <a:ea typeface="+mn-ea"/>
              <a:cs typeface="+mn-cs"/>
            </a:endParaRPr>
          </a:p>
          <a:p>
            <a:r>
              <a:rPr kumimoji="1" lang="ja-JP" altLang="ja-JP" sz="1200" kern="1200" dirty="0" smtClean="0">
                <a:solidFill>
                  <a:schemeClr val="tx1"/>
                </a:solidFill>
                <a:latin typeface="+mn-lt"/>
                <a:ea typeface="+mn-ea"/>
                <a:cs typeface="+mn-cs"/>
              </a:rPr>
              <a:t>さらに</a:t>
            </a:r>
            <a:r>
              <a:rPr kumimoji="1" lang="en-US" altLang="ja-JP" sz="1200" kern="1200" dirty="0" smtClean="0">
                <a:solidFill>
                  <a:schemeClr val="tx1"/>
                </a:solidFill>
                <a:latin typeface="+mn-lt"/>
                <a:ea typeface="+mn-ea"/>
                <a:cs typeface="+mn-cs"/>
              </a:rPr>
              <a:t> Official directory </a:t>
            </a:r>
            <a:r>
              <a:rPr kumimoji="1" lang="ja-JP" altLang="ja-JP" sz="1200" kern="1200" dirty="0" smtClean="0">
                <a:solidFill>
                  <a:schemeClr val="tx1"/>
                </a:solidFill>
                <a:latin typeface="+mn-lt"/>
                <a:ea typeface="+mn-ea"/>
                <a:cs typeface="+mn-cs"/>
              </a:rPr>
              <a:t>において 「奉仕の理想とは他人のことを思いやり、他人のために役立とうとすることである。」と定義されています。</a:t>
            </a:r>
            <a:endParaRPr kumimoji="1" lang="en-US" altLang="ja-JP" sz="1200" kern="1200" dirty="0" smtClean="0">
              <a:solidFill>
                <a:schemeClr val="tx1"/>
              </a:solidFill>
              <a:latin typeface="+mn-lt"/>
              <a:ea typeface="+mn-ea"/>
              <a:cs typeface="+mn-cs"/>
            </a:endParaRPr>
          </a:p>
          <a:p>
            <a:r>
              <a:rPr kumimoji="1" lang="ja-JP" altLang="ja-JP" sz="1200" kern="1200" dirty="0" smtClean="0">
                <a:solidFill>
                  <a:schemeClr val="tx1"/>
                </a:solidFill>
                <a:latin typeface="+mn-lt"/>
                <a:ea typeface="+mn-ea"/>
                <a:cs typeface="+mn-cs"/>
              </a:rPr>
              <a:t>この三段論法によって、現在の</a:t>
            </a:r>
            <a:r>
              <a:rPr kumimoji="1" lang="en-US" altLang="ja-JP" sz="1200" kern="1200" dirty="0" smtClean="0">
                <a:solidFill>
                  <a:schemeClr val="tx1"/>
                </a:solidFill>
                <a:latin typeface="+mn-lt"/>
                <a:ea typeface="+mn-ea"/>
                <a:cs typeface="+mn-cs"/>
              </a:rPr>
              <a:t> Service above self </a:t>
            </a:r>
            <a:r>
              <a:rPr kumimoji="1" lang="ja-JP" altLang="ja-JP" sz="1200" kern="1200" dirty="0" smtClean="0">
                <a:solidFill>
                  <a:schemeClr val="tx1"/>
                </a:solidFill>
                <a:latin typeface="+mn-lt"/>
                <a:ea typeface="+mn-ea"/>
                <a:cs typeface="+mn-cs"/>
              </a:rPr>
              <a:t>は他人のことを思いやり、他人のために奉仕するいわゆる社会奉仕や世界社会奉仕の活動を推奨するモットーだと考えることができます。</a:t>
            </a:r>
            <a:endParaRPr kumimoji="1" lang="ja-JP" altLang="en-US" sz="1200" kern="1200" dirty="0" smtClean="0">
              <a:solidFill>
                <a:schemeClr val="tx1"/>
              </a:solidFill>
              <a:latin typeface="+mn-lt"/>
              <a:ea typeface="+mn-ea"/>
              <a:cs typeface="+mn-cs"/>
            </a:endParaRPr>
          </a:p>
          <a:p>
            <a:r>
              <a:rPr kumimoji="1" lang="en-US" altLang="ja-JP" sz="1200" kern="1200" dirty="0" smtClean="0">
                <a:solidFill>
                  <a:schemeClr val="tx1"/>
                </a:solidFill>
                <a:latin typeface="+mn-lt"/>
                <a:ea typeface="+mn-ea"/>
                <a:cs typeface="+mn-cs"/>
              </a:rPr>
              <a:t>Service above self </a:t>
            </a:r>
            <a:r>
              <a:rPr kumimoji="1" lang="ja-JP" altLang="ja-JP" sz="1200" kern="1200" dirty="0" smtClean="0">
                <a:solidFill>
                  <a:schemeClr val="tx1"/>
                </a:solidFill>
                <a:latin typeface="+mn-lt"/>
                <a:ea typeface="+mn-ea"/>
                <a:cs typeface="+mn-cs"/>
              </a:rPr>
              <a:t>については、</a:t>
            </a:r>
            <a:r>
              <a:rPr kumimoji="1" lang="en-US" altLang="ja-JP" sz="1200" kern="1200" dirty="0" smtClean="0">
                <a:solidFill>
                  <a:schemeClr val="tx1"/>
                </a:solidFill>
                <a:latin typeface="+mn-lt"/>
                <a:ea typeface="+mn-ea"/>
                <a:cs typeface="+mn-cs"/>
              </a:rPr>
              <a:t>2005</a:t>
            </a:r>
            <a:r>
              <a:rPr kumimoji="1" lang="ja-JP" altLang="ja-JP" sz="1200" kern="1200" dirty="0" smtClean="0">
                <a:solidFill>
                  <a:schemeClr val="tx1"/>
                </a:solidFill>
                <a:latin typeface="+mn-lt"/>
                <a:ea typeface="+mn-ea"/>
                <a:cs typeface="+mn-cs"/>
              </a:rPr>
              <a:t>年のウイルヘルム・ステンハマー</a:t>
            </a:r>
            <a:r>
              <a:rPr kumimoji="1" lang="en-US" altLang="ja-JP" sz="1200" kern="1200" dirty="0" smtClean="0">
                <a:solidFill>
                  <a:schemeClr val="tx1"/>
                </a:solidFill>
                <a:latin typeface="+mn-lt"/>
                <a:ea typeface="+mn-ea"/>
                <a:cs typeface="+mn-cs"/>
              </a:rPr>
              <a:t>RI</a:t>
            </a:r>
            <a:r>
              <a:rPr kumimoji="1" lang="ja-JP" altLang="ja-JP" sz="1200" kern="1200" dirty="0" smtClean="0">
                <a:solidFill>
                  <a:schemeClr val="tx1"/>
                </a:solidFill>
                <a:latin typeface="+mn-lt"/>
                <a:ea typeface="+mn-ea"/>
                <a:cs typeface="+mn-cs"/>
              </a:rPr>
              <a:t>会長のテーマともなって、皆さまよくご存知のことと思いますので、今日はもう一つのモットーである</a:t>
            </a:r>
            <a:r>
              <a:rPr kumimoji="1" lang="en-US" altLang="ja-JP" sz="1200" kern="1200" dirty="0" smtClean="0">
                <a:solidFill>
                  <a:schemeClr val="tx1"/>
                </a:solidFill>
                <a:latin typeface="+mn-lt"/>
                <a:ea typeface="+mn-ea"/>
                <a:cs typeface="+mn-cs"/>
              </a:rPr>
              <a:t> He profits most who serves best </a:t>
            </a:r>
            <a:r>
              <a:rPr kumimoji="1" lang="ja-JP" altLang="ja-JP" sz="1200" kern="1200" dirty="0" smtClean="0">
                <a:solidFill>
                  <a:schemeClr val="tx1"/>
                </a:solidFill>
                <a:latin typeface="+mn-lt"/>
                <a:ea typeface="+mn-ea"/>
                <a:cs typeface="+mn-cs"/>
              </a:rPr>
              <a:t>について話を進めていきたいと思います。</a:t>
            </a:r>
            <a:endParaRPr kumimoji="1" lang="ja-JP" altLang="ja-JP" sz="1200" kern="1200" dirty="0">
              <a:solidFill>
                <a:schemeClr val="tx1"/>
              </a:solidFill>
              <a:latin typeface="+mn-lt"/>
              <a:ea typeface="+mn-ea"/>
              <a:cs typeface="+mn-cs"/>
            </a:endParaRPr>
          </a:p>
        </p:txBody>
      </p:sp>
      <p:sp>
        <p:nvSpPr>
          <p:cNvPr id="4" name="スライド番号プレースホルダ 3"/>
          <p:cNvSpPr>
            <a:spLocks noGrp="1"/>
          </p:cNvSpPr>
          <p:nvPr>
            <p:ph type="sldNum" sz="quarter" idx="10"/>
          </p:nvPr>
        </p:nvSpPr>
        <p:spPr/>
        <p:txBody>
          <a:bodyPr/>
          <a:lstStyle/>
          <a:p>
            <a:pPr>
              <a:defRPr/>
            </a:pPr>
            <a:fld id="{5704DFA6-3E25-4A30-82D4-AF2B2B2C6794}" type="slidenum">
              <a:rPr lang="ja-JP" altLang="en-US" smtClean="0"/>
              <a:pPr>
                <a:defRPr/>
              </a:pPr>
              <a:t>10</a:t>
            </a:fld>
            <a:endParaRPr lang="ja-JP" alt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スライド イメージ プレースホルダ 1"/>
          <p:cNvSpPr>
            <a:spLocks noGrp="1" noRot="1" noChangeAspect="1" noTextEdit="1"/>
          </p:cNvSpPr>
          <p:nvPr>
            <p:ph type="sldImg"/>
          </p:nvPr>
        </p:nvSpPr>
        <p:spPr bwMode="auto">
          <a:noFill/>
          <a:ln>
            <a:solidFill>
              <a:srgbClr val="000000"/>
            </a:solidFill>
            <a:miter lim="800000"/>
            <a:headEnd/>
            <a:tailEnd/>
          </a:ln>
        </p:spPr>
      </p:sp>
      <p:sp>
        <p:nvSpPr>
          <p:cNvPr id="52227" name="ノート プレースホルダ 2"/>
          <p:cNvSpPr>
            <a:spLocks noGrp="1"/>
          </p:cNvSpPr>
          <p:nvPr>
            <p:ph type="body" idx="1"/>
          </p:nvPr>
        </p:nvSpPr>
        <p:spPr bwMode="auto">
          <a:noFill/>
        </p:spPr>
        <p:txBody>
          <a:bodyPr wrap="square" numCol="1" anchor="t" anchorCtr="0" compatLnSpc="1">
            <a:prstTxWarp prst="textNoShape">
              <a:avLst/>
            </a:prstTxWarp>
          </a:bodyPr>
          <a:lstStyle/>
          <a:p>
            <a:r>
              <a:rPr kumimoji="1" lang="ja-JP" altLang="en-US" sz="1200" kern="1200" dirty="0" smtClean="0">
                <a:solidFill>
                  <a:schemeClr val="tx1"/>
                </a:solidFill>
                <a:latin typeface="+mn-lt"/>
                <a:ea typeface="+mn-ea"/>
                <a:cs typeface="+mn-cs"/>
              </a:rPr>
              <a:t>ロータリーに職業奉仕の概念を提唱したのは、シカゴクラブの会員アーサー・フレデリック・シェルドンです。</a:t>
            </a:r>
          </a:p>
          <a:p>
            <a:r>
              <a:rPr kumimoji="1" lang="ja-JP" altLang="ja-JP" sz="1200" kern="1200" dirty="0" smtClean="0">
                <a:solidFill>
                  <a:schemeClr val="tx1"/>
                </a:solidFill>
                <a:latin typeface="+mn-lt"/>
                <a:ea typeface="+mn-ea"/>
                <a:cs typeface="+mn-cs"/>
              </a:rPr>
              <a:t>シェルドンはミシガン大学の経営学部を卒業した後、図書の訪問販売のセールスマンとして、素晴らしい営業成績をあげ、</a:t>
            </a:r>
            <a:r>
              <a:rPr kumimoji="1" lang="en-US" altLang="ja-JP" sz="1200" kern="1200" dirty="0" smtClean="0">
                <a:solidFill>
                  <a:schemeClr val="tx1"/>
                </a:solidFill>
                <a:latin typeface="+mn-lt"/>
                <a:ea typeface="+mn-ea"/>
                <a:cs typeface="+mn-cs"/>
              </a:rPr>
              <a:t>1899</a:t>
            </a:r>
            <a:r>
              <a:rPr kumimoji="1" lang="ja-JP" altLang="ja-JP" sz="1200" kern="1200" dirty="0" smtClean="0">
                <a:solidFill>
                  <a:schemeClr val="tx1"/>
                </a:solidFill>
                <a:latin typeface="+mn-lt"/>
                <a:ea typeface="+mn-ea"/>
                <a:cs typeface="+mn-cs"/>
              </a:rPr>
              <a:t>年には自分で出版社を経営する までに成功します。 </a:t>
            </a:r>
          </a:p>
          <a:p>
            <a:r>
              <a:rPr kumimoji="1" lang="ja-JP" altLang="ja-JP" sz="1200" kern="1200" dirty="0" smtClean="0">
                <a:solidFill>
                  <a:schemeClr val="tx1"/>
                </a:solidFill>
                <a:latin typeface="+mn-lt"/>
                <a:ea typeface="+mn-ea"/>
                <a:cs typeface="+mn-cs"/>
              </a:rPr>
              <a:t>その後、大学で学んだ販売学に自らのセールスマンとしての経験を加え、</a:t>
            </a:r>
            <a:r>
              <a:rPr kumimoji="1" lang="en-US" altLang="ja-JP" sz="1200" kern="1200" dirty="0" smtClean="0">
                <a:solidFill>
                  <a:schemeClr val="tx1"/>
                </a:solidFill>
                <a:latin typeface="+mn-lt"/>
                <a:ea typeface="+mn-ea"/>
                <a:cs typeface="+mn-cs"/>
              </a:rPr>
              <a:t>1902</a:t>
            </a:r>
            <a:r>
              <a:rPr kumimoji="1" lang="ja-JP" altLang="ja-JP" sz="1200" kern="1200" dirty="0" smtClean="0">
                <a:solidFill>
                  <a:schemeClr val="tx1"/>
                </a:solidFill>
                <a:latin typeface="+mn-lt"/>
                <a:ea typeface="+mn-ea"/>
                <a:cs typeface="+mn-cs"/>
              </a:rPr>
              <a:t>年に、シカゴにビジネス・スクールを設立して、その教科書を出版すると共に、サービスの理念を中核にした販売学を教える道を選びます。</a:t>
            </a:r>
            <a:endParaRPr kumimoji="1" lang="en-US" altLang="ja-JP" sz="1200" kern="1200" dirty="0" smtClean="0">
              <a:solidFill>
                <a:schemeClr val="tx1"/>
              </a:solidFill>
              <a:latin typeface="+mn-lt"/>
              <a:ea typeface="+mn-ea"/>
              <a:cs typeface="+mn-cs"/>
            </a:endParaRPr>
          </a:p>
          <a:p>
            <a:endParaRPr kumimoji="1" lang="en-US" altLang="ja-JP" sz="1200" kern="1200" dirty="0" smtClean="0">
              <a:solidFill>
                <a:schemeClr val="tx1"/>
              </a:solidFill>
              <a:latin typeface="+mn-lt"/>
              <a:ea typeface="+mn-ea"/>
              <a:cs typeface="+mn-cs"/>
            </a:endParaRPr>
          </a:p>
          <a:p>
            <a:r>
              <a:rPr kumimoji="1" lang="ja-JP" altLang="ja-JP" sz="1200" kern="1200" dirty="0" smtClean="0">
                <a:solidFill>
                  <a:schemeClr val="tx1"/>
                </a:solidFill>
                <a:latin typeface="+mn-lt"/>
                <a:ea typeface="+mn-ea"/>
                <a:cs typeface="+mn-cs"/>
              </a:rPr>
              <a:t>後日、ロータリーの職業奉仕理念の中核となった「</a:t>
            </a:r>
            <a:r>
              <a:rPr kumimoji="1" lang="en-US" altLang="ja-JP" sz="1200" kern="1200" dirty="0" smtClean="0">
                <a:solidFill>
                  <a:schemeClr val="tx1"/>
                </a:solidFill>
                <a:latin typeface="+mn-lt"/>
                <a:ea typeface="+mn-ea"/>
                <a:cs typeface="+mn-cs"/>
              </a:rPr>
              <a:t>He profits most who serves best</a:t>
            </a:r>
            <a:r>
              <a:rPr kumimoji="1" lang="ja-JP" altLang="ja-JP" sz="1200" kern="1200" dirty="0" smtClean="0">
                <a:solidFill>
                  <a:schemeClr val="tx1"/>
                </a:solidFill>
                <a:latin typeface="+mn-lt"/>
                <a:ea typeface="+mn-ea"/>
                <a:cs typeface="+mn-cs"/>
              </a:rPr>
              <a:t>」に基づくサービス学の概念を、科学として捉え、それを体系的に教えることが、シェルドン・ビジネス・スクールの方針だったのです。</a:t>
            </a:r>
          </a:p>
          <a:p>
            <a:endParaRPr lang="ja-JP" altLang="en-US" dirty="0" smtClean="0"/>
          </a:p>
        </p:txBody>
      </p:sp>
      <p:sp>
        <p:nvSpPr>
          <p:cNvPr id="52228" name="スライド番号プレースホルダ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8F24AB3A-933E-4939-AD05-9815ABE12D75}" type="slidenum">
              <a:rPr lang="ja-JP" altLang="en-US" smtClean="0"/>
              <a:pPr/>
              <a:t>11</a:t>
            </a:fld>
            <a:endParaRPr lang="ja-JP" alt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スライド イメージ プレースホルダ 1"/>
          <p:cNvSpPr>
            <a:spLocks noGrp="1" noRot="1" noChangeAspect="1" noTextEdit="1"/>
          </p:cNvSpPr>
          <p:nvPr>
            <p:ph type="sldImg"/>
          </p:nvPr>
        </p:nvSpPr>
        <p:spPr bwMode="auto">
          <a:noFill/>
          <a:ln>
            <a:solidFill>
              <a:srgbClr val="000000"/>
            </a:solidFill>
            <a:miter lim="800000"/>
            <a:headEnd/>
            <a:tailEnd/>
          </a:ln>
        </p:spPr>
      </p:sp>
      <p:sp>
        <p:nvSpPr>
          <p:cNvPr id="67587" name="ノート プレースホルダ 2"/>
          <p:cNvSpPr>
            <a:spLocks noGrp="1"/>
          </p:cNvSpPr>
          <p:nvPr>
            <p:ph type="body" idx="1"/>
          </p:nvPr>
        </p:nvSpPr>
        <p:spPr bwMode="auto">
          <a:noFill/>
        </p:spPr>
        <p:txBody>
          <a:bodyPr wrap="square" numCol="1" anchor="t" anchorCtr="0" compatLnSpc="1">
            <a:prstTxWarp prst="textNoShape">
              <a:avLst/>
            </a:prstTxWarp>
          </a:bodyPr>
          <a:lstStyle/>
          <a:p>
            <a:pPr marL="0" marR="0" indent="0" algn="l" defTabSz="914400" rtl="0" eaLnBrk="0" fontAlgn="base" latinLnBrk="0" hangingPunct="0">
              <a:lnSpc>
                <a:spcPct val="100000"/>
              </a:lnSpc>
              <a:spcBef>
                <a:spcPct val="30000"/>
              </a:spcBef>
              <a:spcAft>
                <a:spcPct val="0"/>
              </a:spcAft>
              <a:buClrTx/>
              <a:buSzTx/>
              <a:buFontTx/>
              <a:buNone/>
              <a:tabLst/>
              <a:defRPr/>
            </a:pPr>
            <a:r>
              <a:rPr kumimoji="1" lang="ja-JP" altLang="ja-JP" sz="1200" kern="1200" dirty="0" smtClean="0">
                <a:solidFill>
                  <a:schemeClr val="tx1"/>
                </a:solidFill>
                <a:latin typeface="+mn-lt"/>
                <a:ea typeface="+mn-ea"/>
                <a:cs typeface="+mn-cs"/>
              </a:rPr>
              <a:t>私はガバナー終了後、趣味としてシェルドンの研究を続けてきました。ロータリーが他の奉仕クラブと根本的に違う点は職業奉仕理念であり、そのためにはロータリーに職業奉仕の理念を導入したシェルドンの考え方を知る必要があると考えたからです。日本ではシェルドンの著書に巡り合う機会は皆無に等しく、僅かに</a:t>
            </a:r>
            <a:r>
              <a:rPr kumimoji="1" lang="en-US" altLang="ja-JP" sz="1200" kern="1200" dirty="0" smtClean="0">
                <a:solidFill>
                  <a:schemeClr val="tx1"/>
                </a:solidFill>
                <a:latin typeface="+mn-lt"/>
                <a:ea typeface="+mn-ea"/>
                <a:cs typeface="+mn-cs"/>
              </a:rPr>
              <a:t>1921</a:t>
            </a:r>
            <a:r>
              <a:rPr kumimoji="1" lang="ja-JP" altLang="ja-JP" sz="1200" kern="1200" dirty="0" smtClean="0">
                <a:solidFill>
                  <a:schemeClr val="tx1"/>
                </a:solidFill>
                <a:latin typeface="+mn-lt"/>
                <a:ea typeface="+mn-ea"/>
                <a:cs typeface="+mn-cs"/>
              </a:rPr>
              <a:t>年の国際大会で講演された「ロータリー哲学」のみしか公開されていませんでした。私は</a:t>
            </a:r>
            <a:r>
              <a:rPr kumimoji="1" lang="en-US" altLang="ja-JP" sz="1200" kern="1200" dirty="0" smtClean="0">
                <a:solidFill>
                  <a:schemeClr val="tx1"/>
                </a:solidFill>
                <a:latin typeface="+mn-lt"/>
                <a:ea typeface="+mn-ea"/>
                <a:cs typeface="+mn-cs"/>
              </a:rPr>
              <a:t>RI</a:t>
            </a:r>
            <a:r>
              <a:rPr kumimoji="1" lang="ja-JP" altLang="ja-JP" sz="1200" kern="1200" dirty="0" smtClean="0">
                <a:solidFill>
                  <a:schemeClr val="tx1"/>
                </a:solidFill>
                <a:latin typeface="+mn-lt"/>
                <a:ea typeface="+mn-ea"/>
                <a:cs typeface="+mn-cs"/>
              </a:rPr>
              <a:t>本部の資料室、インターネットによる検索、果てはアメリカの古本市にまで出入りして合計</a:t>
            </a:r>
            <a:r>
              <a:rPr kumimoji="1" lang="en-US" altLang="ja-JP" sz="1200" kern="1200" dirty="0" smtClean="0">
                <a:solidFill>
                  <a:schemeClr val="tx1"/>
                </a:solidFill>
                <a:latin typeface="+mn-lt"/>
                <a:ea typeface="+mn-ea"/>
                <a:cs typeface="+mn-cs"/>
              </a:rPr>
              <a:t>40</a:t>
            </a:r>
            <a:r>
              <a:rPr kumimoji="1" lang="ja-JP" altLang="ja-JP" sz="1200" kern="1200" dirty="0" smtClean="0">
                <a:solidFill>
                  <a:schemeClr val="tx1"/>
                </a:solidFill>
                <a:latin typeface="+mn-lt"/>
                <a:ea typeface="+mn-ea"/>
                <a:cs typeface="+mn-cs"/>
              </a:rPr>
              <a:t>数冊のシ</a:t>
            </a:r>
            <a:r>
              <a:rPr kumimoji="1" lang="ja-JP" altLang="en-US" sz="1200" kern="1200" dirty="0" smtClean="0">
                <a:solidFill>
                  <a:schemeClr val="tx1"/>
                </a:solidFill>
                <a:latin typeface="+mn-lt"/>
                <a:ea typeface="+mn-ea"/>
                <a:cs typeface="+mn-cs"/>
              </a:rPr>
              <a:t>ェ</a:t>
            </a:r>
            <a:r>
              <a:rPr kumimoji="1" lang="ja-JP" altLang="ja-JP" sz="1200" kern="1200" dirty="0" smtClean="0">
                <a:solidFill>
                  <a:schemeClr val="tx1"/>
                </a:solidFill>
                <a:latin typeface="+mn-lt"/>
                <a:ea typeface="+mn-ea"/>
                <a:cs typeface="+mn-cs"/>
              </a:rPr>
              <a:t>ルドンの文献を入手して、それらを徹底的に解析しました。</a:t>
            </a:r>
            <a:endParaRPr kumimoji="1" lang="ja-JP" altLang="en-US" sz="1200" kern="1200" dirty="0" smtClean="0">
              <a:solidFill>
                <a:schemeClr val="tx1"/>
              </a:solidFill>
              <a:latin typeface="+mn-lt"/>
              <a:ea typeface="+mn-ea"/>
              <a:cs typeface="+mn-cs"/>
            </a:endParaRPr>
          </a:p>
          <a:p>
            <a:pPr eaLnBrk="1" hangingPunct="1">
              <a:defRPr/>
            </a:pPr>
            <a:r>
              <a:rPr kumimoji="1" lang="ja-JP" altLang="en-US" sz="1200" kern="1200" dirty="0" smtClean="0">
                <a:solidFill>
                  <a:schemeClr val="tx1"/>
                </a:solidFill>
                <a:latin typeface="+mn-lt"/>
                <a:ea typeface="+mn-ea"/>
                <a:cs typeface="+mn-cs"/>
              </a:rPr>
              <a:t>ほとんどは年次大会における講演ですが、</a:t>
            </a:r>
            <a:endParaRPr lang="en-US" altLang="ja-JP" dirty="0" smtClean="0">
              <a:solidFill>
                <a:schemeClr val="bg2">
                  <a:lumMod val="90000"/>
                </a:schemeClr>
              </a:solidFill>
            </a:endParaRPr>
          </a:p>
          <a:p>
            <a:pPr eaLnBrk="1" hangingPunct="1">
              <a:defRPr/>
            </a:pPr>
            <a:endParaRPr lang="ja-JP" altLang="en-US" dirty="0" smtClean="0">
              <a:solidFill>
                <a:schemeClr val="bg2">
                  <a:lumMod val="90000"/>
                </a:schemeClr>
              </a:solidFill>
            </a:endParaRPr>
          </a:p>
          <a:p>
            <a:pPr eaLnBrk="1" hangingPunct="1">
              <a:defRPr/>
            </a:pPr>
            <a:r>
              <a:rPr lang="ja-JP" altLang="en-US" dirty="0" smtClean="0">
                <a:solidFill>
                  <a:schemeClr val="bg2">
                    <a:lumMod val="90000"/>
                  </a:schemeClr>
                </a:solidFill>
              </a:rPr>
              <a:t>私を驚かせたのは、</a:t>
            </a:r>
            <a:r>
              <a:rPr lang="en-US" altLang="ja-JP" dirty="0" smtClean="0">
                <a:solidFill>
                  <a:srgbClr val="FF0000"/>
                </a:solidFill>
              </a:rPr>
              <a:t>1902</a:t>
            </a:r>
            <a:r>
              <a:rPr lang="ja-JP" altLang="en-US" dirty="0" smtClean="0">
                <a:solidFill>
                  <a:srgbClr val="FF0000"/>
                </a:solidFill>
              </a:rPr>
              <a:t>年に発行された　</a:t>
            </a:r>
            <a:r>
              <a:rPr lang="en-US" altLang="ja-JP" dirty="0" smtClean="0">
                <a:solidFill>
                  <a:srgbClr val="FF0000"/>
                </a:solidFill>
              </a:rPr>
              <a:t>Successful Selling </a:t>
            </a:r>
            <a:r>
              <a:rPr lang="ja-JP" altLang="en-US" dirty="0" smtClean="0">
                <a:solidFill>
                  <a:srgbClr val="FF0000"/>
                </a:solidFill>
              </a:rPr>
              <a:t>商売に成功する方法と</a:t>
            </a:r>
            <a:r>
              <a:rPr lang="en-US" altLang="ja-JP" dirty="0" smtClean="0">
                <a:solidFill>
                  <a:srgbClr val="FF0000"/>
                </a:solidFill>
              </a:rPr>
              <a:t>1917</a:t>
            </a:r>
            <a:r>
              <a:rPr lang="ja-JP" altLang="en-US" dirty="0" smtClean="0">
                <a:solidFill>
                  <a:srgbClr val="FF0000"/>
                </a:solidFill>
              </a:rPr>
              <a:t>年に発行された　</a:t>
            </a:r>
            <a:r>
              <a:rPr lang="en-US" altLang="ja-JP" dirty="0" smtClean="0">
                <a:solidFill>
                  <a:srgbClr val="FF0000"/>
                </a:solidFill>
              </a:rPr>
              <a:t>The Science of Business </a:t>
            </a:r>
            <a:r>
              <a:rPr lang="ja-JP" altLang="en-US" dirty="0" smtClean="0">
                <a:solidFill>
                  <a:srgbClr val="FF0000"/>
                </a:solidFill>
              </a:rPr>
              <a:t>経営学という文献の存在です。</a:t>
            </a:r>
            <a:endParaRPr lang="ja-JP" altLang="en-US" dirty="0" smtClean="0">
              <a:solidFill>
                <a:schemeClr val="bg2">
                  <a:lumMod val="90000"/>
                </a:schemeClr>
              </a:solidFill>
            </a:endParaRPr>
          </a:p>
          <a:p>
            <a:pPr marL="0" marR="0" indent="0" algn="l" defTabSz="914400" rtl="0" eaLnBrk="0" fontAlgn="base" latinLnBrk="0" hangingPunct="0">
              <a:lnSpc>
                <a:spcPct val="100000"/>
              </a:lnSpc>
              <a:spcBef>
                <a:spcPct val="30000"/>
              </a:spcBef>
              <a:spcAft>
                <a:spcPct val="0"/>
              </a:spcAft>
              <a:buClrTx/>
              <a:buSzTx/>
              <a:buFontTx/>
              <a:buNone/>
              <a:tabLst/>
              <a:defRPr/>
            </a:pPr>
            <a:endParaRPr kumimoji="1" lang="ja-JP" altLang="ja-JP" sz="1200" kern="1200" dirty="0" smtClean="0">
              <a:solidFill>
                <a:schemeClr val="tx1"/>
              </a:solidFill>
              <a:latin typeface="+mn-lt"/>
              <a:ea typeface="+mn-ea"/>
              <a:cs typeface="+mn-cs"/>
            </a:endParaRPr>
          </a:p>
          <a:p>
            <a:endParaRPr lang="ja-JP" altLang="en-US" dirty="0" smtClean="0"/>
          </a:p>
        </p:txBody>
      </p:sp>
      <p:sp>
        <p:nvSpPr>
          <p:cNvPr id="67588" name="スライド番号プレースホルダ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CE3A70C4-B2FB-4EDD-8A9A-DE339D3C8A6E}" type="slidenum">
              <a:rPr lang="ja-JP" altLang="en-US" smtClean="0"/>
              <a:pPr/>
              <a:t>12</a:t>
            </a:fld>
            <a:endParaRPr lang="ja-JP" alt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r>
              <a:rPr kumimoji="1" lang="en-US" altLang="ja-JP" sz="1200" kern="1200" dirty="0" smtClean="0">
                <a:solidFill>
                  <a:schemeClr val="tx1"/>
                </a:solidFill>
                <a:latin typeface="+mn-lt"/>
                <a:ea typeface="+mn-ea"/>
                <a:cs typeface="+mn-cs"/>
              </a:rPr>
              <a:t>1902</a:t>
            </a:r>
            <a:r>
              <a:rPr kumimoji="1" lang="ja-JP" altLang="ja-JP" sz="1200" kern="1200" dirty="0" smtClean="0">
                <a:solidFill>
                  <a:schemeClr val="tx1"/>
                </a:solidFill>
                <a:latin typeface="+mn-lt"/>
                <a:ea typeface="+mn-ea"/>
                <a:cs typeface="+mn-cs"/>
              </a:rPr>
              <a:t>年に発行された</a:t>
            </a:r>
            <a:r>
              <a:rPr kumimoji="1" lang="en-US" altLang="ja-JP" sz="1200" kern="1200" dirty="0" smtClean="0">
                <a:solidFill>
                  <a:schemeClr val="tx1"/>
                </a:solidFill>
                <a:latin typeface="+mn-lt"/>
                <a:ea typeface="+mn-ea"/>
                <a:cs typeface="+mn-cs"/>
              </a:rPr>
              <a:t>Successful selling </a:t>
            </a:r>
            <a:r>
              <a:rPr kumimoji="1" lang="ja-JP" altLang="ja-JP" sz="1200" kern="1200" dirty="0" smtClean="0">
                <a:solidFill>
                  <a:schemeClr val="tx1"/>
                </a:solidFill>
                <a:latin typeface="+mn-lt"/>
                <a:ea typeface="+mn-ea"/>
                <a:cs typeface="+mn-cs"/>
              </a:rPr>
              <a:t>という文献はシェルドン・ビジネス・スクールの教科書として作られた全部で</a:t>
            </a:r>
            <a:r>
              <a:rPr kumimoji="1" lang="en-US" altLang="ja-JP" sz="1200" kern="1200" dirty="0" smtClean="0">
                <a:solidFill>
                  <a:schemeClr val="tx1"/>
                </a:solidFill>
                <a:latin typeface="+mn-lt"/>
                <a:ea typeface="+mn-ea"/>
                <a:cs typeface="+mn-cs"/>
              </a:rPr>
              <a:t>107</a:t>
            </a:r>
            <a:r>
              <a:rPr kumimoji="1" lang="ja-JP" altLang="ja-JP" sz="1200" kern="1200" dirty="0" smtClean="0">
                <a:solidFill>
                  <a:schemeClr val="tx1"/>
                </a:solidFill>
                <a:latin typeface="+mn-lt"/>
                <a:ea typeface="+mn-ea"/>
                <a:cs typeface="+mn-cs"/>
              </a:rPr>
              <a:t>章に分かれている</a:t>
            </a:r>
            <a:r>
              <a:rPr kumimoji="1" lang="en-US" altLang="ja-JP" sz="1200" kern="1200" dirty="0" smtClean="0">
                <a:solidFill>
                  <a:schemeClr val="tx1"/>
                </a:solidFill>
                <a:latin typeface="+mn-lt"/>
                <a:ea typeface="+mn-ea"/>
                <a:cs typeface="+mn-cs"/>
              </a:rPr>
              <a:t>A4</a:t>
            </a:r>
            <a:r>
              <a:rPr kumimoji="1" lang="ja-JP" altLang="ja-JP" sz="1200" kern="1200" dirty="0" smtClean="0">
                <a:solidFill>
                  <a:schemeClr val="tx1"/>
                </a:solidFill>
                <a:latin typeface="+mn-lt"/>
                <a:ea typeface="+mn-ea"/>
                <a:cs typeface="+mn-cs"/>
              </a:rPr>
              <a:t>版に換算して</a:t>
            </a:r>
            <a:r>
              <a:rPr kumimoji="1" lang="en-US" altLang="ja-JP" sz="1200" kern="1200" dirty="0" smtClean="0">
                <a:solidFill>
                  <a:schemeClr val="tx1"/>
                </a:solidFill>
                <a:latin typeface="+mn-lt"/>
                <a:ea typeface="+mn-ea"/>
                <a:cs typeface="+mn-cs"/>
              </a:rPr>
              <a:t>1200</a:t>
            </a:r>
            <a:r>
              <a:rPr kumimoji="1" lang="ja-JP" altLang="ja-JP" sz="1200" kern="1200" dirty="0" smtClean="0">
                <a:solidFill>
                  <a:schemeClr val="tx1"/>
                </a:solidFill>
                <a:latin typeface="+mn-lt"/>
                <a:ea typeface="+mn-ea"/>
                <a:cs typeface="+mn-cs"/>
              </a:rPr>
              <a:t>ページもある大作です。その内容は、「積極的に物品を販売するためのセールスマンの倫理基準」「管理の必要性」「失敗の原因」「物質的欲望と精神的欲望」「自然の摂理」「骨相学」「人格形成の方法」「あなたのセンスを磨く方法」など多岐にわたっています。</a:t>
            </a:r>
            <a:endParaRPr lang="ja-JP" altLang="en-US" dirty="0" smtClean="0"/>
          </a:p>
        </p:txBody>
      </p:sp>
      <p:sp>
        <p:nvSpPr>
          <p:cNvPr id="4" name="スライド番号プレースホルダ 3"/>
          <p:cNvSpPr>
            <a:spLocks noGrp="1"/>
          </p:cNvSpPr>
          <p:nvPr>
            <p:ph type="sldNum" sz="quarter" idx="10"/>
          </p:nvPr>
        </p:nvSpPr>
        <p:spPr/>
        <p:txBody>
          <a:bodyPr/>
          <a:lstStyle/>
          <a:p>
            <a:pPr>
              <a:defRPr/>
            </a:pPr>
            <a:fld id="{95B08481-0779-4085-9FF2-9630CACB3A32}" type="slidenum">
              <a:rPr lang="ja-JP" altLang="en-US" smtClean="0"/>
              <a:pPr>
                <a:defRPr/>
              </a:pPr>
              <a:t>13</a:t>
            </a:fld>
            <a:endParaRPr lang="ja-JP" alt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pPr>
              <a:buNone/>
            </a:pPr>
            <a:r>
              <a:rPr kumimoji="1" lang="ja-JP" altLang="ja-JP" sz="1200" kern="1200" dirty="0" smtClean="0">
                <a:solidFill>
                  <a:schemeClr val="tx1"/>
                </a:solidFill>
                <a:latin typeface="+mn-lt"/>
                <a:ea typeface="+mn-ea"/>
                <a:cs typeface="+mn-cs"/>
              </a:rPr>
              <a:t>驚くべきことは</a:t>
            </a:r>
            <a:r>
              <a:rPr kumimoji="1" lang="en-US" altLang="ja-JP" sz="1200" kern="1200" dirty="0" smtClean="0">
                <a:solidFill>
                  <a:schemeClr val="tx1"/>
                </a:solidFill>
                <a:latin typeface="+mn-lt"/>
                <a:ea typeface="+mn-ea"/>
                <a:cs typeface="+mn-cs"/>
              </a:rPr>
              <a:t> Successful Selling   Vol.6</a:t>
            </a:r>
            <a:r>
              <a:rPr kumimoji="1" lang="ja-JP" altLang="ja-JP" sz="1200" kern="1200" dirty="0" smtClean="0">
                <a:solidFill>
                  <a:schemeClr val="tx1"/>
                </a:solidFill>
                <a:latin typeface="+mn-lt"/>
                <a:ea typeface="+mn-ea"/>
                <a:cs typeface="+mn-cs"/>
              </a:rPr>
              <a:t>　には、はっきりと「</a:t>
            </a:r>
            <a:r>
              <a:rPr kumimoji="1" lang="en-US" altLang="ja-JP" sz="1200" kern="1200" dirty="0" smtClean="0">
                <a:solidFill>
                  <a:schemeClr val="tx1"/>
                </a:solidFill>
                <a:latin typeface="+mn-lt"/>
                <a:ea typeface="+mn-ea"/>
                <a:cs typeface="+mn-cs"/>
              </a:rPr>
              <a:t>He profits most who serves best</a:t>
            </a:r>
            <a:r>
              <a:rPr kumimoji="1" lang="ja-JP" altLang="ja-JP" sz="1200" kern="1200" dirty="0" smtClean="0">
                <a:solidFill>
                  <a:schemeClr val="tx1"/>
                </a:solidFill>
                <a:latin typeface="+mn-lt"/>
                <a:ea typeface="+mn-ea"/>
                <a:cs typeface="+mn-cs"/>
              </a:rPr>
              <a:t>」の説明が記載されていることです。</a:t>
            </a:r>
            <a:endParaRPr kumimoji="1" lang="ja-JP" altLang="en-US" sz="1200" kern="1200" dirty="0" smtClean="0">
              <a:solidFill>
                <a:schemeClr val="tx1"/>
              </a:solidFill>
              <a:latin typeface="+mn-lt"/>
              <a:ea typeface="+mn-ea"/>
              <a:cs typeface="+mn-cs"/>
            </a:endParaRPr>
          </a:p>
          <a:p>
            <a:r>
              <a:rPr kumimoji="1" lang="ja-JP" altLang="ja-JP" sz="1200" kern="1200" dirty="0" smtClean="0">
                <a:solidFill>
                  <a:schemeClr val="tx1"/>
                </a:solidFill>
                <a:latin typeface="+mn-lt"/>
                <a:ea typeface="+mn-ea"/>
                <a:cs typeface="+mn-cs"/>
              </a:rPr>
              <a:t>すなわち今まで私たちが信じていた、「</a:t>
            </a:r>
            <a:r>
              <a:rPr kumimoji="1" lang="en-US" altLang="ja-JP" sz="1200" kern="1200" dirty="0" smtClean="0">
                <a:solidFill>
                  <a:schemeClr val="tx1"/>
                </a:solidFill>
                <a:latin typeface="+mn-lt"/>
                <a:ea typeface="+mn-ea"/>
                <a:cs typeface="+mn-cs"/>
              </a:rPr>
              <a:t>He profits most who serves best</a:t>
            </a:r>
            <a:r>
              <a:rPr kumimoji="1" lang="ja-JP" altLang="ja-JP" sz="1200" kern="1200" dirty="0" smtClean="0">
                <a:solidFill>
                  <a:schemeClr val="tx1"/>
                </a:solidFill>
                <a:latin typeface="+mn-lt"/>
                <a:ea typeface="+mn-ea"/>
                <a:cs typeface="+mn-cs"/>
              </a:rPr>
              <a:t>」はシェルドンがロータリーのために考えたフレーズではなく、ロータリーが創立されたよりかなり以前の</a:t>
            </a:r>
            <a:r>
              <a:rPr kumimoji="1" lang="en-US" altLang="ja-JP" sz="1200" kern="1200" dirty="0" smtClean="0">
                <a:solidFill>
                  <a:schemeClr val="tx1"/>
                </a:solidFill>
                <a:latin typeface="+mn-lt"/>
                <a:ea typeface="+mn-ea"/>
                <a:cs typeface="+mn-cs"/>
              </a:rPr>
              <a:t>1902</a:t>
            </a:r>
            <a:r>
              <a:rPr kumimoji="1" lang="ja-JP" altLang="ja-JP" sz="1200" kern="1200" dirty="0" smtClean="0">
                <a:solidFill>
                  <a:schemeClr val="tx1"/>
                </a:solidFill>
                <a:latin typeface="+mn-lt"/>
                <a:ea typeface="+mn-ea"/>
                <a:cs typeface="+mn-cs"/>
              </a:rPr>
              <a:t>年に、シェルドン・ビジネス・スクールで教えていたカリキュラムの一節であり、それをロータリーが借用していたに過ぎないという事実です。</a:t>
            </a:r>
          </a:p>
          <a:p>
            <a:r>
              <a:rPr kumimoji="1" lang="ja-JP" altLang="ja-JP" sz="1200" kern="1200" dirty="0" smtClean="0">
                <a:solidFill>
                  <a:schemeClr val="tx1"/>
                </a:solidFill>
                <a:latin typeface="+mn-lt"/>
                <a:ea typeface="+mn-ea"/>
                <a:cs typeface="+mn-cs"/>
              </a:rPr>
              <a:t>　これらの著作はすべて、「源流の会・アーカイブス」</a:t>
            </a:r>
            <a:r>
              <a:rPr kumimoji="1" lang="en-US" altLang="ja-JP" sz="1200" u="sng" kern="1200" dirty="0" smtClean="0">
                <a:solidFill>
                  <a:schemeClr val="tx1"/>
                </a:solidFill>
                <a:latin typeface="+mn-lt"/>
                <a:ea typeface="+mn-ea"/>
                <a:cs typeface="+mn-cs"/>
                <a:hlinkClick r:id="rId3"/>
              </a:rPr>
              <a:t>http://genryu.org</a:t>
            </a:r>
            <a:r>
              <a:rPr kumimoji="1" lang="ja-JP" altLang="en-US" sz="1200" kern="1200" dirty="0" smtClean="0">
                <a:solidFill>
                  <a:schemeClr val="tx1"/>
                </a:solidFill>
                <a:latin typeface="+mn-lt"/>
                <a:ea typeface="+mn-ea"/>
                <a:cs typeface="+mn-cs"/>
              </a:rPr>
              <a:t>　</a:t>
            </a:r>
            <a:r>
              <a:rPr kumimoji="1" lang="ja-JP" altLang="en-US" sz="1200" kern="1200" dirty="0" err="1" smtClean="0">
                <a:solidFill>
                  <a:schemeClr val="tx1"/>
                </a:solidFill>
                <a:latin typeface="+mn-lt"/>
                <a:ea typeface="+mn-ea"/>
                <a:cs typeface="+mn-cs"/>
              </a:rPr>
              <a:t>に</a:t>
            </a:r>
            <a:r>
              <a:rPr kumimoji="1" lang="ja-JP" altLang="ja-JP" sz="1200" kern="1200" dirty="0" err="1" smtClean="0">
                <a:solidFill>
                  <a:schemeClr val="tx1"/>
                </a:solidFill>
                <a:latin typeface="+mn-lt"/>
                <a:ea typeface="+mn-ea"/>
                <a:cs typeface="+mn-cs"/>
              </a:rPr>
              <a:t>収</a:t>
            </a:r>
            <a:r>
              <a:rPr kumimoji="1" lang="ja-JP" altLang="ja-JP" sz="1200" kern="1200" dirty="0" smtClean="0">
                <a:solidFill>
                  <a:schemeClr val="tx1"/>
                </a:solidFill>
                <a:latin typeface="+mn-lt"/>
                <a:ea typeface="+mn-ea"/>
                <a:cs typeface="+mn-cs"/>
              </a:rPr>
              <a:t>録していますので参考にしてください。</a:t>
            </a:r>
          </a:p>
        </p:txBody>
      </p:sp>
      <p:sp>
        <p:nvSpPr>
          <p:cNvPr id="4" name="スライド番号プレースホルダ 3"/>
          <p:cNvSpPr>
            <a:spLocks noGrp="1"/>
          </p:cNvSpPr>
          <p:nvPr>
            <p:ph type="sldNum" sz="quarter" idx="10"/>
          </p:nvPr>
        </p:nvSpPr>
        <p:spPr/>
        <p:txBody>
          <a:bodyPr/>
          <a:lstStyle/>
          <a:p>
            <a:pPr>
              <a:defRPr/>
            </a:pPr>
            <a:fld id="{5704DFA6-3E25-4A30-82D4-AF2B2B2C6794}" type="slidenum">
              <a:rPr lang="ja-JP" altLang="en-US" smtClean="0"/>
              <a:pPr>
                <a:defRPr/>
              </a:pPr>
              <a:t>14</a:t>
            </a:fld>
            <a:endParaRPr lang="ja-JP" alt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r>
              <a:rPr kumimoji="1" lang="ja-JP" altLang="ja-JP" sz="1200" kern="1200" dirty="0" smtClean="0">
                <a:solidFill>
                  <a:schemeClr val="tx1"/>
                </a:solidFill>
                <a:latin typeface="+mn-lt"/>
                <a:ea typeface="+mn-ea"/>
                <a:cs typeface="+mn-cs"/>
              </a:rPr>
              <a:t>さらに特記すべきことは、シェルドンの職業奉仕理念の根底にあるのは、修正資本主義と非常に似通った考え方であ</a:t>
            </a:r>
            <a:r>
              <a:rPr kumimoji="1" lang="ja-JP" altLang="en-US" sz="1200" kern="1200" dirty="0" smtClean="0">
                <a:solidFill>
                  <a:schemeClr val="tx1"/>
                </a:solidFill>
                <a:latin typeface="+mn-lt"/>
                <a:ea typeface="+mn-ea"/>
                <a:cs typeface="+mn-cs"/>
              </a:rPr>
              <a:t>り、</a:t>
            </a:r>
          </a:p>
          <a:p>
            <a:r>
              <a:rPr kumimoji="1" lang="ja-JP" altLang="en-US" sz="1200" kern="1200" dirty="0" smtClean="0">
                <a:solidFill>
                  <a:schemeClr val="tx1"/>
                </a:solidFill>
                <a:latin typeface="+mn-lt"/>
                <a:ea typeface="+mn-ea"/>
                <a:cs typeface="+mn-cs"/>
              </a:rPr>
              <a:t>修正資本主義とは、</a:t>
            </a:r>
            <a:r>
              <a:rPr kumimoji="1" lang="en-US" altLang="ja-JP" sz="1200" kern="1200" dirty="0" smtClean="0">
                <a:solidFill>
                  <a:schemeClr val="tx1"/>
                </a:solidFill>
                <a:latin typeface="+mn-lt"/>
                <a:ea typeface="+mn-ea"/>
                <a:cs typeface="+mn-cs"/>
              </a:rPr>
              <a:t>1929</a:t>
            </a:r>
            <a:r>
              <a:rPr kumimoji="1" lang="ja-JP" altLang="en-US" sz="1200" kern="1200" dirty="0" smtClean="0">
                <a:solidFill>
                  <a:schemeClr val="tx1"/>
                </a:solidFill>
                <a:latin typeface="+mn-lt"/>
                <a:ea typeface="+mn-ea"/>
                <a:cs typeface="+mn-cs"/>
              </a:rPr>
              <a:t>年から起こった世界大恐慌に定処するためにケインズが提唱した政策ですから、まさに時代を</a:t>
            </a:r>
            <a:r>
              <a:rPr kumimoji="1" lang="en-US" altLang="ja-JP" sz="1200" kern="1200" dirty="0" smtClean="0">
                <a:solidFill>
                  <a:schemeClr val="tx1"/>
                </a:solidFill>
                <a:latin typeface="+mn-lt"/>
                <a:ea typeface="+mn-ea"/>
                <a:cs typeface="+mn-cs"/>
              </a:rPr>
              <a:t>30</a:t>
            </a:r>
            <a:r>
              <a:rPr kumimoji="1" lang="ja-JP" altLang="en-US" sz="1200" kern="1200" dirty="0" smtClean="0">
                <a:solidFill>
                  <a:schemeClr val="tx1"/>
                </a:solidFill>
                <a:latin typeface="+mn-lt"/>
                <a:ea typeface="+mn-ea"/>
                <a:cs typeface="+mn-cs"/>
              </a:rPr>
              <a:t>年先取りした思考であるという</a:t>
            </a:r>
            <a:r>
              <a:rPr kumimoji="1" lang="ja-JP" altLang="ja-JP" sz="1200" kern="1200" dirty="0" smtClean="0">
                <a:solidFill>
                  <a:schemeClr val="tx1"/>
                </a:solidFill>
                <a:latin typeface="+mn-lt"/>
                <a:ea typeface="+mn-ea"/>
                <a:cs typeface="+mn-cs"/>
              </a:rPr>
              <a:t>点です。</a:t>
            </a:r>
            <a:endParaRPr kumimoji="1" lang="ja-JP" altLang="ja-JP" sz="1200" kern="1200" dirty="0">
              <a:solidFill>
                <a:schemeClr val="tx1"/>
              </a:solidFill>
              <a:latin typeface="+mn-lt"/>
              <a:ea typeface="+mn-ea"/>
              <a:cs typeface="+mn-cs"/>
            </a:endParaRPr>
          </a:p>
        </p:txBody>
      </p:sp>
      <p:sp>
        <p:nvSpPr>
          <p:cNvPr id="4" name="スライド番号プレースホルダ 3"/>
          <p:cNvSpPr>
            <a:spLocks noGrp="1"/>
          </p:cNvSpPr>
          <p:nvPr>
            <p:ph type="sldNum" sz="quarter" idx="10"/>
          </p:nvPr>
        </p:nvSpPr>
        <p:spPr/>
        <p:txBody>
          <a:bodyPr/>
          <a:lstStyle/>
          <a:p>
            <a:pPr>
              <a:defRPr/>
            </a:pPr>
            <a:fld id="{5704DFA6-3E25-4A30-82D4-AF2B2B2C6794}" type="slidenum">
              <a:rPr lang="ja-JP" altLang="en-US" smtClean="0"/>
              <a:pPr>
                <a:defRPr/>
              </a:pPr>
              <a:t>15</a:t>
            </a:fld>
            <a:endParaRPr lang="ja-JP" altLang="en-U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スライド イメージ プレースホルダ 1"/>
          <p:cNvSpPr>
            <a:spLocks noGrp="1" noRot="1" noChangeAspect="1" noTextEdit="1"/>
          </p:cNvSpPr>
          <p:nvPr>
            <p:ph type="sldImg"/>
          </p:nvPr>
        </p:nvSpPr>
        <p:spPr bwMode="auto">
          <a:noFill/>
          <a:ln>
            <a:solidFill>
              <a:srgbClr val="000000"/>
            </a:solidFill>
            <a:miter lim="800000"/>
            <a:headEnd/>
            <a:tailEnd/>
          </a:ln>
        </p:spPr>
      </p:sp>
      <p:sp>
        <p:nvSpPr>
          <p:cNvPr id="53251" name="ノート プレースホルダ 2"/>
          <p:cNvSpPr>
            <a:spLocks noGrp="1"/>
          </p:cNvSpPr>
          <p:nvPr>
            <p:ph type="body" idx="1"/>
          </p:nvPr>
        </p:nvSpPr>
        <p:spPr bwMode="auto">
          <a:noFill/>
        </p:spPr>
        <p:txBody>
          <a:bodyPr wrap="square" numCol="1" anchor="t" anchorCtr="0" compatLnSpc="1">
            <a:prstTxWarp prst="textNoShape">
              <a:avLst/>
            </a:prstTxWarp>
          </a:bodyPr>
          <a:lstStyle/>
          <a:p>
            <a:r>
              <a:rPr lang="ja-JP" altLang="en-US" dirty="0" smtClean="0"/>
              <a:t>資本主義とは産業革命後の社会における資本家と労働者による経済体制のことで、資本家対労働者の対立の構図だと考えられています。</a:t>
            </a:r>
          </a:p>
          <a:p>
            <a:r>
              <a:rPr lang="en-US" altLang="ja-JP" dirty="0" smtClean="0"/>
              <a:t>19</a:t>
            </a:r>
            <a:r>
              <a:rPr lang="ja-JP" altLang="en-US" dirty="0" smtClean="0"/>
              <a:t>世紀から</a:t>
            </a:r>
            <a:r>
              <a:rPr lang="en-US" altLang="ja-JP" dirty="0" smtClean="0"/>
              <a:t>20</a:t>
            </a:r>
            <a:r>
              <a:rPr lang="ja-JP" altLang="en-US" dirty="0" smtClean="0"/>
              <a:t>世紀初頭、すなわちロータリーが創立された当時は、醜い資本家の欲望が労働者を搾取した時代でもありました。</a:t>
            </a:r>
            <a:endParaRPr lang="en-US" altLang="ja-JP" dirty="0" smtClean="0"/>
          </a:p>
          <a:p>
            <a:endParaRPr lang="en-US" altLang="ja-JP" dirty="0" smtClean="0"/>
          </a:p>
          <a:p>
            <a:r>
              <a:rPr lang="ja-JP" altLang="en-US" dirty="0" smtClean="0"/>
              <a:t>いかに安い賃金で労働者を雇うかが利潤を増やす鍵となり、そこが労働者の貧困、失業などの問題や、無秩序な自由競争による経済恐慌などの大きな社会矛盾を生む原因になりました。</a:t>
            </a:r>
          </a:p>
        </p:txBody>
      </p:sp>
      <p:sp>
        <p:nvSpPr>
          <p:cNvPr id="53252" name="スライド番号プレースホルダ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5D1C7523-EB53-471A-A906-5166A5A1CA8E}" type="slidenum">
              <a:rPr lang="ja-JP" altLang="en-US" smtClean="0"/>
              <a:pPr/>
              <a:t>16</a:t>
            </a:fld>
            <a:endParaRPr lang="ja-JP" alt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スライド イメージ プレースホルダ 1"/>
          <p:cNvSpPr>
            <a:spLocks noGrp="1" noRot="1" noChangeAspect="1" noTextEdit="1"/>
          </p:cNvSpPr>
          <p:nvPr>
            <p:ph type="sldImg"/>
          </p:nvPr>
        </p:nvSpPr>
        <p:spPr bwMode="auto">
          <a:noFill/>
          <a:ln>
            <a:solidFill>
              <a:srgbClr val="000000"/>
            </a:solidFill>
            <a:miter lim="800000"/>
            <a:headEnd/>
            <a:tailEnd/>
          </a:ln>
        </p:spPr>
      </p:sp>
      <p:sp>
        <p:nvSpPr>
          <p:cNvPr id="54275" name="ノート プレースホルダ 2"/>
          <p:cNvSpPr>
            <a:spLocks noGrp="1"/>
          </p:cNvSpPr>
          <p:nvPr>
            <p:ph type="body" idx="1"/>
          </p:nvPr>
        </p:nvSpPr>
        <p:spPr bwMode="auto">
          <a:noFill/>
        </p:spPr>
        <p:txBody>
          <a:bodyPr wrap="square" numCol="1" anchor="t" anchorCtr="0" compatLnSpc="1">
            <a:prstTxWarp prst="textNoShape">
              <a:avLst/>
            </a:prstTxWarp>
          </a:bodyPr>
          <a:lstStyle/>
          <a:p>
            <a:r>
              <a:rPr kumimoji="1" lang="ja-JP" altLang="ja-JP" sz="1200" kern="1200" dirty="0" smtClean="0">
                <a:solidFill>
                  <a:schemeClr val="tx1"/>
                </a:solidFill>
                <a:latin typeface="+mn-lt"/>
                <a:ea typeface="+mn-ea"/>
                <a:cs typeface="+mn-cs"/>
              </a:rPr>
              <a:t>資本主義のもたらすこれらの社会矛盾や害悪を、資本主義の大枠の中で和らげたり克服するために考えられたのが修正資本主義です。</a:t>
            </a:r>
            <a:endParaRPr kumimoji="1" lang="ja-JP" altLang="en-US" sz="1200" kern="1200" dirty="0" smtClean="0">
              <a:solidFill>
                <a:schemeClr val="tx1"/>
              </a:solidFill>
              <a:latin typeface="+mn-lt"/>
              <a:ea typeface="+mn-ea"/>
              <a:cs typeface="+mn-cs"/>
            </a:endParaRPr>
          </a:p>
          <a:p>
            <a:endParaRPr kumimoji="1" lang="ja-JP" altLang="en-US" sz="1200" kern="1200" dirty="0" smtClean="0">
              <a:solidFill>
                <a:schemeClr val="tx1"/>
              </a:solidFill>
              <a:latin typeface="+mn-lt"/>
              <a:ea typeface="+mn-ea"/>
              <a:cs typeface="+mn-cs"/>
            </a:endParaRPr>
          </a:p>
          <a:p>
            <a:r>
              <a:rPr kumimoji="1" lang="ja-JP" altLang="ja-JP" sz="1200" kern="1200" dirty="0" smtClean="0">
                <a:solidFill>
                  <a:schemeClr val="tx1"/>
                </a:solidFill>
                <a:latin typeface="+mn-lt"/>
                <a:ea typeface="+mn-ea"/>
                <a:cs typeface="+mn-cs"/>
              </a:rPr>
              <a:t>政府が公共事業などで失業者を減らしたり、法律で公害や悪い環境をもたらす資本の活動などを規制したり、従業員の福利厚生を図ったりして、これらの矛盾を和らげていこうという考え方です。</a:t>
            </a:r>
          </a:p>
          <a:p>
            <a:r>
              <a:rPr kumimoji="1" lang="ja-JP" altLang="ja-JP" sz="1200" kern="1200" dirty="0" smtClean="0">
                <a:solidFill>
                  <a:schemeClr val="tx1"/>
                </a:solidFill>
                <a:latin typeface="+mn-lt"/>
                <a:ea typeface="+mn-ea"/>
                <a:cs typeface="+mn-cs"/>
              </a:rPr>
              <a:t>この考え方を発表したのがジョン・ケインズであり、世界大恐慌後の</a:t>
            </a:r>
            <a:r>
              <a:rPr kumimoji="1" lang="en-US" altLang="ja-JP" sz="1200" kern="1200" dirty="0" smtClean="0">
                <a:solidFill>
                  <a:schemeClr val="tx1"/>
                </a:solidFill>
                <a:latin typeface="+mn-lt"/>
                <a:ea typeface="+mn-ea"/>
                <a:cs typeface="+mn-cs"/>
              </a:rPr>
              <a:t>1935</a:t>
            </a:r>
            <a:r>
              <a:rPr kumimoji="1" lang="ja-JP" altLang="ja-JP" sz="1200" kern="1200" dirty="0" smtClean="0">
                <a:solidFill>
                  <a:schemeClr val="tx1"/>
                </a:solidFill>
                <a:latin typeface="+mn-lt"/>
                <a:ea typeface="+mn-ea"/>
                <a:cs typeface="+mn-cs"/>
              </a:rPr>
              <a:t>年に発行された著書の中で、修正資本主義とは資本主義のもたらす貧困、失業、恐慌などの社会矛盾や害悪は資本主義制度そのものを変革しなくても、ニューディール政策やマクロ政策の展開、政府による公共投資が企業家のマインドを改善することで経済全体の投資水準が底上げされることによって緩和し、克服できると述べています。</a:t>
            </a:r>
            <a:endParaRPr kumimoji="1" lang="ja-JP" altLang="en-US" sz="1200" kern="1200" dirty="0" smtClean="0">
              <a:solidFill>
                <a:schemeClr val="tx1"/>
              </a:solidFill>
              <a:latin typeface="+mn-lt"/>
              <a:ea typeface="+mn-ea"/>
              <a:cs typeface="+mn-cs"/>
            </a:endParaRPr>
          </a:p>
          <a:p>
            <a:endParaRPr kumimoji="1" lang="ja-JP" altLang="en-US" sz="1200" kern="1200" dirty="0" smtClean="0">
              <a:solidFill>
                <a:schemeClr val="tx1"/>
              </a:solidFill>
              <a:latin typeface="+mn-lt"/>
              <a:ea typeface="+mn-ea"/>
              <a:cs typeface="+mn-cs"/>
            </a:endParaRPr>
          </a:p>
          <a:p>
            <a:r>
              <a:rPr kumimoji="1" lang="ja-JP" altLang="ja-JP" sz="1200" kern="1200" dirty="0" smtClean="0">
                <a:solidFill>
                  <a:schemeClr val="tx1"/>
                </a:solidFill>
                <a:latin typeface="+mn-lt"/>
                <a:ea typeface="+mn-ea"/>
                <a:cs typeface="+mn-cs"/>
              </a:rPr>
              <a:t>ケインズ</a:t>
            </a:r>
            <a:r>
              <a:rPr kumimoji="1" lang="ja-JP" altLang="en-US" sz="1200" kern="1200" dirty="0" smtClean="0">
                <a:solidFill>
                  <a:schemeClr val="tx1"/>
                </a:solidFill>
                <a:latin typeface="+mn-lt"/>
                <a:ea typeface="+mn-ea"/>
                <a:cs typeface="+mn-cs"/>
              </a:rPr>
              <a:t>が</a:t>
            </a:r>
            <a:r>
              <a:rPr kumimoji="1" lang="ja-JP" altLang="ja-JP" sz="1200" kern="1200" dirty="0" smtClean="0">
                <a:solidFill>
                  <a:schemeClr val="tx1"/>
                </a:solidFill>
                <a:latin typeface="+mn-lt"/>
                <a:ea typeface="+mn-ea"/>
                <a:cs typeface="+mn-cs"/>
              </a:rPr>
              <a:t>この著書を書いたのは</a:t>
            </a:r>
            <a:r>
              <a:rPr kumimoji="1" lang="en-US" altLang="ja-JP" sz="1200" kern="1200" dirty="0" smtClean="0">
                <a:solidFill>
                  <a:schemeClr val="tx1"/>
                </a:solidFill>
                <a:latin typeface="+mn-lt"/>
                <a:ea typeface="+mn-ea"/>
                <a:cs typeface="+mn-cs"/>
              </a:rPr>
              <a:t>1935</a:t>
            </a:r>
            <a:r>
              <a:rPr kumimoji="1" lang="ja-JP" altLang="ja-JP" sz="1200" kern="1200" dirty="0" smtClean="0">
                <a:solidFill>
                  <a:schemeClr val="tx1"/>
                </a:solidFill>
                <a:latin typeface="+mn-lt"/>
                <a:ea typeface="+mn-ea"/>
                <a:cs typeface="+mn-cs"/>
              </a:rPr>
              <a:t>年ですから、シェルドンはこの考え方を</a:t>
            </a:r>
            <a:r>
              <a:rPr kumimoji="1" lang="en-US" altLang="ja-JP" sz="1200" kern="1200" dirty="0" smtClean="0">
                <a:solidFill>
                  <a:schemeClr val="tx1"/>
                </a:solidFill>
                <a:latin typeface="+mn-lt"/>
                <a:ea typeface="+mn-ea"/>
                <a:cs typeface="+mn-cs"/>
              </a:rPr>
              <a:t>30</a:t>
            </a:r>
            <a:r>
              <a:rPr kumimoji="1" lang="ja-JP" altLang="ja-JP" sz="1200" kern="1200" dirty="0" smtClean="0">
                <a:solidFill>
                  <a:schemeClr val="tx1"/>
                </a:solidFill>
                <a:latin typeface="+mn-lt"/>
                <a:ea typeface="+mn-ea"/>
                <a:cs typeface="+mn-cs"/>
              </a:rPr>
              <a:t>年も先取りしていたことは驚異的なことです。 </a:t>
            </a:r>
          </a:p>
          <a:p>
            <a:r>
              <a:rPr kumimoji="1" lang="ja-JP" altLang="ja-JP" sz="1200" kern="1200" dirty="0" smtClean="0">
                <a:solidFill>
                  <a:schemeClr val="tx1"/>
                </a:solidFill>
                <a:latin typeface="+mn-lt"/>
                <a:ea typeface="+mn-ea"/>
                <a:cs typeface="+mn-cs"/>
              </a:rPr>
              <a:t>シェルドンの職業奉仕理念は、継続的な事業の発展を得るためには、自分の儲けを優先するのではなく自分の職業を通じて社会に貢献するという意図を持って事業を営む、すなわち会社経営を経営学の実践だととらえて、原理原則に基づいた企業経営をすべきだと考えました。さらに良好な労働環境を提供するのは資本家の責務であると考え、資本家が利益を独占するのではなくて、従業員や取引に関係する人たちと適正に再配分することが継続的に利益を得る方法だと考えたのです。すなわち当時からすれば、来るべき修正資本主義を先取りしたアーサー・フレデリック・シェルドンの奉仕理念は極めて斬新な考え方であったと言えましょう。</a:t>
            </a:r>
          </a:p>
          <a:p>
            <a:r>
              <a:rPr kumimoji="1" lang="en-US" altLang="ja-JP" sz="1200" kern="1200" dirty="0" smtClean="0">
                <a:solidFill>
                  <a:schemeClr val="tx1"/>
                </a:solidFill>
                <a:latin typeface="+mn-lt"/>
                <a:ea typeface="+mn-ea"/>
                <a:cs typeface="+mn-cs"/>
              </a:rPr>
              <a:t>1908</a:t>
            </a:r>
            <a:r>
              <a:rPr kumimoji="1" lang="ja-JP" altLang="ja-JP" sz="1200" kern="1200" dirty="0" smtClean="0">
                <a:solidFill>
                  <a:schemeClr val="tx1"/>
                </a:solidFill>
                <a:latin typeface="+mn-lt"/>
                <a:ea typeface="+mn-ea"/>
                <a:cs typeface="+mn-cs"/>
              </a:rPr>
              <a:t>年にシカゴ・ロータリークラブに入会したシェルドンは、その考え方をロータリーに導入し、</a:t>
            </a:r>
            <a:r>
              <a:rPr kumimoji="1" lang="en-US" altLang="ja-JP" sz="1200" kern="1200" dirty="0" smtClean="0">
                <a:solidFill>
                  <a:schemeClr val="tx1"/>
                </a:solidFill>
                <a:latin typeface="+mn-lt"/>
                <a:ea typeface="+mn-ea"/>
                <a:cs typeface="+mn-cs"/>
              </a:rPr>
              <a:t>1911</a:t>
            </a:r>
            <a:r>
              <a:rPr kumimoji="1" lang="ja-JP" altLang="ja-JP" sz="1200" kern="1200" dirty="0" smtClean="0">
                <a:solidFill>
                  <a:schemeClr val="tx1"/>
                </a:solidFill>
                <a:latin typeface="+mn-lt"/>
                <a:ea typeface="+mn-ea"/>
                <a:cs typeface="+mn-cs"/>
              </a:rPr>
              <a:t>年に、当時のロータリークラブ連合会が、そのままロータリーの奉仕理念として採択し、さらにその考え方が職業奉仕となって現在に至りました。</a:t>
            </a:r>
            <a:endParaRPr kumimoji="1" lang="ja-JP" altLang="ja-JP" sz="1200" kern="1200" dirty="0">
              <a:solidFill>
                <a:schemeClr val="tx1"/>
              </a:solidFill>
              <a:latin typeface="+mn-lt"/>
              <a:ea typeface="+mn-ea"/>
              <a:cs typeface="+mn-cs"/>
            </a:endParaRPr>
          </a:p>
        </p:txBody>
      </p:sp>
      <p:sp>
        <p:nvSpPr>
          <p:cNvPr id="54276" name="スライド番号プレースホルダ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0FD16238-F886-4833-BCB6-3B2F7263D24C}" type="slidenum">
              <a:rPr lang="ja-JP" altLang="en-US" smtClean="0"/>
              <a:pPr/>
              <a:t>17</a:t>
            </a:fld>
            <a:endParaRPr lang="ja-JP" alt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スライド イメージ プレースホルダ 1"/>
          <p:cNvSpPr>
            <a:spLocks noGrp="1" noRot="1" noChangeAspect="1" noTextEdit="1"/>
          </p:cNvSpPr>
          <p:nvPr>
            <p:ph type="sldImg"/>
          </p:nvPr>
        </p:nvSpPr>
        <p:spPr bwMode="auto">
          <a:noFill/>
          <a:ln>
            <a:solidFill>
              <a:srgbClr val="000000"/>
            </a:solidFill>
            <a:miter lim="800000"/>
            <a:headEnd/>
            <a:tailEnd/>
          </a:ln>
        </p:spPr>
      </p:sp>
      <p:sp>
        <p:nvSpPr>
          <p:cNvPr id="55299" name="ノート プレースホルダ 2"/>
          <p:cNvSpPr>
            <a:spLocks noGrp="1"/>
          </p:cNvSpPr>
          <p:nvPr>
            <p:ph type="body" idx="1"/>
          </p:nvPr>
        </p:nvSpPr>
        <p:spPr bwMode="auto">
          <a:noFill/>
        </p:spPr>
        <p:txBody>
          <a:bodyPr wrap="square" numCol="1" anchor="t" anchorCtr="0" compatLnSpc="1">
            <a:prstTxWarp prst="textNoShape">
              <a:avLst/>
            </a:prstTxWarp>
          </a:bodyPr>
          <a:lstStyle/>
          <a:p>
            <a:r>
              <a:rPr lang="ja-JP" altLang="en-US" dirty="0" smtClean="0"/>
              <a:t>シェルドンは持続して繁栄し発展しているいくつかの企業に共通して見られる特徴を、サービスと名づけました。販売する商品や提供するサービスの品質が高いこと</a:t>
            </a:r>
          </a:p>
          <a:p>
            <a:endParaRPr lang="ja-JP" altLang="en-US" dirty="0" smtClean="0"/>
          </a:p>
          <a:p>
            <a:r>
              <a:rPr lang="ja-JP" altLang="en-US" dirty="0" smtClean="0"/>
              <a:t>適正な価格で品物や技術を顧客に提供すること。いつでも、どの場所でも、顧客がリーズナブルだと感じる価格を設定することが必要です。</a:t>
            </a:r>
          </a:p>
          <a:p>
            <a:endParaRPr lang="ja-JP" altLang="en-US" dirty="0" smtClean="0"/>
          </a:p>
          <a:p>
            <a:r>
              <a:rPr lang="ja-JP" altLang="en-US" dirty="0" smtClean="0"/>
              <a:t>事業所における経営者、従業員の接客態度もサービスです。十分な品揃えも、公正な広告も、取り扱いの商品に対する知識もサービスです。商品のアフター・フォローも大切です。</a:t>
            </a:r>
          </a:p>
          <a:p>
            <a:endParaRPr lang="ja-JP" altLang="en-US" dirty="0" smtClean="0"/>
          </a:p>
          <a:p>
            <a:r>
              <a:rPr lang="ja-JP" altLang="en-US" dirty="0" smtClean="0"/>
              <a:t>こういうことが守られている店には、もう一度行ってみようという気が起こりますし、親しい人を紹介しようという気も起こります。一現さんだけを相手にしていたのでは、事業の発展は望めません。リピーターが再三訪れるからこそ、事業が発展するのです。これは現在でも立派に通用する真理です。シェルドンの職業奉仕理念は、このことを理詰めに説いているのです。</a:t>
            </a:r>
          </a:p>
          <a:p>
            <a:endParaRPr lang="ja-JP" altLang="en-US" dirty="0" smtClean="0"/>
          </a:p>
        </p:txBody>
      </p:sp>
      <p:sp>
        <p:nvSpPr>
          <p:cNvPr id="55300" name="スライド番号プレースホルダ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6B5F93B-D4C0-4E86-944F-3F00090BEAB4}" type="slidenum">
              <a:rPr lang="ja-JP" altLang="en-US" smtClean="0"/>
              <a:pPr/>
              <a:t>18</a:t>
            </a:fld>
            <a:endParaRPr lang="ja-JP" altLang="en-U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スライド イメージ プレースホルダ 1"/>
          <p:cNvSpPr>
            <a:spLocks noGrp="1" noRot="1" noChangeAspect="1" noTextEdit="1"/>
          </p:cNvSpPr>
          <p:nvPr>
            <p:ph type="sldImg"/>
          </p:nvPr>
        </p:nvSpPr>
        <p:spPr bwMode="auto">
          <a:noFill/>
          <a:ln>
            <a:solidFill>
              <a:srgbClr val="000000"/>
            </a:solidFill>
            <a:miter lim="800000"/>
            <a:headEnd/>
            <a:tailEnd/>
          </a:ln>
        </p:spPr>
      </p:sp>
      <p:sp>
        <p:nvSpPr>
          <p:cNvPr id="56323" name="ノート プレースホルダ 2"/>
          <p:cNvSpPr>
            <a:spLocks noGrp="1"/>
          </p:cNvSpPr>
          <p:nvPr>
            <p:ph type="body" idx="1"/>
          </p:nvPr>
        </p:nvSpPr>
        <p:spPr bwMode="auto">
          <a:noFill/>
        </p:spPr>
        <p:txBody>
          <a:bodyPr wrap="square" numCol="1" anchor="t" anchorCtr="0" compatLnSpc="1">
            <a:prstTxWarp prst="textNoShape">
              <a:avLst/>
            </a:prstTxWarp>
          </a:bodyPr>
          <a:lstStyle/>
          <a:p>
            <a:r>
              <a:rPr lang="ja-JP" altLang="en-US" dirty="0" smtClean="0"/>
              <a:t>もう一つは人間関係学から見た利益の適正な再配分です。私たちがロータリアンの身分を保っているのも、ロータリーの会合に出られるのも、ひとえに自分の事業が上手くいっているからです。これは、事業主の力量によるところが大ですが、会社で働いてくれている従業員、事業所に色々な品物を納めてくれている取引業者や下請け業者、事業所から品物を買ってくれる顧客、さらに、その事業が、その町の中で普遍的に営んでいけるのは同業者がいるおかげであることを忘れてはなりません。</a:t>
            </a:r>
          </a:p>
          <a:p>
            <a:endParaRPr lang="ja-JP" altLang="en-US" dirty="0" smtClean="0"/>
          </a:p>
          <a:p>
            <a:r>
              <a:rPr lang="ja-JP" altLang="en-US" dirty="0" smtClean="0"/>
              <a:t>事業主を取り巻く全ての人たちのおかげで事業が成り立っていることを考えるならば、得た利益を、事業主が一人占めするのではなく、事業に関係する人たちと適正にシェアをしながら、事業を進めていけば、必ずその事業は発展していくはずです。そのような経営方針を採用して事業が発展していく様を、自らの事業所をサンプルとして実証すれば、同業者の人たちは、その事業態度を真似るに違いありません。そうすれば、業界全体の職業倫理が上がっていくというのが、</a:t>
            </a:r>
            <a:r>
              <a:rPr lang="en-US" altLang="ja-JP" dirty="0" smtClean="0"/>
              <a:t>He profits most who serves best</a:t>
            </a:r>
            <a:r>
              <a:rPr lang="ja-JP" altLang="en-US" dirty="0" smtClean="0"/>
              <a:t>のもう一つ意味です。この考え方は今も昔も変わらない真理です。</a:t>
            </a:r>
          </a:p>
        </p:txBody>
      </p:sp>
      <p:sp>
        <p:nvSpPr>
          <p:cNvPr id="56324" name="スライド番号プレースホルダ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B7B6B09-03DA-4007-BA99-D822DA74EC97}" type="slidenum">
              <a:rPr lang="ja-JP" altLang="en-US" smtClean="0"/>
              <a:pPr/>
              <a:t>19</a:t>
            </a:fld>
            <a:endParaRPr lang="ja-JP" altLang="en-U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スライド イメージ プレースホルダ 1"/>
          <p:cNvSpPr>
            <a:spLocks noGrp="1" noRot="1" noChangeAspect="1" noTextEdit="1"/>
          </p:cNvSpPr>
          <p:nvPr>
            <p:ph type="sldImg"/>
          </p:nvPr>
        </p:nvSpPr>
        <p:spPr bwMode="auto">
          <a:noFill/>
          <a:ln>
            <a:solidFill>
              <a:srgbClr val="000000"/>
            </a:solidFill>
            <a:miter lim="800000"/>
            <a:headEnd/>
            <a:tailEnd/>
          </a:ln>
        </p:spPr>
      </p:sp>
      <p:sp>
        <p:nvSpPr>
          <p:cNvPr id="59395" name="ノート プレースホルダ 2"/>
          <p:cNvSpPr>
            <a:spLocks noGrp="1"/>
          </p:cNvSpPr>
          <p:nvPr>
            <p:ph type="body" idx="1"/>
          </p:nvPr>
        </p:nvSpPr>
        <p:spPr bwMode="auto">
          <a:noFill/>
        </p:spPr>
        <p:txBody>
          <a:bodyPr wrap="square" numCol="1" anchor="t" anchorCtr="0" compatLnSpc="1">
            <a:prstTxWarp prst="textNoShape">
              <a:avLst/>
            </a:prstTxWarp>
          </a:bodyPr>
          <a:lstStyle/>
          <a:p>
            <a:r>
              <a:rPr lang="en-US" altLang="ja-JP" dirty="0" smtClean="0"/>
              <a:t>1929</a:t>
            </a:r>
            <a:r>
              <a:rPr lang="ja-JP" altLang="en-US" dirty="0" smtClean="0"/>
              <a:t>年</a:t>
            </a:r>
            <a:r>
              <a:rPr lang="en-US" altLang="ja-JP" dirty="0" smtClean="0"/>
              <a:t>10</a:t>
            </a:r>
            <a:r>
              <a:rPr lang="ja-JP" altLang="en-US" dirty="0" smtClean="0"/>
              <a:t>月の世界大恐慌を契機にした政治・経済的な大きな変化が起こり、民主党のルーズベルト大統領へ政権交代しました。</a:t>
            </a:r>
            <a:endParaRPr lang="en-US" altLang="ja-JP" dirty="0" smtClean="0"/>
          </a:p>
          <a:p>
            <a:endParaRPr lang="en-US" altLang="ja-JP" dirty="0" smtClean="0"/>
          </a:p>
          <a:p>
            <a:r>
              <a:rPr lang="ja-JP" altLang="en-US" dirty="0" smtClean="0"/>
              <a:t>ニューディール政策を採用し、金本位制廃止、公共事業の創出、企業活動と労使関係の制限という一連の政策を実施しますが、</a:t>
            </a:r>
            <a:r>
              <a:rPr lang="en-US" altLang="ja-JP" dirty="0" smtClean="0"/>
              <a:t>1937</a:t>
            </a:r>
            <a:r>
              <a:rPr lang="ja-JP" altLang="en-US" dirty="0" smtClean="0"/>
              <a:t>年夏に、「恐慌の中の恐慌」といわれる最悪の状態となりました。</a:t>
            </a:r>
            <a:endParaRPr lang="en-US" altLang="ja-JP" dirty="0" smtClean="0"/>
          </a:p>
          <a:p>
            <a:endParaRPr lang="en-US" altLang="ja-JP" dirty="0" smtClean="0"/>
          </a:p>
          <a:p>
            <a:r>
              <a:rPr lang="ja-JP" altLang="en-US" dirty="0" smtClean="0"/>
              <a:t>そこで、折からの国際的緊張を利用して、最大の公共投資である軍需産業の積極的育成をはか</a:t>
            </a:r>
            <a:r>
              <a:rPr kumimoji="1" lang="ja-JP" altLang="ja-JP" sz="1200" kern="1200" dirty="0" smtClean="0">
                <a:solidFill>
                  <a:schemeClr val="tx1"/>
                </a:solidFill>
                <a:latin typeface="+mn-lt"/>
                <a:ea typeface="+mn-ea"/>
                <a:cs typeface="+mn-cs"/>
              </a:rPr>
              <a:t>り、第二次世界大戦に突入することで、この危機を乗り越えることができたのは皮肉な結末と言えましょう。</a:t>
            </a:r>
            <a:endParaRPr lang="ja-JP" altLang="en-US" dirty="0" smtClean="0"/>
          </a:p>
          <a:p>
            <a:endParaRPr lang="ja-JP" altLang="en-US" dirty="0" smtClean="0"/>
          </a:p>
          <a:p>
            <a:r>
              <a:rPr lang="ja-JP" altLang="en-US" dirty="0" smtClean="0"/>
              <a:t>シェルドンが提唱した職業奉仕理念は修正資本主義そのものでしたから、すでに最新の企業経営方針を先取りしていたロータリアンには、そんなに大きな経済的ダメージをあたえることはありませんでした。修正資本主義に基づく職業奉仕理念の構築、道徳律の制定、事業における道徳律の適用、四つのテストといった職業奉仕の実践活動も効を奏して、ロータリアン自身が不況に耐えうる実力をつけており、ロータリアン企業は迅速に業績を回復していきました。</a:t>
            </a:r>
          </a:p>
          <a:p>
            <a:endParaRPr lang="ja-JP" altLang="en-US" dirty="0" smtClean="0"/>
          </a:p>
        </p:txBody>
      </p:sp>
      <p:sp>
        <p:nvSpPr>
          <p:cNvPr id="59396" name="スライド番号プレースホルダ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5A210BB5-2BE5-4AAD-8B8D-AD030930ACC5}" type="slidenum">
              <a:rPr lang="ja-JP" altLang="en-US" smtClean="0"/>
              <a:pPr/>
              <a:t>20</a:t>
            </a:fld>
            <a:endParaRPr lang="ja-JP" altLang="en-U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スライド イメージ プレースホルダ 1"/>
          <p:cNvSpPr>
            <a:spLocks noGrp="1" noRot="1" noChangeAspect="1" noTextEdit="1"/>
          </p:cNvSpPr>
          <p:nvPr>
            <p:ph type="sldImg"/>
          </p:nvPr>
        </p:nvSpPr>
        <p:spPr bwMode="auto">
          <a:noFill/>
          <a:ln>
            <a:solidFill>
              <a:srgbClr val="000000"/>
            </a:solidFill>
            <a:miter lim="800000"/>
            <a:headEnd/>
            <a:tailEnd/>
          </a:ln>
        </p:spPr>
      </p:sp>
      <p:sp>
        <p:nvSpPr>
          <p:cNvPr id="60419" name="ノート プレースホルダ 2"/>
          <p:cNvSpPr>
            <a:spLocks noGrp="1"/>
          </p:cNvSpPr>
          <p:nvPr>
            <p:ph type="body" idx="1"/>
          </p:nvPr>
        </p:nvSpPr>
        <p:spPr bwMode="auto">
          <a:noFill/>
        </p:spPr>
        <p:txBody>
          <a:bodyPr wrap="square" numCol="1" anchor="t" anchorCtr="0" compatLnSpc="1">
            <a:prstTxWarp prst="textNoShape">
              <a:avLst/>
            </a:prstTxWarp>
          </a:bodyPr>
          <a:lstStyle/>
          <a:p>
            <a:r>
              <a:rPr lang="ja-JP" altLang="en-US" dirty="0" smtClean="0"/>
              <a:t>第二次世界大戦後の修正資本主義に基づく経済発展はすさまじく、企業は巨大化していきます。</a:t>
            </a:r>
          </a:p>
          <a:p>
            <a:r>
              <a:rPr lang="ja-JP" altLang="en-US" dirty="0" smtClean="0"/>
              <a:t>資本家一人の力で企業を経営していくのは困難となり、資本家とは別に企業経営を専門的に行う経営者を外部から招聘することが行われて、いわゆるサラリーマン社長が出現します。</a:t>
            </a:r>
          </a:p>
          <a:p>
            <a:endParaRPr lang="ja-JP" altLang="en-US" dirty="0" smtClean="0"/>
          </a:p>
          <a:p>
            <a:r>
              <a:rPr lang="ja-JP" altLang="en-US" dirty="0" smtClean="0"/>
              <a:t>ここで、従来の資本家対労働者の構図は、資本家対経営者対労働者</a:t>
            </a:r>
            <a:r>
              <a:rPr lang="en-US" altLang="ja-JP" dirty="0" smtClean="0"/>
              <a:t>(</a:t>
            </a:r>
            <a:r>
              <a:rPr lang="ja-JP" altLang="en-US" dirty="0" smtClean="0"/>
              <a:t>従業員</a:t>
            </a:r>
            <a:r>
              <a:rPr lang="en-US" altLang="ja-JP" dirty="0" smtClean="0"/>
              <a:t>)</a:t>
            </a:r>
            <a:r>
              <a:rPr lang="ja-JP" altLang="en-US" dirty="0" smtClean="0"/>
              <a:t>の構図に変化していくのです。</a:t>
            </a:r>
          </a:p>
          <a:p>
            <a:r>
              <a:rPr lang="ja-JP" altLang="en-US" dirty="0" smtClean="0"/>
              <a:t>さらに企業が巨大化すると各地に支店や出張所ができてその所長クラスの人たちがロータリー活動に加わってくるようになりました。</a:t>
            </a:r>
          </a:p>
          <a:p>
            <a:r>
              <a:rPr lang="ja-JP" altLang="en-US" dirty="0" smtClean="0"/>
              <a:t>資本家がロータリアンであった時代、すなわち企業のオーナーがロータリアンであった時代は、ロータリーの職業奉仕理念はただちに職場全体に浸透することが可能でした。しかしサラリーマン社長や支店長には絶対的な権限がないために、必ずしもロータリーの理念通りに企業経営をすることが不可能となってきました。</a:t>
            </a:r>
          </a:p>
        </p:txBody>
      </p:sp>
      <p:sp>
        <p:nvSpPr>
          <p:cNvPr id="60420" name="スライド番号プレースホルダ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CBD8C990-93CE-44CF-B4B0-65F0E3CFA2AF}" type="slidenum">
              <a:rPr lang="ja-JP" altLang="en-US" smtClean="0"/>
              <a:pPr/>
              <a:t>21</a:t>
            </a:fld>
            <a:endParaRPr lang="ja-JP" altLang="en-US"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スライド イメージ プレースホルダ 1"/>
          <p:cNvSpPr>
            <a:spLocks noGrp="1" noRot="1" noChangeAspect="1" noTextEdit="1"/>
          </p:cNvSpPr>
          <p:nvPr>
            <p:ph type="sldImg"/>
          </p:nvPr>
        </p:nvSpPr>
        <p:spPr bwMode="auto">
          <a:noFill/>
          <a:ln>
            <a:solidFill>
              <a:srgbClr val="000000"/>
            </a:solidFill>
            <a:miter lim="800000"/>
            <a:headEnd/>
            <a:tailEnd/>
          </a:ln>
        </p:spPr>
      </p:sp>
      <p:sp>
        <p:nvSpPr>
          <p:cNvPr id="61443" name="ノート プレースホルダ 2"/>
          <p:cNvSpPr>
            <a:spLocks noGrp="1"/>
          </p:cNvSpPr>
          <p:nvPr>
            <p:ph type="body" idx="1"/>
          </p:nvPr>
        </p:nvSpPr>
        <p:spPr bwMode="auto">
          <a:noFill/>
        </p:spPr>
        <p:txBody>
          <a:bodyPr wrap="square" numCol="1" anchor="t" anchorCtr="0" compatLnSpc="1">
            <a:prstTxWarp prst="textNoShape">
              <a:avLst/>
            </a:prstTxWarp>
          </a:bodyPr>
          <a:lstStyle/>
          <a:p>
            <a:r>
              <a:rPr lang="ja-JP" altLang="en-US" dirty="0" smtClean="0"/>
              <a:t>さて私は、</a:t>
            </a:r>
            <a:r>
              <a:rPr lang="en-US" altLang="ja-JP" dirty="0" smtClean="0"/>
              <a:t>1970</a:t>
            </a:r>
            <a:r>
              <a:rPr lang="ja-JP" altLang="en-US" dirty="0" smtClean="0"/>
              <a:t>年代後半から、ロータリーは大きな危機の時代に突入したと考えています。</a:t>
            </a:r>
          </a:p>
          <a:p>
            <a:r>
              <a:rPr lang="ja-JP" altLang="en-US" dirty="0" smtClean="0"/>
              <a:t>その原因なり現象を具体的に表せば、次の四つの項目にまとめることができると思います。</a:t>
            </a:r>
          </a:p>
          <a:p>
            <a:r>
              <a:rPr lang="ja-JP" altLang="en-US" dirty="0" smtClean="0"/>
              <a:t>①経済システムが大きく変わって、新資本主義の考え方が市場を支配して、ヘッジ・ファンドに代表されるような利潤のみを追求する虚業的投資会社が現れて、経済の実態を変えると共に職業倫理の低下をもたらしたこと。</a:t>
            </a:r>
            <a:endParaRPr lang="en-US" altLang="ja-JP" dirty="0" smtClean="0"/>
          </a:p>
          <a:p>
            <a:endParaRPr lang="en-US" altLang="ja-JP" dirty="0" smtClean="0"/>
          </a:p>
          <a:p>
            <a:r>
              <a:rPr lang="ja-JP" altLang="en-US" dirty="0" smtClean="0"/>
              <a:t>②シェルドンの提唱した職業奉仕理念が誤って解釈されるようになり、さらに職業奉仕よりもボランティア活動の方が重要視されるようになったこと。 </a:t>
            </a:r>
          </a:p>
          <a:p>
            <a:endParaRPr lang="ja-JP" altLang="en-US" dirty="0" smtClean="0"/>
          </a:p>
          <a:p>
            <a:r>
              <a:rPr lang="ja-JP" altLang="en-US" dirty="0" smtClean="0"/>
              <a:t>③国際ロータリーの組織が巨大化し中央集権化して、ロータリークラブはあたかも下部組織のような体をなしてきたこと。国際ロータリーの活動方針が変化し、ロータリー本来の活動である職業奉仕団体から</a:t>
            </a:r>
            <a:r>
              <a:rPr lang="en-US" altLang="ja-JP" dirty="0" smtClean="0"/>
              <a:t>NPO</a:t>
            </a:r>
            <a:r>
              <a:rPr lang="ja-JP" altLang="en-US" dirty="0" smtClean="0"/>
              <a:t>としてのボランティア活動に転換したこと。なおこれに伴って財団寄付が重要視されるようになったこと。</a:t>
            </a:r>
          </a:p>
          <a:p>
            <a:endParaRPr lang="ja-JP" altLang="en-US" dirty="0" smtClean="0"/>
          </a:p>
          <a:p>
            <a:r>
              <a:rPr lang="ja-JP" altLang="en-US" dirty="0" smtClean="0"/>
              <a:t>④会員減少に対処しボランティア活動を効率よく行うために</a:t>
            </a:r>
            <a:r>
              <a:rPr lang="en-US" altLang="ja-JP" dirty="0" smtClean="0"/>
              <a:t>CLP</a:t>
            </a:r>
            <a:r>
              <a:rPr lang="ja-JP" altLang="en-US" dirty="0" smtClean="0"/>
              <a:t>が推奨され、その結果例会や親睦が軽視され、ロータリアンとしての魅力やメリットが低下したことなどがあげられます。</a:t>
            </a:r>
          </a:p>
          <a:p>
            <a:r>
              <a:rPr lang="ja-JP" altLang="en-US" dirty="0" smtClean="0"/>
              <a:t>すなわちこれらの諸問題を解決することによってのみ、ロータリーは奉仕クラブとして生き延び発展することができるのです。そこで各項目について考えてみたいと思います。</a:t>
            </a:r>
          </a:p>
        </p:txBody>
      </p:sp>
      <p:sp>
        <p:nvSpPr>
          <p:cNvPr id="61444" name="スライド番号プレースホルダ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4E5360E-C0E8-4C3E-A8F4-CE8615813DBD}" type="slidenum">
              <a:rPr lang="ja-JP" altLang="en-US" smtClean="0"/>
              <a:pPr/>
              <a:t>22</a:t>
            </a:fld>
            <a:endParaRPr lang="ja-JP" altLang="en-US"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スライド イメージ プレースホルダ 1"/>
          <p:cNvSpPr>
            <a:spLocks noGrp="1" noRot="1" noChangeAspect="1" noTextEdit="1"/>
          </p:cNvSpPr>
          <p:nvPr>
            <p:ph type="sldImg"/>
          </p:nvPr>
        </p:nvSpPr>
        <p:spPr bwMode="auto">
          <a:noFill/>
          <a:ln>
            <a:solidFill>
              <a:srgbClr val="000000"/>
            </a:solidFill>
            <a:miter lim="800000"/>
            <a:headEnd/>
            <a:tailEnd/>
          </a:ln>
        </p:spPr>
      </p:sp>
      <p:sp>
        <p:nvSpPr>
          <p:cNvPr id="62467" name="ノート プレースホルダ 2"/>
          <p:cNvSpPr>
            <a:spLocks noGrp="1"/>
          </p:cNvSpPr>
          <p:nvPr>
            <p:ph type="body" idx="1"/>
          </p:nvPr>
        </p:nvSpPr>
        <p:spPr bwMode="auto">
          <a:noFill/>
        </p:spPr>
        <p:txBody>
          <a:bodyPr wrap="square" numCol="1" anchor="t" anchorCtr="0" compatLnSpc="1">
            <a:prstTxWarp prst="textNoShape">
              <a:avLst/>
            </a:prstTxWarp>
          </a:bodyPr>
          <a:lstStyle/>
          <a:p>
            <a:r>
              <a:rPr lang="en-US" altLang="ja-JP" dirty="0" smtClean="0"/>
              <a:t>1970</a:t>
            </a:r>
            <a:r>
              <a:rPr lang="ja-JP" altLang="en-US" dirty="0" smtClean="0"/>
              <a:t>年代半ば頃から企業の国際化が進んでグローバル時代に突入してすると、第四の存在とでもいうべき、投資ファンドに代表される疑似資本家が加ってきて、資本家、疑似資本家、経営者、労働者の四極対立の構図になりました。この四極対立の構図のことを新資本主義と表現しています。</a:t>
            </a:r>
          </a:p>
        </p:txBody>
      </p:sp>
      <p:sp>
        <p:nvSpPr>
          <p:cNvPr id="62468" name="スライド番号プレースホルダ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C430373D-4DFD-4784-A7A1-F68846ED1E56}" type="slidenum">
              <a:rPr lang="ja-JP" altLang="en-US" smtClean="0"/>
              <a:pPr/>
              <a:t>23</a:t>
            </a:fld>
            <a:endParaRPr lang="ja-JP" altLang="en-US"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スライド イメージ プレースホルダ 1"/>
          <p:cNvSpPr>
            <a:spLocks noGrp="1" noRot="1" noChangeAspect="1" noTextEdit="1"/>
          </p:cNvSpPr>
          <p:nvPr>
            <p:ph type="sldImg"/>
          </p:nvPr>
        </p:nvSpPr>
        <p:spPr bwMode="auto">
          <a:noFill/>
          <a:ln>
            <a:solidFill>
              <a:srgbClr val="000000"/>
            </a:solidFill>
            <a:miter lim="800000"/>
            <a:headEnd/>
            <a:tailEnd/>
          </a:ln>
        </p:spPr>
      </p:sp>
      <p:sp>
        <p:nvSpPr>
          <p:cNvPr id="63491" name="ノート プレースホルダ 2"/>
          <p:cNvSpPr>
            <a:spLocks noGrp="1"/>
          </p:cNvSpPr>
          <p:nvPr>
            <p:ph type="body" idx="1"/>
          </p:nvPr>
        </p:nvSpPr>
        <p:spPr bwMode="auto">
          <a:noFill/>
        </p:spPr>
        <p:txBody>
          <a:bodyPr wrap="square" numCol="1" anchor="t" anchorCtr="0" compatLnSpc="1">
            <a:prstTxWarp prst="textNoShape">
              <a:avLst/>
            </a:prstTxWarp>
          </a:bodyPr>
          <a:lstStyle/>
          <a:p>
            <a:endParaRPr lang="ja-JP" altLang="en-US" dirty="0" smtClean="0"/>
          </a:p>
          <a:p>
            <a:r>
              <a:rPr lang="ja-JP" altLang="en-US" dirty="0" smtClean="0"/>
              <a:t>この疑似資本家というのは自分たちは資本家ではありませんが、お金を持っている人たちから資金をかき集めて、その資金をレバレッジなどの技法を使って何十倍いや何百倍にも増幅させて、オイル、穀物、不動産などあらゆる分野にデリバティブ</a:t>
            </a:r>
            <a:r>
              <a:rPr lang="en-US" altLang="ja-JP" dirty="0" smtClean="0"/>
              <a:t>(</a:t>
            </a:r>
            <a:r>
              <a:rPr lang="ja-JP" altLang="en-US" dirty="0" smtClean="0"/>
              <a:t>先物投資</a:t>
            </a:r>
            <a:r>
              <a:rPr lang="en-US" altLang="ja-JP" dirty="0" smtClean="0"/>
              <a:t>)</a:t>
            </a:r>
            <a:r>
              <a:rPr lang="ja-JP" altLang="en-US" dirty="0" smtClean="0"/>
              <a:t>をかけて、人為的なバブル景気を作りました。ガソリン、穀物価格、貴金属の高騰やドバイにおける異常とも言える不動産景気などは、すべて投資ファンドによって引き起こされたものです。さらに問題を大きくしたのは投資ファンドにつぎ込まれた資金が、個人資産やオイル・マネーのみならず、大きな利回りを期待した世界中の銀行や年金がこれに飛びついたことです。</a:t>
            </a:r>
          </a:p>
          <a:p>
            <a:r>
              <a:rPr lang="ja-JP" altLang="en-US" dirty="0" smtClean="0"/>
              <a:t>アメリカではスチール・パートナーズなどの数多くの投資ファンドが生まれ、その後ほとんどの投資銀行や証券会社がこれに加わりました。日本ではホリエモンや村上ファンドがこれを真似し、メガ・バンクがこれに続きます。さらに利益のみを目的とした</a:t>
            </a:r>
            <a:r>
              <a:rPr lang="en-US" altLang="ja-JP" dirty="0" smtClean="0"/>
              <a:t>M&amp;A</a:t>
            </a:r>
            <a:r>
              <a:rPr lang="ja-JP" altLang="en-US" dirty="0" smtClean="0"/>
              <a:t>が横行します。</a:t>
            </a:r>
          </a:p>
        </p:txBody>
      </p:sp>
      <p:sp>
        <p:nvSpPr>
          <p:cNvPr id="63492" name="スライド番号プレースホルダ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63BBE660-0BEF-4C57-8017-893EAD8BCD75}" type="slidenum">
              <a:rPr lang="ja-JP" altLang="en-US" smtClean="0"/>
              <a:pPr/>
              <a:t>24</a:t>
            </a:fld>
            <a:endParaRPr lang="ja-JP" altLang="en-US"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スライド イメージ プレースホルダ 1"/>
          <p:cNvSpPr>
            <a:spLocks noGrp="1" noRot="1" noChangeAspect="1" noTextEdit="1"/>
          </p:cNvSpPr>
          <p:nvPr>
            <p:ph type="sldImg"/>
          </p:nvPr>
        </p:nvSpPr>
        <p:spPr bwMode="auto">
          <a:noFill/>
          <a:ln>
            <a:solidFill>
              <a:srgbClr val="000000"/>
            </a:solidFill>
            <a:miter lim="800000"/>
            <a:headEnd/>
            <a:tailEnd/>
          </a:ln>
        </p:spPr>
      </p:sp>
      <p:sp>
        <p:nvSpPr>
          <p:cNvPr id="3" name="ノート プレースホルダ 2"/>
          <p:cNvSpPr>
            <a:spLocks noGrp="1"/>
          </p:cNvSpPr>
          <p:nvPr>
            <p:ph type="body" idx="1"/>
          </p:nvPr>
        </p:nvSpPr>
        <p:spPr/>
        <p:txBody>
          <a:bodyPr>
            <a:normAutofit lnSpcReduction="10000"/>
          </a:bodyPr>
          <a:lstStyle/>
          <a:p>
            <a:pPr>
              <a:defRPr/>
            </a:pPr>
            <a:r>
              <a:rPr lang="ja-JP" altLang="en-US" dirty="0" smtClean="0"/>
              <a:t>実業と虚業との違いは、事業を経営する目的が職業を通じて社会に貢献するためか、それとも単に金儲けをするためかで区別するならば、利益の追求を第一義に掲げるこれらの疑似投資家たちは虚業家だということになります。</a:t>
            </a:r>
          </a:p>
          <a:p>
            <a:pPr>
              <a:defRPr/>
            </a:pPr>
            <a:r>
              <a:rPr lang="ja-JP" altLang="en-US" dirty="0" smtClean="0"/>
              <a:t>疑似資本家たちは、利益の追求のみを唯一の目的として、あらゆるものを投資の対象にして、コンピューター工学を駆使しながら、安い時に買い、高い時に売るという作業を繰り返すのです。そこには職業を通じて社会に奉仕するという考えはまったくありません。</a:t>
            </a:r>
          </a:p>
          <a:p>
            <a:pPr>
              <a:defRPr/>
            </a:pPr>
            <a:endParaRPr lang="ja-JP" altLang="en-US" dirty="0" smtClean="0">
              <a:solidFill>
                <a:schemeClr val="bg2">
                  <a:lumMod val="20000"/>
                  <a:lumOff val="80000"/>
                </a:schemeClr>
              </a:solidFill>
            </a:endParaRPr>
          </a:p>
          <a:p>
            <a:pPr>
              <a:defRPr/>
            </a:pPr>
            <a:r>
              <a:rPr lang="ja-JP" altLang="en-US" dirty="0" smtClean="0">
                <a:solidFill>
                  <a:schemeClr val="bg2">
                    <a:lumMod val="20000"/>
                    <a:lumOff val="80000"/>
                  </a:schemeClr>
                </a:solidFill>
              </a:rPr>
              <a:t>会社・従業員・顧客の利益のための</a:t>
            </a:r>
            <a:r>
              <a:rPr lang="en-US" altLang="ja-JP" dirty="0" smtClean="0">
                <a:solidFill>
                  <a:schemeClr val="bg2">
                    <a:lumMod val="20000"/>
                    <a:lumOff val="80000"/>
                  </a:schemeClr>
                </a:solidFill>
              </a:rPr>
              <a:t>M&amp;A</a:t>
            </a:r>
            <a:r>
              <a:rPr lang="ja-JP" altLang="en-US" dirty="0" smtClean="0">
                <a:solidFill>
                  <a:schemeClr val="bg2">
                    <a:lumMod val="20000"/>
                    <a:lumOff val="80000"/>
                  </a:schemeClr>
                </a:solidFill>
              </a:rPr>
              <a:t>は実業ですが、会社乗っ取りのための</a:t>
            </a:r>
            <a:r>
              <a:rPr lang="en-US" altLang="ja-JP" dirty="0" smtClean="0">
                <a:solidFill>
                  <a:schemeClr val="bg2">
                    <a:lumMod val="20000"/>
                    <a:lumOff val="80000"/>
                  </a:schemeClr>
                </a:solidFill>
              </a:rPr>
              <a:t>M&amp;A</a:t>
            </a:r>
            <a:r>
              <a:rPr lang="ja-JP" altLang="en-US" dirty="0" smtClean="0">
                <a:solidFill>
                  <a:schemeClr val="bg2">
                    <a:lumMod val="20000"/>
                    <a:lumOff val="80000"/>
                  </a:schemeClr>
                </a:solidFill>
              </a:rPr>
              <a:t>は虚業ということになります。</a:t>
            </a:r>
          </a:p>
          <a:p>
            <a:pPr>
              <a:defRPr/>
            </a:pPr>
            <a:r>
              <a:rPr lang="ja-JP" altLang="en-US" dirty="0" smtClean="0"/>
              <a:t>そしてこれらの虚業家たちによる不祥事が世界各地で起こりました。</a:t>
            </a:r>
            <a:endParaRPr lang="ja-JP" altLang="en-US" dirty="0"/>
          </a:p>
        </p:txBody>
      </p:sp>
      <p:sp>
        <p:nvSpPr>
          <p:cNvPr id="64516" name="スライド番号プレースホルダ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3AA4486-D4F3-41AB-9DDF-82BA105A2981}" type="slidenum">
              <a:rPr lang="ja-JP" altLang="en-US" smtClean="0"/>
              <a:pPr/>
              <a:t>25</a:t>
            </a:fld>
            <a:endParaRPr lang="ja-JP" altLang="en-US"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スライド イメージ プレースホルダ 1"/>
          <p:cNvSpPr>
            <a:spLocks noGrp="1" noRot="1" noChangeAspect="1" noTextEdit="1"/>
          </p:cNvSpPr>
          <p:nvPr>
            <p:ph type="sldImg"/>
          </p:nvPr>
        </p:nvSpPr>
        <p:spPr bwMode="auto">
          <a:noFill/>
          <a:ln>
            <a:solidFill>
              <a:srgbClr val="000000"/>
            </a:solidFill>
            <a:miter lim="800000"/>
            <a:headEnd/>
            <a:tailEnd/>
          </a:ln>
        </p:spPr>
      </p:sp>
      <p:sp>
        <p:nvSpPr>
          <p:cNvPr id="66563" name="ノート プレースホルダ 2"/>
          <p:cNvSpPr>
            <a:spLocks noGrp="1"/>
          </p:cNvSpPr>
          <p:nvPr>
            <p:ph type="body" idx="1"/>
          </p:nvPr>
        </p:nvSpPr>
        <p:spPr bwMode="auto">
          <a:noFill/>
        </p:spPr>
        <p:txBody>
          <a:bodyPr wrap="square" numCol="1" anchor="t" anchorCtr="0" compatLnSpc="1">
            <a:prstTxWarp prst="textNoShape">
              <a:avLst/>
            </a:prstTxWarp>
          </a:bodyPr>
          <a:lstStyle/>
          <a:p>
            <a:r>
              <a:rPr lang="ja-JP" altLang="en-US" dirty="0" smtClean="0"/>
              <a:t>近年、資本家対労働者という基本的な対立の構図の中に、労働者対労働者という新たな対立の構図が現れました。</a:t>
            </a:r>
          </a:p>
          <a:p>
            <a:r>
              <a:rPr lang="ja-JP" altLang="en-US" dirty="0" smtClean="0"/>
              <a:t>それは正規雇用者対非正規雇用者の対立です。すなわちニートとかフリーターとか言われる非正規雇用者と、従来からの終身雇用制の中にいる正規雇用者です。</a:t>
            </a:r>
          </a:p>
          <a:p>
            <a:r>
              <a:rPr lang="ja-JP" altLang="en-US" dirty="0" smtClean="0"/>
              <a:t>これは企業がグローバル競争に勝つために、有能な人たちはしっかり確保する代わりに、単なる労働力として使う人たち低賃金で雇うということです。</a:t>
            </a:r>
          </a:p>
          <a:p>
            <a:endParaRPr lang="ja-JP" altLang="en-US" dirty="0" smtClean="0"/>
          </a:p>
          <a:p>
            <a:r>
              <a:rPr lang="ja-JP" altLang="en-US" dirty="0" smtClean="0"/>
              <a:t>さらにもっと大きな変化が起ころうとしています。それは非正規雇用者よりももっと低賃金で雇用することができる移民労働者の存在です。アメリカやヨーロッパではさして珍しいことではありませんが、日本でも、日系ブラジル人労働者やインドネシアやフィリピンからの看護師など今後避けることができない問題となることでしょう。</a:t>
            </a:r>
          </a:p>
        </p:txBody>
      </p:sp>
      <p:sp>
        <p:nvSpPr>
          <p:cNvPr id="66564" name="スライド番号プレースホルダ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2E481D3-8FD1-4EDE-AFBB-F622A9B29377}" type="slidenum">
              <a:rPr lang="ja-JP" altLang="en-US" smtClean="0"/>
              <a:pPr/>
              <a:t>26</a:t>
            </a:fld>
            <a:endParaRPr lang="ja-JP" altLang="en-US"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スライド イメージ プレースホルダ 1"/>
          <p:cNvSpPr>
            <a:spLocks noGrp="1" noRot="1" noChangeAspect="1" noTextEdit="1"/>
          </p:cNvSpPr>
          <p:nvPr>
            <p:ph type="sldImg"/>
          </p:nvPr>
        </p:nvSpPr>
        <p:spPr bwMode="auto">
          <a:noFill/>
          <a:ln>
            <a:solidFill>
              <a:srgbClr val="000000"/>
            </a:solidFill>
            <a:miter lim="800000"/>
            <a:headEnd/>
            <a:tailEnd/>
          </a:ln>
        </p:spPr>
      </p:sp>
      <p:sp>
        <p:nvSpPr>
          <p:cNvPr id="67587" name="ノート プレースホルダ 2"/>
          <p:cNvSpPr>
            <a:spLocks noGrp="1"/>
          </p:cNvSpPr>
          <p:nvPr>
            <p:ph type="body" idx="1"/>
          </p:nvPr>
        </p:nvSpPr>
        <p:spPr bwMode="auto">
          <a:noFill/>
        </p:spPr>
        <p:txBody>
          <a:bodyPr wrap="square" numCol="1" anchor="t" anchorCtr="0" compatLnSpc="1">
            <a:prstTxWarp prst="textNoShape">
              <a:avLst/>
            </a:prstTxWarp>
          </a:bodyPr>
          <a:lstStyle/>
          <a:p>
            <a:r>
              <a:rPr lang="ja-JP" altLang="en-US" dirty="0" smtClean="0"/>
              <a:t>こういった風潮と共に、シェルドンが提唱した修正資本主義を根底とするロータリーの職業奉仕の考え方がすたれると共に、異質な思考に変化していきました。</a:t>
            </a:r>
          </a:p>
          <a:p>
            <a:endParaRPr lang="ja-JP" altLang="en-US" dirty="0" smtClean="0"/>
          </a:p>
        </p:txBody>
      </p:sp>
      <p:sp>
        <p:nvSpPr>
          <p:cNvPr id="67588" name="スライド番号プレースホルダ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DA0A8F54-0CF4-4901-863F-3747BD1A49F7}" type="slidenum">
              <a:rPr lang="ja-JP" altLang="en-US" smtClean="0"/>
              <a:pPr/>
              <a:t>27</a:t>
            </a:fld>
            <a:endParaRPr lang="ja-JP" altLang="en-US"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スライド イメージ プレースホルダ 1"/>
          <p:cNvSpPr>
            <a:spLocks noGrp="1" noRot="1" noChangeAspect="1" noTextEdit="1"/>
          </p:cNvSpPr>
          <p:nvPr>
            <p:ph type="sldImg"/>
          </p:nvPr>
        </p:nvSpPr>
        <p:spPr bwMode="auto">
          <a:noFill/>
          <a:ln>
            <a:solidFill>
              <a:srgbClr val="000000"/>
            </a:solidFill>
            <a:miter lim="800000"/>
            <a:headEnd/>
            <a:tailEnd/>
          </a:ln>
        </p:spPr>
      </p:sp>
      <p:sp>
        <p:nvSpPr>
          <p:cNvPr id="68611" name="ノート プレースホルダ 2"/>
          <p:cNvSpPr>
            <a:spLocks noGrp="1"/>
          </p:cNvSpPr>
          <p:nvPr>
            <p:ph type="body" idx="1"/>
          </p:nvPr>
        </p:nvSpPr>
        <p:spPr bwMode="auto">
          <a:noFill/>
        </p:spPr>
        <p:txBody>
          <a:bodyPr wrap="square" numCol="1" anchor="t" anchorCtr="0" compatLnSpc="1">
            <a:prstTxWarp prst="textNoShape">
              <a:avLst/>
            </a:prstTxWarp>
          </a:bodyPr>
          <a:lstStyle/>
          <a:p>
            <a:r>
              <a:rPr lang="ja-JP" altLang="en-US" dirty="0" smtClean="0"/>
              <a:t>かつて私たちは、陰日なたなく額に汗しながら、もくもくと働く姿を尊いものだと教えられてきました。会社は永年雇用、年功序列を原則としながら社員の福利厚生や教育にも気を配り、社員はそれに応えるために会社に忠誠を誓うことを当然だと考えてきました。すなわちアーサー・フレデリック・シェルドンがロータリーに提唱した修正資本主義に基づいた職業奉仕の理念を反映した社会でした。</a:t>
            </a:r>
          </a:p>
          <a:p>
            <a:endParaRPr lang="ja-JP" altLang="en-US" dirty="0" smtClean="0"/>
          </a:p>
          <a:p>
            <a:r>
              <a:rPr lang="ja-JP" altLang="en-US" dirty="0" smtClean="0"/>
              <a:t>しかし昨今はその考え方が大きく変わってきました。労使の目的意識が変化し、雇用体系も変化てきました。効率よく働くことが美徳とされ、生活費を稼ぐのに必要な時間だけ働いて、余暇を楽しむという風潮さえ生まれました。職業に関する目的も大きく変化し、企業は利益の追求を第一義に考えて会社を運営し、従業員は高い収入を得ることを第一義に考えて働くようになってしまいました。</a:t>
            </a:r>
          </a:p>
          <a:p>
            <a:endParaRPr lang="ja-JP" altLang="en-US" dirty="0" smtClean="0"/>
          </a:p>
          <a:p>
            <a:r>
              <a:rPr lang="ja-JP" altLang="en-US" dirty="0" smtClean="0"/>
              <a:t>企業経営に関しては、すべての規制を外して市場の原理に任せ、さらに倫理感による規制を排除すれば、究極の拝金思想に走った何でもありの弱肉強食のハゲタカの社会、すなわち新資本主義に陥ることが実証されました。しかしその虚構の社会も巨額の年金基金や現実の通貨の何百倍もの借金を残して世界的な不況をもたらして崩壊することもリーマンショックを通じて学んだのです。</a:t>
            </a:r>
          </a:p>
        </p:txBody>
      </p:sp>
      <p:sp>
        <p:nvSpPr>
          <p:cNvPr id="68612" name="スライド番号プレースホルダ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56E00FF4-346B-415F-86A1-8E9B2FEDD149}" type="slidenum">
              <a:rPr lang="ja-JP" altLang="en-US" smtClean="0"/>
              <a:pPr/>
              <a:t>28</a:t>
            </a:fld>
            <a:endParaRPr lang="ja-JP" altLang="en-US"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スライド イメージ プレースホルダ 1"/>
          <p:cNvSpPr>
            <a:spLocks noGrp="1" noRot="1" noChangeAspect="1" noTextEdit="1"/>
          </p:cNvSpPr>
          <p:nvPr>
            <p:ph type="sldImg"/>
          </p:nvPr>
        </p:nvSpPr>
        <p:spPr bwMode="auto">
          <a:noFill/>
          <a:ln>
            <a:solidFill>
              <a:srgbClr val="000000"/>
            </a:solidFill>
            <a:miter lim="800000"/>
            <a:headEnd/>
            <a:tailEnd/>
          </a:ln>
        </p:spPr>
      </p:sp>
      <p:sp>
        <p:nvSpPr>
          <p:cNvPr id="3" name="ノート プレースホルダ 2"/>
          <p:cNvSpPr>
            <a:spLocks noGrp="1"/>
          </p:cNvSpPr>
          <p:nvPr>
            <p:ph type="body" idx="1"/>
          </p:nvPr>
        </p:nvSpPr>
        <p:spPr/>
        <p:txBody>
          <a:bodyPr>
            <a:normAutofit fontScale="70000" lnSpcReduction="20000"/>
          </a:bodyPr>
          <a:lstStyle/>
          <a:p>
            <a:pPr>
              <a:defRPr/>
            </a:pPr>
            <a:r>
              <a:rPr lang="ja-JP" altLang="en-US" dirty="0" smtClean="0"/>
              <a:t>ロータリーの中核となる奉仕理念が職業奉仕であるにもかかわらず</a:t>
            </a:r>
            <a:r>
              <a:rPr lang="en-US" dirty="0" smtClean="0"/>
              <a:t>1948</a:t>
            </a:r>
            <a:r>
              <a:rPr lang="ja-JP" altLang="en-US" dirty="0" smtClean="0"/>
              <a:t>年に</a:t>
            </a:r>
            <a:r>
              <a:rPr lang="en-US" dirty="0" smtClean="0"/>
              <a:t>RI</a:t>
            </a:r>
            <a:r>
              <a:rPr lang="ja-JP" altLang="en-US" dirty="0" smtClean="0"/>
              <a:t>の職業奉仕委員会が廃止になります。</a:t>
            </a:r>
          </a:p>
          <a:p>
            <a:pPr>
              <a:defRPr/>
            </a:pPr>
            <a:r>
              <a:rPr lang="ja-JP" altLang="en-US" dirty="0" smtClean="0"/>
              <a:t>　</a:t>
            </a:r>
            <a:r>
              <a:rPr lang="en-US" dirty="0" smtClean="0"/>
              <a:t>1987</a:t>
            </a:r>
            <a:r>
              <a:rPr lang="ja-JP" altLang="en-US" dirty="0" smtClean="0"/>
              <a:t>年に</a:t>
            </a:r>
            <a:r>
              <a:rPr lang="en-US" dirty="0" smtClean="0"/>
              <a:t>40</a:t>
            </a:r>
            <a:r>
              <a:rPr lang="ja-JP" altLang="en-US" dirty="0" smtClean="0"/>
              <a:t>年ぶりに復活された</a:t>
            </a:r>
            <a:r>
              <a:rPr lang="en-US" dirty="0" smtClean="0"/>
              <a:t>RI</a:t>
            </a:r>
            <a:r>
              <a:rPr lang="ja-JP" altLang="en-US" dirty="0" smtClean="0"/>
              <a:t>職業奉仕委員会が、「職業奉仕に関する声明」を発表しますが、実はこの中に書かれている、「クラブが職業奉仕を実践する」という文章について疑義が生まれてきます。何故ならば、シェルドンの職業奉仕理論の中からは、クラブが職業奉仕の実践を行うという発想は出てこないからです。職業を持っている個人だから職業奉仕の実践ができるのであって、職業を持たないロータリー・クラブがどうやって職業奉仕の実践をするのかということです。</a:t>
            </a:r>
          </a:p>
          <a:p>
            <a:pPr>
              <a:defRPr/>
            </a:pPr>
            <a:r>
              <a:rPr lang="ja-JP" altLang="en-US" dirty="0" smtClean="0"/>
              <a:t>さらに</a:t>
            </a:r>
            <a:r>
              <a:rPr lang="en-US" dirty="0" smtClean="0"/>
              <a:t>RI</a:t>
            </a:r>
            <a:r>
              <a:rPr lang="ja-JP" altLang="en-US" dirty="0" smtClean="0"/>
              <a:t>はその具体例としても職場訪問、優良従業員の表彰、ボランティア活動をあげていますが、これが職業奉仕活動かどうか、疑問の残るところです。</a:t>
            </a:r>
          </a:p>
          <a:p>
            <a:pPr>
              <a:defRPr/>
            </a:pPr>
            <a:endParaRPr lang="ja-JP" altLang="en-US" dirty="0"/>
          </a:p>
        </p:txBody>
      </p:sp>
      <p:sp>
        <p:nvSpPr>
          <p:cNvPr id="69636" name="スライド番号プレースホルダ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649F2D32-47D6-42AA-A44B-B37BDE956D87}" type="slidenum">
              <a:rPr lang="ja-JP" altLang="en-US" smtClean="0"/>
              <a:pPr/>
              <a:t>29</a:t>
            </a:fld>
            <a:endParaRPr lang="ja-JP" altLang="en-US"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スライド イメージ プレースホルダ 1"/>
          <p:cNvSpPr>
            <a:spLocks noGrp="1" noRot="1" noChangeAspect="1" noTextEdit="1"/>
          </p:cNvSpPr>
          <p:nvPr>
            <p:ph type="sldImg"/>
          </p:nvPr>
        </p:nvSpPr>
        <p:spPr bwMode="auto">
          <a:noFill/>
          <a:ln>
            <a:solidFill>
              <a:srgbClr val="000000"/>
            </a:solidFill>
            <a:miter lim="800000"/>
            <a:headEnd/>
            <a:tailEnd/>
          </a:ln>
        </p:spPr>
      </p:sp>
      <p:sp>
        <p:nvSpPr>
          <p:cNvPr id="70659" name="ノート プレースホルダ 2"/>
          <p:cNvSpPr>
            <a:spLocks noGrp="1"/>
          </p:cNvSpPr>
          <p:nvPr>
            <p:ph type="body" idx="1"/>
          </p:nvPr>
        </p:nvSpPr>
        <p:spPr bwMode="auto">
          <a:noFill/>
        </p:spPr>
        <p:txBody>
          <a:bodyPr wrap="square" numCol="1" anchor="t" anchorCtr="0" compatLnSpc="1">
            <a:prstTxWarp prst="textNoShape">
              <a:avLst/>
            </a:prstTxWarp>
          </a:bodyPr>
          <a:lstStyle/>
          <a:p>
            <a:r>
              <a:rPr lang="ja-JP" altLang="en-US" dirty="0" smtClean="0"/>
              <a:t>現在の</a:t>
            </a:r>
            <a:r>
              <a:rPr lang="en-US" altLang="ja-JP" dirty="0" smtClean="0"/>
              <a:t>RI</a:t>
            </a:r>
            <a:r>
              <a:rPr lang="ja-JP" altLang="en-US" dirty="0" smtClean="0"/>
              <a:t>はいろいろな問題を抱えています。</a:t>
            </a:r>
          </a:p>
          <a:p>
            <a:r>
              <a:rPr lang="ja-JP" altLang="en-US" dirty="0" smtClean="0"/>
              <a:t>アメリカを中心にした中央集権化が進んでいるような感じを受けます。</a:t>
            </a:r>
          </a:p>
        </p:txBody>
      </p:sp>
      <p:sp>
        <p:nvSpPr>
          <p:cNvPr id="70660" name="スライド番号プレースホルダ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3D0718EB-95DC-4D8F-975F-53C881929E8D}" type="slidenum">
              <a:rPr lang="ja-JP" altLang="en-US" smtClean="0"/>
              <a:pPr/>
              <a:t>30</a:t>
            </a:fld>
            <a:endParaRPr lang="ja-JP" altLang="en-US"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スライド イメージ プレースホルダ 1"/>
          <p:cNvSpPr>
            <a:spLocks noGrp="1" noRot="1" noChangeAspect="1" noTextEdit="1"/>
          </p:cNvSpPr>
          <p:nvPr>
            <p:ph type="sldImg"/>
          </p:nvPr>
        </p:nvSpPr>
        <p:spPr bwMode="auto">
          <a:noFill/>
          <a:ln>
            <a:solidFill>
              <a:srgbClr val="000000"/>
            </a:solidFill>
            <a:miter lim="800000"/>
            <a:headEnd/>
            <a:tailEnd/>
          </a:ln>
        </p:spPr>
      </p:sp>
      <p:sp>
        <p:nvSpPr>
          <p:cNvPr id="3" name="ノート プレースホルダ 2"/>
          <p:cNvSpPr>
            <a:spLocks noGrp="1"/>
          </p:cNvSpPr>
          <p:nvPr>
            <p:ph type="body" idx="1"/>
          </p:nvPr>
        </p:nvSpPr>
        <p:spPr/>
        <p:txBody>
          <a:bodyPr>
            <a:normAutofit fontScale="92500" lnSpcReduction="20000"/>
          </a:bodyPr>
          <a:lstStyle/>
          <a:p>
            <a:pPr>
              <a:defRPr/>
            </a:pPr>
            <a:r>
              <a:rPr lang="ja-JP" altLang="en-US" dirty="0" smtClean="0"/>
              <a:t>ロータリーのような国際的な組織では</a:t>
            </a:r>
            <a:r>
              <a:rPr lang="en-US" dirty="0" smtClean="0"/>
              <a:t>Grovel Standard</a:t>
            </a:r>
            <a:r>
              <a:rPr lang="ja-JP" altLang="en-US" dirty="0" smtClean="0"/>
              <a:t>に基づいて組織管理をする必要があるのですが、最近は</a:t>
            </a:r>
            <a:r>
              <a:rPr lang="en-US" dirty="0" smtClean="0"/>
              <a:t>American Standard</a:t>
            </a:r>
            <a:r>
              <a:rPr lang="ja-JP" altLang="en-US" dirty="0" smtClean="0"/>
              <a:t>を押し付けているように感じます。</a:t>
            </a:r>
          </a:p>
          <a:p>
            <a:pPr>
              <a:defRPr/>
            </a:pPr>
            <a:endParaRPr lang="ja-JP" altLang="en-US" dirty="0" smtClean="0"/>
          </a:p>
          <a:p>
            <a:pPr>
              <a:defRPr/>
            </a:pPr>
            <a:r>
              <a:rPr lang="ja-JP" altLang="en-US" dirty="0" smtClean="0"/>
              <a:t>ロータリーが他の奉仕団体と異なる唯一の特徴が職業奉仕の理念と実践だったのに、現在の</a:t>
            </a:r>
            <a:r>
              <a:rPr lang="en-US" dirty="0" smtClean="0"/>
              <a:t>RI</a:t>
            </a:r>
            <a:r>
              <a:rPr lang="ja-JP" altLang="en-US" dirty="0" smtClean="0"/>
              <a:t>は職業奉仕に関する関心がほとんどありません。奉仕活動は人道的なものに限られ、ボランティア組織化の一途をたどっていますこのまま進めば数多く存在するボランティア組織の一つとして埋もれてしまうような気がしてなりません。</a:t>
            </a:r>
          </a:p>
          <a:p>
            <a:pPr>
              <a:defRPr/>
            </a:pPr>
            <a:endParaRPr lang="ja-JP" altLang="en-US" dirty="0" smtClean="0"/>
          </a:p>
          <a:p>
            <a:pPr>
              <a:defRPr/>
            </a:pPr>
            <a:r>
              <a:rPr lang="ja-JP" altLang="en-US" dirty="0" smtClean="0"/>
              <a:t>理事会の考え方と</a:t>
            </a:r>
            <a:r>
              <a:rPr lang="en-US" dirty="0" smtClean="0"/>
              <a:t>RI</a:t>
            </a:r>
            <a:r>
              <a:rPr lang="ja-JP" altLang="en-US" dirty="0" smtClean="0"/>
              <a:t>事務局の考え方にかなりの違いがあるようで、特にクラブ・リーダーシップ・プランの実施に関して</a:t>
            </a:r>
            <a:r>
              <a:rPr lang="en-US" dirty="0" smtClean="0"/>
              <a:t>RI</a:t>
            </a:r>
            <a:r>
              <a:rPr lang="ja-JP" altLang="en-US" dirty="0" smtClean="0"/>
              <a:t>理事会や一部の元</a:t>
            </a:r>
            <a:r>
              <a:rPr lang="en-US" dirty="0" smtClean="0"/>
              <a:t>RI</a:t>
            </a:r>
            <a:r>
              <a:rPr lang="ja-JP" altLang="en-US" dirty="0" smtClean="0"/>
              <a:t>会長は慎重であるのに対して、事務局は既定の事実として積極的に推進しようとしているなど意思の不統一が見られます。</a:t>
            </a:r>
          </a:p>
          <a:p>
            <a:pPr>
              <a:defRPr/>
            </a:pPr>
            <a:r>
              <a:rPr lang="ja-JP" altLang="en-US" dirty="0" smtClean="0"/>
              <a:t>ロータリー事務局の肥大化と官僚化が進み、日本の官僚制度をそのまま輸出したかのような錯覚すら抱かせます。</a:t>
            </a:r>
          </a:p>
          <a:p>
            <a:pPr>
              <a:defRPr/>
            </a:pPr>
            <a:endParaRPr lang="ja-JP" altLang="en-US" dirty="0" smtClean="0"/>
          </a:p>
          <a:p>
            <a:pPr>
              <a:defRPr/>
            </a:pPr>
            <a:r>
              <a:rPr lang="en-US" dirty="0" smtClean="0"/>
              <a:t>RI</a:t>
            </a:r>
            <a:r>
              <a:rPr lang="ja-JP" altLang="en-US" dirty="0" smtClean="0"/>
              <a:t>の資産運用に対する考え方が我々とは違うことも大きな問題です。投資によって大きな損失をだした場合、いったい誰がその穴埋めをするのでしょうか。さらに投資先の選定についても、投資効率を優先するあまりロータリーの奉仕理念に合致しない軍事産業のような企業が投資先になっていないかどうか疑義が持たれているようです。</a:t>
            </a:r>
          </a:p>
          <a:p>
            <a:pPr>
              <a:defRPr/>
            </a:pPr>
            <a:endParaRPr lang="ja-JP" altLang="en-US" dirty="0" smtClean="0"/>
          </a:p>
          <a:p>
            <a:pPr>
              <a:defRPr/>
            </a:pPr>
            <a:r>
              <a:rPr lang="ja-JP" altLang="en-US" dirty="0" smtClean="0"/>
              <a:t>ロータリー財団がイリノイ州法の下にあることも大きな問題です。人道的奉仕活動に公平に使うべきである浄財が、アメリカの法律の下に、それも州法の定めによって、その使途が左右されるのはおかしいことであり、当然のことながら、ロータリー財団は政治的な意図によって左右されない中立国に置くべきだと思います。 </a:t>
            </a:r>
          </a:p>
          <a:p>
            <a:pPr>
              <a:defRPr/>
            </a:pPr>
            <a:endParaRPr lang="ja-JP" altLang="en-US" dirty="0" smtClean="0"/>
          </a:p>
          <a:p>
            <a:pPr>
              <a:defRPr/>
            </a:pPr>
            <a:r>
              <a:rPr lang="ja-JP" altLang="en-US" dirty="0" smtClean="0"/>
              <a:t>世界各国には固有の文化や言語や思考や慣習があります。人道的援助活動のニーズも地域によって大きな差があります。従って、ロータリー運動を更に発展させて全世界に広げていくためには、アメリカ中心の組織管理ではなく、これらの要素を勘案しつつ、</a:t>
            </a:r>
            <a:r>
              <a:rPr lang="en-US" dirty="0" smtClean="0"/>
              <a:t>RIBI</a:t>
            </a:r>
            <a:r>
              <a:rPr lang="ja-JP" altLang="en-US" dirty="0" err="1" smtClean="0"/>
              <a:t>のような</a:t>
            </a:r>
            <a:r>
              <a:rPr lang="ja-JP" altLang="en-US" dirty="0" smtClean="0"/>
              <a:t>中間管理組織を作って、きめ細かい地域の現状に合わせた管理をすることを考える必要があるのではないでしょうか。</a:t>
            </a:r>
            <a:endParaRPr lang="ja-JP" altLang="en-US" dirty="0"/>
          </a:p>
        </p:txBody>
      </p:sp>
      <p:sp>
        <p:nvSpPr>
          <p:cNvPr id="71684" name="スライド番号プレースホルダ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02663AA-2515-4954-86C4-2FAEE0FCE51F}" type="slidenum">
              <a:rPr lang="ja-JP" altLang="en-US" smtClean="0"/>
              <a:pPr/>
              <a:t>31</a:t>
            </a:fld>
            <a:endParaRPr lang="ja-JP" altLang="en-US"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スライド イメージ プレースホルダ 1"/>
          <p:cNvSpPr>
            <a:spLocks noGrp="1" noRot="1" noChangeAspect="1" noTextEdit="1"/>
          </p:cNvSpPr>
          <p:nvPr>
            <p:ph type="sldImg"/>
          </p:nvPr>
        </p:nvSpPr>
        <p:spPr bwMode="auto">
          <a:noFill/>
          <a:ln>
            <a:solidFill>
              <a:srgbClr val="000000"/>
            </a:solidFill>
            <a:miter lim="800000"/>
            <a:headEnd/>
            <a:tailEnd/>
          </a:ln>
        </p:spPr>
      </p:sp>
      <p:sp>
        <p:nvSpPr>
          <p:cNvPr id="3" name="ノート プレースホルダ 2"/>
          <p:cNvSpPr>
            <a:spLocks noGrp="1"/>
          </p:cNvSpPr>
          <p:nvPr>
            <p:ph type="body" idx="1"/>
          </p:nvPr>
        </p:nvSpPr>
        <p:spPr/>
        <p:txBody>
          <a:bodyPr>
            <a:normAutofit fontScale="70000" lnSpcReduction="20000"/>
          </a:bodyPr>
          <a:lstStyle/>
          <a:p>
            <a:pPr>
              <a:defRPr/>
            </a:pPr>
            <a:r>
              <a:rPr lang="ja-JP" altLang="en-US" dirty="0" smtClean="0"/>
              <a:t>最後にクラブ管理運営を変えて、クラブ例会の形骸化をなおし、クラブ･ライフを魅力あるものにする方法を考えてみたいと思います。</a:t>
            </a:r>
          </a:p>
        </p:txBody>
      </p:sp>
      <p:sp>
        <p:nvSpPr>
          <p:cNvPr id="73732" name="スライド番号プレースホルダ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E9E786ED-B724-49E3-B63E-35FECADB2A4A}" type="slidenum">
              <a:rPr lang="ja-JP" altLang="en-US" smtClean="0"/>
              <a:pPr/>
              <a:t>32</a:t>
            </a:fld>
            <a:endParaRPr lang="ja-JP" altLang="en-US"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スライド イメージ プレースホルダ 1"/>
          <p:cNvSpPr>
            <a:spLocks noGrp="1" noRot="1" noChangeAspect="1" noTextEdit="1"/>
          </p:cNvSpPr>
          <p:nvPr>
            <p:ph type="sldImg"/>
          </p:nvPr>
        </p:nvSpPr>
        <p:spPr bwMode="auto">
          <a:noFill/>
          <a:ln>
            <a:solidFill>
              <a:srgbClr val="000000"/>
            </a:solidFill>
            <a:miter lim="800000"/>
            <a:headEnd/>
            <a:tailEnd/>
          </a:ln>
        </p:spPr>
      </p:sp>
      <p:sp>
        <p:nvSpPr>
          <p:cNvPr id="3" name="ノート プレースホルダ 2"/>
          <p:cNvSpPr>
            <a:spLocks noGrp="1"/>
          </p:cNvSpPr>
          <p:nvPr>
            <p:ph type="body" idx="1"/>
          </p:nvPr>
        </p:nvSpPr>
        <p:spPr/>
        <p:txBody>
          <a:bodyPr>
            <a:normAutofit fontScale="92500" lnSpcReduction="20000"/>
          </a:bodyPr>
          <a:lstStyle/>
          <a:p>
            <a:r>
              <a:rPr lang="ja-JP" altLang="en-US" dirty="0" smtClean="0"/>
              <a:t>日本の会</a:t>
            </a:r>
            <a:r>
              <a:rPr lang="ja-JP" altLang="en-US" dirty="0" smtClean="0"/>
              <a:t>員数は</a:t>
            </a:r>
            <a:r>
              <a:rPr lang="en-US" altLang="ja-JP" dirty="0" smtClean="0"/>
              <a:t>1997</a:t>
            </a:r>
            <a:r>
              <a:rPr lang="ja-JP" altLang="en-US" dirty="0" smtClean="0"/>
              <a:t>年をピークにして、減少の傾向が続いています。なぜこのような現象が起こっているのかをよく考えてそれに対処する必要があります。</a:t>
            </a:r>
          </a:p>
          <a:p>
            <a:pPr>
              <a:defRPr/>
            </a:pPr>
            <a:r>
              <a:rPr lang="ja-JP" altLang="en-US" dirty="0" smtClean="0"/>
              <a:t>企業経営上の問題点を胸襟を開いて相談できる環境がクラブ内にあるでしょうか。自分が直面する問題を親身になって相談できる友人がクラブ内にいるでしょうか。ロータリークラブ創立の原点が親睦にあったことを思い起こして、今一度クラブ内に真の親睦を確立する必要があります。</a:t>
            </a:r>
          </a:p>
          <a:p>
            <a:pPr>
              <a:defRPr/>
            </a:pPr>
            <a:r>
              <a:rPr lang="ja-JP" altLang="en-US" dirty="0" smtClean="0"/>
              <a:t>そのためには、いたずらに会員増強に奔走するのではなく、会員の職業分類を含めた会員の資質を今一度洗いなおす必要があるのかも知れません。クラブ内にライバルや利害関係に深く関わる会員が存在すれば、真の親睦は成り立ちません。</a:t>
            </a:r>
          </a:p>
          <a:p>
            <a:pPr>
              <a:defRPr/>
            </a:pPr>
            <a:r>
              <a:rPr lang="ja-JP" altLang="en-US" dirty="0" smtClean="0"/>
              <a:t>業界を代表する経営者が会員である原則からは、会員同士は最高の取引先であるはずです。取引を会員同士だけに限定したり、会員同士の取引に特別の配慮を要求することに、世間の批判を浴びたわけで、広く広げた取引先の中から会員を優先的に選ぶことは、何の支障もありません。業界の中で最も優れた人を会員として選ぶことで、そのクラブもその人が属する業界全体も繁栄していくことを忘れてはなりません。</a:t>
            </a:r>
          </a:p>
          <a:p>
            <a:pPr>
              <a:defRPr/>
            </a:pPr>
            <a:endParaRPr lang="ja-JP" altLang="en-US" dirty="0" smtClean="0"/>
          </a:p>
          <a:p>
            <a:pPr>
              <a:defRPr/>
            </a:pPr>
            <a:r>
              <a:rPr lang="ja-JP" altLang="en-US" dirty="0" smtClean="0"/>
              <a:t>ボランティア活動を優先するあまり、例会が軽視されることは、ロータリーの魅力をそぐ大きな原因となります。毎週</a:t>
            </a:r>
            <a:r>
              <a:rPr lang="en-US" altLang="ja-JP" dirty="0" smtClean="0"/>
              <a:t>1</a:t>
            </a:r>
            <a:r>
              <a:rPr lang="ja-JP" altLang="en-US" dirty="0" smtClean="0"/>
              <a:t>回の例会は会員相互が職業上の発想の交換を通じて親睦を深めると同時に奉仕の哲学を研鑽する生涯学習の場でもあります。米山梅吉翁は「ロータリーの例会は人生の道場」と述べていますし、「</a:t>
            </a:r>
            <a:r>
              <a:rPr lang="en-US" altLang="ja-JP" dirty="0" smtClean="0"/>
              <a:t>Enter to learn, go force to serve </a:t>
            </a:r>
            <a:r>
              <a:rPr lang="ja-JP" altLang="en-US" dirty="0" smtClean="0"/>
              <a:t>入り</a:t>
            </a:r>
            <a:r>
              <a:rPr lang="ja-JP" altLang="en-US" dirty="0" err="1" smtClean="0"/>
              <a:t>て</a:t>
            </a:r>
            <a:r>
              <a:rPr lang="ja-JP" altLang="en-US" dirty="0" smtClean="0"/>
              <a:t>学び出でて奉仕せよ」という言葉を忘れてはなりません。</a:t>
            </a:r>
          </a:p>
          <a:p>
            <a:pPr>
              <a:defRPr/>
            </a:pPr>
            <a:endParaRPr lang="ja-JP" altLang="en-US" dirty="0" smtClean="0"/>
          </a:p>
          <a:p>
            <a:pPr>
              <a:defRPr/>
            </a:pPr>
            <a:r>
              <a:rPr lang="ja-JP" altLang="en-US" dirty="0" smtClean="0"/>
              <a:t>支払った会費や寄付金に比べて、あまりにも低い世間の評価も、衰退の大きな理由になっているのではないかと思います。日米のロータリーの衰退に比べて、ヨーロッパや途上国ではロータリアンが増加しています。ヨーロッパ諸国では徒にボランティア活動に走ることなく親睦の場として例会を大切にし、さらに入会資格を厳重にしていることが会員減少を抑える大きな原動力となっていますし、途上国では地域社会のニーズに従って積極的に活動するロータリアンの姿が間近に見られることが会員激増につながっています。</a:t>
            </a:r>
          </a:p>
          <a:p>
            <a:pPr>
              <a:defRPr/>
            </a:pPr>
            <a:endParaRPr lang="ja-JP" altLang="en-US" dirty="0" smtClean="0"/>
          </a:p>
          <a:p>
            <a:pPr>
              <a:defRPr/>
            </a:pPr>
            <a:r>
              <a:rPr lang="ja-JP" altLang="en-US" dirty="0" smtClean="0"/>
              <a:t>高級ホテルにおける例会、豪華な食事も再考の余地があります。</a:t>
            </a:r>
          </a:p>
          <a:p>
            <a:pPr>
              <a:defRPr/>
            </a:pPr>
            <a:r>
              <a:rPr lang="ja-JP" altLang="en-US" dirty="0" smtClean="0"/>
              <a:t>多額な事務所費にも大きな問題があります。すべての雑用を事務局に任せるのではなく、会員が自分の役割を分担することで楽しくて効率的なクラブライフが行われるのです。またメーリングリストや週報などに積極的に</a:t>
            </a:r>
            <a:r>
              <a:rPr lang="en-US" altLang="ja-JP" dirty="0" smtClean="0"/>
              <a:t>IT</a:t>
            </a:r>
            <a:r>
              <a:rPr lang="ja-JP" altLang="en-US" dirty="0" smtClean="0"/>
              <a:t>環境を整備することによって費用を節減する必要があります。</a:t>
            </a:r>
          </a:p>
          <a:p>
            <a:pPr>
              <a:defRPr/>
            </a:pPr>
            <a:endParaRPr lang="ja-JP" altLang="en-US" dirty="0" smtClean="0"/>
          </a:p>
          <a:p>
            <a:pPr>
              <a:defRPr/>
            </a:pPr>
            <a:r>
              <a:rPr lang="ja-JP" altLang="en-US" dirty="0" smtClean="0"/>
              <a:t>ロータリーの創立当初、我も我もとこの運動に参加したのは、ロータリアンとしての誇りと大きなメリットがあったからであり、今、ふたたびこれを取り戻すことが、クラブを活性化する最善の方策ではないでしょうか。</a:t>
            </a:r>
          </a:p>
          <a:p>
            <a:pPr>
              <a:defRPr/>
            </a:pPr>
            <a:r>
              <a:rPr lang="ja-JP" altLang="en-US" dirty="0" smtClean="0"/>
              <a:t>　</a:t>
            </a:r>
          </a:p>
          <a:p>
            <a:pPr>
              <a:defRPr/>
            </a:pPr>
            <a:endParaRPr lang="ja-JP" altLang="en-US" dirty="0"/>
          </a:p>
        </p:txBody>
      </p:sp>
      <p:sp>
        <p:nvSpPr>
          <p:cNvPr id="76804" name="スライド番号プレースホルダ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B5F6E842-8AFC-401B-9020-73550CEE3BC0}" type="slidenum">
              <a:rPr lang="ja-JP" altLang="en-US" smtClean="0"/>
              <a:pPr/>
              <a:t>33</a:t>
            </a:fld>
            <a:endParaRPr lang="ja-JP" altLang="en-US"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スライド イメージ プレースホルダ 1"/>
          <p:cNvSpPr>
            <a:spLocks noGrp="1" noRot="1" noChangeAspect="1" noTextEdit="1"/>
          </p:cNvSpPr>
          <p:nvPr>
            <p:ph type="sldImg"/>
          </p:nvPr>
        </p:nvSpPr>
        <p:spPr bwMode="auto">
          <a:noFill/>
          <a:ln>
            <a:solidFill>
              <a:srgbClr val="000000"/>
            </a:solidFill>
            <a:miter lim="800000"/>
            <a:headEnd/>
            <a:tailEnd/>
          </a:ln>
        </p:spPr>
      </p:sp>
      <p:sp>
        <p:nvSpPr>
          <p:cNvPr id="3" name="ノート プレースホルダ 2"/>
          <p:cNvSpPr>
            <a:spLocks noGrp="1"/>
          </p:cNvSpPr>
          <p:nvPr>
            <p:ph type="body" idx="1"/>
          </p:nvPr>
        </p:nvSpPr>
        <p:spPr/>
        <p:txBody>
          <a:bodyPr>
            <a:normAutofit fontScale="92500" lnSpcReduction="10000"/>
          </a:bodyPr>
          <a:lstStyle/>
          <a:p>
            <a:r>
              <a:rPr kumimoji="1" lang="en-US" altLang="ja-JP" sz="1200" kern="1200" dirty="0" smtClean="0">
                <a:solidFill>
                  <a:schemeClr val="tx1"/>
                </a:solidFill>
                <a:latin typeface="+mn-lt"/>
                <a:ea typeface="+mn-ea"/>
                <a:cs typeface="+mn-cs"/>
              </a:rPr>
              <a:t>21</a:t>
            </a:r>
            <a:r>
              <a:rPr kumimoji="1" lang="ja-JP" altLang="ja-JP" sz="1200" kern="1200" dirty="0" smtClean="0">
                <a:solidFill>
                  <a:schemeClr val="tx1"/>
                </a:solidFill>
                <a:latin typeface="+mn-lt"/>
                <a:ea typeface="+mn-ea"/>
                <a:cs typeface="+mn-cs"/>
              </a:rPr>
              <a:t>世紀の半ばごろには世界はどうなっているのでしょうか。国連の人口予測によれば</a:t>
            </a:r>
            <a:r>
              <a:rPr kumimoji="1" lang="en-US" altLang="ja-JP" sz="1200" kern="1200" dirty="0" smtClean="0">
                <a:solidFill>
                  <a:schemeClr val="tx1"/>
                </a:solidFill>
                <a:latin typeface="+mn-lt"/>
                <a:ea typeface="+mn-ea"/>
                <a:cs typeface="+mn-cs"/>
              </a:rPr>
              <a:t>2050</a:t>
            </a:r>
            <a:r>
              <a:rPr kumimoji="1" lang="ja-JP" altLang="ja-JP" sz="1200" kern="1200" dirty="0" smtClean="0">
                <a:solidFill>
                  <a:schemeClr val="tx1"/>
                </a:solidFill>
                <a:latin typeface="+mn-lt"/>
                <a:ea typeface="+mn-ea"/>
                <a:cs typeface="+mn-cs"/>
              </a:rPr>
              <a:t>年の人口は</a:t>
            </a:r>
            <a:r>
              <a:rPr kumimoji="1" lang="en-US" altLang="ja-JP" sz="1200" kern="1200" dirty="0" smtClean="0">
                <a:solidFill>
                  <a:schemeClr val="tx1"/>
                </a:solidFill>
                <a:latin typeface="+mn-lt"/>
                <a:ea typeface="+mn-ea"/>
                <a:cs typeface="+mn-cs"/>
              </a:rPr>
              <a:t>95</a:t>
            </a:r>
            <a:r>
              <a:rPr kumimoji="1" lang="ja-JP" altLang="ja-JP" sz="1200" kern="1200" dirty="0" smtClean="0">
                <a:solidFill>
                  <a:schemeClr val="tx1"/>
                </a:solidFill>
                <a:latin typeface="+mn-lt"/>
                <a:ea typeface="+mn-ea"/>
                <a:cs typeface="+mn-cs"/>
              </a:rPr>
              <a:t>億</a:t>
            </a:r>
            <a:r>
              <a:rPr kumimoji="1" lang="en-US" altLang="ja-JP" sz="1200" kern="1200" dirty="0" smtClean="0">
                <a:solidFill>
                  <a:schemeClr val="tx1"/>
                </a:solidFill>
                <a:latin typeface="+mn-lt"/>
                <a:ea typeface="+mn-ea"/>
                <a:cs typeface="+mn-cs"/>
              </a:rPr>
              <a:t>4000</a:t>
            </a:r>
            <a:r>
              <a:rPr kumimoji="1" lang="ja-JP" altLang="ja-JP" sz="1200" kern="1200" dirty="0" smtClean="0">
                <a:solidFill>
                  <a:schemeClr val="tx1"/>
                </a:solidFill>
                <a:latin typeface="+mn-lt"/>
                <a:ea typeface="+mn-ea"/>
                <a:cs typeface="+mn-cs"/>
              </a:rPr>
              <a:t>万人、その内発展・開発途上国</a:t>
            </a:r>
            <a:r>
              <a:rPr kumimoji="1" lang="en-US" altLang="ja-JP" sz="1200" kern="1200" dirty="0" smtClean="0">
                <a:solidFill>
                  <a:schemeClr val="tx1"/>
                </a:solidFill>
                <a:latin typeface="+mn-lt"/>
                <a:ea typeface="+mn-ea"/>
                <a:cs typeface="+mn-cs"/>
              </a:rPr>
              <a:t>82</a:t>
            </a:r>
            <a:r>
              <a:rPr kumimoji="1" lang="ja-JP" altLang="ja-JP" sz="1200" kern="1200" dirty="0" smtClean="0">
                <a:solidFill>
                  <a:schemeClr val="tx1"/>
                </a:solidFill>
                <a:latin typeface="+mn-lt"/>
                <a:ea typeface="+mn-ea"/>
                <a:cs typeface="+mn-cs"/>
              </a:rPr>
              <a:t>億</a:t>
            </a:r>
            <a:r>
              <a:rPr kumimoji="1" lang="en-US" altLang="ja-JP" sz="1200" kern="1200" dirty="0" smtClean="0">
                <a:solidFill>
                  <a:schemeClr val="tx1"/>
                </a:solidFill>
                <a:latin typeface="+mn-lt"/>
                <a:ea typeface="+mn-ea"/>
                <a:cs typeface="+mn-cs"/>
              </a:rPr>
              <a:t>9000</a:t>
            </a:r>
            <a:r>
              <a:rPr kumimoji="1" lang="ja-JP" altLang="ja-JP" sz="1200" kern="1200" dirty="0" smtClean="0">
                <a:solidFill>
                  <a:schemeClr val="tx1"/>
                </a:solidFill>
                <a:latin typeface="+mn-lt"/>
                <a:ea typeface="+mn-ea"/>
                <a:cs typeface="+mn-cs"/>
              </a:rPr>
              <a:t>万人、先進国人口は</a:t>
            </a:r>
            <a:r>
              <a:rPr kumimoji="1" lang="en-US" altLang="ja-JP" sz="1200" kern="1200" dirty="0" smtClean="0">
                <a:solidFill>
                  <a:schemeClr val="tx1"/>
                </a:solidFill>
                <a:latin typeface="+mn-lt"/>
                <a:ea typeface="+mn-ea"/>
                <a:cs typeface="+mn-cs"/>
              </a:rPr>
              <a:t>12</a:t>
            </a:r>
            <a:r>
              <a:rPr kumimoji="1" lang="ja-JP" altLang="ja-JP" sz="1200" kern="1200" dirty="0" smtClean="0">
                <a:solidFill>
                  <a:schemeClr val="tx1"/>
                </a:solidFill>
                <a:latin typeface="+mn-lt"/>
                <a:ea typeface="+mn-ea"/>
                <a:cs typeface="+mn-cs"/>
              </a:rPr>
              <a:t>億</a:t>
            </a:r>
            <a:r>
              <a:rPr kumimoji="1" lang="en-US" altLang="ja-JP" sz="1200" kern="1200" dirty="0" smtClean="0">
                <a:solidFill>
                  <a:schemeClr val="tx1"/>
                </a:solidFill>
                <a:latin typeface="+mn-lt"/>
                <a:ea typeface="+mn-ea"/>
                <a:cs typeface="+mn-cs"/>
              </a:rPr>
              <a:t>5000</a:t>
            </a:r>
            <a:r>
              <a:rPr kumimoji="1" lang="ja-JP" altLang="ja-JP" sz="1200" kern="1200" dirty="0" smtClean="0">
                <a:solidFill>
                  <a:schemeClr val="tx1"/>
                </a:solidFill>
                <a:latin typeface="+mn-lt"/>
                <a:ea typeface="+mn-ea"/>
                <a:cs typeface="+mn-cs"/>
              </a:rPr>
              <a:t>万人ですから、発展途上国における人口爆発、先進国における少子化が極端に進むものと考えられます。その結果発展途上国から先進国の大都市への大量の民族移動がおこなわれることが予測されます。 </a:t>
            </a:r>
          </a:p>
          <a:p>
            <a:endParaRPr kumimoji="1" lang="ja-JP" altLang="en-US" sz="1200" kern="1200" dirty="0" smtClean="0">
              <a:solidFill>
                <a:schemeClr val="tx1"/>
              </a:solidFill>
              <a:latin typeface="+mn-lt"/>
              <a:ea typeface="+mn-ea"/>
              <a:cs typeface="+mn-cs"/>
            </a:endParaRPr>
          </a:p>
          <a:p>
            <a:r>
              <a:rPr kumimoji="1" lang="ja-JP" altLang="ja-JP" sz="1200" kern="1200" dirty="0" smtClean="0">
                <a:solidFill>
                  <a:schemeClr val="tx1"/>
                </a:solidFill>
                <a:latin typeface="+mn-lt"/>
                <a:ea typeface="+mn-ea"/>
                <a:cs typeface="+mn-cs"/>
              </a:rPr>
              <a:t>中心都市では人口の爆発的増加にインフラが対応できずにスラム化し、飲み水や食料の絶対量が不足すると共に、自然環境の破壊によって人類を含む動植物が生き延びることができなくなる事態さえ考えられます。</a:t>
            </a:r>
          </a:p>
          <a:p>
            <a:r>
              <a:rPr kumimoji="1" lang="ja-JP" altLang="ja-JP" sz="1200" kern="1200" dirty="0" smtClean="0">
                <a:solidFill>
                  <a:schemeClr val="tx1"/>
                </a:solidFill>
                <a:latin typeface="+mn-lt"/>
                <a:ea typeface="+mn-ea"/>
                <a:cs typeface="+mn-cs"/>
              </a:rPr>
              <a:t>フランスの経済学者ジャック・アタリ氏はその著書の中で、アメリカはこの世界的な不況で国内に目を向けざるを得なくなり、世界での影響力を失って世界は多極化迎え、小国家分立を経て徐々に国家の機能が失われていきます。そして自由競争に打ち勝った世界規模の巨大企業のみが生き残り、その集団が社会保障、経済、軍隊をコントロールする時代が出現するであろうと予測しています。 </a:t>
            </a:r>
          </a:p>
          <a:p>
            <a:endParaRPr kumimoji="1" lang="ja-JP" altLang="en-US" sz="1200" kern="1200" dirty="0" smtClean="0">
              <a:solidFill>
                <a:schemeClr val="tx1"/>
              </a:solidFill>
              <a:latin typeface="+mn-lt"/>
              <a:ea typeface="+mn-ea"/>
              <a:cs typeface="+mn-cs"/>
            </a:endParaRPr>
          </a:p>
          <a:p>
            <a:r>
              <a:rPr kumimoji="1" lang="ja-JP" altLang="ja-JP" sz="1200" kern="1200" dirty="0" smtClean="0">
                <a:solidFill>
                  <a:schemeClr val="tx1"/>
                </a:solidFill>
                <a:latin typeface="+mn-lt"/>
                <a:ea typeface="+mn-ea"/>
                <a:cs typeface="+mn-cs"/>
              </a:rPr>
              <a:t>その企業集団に属さない下層階級の</a:t>
            </a:r>
            <a:r>
              <a:rPr kumimoji="1" lang="en-US" altLang="ja-JP" sz="1200" kern="1200" dirty="0" smtClean="0">
                <a:solidFill>
                  <a:schemeClr val="tx1"/>
                </a:solidFill>
                <a:latin typeface="+mn-lt"/>
                <a:ea typeface="+mn-ea"/>
                <a:cs typeface="+mn-cs"/>
              </a:rPr>
              <a:t>50</a:t>
            </a:r>
            <a:r>
              <a:rPr kumimoji="1" lang="ja-JP" altLang="ja-JP" sz="1200" kern="1200" dirty="0" smtClean="0">
                <a:solidFill>
                  <a:schemeClr val="tx1"/>
                </a:solidFill>
                <a:latin typeface="+mn-lt"/>
                <a:ea typeface="+mn-ea"/>
                <a:cs typeface="+mn-cs"/>
              </a:rPr>
              <a:t>億人が貧困や飢餓や疾病から逃れようして、破壊や武力闘争につながって、結果として各地で多発的に紛争が起こり、市場を大きく混乱させたり、テロによって破滅に追いやる危険性を指摘しています。</a:t>
            </a:r>
          </a:p>
          <a:p>
            <a:endParaRPr kumimoji="1" lang="ja-JP" altLang="en-US" sz="1200" kern="1200" dirty="0" smtClean="0">
              <a:solidFill>
                <a:schemeClr val="tx1"/>
              </a:solidFill>
              <a:latin typeface="+mn-lt"/>
              <a:ea typeface="+mn-ea"/>
              <a:cs typeface="+mn-cs"/>
            </a:endParaRPr>
          </a:p>
          <a:p>
            <a:r>
              <a:rPr kumimoji="1" lang="ja-JP" altLang="ja-JP" sz="1200" kern="1200" dirty="0" smtClean="0">
                <a:solidFill>
                  <a:schemeClr val="tx1"/>
                </a:solidFill>
                <a:latin typeface="+mn-lt"/>
                <a:ea typeface="+mn-ea"/>
                <a:cs typeface="+mn-cs"/>
              </a:rPr>
              <a:t>もしも、</a:t>
            </a:r>
            <a:r>
              <a:rPr kumimoji="1" lang="ja-JP" altLang="en-US" sz="1200" kern="1200" dirty="0" smtClean="0">
                <a:solidFill>
                  <a:schemeClr val="tx1"/>
                </a:solidFill>
                <a:latin typeface="+mn-lt"/>
                <a:ea typeface="+mn-ea"/>
                <a:cs typeface="+mn-cs"/>
              </a:rPr>
              <a:t>その時期に</a:t>
            </a:r>
            <a:r>
              <a:rPr kumimoji="1" lang="ja-JP" altLang="ja-JP" sz="1200" kern="1200" dirty="0" smtClean="0">
                <a:solidFill>
                  <a:schemeClr val="tx1"/>
                </a:solidFill>
                <a:latin typeface="+mn-lt"/>
                <a:ea typeface="+mn-ea"/>
                <a:cs typeface="+mn-cs"/>
              </a:rPr>
              <a:t>前述の新資本主義が世界経済を支配していれば、</a:t>
            </a:r>
            <a:r>
              <a:rPr kumimoji="1" lang="ja-JP" altLang="en-US" sz="1200" kern="1200" dirty="0" smtClean="0">
                <a:solidFill>
                  <a:schemeClr val="tx1"/>
                </a:solidFill>
                <a:latin typeface="+mn-lt"/>
                <a:ea typeface="+mn-ea"/>
                <a:cs typeface="+mn-cs"/>
              </a:rPr>
              <a:t>利益</a:t>
            </a:r>
            <a:r>
              <a:rPr kumimoji="1" lang="ja-JP" altLang="ja-JP" sz="1200" kern="1200" dirty="0" smtClean="0">
                <a:solidFill>
                  <a:schemeClr val="tx1"/>
                </a:solidFill>
                <a:latin typeface="+mn-lt"/>
                <a:ea typeface="+mn-ea"/>
                <a:cs typeface="+mn-cs"/>
              </a:rPr>
              <a:t>をめぐる争奪戦が激化して、地球は間違いなく破滅への道を歩んでいくでしょう。</a:t>
            </a:r>
            <a:endParaRPr kumimoji="1" lang="ja-JP" altLang="en-US" sz="1200" kern="1200" dirty="0" smtClean="0">
              <a:solidFill>
                <a:schemeClr val="tx1"/>
              </a:solidFill>
              <a:latin typeface="+mn-lt"/>
              <a:ea typeface="+mn-ea"/>
              <a:cs typeface="+mn-cs"/>
            </a:endParaRPr>
          </a:p>
          <a:p>
            <a:r>
              <a:rPr kumimoji="1" lang="ja-JP" altLang="ja-JP" sz="1200" kern="1200" dirty="0" smtClean="0">
                <a:solidFill>
                  <a:schemeClr val="tx1"/>
                </a:solidFill>
                <a:latin typeface="+mn-lt"/>
                <a:ea typeface="+mn-ea"/>
                <a:cs typeface="+mn-cs"/>
              </a:rPr>
              <a:t>その悲劇的な結末をさけるために、かつて資本主義の弱肉強食の経済戦争を、シェルドンの未来を先取りした経営理論で抑止したように、ロータリ</a:t>
            </a:r>
            <a:r>
              <a:rPr kumimoji="1" lang="ja-JP" altLang="en-US" sz="1200" kern="1200" dirty="0" smtClean="0">
                <a:solidFill>
                  <a:schemeClr val="tx1"/>
                </a:solidFill>
                <a:latin typeface="+mn-lt"/>
                <a:ea typeface="+mn-ea"/>
                <a:cs typeface="+mn-cs"/>
              </a:rPr>
              <a:t>アンがトランスヒューマンとして超民主主義によって地球を守っていくという近未来の設計図を是非とも描く必要あるのです。ちなみにトランスヒューマンとは知能的にも肉体的にも道徳的にも最も進化した未来の人間像を現し、他人のことを思い遣り他人のために尽くす調和を重視した経済社会を構築する新しいタイプの人間と定義されており、まさにロータリアンを指す言葉ともいえます。</a:t>
            </a:r>
            <a:endParaRPr kumimoji="1" lang="en-US" altLang="ja-JP" sz="1200" kern="1200" dirty="0" smtClean="0">
              <a:solidFill>
                <a:schemeClr val="tx1"/>
              </a:solidFill>
              <a:latin typeface="+mn-lt"/>
              <a:ea typeface="+mn-ea"/>
              <a:cs typeface="+mn-cs"/>
            </a:endParaRPr>
          </a:p>
          <a:p>
            <a:r>
              <a:rPr kumimoji="1" lang="ja-JP" altLang="en-US" sz="1200" kern="1200" dirty="0" smtClean="0">
                <a:solidFill>
                  <a:schemeClr val="tx1"/>
                </a:solidFill>
                <a:latin typeface="+mn-lt"/>
                <a:ea typeface="+mn-ea"/>
                <a:cs typeface="+mn-cs"/>
              </a:rPr>
              <a:t>そして超民主主義とは他人のことを思い遣り他人のために尽くす利他の社会を指します。</a:t>
            </a:r>
          </a:p>
          <a:p>
            <a:endParaRPr kumimoji="1" lang="ja-JP" altLang="en-US" sz="1200" kern="1200" dirty="0" smtClean="0">
              <a:solidFill>
                <a:schemeClr val="tx1"/>
              </a:solidFill>
              <a:latin typeface="+mn-lt"/>
              <a:ea typeface="+mn-ea"/>
              <a:cs typeface="+mn-cs"/>
            </a:endParaRPr>
          </a:p>
          <a:p>
            <a:r>
              <a:rPr kumimoji="1" lang="ja-JP" altLang="ja-JP" sz="1200" kern="1200" dirty="0" smtClean="0">
                <a:solidFill>
                  <a:schemeClr val="tx1"/>
                </a:solidFill>
                <a:latin typeface="+mn-lt"/>
                <a:ea typeface="+mn-ea"/>
                <a:cs typeface="+mn-cs"/>
              </a:rPr>
              <a:t>ロータリーの</a:t>
            </a:r>
            <a:r>
              <a:rPr kumimoji="1" lang="en-US" altLang="ja-JP" sz="1200" kern="1200" dirty="0" smtClean="0">
                <a:solidFill>
                  <a:schemeClr val="tx1"/>
                </a:solidFill>
                <a:latin typeface="+mn-lt"/>
                <a:ea typeface="+mn-ea"/>
                <a:cs typeface="+mn-cs"/>
              </a:rPr>
              <a:t>He profits most who serves best</a:t>
            </a:r>
            <a:r>
              <a:rPr kumimoji="1" lang="ja-JP" altLang="ja-JP" sz="1200" kern="1200" dirty="0" smtClean="0">
                <a:solidFill>
                  <a:schemeClr val="tx1"/>
                </a:solidFill>
                <a:latin typeface="+mn-lt"/>
                <a:ea typeface="+mn-ea"/>
                <a:cs typeface="+mn-cs"/>
              </a:rPr>
              <a:t>と</a:t>
            </a:r>
            <a:r>
              <a:rPr kumimoji="1" lang="en-US" altLang="ja-JP" sz="1200" kern="1200" dirty="0" smtClean="0">
                <a:solidFill>
                  <a:schemeClr val="tx1"/>
                </a:solidFill>
                <a:latin typeface="+mn-lt"/>
                <a:ea typeface="+mn-ea"/>
                <a:cs typeface="+mn-cs"/>
              </a:rPr>
              <a:t>Service above self</a:t>
            </a:r>
            <a:r>
              <a:rPr kumimoji="1" lang="ja-JP" altLang="ja-JP" sz="1200" kern="1200" dirty="0" smtClean="0">
                <a:solidFill>
                  <a:schemeClr val="tx1"/>
                </a:solidFill>
                <a:latin typeface="+mn-lt"/>
                <a:ea typeface="+mn-ea"/>
                <a:cs typeface="+mn-cs"/>
              </a:rPr>
              <a:t>の理念こそが</a:t>
            </a:r>
            <a:r>
              <a:rPr kumimoji="1" lang="ja-JP" altLang="en-US" sz="1200" kern="1200" dirty="0" smtClean="0">
                <a:solidFill>
                  <a:schemeClr val="tx1"/>
                </a:solidFill>
                <a:latin typeface="+mn-lt"/>
                <a:ea typeface="+mn-ea"/>
                <a:cs typeface="+mn-cs"/>
              </a:rPr>
              <a:t>、脆弱な地球と、限りある資源を次の世代に渡すための、</a:t>
            </a:r>
            <a:r>
              <a:rPr kumimoji="1" lang="ja-JP" altLang="ja-JP" sz="1200" kern="1200" dirty="0" smtClean="0">
                <a:solidFill>
                  <a:schemeClr val="tx1"/>
                </a:solidFill>
                <a:latin typeface="+mn-lt"/>
                <a:ea typeface="+mn-ea"/>
                <a:cs typeface="+mn-cs"/>
              </a:rPr>
              <a:t>貴重な存在</a:t>
            </a:r>
            <a:r>
              <a:rPr kumimoji="1" lang="ja-JP" altLang="en-US" sz="1200" kern="1200" dirty="0" smtClean="0">
                <a:solidFill>
                  <a:schemeClr val="tx1"/>
                </a:solidFill>
                <a:latin typeface="+mn-lt"/>
                <a:ea typeface="+mn-ea"/>
                <a:cs typeface="+mn-cs"/>
              </a:rPr>
              <a:t>意義であり、ロータリアンが地球の未来を支えるトランス・ヒューマンとなることを祈念いたします</a:t>
            </a:r>
            <a:r>
              <a:rPr kumimoji="1" lang="ja-JP" altLang="ja-JP" sz="1200" kern="1200" dirty="0" smtClean="0">
                <a:solidFill>
                  <a:schemeClr val="tx1"/>
                </a:solidFill>
                <a:latin typeface="+mn-lt"/>
                <a:ea typeface="+mn-ea"/>
                <a:cs typeface="+mn-cs"/>
              </a:rPr>
              <a:t>。</a:t>
            </a:r>
          </a:p>
        </p:txBody>
      </p:sp>
      <p:sp>
        <p:nvSpPr>
          <p:cNvPr id="77828" name="スライド番号プレースホルダ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D7B8E5C-1B73-4CF6-8404-966F2DA22B9E}" type="slidenum">
              <a:rPr lang="ja-JP" altLang="en-US" smtClean="0"/>
              <a:pPr/>
              <a:t>34</a:t>
            </a:fld>
            <a:endParaRPr lang="ja-JP" altLang="en-US"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スライド イメージ プレースホルダ 1"/>
          <p:cNvSpPr>
            <a:spLocks noGrp="1" noRot="1" noChangeAspect="1" noTextEdit="1"/>
          </p:cNvSpPr>
          <p:nvPr>
            <p:ph type="sldImg"/>
          </p:nvPr>
        </p:nvSpPr>
        <p:spPr bwMode="auto">
          <a:noFill/>
          <a:ln>
            <a:solidFill>
              <a:srgbClr val="000000"/>
            </a:solidFill>
            <a:miter lim="800000"/>
            <a:headEnd/>
            <a:tailEnd/>
          </a:ln>
        </p:spPr>
      </p:sp>
      <p:sp>
        <p:nvSpPr>
          <p:cNvPr id="43011" name="ノート プレースホルダ 2"/>
          <p:cNvSpPr>
            <a:spLocks noGrp="1"/>
          </p:cNvSpPr>
          <p:nvPr>
            <p:ph type="body" idx="1"/>
          </p:nvPr>
        </p:nvSpPr>
        <p:spPr bwMode="auto">
          <a:noFill/>
        </p:spPr>
        <p:txBody>
          <a:bodyPr wrap="square" numCol="1" anchor="t" anchorCtr="0" compatLnSpc="1">
            <a:prstTxWarp prst="textNoShape">
              <a:avLst/>
            </a:prstTxWarp>
          </a:bodyPr>
          <a:lstStyle/>
          <a:p>
            <a:endParaRPr lang="ja-JP" altLang="en-US" dirty="0" smtClean="0"/>
          </a:p>
        </p:txBody>
      </p:sp>
      <p:sp>
        <p:nvSpPr>
          <p:cNvPr id="43012" name="スライド番号プレースホルダ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0E7D47A6-5CA2-4C69-B054-BD940C8ABEA9}" type="slidenum">
              <a:rPr lang="ja-JP" altLang="en-US" smtClean="0"/>
              <a:pPr/>
              <a:t>35</a:t>
            </a:fld>
            <a:endParaRPr lang="ja-JP" alt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タイトル 1"/>
          <p:cNvSpPr>
            <a:spLocks noGrp="1"/>
          </p:cNvSpPr>
          <p:nvPr>
            <p:ph type="ctrTitle"/>
          </p:nvPr>
        </p:nvSpPr>
        <p:spPr>
          <a:xfrm>
            <a:off x="685800" y="2130425"/>
            <a:ext cx="7772400" cy="1470025"/>
          </a:xfrm>
        </p:spPr>
        <p:txBody>
          <a:bodyPr/>
          <a:lstStyle/>
          <a:p>
            <a:r>
              <a:rPr lang="ja-JP" altLang="en-US" smtClean="0"/>
              <a:t>マスタ タイトルの書式設定</a:t>
            </a:r>
            <a:endParaRPr lang="ja-JP" altLang="en-US"/>
          </a:p>
        </p:txBody>
      </p:sp>
      <p:sp>
        <p:nvSpPr>
          <p:cNvPr id="3" name="サブタイトル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ja-JP" altLang="en-US" smtClean="0"/>
              <a:t>マスタ サブタイトルの書式設定</a:t>
            </a:r>
            <a:endParaRPr lang="ja-JP" altLang="en-US"/>
          </a:p>
        </p:txBody>
      </p:sp>
      <p:sp>
        <p:nvSpPr>
          <p:cNvPr id="4" name="日付プレースホルダ 3"/>
          <p:cNvSpPr>
            <a:spLocks noGrp="1"/>
          </p:cNvSpPr>
          <p:nvPr>
            <p:ph type="dt" sz="half" idx="10"/>
          </p:nvPr>
        </p:nvSpPr>
        <p:spPr/>
        <p:txBody>
          <a:bodyPr/>
          <a:lstStyle>
            <a:lvl1pPr>
              <a:defRPr/>
            </a:lvl1pPr>
          </a:lstStyle>
          <a:p>
            <a:pPr>
              <a:defRPr/>
            </a:pPr>
            <a:fld id="{92E32868-BCF7-453B-B458-0CC977AF0EC0}" type="datetimeFigureOut">
              <a:rPr lang="ja-JP" altLang="en-US"/>
              <a:pPr>
                <a:defRPr/>
              </a:pPr>
              <a:t>2010/10/27</a:t>
            </a:fld>
            <a:endParaRPr lang="ja-JP" altLang="en-US" dirty="0"/>
          </a:p>
        </p:txBody>
      </p:sp>
      <p:sp>
        <p:nvSpPr>
          <p:cNvPr id="5" name="フッター プレースホルダ 4"/>
          <p:cNvSpPr>
            <a:spLocks noGrp="1"/>
          </p:cNvSpPr>
          <p:nvPr>
            <p:ph type="ftr" sz="quarter" idx="11"/>
          </p:nvPr>
        </p:nvSpPr>
        <p:spPr/>
        <p:txBody>
          <a:bodyPr/>
          <a:lstStyle>
            <a:lvl1pPr>
              <a:defRPr/>
            </a:lvl1pPr>
          </a:lstStyle>
          <a:p>
            <a:pPr>
              <a:defRPr/>
            </a:pPr>
            <a:endParaRPr lang="ja-JP" altLang="en-US"/>
          </a:p>
        </p:txBody>
      </p:sp>
      <p:sp>
        <p:nvSpPr>
          <p:cNvPr id="6" name="スライド番号プレースホルダ 5"/>
          <p:cNvSpPr>
            <a:spLocks noGrp="1"/>
          </p:cNvSpPr>
          <p:nvPr>
            <p:ph type="sldNum" sz="quarter" idx="12"/>
          </p:nvPr>
        </p:nvSpPr>
        <p:spPr/>
        <p:txBody>
          <a:bodyPr/>
          <a:lstStyle>
            <a:lvl1pPr>
              <a:defRPr/>
            </a:lvl1pPr>
          </a:lstStyle>
          <a:p>
            <a:pPr>
              <a:defRPr/>
            </a:pPr>
            <a:fld id="{F03991A6-7586-4174-B478-46CA81870E37}" type="slidenum">
              <a:rPr lang="ja-JP" altLang="en-US"/>
              <a:pPr>
                <a:defRPr/>
              </a:pPr>
              <a:t>&lt;#&gt;</a:t>
            </a:fld>
            <a:endParaRPr lang="ja-JP"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 タイトルの書式設定</a:t>
            </a:r>
            <a:endParaRPr lang="ja-JP" altLang="en-US"/>
          </a:p>
        </p:txBody>
      </p:sp>
      <p:sp>
        <p:nvSpPr>
          <p:cNvPr id="3" name="コンテンツ プレースホルダ 2"/>
          <p:cNvSpPr>
            <a:spLocks noGrp="1"/>
          </p:cNvSpPr>
          <p:nvPr>
            <p:ph idx="1"/>
          </p:nvPr>
        </p:nvSpPr>
        <p:spPr/>
        <p:txBody>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日付プレースホルダ 3"/>
          <p:cNvSpPr>
            <a:spLocks noGrp="1"/>
          </p:cNvSpPr>
          <p:nvPr>
            <p:ph type="dt" sz="half" idx="10"/>
          </p:nvPr>
        </p:nvSpPr>
        <p:spPr/>
        <p:txBody>
          <a:bodyPr/>
          <a:lstStyle>
            <a:lvl1pPr>
              <a:defRPr/>
            </a:lvl1pPr>
          </a:lstStyle>
          <a:p>
            <a:pPr>
              <a:defRPr/>
            </a:pPr>
            <a:fld id="{E1ED7AF5-D2AB-4155-A2D8-7E5581763C25}" type="datetimeFigureOut">
              <a:rPr lang="ja-JP" altLang="en-US"/>
              <a:pPr>
                <a:defRPr/>
              </a:pPr>
              <a:t>2010/10/27</a:t>
            </a:fld>
            <a:endParaRPr lang="ja-JP" altLang="en-US" dirty="0"/>
          </a:p>
        </p:txBody>
      </p:sp>
      <p:sp>
        <p:nvSpPr>
          <p:cNvPr id="5" name="フッター プレースホルダ 4"/>
          <p:cNvSpPr>
            <a:spLocks noGrp="1"/>
          </p:cNvSpPr>
          <p:nvPr>
            <p:ph type="ftr" sz="quarter" idx="11"/>
          </p:nvPr>
        </p:nvSpPr>
        <p:spPr/>
        <p:txBody>
          <a:bodyPr/>
          <a:lstStyle>
            <a:lvl1pPr>
              <a:defRPr/>
            </a:lvl1pPr>
          </a:lstStyle>
          <a:p>
            <a:pPr>
              <a:defRPr/>
            </a:pPr>
            <a:endParaRPr lang="ja-JP" altLang="en-US"/>
          </a:p>
        </p:txBody>
      </p:sp>
      <p:sp>
        <p:nvSpPr>
          <p:cNvPr id="6" name="スライド番号プレースホルダ 5"/>
          <p:cNvSpPr>
            <a:spLocks noGrp="1"/>
          </p:cNvSpPr>
          <p:nvPr>
            <p:ph type="sldNum" sz="quarter" idx="12"/>
          </p:nvPr>
        </p:nvSpPr>
        <p:spPr/>
        <p:txBody>
          <a:bodyPr/>
          <a:lstStyle>
            <a:lvl1pPr>
              <a:defRPr/>
            </a:lvl1pPr>
          </a:lstStyle>
          <a:p>
            <a:pPr>
              <a:defRPr/>
            </a:pPr>
            <a:fld id="{2A364A37-8CCA-4370-B84B-D3D7EBE84F7D}" type="slidenum">
              <a:rPr lang="ja-JP" altLang="en-US"/>
              <a:pPr>
                <a:defRPr/>
              </a:pPr>
              <a:t>&lt;#&gt;</a:t>
            </a:fld>
            <a:endParaRPr lang="ja-JP" alt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722313" y="4406900"/>
            <a:ext cx="7772400" cy="1362075"/>
          </a:xfrm>
        </p:spPr>
        <p:txBody>
          <a:bodyPr anchor="t"/>
          <a:lstStyle>
            <a:lvl1pPr algn="l">
              <a:defRPr sz="4000" b="1" cap="all"/>
            </a:lvl1pPr>
          </a:lstStyle>
          <a:p>
            <a:r>
              <a:rPr lang="ja-JP" altLang="en-US" smtClean="0"/>
              <a:t>マスタ タイトルの書式設定</a:t>
            </a:r>
            <a:endParaRPr lang="ja-JP" altLang="en-US"/>
          </a:p>
        </p:txBody>
      </p:sp>
      <p:sp>
        <p:nvSpPr>
          <p:cNvPr id="3" name="テキスト プレースホル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ja-JP" altLang="en-US" smtClean="0"/>
              <a:t>マスタ テキストの書式設定</a:t>
            </a:r>
          </a:p>
        </p:txBody>
      </p:sp>
      <p:sp>
        <p:nvSpPr>
          <p:cNvPr id="4" name="日付プレースホルダ 3"/>
          <p:cNvSpPr>
            <a:spLocks noGrp="1"/>
          </p:cNvSpPr>
          <p:nvPr>
            <p:ph type="dt" sz="half" idx="10"/>
          </p:nvPr>
        </p:nvSpPr>
        <p:spPr/>
        <p:txBody>
          <a:bodyPr/>
          <a:lstStyle>
            <a:lvl1pPr>
              <a:defRPr/>
            </a:lvl1pPr>
          </a:lstStyle>
          <a:p>
            <a:pPr>
              <a:defRPr/>
            </a:pPr>
            <a:fld id="{EE0D0C8A-DF95-4D1D-AB9C-D403E2CFC7D2}" type="datetimeFigureOut">
              <a:rPr lang="ja-JP" altLang="en-US"/>
              <a:pPr>
                <a:defRPr/>
              </a:pPr>
              <a:t>2010/10/27</a:t>
            </a:fld>
            <a:endParaRPr lang="ja-JP" altLang="en-US" dirty="0"/>
          </a:p>
        </p:txBody>
      </p:sp>
      <p:sp>
        <p:nvSpPr>
          <p:cNvPr id="5" name="フッター プレースホルダ 4"/>
          <p:cNvSpPr>
            <a:spLocks noGrp="1"/>
          </p:cNvSpPr>
          <p:nvPr>
            <p:ph type="ftr" sz="quarter" idx="11"/>
          </p:nvPr>
        </p:nvSpPr>
        <p:spPr/>
        <p:txBody>
          <a:bodyPr/>
          <a:lstStyle>
            <a:lvl1pPr>
              <a:defRPr/>
            </a:lvl1pPr>
          </a:lstStyle>
          <a:p>
            <a:pPr>
              <a:defRPr/>
            </a:pPr>
            <a:endParaRPr lang="ja-JP" altLang="en-US"/>
          </a:p>
        </p:txBody>
      </p:sp>
      <p:sp>
        <p:nvSpPr>
          <p:cNvPr id="6" name="スライド番号プレースホルダ 5"/>
          <p:cNvSpPr>
            <a:spLocks noGrp="1"/>
          </p:cNvSpPr>
          <p:nvPr>
            <p:ph type="sldNum" sz="quarter" idx="12"/>
          </p:nvPr>
        </p:nvSpPr>
        <p:spPr/>
        <p:txBody>
          <a:bodyPr/>
          <a:lstStyle>
            <a:lvl1pPr>
              <a:defRPr/>
            </a:lvl1pPr>
          </a:lstStyle>
          <a:p>
            <a:pPr>
              <a:defRPr/>
            </a:pPr>
            <a:fld id="{D839A4C8-E7EB-4B82-8EEB-031A441B66B0}" type="slidenum">
              <a:rPr lang="ja-JP" altLang="en-US"/>
              <a:pPr>
                <a:defRPr/>
              </a:pPr>
              <a:t>&lt;#&gt;</a:t>
            </a:fld>
            <a:endParaRPr lang="ja-JP" alt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 タイトルの書式設定</a:t>
            </a:r>
            <a:endParaRPr lang="ja-JP" altLang="en-US"/>
          </a:p>
        </p:txBody>
      </p:sp>
      <p:sp>
        <p:nvSpPr>
          <p:cNvPr id="3" name="コンテンツ プレースホル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コンテンツ プレースホル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5" name="日付プレースホルダ 3"/>
          <p:cNvSpPr>
            <a:spLocks noGrp="1"/>
          </p:cNvSpPr>
          <p:nvPr>
            <p:ph type="dt" sz="half" idx="10"/>
          </p:nvPr>
        </p:nvSpPr>
        <p:spPr/>
        <p:txBody>
          <a:bodyPr/>
          <a:lstStyle>
            <a:lvl1pPr>
              <a:defRPr/>
            </a:lvl1pPr>
          </a:lstStyle>
          <a:p>
            <a:pPr>
              <a:defRPr/>
            </a:pPr>
            <a:fld id="{9BB526A0-A300-4381-B554-ECD9A9D98761}" type="datetimeFigureOut">
              <a:rPr lang="ja-JP" altLang="en-US"/>
              <a:pPr>
                <a:defRPr/>
              </a:pPr>
              <a:t>2010/10/27</a:t>
            </a:fld>
            <a:endParaRPr lang="ja-JP" altLang="en-US" dirty="0"/>
          </a:p>
        </p:txBody>
      </p:sp>
      <p:sp>
        <p:nvSpPr>
          <p:cNvPr id="6" name="フッター プレースホルダ 4"/>
          <p:cNvSpPr>
            <a:spLocks noGrp="1"/>
          </p:cNvSpPr>
          <p:nvPr>
            <p:ph type="ftr" sz="quarter" idx="11"/>
          </p:nvPr>
        </p:nvSpPr>
        <p:spPr/>
        <p:txBody>
          <a:bodyPr/>
          <a:lstStyle>
            <a:lvl1pPr>
              <a:defRPr/>
            </a:lvl1pPr>
          </a:lstStyle>
          <a:p>
            <a:pPr>
              <a:defRPr/>
            </a:pPr>
            <a:endParaRPr lang="ja-JP" altLang="en-US"/>
          </a:p>
        </p:txBody>
      </p:sp>
      <p:sp>
        <p:nvSpPr>
          <p:cNvPr id="7" name="スライド番号プレースホルダ 5"/>
          <p:cNvSpPr>
            <a:spLocks noGrp="1"/>
          </p:cNvSpPr>
          <p:nvPr>
            <p:ph type="sldNum" sz="quarter" idx="12"/>
          </p:nvPr>
        </p:nvSpPr>
        <p:spPr/>
        <p:txBody>
          <a:bodyPr/>
          <a:lstStyle>
            <a:lvl1pPr>
              <a:defRPr/>
            </a:lvl1pPr>
          </a:lstStyle>
          <a:p>
            <a:pPr>
              <a:defRPr/>
            </a:pPr>
            <a:fld id="{025E35BC-9A17-4D24-B5FA-0A135D468F0D}" type="slidenum">
              <a:rPr lang="ja-JP" altLang="en-US"/>
              <a:pPr>
                <a:defRPr/>
              </a:pPr>
              <a:t>&lt;#&gt;</a:t>
            </a:fld>
            <a:endParaRPr lang="ja-JP" alt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lvl1pPr>
              <a:defRPr/>
            </a:lvl1pPr>
          </a:lstStyle>
          <a:p>
            <a:r>
              <a:rPr lang="ja-JP" altLang="en-US" smtClean="0"/>
              <a:t>マスタ タイトルの書式設定</a:t>
            </a:r>
            <a:endParaRPr lang="ja-JP" altLang="en-US"/>
          </a:p>
        </p:txBody>
      </p:sp>
      <p:sp>
        <p:nvSpPr>
          <p:cNvPr id="3" name="テキスト プレースホル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 テキストの書式設定</a:t>
            </a:r>
          </a:p>
        </p:txBody>
      </p:sp>
      <p:sp>
        <p:nvSpPr>
          <p:cNvPr id="4" name="コンテンツ プレースホル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5" name="テキスト プレースホル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 テキストの書式設定</a:t>
            </a:r>
          </a:p>
        </p:txBody>
      </p:sp>
      <p:sp>
        <p:nvSpPr>
          <p:cNvPr id="6" name="コンテンツ プレースホル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7" name="日付プレースホルダ 3"/>
          <p:cNvSpPr>
            <a:spLocks noGrp="1"/>
          </p:cNvSpPr>
          <p:nvPr>
            <p:ph type="dt" sz="half" idx="10"/>
          </p:nvPr>
        </p:nvSpPr>
        <p:spPr/>
        <p:txBody>
          <a:bodyPr/>
          <a:lstStyle>
            <a:lvl1pPr>
              <a:defRPr/>
            </a:lvl1pPr>
          </a:lstStyle>
          <a:p>
            <a:pPr>
              <a:defRPr/>
            </a:pPr>
            <a:fld id="{888CE452-5BEF-40B9-B52C-D635CBF4DC2A}" type="datetimeFigureOut">
              <a:rPr lang="ja-JP" altLang="en-US"/>
              <a:pPr>
                <a:defRPr/>
              </a:pPr>
              <a:t>2010/10/27</a:t>
            </a:fld>
            <a:endParaRPr lang="ja-JP" altLang="en-US" dirty="0"/>
          </a:p>
        </p:txBody>
      </p:sp>
      <p:sp>
        <p:nvSpPr>
          <p:cNvPr id="8" name="フッター プレースホルダ 4"/>
          <p:cNvSpPr>
            <a:spLocks noGrp="1"/>
          </p:cNvSpPr>
          <p:nvPr>
            <p:ph type="ftr" sz="quarter" idx="11"/>
          </p:nvPr>
        </p:nvSpPr>
        <p:spPr/>
        <p:txBody>
          <a:bodyPr/>
          <a:lstStyle>
            <a:lvl1pPr>
              <a:defRPr/>
            </a:lvl1pPr>
          </a:lstStyle>
          <a:p>
            <a:pPr>
              <a:defRPr/>
            </a:pPr>
            <a:endParaRPr lang="ja-JP" altLang="en-US"/>
          </a:p>
        </p:txBody>
      </p:sp>
      <p:sp>
        <p:nvSpPr>
          <p:cNvPr id="9" name="スライド番号プレースホルダ 5"/>
          <p:cNvSpPr>
            <a:spLocks noGrp="1"/>
          </p:cNvSpPr>
          <p:nvPr>
            <p:ph type="sldNum" sz="quarter" idx="12"/>
          </p:nvPr>
        </p:nvSpPr>
        <p:spPr/>
        <p:txBody>
          <a:bodyPr/>
          <a:lstStyle>
            <a:lvl1pPr>
              <a:defRPr/>
            </a:lvl1pPr>
          </a:lstStyle>
          <a:p>
            <a:pPr>
              <a:defRPr/>
            </a:pPr>
            <a:fld id="{84C94D91-2E3A-4C41-9C1D-35C4CEA06232}" type="slidenum">
              <a:rPr lang="ja-JP" altLang="en-US"/>
              <a:pPr>
                <a:defRPr/>
              </a:pPr>
              <a:t>&lt;#&gt;</a:t>
            </a:fld>
            <a:endParaRPr lang="ja-JP" alt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 タイトルの書式設定</a:t>
            </a:r>
            <a:endParaRPr lang="ja-JP" altLang="en-US"/>
          </a:p>
        </p:txBody>
      </p:sp>
      <p:sp>
        <p:nvSpPr>
          <p:cNvPr id="3" name="日付プレースホルダ 3"/>
          <p:cNvSpPr>
            <a:spLocks noGrp="1"/>
          </p:cNvSpPr>
          <p:nvPr>
            <p:ph type="dt" sz="half" idx="10"/>
          </p:nvPr>
        </p:nvSpPr>
        <p:spPr/>
        <p:txBody>
          <a:bodyPr/>
          <a:lstStyle>
            <a:lvl1pPr>
              <a:defRPr/>
            </a:lvl1pPr>
          </a:lstStyle>
          <a:p>
            <a:pPr>
              <a:defRPr/>
            </a:pPr>
            <a:fld id="{F88EA693-75AB-4239-BF33-94D78233A21D}" type="datetimeFigureOut">
              <a:rPr lang="ja-JP" altLang="en-US"/>
              <a:pPr>
                <a:defRPr/>
              </a:pPr>
              <a:t>2010/10/27</a:t>
            </a:fld>
            <a:endParaRPr lang="ja-JP" altLang="en-US" dirty="0"/>
          </a:p>
        </p:txBody>
      </p:sp>
      <p:sp>
        <p:nvSpPr>
          <p:cNvPr id="4" name="フッター プレースホルダ 4"/>
          <p:cNvSpPr>
            <a:spLocks noGrp="1"/>
          </p:cNvSpPr>
          <p:nvPr>
            <p:ph type="ftr" sz="quarter" idx="11"/>
          </p:nvPr>
        </p:nvSpPr>
        <p:spPr/>
        <p:txBody>
          <a:bodyPr/>
          <a:lstStyle>
            <a:lvl1pPr>
              <a:defRPr/>
            </a:lvl1pPr>
          </a:lstStyle>
          <a:p>
            <a:pPr>
              <a:defRPr/>
            </a:pPr>
            <a:endParaRPr lang="ja-JP" altLang="en-US"/>
          </a:p>
        </p:txBody>
      </p:sp>
      <p:sp>
        <p:nvSpPr>
          <p:cNvPr id="5" name="スライド番号プレースホルダ 5"/>
          <p:cNvSpPr>
            <a:spLocks noGrp="1"/>
          </p:cNvSpPr>
          <p:nvPr>
            <p:ph type="sldNum" sz="quarter" idx="12"/>
          </p:nvPr>
        </p:nvSpPr>
        <p:spPr/>
        <p:txBody>
          <a:bodyPr/>
          <a:lstStyle>
            <a:lvl1pPr>
              <a:defRPr/>
            </a:lvl1pPr>
          </a:lstStyle>
          <a:p>
            <a:pPr>
              <a:defRPr/>
            </a:pPr>
            <a:fld id="{AAF6FC59-832A-4036-B41E-6C8606876046}" type="slidenum">
              <a:rPr lang="ja-JP" altLang="en-US"/>
              <a:pPr>
                <a:defRPr/>
              </a:pPr>
              <a:t>&lt;#&gt;</a:t>
            </a:fld>
            <a:endParaRPr lang="ja-JP" alt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日付プレースホルダ 3"/>
          <p:cNvSpPr>
            <a:spLocks noGrp="1"/>
          </p:cNvSpPr>
          <p:nvPr>
            <p:ph type="dt" sz="half" idx="10"/>
          </p:nvPr>
        </p:nvSpPr>
        <p:spPr/>
        <p:txBody>
          <a:bodyPr/>
          <a:lstStyle>
            <a:lvl1pPr>
              <a:defRPr/>
            </a:lvl1pPr>
          </a:lstStyle>
          <a:p>
            <a:pPr>
              <a:defRPr/>
            </a:pPr>
            <a:fld id="{71307CA2-B316-48C2-98FF-2C0BA5FCD1B9}" type="datetimeFigureOut">
              <a:rPr lang="ja-JP" altLang="en-US"/>
              <a:pPr>
                <a:defRPr/>
              </a:pPr>
              <a:t>2010/10/27</a:t>
            </a:fld>
            <a:endParaRPr lang="ja-JP" altLang="en-US" dirty="0"/>
          </a:p>
        </p:txBody>
      </p:sp>
      <p:sp>
        <p:nvSpPr>
          <p:cNvPr id="3" name="フッター プレースホルダ 4"/>
          <p:cNvSpPr>
            <a:spLocks noGrp="1"/>
          </p:cNvSpPr>
          <p:nvPr>
            <p:ph type="ftr" sz="quarter" idx="11"/>
          </p:nvPr>
        </p:nvSpPr>
        <p:spPr/>
        <p:txBody>
          <a:bodyPr/>
          <a:lstStyle>
            <a:lvl1pPr>
              <a:defRPr/>
            </a:lvl1pPr>
          </a:lstStyle>
          <a:p>
            <a:pPr>
              <a:defRPr/>
            </a:pPr>
            <a:endParaRPr lang="ja-JP" altLang="en-US"/>
          </a:p>
        </p:txBody>
      </p:sp>
      <p:sp>
        <p:nvSpPr>
          <p:cNvPr id="4" name="スライド番号プレースホルダ 5"/>
          <p:cNvSpPr>
            <a:spLocks noGrp="1"/>
          </p:cNvSpPr>
          <p:nvPr>
            <p:ph type="sldNum" sz="quarter" idx="12"/>
          </p:nvPr>
        </p:nvSpPr>
        <p:spPr/>
        <p:txBody>
          <a:bodyPr/>
          <a:lstStyle>
            <a:lvl1pPr>
              <a:defRPr/>
            </a:lvl1pPr>
          </a:lstStyle>
          <a:p>
            <a:pPr>
              <a:defRPr/>
            </a:pPr>
            <a:fld id="{F0279792-23D1-47D3-BC2B-A697C47B988F}" type="slidenum">
              <a:rPr lang="ja-JP" altLang="en-US"/>
              <a:pPr>
                <a:defRPr/>
              </a:pPr>
              <a:t>&lt;#&gt;</a:t>
            </a:fld>
            <a:endParaRPr lang="ja-JP" alt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3050"/>
            <a:ext cx="3008313" cy="1162050"/>
          </a:xfrm>
        </p:spPr>
        <p:txBody>
          <a:bodyPr anchor="b"/>
          <a:lstStyle>
            <a:lvl1pPr algn="l">
              <a:defRPr sz="2000" b="1"/>
            </a:lvl1pPr>
          </a:lstStyle>
          <a:p>
            <a:r>
              <a:rPr lang="ja-JP" altLang="en-US" smtClean="0"/>
              <a:t>マスタ タイトルの書式設定</a:t>
            </a:r>
            <a:endParaRPr lang="ja-JP" altLang="en-US"/>
          </a:p>
        </p:txBody>
      </p:sp>
      <p:sp>
        <p:nvSpPr>
          <p:cNvPr id="3" name="コンテンツ プレースホル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テキスト プレースホル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 テキストの書式設定</a:t>
            </a:r>
          </a:p>
        </p:txBody>
      </p:sp>
      <p:sp>
        <p:nvSpPr>
          <p:cNvPr id="5" name="日付プレースホルダ 3"/>
          <p:cNvSpPr>
            <a:spLocks noGrp="1"/>
          </p:cNvSpPr>
          <p:nvPr>
            <p:ph type="dt" sz="half" idx="10"/>
          </p:nvPr>
        </p:nvSpPr>
        <p:spPr/>
        <p:txBody>
          <a:bodyPr/>
          <a:lstStyle>
            <a:lvl1pPr>
              <a:defRPr/>
            </a:lvl1pPr>
          </a:lstStyle>
          <a:p>
            <a:pPr>
              <a:defRPr/>
            </a:pPr>
            <a:fld id="{414F96F8-04CB-4A3C-A7DD-4A27C4EA2013}" type="datetimeFigureOut">
              <a:rPr lang="ja-JP" altLang="en-US"/>
              <a:pPr>
                <a:defRPr/>
              </a:pPr>
              <a:t>2010/10/27</a:t>
            </a:fld>
            <a:endParaRPr lang="ja-JP" altLang="en-US" dirty="0"/>
          </a:p>
        </p:txBody>
      </p:sp>
      <p:sp>
        <p:nvSpPr>
          <p:cNvPr id="6" name="フッター プレースホルダ 4"/>
          <p:cNvSpPr>
            <a:spLocks noGrp="1"/>
          </p:cNvSpPr>
          <p:nvPr>
            <p:ph type="ftr" sz="quarter" idx="11"/>
          </p:nvPr>
        </p:nvSpPr>
        <p:spPr/>
        <p:txBody>
          <a:bodyPr/>
          <a:lstStyle>
            <a:lvl1pPr>
              <a:defRPr/>
            </a:lvl1pPr>
          </a:lstStyle>
          <a:p>
            <a:pPr>
              <a:defRPr/>
            </a:pPr>
            <a:endParaRPr lang="ja-JP" altLang="en-US"/>
          </a:p>
        </p:txBody>
      </p:sp>
      <p:sp>
        <p:nvSpPr>
          <p:cNvPr id="7" name="スライド番号プレースホルダ 5"/>
          <p:cNvSpPr>
            <a:spLocks noGrp="1"/>
          </p:cNvSpPr>
          <p:nvPr>
            <p:ph type="sldNum" sz="quarter" idx="12"/>
          </p:nvPr>
        </p:nvSpPr>
        <p:spPr/>
        <p:txBody>
          <a:bodyPr/>
          <a:lstStyle>
            <a:lvl1pPr>
              <a:defRPr/>
            </a:lvl1pPr>
          </a:lstStyle>
          <a:p>
            <a:pPr>
              <a:defRPr/>
            </a:pPr>
            <a:fld id="{6907F310-8586-4A39-BF06-CE6F5F42DACC}" type="slidenum">
              <a:rPr lang="ja-JP" altLang="en-US"/>
              <a:pPr>
                <a:defRPr/>
              </a:pPr>
              <a:t>&lt;#&gt;</a:t>
            </a:fld>
            <a:endParaRPr lang="ja-JP" alt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1792288" y="4800600"/>
            <a:ext cx="5486400" cy="566738"/>
          </a:xfrm>
        </p:spPr>
        <p:txBody>
          <a:bodyPr anchor="b"/>
          <a:lstStyle>
            <a:lvl1pPr algn="l">
              <a:defRPr sz="2000" b="1"/>
            </a:lvl1pPr>
          </a:lstStyle>
          <a:p>
            <a:r>
              <a:rPr lang="ja-JP" altLang="en-US" smtClean="0"/>
              <a:t>マスタ タイトルの書式設定</a:t>
            </a:r>
            <a:endParaRPr lang="ja-JP" altLang="en-US"/>
          </a:p>
        </p:txBody>
      </p:sp>
      <p:sp>
        <p:nvSpPr>
          <p:cNvPr id="3" name="図プレースホルダ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ja-JP" altLang="en-US" noProof="0" dirty="0" smtClean="0"/>
          </a:p>
        </p:txBody>
      </p:sp>
      <p:sp>
        <p:nvSpPr>
          <p:cNvPr id="4" name="テキスト プレースホル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 テキストの書式設定</a:t>
            </a:r>
          </a:p>
        </p:txBody>
      </p:sp>
      <p:sp>
        <p:nvSpPr>
          <p:cNvPr id="5" name="日付プレースホルダ 3"/>
          <p:cNvSpPr>
            <a:spLocks noGrp="1"/>
          </p:cNvSpPr>
          <p:nvPr>
            <p:ph type="dt" sz="half" idx="10"/>
          </p:nvPr>
        </p:nvSpPr>
        <p:spPr/>
        <p:txBody>
          <a:bodyPr/>
          <a:lstStyle>
            <a:lvl1pPr>
              <a:defRPr/>
            </a:lvl1pPr>
          </a:lstStyle>
          <a:p>
            <a:pPr>
              <a:defRPr/>
            </a:pPr>
            <a:fld id="{47AA08B6-2848-4240-A607-27FF160C48C2}" type="datetimeFigureOut">
              <a:rPr lang="ja-JP" altLang="en-US"/>
              <a:pPr>
                <a:defRPr/>
              </a:pPr>
              <a:t>2010/10/27</a:t>
            </a:fld>
            <a:endParaRPr lang="ja-JP" altLang="en-US" dirty="0"/>
          </a:p>
        </p:txBody>
      </p:sp>
      <p:sp>
        <p:nvSpPr>
          <p:cNvPr id="6" name="フッター プレースホルダ 4"/>
          <p:cNvSpPr>
            <a:spLocks noGrp="1"/>
          </p:cNvSpPr>
          <p:nvPr>
            <p:ph type="ftr" sz="quarter" idx="11"/>
          </p:nvPr>
        </p:nvSpPr>
        <p:spPr/>
        <p:txBody>
          <a:bodyPr/>
          <a:lstStyle>
            <a:lvl1pPr>
              <a:defRPr/>
            </a:lvl1pPr>
          </a:lstStyle>
          <a:p>
            <a:pPr>
              <a:defRPr/>
            </a:pPr>
            <a:endParaRPr lang="ja-JP" altLang="en-US"/>
          </a:p>
        </p:txBody>
      </p:sp>
      <p:sp>
        <p:nvSpPr>
          <p:cNvPr id="7" name="スライド番号プレースホルダ 5"/>
          <p:cNvSpPr>
            <a:spLocks noGrp="1"/>
          </p:cNvSpPr>
          <p:nvPr>
            <p:ph type="sldNum" sz="quarter" idx="12"/>
          </p:nvPr>
        </p:nvSpPr>
        <p:spPr/>
        <p:txBody>
          <a:bodyPr/>
          <a:lstStyle>
            <a:lvl1pPr>
              <a:defRPr/>
            </a:lvl1pPr>
          </a:lstStyle>
          <a:p>
            <a:pPr>
              <a:defRPr/>
            </a:pPr>
            <a:fld id="{7F576185-9207-4496-B465-89E884B1DBE0}" type="slidenum">
              <a:rPr lang="ja-JP" altLang="en-US"/>
              <a:pPr>
                <a:defRPr/>
              </a:pPr>
              <a:t>&lt;#&gt;</a:t>
            </a:fld>
            <a:endParaRPr lang="ja-JP" alt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 タイトルの書式設定</a:t>
            </a:r>
            <a:endParaRPr lang="ja-JP" altLang="en-US"/>
          </a:p>
        </p:txBody>
      </p:sp>
      <p:sp>
        <p:nvSpPr>
          <p:cNvPr id="3" name="縦書きテキスト プレースホルダ 2"/>
          <p:cNvSpPr>
            <a:spLocks noGrp="1"/>
          </p:cNvSpPr>
          <p:nvPr>
            <p:ph type="body" orient="vert" idx="1"/>
          </p:nvPr>
        </p:nvSpPr>
        <p:spPr/>
        <p:txBody>
          <a:bodyPr vert="eaVert"/>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日付プレースホルダ 3"/>
          <p:cNvSpPr>
            <a:spLocks noGrp="1"/>
          </p:cNvSpPr>
          <p:nvPr>
            <p:ph type="dt" sz="half" idx="10"/>
          </p:nvPr>
        </p:nvSpPr>
        <p:spPr/>
        <p:txBody>
          <a:bodyPr/>
          <a:lstStyle>
            <a:lvl1pPr>
              <a:defRPr/>
            </a:lvl1pPr>
          </a:lstStyle>
          <a:p>
            <a:pPr>
              <a:defRPr/>
            </a:pPr>
            <a:fld id="{60A2A6F8-E1A2-4414-ADCB-425B9715A43F}" type="datetimeFigureOut">
              <a:rPr lang="ja-JP" altLang="en-US"/>
              <a:pPr>
                <a:defRPr/>
              </a:pPr>
              <a:t>2010/10/27</a:t>
            </a:fld>
            <a:endParaRPr lang="ja-JP" altLang="en-US" dirty="0"/>
          </a:p>
        </p:txBody>
      </p:sp>
      <p:sp>
        <p:nvSpPr>
          <p:cNvPr id="5" name="フッター プレースホルダ 4"/>
          <p:cNvSpPr>
            <a:spLocks noGrp="1"/>
          </p:cNvSpPr>
          <p:nvPr>
            <p:ph type="ftr" sz="quarter" idx="11"/>
          </p:nvPr>
        </p:nvSpPr>
        <p:spPr/>
        <p:txBody>
          <a:bodyPr/>
          <a:lstStyle>
            <a:lvl1pPr>
              <a:defRPr/>
            </a:lvl1pPr>
          </a:lstStyle>
          <a:p>
            <a:pPr>
              <a:defRPr/>
            </a:pPr>
            <a:endParaRPr lang="ja-JP" altLang="en-US"/>
          </a:p>
        </p:txBody>
      </p:sp>
      <p:sp>
        <p:nvSpPr>
          <p:cNvPr id="6" name="スライド番号プレースホルダ 5"/>
          <p:cNvSpPr>
            <a:spLocks noGrp="1"/>
          </p:cNvSpPr>
          <p:nvPr>
            <p:ph type="sldNum" sz="quarter" idx="12"/>
          </p:nvPr>
        </p:nvSpPr>
        <p:spPr/>
        <p:txBody>
          <a:bodyPr/>
          <a:lstStyle>
            <a:lvl1pPr>
              <a:defRPr/>
            </a:lvl1pPr>
          </a:lstStyle>
          <a:p>
            <a:pPr>
              <a:defRPr/>
            </a:pPr>
            <a:fld id="{E762DAAC-1007-47D2-A0B4-945290971F22}" type="slidenum">
              <a:rPr lang="ja-JP" altLang="en-US"/>
              <a:pPr>
                <a:defRPr/>
              </a:pPr>
              <a:t>&lt;#&gt;</a:t>
            </a:fld>
            <a:endParaRPr lang="ja-JP"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6629400" y="274638"/>
            <a:ext cx="2057400" cy="5851525"/>
          </a:xfrm>
        </p:spPr>
        <p:txBody>
          <a:bodyPr vert="eaVert"/>
          <a:lstStyle/>
          <a:p>
            <a:r>
              <a:rPr lang="ja-JP" altLang="en-US" smtClean="0"/>
              <a:t>マスタ タイトルの書式設定</a:t>
            </a:r>
            <a:endParaRPr lang="ja-JP" altLang="en-US"/>
          </a:p>
        </p:txBody>
      </p:sp>
      <p:sp>
        <p:nvSpPr>
          <p:cNvPr id="3" name="縦書きテキスト プレースホルダ 2"/>
          <p:cNvSpPr>
            <a:spLocks noGrp="1"/>
          </p:cNvSpPr>
          <p:nvPr>
            <p:ph type="body" orient="vert" idx="1"/>
          </p:nvPr>
        </p:nvSpPr>
        <p:spPr>
          <a:xfrm>
            <a:off x="457200" y="274638"/>
            <a:ext cx="6019800" cy="5851525"/>
          </a:xfrm>
        </p:spPr>
        <p:txBody>
          <a:bodyPr vert="eaVert"/>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日付プレースホルダ 3"/>
          <p:cNvSpPr>
            <a:spLocks noGrp="1"/>
          </p:cNvSpPr>
          <p:nvPr>
            <p:ph type="dt" sz="half" idx="10"/>
          </p:nvPr>
        </p:nvSpPr>
        <p:spPr/>
        <p:txBody>
          <a:bodyPr/>
          <a:lstStyle>
            <a:lvl1pPr>
              <a:defRPr/>
            </a:lvl1pPr>
          </a:lstStyle>
          <a:p>
            <a:pPr>
              <a:defRPr/>
            </a:pPr>
            <a:fld id="{3D461F99-F61A-4E08-AAFE-B683A41BA976}" type="datetimeFigureOut">
              <a:rPr lang="ja-JP" altLang="en-US"/>
              <a:pPr>
                <a:defRPr/>
              </a:pPr>
              <a:t>2010/10/27</a:t>
            </a:fld>
            <a:endParaRPr lang="ja-JP" altLang="en-US" dirty="0"/>
          </a:p>
        </p:txBody>
      </p:sp>
      <p:sp>
        <p:nvSpPr>
          <p:cNvPr id="5" name="フッター プレースホルダ 4"/>
          <p:cNvSpPr>
            <a:spLocks noGrp="1"/>
          </p:cNvSpPr>
          <p:nvPr>
            <p:ph type="ftr" sz="quarter" idx="11"/>
          </p:nvPr>
        </p:nvSpPr>
        <p:spPr/>
        <p:txBody>
          <a:bodyPr/>
          <a:lstStyle>
            <a:lvl1pPr>
              <a:defRPr/>
            </a:lvl1pPr>
          </a:lstStyle>
          <a:p>
            <a:pPr>
              <a:defRPr/>
            </a:pPr>
            <a:endParaRPr lang="ja-JP" altLang="en-US"/>
          </a:p>
        </p:txBody>
      </p:sp>
      <p:sp>
        <p:nvSpPr>
          <p:cNvPr id="6" name="スライド番号プレースホルダ 5"/>
          <p:cNvSpPr>
            <a:spLocks noGrp="1"/>
          </p:cNvSpPr>
          <p:nvPr>
            <p:ph type="sldNum" sz="quarter" idx="12"/>
          </p:nvPr>
        </p:nvSpPr>
        <p:spPr/>
        <p:txBody>
          <a:bodyPr/>
          <a:lstStyle>
            <a:lvl1pPr>
              <a:defRPr/>
            </a:lvl1pPr>
          </a:lstStyle>
          <a:p>
            <a:pPr>
              <a:defRPr/>
            </a:pPr>
            <a:fld id="{11B24A10-EDFE-4511-B91E-AD259FFD58F0}" type="slidenum">
              <a:rPr lang="ja-JP" altLang="en-US"/>
              <a:pPr>
                <a:defRPr/>
              </a:pPr>
              <a:t>&lt;#&gt;</a:t>
            </a:fld>
            <a:endParaRPr lang="ja-JP" alt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タイトル、テキスト、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685800" y="609600"/>
            <a:ext cx="7772400" cy="1143000"/>
          </a:xfrm>
        </p:spPr>
        <p:txBody>
          <a:bodyPr/>
          <a:lstStyle/>
          <a:p>
            <a:r>
              <a:rPr lang="ja-JP" altLang="en-US" smtClean="0"/>
              <a:t>マスタ タイトルの書式設定</a:t>
            </a:r>
            <a:endParaRPr lang="ja-JP" altLang="en-US"/>
          </a:p>
        </p:txBody>
      </p:sp>
      <p:sp>
        <p:nvSpPr>
          <p:cNvPr id="3" name="テキスト プレースホルダ 2"/>
          <p:cNvSpPr>
            <a:spLocks noGrp="1"/>
          </p:cNvSpPr>
          <p:nvPr>
            <p:ph type="body" sz="half" idx="1"/>
          </p:nvPr>
        </p:nvSpPr>
        <p:spPr>
          <a:xfrm>
            <a:off x="685800" y="1981200"/>
            <a:ext cx="3810000" cy="4114800"/>
          </a:xfrm>
        </p:spPr>
        <p:txBody>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コンテンツ プレースホルダ 3"/>
          <p:cNvSpPr>
            <a:spLocks noGrp="1"/>
          </p:cNvSpPr>
          <p:nvPr>
            <p:ph sz="half" idx="2"/>
          </p:nvPr>
        </p:nvSpPr>
        <p:spPr>
          <a:xfrm>
            <a:off x="4648200" y="1981200"/>
            <a:ext cx="3810000" cy="4114800"/>
          </a:xfrm>
        </p:spPr>
        <p:txBody>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5" name="日付プレースホルダ 4"/>
          <p:cNvSpPr>
            <a:spLocks noGrp="1"/>
          </p:cNvSpPr>
          <p:nvPr>
            <p:ph type="dt" sz="half" idx="10"/>
          </p:nvPr>
        </p:nvSpPr>
        <p:spPr>
          <a:xfrm>
            <a:off x="685800" y="6248400"/>
            <a:ext cx="1905000" cy="457200"/>
          </a:xfrm>
        </p:spPr>
        <p:txBody>
          <a:bodyPr/>
          <a:lstStyle>
            <a:lvl1pPr>
              <a:defRPr/>
            </a:lvl1pPr>
          </a:lstStyle>
          <a:p>
            <a:pPr>
              <a:defRPr/>
            </a:pPr>
            <a:endParaRPr lang="en-US" altLang="ja-JP"/>
          </a:p>
        </p:txBody>
      </p:sp>
      <p:sp>
        <p:nvSpPr>
          <p:cNvPr id="6" name="フッター プレースホルダ 5"/>
          <p:cNvSpPr>
            <a:spLocks noGrp="1"/>
          </p:cNvSpPr>
          <p:nvPr>
            <p:ph type="ftr" sz="quarter" idx="11"/>
          </p:nvPr>
        </p:nvSpPr>
        <p:spPr>
          <a:xfrm>
            <a:off x="3124200" y="6248400"/>
            <a:ext cx="2895600" cy="457200"/>
          </a:xfrm>
        </p:spPr>
        <p:txBody>
          <a:bodyPr/>
          <a:lstStyle>
            <a:lvl1pPr>
              <a:defRPr/>
            </a:lvl1pPr>
          </a:lstStyle>
          <a:p>
            <a:pPr>
              <a:defRPr/>
            </a:pPr>
            <a:endParaRPr lang="en-US" altLang="ja-JP"/>
          </a:p>
        </p:txBody>
      </p:sp>
      <p:sp>
        <p:nvSpPr>
          <p:cNvPr id="7" name="スライド番号プレースホルダ 6"/>
          <p:cNvSpPr>
            <a:spLocks noGrp="1"/>
          </p:cNvSpPr>
          <p:nvPr>
            <p:ph type="sldNum" sz="quarter" idx="12"/>
          </p:nvPr>
        </p:nvSpPr>
        <p:spPr>
          <a:xfrm>
            <a:off x="6553200" y="6248400"/>
            <a:ext cx="1905000" cy="457200"/>
          </a:xfrm>
        </p:spPr>
        <p:txBody>
          <a:bodyPr/>
          <a:lstStyle>
            <a:lvl1pPr>
              <a:defRPr/>
            </a:lvl1pPr>
          </a:lstStyle>
          <a:p>
            <a:pPr>
              <a:defRPr/>
            </a:pPr>
            <a:fld id="{1C8CCFAB-8C54-49DB-AD82-422218BD4F21}" type="slidenum">
              <a:rPr lang="en-US" altLang="ja-JP"/>
              <a:pPr>
                <a:defRPr/>
              </a:pPr>
              <a:t>&lt;#&gt;</a:t>
            </a:fld>
            <a:endParaRPr lang="en-US" altLang="ja-JP"/>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1">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a:gradFill>
        <a:effectLst/>
      </p:bgPr>
    </p:bg>
    <p:spTree>
      <p:nvGrpSpPr>
        <p:cNvPr id="1" name=""/>
        <p:cNvGrpSpPr/>
        <p:nvPr/>
      </p:nvGrpSpPr>
      <p:grpSpPr>
        <a:xfrm>
          <a:off x="0" y="0"/>
          <a:ext cx="0" cy="0"/>
          <a:chOff x="0" y="0"/>
          <a:chExt cx="0" cy="0"/>
        </a:xfrm>
      </p:grpSpPr>
      <p:sp>
        <p:nvSpPr>
          <p:cNvPr id="4098" name="タイトル プレースホルダ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ja-JP" altLang="en-US" smtClean="0"/>
              <a:t>マスタ タイトルの書式設定</a:t>
            </a:r>
          </a:p>
        </p:txBody>
      </p:sp>
      <p:sp>
        <p:nvSpPr>
          <p:cNvPr id="4099" name="テキスト プレースホルダ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p>
        </p:txBody>
      </p:sp>
      <p:sp>
        <p:nvSpPr>
          <p:cNvPr id="4" name="日付プレースホル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ea typeface="+mn-ea"/>
              </a:defRPr>
            </a:lvl1pPr>
          </a:lstStyle>
          <a:p>
            <a:pPr>
              <a:defRPr/>
            </a:pPr>
            <a:fld id="{B9107903-151E-4C72-B33F-0DD36DE73AE2}" type="datetimeFigureOut">
              <a:rPr lang="ja-JP" altLang="en-US"/>
              <a:pPr>
                <a:defRPr/>
              </a:pPr>
              <a:t>2010/10/27</a:t>
            </a:fld>
            <a:endParaRPr lang="ja-JP" altLang="en-US" dirty="0"/>
          </a:p>
        </p:txBody>
      </p:sp>
      <p:sp>
        <p:nvSpPr>
          <p:cNvPr id="5" name="フッター プレースホル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ea typeface="+mn-ea"/>
              </a:defRPr>
            </a:lvl1pPr>
          </a:lstStyle>
          <a:p>
            <a:pPr>
              <a:defRPr/>
            </a:pPr>
            <a:endParaRPr lang="ja-JP" altLang="en-US"/>
          </a:p>
        </p:txBody>
      </p:sp>
      <p:sp>
        <p:nvSpPr>
          <p:cNvPr id="6" name="スライド番号プレースホル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ea typeface="+mn-ea"/>
              </a:defRPr>
            </a:lvl1pPr>
          </a:lstStyle>
          <a:p>
            <a:pPr>
              <a:defRPr/>
            </a:pPr>
            <a:fld id="{C9030DC5-BD98-42F4-B91C-E1BCB52AD42F}" type="slidenum">
              <a:rPr lang="ja-JP" altLang="en-US"/>
              <a:pPr>
                <a:defRPr/>
              </a:pPr>
              <a:t>&lt;#&gt;</a:t>
            </a:fld>
            <a:endParaRPr lang="ja-JP" altLang="en-US" dirty="0"/>
          </a:p>
        </p:txBody>
      </p:sp>
    </p:spTree>
  </p:cSld>
  <p:clrMap bg1="lt1" tx1="dk1" bg2="lt2" tx2="dk2" accent1="accent1" accent2="accent2" accent3="accent3" accent4="accent4" accent5="accent5" accent6="accent6" hlink="hlink" folHlink="folHlink"/>
  <p:sldLayoutIdLst>
    <p:sldLayoutId id="2147484059" r:id="rId1"/>
    <p:sldLayoutId id="2147484060" r:id="rId2"/>
    <p:sldLayoutId id="2147484061" r:id="rId3"/>
    <p:sldLayoutId id="2147484062" r:id="rId4"/>
    <p:sldLayoutId id="2147484063" r:id="rId5"/>
    <p:sldLayoutId id="2147484064" r:id="rId6"/>
    <p:sldLayoutId id="2147484065" r:id="rId7"/>
    <p:sldLayoutId id="2147484066" r:id="rId8"/>
    <p:sldLayoutId id="2147484067" r:id="rId9"/>
    <p:sldLayoutId id="2147484068" r:id="rId10"/>
    <p:sldLayoutId id="2147484069" r:id="rId11"/>
    <p:sldLayoutId id="2147484072" r:id="rId12"/>
  </p:sldLayoutIdLst>
  <p:txStyles>
    <p:titleStyle>
      <a:lvl1pPr algn="ctr" rtl="0" eaLnBrk="0" fontAlgn="base" hangingPunct="0">
        <a:spcBef>
          <a:spcPct val="0"/>
        </a:spcBef>
        <a:spcAft>
          <a:spcPct val="0"/>
        </a:spcAft>
        <a:defRPr kumimoji="1" sz="4400" kern="1200">
          <a:solidFill>
            <a:schemeClr val="tx1"/>
          </a:solidFill>
          <a:latin typeface="+mj-lt"/>
          <a:ea typeface="+mj-ea"/>
          <a:cs typeface="+mj-cs"/>
        </a:defRPr>
      </a:lvl1pPr>
      <a:lvl2pPr algn="ctr" rtl="0" eaLnBrk="0" fontAlgn="base" hangingPunct="0">
        <a:spcBef>
          <a:spcPct val="0"/>
        </a:spcBef>
        <a:spcAft>
          <a:spcPct val="0"/>
        </a:spcAft>
        <a:defRPr kumimoji="1" sz="4400">
          <a:solidFill>
            <a:schemeClr val="tx1"/>
          </a:solidFill>
          <a:latin typeface="Calibri" pitchFamily="34" charset="0"/>
          <a:ea typeface="ＭＳ Ｐゴシック" charset="-128"/>
        </a:defRPr>
      </a:lvl2pPr>
      <a:lvl3pPr algn="ctr" rtl="0" eaLnBrk="0" fontAlgn="base" hangingPunct="0">
        <a:spcBef>
          <a:spcPct val="0"/>
        </a:spcBef>
        <a:spcAft>
          <a:spcPct val="0"/>
        </a:spcAft>
        <a:defRPr kumimoji="1" sz="4400">
          <a:solidFill>
            <a:schemeClr val="tx1"/>
          </a:solidFill>
          <a:latin typeface="Calibri" pitchFamily="34" charset="0"/>
          <a:ea typeface="ＭＳ Ｐゴシック" charset="-128"/>
        </a:defRPr>
      </a:lvl3pPr>
      <a:lvl4pPr algn="ctr" rtl="0" eaLnBrk="0" fontAlgn="base" hangingPunct="0">
        <a:spcBef>
          <a:spcPct val="0"/>
        </a:spcBef>
        <a:spcAft>
          <a:spcPct val="0"/>
        </a:spcAft>
        <a:defRPr kumimoji="1" sz="4400">
          <a:solidFill>
            <a:schemeClr val="tx1"/>
          </a:solidFill>
          <a:latin typeface="Calibri" pitchFamily="34" charset="0"/>
          <a:ea typeface="ＭＳ Ｐゴシック" charset="-128"/>
        </a:defRPr>
      </a:lvl4pPr>
      <a:lvl5pPr algn="ctr" rtl="0" eaLnBrk="0" fontAlgn="base" hangingPunct="0">
        <a:spcBef>
          <a:spcPct val="0"/>
        </a:spcBef>
        <a:spcAft>
          <a:spcPct val="0"/>
        </a:spcAft>
        <a:defRPr kumimoji="1" sz="4400">
          <a:solidFill>
            <a:schemeClr val="tx1"/>
          </a:solidFill>
          <a:latin typeface="Calibri" pitchFamily="34" charset="0"/>
          <a:ea typeface="ＭＳ Ｐゴシック" charset="-128"/>
        </a:defRPr>
      </a:lvl5pPr>
      <a:lvl6pPr marL="457200" algn="ctr" rtl="0" fontAlgn="base">
        <a:spcBef>
          <a:spcPct val="0"/>
        </a:spcBef>
        <a:spcAft>
          <a:spcPct val="0"/>
        </a:spcAft>
        <a:defRPr kumimoji="1" sz="4400">
          <a:solidFill>
            <a:schemeClr val="tx1"/>
          </a:solidFill>
          <a:latin typeface="Calibri" pitchFamily="34" charset="0"/>
          <a:ea typeface="ＭＳ Ｐゴシック" charset="-128"/>
        </a:defRPr>
      </a:lvl6pPr>
      <a:lvl7pPr marL="914400" algn="ctr" rtl="0" fontAlgn="base">
        <a:spcBef>
          <a:spcPct val="0"/>
        </a:spcBef>
        <a:spcAft>
          <a:spcPct val="0"/>
        </a:spcAft>
        <a:defRPr kumimoji="1" sz="4400">
          <a:solidFill>
            <a:schemeClr val="tx1"/>
          </a:solidFill>
          <a:latin typeface="Calibri" pitchFamily="34" charset="0"/>
          <a:ea typeface="ＭＳ Ｐゴシック" charset="-128"/>
        </a:defRPr>
      </a:lvl7pPr>
      <a:lvl8pPr marL="1371600" algn="ctr" rtl="0" fontAlgn="base">
        <a:spcBef>
          <a:spcPct val="0"/>
        </a:spcBef>
        <a:spcAft>
          <a:spcPct val="0"/>
        </a:spcAft>
        <a:defRPr kumimoji="1" sz="4400">
          <a:solidFill>
            <a:schemeClr val="tx1"/>
          </a:solidFill>
          <a:latin typeface="Calibri" pitchFamily="34" charset="0"/>
          <a:ea typeface="ＭＳ Ｐゴシック" charset="-128"/>
        </a:defRPr>
      </a:lvl8pPr>
      <a:lvl9pPr marL="1828800" algn="ctr" rtl="0" fontAlgn="base">
        <a:spcBef>
          <a:spcPct val="0"/>
        </a:spcBef>
        <a:spcAft>
          <a:spcPct val="0"/>
        </a:spcAft>
        <a:defRPr kumimoji="1" sz="4400">
          <a:solidFill>
            <a:schemeClr val="tx1"/>
          </a:solidFill>
          <a:latin typeface="Calibri" pitchFamily="34" charset="0"/>
          <a:ea typeface="ＭＳ Ｐゴシック" charset="-128"/>
        </a:defRPr>
      </a:lvl9pPr>
    </p:titleStyle>
    <p:bodyStyle>
      <a:lvl1pPr marL="342900" indent="-342900" algn="l" rtl="0" eaLnBrk="0" fontAlgn="base" hangingPunct="0">
        <a:spcBef>
          <a:spcPct val="20000"/>
        </a:spcBef>
        <a:spcAft>
          <a:spcPct val="0"/>
        </a:spcAft>
        <a:buFont typeface="Arial" charset="0"/>
        <a:buChar char="•"/>
        <a:defRPr kumimoji="1"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kumimoji="1"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kumimoji="1"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kumimoji="1"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kumimoji="1"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ctrTitle"/>
          </p:nvPr>
        </p:nvSpPr>
        <p:spPr/>
        <p:txBody>
          <a:bodyPr/>
          <a:lstStyle/>
          <a:p>
            <a:endParaRPr kumimoji="1" lang="ja-JP" altLang="en-US" sz="8000" dirty="0">
              <a:solidFill>
                <a:schemeClr val="bg2"/>
              </a:solidFill>
            </a:endParaRPr>
          </a:p>
        </p:txBody>
      </p:sp>
      <p:sp>
        <p:nvSpPr>
          <p:cNvPr id="3" name="サブタイトル 2"/>
          <p:cNvSpPr>
            <a:spLocks noGrp="1"/>
          </p:cNvSpPr>
          <p:nvPr>
            <p:ph type="subTitle" idx="1"/>
          </p:nvPr>
        </p:nvSpPr>
        <p:spPr/>
        <p:txBody>
          <a:bodyPr/>
          <a:lstStyle/>
          <a:p>
            <a:endParaRPr kumimoji="1" lang="ja-JP" alt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0"/>
            <a:ext cx="8229600" cy="1268760"/>
          </a:xfrm>
        </p:spPr>
        <p:txBody>
          <a:bodyPr/>
          <a:lstStyle/>
          <a:p>
            <a:r>
              <a:rPr kumimoji="1" lang="ja-JP" altLang="en-US" dirty="0" smtClean="0">
                <a:solidFill>
                  <a:srgbClr val="FFFF99"/>
                </a:solidFill>
              </a:rPr>
              <a:t>未来の夢計画</a:t>
            </a:r>
            <a:endParaRPr kumimoji="1" lang="ja-JP" altLang="en-US" dirty="0">
              <a:solidFill>
                <a:srgbClr val="FFFF99"/>
              </a:solidFill>
            </a:endParaRPr>
          </a:p>
        </p:txBody>
      </p:sp>
      <p:sp>
        <p:nvSpPr>
          <p:cNvPr id="3" name="コンテンツ プレースホルダ 2"/>
          <p:cNvSpPr>
            <a:spLocks noGrp="1"/>
          </p:cNvSpPr>
          <p:nvPr>
            <p:ph idx="1"/>
          </p:nvPr>
        </p:nvSpPr>
        <p:spPr>
          <a:xfrm>
            <a:off x="395536" y="1268760"/>
            <a:ext cx="8229600" cy="4525963"/>
          </a:xfrm>
        </p:spPr>
        <p:txBody>
          <a:bodyPr/>
          <a:lstStyle/>
          <a:p>
            <a:r>
              <a:rPr kumimoji="1" lang="ja-JP" altLang="en-US" dirty="0" smtClean="0">
                <a:solidFill>
                  <a:schemeClr val="bg2">
                    <a:lumMod val="90000"/>
                  </a:schemeClr>
                </a:solidFill>
              </a:rPr>
              <a:t>プログラムと運営の簡素化</a:t>
            </a:r>
          </a:p>
          <a:p>
            <a:r>
              <a:rPr kumimoji="1" lang="ja-JP" altLang="en-US" dirty="0" smtClean="0">
                <a:solidFill>
                  <a:schemeClr val="bg2">
                    <a:lumMod val="90000"/>
                  </a:schemeClr>
                </a:solidFill>
              </a:rPr>
              <a:t>優先的なニーズに取り組む</a:t>
            </a:r>
          </a:p>
          <a:p>
            <a:r>
              <a:rPr lang="ja-JP" altLang="en-US" dirty="0" smtClean="0">
                <a:solidFill>
                  <a:schemeClr val="bg2">
                    <a:lumMod val="90000"/>
                  </a:schemeClr>
                </a:solidFill>
              </a:rPr>
              <a:t>国際的、地域的目的の双方</a:t>
            </a:r>
          </a:p>
          <a:p>
            <a:r>
              <a:rPr kumimoji="1" lang="ja-JP" altLang="en-US" dirty="0" smtClean="0">
                <a:solidFill>
                  <a:schemeClr val="bg2">
                    <a:lumMod val="90000"/>
                  </a:schemeClr>
                </a:solidFill>
              </a:rPr>
              <a:t>意思決定を地区に移す</a:t>
            </a:r>
          </a:p>
          <a:p>
            <a:r>
              <a:rPr lang="ja-JP" altLang="en-US" dirty="0" smtClean="0">
                <a:solidFill>
                  <a:schemeClr val="bg2">
                    <a:lumMod val="90000"/>
                  </a:schemeClr>
                </a:solidFill>
              </a:rPr>
              <a:t>ロータリーの公共イメージを高める</a:t>
            </a:r>
          </a:p>
          <a:p>
            <a:endParaRPr kumimoji="1" lang="ja-JP" altLang="en-US" dirty="0" smtClean="0">
              <a:solidFill>
                <a:schemeClr val="bg2">
                  <a:lumMod val="90000"/>
                </a:schemeClr>
              </a:solidFill>
            </a:endParaRPr>
          </a:p>
          <a:p>
            <a:pPr>
              <a:buNone/>
            </a:pPr>
            <a:r>
              <a:rPr lang="ja-JP" altLang="en-US" dirty="0" smtClean="0">
                <a:solidFill>
                  <a:schemeClr val="bg2">
                    <a:lumMod val="90000"/>
                  </a:schemeClr>
                </a:solidFill>
              </a:rPr>
              <a:t>　　　新地区補助金・グローバル補助金</a:t>
            </a:r>
            <a:endParaRPr kumimoji="1" lang="ja-JP" altLang="en-US" dirty="0">
              <a:solidFill>
                <a:schemeClr val="bg2">
                  <a:lumMod val="90000"/>
                </a:schemeClr>
              </a:solidFill>
            </a:endParaRPr>
          </a:p>
        </p:txBody>
      </p:sp>
      <p:sp>
        <p:nvSpPr>
          <p:cNvPr id="4" name="テキスト ボックス 3"/>
          <p:cNvSpPr txBox="1"/>
          <p:nvPr/>
        </p:nvSpPr>
        <p:spPr>
          <a:xfrm>
            <a:off x="1475656" y="5733256"/>
            <a:ext cx="5976664" cy="646331"/>
          </a:xfrm>
          <a:prstGeom prst="rect">
            <a:avLst/>
          </a:prstGeom>
          <a:solidFill>
            <a:schemeClr val="bg1"/>
          </a:solidFill>
          <a:ln>
            <a:solidFill>
              <a:srgbClr val="FF0000"/>
            </a:solidFill>
          </a:ln>
        </p:spPr>
        <p:txBody>
          <a:bodyPr wrap="square" rtlCol="0">
            <a:spAutoFit/>
          </a:bodyPr>
          <a:lstStyle/>
          <a:p>
            <a:pPr algn="ctr"/>
            <a:r>
              <a:rPr kumimoji="1" lang="en-US" altLang="ja-JP" sz="3600" dirty="0" smtClean="0"/>
              <a:t>2013</a:t>
            </a:r>
            <a:r>
              <a:rPr kumimoji="1" lang="ja-JP" altLang="en-US" sz="3600" dirty="0" smtClean="0"/>
              <a:t>年より全地区が導入</a:t>
            </a:r>
            <a:endParaRPr kumimoji="1" lang="ja-JP" altLang="en-US" sz="36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2" presetClass="entr" presetSubtype="4" fill="hold" nodeType="after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additive="base">
                                        <p:cTn id="12"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3"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par>
                          <p:cTn id="14" fill="hold">
                            <p:stCondLst>
                              <p:cond delay="4000"/>
                            </p:stCondLst>
                            <p:childTnLst>
                              <p:par>
                                <p:cTn id="15" presetID="2" presetClass="entr" presetSubtype="4" fill="hold" nodeType="after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2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par>
                          <p:cTn id="19" fill="hold">
                            <p:stCondLst>
                              <p:cond delay="6000"/>
                            </p:stCondLst>
                            <p:childTnLst>
                              <p:par>
                                <p:cTn id="20" presetID="2" presetClass="entr" presetSubtype="4" fill="hold" nodeType="after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calcmode="lin" valueType="num">
                                      <p:cBhvr additive="base">
                                        <p:cTn id="22" dur="2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3" dur="2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par>
                          <p:cTn id="24" fill="hold">
                            <p:stCondLst>
                              <p:cond delay="8000"/>
                            </p:stCondLst>
                            <p:childTnLst>
                              <p:par>
                                <p:cTn id="25" presetID="2" presetClass="entr" presetSubtype="4" fill="hold" nodeType="after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additive="base">
                                        <p:cTn id="27" dur="20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8" dur="20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0" presetClass="entr" presetSubtype="0" fill="hold" nodeType="click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Effect transition="in" filter="wedge">
                                      <p:cBhvr>
                                        <p:cTn id="33" dur="2000"/>
                                        <p:tgtEl>
                                          <p:spTgt spid="3">
                                            <p:txEl>
                                              <p:pRg st="6" end="6"/>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fade">
                                      <p:cBhvr>
                                        <p:cTn id="38"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539552" y="0"/>
            <a:ext cx="8229600" cy="1143000"/>
          </a:xfrm>
        </p:spPr>
        <p:txBody>
          <a:bodyPr/>
          <a:lstStyle/>
          <a:p>
            <a:r>
              <a:rPr kumimoji="1" lang="ja-JP" altLang="en-US" sz="4000" dirty="0" smtClean="0">
                <a:solidFill>
                  <a:srgbClr val="FFFF99"/>
                </a:solidFill>
              </a:rPr>
              <a:t>国際ロータリー現況報告</a:t>
            </a:r>
            <a:endParaRPr kumimoji="1" lang="ja-JP" altLang="en-US" sz="4000" dirty="0">
              <a:solidFill>
                <a:srgbClr val="FFFF99"/>
              </a:solidFill>
            </a:endParaRPr>
          </a:p>
        </p:txBody>
      </p:sp>
      <p:sp>
        <p:nvSpPr>
          <p:cNvPr id="3" name="コンテンツ プレースホルダ 2"/>
          <p:cNvSpPr>
            <a:spLocks noGrp="1"/>
          </p:cNvSpPr>
          <p:nvPr>
            <p:ph idx="1"/>
          </p:nvPr>
        </p:nvSpPr>
        <p:spPr/>
        <p:txBody>
          <a:bodyPr/>
          <a:lstStyle/>
          <a:p>
            <a:r>
              <a:rPr kumimoji="1" lang="en-US" altLang="ja-JP" dirty="0" smtClean="0">
                <a:solidFill>
                  <a:schemeClr val="bg1">
                    <a:lumMod val="95000"/>
                  </a:schemeClr>
                </a:solidFill>
              </a:rPr>
              <a:t>531</a:t>
            </a:r>
            <a:r>
              <a:rPr kumimoji="1" lang="ja-JP" altLang="en-US" dirty="0" smtClean="0">
                <a:solidFill>
                  <a:schemeClr val="bg1">
                    <a:lumMod val="95000"/>
                  </a:schemeClr>
                </a:solidFill>
              </a:rPr>
              <a:t>地区　　</a:t>
            </a:r>
            <a:r>
              <a:rPr kumimoji="1" lang="en-US" altLang="ja-JP" dirty="0" smtClean="0">
                <a:solidFill>
                  <a:schemeClr val="bg1">
                    <a:lumMod val="95000"/>
                  </a:schemeClr>
                </a:solidFill>
              </a:rPr>
              <a:t>34,103</a:t>
            </a:r>
            <a:r>
              <a:rPr kumimoji="1" lang="ja-JP" altLang="en-US" dirty="0" smtClean="0">
                <a:solidFill>
                  <a:schemeClr val="bg1">
                    <a:lumMod val="95000"/>
                  </a:schemeClr>
                </a:solidFill>
              </a:rPr>
              <a:t>クラブ　　</a:t>
            </a:r>
            <a:r>
              <a:rPr kumimoji="1" lang="en-US" altLang="ja-JP" dirty="0" smtClean="0">
                <a:solidFill>
                  <a:schemeClr val="bg1">
                    <a:lumMod val="95000"/>
                  </a:schemeClr>
                </a:solidFill>
              </a:rPr>
              <a:t>1,227,563</a:t>
            </a:r>
            <a:r>
              <a:rPr kumimoji="1" lang="ja-JP" altLang="en-US" dirty="0" smtClean="0">
                <a:solidFill>
                  <a:schemeClr val="bg1">
                    <a:lumMod val="95000"/>
                  </a:schemeClr>
                </a:solidFill>
              </a:rPr>
              <a:t>名</a:t>
            </a:r>
          </a:p>
          <a:p>
            <a:r>
              <a:rPr lang="ja-JP" altLang="en-US" dirty="0" smtClean="0">
                <a:solidFill>
                  <a:schemeClr val="bg1">
                    <a:lumMod val="95000"/>
                  </a:schemeClr>
                </a:solidFill>
              </a:rPr>
              <a:t>アメリカ　   </a:t>
            </a:r>
            <a:r>
              <a:rPr lang="en-US" altLang="ja-JP" dirty="0" smtClean="0">
                <a:solidFill>
                  <a:schemeClr val="bg1">
                    <a:lumMod val="95000"/>
                  </a:schemeClr>
                </a:solidFill>
              </a:rPr>
              <a:t>360,790</a:t>
            </a:r>
            <a:r>
              <a:rPr lang="ja-JP" altLang="en-US" dirty="0" smtClean="0">
                <a:solidFill>
                  <a:schemeClr val="bg1">
                    <a:lumMod val="95000"/>
                  </a:schemeClr>
                </a:solidFill>
              </a:rPr>
              <a:t>名</a:t>
            </a:r>
            <a:endParaRPr lang="en-US" altLang="ja-JP" dirty="0" smtClean="0">
              <a:solidFill>
                <a:schemeClr val="bg1">
                  <a:lumMod val="95000"/>
                </a:schemeClr>
              </a:solidFill>
            </a:endParaRPr>
          </a:p>
          <a:p>
            <a:pPr>
              <a:buNone/>
            </a:pPr>
            <a:r>
              <a:rPr kumimoji="1" lang="ja-JP" altLang="en-US" dirty="0" smtClean="0">
                <a:solidFill>
                  <a:schemeClr val="bg1">
                    <a:lumMod val="95000"/>
                  </a:schemeClr>
                </a:solidFill>
              </a:rPr>
              <a:t>    インド　　    </a:t>
            </a:r>
            <a:r>
              <a:rPr kumimoji="1" lang="en-US" altLang="ja-JP" dirty="0" smtClean="0">
                <a:solidFill>
                  <a:schemeClr val="bg1">
                    <a:lumMod val="95000"/>
                  </a:schemeClr>
                </a:solidFill>
              </a:rPr>
              <a:t>111,843</a:t>
            </a:r>
            <a:r>
              <a:rPr kumimoji="1" lang="ja-JP" altLang="en-US" dirty="0" smtClean="0">
                <a:solidFill>
                  <a:schemeClr val="bg1">
                    <a:lumMod val="95000"/>
                  </a:schemeClr>
                </a:solidFill>
              </a:rPr>
              <a:t>名</a:t>
            </a:r>
            <a:endParaRPr kumimoji="1" lang="en-US" altLang="ja-JP" dirty="0" smtClean="0">
              <a:solidFill>
                <a:schemeClr val="bg1">
                  <a:lumMod val="95000"/>
                </a:schemeClr>
              </a:solidFill>
            </a:endParaRPr>
          </a:p>
          <a:p>
            <a:pPr>
              <a:buNone/>
            </a:pPr>
            <a:r>
              <a:rPr lang="ja-JP" altLang="en-US" dirty="0" smtClean="0">
                <a:solidFill>
                  <a:schemeClr val="bg1">
                    <a:lumMod val="95000"/>
                  </a:schemeClr>
                </a:solidFill>
              </a:rPr>
              <a:t>    日本　　　     </a:t>
            </a:r>
            <a:r>
              <a:rPr lang="en-US" altLang="ja-JP" dirty="0" smtClean="0">
                <a:solidFill>
                  <a:schemeClr val="bg1">
                    <a:lumMod val="95000"/>
                  </a:schemeClr>
                </a:solidFill>
              </a:rPr>
              <a:t>91,986</a:t>
            </a:r>
            <a:r>
              <a:rPr lang="ja-JP" altLang="en-US" dirty="0" smtClean="0">
                <a:solidFill>
                  <a:schemeClr val="bg1">
                    <a:lumMod val="95000"/>
                  </a:schemeClr>
                </a:solidFill>
              </a:rPr>
              <a:t>名</a:t>
            </a:r>
          </a:p>
          <a:p>
            <a:r>
              <a:rPr kumimoji="1" lang="ja-JP" altLang="en-US" dirty="0" smtClean="0">
                <a:solidFill>
                  <a:schemeClr val="bg1">
                    <a:lumMod val="95000"/>
                  </a:schemeClr>
                </a:solidFill>
              </a:rPr>
              <a:t>女性会員   </a:t>
            </a:r>
            <a:r>
              <a:rPr kumimoji="1" lang="en-US" altLang="ja-JP" dirty="0" smtClean="0">
                <a:solidFill>
                  <a:schemeClr val="bg1">
                    <a:lumMod val="95000"/>
                  </a:schemeClr>
                </a:solidFill>
              </a:rPr>
              <a:t>196,749</a:t>
            </a:r>
            <a:r>
              <a:rPr kumimoji="1" lang="ja-JP" altLang="en-US" dirty="0" smtClean="0">
                <a:solidFill>
                  <a:schemeClr val="bg1">
                    <a:lumMod val="95000"/>
                  </a:schemeClr>
                </a:solidFill>
              </a:rPr>
              <a:t>名</a:t>
            </a:r>
            <a:endParaRPr kumimoji="1" lang="en-US" altLang="ja-JP" dirty="0" smtClean="0">
              <a:solidFill>
                <a:schemeClr val="bg1">
                  <a:lumMod val="95000"/>
                </a:schemeClr>
              </a:solidFill>
            </a:endParaRPr>
          </a:p>
          <a:p>
            <a:pPr>
              <a:buNone/>
            </a:pPr>
            <a:r>
              <a:rPr lang="ja-JP" altLang="en-US" dirty="0" smtClean="0">
                <a:solidFill>
                  <a:schemeClr val="bg1">
                    <a:lumMod val="95000"/>
                  </a:schemeClr>
                </a:solidFill>
              </a:rPr>
              <a:t>　 女性ガバナー	     </a:t>
            </a:r>
            <a:r>
              <a:rPr lang="en-US" altLang="ja-JP" dirty="0" smtClean="0">
                <a:solidFill>
                  <a:schemeClr val="bg1">
                    <a:lumMod val="95000"/>
                  </a:schemeClr>
                </a:solidFill>
              </a:rPr>
              <a:t>69</a:t>
            </a:r>
            <a:r>
              <a:rPr lang="ja-JP" altLang="en-US" dirty="0" smtClean="0">
                <a:solidFill>
                  <a:schemeClr val="bg1">
                    <a:lumMod val="95000"/>
                  </a:schemeClr>
                </a:solidFill>
              </a:rPr>
              <a:t>名</a:t>
            </a:r>
            <a:endParaRPr kumimoji="1" lang="ja-JP" altLang="en-US" dirty="0">
              <a:solidFill>
                <a:schemeClr val="bg1">
                  <a:lumMod val="95000"/>
                </a:schemeClr>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1+#ppt_w/2"/>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fill="hold"/>
                                        <p:tgtEl>
                                          <p:spTgt spid="3">
                                            <p:txEl>
                                              <p:pRg st="1" end="1"/>
                                            </p:txEl>
                                          </p:spTgt>
                                        </p:tgtEl>
                                        <p:attrNameLst>
                                          <p:attrName>ppt_x</p:attrName>
                                        </p:attrNameLst>
                                      </p:cBhvr>
                                      <p:tavLst>
                                        <p:tav tm="0">
                                          <p:val>
                                            <p:strVal val="1+#ppt_w/2"/>
                                          </p:val>
                                        </p:tav>
                                        <p:tav tm="100000">
                                          <p:val>
                                            <p:strVal val="#ppt_x"/>
                                          </p:val>
                                        </p:tav>
                                      </p:tavLst>
                                    </p:anim>
                                    <p:anim calcmode="lin" valueType="num">
                                      <p:cBhvr additive="base">
                                        <p:cTn id="14" dur="2000" fill="hold"/>
                                        <p:tgtEl>
                                          <p:spTgt spid="3">
                                            <p:txEl>
                                              <p:pRg st="1" end="1"/>
                                            </p:txEl>
                                          </p:spTgt>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2000" fill="hold"/>
                                        <p:tgtEl>
                                          <p:spTgt spid="3">
                                            <p:txEl>
                                              <p:pRg st="2" end="2"/>
                                            </p:txEl>
                                          </p:spTgt>
                                        </p:tgtEl>
                                        <p:attrNameLst>
                                          <p:attrName>ppt_x</p:attrName>
                                        </p:attrNameLst>
                                      </p:cBhvr>
                                      <p:tavLst>
                                        <p:tav tm="0">
                                          <p:val>
                                            <p:strVal val="1+#ppt_w/2"/>
                                          </p:val>
                                        </p:tav>
                                        <p:tav tm="100000">
                                          <p:val>
                                            <p:strVal val="#ppt_x"/>
                                          </p:val>
                                        </p:tav>
                                      </p:tavLst>
                                    </p:anim>
                                    <p:anim calcmode="lin" valueType="num">
                                      <p:cBhvr additive="base">
                                        <p:cTn id="18" dur="2000" fill="hold"/>
                                        <p:tgtEl>
                                          <p:spTgt spid="3">
                                            <p:txEl>
                                              <p:pRg st="2" end="2"/>
                                            </p:txEl>
                                          </p:spTgt>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additive="base">
                                        <p:cTn id="21" dur="2000" fill="hold"/>
                                        <p:tgtEl>
                                          <p:spTgt spid="3">
                                            <p:txEl>
                                              <p:pRg st="3" end="3"/>
                                            </p:txEl>
                                          </p:spTgt>
                                        </p:tgtEl>
                                        <p:attrNameLst>
                                          <p:attrName>ppt_x</p:attrName>
                                        </p:attrNameLst>
                                      </p:cBhvr>
                                      <p:tavLst>
                                        <p:tav tm="0">
                                          <p:val>
                                            <p:strVal val="1+#ppt_w/2"/>
                                          </p:val>
                                        </p:tav>
                                        <p:tav tm="100000">
                                          <p:val>
                                            <p:strVal val="#ppt_x"/>
                                          </p:val>
                                        </p:tav>
                                      </p:tavLst>
                                    </p:anim>
                                    <p:anim calcmode="lin" valueType="num">
                                      <p:cBhvr additive="base">
                                        <p:cTn id="22" dur="20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2"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additive="base">
                                        <p:cTn id="27" dur="2000" fill="hold"/>
                                        <p:tgtEl>
                                          <p:spTgt spid="3">
                                            <p:txEl>
                                              <p:pRg st="4" end="4"/>
                                            </p:txEl>
                                          </p:spTgt>
                                        </p:tgtEl>
                                        <p:attrNameLst>
                                          <p:attrName>ppt_x</p:attrName>
                                        </p:attrNameLst>
                                      </p:cBhvr>
                                      <p:tavLst>
                                        <p:tav tm="0">
                                          <p:val>
                                            <p:strVal val="1+#ppt_w/2"/>
                                          </p:val>
                                        </p:tav>
                                        <p:tav tm="100000">
                                          <p:val>
                                            <p:strVal val="#ppt_x"/>
                                          </p:val>
                                        </p:tav>
                                      </p:tavLst>
                                    </p:anim>
                                    <p:anim calcmode="lin" valueType="num">
                                      <p:cBhvr additive="base">
                                        <p:cTn id="28" dur="2000" fill="hold"/>
                                        <p:tgtEl>
                                          <p:spTgt spid="3">
                                            <p:txEl>
                                              <p:pRg st="4" end="4"/>
                                            </p:txEl>
                                          </p:spTgt>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2000" fill="hold"/>
                                        <p:tgtEl>
                                          <p:spTgt spid="3">
                                            <p:txEl>
                                              <p:pRg st="5" end="5"/>
                                            </p:txEl>
                                          </p:spTgt>
                                        </p:tgtEl>
                                        <p:attrNameLst>
                                          <p:attrName>ppt_x</p:attrName>
                                        </p:attrNameLst>
                                      </p:cBhvr>
                                      <p:tavLst>
                                        <p:tav tm="0">
                                          <p:val>
                                            <p:strVal val="1+#ppt_w/2"/>
                                          </p:val>
                                        </p:tav>
                                        <p:tav tm="100000">
                                          <p:val>
                                            <p:strVal val="#ppt_x"/>
                                          </p:val>
                                        </p:tav>
                                      </p:tavLst>
                                    </p:anim>
                                    <p:anim calcmode="lin" valueType="num">
                                      <p:cBhvr additive="base">
                                        <p:cTn id="32" dur="2000" fill="hold"/>
                                        <p:tgtEl>
                                          <p:spTgt spid="3">
                                            <p:txEl>
                                              <p:pRg st="5" end="5"/>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1196752"/>
            <a:ext cx="8229600" cy="1800200"/>
          </a:xfrm>
        </p:spPr>
        <p:txBody>
          <a:bodyPr/>
          <a:lstStyle/>
          <a:p>
            <a:r>
              <a:rPr kumimoji="1" lang="ja-JP" altLang="en-US" dirty="0" smtClean="0">
                <a:solidFill>
                  <a:srgbClr val="FFFF99"/>
                </a:solidFill>
              </a:rPr>
              <a:t>地域を育み、大陸をつなぐ</a:t>
            </a:r>
            <a:br>
              <a:rPr kumimoji="1" lang="ja-JP" altLang="en-US" dirty="0" smtClean="0">
                <a:solidFill>
                  <a:srgbClr val="FFFF99"/>
                </a:solidFill>
              </a:rPr>
            </a:br>
            <a:r>
              <a:rPr lang="ja-JP" altLang="en-US" dirty="0" smtClean="0">
                <a:solidFill>
                  <a:srgbClr val="FFFF99"/>
                </a:solidFill>
              </a:rPr>
              <a:t/>
            </a:r>
            <a:br>
              <a:rPr lang="ja-JP" altLang="en-US" dirty="0" smtClean="0">
                <a:solidFill>
                  <a:srgbClr val="FFFF99"/>
                </a:solidFill>
              </a:rPr>
            </a:br>
            <a:r>
              <a:rPr lang="en-US" altLang="ja-JP" sz="6000" dirty="0" smtClean="0">
                <a:solidFill>
                  <a:srgbClr val="FFFF99"/>
                </a:solidFill>
                <a:latin typeface="Comic Sans MS" pitchFamily="66" charset="0"/>
              </a:rPr>
              <a:t>Building communities, </a:t>
            </a:r>
            <a:r>
              <a:rPr lang="ja-JP" altLang="en-US" sz="6000" dirty="0" smtClean="0">
                <a:solidFill>
                  <a:srgbClr val="FFFF99"/>
                </a:solidFill>
                <a:latin typeface="Comic Sans MS" pitchFamily="66" charset="0"/>
              </a:rPr>
              <a:t>　　　</a:t>
            </a:r>
            <a:r>
              <a:rPr lang="en-US" altLang="ja-JP" sz="6000" dirty="0" smtClean="0">
                <a:solidFill>
                  <a:srgbClr val="FFFF99"/>
                </a:solidFill>
                <a:latin typeface="Comic Sans MS" pitchFamily="66" charset="0"/>
              </a:rPr>
              <a:t>Bridging Continents</a:t>
            </a:r>
            <a:r>
              <a:rPr kumimoji="1" lang="ja-JP" altLang="en-US" dirty="0" smtClean="0"/>
              <a:t/>
            </a:r>
            <a:br>
              <a:rPr kumimoji="1" lang="ja-JP" altLang="en-US" dirty="0" smtClean="0"/>
            </a:br>
            <a:endParaRPr kumimoji="1" lang="ja-JP" altLang="en-US" dirty="0"/>
          </a:p>
        </p:txBody>
      </p:sp>
      <p:sp>
        <p:nvSpPr>
          <p:cNvPr id="3" name="コンテンツ プレースホルダ 2"/>
          <p:cNvSpPr>
            <a:spLocks noGrp="1"/>
          </p:cNvSpPr>
          <p:nvPr>
            <p:ph idx="1"/>
          </p:nvPr>
        </p:nvSpPr>
        <p:spPr>
          <a:xfrm>
            <a:off x="457200" y="3501008"/>
            <a:ext cx="8229600" cy="3096344"/>
          </a:xfrm>
        </p:spPr>
        <p:txBody>
          <a:bodyPr/>
          <a:lstStyle/>
          <a:p>
            <a:r>
              <a:rPr kumimoji="1" lang="ja-JP" altLang="en-US" dirty="0" smtClean="0">
                <a:solidFill>
                  <a:schemeClr val="bg1"/>
                </a:solidFill>
              </a:rPr>
              <a:t>奉仕</a:t>
            </a:r>
          </a:p>
          <a:p>
            <a:r>
              <a:rPr lang="ja-JP" altLang="en-US" dirty="0" smtClean="0">
                <a:solidFill>
                  <a:schemeClr val="bg1"/>
                </a:solidFill>
              </a:rPr>
              <a:t>親睦</a:t>
            </a:r>
          </a:p>
          <a:p>
            <a:r>
              <a:rPr kumimoji="1" lang="ja-JP" altLang="en-US" dirty="0" smtClean="0">
                <a:solidFill>
                  <a:schemeClr val="bg1"/>
                </a:solidFill>
              </a:rPr>
              <a:t>多様性</a:t>
            </a:r>
          </a:p>
          <a:p>
            <a:r>
              <a:rPr lang="ja-JP" altLang="en-US" dirty="0" smtClean="0">
                <a:solidFill>
                  <a:schemeClr val="bg1"/>
                </a:solidFill>
              </a:rPr>
              <a:t>高潔性</a:t>
            </a:r>
          </a:p>
          <a:p>
            <a:r>
              <a:rPr kumimoji="1" lang="ja-JP" altLang="en-US" dirty="0" smtClean="0">
                <a:solidFill>
                  <a:schemeClr val="bg1"/>
                </a:solidFill>
              </a:rPr>
              <a:t>リーダーシップ</a:t>
            </a:r>
            <a:endParaRPr kumimoji="1" lang="ja-JP" altLang="en-US" dirty="0">
              <a:solidFill>
                <a:schemeClr val="bg1"/>
              </a:solidFill>
            </a:endParaRPr>
          </a:p>
        </p:txBody>
      </p:sp>
      <p:pic>
        <p:nvPicPr>
          <p:cNvPr id="4" name="図 3" descr="T1011JA.jpg"/>
          <p:cNvPicPr>
            <a:picLocks noChangeAspect="1"/>
          </p:cNvPicPr>
          <p:nvPr/>
        </p:nvPicPr>
        <p:blipFill>
          <a:blip r:embed="rId3" cstate="print"/>
          <a:stretch>
            <a:fillRect/>
          </a:stretch>
        </p:blipFill>
        <p:spPr>
          <a:xfrm>
            <a:off x="3707904" y="3573016"/>
            <a:ext cx="5143335" cy="2811264"/>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par>
                          <p:cTn id="14" fill="hold">
                            <p:stCondLst>
                              <p:cond delay="2000"/>
                            </p:stCondLst>
                            <p:childTnLst>
                              <p:par>
                                <p:cTn id="15" presetID="2" presetClass="entr" presetSubtype="4" fill="hold" nodeType="after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additive="base">
                                        <p:cTn id="17"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8"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par>
                          <p:cTn id="19" fill="hold">
                            <p:stCondLst>
                              <p:cond delay="4000"/>
                            </p:stCondLst>
                            <p:childTnLst>
                              <p:par>
                                <p:cTn id="20" presetID="2" presetClass="entr" presetSubtype="4" fill="hold" nodeType="after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calcmode="lin" valueType="num">
                                      <p:cBhvr additive="base">
                                        <p:cTn id="22"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3" dur="2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par>
                          <p:cTn id="24" fill="hold">
                            <p:stCondLst>
                              <p:cond delay="6000"/>
                            </p:stCondLst>
                            <p:childTnLst>
                              <p:par>
                                <p:cTn id="25" presetID="2" presetClass="entr" presetSubtype="4" fill="hold" nodeType="after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 calcmode="lin" valueType="num">
                                      <p:cBhvr additive="base">
                                        <p:cTn id="27" dur="2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8" dur="2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par>
                          <p:cTn id="29" fill="hold">
                            <p:stCondLst>
                              <p:cond delay="8000"/>
                            </p:stCondLst>
                            <p:childTnLst>
                              <p:par>
                                <p:cTn id="30" presetID="2" presetClass="entr" presetSubtype="4" fill="hold" nodeType="after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 calcmode="lin" valueType="num">
                                      <p:cBhvr additive="base">
                                        <p:cTn id="32" dur="20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3" dur="20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z="4000" dirty="0" smtClean="0">
                <a:solidFill>
                  <a:srgbClr val="FFFF99"/>
                </a:solidFill>
              </a:rPr>
              <a:t>ロータリークラブについて</a:t>
            </a:r>
            <a:br>
              <a:rPr kumimoji="1" lang="ja-JP" altLang="en-US" sz="4000" dirty="0" smtClean="0">
                <a:solidFill>
                  <a:srgbClr val="FFFF99"/>
                </a:solidFill>
              </a:rPr>
            </a:br>
            <a:r>
              <a:rPr lang="ja-JP" altLang="en-US" sz="4000" dirty="0" smtClean="0">
                <a:solidFill>
                  <a:srgbClr val="FFFF99"/>
                </a:solidFill>
              </a:rPr>
              <a:t>もう一度考え直してみませんか</a:t>
            </a:r>
            <a:endParaRPr kumimoji="1" lang="ja-JP" altLang="en-US" sz="4000" dirty="0">
              <a:solidFill>
                <a:srgbClr val="FFFF99"/>
              </a:solidFill>
            </a:endParaRPr>
          </a:p>
        </p:txBody>
      </p:sp>
      <p:sp>
        <p:nvSpPr>
          <p:cNvPr id="3" name="コンテンツ プレースホルダ 2"/>
          <p:cNvSpPr>
            <a:spLocks noGrp="1"/>
          </p:cNvSpPr>
          <p:nvPr>
            <p:ph idx="1"/>
          </p:nvPr>
        </p:nvSpPr>
        <p:spPr>
          <a:xfrm>
            <a:off x="457200" y="1988840"/>
            <a:ext cx="8229600" cy="4464496"/>
          </a:xfrm>
        </p:spPr>
        <p:txBody>
          <a:bodyPr/>
          <a:lstStyle/>
          <a:p>
            <a:r>
              <a:rPr lang="ja-JP" altLang="ja-JP" dirty="0" smtClean="0">
                <a:solidFill>
                  <a:schemeClr val="bg2"/>
                </a:solidFill>
              </a:rPr>
              <a:t>会長と委員長のリーダーシップ</a:t>
            </a:r>
          </a:p>
          <a:p>
            <a:r>
              <a:rPr lang="ja-JP" altLang="ja-JP" dirty="0" smtClean="0">
                <a:solidFill>
                  <a:schemeClr val="bg2"/>
                </a:solidFill>
              </a:rPr>
              <a:t>クラブの活性化と相互交流</a:t>
            </a:r>
          </a:p>
          <a:p>
            <a:r>
              <a:rPr lang="ja-JP" altLang="ja-JP" dirty="0" smtClean="0">
                <a:solidFill>
                  <a:schemeClr val="bg2"/>
                </a:solidFill>
              </a:rPr>
              <a:t>若者を育み世代をつなぐ</a:t>
            </a:r>
          </a:p>
          <a:p>
            <a:r>
              <a:rPr lang="ja-JP" altLang="ja-JP" dirty="0" smtClean="0">
                <a:solidFill>
                  <a:schemeClr val="bg2"/>
                </a:solidFill>
              </a:rPr>
              <a:t>新しい仲間を増やす</a:t>
            </a:r>
          </a:p>
          <a:p>
            <a:r>
              <a:rPr lang="ja-JP" altLang="ja-JP" dirty="0" smtClean="0">
                <a:solidFill>
                  <a:schemeClr val="bg2"/>
                </a:solidFill>
              </a:rPr>
              <a:t>健康と節約に留意する</a:t>
            </a:r>
          </a:p>
          <a:p>
            <a:r>
              <a:rPr lang="ja-JP" altLang="ja-JP" dirty="0" smtClean="0">
                <a:solidFill>
                  <a:schemeClr val="bg2"/>
                </a:solidFill>
              </a:rPr>
              <a:t>自分にできる奉仕を考える</a:t>
            </a:r>
          </a:p>
          <a:p>
            <a:r>
              <a:rPr lang="ja-JP" altLang="ja-JP" dirty="0" smtClean="0">
                <a:solidFill>
                  <a:schemeClr val="bg2"/>
                </a:solidFill>
              </a:rPr>
              <a:t>ロータリーの会員とは何かを考える</a:t>
            </a:r>
            <a:endParaRPr lang="ja-JP" altLang="ja-JP" dirty="0">
              <a:solidFill>
                <a:schemeClr val="bg2"/>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par>
                          <p:cTn id="8" fill="hold">
                            <p:stCondLst>
                              <p:cond delay="2000"/>
                            </p:stCondLst>
                            <p:childTnLst>
                              <p:par>
                                <p:cTn id="9" presetID="2" presetClass="entr" presetSubtype="4" fill="hold"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additive="base">
                                        <p:cTn id="11"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2"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par>
                          <p:cTn id="13" fill="hold">
                            <p:stCondLst>
                              <p:cond delay="4000"/>
                            </p:stCondLst>
                            <p:childTnLst>
                              <p:par>
                                <p:cTn id="14" presetID="2" presetClass="entr" presetSubtype="4" fill="hold" nodeType="after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 calcmode="lin" valueType="num">
                                      <p:cBhvr additive="base">
                                        <p:cTn id="16"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7"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par>
                          <p:cTn id="18" fill="hold">
                            <p:stCondLst>
                              <p:cond delay="6000"/>
                            </p:stCondLst>
                            <p:childTnLst>
                              <p:par>
                                <p:cTn id="19" presetID="2" presetClass="entr" presetSubtype="4" fill="hold" nodeType="after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additive="base">
                                        <p:cTn id="21"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2" dur="2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par>
                          <p:cTn id="23" fill="hold">
                            <p:stCondLst>
                              <p:cond delay="8000"/>
                            </p:stCondLst>
                            <p:childTnLst>
                              <p:par>
                                <p:cTn id="24" presetID="2" presetClass="entr" presetSubtype="4" fill="hold" nodeType="after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 calcmode="lin" valueType="num">
                                      <p:cBhvr additive="base">
                                        <p:cTn id="26" dur="2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7" dur="2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par>
                          <p:cTn id="28" fill="hold">
                            <p:stCondLst>
                              <p:cond delay="10000"/>
                            </p:stCondLst>
                            <p:childTnLst>
                              <p:par>
                                <p:cTn id="29" presetID="2" presetClass="entr" presetSubtype="4" fill="hold" nodeType="after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20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20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par>
                          <p:cTn id="33" fill="hold">
                            <p:stCondLst>
                              <p:cond delay="12000"/>
                            </p:stCondLst>
                            <p:childTnLst>
                              <p:par>
                                <p:cTn id="34" presetID="2" presetClass="entr" presetSubtype="4" fill="hold" nodeType="afterEffect">
                                  <p:stCondLst>
                                    <p:cond delay="0"/>
                                  </p:stCondLst>
                                  <p:childTnLst>
                                    <p:set>
                                      <p:cBhvr>
                                        <p:cTn id="35" dur="1" fill="hold">
                                          <p:stCondLst>
                                            <p:cond delay="0"/>
                                          </p:stCondLst>
                                        </p:cTn>
                                        <p:tgtEl>
                                          <p:spTgt spid="3">
                                            <p:txEl>
                                              <p:pRg st="5" end="5"/>
                                            </p:txEl>
                                          </p:spTgt>
                                        </p:tgtEl>
                                        <p:attrNameLst>
                                          <p:attrName>style.visibility</p:attrName>
                                        </p:attrNameLst>
                                      </p:cBhvr>
                                      <p:to>
                                        <p:strVal val="visible"/>
                                      </p:to>
                                    </p:set>
                                    <p:anim calcmode="lin" valueType="num">
                                      <p:cBhvr additive="base">
                                        <p:cTn id="36" dur="20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7" dur="20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par>
                          <p:cTn id="38" fill="hold">
                            <p:stCondLst>
                              <p:cond delay="14000"/>
                            </p:stCondLst>
                            <p:childTnLst>
                              <p:par>
                                <p:cTn id="39" presetID="2" presetClass="entr" presetSubtype="4" fill="hold" nodeType="afterEffect">
                                  <p:stCondLst>
                                    <p:cond delay="0"/>
                                  </p:stCondLst>
                                  <p:childTnLst>
                                    <p:set>
                                      <p:cBhvr>
                                        <p:cTn id="40" dur="1" fill="hold">
                                          <p:stCondLst>
                                            <p:cond delay="0"/>
                                          </p:stCondLst>
                                        </p:cTn>
                                        <p:tgtEl>
                                          <p:spTgt spid="3">
                                            <p:txEl>
                                              <p:pRg st="6" end="6"/>
                                            </p:txEl>
                                          </p:spTgt>
                                        </p:tgtEl>
                                        <p:attrNameLst>
                                          <p:attrName>style.visibility</p:attrName>
                                        </p:attrNameLst>
                                      </p:cBhvr>
                                      <p:to>
                                        <p:strVal val="visible"/>
                                      </p:to>
                                    </p:set>
                                    <p:anim calcmode="lin" valueType="num">
                                      <p:cBhvr additive="base">
                                        <p:cTn id="41" dur="20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2" dur="20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タイトル 3"/>
          <p:cNvSpPr txBox="1">
            <a:spLocks/>
          </p:cNvSpPr>
          <p:nvPr/>
        </p:nvSpPr>
        <p:spPr>
          <a:xfrm>
            <a:off x="0" y="0"/>
            <a:ext cx="9144000" cy="857250"/>
          </a:xfrm>
          <a:prstGeom prst="rect">
            <a:avLst/>
          </a:prstGeom>
          <a:solidFill>
            <a:srgbClr val="060988"/>
          </a:solidFill>
        </p:spPr>
        <p:txBody>
          <a:bodyPr anchor="ctr">
            <a:normAutofit/>
          </a:bodyPr>
          <a:lstStyle/>
          <a:p>
            <a:pPr algn="ctr" fontAlgn="auto">
              <a:spcAft>
                <a:spcPts val="0"/>
              </a:spcAft>
              <a:defRPr/>
            </a:pPr>
            <a:r>
              <a:rPr lang="ja-JP" altLang="en-US" sz="40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latin typeface="AR P隷書体M" pitchFamily="50" charset="-128"/>
                <a:ea typeface="AR P隷書体M" pitchFamily="50" charset="-128"/>
                <a:cs typeface="+mj-cs"/>
              </a:rPr>
              <a:t>第</a:t>
            </a:r>
            <a:r>
              <a:rPr lang="en-US" altLang="ja-JP" sz="40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latin typeface="AR P隷書体M" pitchFamily="50" charset="-128"/>
                <a:ea typeface="AR P隷書体M" pitchFamily="50" charset="-128"/>
                <a:cs typeface="+mj-cs"/>
              </a:rPr>
              <a:t>2660</a:t>
            </a:r>
            <a:r>
              <a:rPr lang="ja-JP" altLang="en-US" sz="40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latin typeface="AR P隷書体M" pitchFamily="50" charset="-128"/>
                <a:ea typeface="AR P隷書体M" pitchFamily="50" charset="-128"/>
                <a:cs typeface="+mj-cs"/>
              </a:rPr>
              <a:t>地区年次大会</a:t>
            </a:r>
            <a:endParaRPr lang="ja-JP" altLang="en-US" sz="4000" b="1" dirty="0">
              <a:ln w="18000">
                <a:solidFill>
                  <a:schemeClr val="accent2">
                    <a:satMod val="140000"/>
                  </a:schemeClr>
                </a:solidFill>
                <a:prstDash val="solid"/>
                <a:miter lim="800000"/>
              </a:ln>
              <a:noFill/>
              <a:effectLst>
                <a:outerShdw blurRad="25500" dist="23000" dir="7020000" algn="tl">
                  <a:srgbClr val="000000">
                    <a:alpha val="50000"/>
                  </a:srgbClr>
                </a:outerShdw>
              </a:effectLst>
              <a:latin typeface="AR P隷書体M" pitchFamily="50" charset="-128"/>
              <a:ea typeface="AR P隷書体M" pitchFamily="50" charset="-128"/>
              <a:cs typeface="+mj-cs"/>
            </a:endParaRPr>
          </a:p>
        </p:txBody>
      </p:sp>
      <p:pic>
        <p:nvPicPr>
          <p:cNvPr id="8195" name="図 7" descr="ani 4.gif"/>
          <p:cNvPicPr>
            <a:picLocks noChangeAspect="1"/>
          </p:cNvPicPr>
          <p:nvPr/>
        </p:nvPicPr>
        <p:blipFill>
          <a:blip r:embed="rId3" cstate="print"/>
          <a:srcRect/>
          <a:stretch>
            <a:fillRect/>
          </a:stretch>
        </p:blipFill>
        <p:spPr bwMode="auto">
          <a:xfrm>
            <a:off x="357188" y="71438"/>
            <a:ext cx="714375" cy="714375"/>
          </a:xfrm>
          <a:prstGeom prst="rect">
            <a:avLst/>
          </a:prstGeom>
          <a:noFill/>
          <a:ln w="9525">
            <a:noFill/>
            <a:miter lim="800000"/>
            <a:headEnd/>
            <a:tailEnd/>
          </a:ln>
        </p:spPr>
      </p:pic>
      <p:sp>
        <p:nvSpPr>
          <p:cNvPr id="9" name="タイトル 3"/>
          <p:cNvSpPr txBox="1">
            <a:spLocks/>
          </p:cNvSpPr>
          <p:nvPr/>
        </p:nvSpPr>
        <p:spPr>
          <a:xfrm>
            <a:off x="0" y="6286500"/>
            <a:ext cx="9144000" cy="571500"/>
          </a:xfrm>
          <a:prstGeom prst="rect">
            <a:avLst/>
          </a:prstGeom>
          <a:solidFill>
            <a:srgbClr val="040664"/>
          </a:solidFill>
        </p:spPr>
        <p:txBody>
          <a:bodyPr anchor="ctr">
            <a:normAutofit lnSpcReduction="10000"/>
          </a:bodyPr>
          <a:lstStyle/>
          <a:p>
            <a:pPr algn="ctr" fontAlgn="auto">
              <a:spcAft>
                <a:spcPts val="0"/>
              </a:spcAft>
              <a:defRPr/>
            </a:pPr>
            <a:r>
              <a:rPr lang="en-US" altLang="ja-JP" sz="3200" dirty="0">
                <a:solidFill>
                  <a:srgbClr val="FFFF99"/>
                </a:solidFill>
                <a:latin typeface="AR P隷書体M" pitchFamily="50" charset="-128"/>
                <a:ea typeface="AR P隷書体M" pitchFamily="50" charset="-128"/>
                <a:cs typeface="+mj-cs"/>
              </a:rPr>
              <a:t>2680</a:t>
            </a:r>
            <a:r>
              <a:rPr lang="ja-JP" altLang="en-US" sz="3200" dirty="0">
                <a:solidFill>
                  <a:srgbClr val="FFFF99"/>
                </a:solidFill>
                <a:latin typeface="AR P隷書体M" pitchFamily="50" charset="-128"/>
                <a:ea typeface="AR P隷書体M" pitchFamily="50" charset="-128"/>
                <a:cs typeface="+mj-cs"/>
              </a:rPr>
              <a:t>地区　</a:t>
            </a:r>
            <a:r>
              <a:rPr lang="en-US" altLang="ja-JP" sz="3200" dirty="0">
                <a:solidFill>
                  <a:srgbClr val="FFFF99"/>
                </a:solidFill>
                <a:latin typeface="AR P隷書体M" pitchFamily="50" charset="-128"/>
                <a:ea typeface="AR P隷書体M" pitchFamily="50" charset="-128"/>
                <a:cs typeface="+mj-cs"/>
              </a:rPr>
              <a:t>PDG </a:t>
            </a:r>
            <a:r>
              <a:rPr lang="ja-JP" altLang="en-US" sz="3200" dirty="0">
                <a:solidFill>
                  <a:srgbClr val="FFFF99"/>
                </a:solidFill>
                <a:latin typeface="AR P隷書体M" pitchFamily="50" charset="-128"/>
                <a:ea typeface="AR P隷書体M" pitchFamily="50" charset="-128"/>
                <a:cs typeface="+mj-cs"/>
              </a:rPr>
              <a:t>田中　毅</a:t>
            </a:r>
          </a:p>
        </p:txBody>
      </p:sp>
      <p:sp>
        <p:nvSpPr>
          <p:cNvPr id="8" name="正方形/長方形 7"/>
          <p:cNvSpPr/>
          <p:nvPr/>
        </p:nvSpPr>
        <p:spPr>
          <a:xfrm>
            <a:off x="571472" y="2071678"/>
            <a:ext cx="8001056" cy="3046988"/>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spAutoFit/>
          </a:bodyPr>
          <a:lstStyle/>
          <a:p>
            <a:pPr algn="ctr">
              <a:defRPr/>
            </a:pPr>
            <a:r>
              <a:rPr lang="ja-JP" altLang="en-US" sz="96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AR P明朝体U" pitchFamily="50" charset="-128"/>
                <a:ea typeface="AR P明朝体U" pitchFamily="50" charset="-128"/>
              </a:rPr>
              <a:t>職業奉仕</a:t>
            </a:r>
          </a:p>
          <a:p>
            <a:pPr algn="ctr">
              <a:defRPr/>
            </a:pPr>
            <a:r>
              <a:rPr lang="ja-JP" altLang="en-US" sz="96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AR P明朝体U" pitchFamily="50" charset="-128"/>
                <a:ea typeface="AR P明朝体U" pitchFamily="50" charset="-128"/>
              </a:rPr>
              <a:t>を探る</a:t>
            </a:r>
            <a:endParaRPr lang="ja-JP" altLang="en-US" sz="9600" dirty="0">
              <a:ln w="17780" cmpd="sng">
                <a:solidFill>
                  <a:srgbClr val="FFFFFF"/>
                </a:solidFill>
                <a:prstDash val="solid"/>
                <a:miter lim="800000"/>
              </a:ln>
              <a:solidFill>
                <a:srgbClr val="FFFF99"/>
              </a:solidFill>
              <a:effectLst>
                <a:outerShdw blurRad="50800" algn="tl" rotWithShape="0">
                  <a:srgbClr val="000000"/>
                </a:outerShdw>
              </a:effectLst>
              <a:latin typeface="AR P明朝体U" pitchFamily="50" charset="-128"/>
              <a:ea typeface="AR P明朝体U" pitchFamily="50" charset="-12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childTnLst>
                                </p:cTn>
                              </p:par>
                            </p:childTnLst>
                          </p:cTn>
                        </p:par>
                        <p:par>
                          <p:cTn id="8" fill="hold">
                            <p:stCondLst>
                              <p:cond delay="1000"/>
                            </p:stCondLst>
                            <p:childTnLst>
                              <p:par>
                                <p:cTn id="9" presetID="2" presetClass="entr" presetSubtype="4" fill="hold" nodeType="afterEffect">
                                  <p:stCondLst>
                                    <p:cond delay="0"/>
                                  </p:stCondLst>
                                  <p:childTnLst>
                                    <p:set>
                                      <p:cBhvr>
                                        <p:cTn id="10" dur="1" fill="hold">
                                          <p:stCondLst>
                                            <p:cond delay="0"/>
                                          </p:stCondLst>
                                        </p:cTn>
                                        <p:tgtEl>
                                          <p:spTgt spid="9">
                                            <p:txEl>
                                              <p:pRg st="0" end="0"/>
                                            </p:txEl>
                                          </p:spTgt>
                                        </p:tgtEl>
                                        <p:attrNameLst>
                                          <p:attrName>style.visibility</p:attrName>
                                        </p:attrNameLst>
                                      </p:cBhvr>
                                      <p:to>
                                        <p:strVal val="visible"/>
                                      </p:to>
                                    </p:set>
                                    <p:anim calcmode="lin" valueType="num">
                                      <p:cBhvr additive="base">
                                        <p:cTn id="11"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12" dur="10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タイトル 1"/>
          <p:cNvSpPr>
            <a:spLocks noGrp="1"/>
          </p:cNvSpPr>
          <p:nvPr>
            <p:ph type="title"/>
          </p:nvPr>
        </p:nvSpPr>
        <p:spPr>
          <a:xfrm>
            <a:off x="428625" y="785813"/>
            <a:ext cx="8229600" cy="5286375"/>
          </a:xfrm>
        </p:spPr>
        <p:txBody>
          <a:bodyPr/>
          <a:lstStyle/>
          <a:p>
            <a:r>
              <a:rPr lang="ja-JP" altLang="en-US" sz="5400" dirty="0" smtClean="0">
                <a:solidFill>
                  <a:srgbClr val="FFFF99"/>
                </a:solidFill>
                <a:latin typeface="AR P明朝体U" pitchFamily="50" charset="-128"/>
                <a:ea typeface="AR P明朝体U" pitchFamily="50" charset="-128"/>
              </a:rPr>
              <a:t>社会奉仕に関する</a:t>
            </a:r>
            <a:br>
              <a:rPr lang="ja-JP" altLang="en-US" sz="5400" dirty="0" smtClean="0">
                <a:solidFill>
                  <a:srgbClr val="FFFF99"/>
                </a:solidFill>
                <a:latin typeface="AR P明朝体U" pitchFamily="50" charset="-128"/>
                <a:ea typeface="AR P明朝体U" pitchFamily="50" charset="-128"/>
              </a:rPr>
            </a:br>
            <a:r>
              <a:rPr lang="en-US" altLang="ja-JP" sz="5400" dirty="0" smtClean="0">
                <a:solidFill>
                  <a:srgbClr val="FFFF99"/>
                </a:solidFill>
                <a:latin typeface="AR P明朝体U" pitchFamily="50" charset="-128"/>
                <a:ea typeface="AR P明朝体U" pitchFamily="50" charset="-128"/>
              </a:rPr>
              <a:t>1923</a:t>
            </a:r>
            <a:r>
              <a:rPr lang="ja-JP" altLang="en-US" sz="5400" dirty="0" smtClean="0">
                <a:solidFill>
                  <a:srgbClr val="FFFF99"/>
                </a:solidFill>
                <a:latin typeface="AR P明朝体U" pitchFamily="50" charset="-128"/>
                <a:ea typeface="AR P明朝体U" pitchFamily="50" charset="-128"/>
              </a:rPr>
              <a:t>年の声明の</a:t>
            </a:r>
            <a:br>
              <a:rPr lang="ja-JP" altLang="en-US" sz="5400" dirty="0" smtClean="0">
                <a:solidFill>
                  <a:srgbClr val="FFFF99"/>
                </a:solidFill>
                <a:latin typeface="AR P明朝体U" pitchFamily="50" charset="-128"/>
                <a:ea typeface="AR P明朝体U" pitchFamily="50" charset="-128"/>
              </a:rPr>
            </a:br>
            <a:r>
              <a:rPr lang="ja-JP" altLang="en-US" sz="5400" dirty="0" smtClean="0">
                <a:solidFill>
                  <a:srgbClr val="FFFF99"/>
                </a:solidFill>
                <a:latin typeface="AR P明朝体U" pitchFamily="50" charset="-128"/>
                <a:ea typeface="AR P明朝体U" pitchFamily="50" charset="-128"/>
              </a:rPr>
              <a:t>第</a:t>
            </a:r>
            <a:r>
              <a:rPr lang="en-US" altLang="ja-JP" sz="5400" dirty="0" smtClean="0">
                <a:solidFill>
                  <a:srgbClr val="FFFF99"/>
                </a:solidFill>
                <a:latin typeface="AR P明朝体U" pitchFamily="50" charset="-128"/>
                <a:ea typeface="AR P明朝体U" pitchFamily="50" charset="-128"/>
              </a:rPr>
              <a:t>1</a:t>
            </a:r>
            <a:r>
              <a:rPr lang="ja-JP" altLang="en-US" sz="5400" dirty="0" smtClean="0">
                <a:solidFill>
                  <a:srgbClr val="FFFF99"/>
                </a:solidFill>
                <a:latin typeface="AR P明朝体U" pitchFamily="50" charset="-128"/>
                <a:ea typeface="AR P明朝体U" pitchFamily="50" charset="-128"/>
              </a:rPr>
              <a:t>項を</a:t>
            </a:r>
            <a:br>
              <a:rPr lang="ja-JP" altLang="en-US" sz="5400" dirty="0" smtClean="0">
                <a:solidFill>
                  <a:srgbClr val="FFFF99"/>
                </a:solidFill>
                <a:latin typeface="AR P明朝体U" pitchFamily="50" charset="-128"/>
                <a:ea typeface="AR P明朝体U" pitchFamily="50" charset="-128"/>
              </a:rPr>
            </a:br>
            <a:r>
              <a:rPr lang="ja-JP" altLang="en-US" sz="5400" dirty="0" smtClean="0">
                <a:solidFill>
                  <a:srgbClr val="FFFF99"/>
                </a:solidFill>
                <a:latin typeface="AR P明朝体U" pitchFamily="50" charset="-128"/>
                <a:ea typeface="AR P明朝体U" pitchFamily="50" charset="-128"/>
              </a:rPr>
              <a:t>奉仕哲学の定義として</a:t>
            </a:r>
            <a:br>
              <a:rPr lang="ja-JP" altLang="en-US" sz="5400" dirty="0" smtClean="0">
                <a:solidFill>
                  <a:srgbClr val="FFFF99"/>
                </a:solidFill>
                <a:latin typeface="AR P明朝体U" pitchFamily="50" charset="-128"/>
                <a:ea typeface="AR P明朝体U" pitchFamily="50" charset="-128"/>
              </a:rPr>
            </a:br>
            <a:r>
              <a:rPr lang="ja-JP" altLang="en-US" sz="5400" dirty="0" smtClean="0">
                <a:solidFill>
                  <a:srgbClr val="FFFF99"/>
                </a:solidFill>
                <a:latin typeface="AR P明朝体U" pitchFamily="50" charset="-128"/>
                <a:ea typeface="AR P明朝体U" pitchFamily="50" charset="-128"/>
              </a:rPr>
              <a:t>使用する件</a:t>
            </a:r>
            <a:r>
              <a:rPr lang="ja-JP" altLang="en-US" sz="4000" dirty="0" smtClean="0">
                <a:solidFill>
                  <a:srgbClr val="FFFF99"/>
                </a:solidFill>
              </a:rPr>
              <a:t/>
            </a:r>
            <a:br>
              <a:rPr lang="ja-JP" altLang="en-US" sz="4000" dirty="0" smtClean="0">
                <a:solidFill>
                  <a:srgbClr val="FFFF99"/>
                </a:solidFill>
              </a:rPr>
            </a:br>
            <a:endParaRPr lang="ja-JP" altLang="en-US" sz="4000" dirty="0" smtClean="0">
              <a:solidFill>
                <a:srgbClr val="FFFF99"/>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0242"/>
                                        </p:tgtEl>
                                        <p:attrNameLst>
                                          <p:attrName>style.visibility</p:attrName>
                                        </p:attrNameLst>
                                      </p:cBhvr>
                                      <p:to>
                                        <p:strVal val="visible"/>
                                      </p:to>
                                    </p:set>
                                    <p:anim calcmode="lin" valueType="num">
                                      <p:cBhvr additive="base">
                                        <p:cTn id="7" dur="2000" fill="hold"/>
                                        <p:tgtEl>
                                          <p:spTgt spid="10242"/>
                                        </p:tgtEl>
                                        <p:attrNameLst>
                                          <p:attrName>ppt_x</p:attrName>
                                        </p:attrNameLst>
                                      </p:cBhvr>
                                      <p:tavLst>
                                        <p:tav tm="0">
                                          <p:val>
                                            <p:strVal val="#ppt_x"/>
                                          </p:val>
                                        </p:tav>
                                        <p:tav tm="100000">
                                          <p:val>
                                            <p:strVal val="#ppt_x"/>
                                          </p:val>
                                        </p:tav>
                                      </p:tavLst>
                                    </p:anim>
                                    <p:anim calcmode="lin" valueType="num">
                                      <p:cBhvr additive="base">
                                        <p:cTn id="8" dur="2000" fill="hold"/>
                                        <p:tgtEl>
                                          <p:spTgt spid="1024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タイトル 1"/>
          <p:cNvSpPr>
            <a:spLocks noGrp="1"/>
          </p:cNvSpPr>
          <p:nvPr>
            <p:ph type="title"/>
          </p:nvPr>
        </p:nvSpPr>
        <p:spPr>
          <a:xfrm>
            <a:off x="323528" y="785813"/>
            <a:ext cx="8496943" cy="5286375"/>
          </a:xfrm>
        </p:spPr>
        <p:txBody>
          <a:bodyPr/>
          <a:lstStyle/>
          <a:p>
            <a:r>
              <a:rPr lang="ja-JP" altLang="en-US" sz="3600" dirty="0" smtClean="0">
                <a:solidFill>
                  <a:srgbClr val="FFFF99"/>
                </a:solidFill>
                <a:latin typeface="AR P明朝体U" pitchFamily="50" charset="-128"/>
                <a:ea typeface="AR P明朝体U" pitchFamily="50" charset="-128"/>
              </a:rPr>
              <a:t>利己的な欲求と利他の心の葛藤を</a:t>
            </a:r>
            <a:br>
              <a:rPr lang="ja-JP" altLang="en-US" sz="3600" dirty="0" smtClean="0">
                <a:solidFill>
                  <a:srgbClr val="FFFF99"/>
                </a:solidFill>
                <a:latin typeface="AR P明朝体U" pitchFamily="50" charset="-128"/>
                <a:ea typeface="AR P明朝体U" pitchFamily="50" charset="-128"/>
              </a:rPr>
            </a:br>
            <a:r>
              <a:rPr lang="ja-JP" altLang="en-US" sz="3600" dirty="0" smtClean="0">
                <a:solidFill>
                  <a:srgbClr val="FFFF99"/>
                </a:solidFill>
                <a:latin typeface="AR P明朝体U" pitchFamily="50" charset="-128"/>
                <a:ea typeface="AR P明朝体U" pitchFamily="50" charset="-128"/>
              </a:rPr>
              <a:t>和らげる人生哲学</a:t>
            </a:r>
            <a:br>
              <a:rPr lang="ja-JP" altLang="en-US" sz="3600" dirty="0" smtClean="0">
                <a:solidFill>
                  <a:srgbClr val="FFFF99"/>
                </a:solidFill>
                <a:latin typeface="AR P明朝体U" pitchFamily="50" charset="-128"/>
                <a:ea typeface="AR P明朝体U" pitchFamily="50" charset="-128"/>
              </a:rPr>
            </a:br>
            <a:r>
              <a:rPr lang="ja-JP" altLang="en-US" sz="3600" dirty="0" smtClean="0">
                <a:solidFill>
                  <a:srgbClr val="FFFF99"/>
                </a:solidFill>
                <a:latin typeface="AR P明朝体U" pitchFamily="50" charset="-128"/>
                <a:ea typeface="AR P明朝体U" pitchFamily="50" charset="-128"/>
              </a:rPr>
              <a:t/>
            </a:r>
            <a:br>
              <a:rPr lang="ja-JP" altLang="en-US" sz="3600" dirty="0" smtClean="0">
                <a:solidFill>
                  <a:srgbClr val="FFFF99"/>
                </a:solidFill>
                <a:latin typeface="AR P明朝体U" pitchFamily="50" charset="-128"/>
                <a:ea typeface="AR P明朝体U" pitchFamily="50" charset="-128"/>
              </a:rPr>
            </a:br>
            <a:r>
              <a:rPr lang="ja-JP" altLang="en-US" sz="3600" dirty="0" smtClean="0">
                <a:solidFill>
                  <a:srgbClr val="FFFF99"/>
                </a:solidFill>
                <a:latin typeface="AR P明朝体U" pitchFamily="50" charset="-128"/>
                <a:ea typeface="AR P明朝体U" pitchFamily="50" charset="-128"/>
              </a:rPr>
              <a:t>ロータリー哲学は、奉仕 </a:t>
            </a:r>
            <a:br>
              <a:rPr lang="ja-JP" altLang="en-US" sz="3600" dirty="0" smtClean="0">
                <a:solidFill>
                  <a:srgbClr val="FFFF99"/>
                </a:solidFill>
                <a:latin typeface="AR P明朝体U" pitchFamily="50" charset="-128"/>
                <a:ea typeface="AR P明朝体U" pitchFamily="50" charset="-128"/>
              </a:rPr>
            </a:br>
            <a:r>
              <a:rPr lang="en-US" altLang="ja-JP" sz="3600" dirty="0" smtClean="0">
                <a:solidFill>
                  <a:srgbClr val="FFFF99"/>
                </a:solidFill>
                <a:latin typeface="AR P明朝体U" pitchFamily="50" charset="-128"/>
                <a:ea typeface="AR P明朝体U" pitchFamily="50" charset="-128"/>
              </a:rPr>
              <a:t>Service above self </a:t>
            </a:r>
            <a:r>
              <a:rPr lang="ja-JP" altLang="en-US" sz="3600" dirty="0" smtClean="0">
                <a:solidFill>
                  <a:srgbClr val="FFFF99"/>
                </a:solidFill>
                <a:latin typeface="AR P明朝体U" pitchFamily="50" charset="-128"/>
                <a:ea typeface="AR P明朝体U" pitchFamily="50" charset="-128"/>
              </a:rPr>
              <a:t>の哲学であり、</a:t>
            </a:r>
            <a:br>
              <a:rPr lang="ja-JP" altLang="en-US" sz="3600" dirty="0" smtClean="0">
                <a:solidFill>
                  <a:srgbClr val="FFFF99"/>
                </a:solidFill>
                <a:latin typeface="AR P明朝体U" pitchFamily="50" charset="-128"/>
                <a:ea typeface="AR P明朝体U" pitchFamily="50" charset="-128"/>
              </a:rPr>
            </a:br>
            <a:r>
              <a:rPr lang="ja-JP" altLang="en-US" sz="3600" dirty="0" smtClean="0">
                <a:solidFill>
                  <a:srgbClr val="FFFF99"/>
                </a:solidFill>
                <a:latin typeface="AR P明朝体U" pitchFamily="50" charset="-128"/>
                <a:ea typeface="AR P明朝体U" pitchFamily="50" charset="-128"/>
              </a:rPr>
              <a:t>これは </a:t>
            </a:r>
            <a:r>
              <a:rPr lang="en-US" altLang="ja-JP" sz="3600" dirty="0" smtClean="0">
                <a:solidFill>
                  <a:srgbClr val="FFFF99"/>
                </a:solidFill>
                <a:latin typeface="AR P明朝体U" pitchFamily="50" charset="-128"/>
                <a:ea typeface="AR P明朝体U" pitchFamily="50" charset="-128"/>
              </a:rPr>
              <a:t>He profits most who serves best </a:t>
            </a:r>
            <a:r>
              <a:rPr lang="ja-JP" altLang="en-US" sz="3600" dirty="0" smtClean="0">
                <a:solidFill>
                  <a:srgbClr val="FFFF99"/>
                </a:solidFill>
                <a:latin typeface="AR P明朝体U" pitchFamily="50" charset="-128"/>
                <a:ea typeface="AR P明朝体U" pitchFamily="50" charset="-128"/>
              </a:rPr>
              <a:t>という実践的な倫理原則に基づくものである。</a:t>
            </a:r>
            <a:r>
              <a:rPr lang="ja-JP" altLang="en-US" sz="4000" dirty="0" smtClean="0">
                <a:solidFill>
                  <a:srgbClr val="FFFF99"/>
                </a:solidFill>
              </a:rPr>
              <a:t/>
            </a:r>
            <a:br>
              <a:rPr lang="ja-JP" altLang="en-US" sz="4000" dirty="0" smtClean="0">
                <a:solidFill>
                  <a:srgbClr val="FFFF99"/>
                </a:solidFill>
              </a:rPr>
            </a:br>
            <a:endParaRPr lang="ja-JP" altLang="en-US" sz="4000" dirty="0" smtClean="0">
              <a:solidFill>
                <a:srgbClr val="FFFF99"/>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0242"/>
                                        </p:tgtEl>
                                        <p:attrNameLst>
                                          <p:attrName>style.visibility</p:attrName>
                                        </p:attrNameLst>
                                      </p:cBhvr>
                                      <p:to>
                                        <p:strVal val="visible"/>
                                      </p:to>
                                    </p:set>
                                    <p:anim calcmode="lin" valueType="num">
                                      <p:cBhvr additive="base">
                                        <p:cTn id="7" dur="2000" fill="hold"/>
                                        <p:tgtEl>
                                          <p:spTgt spid="10242"/>
                                        </p:tgtEl>
                                        <p:attrNameLst>
                                          <p:attrName>ppt_x</p:attrName>
                                        </p:attrNameLst>
                                      </p:cBhvr>
                                      <p:tavLst>
                                        <p:tav tm="0">
                                          <p:val>
                                            <p:strVal val="#ppt_x"/>
                                          </p:val>
                                        </p:tav>
                                        <p:tav tm="100000">
                                          <p:val>
                                            <p:strVal val="#ppt_x"/>
                                          </p:val>
                                        </p:tav>
                                      </p:tavLst>
                                    </p:anim>
                                    <p:anim calcmode="lin" valueType="num">
                                      <p:cBhvr additive="base">
                                        <p:cTn id="8" dur="2000" fill="hold"/>
                                        <p:tgtEl>
                                          <p:spTgt spid="1024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コンテンツ プレースホルダ 3" descr="Collins 01.JPG"/>
          <p:cNvPicPr>
            <a:picLocks noGrp="1" noChangeAspect="1"/>
          </p:cNvPicPr>
          <p:nvPr>
            <p:ph idx="1"/>
          </p:nvPr>
        </p:nvPicPr>
        <p:blipFill>
          <a:blip r:embed="rId3" cstate="print"/>
          <a:stretch>
            <a:fillRect/>
          </a:stretch>
        </p:blipFill>
        <p:spPr>
          <a:xfrm>
            <a:off x="4447532" y="260648"/>
            <a:ext cx="4373730" cy="6336704"/>
          </a:xfrm>
        </p:spPr>
      </p:pic>
      <p:sp>
        <p:nvSpPr>
          <p:cNvPr id="6" name="テキスト ボックス 5"/>
          <p:cNvSpPr txBox="1"/>
          <p:nvPr/>
        </p:nvSpPr>
        <p:spPr>
          <a:xfrm>
            <a:off x="395536" y="332656"/>
            <a:ext cx="3816424" cy="707886"/>
          </a:xfrm>
          <a:prstGeom prst="rect">
            <a:avLst/>
          </a:prstGeom>
          <a:solidFill>
            <a:srgbClr val="FFFF99"/>
          </a:solidFill>
        </p:spPr>
        <p:txBody>
          <a:bodyPr wrap="square" rtlCol="0">
            <a:spAutoFit/>
          </a:bodyPr>
          <a:lstStyle/>
          <a:p>
            <a:pPr algn="ctr"/>
            <a:r>
              <a:rPr kumimoji="1" lang="en-US" altLang="ja-JP" sz="4000" dirty="0" smtClean="0"/>
              <a:t>Service not self</a:t>
            </a:r>
            <a:endParaRPr kumimoji="1" lang="ja-JP" altLang="en-US" sz="4000" dirty="0"/>
          </a:p>
        </p:txBody>
      </p:sp>
      <p:sp>
        <p:nvSpPr>
          <p:cNvPr id="7" name="コンテンツ プレースホルダ 2"/>
          <p:cNvSpPr txBox="1">
            <a:spLocks/>
          </p:cNvSpPr>
          <p:nvPr/>
        </p:nvSpPr>
        <p:spPr bwMode="auto">
          <a:xfrm>
            <a:off x="323528" y="1412776"/>
            <a:ext cx="3960440" cy="4674666"/>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marR="0" lvl="0" indent="-342900" algn="l" defTabSz="914400" rtl="0" eaLnBrk="0" fontAlgn="base" latinLnBrk="0" hangingPunct="0">
              <a:lnSpc>
                <a:spcPct val="100000"/>
              </a:lnSpc>
              <a:spcBef>
                <a:spcPct val="20000"/>
              </a:spcBef>
              <a:spcAft>
                <a:spcPct val="0"/>
              </a:spcAft>
              <a:buClrTx/>
              <a:buSzTx/>
              <a:buFont typeface="Arial" charset="0"/>
              <a:buChar char="•"/>
              <a:tabLst/>
              <a:defRPr/>
            </a:pPr>
            <a:r>
              <a:rPr kumimoji="1" lang="en-US" altLang="ja-JP" sz="3200" b="0" i="0" u="none" strike="noStrike" kern="1200" cap="none" spc="0" normalizeH="0" baseline="0" noProof="0" dirty="0" smtClean="0">
                <a:ln>
                  <a:noFill/>
                </a:ln>
                <a:solidFill>
                  <a:schemeClr val="bg2">
                    <a:lumMod val="20000"/>
                    <a:lumOff val="80000"/>
                  </a:schemeClr>
                </a:solidFill>
                <a:effectLst/>
                <a:uLnTx/>
                <a:uFillTx/>
                <a:latin typeface="+mn-lt"/>
                <a:ea typeface="+mn-ea"/>
                <a:cs typeface="+mn-cs"/>
              </a:rPr>
              <a:t>1911</a:t>
            </a:r>
            <a:r>
              <a:rPr kumimoji="1" lang="ja-JP" altLang="en-US" sz="3200" b="0" i="0" u="none" strike="noStrike" kern="1200" cap="none" spc="0" normalizeH="0" baseline="0" noProof="0" dirty="0" smtClean="0">
                <a:ln>
                  <a:noFill/>
                </a:ln>
                <a:solidFill>
                  <a:schemeClr val="bg2">
                    <a:lumMod val="20000"/>
                    <a:lumOff val="80000"/>
                  </a:schemeClr>
                </a:solidFill>
                <a:effectLst/>
                <a:uLnTx/>
                <a:uFillTx/>
                <a:latin typeface="+mn-lt"/>
                <a:ea typeface="+mn-ea"/>
                <a:cs typeface="+mn-cs"/>
              </a:rPr>
              <a:t>年　全米ロータリークラブ連合会でミネアポリスクラブのフランク・コリンズが発表</a:t>
            </a:r>
          </a:p>
          <a:p>
            <a:pPr marL="342900" marR="0" lvl="0" indent="-342900" algn="l" defTabSz="914400" rtl="0" eaLnBrk="0" fontAlgn="base" latinLnBrk="0" hangingPunct="0">
              <a:lnSpc>
                <a:spcPct val="100000"/>
              </a:lnSpc>
              <a:spcBef>
                <a:spcPct val="20000"/>
              </a:spcBef>
              <a:spcAft>
                <a:spcPct val="0"/>
              </a:spcAft>
              <a:buClrTx/>
              <a:buSzTx/>
              <a:buFont typeface="Arial" charset="0"/>
              <a:buChar char="•"/>
              <a:tabLst/>
              <a:defRPr/>
            </a:pPr>
            <a:r>
              <a:rPr kumimoji="1" lang="ja-JP" altLang="en-US" sz="3200" b="0" i="0" u="none" strike="noStrike" kern="1200" cap="none" spc="0" normalizeH="0" baseline="0" noProof="0" dirty="0" smtClean="0">
                <a:ln>
                  <a:noFill/>
                </a:ln>
                <a:solidFill>
                  <a:schemeClr val="bg2">
                    <a:lumMod val="20000"/>
                    <a:lumOff val="80000"/>
                  </a:schemeClr>
                </a:solidFill>
                <a:effectLst/>
                <a:uLnTx/>
                <a:uFillTx/>
                <a:latin typeface="+mn-lt"/>
                <a:ea typeface="+mn-ea"/>
                <a:cs typeface="+mn-cs"/>
              </a:rPr>
              <a:t>ロータリアンが独占していた取引を一般にも拡大しようという意味</a:t>
            </a:r>
            <a:endParaRPr kumimoji="1" lang="ja-JP" altLang="en-US" sz="3200" b="0" i="0" u="none" strike="noStrike" kern="1200" cap="none" spc="0" normalizeH="0" baseline="0" noProof="0" dirty="0">
              <a:ln>
                <a:noFill/>
              </a:ln>
              <a:solidFill>
                <a:schemeClr val="bg2">
                  <a:lumMod val="20000"/>
                  <a:lumOff val="80000"/>
                </a:schemeClr>
              </a:solidFill>
              <a:effectLst/>
              <a:uLnTx/>
              <a:uFillTx/>
              <a:latin typeface="+mn-lt"/>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par>
                          <p:cTn id="8" fill="hold">
                            <p:stCondLst>
                              <p:cond delay="2000"/>
                            </p:stCondLst>
                            <p:childTnLst>
                              <p:par>
                                <p:cTn id="9" presetID="2" presetClass="entr" presetSubtype="4" fill="hold" nodeType="afterEffect">
                                  <p:stCondLst>
                                    <p:cond delay="0"/>
                                  </p:stCondLst>
                                  <p:childTnLst>
                                    <p:set>
                                      <p:cBhvr>
                                        <p:cTn id="10" dur="1" fill="hold">
                                          <p:stCondLst>
                                            <p:cond delay="0"/>
                                          </p:stCondLst>
                                        </p:cTn>
                                        <p:tgtEl>
                                          <p:spTgt spid="7">
                                            <p:txEl>
                                              <p:pRg st="0" end="0"/>
                                            </p:txEl>
                                          </p:spTgt>
                                        </p:tgtEl>
                                        <p:attrNameLst>
                                          <p:attrName>style.visibility</p:attrName>
                                        </p:attrNameLst>
                                      </p:cBhvr>
                                      <p:to>
                                        <p:strVal val="visible"/>
                                      </p:to>
                                    </p:set>
                                    <p:anim calcmode="lin" valueType="num">
                                      <p:cBhvr additive="base">
                                        <p:cTn id="11" dur="20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12" dur="20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7">
                                            <p:txEl>
                                              <p:pRg st="1" end="1"/>
                                            </p:txEl>
                                          </p:spTgt>
                                        </p:tgtEl>
                                        <p:attrNameLst>
                                          <p:attrName>style.visibility</p:attrName>
                                        </p:attrNameLst>
                                      </p:cBhvr>
                                      <p:to>
                                        <p:strVal val="visible"/>
                                      </p:to>
                                    </p:set>
                                    <p:anim calcmode="lin" valueType="num">
                                      <p:cBhvr additive="base">
                                        <p:cTn id="17" dur="2000" fill="hold"/>
                                        <p:tgtEl>
                                          <p:spTgt spid="7">
                                            <p:txEl>
                                              <p:pRg st="1" end="1"/>
                                            </p:txEl>
                                          </p:spTgt>
                                        </p:tgtEl>
                                        <p:attrNameLst>
                                          <p:attrName>ppt_x</p:attrName>
                                        </p:attrNameLst>
                                      </p:cBhvr>
                                      <p:tavLst>
                                        <p:tav tm="0">
                                          <p:val>
                                            <p:strVal val="#ppt_x"/>
                                          </p:val>
                                        </p:tav>
                                        <p:tav tm="100000">
                                          <p:val>
                                            <p:strVal val="#ppt_x"/>
                                          </p:val>
                                        </p:tav>
                                      </p:tavLst>
                                    </p:anim>
                                    <p:anim calcmode="lin" valueType="num">
                                      <p:cBhvr additive="base">
                                        <p:cTn id="18" dur="2000" fill="hold"/>
                                        <p:tgtEl>
                                          <p:spTgt spid="7">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2195736" y="274638"/>
            <a:ext cx="4896544" cy="850106"/>
          </a:xfrm>
        </p:spPr>
        <p:txBody>
          <a:bodyPr/>
          <a:lstStyle/>
          <a:p>
            <a:r>
              <a:rPr kumimoji="1" lang="en-US" altLang="ja-JP" dirty="0" smtClean="0">
                <a:solidFill>
                  <a:srgbClr val="FFFF99"/>
                </a:solidFill>
              </a:rPr>
              <a:t>Service not self</a:t>
            </a:r>
            <a:endParaRPr kumimoji="1" lang="ja-JP" altLang="en-US" dirty="0">
              <a:solidFill>
                <a:srgbClr val="FFFF99"/>
              </a:solidFill>
            </a:endParaRPr>
          </a:p>
        </p:txBody>
      </p:sp>
      <p:sp>
        <p:nvSpPr>
          <p:cNvPr id="3" name="コンテンツ プレースホルダ 2"/>
          <p:cNvSpPr>
            <a:spLocks noGrp="1"/>
          </p:cNvSpPr>
          <p:nvPr>
            <p:ph idx="1"/>
          </p:nvPr>
        </p:nvSpPr>
        <p:spPr>
          <a:xfrm>
            <a:off x="539552" y="2564905"/>
            <a:ext cx="8229600" cy="2952328"/>
          </a:xfrm>
        </p:spPr>
        <p:txBody>
          <a:bodyPr/>
          <a:lstStyle/>
          <a:p>
            <a:r>
              <a:rPr kumimoji="1" lang="ja-JP" altLang="en-US" dirty="0" smtClean="0">
                <a:solidFill>
                  <a:schemeClr val="bg2"/>
                </a:solidFill>
              </a:rPr>
              <a:t>決議</a:t>
            </a:r>
            <a:r>
              <a:rPr kumimoji="1" lang="en-US" altLang="ja-JP" dirty="0" smtClean="0">
                <a:solidFill>
                  <a:schemeClr val="bg2"/>
                </a:solidFill>
              </a:rPr>
              <a:t>23-34</a:t>
            </a:r>
            <a:endParaRPr kumimoji="1" lang="ja-JP" altLang="en-US" dirty="0" smtClean="0">
              <a:solidFill>
                <a:schemeClr val="bg2"/>
              </a:solidFill>
            </a:endParaRPr>
          </a:p>
          <a:p>
            <a:pPr>
              <a:buNone/>
            </a:pPr>
            <a:r>
              <a:rPr kumimoji="1" lang="ja-JP" altLang="en-US" dirty="0" smtClean="0">
                <a:solidFill>
                  <a:schemeClr val="bg2"/>
                </a:solidFill>
              </a:rPr>
              <a:t>　　奉仕の理想とは </a:t>
            </a:r>
            <a:r>
              <a:rPr kumimoji="1" lang="en-US" altLang="ja-JP" dirty="0" smtClean="0">
                <a:solidFill>
                  <a:schemeClr val="bg2"/>
                </a:solidFill>
              </a:rPr>
              <a:t>Service above self</a:t>
            </a:r>
          </a:p>
          <a:p>
            <a:r>
              <a:rPr lang="en-US" altLang="ja-JP" dirty="0" smtClean="0">
                <a:solidFill>
                  <a:schemeClr val="bg2"/>
                </a:solidFill>
              </a:rPr>
              <a:t>Official Directory</a:t>
            </a:r>
            <a:endParaRPr lang="ja-JP" altLang="en-US" dirty="0" smtClean="0">
              <a:solidFill>
                <a:schemeClr val="bg2"/>
              </a:solidFill>
            </a:endParaRPr>
          </a:p>
          <a:p>
            <a:pPr>
              <a:buNone/>
            </a:pPr>
            <a:r>
              <a:rPr lang="ja-JP" altLang="en-US" dirty="0" smtClean="0">
                <a:solidFill>
                  <a:schemeClr val="bg2"/>
                </a:solidFill>
              </a:rPr>
              <a:t>　　奉仕の理想とは、他人のことを思い遣り、他　人のために役立つこと</a:t>
            </a:r>
            <a:endParaRPr kumimoji="1" lang="ja-JP" altLang="en-US" dirty="0">
              <a:solidFill>
                <a:schemeClr val="bg2"/>
              </a:solidFill>
            </a:endParaRPr>
          </a:p>
        </p:txBody>
      </p:sp>
      <p:sp>
        <p:nvSpPr>
          <p:cNvPr id="5" name="タイトル 1"/>
          <p:cNvSpPr txBox="1">
            <a:spLocks/>
          </p:cNvSpPr>
          <p:nvPr/>
        </p:nvSpPr>
        <p:spPr bwMode="auto">
          <a:xfrm>
            <a:off x="2195736" y="1628800"/>
            <a:ext cx="4896544" cy="850106"/>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1" lang="en-US" altLang="ja-JP" sz="4400" b="0" i="0" u="none" strike="noStrike" kern="1200" cap="none" spc="0" normalizeH="0" baseline="0" noProof="0" dirty="0" smtClean="0">
                <a:ln>
                  <a:noFill/>
                </a:ln>
                <a:solidFill>
                  <a:srgbClr val="FFFF99"/>
                </a:solidFill>
                <a:effectLst/>
                <a:uLnTx/>
                <a:uFillTx/>
                <a:latin typeface="+mj-lt"/>
                <a:ea typeface="+mj-ea"/>
                <a:cs typeface="+mj-cs"/>
              </a:rPr>
              <a:t>Service above self</a:t>
            </a:r>
            <a:endParaRPr kumimoji="1" lang="ja-JP" altLang="en-US" sz="4400" b="0" i="0" u="none" strike="noStrike" kern="1200" cap="none" spc="0" normalizeH="0" baseline="0" noProof="0" dirty="0">
              <a:ln>
                <a:noFill/>
              </a:ln>
              <a:solidFill>
                <a:srgbClr val="FFFF99"/>
              </a:solidFill>
              <a:effectLst/>
              <a:uLnTx/>
              <a:uFillTx/>
              <a:latin typeface="+mj-lt"/>
              <a:ea typeface="+mj-ea"/>
              <a:cs typeface="+mj-cs"/>
            </a:endParaRPr>
          </a:p>
        </p:txBody>
      </p:sp>
      <p:sp>
        <p:nvSpPr>
          <p:cNvPr id="6" name="下矢印 5"/>
          <p:cNvSpPr/>
          <p:nvPr/>
        </p:nvSpPr>
        <p:spPr>
          <a:xfrm>
            <a:off x="4139952" y="1052736"/>
            <a:ext cx="864096" cy="720080"/>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7" name="テキスト ボックス 6"/>
          <p:cNvSpPr txBox="1"/>
          <p:nvPr/>
        </p:nvSpPr>
        <p:spPr>
          <a:xfrm>
            <a:off x="1403648" y="5805264"/>
            <a:ext cx="6768752" cy="707886"/>
          </a:xfrm>
          <a:prstGeom prst="rect">
            <a:avLst/>
          </a:prstGeom>
          <a:solidFill>
            <a:srgbClr val="FFFF99"/>
          </a:solidFill>
          <a:ln>
            <a:solidFill>
              <a:srgbClr val="FF0000"/>
            </a:solidFill>
          </a:ln>
        </p:spPr>
        <p:txBody>
          <a:bodyPr wrap="square" rtlCol="0">
            <a:spAutoFit/>
          </a:bodyPr>
          <a:lstStyle/>
          <a:p>
            <a:pPr algn="ctr"/>
            <a:r>
              <a:rPr kumimoji="1" lang="ja-JP" altLang="en-US" sz="4000" dirty="0" smtClean="0"/>
              <a:t>社会奉仕を示すモットー</a:t>
            </a:r>
            <a:endParaRPr kumimoji="1" lang="ja-JP" alt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par>
                          <p:cTn id="8" fill="hold">
                            <p:stCondLst>
                              <p:cond delay="2000"/>
                            </p:stCondLst>
                            <p:childTnLst>
                              <p:par>
                                <p:cTn id="9" presetID="2" presetClass="entr" presetSubtype="1"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ppt_x"/>
                                          </p:val>
                                        </p:tav>
                                        <p:tav tm="100000">
                                          <p:val>
                                            <p:strVal val="#ppt_x"/>
                                          </p:val>
                                        </p:tav>
                                      </p:tavLst>
                                    </p:anim>
                                    <p:anim calcmode="lin" valueType="num">
                                      <p:cBhvr additive="base">
                                        <p:cTn id="12" dur="2000" fill="hold"/>
                                        <p:tgtEl>
                                          <p:spTgt spid="6"/>
                                        </p:tgtEl>
                                        <p:attrNameLst>
                                          <p:attrName>ppt_y</p:attrName>
                                        </p:attrNameLst>
                                      </p:cBhvr>
                                      <p:tavLst>
                                        <p:tav tm="0">
                                          <p:val>
                                            <p:strVal val="0-#ppt_h/2"/>
                                          </p:val>
                                        </p:tav>
                                        <p:tav tm="100000">
                                          <p:val>
                                            <p:strVal val="#ppt_y"/>
                                          </p:val>
                                        </p:tav>
                                      </p:tavLst>
                                    </p:anim>
                                  </p:childTnLst>
                                </p:cTn>
                              </p:par>
                            </p:childTnLst>
                          </p:cTn>
                        </p:par>
                        <p:par>
                          <p:cTn id="13" fill="hold">
                            <p:stCondLst>
                              <p:cond delay="4000"/>
                            </p:stCondLst>
                            <p:childTnLst>
                              <p:par>
                                <p:cTn id="14" presetID="10" presetClass="entr" presetSubtype="0" fill="hold" nodeType="afterEffect">
                                  <p:stCondLst>
                                    <p:cond delay="0"/>
                                  </p:stCondLst>
                                  <p:childTnLst>
                                    <p:set>
                                      <p:cBhvr>
                                        <p:cTn id="15" dur="1" fill="hold">
                                          <p:stCondLst>
                                            <p:cond delay="0"/>
                                          </p:stCondLst>
                                        </p:cTn>
                                        <p:tgtEl>
                                          <p:spTgt spid="5">
                                            <p:txEl>
                                              <p:pRg st="0" end="0"/>
                                            </p:txEl>
                                          </p:spTgt>
                                        </p:tgtEl>
                                        <p:attrNameLst>
                                          <p:attrName>style.visibility</p:attrName>
                                        </p:attrNameLst>
                                      </p:cBhvr>
                                      <p:to>
                                        <p:strVal val="visible"/>
                                      </p:to>
                                    </p:set>
                                    <p:animEffect transition="in" filter="fade">
                                      <p:cBhvr>
                                        <p:cTn id="16" dur="2000"/>
                                        <p:tgtEl>
                                          <p:spTgt spid="5">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anim calcmode="lin" valueType="num">
                                      <p:cBhvr additive="base">
                                        <p:cTn id="21"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22"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par>
                          <p:cTn id="23" fill="hold">
                            <p:stCondLst>
                              <p:cond delay="2000"/>
                            </p:stCondLst>
                            <p:childTnLst>
                              <p:par>
                                <p:cTn id="24" presetID="2" presetClass="entr" presetSubtype="4" fill="hold" nodeType="afterEffect">
                                  <p:stCondLst>
                                    <p:cond delay="0"/>
                                  </p:stCondLst>
                                  <p:childTnLst>
                                    <p:set>
                                      <p:cBhvr>
                                        <p:cTn id="25" dur="1" fill="hold">
                                          <p:stCondLst>
                                            <p:cond delay="0"/>
                                          </p:stCondLst>
                                        </p:cTn>
                                        <p:tgtEl>
                                          <p:spTgt spid="3">
                                            <p:txEl>
                                              <p:pRg st="1" end="1"/>
                                            </p:txEl>
                                          </p:spTgt>
                                        </p:tgtEl>
                                        <p:attrNameLst>
                                          <p:attrName>style.visibility</p:attrName>
                                        </p:attrNameLst>
                                      </p:cBhvr>
                                      <p:to>
                                        <p:strVal val="visible"/>
                                      </p:to>
                                    </p:set>
                                    <p:anim calcmode="lin" valueType="num">
                                      <p:cBhvr additive="base">
                                        <p:cTn id="26"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7"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3">
                                            <p:txEl>
                                              <p:pRg st="2" end="2"/>
                                            </p:txEl>
                                          </p:spTgt>
                                        </p:tgtEl>
                                        <p:attrNameLst>
                                          <p:attrName>style.visibility</p:attrName>
                                        </p:attrNameLst>
                                      </p:cBhvr>
                                      <p:to>
                                        <p:strVal val="visible"/>
                                      </p:to>
                                    </p:set>
                                    <p:anim calcmode="lin" valueType="num">
                                      <p:cBhvr additive="base">
                                        <p:cTn id="32"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33" dur="2000" fill="hold"/>
                                        <p:tgtEl>
                                          <p:spTgt spid="3">
                                            <p:txEl>
                                              <p:pRg st="2" end="2"/>
                                            </p:txEl>
                                          </p:spTgt>
                                        </p:tgtEl>
                                        <p:attrNameLst>
                                          <p:attrName>ppt_y</p:attrName>
                                        </p:attrNameLst>
                                      </p:cBhvr>
                                      <p:tavLst>
                                        <p:tav tm="0">
                                          <p:val>
                                            <p:strVal val="1+#ppt_h/2"/>
                                          </p:val>
                                        </p:tav>
                                        <p:tav tm="100000">
                                          <p:val>
                                            <p:strVal val="#ppt_y"/>
                                          </p:val>
                                        </p:tav>
                                      </p:tavLst>
                                    </p:anim>
                                  </p:childTnLst>
                                </p:cTn>
                              </p:par>
                              <p:par>
                                <p:cTn id="34" presetID="2" presetClass="entr" presetSubtype="4" fill="hold" nodeType="withEffect">
                                  <p:stCondLst>
                                    <p:cond delay="0"/>
                                  </p:stCondLst>
                                  <p:childTnLst>
                                    <p:set>
                                      <p:cBhvr>
                                        <p:cTn id="35" dur="1" fill="hold">
                                          <p:stCondLst>
                                            <p:cond delay="0"/>
                                          </p:stCondLst>
                                        </p:cTn>
                                        <p:tgtEl>
                                          <p:spTgt spid="3">
                                            <p:txEl>
                                              <p:pRg st="3" end="3"/>
                                            </p:txEl>
                                          </p:spTgt>
                                        </p:tgtEl>
                                        <p:attrNameLst>
                                          <p:attrName>style.visibility</p:attrName>
                                        </p:attrNameLst>
                                      </p:cBhvr>
                                      <p:to>
                                        <p:strVal val="visible"/>
                                      </p:to>
                                    </p:set>
                                    <p:anim calcmode="lin" valueType="num">
                                      <p:cBhvr additive="base">
                                        <p:cTn id="36" dur="2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7" dur="2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par>
                          <p:cTn id="38" fill="hold">
                            <p:stCondLst>
                              <p:cond delay="2000"/>
                            </p:stCondLst>
                            <p:childTnLst>
                              <p:par>
                                <p:cTn id="39" presetID="10" presetClass="entr" presetSubtype="0" fill="hold" grpId="0" nodeType="afterEffect">
                                  <p:stCondLst>
                                    <p:cond delay="0"/>
                                  </p:stCondLst>
                                  <p:childTnLst>
                                    <p:set>
                                      <p:cBhvr>
                                        <p:cTn id="40" dur="1" fill="hold">
                                          <p:stCondLst>
                                            <p:cond delay="0"/>
                                          </p:stCondLst>
                                        </p:cTn>
                                        <p:tgtEl>
                                          <p:spTgt spid="7"/>
                                        </p:tgtEl>
                                        <p:attrNameLst>
                                          <p:attrName>style.visibility</p:attrName>
                                        </p:attrNameLst>
                                      </p:cBhvr>
                                      <p:to>
                                        <p:strVal val="visible"/>
                                      </p:to>
                                    </p:set>
                                    <p:animEffect transition="in" filter="fade">
                                      <p:cBhvr>
                                        <p:cTn id="41"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animBg="1"/>
      <p:bldP spid="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457200" y="0"/>
            <a:ext cx="8382000" cy="990600"/>
          </a:xfrm>
        </p:spPr>
        <p:txBody>
          <a:bodyPr/>
          <a:lstStyle/>
          <a:p>
            <a:r>
              <a:rPr lang="ja-JP" altLang="en-US" sz="4000" smtClean="0">
                <a:solidFill>
                  <a:srgbClr val="FFFFCC"/>
                </a:solidFill>
              </a:rPr>
              <a:t>職業奉仕概念の導入</a:t>
            </a:r>
          </a:p>
        </p:txBody>
      </p:sp>
      <p:sp>
        <p:nvSpPr>
          <p:cNvPr id="16387" name="Text Box 3"/>
          <p:cNvSpPr txBox="1">
            <a:spLocks noChangeArrowheads="1"/>
          </p:cNvSpPr>
          <p:nvPr/>
        </p:nvSpPr>
        <p:spPr bwMode="auto">
          <a:xfrm>
            <a:off x="3581400" y="2133600"/>
            <a:ext cx="5334000" cy="457200"/>
          </a:xfrm>
          <a:prstGeom prst="rect">
            <a:avLst/>
          </a:prstGeom>
          <a:noFill/>
          <a:ln w="9525">
            <a:noFill/>
            <a:miter lim="800000"/>
            <a:headEnd/>
            <a:tailEnd/>
          </a:ln>
        </p:spPr>
        <p:txBody>
          <a:bodyPr>
            <a:spAutoFit/>
          </a:bodyPr>
          <a:lstStyle/>
          <a:p>
            <a:pPr>
              <a:spcBef>
                <a:spcPct val="50000"/>
              </a:spcBef>
            </a:pPr>
            <a:endParaRPr lang="ja-JP" altLang="ja-JP" sz="2400"/>
          </a:p>
        </p:txBody>
      </p:sp>
      <p:sp>
        <p:nvSpPr>
          <p:cNvPr id="331781" name="Text Box 5"/>
          <p:cNvSpPr txBox="1">
            <a:spLocks noChangeArrowheads="1"/>
          </p:cNvSpPr>
          <p:nvPr/>
        </p:nvSpPr>
        <p:spPr bwMode="auto">
          <a:xfrm>
            <a:off x="3995738" y="981075"/>
            <a:ext cx="4968875" cy="4278094"/>
          </a:xfrm>
          <a:prstGeom prst="rect">
            <a:avLst/>
          </a:prstGeom>
          <a:noFill/>
          <a:ln w="9525">
            <a:noFill/>
            <a:miter lim="800000"/>
            <a:headEnd/>
            <a:tailEnd/>
          </a:ln>
        </p:spPr>
        <p:txBody>
          <a:bodyPr>
            <a:spAutoFit/>
          </a:bodyPr>
          <a:lstStyle/>
          <a:p>
            <a:pPr>
              <a:spcBef>
                <a:spcPct val="50000"/>
              </a:spcBef>
              <a:defRPr/>
            </a:pPr>
            <a:r>
              <a:rPr lang="ja-JP" altLang="en-US" sz="3200" dirty="0">
                <a:solidFill>
                  <a:schemeClr val="bg2">
                    <a:lumMod val="90000"/>
                  </a:schemeClr>
                </a:solidFill>
              </a:rPr>
              <a:t>ミシガン大学</a:t>
            </a:r>
            <a:r>
              <a:rPr lang="ja-JP" altLang="en-US" sz="3200" dirty="0" smtClean="0">
                <a:solidFill>
                  <a:schemeClr val="bg2">
                    <a:lumMod val="90000"/>
                  </a:schemeClr>
                </a:solidFill>
              </a:rPr>
              <a:t>経営学部卒業</a:t>
            </a:r>
            <a:endParaRPr lang="ja-JP" altLang="en-US" sz="3200" dirty="0">
              <a:solidFill>
                <a:schemeClr val="bg2">
                  <a:lumMod val="90000"/>
                </a:schemeClr>
              </a:solidFill>
            </a:endParaRPr>
          </a:p>
          <a:p>
            <a:pPr>
              <a:spcBef>
                <a:spcPct val="50000"/>
              </a:spcBef>
              <a:defRPr/>
            </a:pPr>
            <a:r>
              <a:rPr lang="ja-JP" altLang="en-US" sz="3200" dirty="0" smtClean="0">
                <a:solidFill>
                  <a:schemeClr val="bg2">
                    <a:lumMod val="90000"/>
                  </a:schemeClr>
                </a:solidFill>
              </a:rPr>
              <a:t>図書訪問販売、出版社経営</a:t>
            </a:r>
          </a:p>
          <a:p>
            <a:pPr>
              <a:spcBef>
                <a:spcPct val="50000"/>
              </a:spcBef>
              <a:defRPr/>
            </a:pPr>
            <a:r>
              <a:rPr lang="en-US" altLang="ja-JP" sz="3200" dirty="0" smtClean="0">
                <a:solidFill>
                  <a:schemeClr val="bg2">
                    <a:lumMod val="90000"/>
                  </a:schemeClr>
                </a:solidFill>
              </a:rPr>
              <a:t>1902</a:t>
            </a:r>
            <a:r>
              <a:rPr lang="ja-JP" altLang="en-US" sz="3200" dirty="0">
                <a:solidFill>
                  <a:schemeClr val="bg2">
                    <a:lumMod val="90000"/>
                  </a:schemeClr>
                </a:solidFill>
              </a:rPr>
              <a:t>年　ビジネス・スクール開校　　　　　　</a:t>
            </a:r>
          </a:p>
          <a:p>
            <a:pPr>
              <a:spcBef>
                <a:spcPct val="50000"/>
              </a:spcBef>
              <a:defRPr/>
            </a:pPr>
            <a:r>
              <a:rPr lang="en-US" altLang="ja-JP" sz="3200" dirty="0" smtClean="0">
                <a:solidFill>
                  <a:schemeClr val="bg2">
                    <a:lumMod val="90000"/>
                  </a:schemeClr>
                </a:solidFill>
              </a:rPr>
              <a:t>He profits most who serves best </a:t>
            </a:r>
            <a:r>
              <a:rPr lang="ja-JP" altLang="en-US" sz="3200" dirty="0" smtClean="0">
                <a:solidFill>
                  <a:schemeClr val="bg2">
                    <a:lumMod val="90000"/>
                  </a:schemeClr>
                </a:solidFill>
              </a:rPr>
              <a:t>に基づく販売学を教える</a:t>
            </a:r>
            <a:endParaRPr lang="ja-JP" altLang="en-US" sz="3200" dirty="0">
              <a:solidFill>
                <a:schemeClr val="bg2">
                  <a:lumMod val="90000"/>
                </a:schemeClr>
              </a:solidFill>
            </a:endParaRPr>
          </a:p>
        </p:txBody>
      </p:sp>
      <p:sp>
        <p:nvSpPr>
          <p:cNvPr id="16389" name="Text Box 6"/>
          <p:cNvSpPr txBox="1">
            <a:spLocks noChangeArrowheads="1"/>
          </p:cNvSpPr>
          <p:nvPr/>
        </p:nvSpPr>
        <p:spPr bwMode="auto">
          <a:xfrm>
            <a:off x="304800" y="4876800"/>
            <a:ext cx="8610600" cy="457200"/>
          </a:xfrm>
          <a:prstGeom prst="rect">
            <a:avLst/>
          </a:prstGeom>
          <a:noFill/>
          <a:ln w="9525">
            <a:noFill/>
            <a:miter lim="800000"/>
            <a:headEnd/>
            <a:tailEnd/>
          </a:ln>
        </p:spPr>
        <p:txBody>
          <a:bodyPr>
            <a:spAutoFit/>
          </a:bodyPr>
          <a:lstStyle/>
          <a:p>
            <a:pPr>
              <a:spcBef>
                <a:spcPct val="50000"/>
              </a:spcBef>
            </a:pPr>
            <a:endParaRPr lang="ja-JP" altLang="ja-JP" sz="2400"/>
          </a:p>
        </p:txBody>
      </p:sp>
      <p:pic>
        <p:nvPicPr>
          <p:cNvPr id="331784" name="Picture 8" descr="Sheldon 3"/>
          <p:cNvPicPr>
            <a:picLocks noChangeAspect="1" noChangeArrowheads="1"/>
          </p:cNvPicPr>
          <p:nvPr/>
        </p:nvPicPr>
        <p:blipFill>
          <a:blip r:embed="rId3" cstate="print"/>
          <a:srcRect/>
          <a:stretch>
            <a:fillRect/>
          </a:stretch>
        </p:blipFill>
        <p:spPr bwMode="auto">
          <a:xfrm>
            <a:off x="323850" y="908050"/>
            <a:ext cx="3381375" cy="5634038"/>
          </a:xfrm>
          <a:prstGeom prst="rect">
            <a:avLst/>
          </a:prstGeom>
          <a:noFill/>
          <a:ln w="9525">
            <a:noFill/>
            <a:miter lim="800000"/>
            <a:headEnd/>
            <a:tailEnd/>
          </a:ln>
        </p:spPr>
      </p:pic>
      <p:sp>
        <p:nvSpPr>
          <p:cNvPr id="331783" name="Text Box 7"/>
          <p:cNvSpPr txBox="1">
            <a:spLocks noChangeArrowheads="1"/>
          </p:cNvSpPr>
          <p:nvPr/>
        </p:nvSpPr>
        <p:spPr bwMode="auto">
          <a:xfrm>
            <a:off x="0" y="6021388"/>
            <a:ext cx="3857625" cy="579437"/>
          </a:xfrm>
          <a:prstGeom prst="rect">
            <a:avLst/>
          </a:prstGeom>
          <a:solidFill>
            <a:srgbClr val="000099"/>
          </a:solidFill>
          <a:ln w="9525">
            <a:noFill/>
            <a:miter lim="800000"/>
            <a:headEnd/>
            <a:tailEnd/>
          </a:ln>
        </p:spPr>
        <p:txBody>
          <a:bodyPr>
            <a:spAutoFit/>
          </a:bodyPr>
          <a:lstStyle/>
          <a:p>
            <a:pPr algn="ctr">
              <a:spcBef>
                <a:spcPct val="50000"/>
              </a:spcBef>
            </a:pPr>
            <a:r>
              <a:rPr lang="ja-JP" altLang="en-US" sz="3200">
                <a:solidFill>
                  <a:schemeClr val="bg2"/>
                </a:solidFill>
              </a:rPr>
              <a:t>アーサー  </a:t>
            </a:r>
            <a:r>
              <a:rPr lang="en-US" altLang="ja-JP" sz="3200">
                <a:solidFill>
                  <a:schemeClr val="bg2"/>
                </a:solidFill>
              </a:rPr>
              <a:t> </a:t>
            </a:r>
            <a:r>
              <a:rPr lang="ja-JP" altLang="en-US" sz="3200">
                <a:solidFill>
                  <a:schemeClr val="bg2"/>
                </a:solidFill>
              </a:rPr>
              <a:t>シェルドン</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0"/>
                                  </p:stCondLst>
                                  <p:childTnLst>
                                    <p:set>
                                      <p:cBhvr>
                                        <p:cTn id="6" dur="1" fill="hold">
                                          <p:stCondLst>
                                            <p:cond delay="0"/>
                                          </p:stCondLst>
                                        </p:cTn>
                                        <p:tgtEl>
                                          <p:spTgt spid="331784"/>
                                        </p:tgtEl>
                                        <p:attrNameLst>
                                          <p:attrName>style.visibility</p:attrName>
                                        </p:attrNameLst>
                                      </p:cBhvr>
                                      <p:to>
                                        <p:strVal val="visible"/>
                                      </p:to>
                                    </p:set>
                                    <p:animEffect transition="in" filter="diamond(in)">
                                      <p:cBhvr>
                                        <p:cTn id="7" dur="2000"/>
                                        <p:tgtEl>
                                          <p:spTgt spid="331784"/>
                                        </p:tgtEl>
                                      </p:cBhvr>
                                    </p:animEffect>
                                  </p:childTnLst>
                                </p:cTn>
                              </p:par>
                              <p:par>
                                <p:cTn id="8" presetID="8" presetClass="entr" presetSubtype="16" fill="hold" grpId="0" nodeType="withEffect">
                                  <p:stCondLst>
                                    <p:cond delay="0"/>
                                  </p:stCondLst>
                                  <p:childTnLst>
                                    <p:set>
                                      <p:cBhvr>
                                        <p:cTn id="9" dur="1" fill="hold">
                                          <p:stCondLst>
                                            <p:cond delay="0"/>
                                          </p:stCondLst>
                                        </p:cTn>
                                        <p:tgtEl>
                                          <p:spTgt spid="331783"/>
                                        </p:tgtEl>
                                        <p:attrNameLst>
                                          <p:attrName>style.visibility</p:attrName>
                                        </p:attrNameLst>
                                      </p:cBhvr>
                                      <p:to>
                                        <p:strVal val="visible"/>
                                      </p:to>
                                    </p:set>
                                    <p:animEffect transition="in" filter="diamond(in)">
                                      <p:cBhvr>
                                        <p:cTn id="10" dur="2000"/>
                                        <p:tgtEl>
                                          <p:spTgt spid="331783"/>
                                        </p:tgtEl>
                                      </p:cBhvr>
                                    </p:animEffect>
                                  </p:childTnLst>
                                </p:cTn>
                              </p:par>
                            </p:childTnLst>
                          </p:cTn>
                        </p:par>
                        <p:par>
                          <p:cTn id="11" fill="hold">
                            <p:stCondLst>
                              <p:cond delay="2000"/>
                            </p:stCondLst>
                            <p:childTnLst>
                              <p:par>
                                <p:cTn id="12" presetID="2" presetClass="entr" presetSubtype="4" fill="hold" nodeType="afterEffect">
                                  <p:stCondLst>
                                    <p:cond delay="0"/>
                                  </p:stCondLst>
                                  <p:childTnLst>
                                    <p:set>
                                      <p:cBhvr>
                                        <p:cTn id="13" dur="1" fill="hold">
                                          <p:stCondLst>
                                            <p:cond delay="0"/>
                                          </p:stCondLst>
                                        </p:cTn>
                                        <p:tgtEl>
                                          <p:spTgt spid="331781">
                                            <p:txEl>
                                              <p:pRg st="0" end="0"/>
                                            </p:txEl>
                                          </p:spTgt>
                                        </p:tgtEl>
                                        <p:attrNameLst>
                                          <p:attrName>style.visibility</p:attrName>
                                        </p:attrNameLst>
                                      </p:cBhvr>
                                      <p:to>
                                        <p:strVal val="visible"/>
                                      </p:to>
                                    </p:set>
                                    <p:anim calcmode="lin" valueType="num">
                                      <p:cBhvr additive="base">
                                        <p:cTn id="14" dur="2000" fill="hold"/>
                                        <p:tgtEl>
                                          <p:spTgt spid="331781">
                                            <p:txEl>
                                              <p:pRg st="0" end="0"/>
                                            </p:txEl>
                                          </p:spTgt>
                                        </p:tgtEl>
                                        <p:attrNameLst>
                                          <p:attrName>ppt_x</p:attrName>
                                        </p:attrNameLst>
                                      </p:cBhvr>
                                      <p:tavLst>
                                        <p:tav tm="0">
                                          <p:val>
                                            <p:strVal val="#ppt_x"/>
                                          </p:val>
                                        </p:tav>
                                        <p:tav tm="100000">
                                          <p:val>
                                            <p:strVal val="#ppt_x"/>
                                          </p:val>
                                        </p:tav>
                                      </p:tavLst>
                                    </p:anim>
                                    <p:anim calcmode="lin" valueType="num">
                                      <p:cBhvr additive="base">
                                        <p:cTn id="15" dur="2000" fill="hold"/>
                                        <p:tgtEl>
                                          <p:spTgt spid="331781">
                                            <p:txEl>
                                              <p:pRg st="0" end="0"/>
                                            </p:txEl>
                                          </p:spTgt>
                                        </p:tgtEl>
                                        <p:attrNameLst>
                                          <p:attrName>ppt_y</p:attrName>
                                        </p:attrNameLst>
                                      </p:cBhvr>
                                      <p:tavLst>
                                        <p:tav tm="0">
                                          <p:val>
                                            <p:strVal val="1+#ppt_h/2"/>
                                          </p:val>
                                        </p:tav>
                                        <p:tav tm="100000">
                                          <p:val>
                                            <p:strVal val="#ppt_y"/>
                                          </p:val>
                                        </p:tav>
                                      </p:tavLst>
                                    </p:anim>
                                  </p:childTnLst>
                                </p:cTn>
                              </p:par>
                            </p:childTnLst>
                          </p:cTn>
                        </p:par>
                        <p:par>
                          <p:cTn id="16" fill="hold">
                            <p:stCondLst>
                              <p:cond delay="4000"/>
                            </p:stCondLst>
                            <p:childTnLst>
                              <p:par>
                                <p:cTn id="17" presetID="2" presetClass="entr" presetSubtype="4" fill="hold" nodeType="afterEffect">
                                  <p:stCondLst>
                                    <p:cond delay="0"/>
                                  </p:stCondLst>
                                  <p:childTnLst>
                                    <p:set>
                                      <p:cBhvr>
                                        <p:cTn id="18" dur="1" fill="hold">
                                          <p:stCondLst>
                                            <p:cond delay="0"/>
                                          </p:stCondLst>
                                        </p:cTn>
                                        <p:tgtEl>
                                          <p:spTgt spid="331781">
                                            <p:txEl>
                                              <p:pRg st="1" end="1"/>
                                            </p:txEl>
                                          </p:spTgt>
                                        </p:tgtEl>
                                        <p:attrNameLst>
                                          <p:attrName>style.visibility</p:attrName>
                                        </p:attrNameLst>
                                      </p:cBhvr>
                                      <p:to>
                                        <p:strVal val="visible"/>
                                      </p:to>
                                    </p:set>
                                    <p:anim calcmode="lin" valueType="num">
                                      <p:cBhvr additive="base">
                                        <p:cTn id="19" dur="2000" fill="hold"/>
                                        <p:tgtEl>
                                          <p:spTgt spid="331781">
                                            <p:txEl>
                                              <p:pRg st="1" end="1"/>
                                            </p:txEl>
                                          </p:spTgt>
                                        </p:tgtEl>
                                        <p:attrNameLst>
                                          <p:attrName>ppt_x</p:attrName>
                                        </p:attrNameLst>
                                      </p:cBhvr>
                                      <p:tavLst>
                                        <p:tav tm="0">
                                          <p:val>
                                            <p:strVal val="#ppt_x"/>
                                          </p:val>
                                        </p:tav>
                                        <p:tav tm="100000">
                                          <p:val>
                                            <p:strVal val="#ppt_x"/>
                                          </p:val>
                                        </p:tav>
                                      </p:tavLst>
                                    </p:anim>
                                    <p:anim calcmode="lin" valueType="num">
                                      <p:cBhvr additive="base">
                                        <p:cTn id="20" dur="2000" fill="hold"/>
                                        <p:tgtEl>
                                          <p:spTgt spid="331781">
                                            <p:txEl>
                                              <p:pRg st="1" end="1"/>
                                            </p:txEl>
                                          </p:spTgt>
                                        </p:tgtEl>
                                        <p:attrNameLst>
                                          <p:attrName>ppt_y</p:attrName>
                                        </p:attrNameLst>
                                      </p:cBhvr>
                                      <p:tavLst>
                                        <p:tav tm="0">
                                          <p:val>
                                            <p:strVal val="1+#ppt_h/2"/>
                                          </p:val>
                                        </p:tav>
                                        <p:tav tm="100000">
                                          <p:val>
                                            <p:strVal val="#ppt_y"/>
                                          </p:val>
                                        </p:tav>
                                      </p:tavLst>
                                    </p:anim>
                                  </p:childTnLst>
                                </p:cTn>
                              </p:par>
                            </p:childTnLst>
                          </p:cTn>
                        </p:par>
                        <p:par>
                          <p:cTn id="21" fill="hold">
                            <p:stCondLst>
                              <p:cond delay="6000"/>
                            </p:stCondLst>
                            <p:childTnLst>
                              <p:par>
                                <p:cTn id="22" presetID="2" presetClass="entr" presetSubtype="4" fill="hold" nodeType="afterEffect">
                                  <p:stCondLst>
                                    <p:cond delay="0"/>
                                  </p:stCondLst>
                                  <p:childTnLst>
                                    <p:set>
                                      <p:cBhvr>
                                        <p:cTn id="23" dur="1" fill="hold">
                                          <p:stCondLst>
                                            <p:cond delay="0"/>
                                          </p:stCondLst>
                                        </p:cTn>
                                        <p:tgtEl>
                                          <p:spTgt spid="331781">
                                            <p:txEl>
                                              <p:pRg st="2" end="2"/>
                                            </p:txEl>
                                          </p:spTgt>
                                        </p:tgtEl>
                                        <p:attrNameLst>
                                          <p:attrName>style.visibility</p:attrName>
                                        </p:attrNameLst>
                                      </p:cBhvr>
                                      <p:to>
                                        <p:strVal val="visible"/>
                                      </p:to>
                                    </p:set>
                                    <p:anim calcmode="lin" valueType="num">
                                      <p:cBhvr additive="base">
                                        <p:cTn id="24" dur="2000" fill="hold"/>
                                        <p:tgtEl>
                                          <p:spTgt spid="331781">
                                            <p:txEl>
                                              <p:pRg st="2" end="2"/>
                                            </p:txEl>
                                          </p:spTgt>
                                        </p:tgtEl>
                                        <p:attrNameLst>
                                          <p:attrName>ppt_x</p:attrName>
                                        </p:attrNameLst>
                                      </p:cBhvr>
                                      <p:tavLst>
                                        <p:tav tm="0">
                                          <p:val>
                                            <p:strVal val="#ppt_x"/>
                                          </p:val>
                                        </p:tav>
                                        <p:tav tm="100000">
                                          <p:val>
                                            <p:strVal val="#ppt_x"/>
                                          </p:val>
                                        </p:tav>
                                      </p:tavLst>
                                    </p:anim>
                                    <p:anim calcmode="lin" valueType="num">
                                      <p:cBhvr additive="base">
                                        <p:cTn id="25" dur="2000" fill="hold"/>
                                        <p:tgtEl>
                                          <p:spTgt spid="33178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nodeType="clickEffect">
                                  <p:stCondLst>
                                    <p:cond delay="0"/>
                                  </p:stCondLst>
                                  <p:childTnLst>
                                    <p:set>
                                      <p:cBhvr>
                                        <p:cTn id="29" dur="1" fill="hold">
                                          <p:stCondLst>
                                            <p:cond delay="0"/>
                                          </p:stCondLst>
                                        </p:cTn>
                                        <p:tgtEl>
                                          <p:spTgt spid="331781">
                                            <p:txEl>
                                              <p:pRg st="3" end="3"/>
                                            </p:txEl>
                                          </p:spTgt>
                                        </p:tgtEl>
                                        <p:attrNameLst>
                                          <p:attrName>style.visibility</p:attrName>
                                        </p:attrNameLst>
                                      </p:cBhvr>
                                      <p:to>
                                        <p:strVal val="visible"/>
                                      </p:to>
                                    </p:set>
                                    <p:anim calcmode="lin" valueType="num">
                                      <p:cBhvr additive="base">
                                        <p:cTn id="30" dur="2000" fill="hold"/>
                                        <p:tgtEl>
                                          <p:spTgt spid="331781">
                                            <p:txEl>
                                              <p:pRg st="3" end="3"/>
                                            </p:txEl>
                                          </p:spTgt>
                                        </p:tgtEl>
                                        <p:attrNameLst>
                                          <p:attrName>ppt_x</p:attrName>
                                        </p:attrNameLst>
                                      </p:cBhvr>
                                      <p:tavLst>
                                        <p:tav tm="0">
                                          <p:val>
                                            <p:strVal val="#ppt_x"/>
                                          </p:val>
                                        </p:tav>
                                        <p:tav tm="100000">
                                          <p:val>
                                            <p:strVal val="#ppt_x"/>
                                          </p:val>
                                        </p:tav>
                                      </p:tavLst>
                                    </p:anim>
                                    <p:anim calcmode="lin" valueType="num">
                                      <p:cBhvr additive="base">
                                        <p:cTn id="31" dur="2000" fill="hold"/>
                                        <p:tgtEl>
                                          <p:spTgt spid="331781">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178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395288" y="188913"/>
            <a:ext cx="8424862" cy="719137"/>
          </a:xfrm>
        </p:spPr>
        <p:txBody>
          <a:bodyPr/>
          <a:lstStyle/>
          <a:p>
            <a:pPr eaLnBrk="1" hangingPunct="1"/>
            <a:r>
              <a:rPr lang="ja-JP" altLang="en-US" sz="4000" dirty="0" smtClean="0">
                <a:solidFill>
                  <a:srgbClr val="FFFFCC"/>
                </a:solidFill>
              </a:rPr>
              <a:t>シェルドンの著作</a:t>
            </a:r>
          </a:p>
        </p:txBody>
      </p:sp>
      <p:sp>
        <p:nvSpPr>
          <p:cNvPr id="291843" name="Rectangle 3"/>
          <p:cNvSpPr>
            <a:spLocks noGrp="1" noChangeArrowheads="1"/>
          </p:cNvSpPr>
          <p:nvPr>
            <p:ph type="body" idx="1"/>
          </p:nvPr>
        </p:nvSpPr>
        <p:spPr>
          <a:xfrm>
            <a:off x="642938" y="857250"/>
            <a:ext cx="8143875" cy="5857875"/>
          </a:xfrm>
        </p:spPr>
        <p:txBody>
          <a:bodyPr/>
          <a:lstStyle/>
          <a:p>
            <a:pPr eaLnBrk="1" hangingPunct="1">
              <a:defRPr/>
            </a:pPr>
            <a:r>
              <a:rPr lang="en-US" altLang="ja-JP" dirty="0" smtClean="0">
                <a:solidFill>
                  <a:schemeClr val="bg2">
                    <a:lumMod val="90000"/>
                  </a:schemeClr>
                </a:solidFill>
              </a:rPr>
              <a:t>1910</a:t>
            </a:r>
            <a:r>
              <a:rPr lang="ja-JP" altLang="en-US" dirty="0" smtClean="0">
                <a:solidFill>
                  <a:schemeClr val="bg2">
                    <a:lumMod val="90000"/>
                  </a:schemeClr>
                </a:solidFill>
              </a:rPr>
              <a:t>年　シカゴ大会講演</a:t>
            </a:r>
          </a:p>
          <a:p>
            <a:pPr eaLnBrk="1" hangingPunct="1">
              <a:defRPr/>
            </a:pPr>
            <a:r>
              <a:rPr lang="en-US" altLang="ja-JP" dirty="0" smtClean="0">
                <a:solidFill>
                  <a:schemeClr val="bg2">
                    <a:lumMod val="90000"/>
                  </a:schemeClr>
                </a:solidFill>
              </a:rPr>
              <a:t>1911</a:t>
            </a:r>
            <a:r>
              <a:rPr lang="ja-JP" altLang="en-US" dirty="0" smtClean="0">
                <a:solidFill>
                  <a:schemeClr val="bg2">
                    <a:lumMod val="90000"/>
                  </a:schemeClr>
                </a:solidFill>
              </a:rPr>
              <a:t>年　ポートランド大会講演</a:t>
            </a:r>
            <a:r>
              <a:rPr lang="ja-JP" altLang="en-US" dirty="0" smtClean="0">
                <a:solidFill>
                  <a:schemeClr val="hlink"/>
                </a:solidFill>
              </a:rPr>
              <a:t>　　</a:t>
            </a:r>
            <a:r>
              <a:rPr lang="ja-JP" altLang="en-US" dirty="0" smtClean="0">
                <a:solidFill>
                  <a:srgbClr val="FF9900"/>
                </a:solidFill>
              </a:rPr>
              <a:t>私の宣言</a:t>
            </a:r>
          </a:p>
          <a:p>
            <a:pPr eaLnBrk="1" hangingPunct="1">
              <a:defRPr/>
            </a:pPr>
            <a:r>
              <a:rPr lang="en-US" altLang="ja-JP" dirty="0" smtClean="0">
                <a:solidFill>
                  <a:schemeClr val="bg2">
                    <a:lumMod val="90000"/>
                  </a:schemeClr>
                </a:solidFill>
              </a:rPr>
              <a:t>1913</a:t>
            </a:r>
            <a:r>
              <a:rPr lang="ja-JP" altLang="en-US" dirty="0" smtClean="0">
                <a:solidFill>
                  <a:schemeClr val="bg2">
                    <a:lumMod val="90000"/>
                  </a:schemeClr>
                </a:solidFill>
              </a:rPr>
              <a:t>年　バッファロー大会講演</a:t>
            </a:r>
          </a:p>
          <a:p>
            <a:pPr eaLnBrk="1" hangingPunct="1">
              <a:buFontTx/>
              <a:buNone/>
              <a:defRPr/>
            </a:pPr>
            <a:r>
              <a:rPr lang="ja-JP" altLang="en-US" dirty="0" smtClean="0">
                <a:solidFill>
                  <a:schemeClr val="hlink"/>
                </a:solidFill>
              </a:rPr>
              <a:t>　　</a:t>
            </a:r>
            <a:r>
              <a:rPr lang="ja-JP" altLang="en-US" dirty="0" smtClean="0">
                <a:solidFill>
                  <a:srgbClr val="FF9900"/>
                </a:solidFill>
              </a:rPr>
              <a:t>事業を成功させる哲学と職業倫理</a:t>
            </a:r>
          </a:p>
          <a:p>
            <a:pPr eaLnBrk="1" hangingPunct="1">
              <a:defRPr/>
            </a:pPr>
            <a:r>
              <a:rPr lang="en-US" altLang="ja-JP" dirty="0" smtClean="0">
                <a:solidFill>
                  <a:schemeClr val="bg2">
                    <a:lumMod val="90000"/>
                  </a:schemeClr>
                </a:solidFill>
              </a:rPr>
              <a:t>1921</a:t>
            </a:r>
            <a:r>
              <a:rPr lang="ja-JP" altLang="en-US" dirty="0" smtClean="0">
                <a:solidFill>
                  <a:schemeClr val="bg2">
                    <a:lumMod val="90000"/>
                  </a:schemeClr>
                </a:solidFill>
              </a:rPr>
              <a:t>年　エジンバラ大会講演</a:t>
            </a:r>
          </a:p>
          <a:p>
            <a:pPr eaLnBrk="1" hangingPunct="1">
              <a:buNone/>
              <a:defRPr/>
            </a:pPr>
            <a:r>
              <a:rPr lang="ja-JP" altLang="en-US" dirty="0" smtClean="0">
                <a:solidFill>
                  <a:schemeClr val="hlink"/>
                </a:solidFill>
              </a:rPr>
              <a:t>　　</a:t>
            </a:r>
            <a:r>
              <a:rPr lang="ja-JP" altLang="en-US" dirty="0" smtClean="0">
                <a:solidFill>
                  <a:srgbClr val="FF9900"/>
                </a:solidFill>
              </a:rPr>
              <a:t>ロータリー哲学</a:t>
            </a:r>
            <a:endParaRPr lang="en-US" altLang="ja-JP" dirty="0" smtClean="0">
              <a:solidFill>
                <a:srgbClr val="FF9900"/>
              </a:solidFill>
            </a:endParaRPr>
          </a:p>
          <a:p>
            <a:pPr eaLnBrk="1" hangingPunct="1">
              <a:defRPr/>
            </a:pPr>
            <a:r>
              <a:rPr lang="en-US" altLang="ja-JP" dirty="0" smtClean="0">
                <a:solidFill>
                  <a:schemeClr val="bg2">
                    <a:lumMod val="90000"/>
                  </a:schemeClr>
                </a:solidFill>
              </a:rPr>
              <a:t>The Rotarian  </a:t>
            </a:r>
            <a:r>
              <a:rPr lang="ja-JP" altLang="en-US" dirty="0" smtClean="0">
                <a:solidFill>
                  <a:schemeClr val="bg2">
                    <a:lumMod val="90000"/>
                  </a:schemeClr>
                </a:solidFill>
              </a:rPr>
              <a:t>に掲載された</a:t>
            </a:r>
            <a:r>
              <a:rPr lang="en-US" altLang="ja-JP" dirty="0" smtClean="0">
                <a:solidFill>
                  <a:schemeClr val="bg2">
                    <a:lumMod val="90000"/>
                  </a:schemeClr>
                </a:solidFill>
              </a:rPr>
              <a:t>2</a:t>
            </a:r>
            <a:r>
              <a:rPr lang="ja-JP" altLang="en-US" dirty="0" smtClean="0">
                <a:solidFill>
                  <a:schemeClr val="bg2">
                    <a:lumMod val="90000"/>
                  </a:schemeClr>
                </a:solidFill>
              </a:rPr>
              <a:t>回の小論文</a:t>
            </a:r>
          </a:p>
          <a:p>
            <a:pPr eaLnBrk="1" hangingPunct="1">
              <a:defRPr/>
            </a:pPr>
            <a:r>
              <a:rPr lang="en-US" altLang="ja-JP" dirty="0" smtClean="0">
                <a:solidFill>
                  <a:srgbClr val="FF0000"/>
                </a:solidFill>
              </a:rPr>
              <a:t>1902</a:t>
            </a:r>
            <a:r>
              <a:rPr lang="ja-JP" altLang="en-US" dirty="0" smtClean="0">
                <a:solidFill>
                  <a:srgbClr val="FF0000"/>
                </a:solidFill>
              </a:rPr>
              <a:t>年　</a:t>
            </a:r>
            <a:r>
              <a:rPr lang="en-US" altLang="ja-JP" dirty="0" smtClean="0">
                <a:solidFill>
                  <a:srgbClr val="FF0000"/>
                </a:solidFill>
              </a:rPr>
              <a:t>Successful Selling  </a:t>
            </a:r>
            <a:r>
              <a:rPr lang="ja-JP" altLang="en-US" dirty="0" smtClean="0">
                <a:solidFill>
                  <a:srgbClr val="FF0000"/>
                </a:solidFill>
              </a:rPr>
              <a:t>　</a:t>
            </a:r>
          </a:p>
          <a:p>
            <a:pPr eaLnBrk="1" hangingPunct="1">
              <a:buFont typeface="Arial" pitchFamily="34" charset="0"/>
              <a:buChar char="•"/>
              <a:defRPr/>
            </a:pPr>
            <a:r>
              <a:rPr lang="en-US" altLang="ja-JP" dirty="0" smtClean="0">
                <a:solidFill>
                  <a:srgbClr val="FF0000"/>
                </a:solidFill>
              </a:rPr>
              <a:t>1917</a:t>
            </a:r>
            <a:r>
              <a:rPr lang="ja-JP" altLang="en-US" dirty="0" smtClean="0">
                <a:solidFill>
                  <a:srgbClr val="FF0000"/>
                </a:solidFill>
              </a:rPr>
              <a:t>年　</a:t>
            </a:r>
            <a:r>
              <a:rPr lang="en-US" altLang="ja-JP" dirty="0" smtClean="0">
                <a:solidFill>
                  <a:srgbClr val="FF0000"/>
                </a:solidFill>
              </a:rPr>
              <a:t>The Science of Business  </a:t>
            </a:r>
            <a:r>
              <a:rPr lang="ja-JP" altLang="en-US" dirty="0" smtClean="0">
                <a:solidFill>
                  <a:schemeClr val="bg2">
                    <a:lumMod val="90000"/>
                  </a:schemeClr>
                </a:solidFill>
              </a:rPr>
              <a:t/>
            </a:r>
            <a:br>
              <a:rPr lang="ja-JP" altLang="en-US" dirty="0" smtClean="0">
                <a:solidFill>
                  <a:schemeClr val="bg2">
                    <a:lumMod val="90000"/>
                  </a:schemeClr>
                </a:solidFill>
              </a:rPr>
            </a:br>
            <a:r>
              <a:rPr lang="en-US" sz="2800" dirty="0" smtClean="0"/>
              <a:t/>
            </a:r>
            <a:br>
              <a:rPr lang="en-US" sz="2800" dirty="0" smtClean="0"/>
            </a:br>
            <a:endParaRPr lang="ja-JP" altLang="en-US" sz="2800" dirty="0" smtClean="0">
              <a:solidFill>
                <a:schemeClr val="accent2">
                  <a:lumMod val="20000"/>
                  <a:lumOff val="80000"/>
                </a:schemeClr>
              </a:solidFill>
            </a:endParaRPr>
          </a:p>
          <a:p>
            <a:pPr eaLnBrk="1" hangingPunct="1">
              <a:buFontTx/>
              <a:buNone/>
              <a:defRPr/>
            </a:pPr>
            <a:r>
              <a:rPr lang="ja-JP" altLang="en-US" sz="2800" dirty="0" smtClean="0">
                <a:solidFill>
                  <a:srgbClr val="FF9900"/>
                </a:solidFill>
              </a:rPr>
              <a:t>　</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91843">
                                            <p:txEl>
                                              <p:pRg st="0" end="0"/>
                                            </p:txEl>
                                          </p:spTgt>
                                        </p:tgtEl>
                                        <p:attrNameLst>
                                          <p:attrName>style.visibility</p:attrName>
                                        </p:attrNameLst>
                                      </p:cBhvr>
                                      <p:to>
                                        <p:strVal val="visible"/>
                                      </p:to>
                                    </p:set>
                                    <p:anim calcmode="lin" valueType="num">
                                      <p:cBhvr additive="base">
                                        <p:cTn id="7" dur="2000" fill="hold"/>
                                        <p:tgtEl>
                                          <p:spTgt spid="29184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291843">
                                            <p:txEl>
                                              <p:pRg st="0" end="0"/>
                                            </p:txEl>
                                          </p:spTgt>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2" presetClass="entr" presetSubtype="4" fill="hold" nodeType="afterEffect">
                                  <p:stCondLst>
                                    <p:cond delay="0"/>
                                  </p:stCondLst>
                                  <p:childTnLst>
                                    <p:set>
                                      <p:cBhvr>
                                        <p:cTn id="11" dur="1" fill="hold">
                                          <p:stCondLst>
                                            <p:cond delay="0"/>
                                          </p:stCondLst>
                                        </p:cTn>
                                        <p:tgtEl>
                                          <p:spTgt spid="291843">
                                            <p:txEl>
                                              <p:pRg st="1" end="1"/>
                                            </p:txEl>
                                          </p:spTgt>
                                        </p:tgtEl>
                                        <p:attrNameLst>
                                          <p:attrName>style.visibility</p:attrName>
                                        </p:attrNameLst>
                                      </p:cBhvr>
                                      <p:to>
                                        <p:strVal val="visible"/>
                                      </p:to>
                                    </p:set>
                                    <p:anim calcmode="lin" valueType="num">
                                      <p:cBhvr additive="base">
                                        <p:cTn id="12" dur="2000" fill="hold"/>
                                        <p:tgtEl>
                                          <p:spTgt spid="291843">
                                            <p:txEl>
                                              <p:pRg st="1" end="1"/>
                                            </p:txEl>
                                          </p:spTgt>
                                        </p:tgtEl>
                                        <p:attrNameLst>
                                          <p:attrName>ppt_x</p:attrName>
                                        </p:attrNameLst>
                                      </p:cBhvr>
                                      <p:tavLst>
                                        <p:tav tm="0">
                                          <p:val>
                                            <p:strVal val="#ppt_x"/>
                                          </p:val>
                                        </p:tav>
                                        <p:tav tm="100000">
                                          <p:val>
                                            <p:strVal val="#ppt_x"/>
                                          </p:val>
                                        </p:tav>
                                      </p:tavLst>
                                    </p:anim>
                                    <p:anim calcmode="lin" valueType="num">
                                      <p:cBhvr additive="base">
                                        <p:cTn id="13" dur="2000" fill="hold"/>
                                        <p:tgtEl>
                                          <p:spTgt spid="291843">
                                            <p:txEl>
                                              <p:pRg st="1" end="1"/>
                                            </p:txEl>
                                          </p:spTgt>
                                        </p:tgtEl>
                                        <p:attrNameLst>
                                          <p:attrName>ppt_y</p:attrName>
                                        </p:attrNameLst>
                                      </p:cBhvr>
                                      <p:tavLst>
                                        <p:tav tm="0">
                                          <p:val>
                                            <p:strVal val="1+#ppt_h/2"/>
                                          </p:val>
                                        </p:tav>
                                        <p:tav tm="100000">
                                          <p:val>
                                            <p:strVal val="#ppt_y"/>
                                          </p:val>
                                        </p:tav>
                                      </p:tavLst>
                                    </p:anim>
                                  </p:childTnLst>
                                </p:cTn>
                              </p:par>
                            </p:childTnLst>
                          </p:cTn>
                        </p:par>
                        <p:par>
                          <p:cTn id="14" fill="hold">
                            <p:stCondLst>
                              <p:cond delay="4000"/>
                            </p:stCondLst>
                            <p:childTnLst>
                              <p:par>
                                <p:cTn id="15" presetID="2" presetClass="entr" presetSubtype="4" fill="hold" nodeType="afterEffect">
                                  <p:stCondLst>
                                    <p:cond delay="0"/>
                                  </p:stCondLst>
                                  <p:childTnLst>
                                    <p:set>
                                      <p:cBhvr>
                                        <p:cTn id="16" dur="1" fill="hold">
                                          <p:stCondLst>
                                            <p:cond delay="0"/>
                                          </p:stCondLst>
                                        </p:cTn>
                                        <p:tgtEl>
                                          <p:spTgt spid="291843">
                                            <p:txEl>
                                              <p:pRg st="2" end="2"/>
                                            </p:txEl>
                                          </p:spTgt>
                                        </p:tgtEl>
                                        <p:attrNameLst>
                                          <p:attrName>style.visibility</p:attrName>
                                        </p:attrNameLst>
                                      </p:cBhvr>
                                      <p:to>
                                        <p:strVal val="visible"/>
                                      </p:to>
                                    </p:set>
                                    <p:anim calcmode="lin" valueType="num">
                                      <p:cBhvr additive="base">
                                        <p:cTn id="17" dur="2000" fill="hold"/>
                                        <p:tgtEl>
                                          <p:spTgt spid="291843">
                                            <p:txEl>
                                              <p:pRg st="2" end="2"/>
                                            </p:txEl>
                                          </p:spTgt>
                                        </p:tgtEl>
                                        <p:attrNameLst>
                                          <p:attrName>ppt_x</p:attrName>
                                        </p:attrNameLst>
                                      </p:cBhvr>
                                      <p:tavLst>
                                        <p:tav tm="0">
                                          <p:val>
                                            <p:strVal val="#ppt_x"/>
                                          </p:val>
                                        </p:tav>
                                        <p:tav tm="100000">
                                          <p:val>
                                            <p:strVal val="#ppt_x"/>
                                          </p:val>
                                        </p:tav>
                                      </p:tavLst>
                                    </p:anim>
                                    <p:anim calcmode="lin" valueType="num">
                                      <p:cBhvr additive="base">
                                        <p:cTn id="18" dur="2000" fill="hold"/>
                                        <p:tgtEl>
                                          <p:spTgt spid="291843">
                                            <p:txEl>
                                              <p:pRg st="2" end="2"/>
                                            </p:txEl>
                                          </p:spTgt>
                                        </p:tgtEl>
                                        <p:attrNameLst>
                                          <p:attrName>ppt_y</p:attrName>
                                        </p:attrNameLst>
                                      </p:cBhvr>
                                      <p:tavLst>
                                        <p:tav tm="0">
                                          <p:val>
                                            <p:strVal val="1+#ppt_h/2"/>
                                          </p:val>
                                        </p:tav>
                                        <p:tav tm="100000">
                                          <p:val>
                                            <p:strVal val="#ppt_y"/>
                                          </p:val>
                                        </p:tav>
                                      </p:tavLst>
                                    </p:anim>
                                  </p:childTnLst>
                                </p:cTn>
                              </p:par>
                            </p:childTnLst>
                          </p:cTn>
                        </p:par>
                        <p:par>
                          <p:cTn id="19" fill="hold">
                            <p:stCondLst>
                              <p:cond delay="6000"/>
                            </p:stCondLst>
                            <p:childTnLst>
                              <p:par>
                                <p:cTn id="20" presetID="2" presetClass="entr" presetSubtype="4" fill="hold" nodeType="afterEffect">
                                  <p:stCondLst>
                                    <p:cond delay="0"/>
                                  </p:stCondLst>
                                  <p:childTnLst>
                                    <p:set>
                                      <p:cBhvr>
                                        <p:cTn id="21" dur="1" fill="hold">
                                          <p:stCondLst>
                                            <p:cond delay="0"/>
                                          </p:stCondLst>
                                        </p:cTn>
                                        <p:tgtEl>
                                          <p:spTgt spid="291843">
                                            <p:txEl>
                                              <p:pRg st="3" end="3"/>
                                            </p:txEl>
                                          </p:spTgt>
                                        </p:tgtEl>
                                        <p:attrNameLst>
                                          <p:attrName>style.visibility</p:attrName>
                                        </p:attrNameLst>
                                      </p:cBhvr>
                                      <p:to>
                                        <p:strVal val="visible"/>
                                      </p:to>
                                    </p:set>
                                    <p:anim calcmode="lin" valueType="num">
                                      <p:cBhvr additive="base">
                                        <p:cTn id="22" dur="2000" fill="hold"/>
                                        <p:tgtEl>
                                          <p:spTgt spid="291843">
                                            <p:txEl>
                                              <p:pRg st="3" end="3"/>
                                            </p:txEl>
                                          </p:spTgt>
                                        </p:tgtEl>
                                        <p:attrNameLst>
                                          <p:attrName>ppt_x</p:attrName>
                                        </p:attrNameLst>
                                      </p:cBhvr>
                                      <p:tavLst>
                                        <p:tav tm="0">
                                          <p:val>
                                            <p:strVal val="#ppt_x"/>
                                          </p:val>
                                        </p:tav>
                                        <p:tav tm="100000">
                                          <p:val>
                                            <p:strVal val="#ppt_x"/>
                                          </p:val>
                                        </p:tav>
                                      </p:tavLst>
                                    </p:anim>
                                    <p:anim calcmode="lin" valueType="num">
                                      <p:cBhvr additive="base">
                                        <p:cTn id="23" dur="2000" fill="hold"/>
                                        <p:tgtEl>
                                          <p:spTgt spid="291843">
                                            <p:txEl>
                                              <p:pRg st="3" end="3"/>
                                            </p:txEl>
                                          </p:spTgt>
                                        </p:tgtEl>
                                        <p:attrNameLst>
                                          <p:attrName>ppt_y</p:attrName>
                                        </p:attrNameLst>
                                      </p:cBhvr>
                                      <p:tavLst>
                                        <p:tav tm="0">
                                          <p:val>
                                            <p:strVal val="1+#ppt_h/2"/>
                                          </p:val>
                                        </p:tav>
                                        <p:tav tm="100000">
                                          <p:val>
                                            <p:strVal val="#ppt_y"/>
                                          </p:val>
                                        </p:tav>
                                      </p:tavLst>
                                    </p:anim>
                                  </p:childTnLst>
                                </p:cTn>
                              </p:par>
                            </p:childTnLst>
                          </p:cTn>
                        </p:par>
                        <p:par>
                          <p:cTn id="24" fill="hold">
                            <p:stCondLst>
                              <p:cond delay="8000"/>
                            </p:stCondLst>
                            <p:childTnLst>
                              <p:par>
                                <p:cTn id="25" presetID="2" presetClass="entr" presetSubtype="4" fill="hold" nodeType="afterEffect">
                                  <p:stCondLst>
                                    <p:cond delay="0"/>
                                  </p:stCondLst>
                                  <p:childTnLst>
                                    <p:set>
                                      <p:cBhvr>
                                        <p:cTn id="26" dur="1" fill="hold">
                                          <p:stCondLst>
                                            <p:cond delay="0"/>
                                          </p:stCondLst>
                                        </p:cTn>
                                        <p:tgtEl>
                                          <p:spTgt spid="291843">
                                            <p:txEl>
                                              <p:pRg st="4" end="4"/>
                                            </p:txEl>
                                          </p:spTgt>
                                        </p:tgtEl>
                                        <p:attrNameLst>
                                          <p:attrName>style.visibility</p:attrName>
                                        </p:attrNameLst>
                                      </p:cBhvr>
                                      <p:to>
                                        <p:strVal val="visible"/>
                                      </p:to>
                                    </p:set>
                                    <p:anim calcmode="lin" valueType="num">
                                      <p:cBhvr additive="base">
                                        <p:cTn id="27" dur="2000" fill="hold"/>
                                        <p:tgtEl>
                                          <p:spTgt spid="291843">
                                            <p:txEl>
                                              <p:pRg st="4" end="4"/>
                                            </p:txEl>
                                          </p:spTgt>
                                        </p:tgtEl>
                                        <p:attrNameLst>
                                          <p:attrName>ppt_x</p:attrName>
                                        </p:attrNameLst>
                                      </p:cBhvr>
                                      <p:tavLst>
                                        <p:tav tm="0">
                                          <p:val>
                                            <p:strVal val="#ppt_x"/>
                                          </p:val>
                                        </p:tav>
                                        <p:tav tm="100000">
                                          <p:val>
                                            <p:strVal val="#ppt_x"/>
                                          </p:val>
                                        </p:tav>
                                      </p:tavLst>
                                    </p:anim>
                                    <p:anim calcmode="lin" valueType="num">
                                      <p:cBhvr additive="base">
                                        <p:cTn id="28" dur="2000" fill="hold"/>
                                        <p:tgtEl>
                                          <p:spTgt spid="291843">
                                            <p:txEl>
                                              <p:pRg st="4" end="4"/>
                                            </p:txEl>
                                          </p:spTgt>
                                        </p:tgtEl>
                                        <p:attrNameLst>
                                          <p:attrName>ppt_y</p:attrName>
                                        </p:attrNameLst>
                                      </p:cBhvr>
                                      <p:tavLst>
                                        <p:tav tm="0">
                                          <p:val>
                                            <p:strVal val="1+#ppt_h/2"/>
                                          </p:val>
                                        </p:tav>
                                        <p:tav tm="100000">
                                          <p:val>
                                            <p:strVal val="#ppt_y"/>
                                          </p:val>
                                        </p:tav>
                                      </p:tavLst>
                                    </p:anim>
                                  </p:childTnLst>
                                </p:cTn>
                              </p:par>
                            </p:childTnLst>
                          </p:cTn>
                        </p:par>
                        <p:par>
                          <p:cTn id="29" fill="hold">
                            <p:stCondLst>
                              <p:cond delay="10000"/>
                            </p:stCondLst>
                            <p:childTnLst>
                              <p:par>
                                <p:cTn id="30" presetID="2" presetClass="entr" presetSubtype="4" fill="hold" nodeType="afterEffect">
                                  <p:stCondLst>
                                    <p:cond delay="0"/>
                                  </p:stCondLst>
                                  <p:childTnLst>
                                    <p:set>
                                      <p:cBhvr>
                                        <p:cTn id="31" dur="1" fill="hold">
                                          <p:stCondLst>
                                            <p:cond delay="0"/>
                                          </p:stCondLst>
                                        </p:cTn>
                                        <p:tgtEl>
                                          <p:spTgt spid="291843">
                                            <p:txEl>
                                              <p:pRg st="5" end="5"/>
                                            </p:txEl>
                                          </p:spTgt>
                                        </p:tgtEl>
                                        <p:attrNameLst>
                                          <p:attrName>style.visibility</p:attrName>
                                        </p:attrNameLst>
                                      </p:cBhvr>
                                      <p:to>
                                        <p:strVal val="visible"/>
                                      </p:to>
                                    </p:set>
                                    <p:anim calcmode="lin" valueType="num">
                                      <p:cBhvr additive="base">
                                        <p:cTn id="32" dur="2000" fill="hold"/>
                                        <p:tgtEl>
                                          <p:spTgt spid="291843">
                                            <p:txEl>
                                              <p:pRg st="5" end="5"/>
                                            </p:txEl>
                                          </p:spTgt>
                                        </p:tgtEl>
                                        <p:attrNameLst>
                                          <p:attrName>ppt_x</p:attrName>
                                        </p:attrNameLst>
                                      </p:cBhvr>
                                      <p:tavLst>
                                        <p:tav tm="0">
                                          <p:val>
                                            <p:strVal val="#ppt_x"/>
                                          </p:val>
                                        </p:tav>
                                        <p:tav tm="100000">
                                          <p:val>
                                            <p:strVal val="#ppt_x"/>
                                          </p:val>
                                        </p:tav>
                                      </p:tavLst>
                                    </p:anim>
                                    <p:anim calcmode="lin" valueType="num">
                                      <p:cBhvr additive="base">
                                        <p:cTn id="33" dur="2000" fill="hold"/>
                                        <p:tgtEl>
                                          <p:spTgt spid="291843">
                                            <p:txEl>
                                              <p:pRg st="5" end="5"/>
                                            </p:txEl>
                                          </p:spTgt>
                                        </p:tgtEl>
                                        <p:attrNameLst>
                                          <p:attrName>ppt_y</p:attrName>
                                        </p:attrNameLst>
                                      </p:cBhvr>
                                      <p:tavLst>
                                        <p:tav tm="0">
                                          <p:val>
                                            <p:strVal val="1+#ppt_h/2"/>
                                          </p:val>
                                        </p:tav>
                                        <p:tav tm="100000">
                                          <p:val>
                                            <p:strVal val="#ppt_y"/>
                                          </p:val>
                                        </p:tav>
                                      </p:tavLst>
                                    </p:anim>
                                  </p:childTnLst>
                                </p:cTn>
                              </p:par>
                            </p:childTnLst>
                          </p:cTn>
                        </p:par>
                        <p:par>
                          <p:cTn id="34" fill="hold">
                            <p:stCondLst>
                              <p:cond delay="12000"/>
                            </p:stCondLst>
                            <p:childTnLst>
                              <p:par>
                                <p:cTn id="35" presetID="2" presetClass="entr" presetSubtype="4" fill="hold" nodeType="afterEffect">
                                  <p:stCondLst>
                                    <p:cond delay="0"/>
                                  </p:stCondLst>
                                  <p:childTnLst>
                                    <p:set>
                                      <p:cBhvr>
                                        <p:cTn id="36" dur="1" fill="hold">
                                          <p:stCondLst>
                                            <p:cond delay="0"/>
                                          </p:stCondLst>
                                        </p:cTn>
                                        <p:tgtEl>
                                          <p:spTgt spid="291843">
                                            <p:txEl>
                                              <p:pRg st="6" end="6"/>
                                            </p:txEl>
                                          </p:spTgt>
                                        </p:tgtEl>
                                        <p:attrNameLst>
                                          <p:attrName>style.visibility</p:attrName>
                                        </p:attrNameLst>
                                      </p:cBhvr>
                                      <p:to>
                                        <p:strVal val="visible"/>
                                      </p:to>
                                    </p:set>
                                    <p:anim calcmode="lin" valueType="num">
                                      <p:cBhvr additive="base">
                                        <p:cTn id="37" dur="2000" fill="hold"/>
                                        <p:tgtEl>
                                          <p:spTgt spid="291843">
                                            <p:txEl>
                                              <p:pRg st="6" end="6"/>
                                            </p:txEl>
                                          </p:spTgt>
                                        </p:tgtEl>
                                        <p:attrNameLst>
                                          <p:attrName>ppt_x</p:attrName>
                                        </p:attrNameLst>
                                      </p:cBhvr>
                                      <p:tavLst>
                                        <p:tav tm="0">
                                          <p:val>
                                            <p:strVal val="#ppt_x"/>
                                          </p:val>
                                        </p:tav>
                                        <p:tav tm="100000">
                                          <p:val>
                                            <p:strVal val="#ppt_x"/>
                                          </p:val>
                                        </p:tav>
                                      </p:tavLst>
                                    </p:anim>
                                    <p:anim calcmode="lin" valueType="num">
                                      <p:cBhvr additive="base">
                                        <p:cTn id="38" dur="2000" fill="hold"/>
                                        <p:tgtEl>
                                          <p:spTgt spid="29184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291843">
                                            <p:txEl>
                                              <p:pRg st="7" end="7"/>
                                            </p:txEl>
                                          </p:spTgt>
                                        </p:tgtEl>
                                        <p:attrNameLst>
                                          <p:attrName>style.visibility</p:attrName>
                                        </p:attrNameLst>
                                      </p:cBhvr>
                                      <p:to>
                                        <p:strVal val="visible"/>
                                      </p:to>
                                    </p:set>
                                    <p:anim calcmode="lin" valueType="num">
                                      <p:cBhvr additive="base">
                                        <p:cTn id="43" dur="2000" fill="hold"/>
                                        <p:tgtEl>
                                          <p:spTgt spid="291843">
                                            <p:txEl>
                                              <p:pRg st="7" end="7"/>
                                            </p:txEl>
                                          </p:spTgt>
                                        </p:tgtEl>
                                        <p:attrNameLst>
                                          <p:attrName>ppt_x</p:attrName>
                                        </p:attrNameLst>
                                      </p:cBhvr>
                                      <p:tavLst>
                                        <p:tav tm="0">
                                          <p:val>
                                            <p:strVal val="#ppt_x"/>
                                          </p:val>
                                        </p:tav>
                                        <p:tav tm="100000">
                                          <p:val>
                                            <p:strVal val="#ppt_x"/>
                                          </p:val>
                                        </p:tav>
                                      </p:tavLst>
                                    </p:anim>
                                    <p:anim calcmode="lin" valueType="num">
                                      <p:cBhvr additive="base">
                                        <p:cTn id="44" dur="2000" fill="hold"/>
                                        <p:tgtEl>
                                          <p:spTgt spid="291843">
                                            <p:txEl>
                                              <p:pRg st="7" end="7"/>
                                            </p:txEl>
                                          </p:spTgt>
                                        </p:tgtEl>
                                        <p:attrNameLst>
                                          <p:attrName>ppt_y</p:attrName>
                                        </p:attrNameLst>
                                      </p:cBhvr>
                                      <p:tavLst>
                                        <p:tav tm="0">
                                          <p:val>
                                            <p:strVal val="1+#ppt_h/2"/>
                                          </p:val>
                                        </p:tav>
                                        <p:tav tm="100000">
                                          <p:val>
                                            <p:strVal val="#ppt_y"/>
                                          </p:val>
                                        </p:tav>
                                      </p:tavLst>
                                    </p:anim>
                                  </p:childTnLst>
                                </p:cTn>
                              </p:par>
                            </p:childTnLst>
                          </p:cTn>
                        </p:par>
                        <p:par>
                          <p:cTn id="45" fill="hold">
                            <p:stCondLst>
                              <p:cond delay="2000"/>
                            </p:stCondLst>
                            <p:childTnLst>
                              <p:par>
                                <p:cTn id="46" presetID="2" presetClass="entr" presetSubtype="4" fill="hold" nodeType="afterEffect">
                                  <p:stCondLst>
                                    <p:cond delay="0"/>
                                  </p:stCondLst>
                                  <p:childTnLst>
                                    <p:set>
                                      <p:cBhvr>
                                        <p:cTn id="47" dur="1" fill="hold">
                                          <p:stCondLst>
                                            <p:cond delay="0"/>
                                          </p:stCondLst>
                                        </p:cTn>
                                        <p:tgtEl>
                                          <p:spTgt spid="291843">
                                            <p:txEl>
                                              <p:pRg st="8" end="8"/>
                                            </p:txEl>
                                          </p:spTgt>
                                        </p:tgtEl>
                                        <p:attrNameLst>
                                          <p:attrName>style.visibility</p:attrName>
                                        </p:attrNameLst>
                                      </p:cBhvr>
                                      <p:to>
                                        <p:strVal val="visible"/>
                                      </p:to>
                                    </p:set>
                                    <p:anim calcmode="lin" valueType="num">
                                      <p:cBhvr additive="base">
                                        <p:cTn id="48" dur="2000" fill="hold"/>
                                        <p:tgtEl>
                                          <p:spTgt spid="291843">
                                            <p:txEl>
                                              <p:pRg st="8" end="8"/>
                                            </p:txEl>
                                          </p:spTgt>
                                        </p:tgtEl>
                                        <p:attrNameLst>
                                          <p:attrName>ppt_x</p:attrName>
                                        </p:attrNameLst>
                                      </p:cBhvr>
                                      <p:tavLst>
                                        <p:tav tm="0">
                                          <p:val>
                                            <p:strVal val="#ppt_x"/>
                                          </p:val>
                                        </p:tav>
                                        <p:tav tm="100000">
                                          <p:val>
                                            <p:strVal val="#ppt_x"/>
                                          </p:val>
                                        </p:tav>
                                      </p:tavLst>
                                    </p:anim>
                                    <p:anim calcmode="lin" valueType="num">
                                      <p:cBhvr additive="base">
                                        <p:cTn id="49" dur="2000" fill="hold"/>
                                        <p:tgtEl>
                                          <p:spTgt spid="29184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タイトル 1"/>
          <p:cNvSpPr>
            <a:spLocks noGrp="1"/>
          </p:cNvSpPr>
          <p:nvPr>
            <p:ph type="title"/>
          </p:nvPr>
        </p:nvSpPr>
        <p:spPr/>
        <p:txBody>
          <a:bodyPr/>
          <a:lstStyle/>
          <a:p>
            <a:endParaRPr lang="ja-JP" altLang="en-US" smtClean="0"/>
          </a:p>
        </p:txBody>
      </p:sp>
      <p:pic>
        <p:nvPicPr>
          <p:cNvPr id="23555" name="コンテンツ プレースホルダ 3" descr="PICT0133.JPG"/>
          <p:cNvPicPr>
            <a:picLocks noGrp="1" noChangeAspect="1"/>
          </p:cNvPicPr>
          <p:nvPr>
            <p:ph idx="1"/>
          </p:nvPr>
        </p:nvPicPr>
        <p:blipFill>
          <a:blip r:embed="rId3" cstate="print"/>
          <a:srcRect/>
          <a:stretch>
            <a:fillRect/>
          </a:stretch>
        </p:blipFill>
        <p:spPr>
          <a:xfrm>
            <a:off x="857250" y="285750"/>
            <a:ext cx="7524750" cy="5643563"/>
          </a:xfrm>
        </p:spPr>
      </p:pic>
      <p:sp>
        <p:nvSpPr>
          <p:cNvPr id="5" name="正方形/長方形 4"/>
          <p:cNvSpPr/>
          <p:nvPr/>
        </p:nvSpPr>
        <p:spPr>
          <a:xfrm>
            <a:off x="428625" y="6072188"/>
            <a:ext cx="8429625" cy="584200"/>
          </a:xfrm>
          <a:prstGeom prst="rect">
            <a:avLst/>
          </a:prstGeom>
        </p:spPr>
        <p:txBody>
          <a:bodyPr>
            <a:spAutoFit/>
          </a:bodyPr>
          <a:lstStyle/>
          <a:p>
            <a:pPr algn="ctr">
              <a:defRPr/>
            </a:pPr>
            <a:r>
              <a:rPr lang="en-US" altLang="ja-JP" sz="3200" dirty="0">
                <a:solidFill>
                  <a:schemeClr val="accent2">
                    <a:lumMod val="20000"/>
                    <a:lumOff val="80000"/>
                  </a:schemeClr>
                </a:solidFill>
              </a:rPr>
              <a:t>Successful Selling  1902</a:t>
            </a:r>
            <a:r>
              <a:rPr lang="ja-JP" altLang="en-US" sz="3200" dirty="0">
                <a:solidFill>
                  <a:schemeClr val="accent2">
                    <a:lumMod val="20000"/>
                    <a:lumOff val="80000"/>
                  </a:schemeClr>
                </a:solidFill>
              </a:rPr>
              <a:t>年初版　</a:t>
            </a:r>
            <a:r>
              <a:rPr lang="en-US" altLang="ja-JP" sz="3200" dirty="0">
                <a:solidFill>
                  <a:schemeClr val="accent2">
                    <a:lumMod val="20000"/>
                    <a:lumOff val="80000"/>
                  </a:schemeClr>
                </a:solidFill>
              </a:rPr>
              <a:t>1924</a:t>
            </a:r>
            <a:r>
              <a:rPr lang="ja-JP" altLang="en-US" sz="3200" dirty="0">
                <a:solidFill>
                  <a:schemeClr val="accent2">
                    <a:lumMod val="20000"/>
                    <a:lumOff val="80000"/>
                  </a:schemeClr>
                </a:solidFill>
              </a:rPr>
              <a:t>年改訂</a:t>
            </a:r>
            <a:endParaRPr lang="en-US" altLang="ja-JP" sz="3200" dirty="0">
              <a:solidFill>
                <a:schemeClr val="accent2">
                  <a:lumMod val="20000"/>
                  <a:lumOff val="80000"/>
                </a:schemeClr>
              </a:solidFill>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endParaRPr kumimoji="1" lang="ja-JP" altLang="en-US"/>
          </a:p>
        </p:txBody>
      </p:sp>
      <p:sp>
        <p:nvSpPr>
          <p:cNvPr id="3" name="コンテンツ プレースホルダ 2"/>
          <p:cNvSpPr>
            <a:spLocks noGrp="1"/>
          </p:cNvSpPr>
          <p:nvPr>
            <p:ph idx="1"/>
          </p:nvPr>
        </p:nvSpPr>
        <p:spPr>
          <a:xfrm>
            <a:off x="500034" y="500042"/>
            <a:ext cx="8229600" cy="4525963"/>
          </a:xfrm>
        </p:spPr>
        <p:txBody>
          <a:bodyPr/>
          <a:lstStyle/>
          <a:p>
            <a:r>
              <a:rPr lang="en-US" altLang="ja-JP" sz="3600" dirty="0" smtClean="0">
                <a:solidFill>
                  <a:srgbClr val="FFFF99"/>
                </a:solidFill>
              </a:rPr>
              <a:t>Health, honor, and harmony are all essential for happiness - the thing which money alone will not buy. The spirit of Service is foreign to the nature of the un-</a:t>
            </a:r>
            <a:r>
              <a:rPr lang="en-US" altLang="ja-JP" sz="3600" dirty="0" err="1" smtClean="0">
                <a:solidFill>
                  <a:srgbClr val="FFFF99"/>
                </a:solidFill>
              </a:rPr>
              <a:t>relaible</a:t>
            </a:r>
            <a:r>
              <a:rPr lang="en-US" altLang="ja-JP" sz="3600" dirty="0" smtClean="0">
                <a:solidFill>
                  <a:srgbClr val="FFFF99"/>
                </a:solidFill>
              </a:rPr>
              <a:t> man. He is wholly selfish, and in his heart he believes the motto, “</a:t>
            </a:r>
            <a:r>
              <a:rPr lang="en-US" altLang="ja-JP" sz="3600" dirty="0" smtClean="0">
                <a:solidFill>
                  <a:srgbClr val="FF0000"/>
                </a:solidFill>
              </a:rPr>
              <a:t>He profits most who serves best</a:t>
            </a:r>
            <a:r>
              <a:rPr lang="en-US" altLang="ja-JP" sz="3600" dirty="0" smtClean="0">
                <a:solidFill>
                  <a:srgbClr val="FFFF99"/>
                </a:solidFill>
              </a:rPr>
              <a:t>,” is impracticable idealism</a:t>
            </a:r>
            <a:r>
              <a:rPr lang="en-US" altLang="ja-JP" dirty="0" smtClean="0">
                <a:solidFill>
                  <a:srgbClr val="FFFF99"/>
                </a:solidFill>
              </a:rPr>
              <a:t>. </a:t>
            </a:r>
            <a:endParaRPr lang="ja-JP" altLang="en-US" dirty="0" smtClean="0">
              <a:solidFill>
                <a:srgbClr val="FFFF99"/>
              </a:solidFill>
            </a:endParaRPr>
          </a:p>
          <a:p>
            <a:endParaRPr lang="ja-JP" altLang="en-US" dirty="0" smtClean="0">
              <a:solidFill>
                <a:srgbClr val="FFFF99"/>
              </a:solidFill>
            </a:endParaRPr>
          </a:p>
          <a:p>
            <a:pPr>
              <a:buNone/>
            </a:pPr>
            <a:r>
              <a:rPr lang="en-US" altLang="ja-JP" sz="3600" dirty="0" smtClean="0">
                <a:solidFill>
                  <a:srgbClr val="FFFF00"/>
                </a:solidFill>
              </a:rPr>
              <a:t>Successful Selling   Vol.6   Page 7</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Effect transition="in" filter="fade">
                                      <p:cBhvr>
                                        <p:cTn id="11"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1052736"/>
            <a:ext cx="8229600" cy="4608512"/>
          </a:xfrm>
        </p:spPr>
        <p:txBody>
          <a:bodyPr/>
          <a:lstStyle/>
          <a:p>
            <a:r>
              <a:rPr kumimoji="1" lang="ja-JP" altLang="en-US" sz="4800" dirty="0" smtClean="0">
                <a:solidFill>
                  <a:srgbClr val="FFFF99"/>
                </a:solidFill>
              </a:rPr>
              <a:t>シェルドンの</a:t>
            </a:r>
            <a:br>
              <a:rPr kumimoji="1" lang="ja-JP" altLang="en-US" sz="4800" dirty="0" smtClean="0">
                <a:solidFill>
                  <a:srgbClr val="FFFF99"/>
                </a:solidFill>
              </a:rPr>
            </a:br>
            <a:r>
              <a:rPr lang="ja-JP" altLang="en-US" sz="4800" dirty="0" smtClean="0">
                <a:solidFill>
                  <a:srgbClr val="FFFF99"/>
                </a:solidFill>
              </a:rPr>
              <a:t>職業奉仕理念は</a:t>
            </a:r>
            <a:br>
              <a:rPr lang="ja-JP" altLang="en-US" sz="4800" dirty="0" smtClean="0">
                <a:solidFill>
                  <a:srgbClr val="FFFF99"/>
                </a:solidFill>
              </a:rPr>
            </a:br>
            <a:r>
              <a:rPr lang="ja-JP" altLang="en-US" sz="4800" dirty="0" smtClean="0">
                <a:solidFill>
                  <a:srgbClr val="FFFF99"/>
                </a:solidFill>
              </a:rPr>
              <a:t>限りなく</a:t>
            </a:r>
            <a:br>
              <a:rPr lang="ja-JP" altLang="en-US" sz="4800" dirty="0" smtClean="0">
                <a:solidFill>
                  <a:srgbClr val="FFFF99"/>
                </a:solidFill>
              </a:rPr>
            </a:br>
            <a:r>
              <a:rPr lang="ja-JP" altLang="en-US" sz="4800" dirty="0" smtClean="0">
                <a:solidFill>
                  <a:srgbClr val="FFFF99"/>
                </a:solidFill>
              </a:rPr>
              <a:t>修正資本主義に近い考え方</a:t>
            </a:r>
            <a:br>
              <a:rPr lang="ja-JP" altLang="en-US" sz="4800" dirty="0" smtClean="0">
                <a:solidFill>
                  <a:srgbClr val="FFFF99"/>
                </a:solidFill>
              </a:rPr>
            </a:br>
            <a:r>
              <a:rPr lang="ja-JP" altLang="en-US" sz="4800" dirty="0" smtClean="0">
                <a:solidFill>
                  <a:srgbClr val="FFFF99"/>
                </a:solidFill>
              </a:rPr>
              <a:t/>
            </a:r>
            <a:br>
              <a:rPr lang="ja-JP" altLang="en-US" sz="4800" dirty="0" smtClean="0">
                <a:solidFill>
                  <a:srgbClr val="FFFF99"/>
                </a:solidFill>
              </a:rPr>
            </a:br>
            <a:r>
              <a:rPr lang="ja-JP" altLang="en-US" sz="4800" dirty="0" smtClean="0">
                <a:solidFill>
                  <a:srgbClr val="FFFF99"/>
                </a:solidFill>
              </a:rPr>
              <a:t>時代を</a:t>
            </a:r>
            <a:r>
              <a:rPr lang="en-US" altLang="ja-JP" sz="4800" dirty="0" smtClean="0">
                <a:solidFill>
                  <a:srgbClr val="FFFF99"/>
                </a:solidFill>
              </a:rPr>
              <a:t>30</a:t>
            </a:r>
            <a:r>
              <a:rPr lang="ja-JP" altLang="en-US" sz="4800" dirty="0" smtClean="0">
                <a:solidFill>
                  <a:srgbClr val="FFFF99"/>
                </a:solidFill>
              </a:rPr>
              <a:t>年先取りした思考</a:t>
            </a:r>
            <a:r>
              <a:rPr lang="ja-JP" altLang="en-US" dirty="0" smtClean="0">
                <a:solidFill>
                  <a:srgbClr val="FFFF99"/>
                </a:solidFill>
              </a:rPr>
              <a:t/>
            </a:r>
            <a:br>
              <a:rPr lang="ja-JP" altLang="en-US" dirty="0" smtClean="0">
                <a:solidFill>
                  <a:srgbClr val="FFFF99"/>
                </a:solidFill>
              </a:rPr>
            </a:br>
            <a:endParaRPr kumimoji="1" lang="ja-JP" altLang="en-US" dirty="0">
              <a:solidFill>
                <a:srgbClr val="FFFF99"/>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タイトル 1"/>
          <p:cNvSpPr>
            <a:spLocks noGrp="1"/>
          </p:cNvSpPr>
          <p:nvPr>
            <p:ph type="title"/>
          </p:nvPr>
        </p:nvSpPr>
        <p:spPr>
          <a:xfrm>
            <a:off x="714375" y="0"/>
            <a:ext cx="7772400" cy="1143000"/>
          </a:xfrm>
        </p:spPr>
        <p:txBody>
          <a:bodyPr/>
          <a:lstStyle/>
          <a:p>
            <a:r>
              <a:rPr lang="en-US" altLang="ja-JP" sz="4000" smtClean="0">
                <a:solidFill>
                  <a:srgbClr val="FFFFCC"/>
                </a:solidFill>
              </a:rPr>
              <a:t>19</a:t>
            </a:r>
            <a:r>
              <a:rPr lang="ja-JP" altLang="en-US" sz="4000" smtClean="0">
                <a:solidFill>
                  <a:srgbClr val="FFFFCC"/>
                </a:solidFill>
              </a:rPr>
              <a:t>世紀の資本主義</a:t>
            </a:r>
          </a:p>
        </p:txBody>
      </p:sp>
      <p:sp>
        <p:nvSpPr>
          <p:cNvPr id="3" name="コンテンツ プレースホルダ 2"/>
          <p:cNvSpPr>
            <a:spLocks noGrp="1"/>
          </p:cNvSpPr>
          <p:nvPr>
            <p:ph idx="1"/>
          </p:nvPr>
        </p:nvSpPr>
        <p:spPr>
          <a:xfrm>
            <a:off x="755576" y="2276872"/>
            <a:ext cx="7700392" cy="3810570"/>
          </a:xfrm>
        </p:spPr>
        <p:txBody>
          <a:bodyPr/>
          <a:lstStyle/>
          <a:p>
            <a:pPr>
              <a:defRPr/>
            </a:pPr>
            <a:r>
              <a:rPr lang="ja-JP" altLang="en-US" dirty="0" smtClean="0">
                <a:solidFill>
                  <a:schemeClr val="bg2">
                    <a:lumMod val="20000"/>
                    <a:lumOff val="80000"/>
                  </a:schemeClr>
                </a:solidFill>
              </a:rPr>
              <a:t>ロータリーが創立された当時は、資本家の欲望が労働者を搾取した時代</a:t>
            </a:r>
          </a:p>
          <a:p>
            <a:pPr>
              <a:defRPr/>
            </a:pPr>
            <a:r>
              <a:rPr lang="ja-JP" altLang="en-US" dirty="0" smtClean="0">
                <a:solidFill>
                  <a:schemeClr val="bg2">
                    <a:lumMod val="20000"/>
                    <a:lumOff val="80000"/>
                  </a:schemeClr>
                </a:solidFill>
              </a:rPr>
              <a:t>利潤をあげるために、いかに安い賃金で労働者を雇うか</a:t>
            </a:r>
          </a:p>
          <a:p>
            <a:pPr>
              <a:defRPr/>
            </a:pPr>
            <a:r>
              <a:rPr lang="ja-JP" altLang="en-US" dirty="0" smtClean="0">
                <a:solidFill>
                  <a:schemeClr val="bg2">
                    <a:lumMod val="20000"/>
                    <a:lumOff val="80000"/>
                  </a:schemeClr>
                </a:solidFill>
              </a:rPr>
              <a:t>労働者の貧困、失業</a:t>
            </a:r>
          </a:p>
          <a:p>
            <a:pPr>
              <a:defRPr/>
            </a:pPr>
            <a:r>
              <a:rPr lang="ja-JP" altLang="en-US" dirty="0" smtClean="0">
                <a:solidFill>
                  <a:schemeClr val="bg2">
                    <a:lumMod val="20000"/>
                    <a:lumOff val="80000"/>
                  </a:schemeClr>
                </a:solidFill>
              </a:rPr>
              <a:t>無秩序な自由競争による経済恐慌</a:t>
            </a:r>
            <a:endParaRPr lang="ja-JP" altLang="en-US" dirty="0">
              <a:solidFill>
                <a:schemeClr val="bg2">
                  <a:lumMod val="20000"/>
                  <a:lumOff val="80000"/>
                </a:schemeClr>
              </a:solidFill>
            </a:endParaRPr>
          </a:p>
        </p:txBody>
      </p:sp>
      <p:sp>
        <p:nvSpPr>
          <p:cNvPr id="6148" name="テキスト ボックス 3"/>
          <p:cNvSpPr txBox="1">
            <a:spLocks noChangeArrowheads="1"/>
          </p:cNvSpPr>
          <p:nvPr/>
        </p:nvSpPr>
        <p:spPr bwMode="auto">
          <a:xfrm>
            <a:off x="928688" y="1285875"/>
            <a:ext cx="7072312" cy="646113"/>
          </a:xfrm>
          <a:prstGeom prst="rect">
            <a:avLst/>
          </a:prstGeom>
          <a:solidFill>
            <a:srgbClr val="FFFFCC"/>
          </a:solidFill>
          <a:ln w="9525">
            <a:solidFill>
              <a:srgbClr val="FF3300"/>
            </a:solidFill>
            <a:miter lim="800000"/>
            <a:headEnd/>
            <a:tailEnd/>
          </a:ln>
        </p:spPr>
        <p:txBody>
          <a:bodyPr>
            <a:spAutoFit/>
          </a:bodyPr>
          <a:lstStyle/>
          <a:p>
            <a:pPr algn="ctr"/>
            <a:r>
              <a:rPr lang="ja-JP" altLang="en-US" sz="3600"/>
              <a:t>資本家　対　労働者　対立の構図</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afterEffect">
                                  <p:stCondLst>
                                    <p:cond delay="0"/>
                                  </p:stCondLst>
                                  <p:childTnLst>
                                    <p:set>
                                      <p:cBhvr>
                                        <p:cTn id="6" dur="1" fill="hold">
                                          <p:stCondLst>
                                            <p:cond delay="0"/>
                                          </p:stCondLst>
                                        </p:cTn>
                                        <p:tgtEl>
                                          <p:spTgt spid="6148"/>
                                        </p:tgtEl>
                                        <p:attrNameLst>
                                          <p:attrName>style.visibility</p:attrName>
                                        </p:attrNameLst>
                                      </p:cBhvr>
                                      <p:to>
                                        <p:strVal val="visible"/>
                                      </p:to>
                                    </p:set>
                                    <p:animEffect transition="in" filter="diamond(in)">
                                      <p:cBhvr>
                                        <p:cTn id="7" dur="2000"/>
                                        <p:tgtEl>
                                          <p:spTgt spid="6148"/>
                                        </p:tgtEl>
                                      </p:cBhvr>
                                    </p:animEffect>
                                  </p:childTnLst>
                                </p:cTn>
                              </p:par>
                            </p:childTnLst>
                          </p:cTn>
                        </p:par>
                        <p:par>
                          <p:cTn id="8" fill="hold">
                            <p:stCondLst>
                              <p:cond delay="2000"/>
                            </p:stCondLst>
                            <p:childTnLst>
                              <p:par>
                                <p:cTn id="9" presetID="2" presetClass="entr" presetSubtype="4" fill="hold"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additive="base">
                                        <p:cTn id="11"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2"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additive="base">
                                        <p:cTn id="17"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8"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par>
                          <p:cTn id="19" fill="hold">
                            <p:stCondLst>
                              <p:cond delay="2000"/>
                            </p:stCondLst>
                            <p:childTnLst>
                              <p:par>
                                <p:cTn id="20" presetID="2" presetClass="entr" presetSubtype="4" fill="hold" nodeType="after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calcmode="lin" valueType="num">
                                      <p:cBhvr additive="base">
                                        <p:cTn id="22"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3" dur="2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par>
                          <p:cTn id="24" fill="hold">
                            <p:stCondLst>
                              <p:cond delay="4000"/>
                            </p:stCondLst>
                            <p:childTnLst>
                              <p:par>
                                <p:cTn id="25" presetID="2" presetClass="entr" presetSubtype="4" fill="hold" nodeType="after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 calcmode="lin" valueType="num">
                                      <p:cBhvr additive="base">
                                        <p:cTn id="27" dur="2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8" dur="2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タイトル 1"/>
          <p:cNvSpPr>
            <a:spLocks noGrp="1"/>
          </p:cNvSpPr>
          <p:nvPr>
            <p:ph type="title"/>
          </p:nvPr>
        </p:nvSpPr>
        <p:spPr>
          <a:xfrm>
            <a:off x="714375" y="0"/>
            <a:ext cx="7772400" cy="1143000"/>
          </a:xfrm>
        </p:spPr>
        <p:txBody>
          <a:bodyPr/>
          <a:lstStyle/>
          <a:p>
            <a:r>
              <a:rPr lang="ja-JP" altLang="en-US" sz="4000" smtClean="0">
                <a:solidFill>
                  <a:srgbClr val="FFFFCC"/>
                </a:solidFill>
              </a:rPr>
              <a:t>修正資本主義</a:t>
            </a:r>
          </a:p>
        </p:txBody>
      </p:sp>
      <p:sp>
        <p:nvSpPr>
          <p:cNvPr id="3" name="コンテンツ プレースホルダ 2"/>
          <p:cNvSpPr>
            <a:spLocks noGrp="1"/>
          </p:cNvSpPr>
          <p:nvPr>
            <p:ph idx="1"/>
          </p:nvPr>
        </p:nvSpPr>
        <p:spPr>
          <a:xfrm>
            <a:off x="428625" y="1143000"/>
            <a:ext cx="8215313" cy="5357813"/>
          </a:xfrm>
        </p:spPr>
        <p:txBody>
          <a:bodyPr/>
          <a:lstStyle/>
          <a:p>
            <a:pPr>
              <a:defRPr/>
            </a:pPr>
            <a:r>
              <a:rPr lang="ja-JP" altLang="en-US" dirty="0" smtClean="0">
                <a:solidFill>
                  <a:schemeClr val="bg2">
                    <a:lumMod val="20000"/>
                    <a:lumOff val="80000"/>
                  </a:schemeClr>
                </a:solidFill>
              </a:rPr>
              <a:t>資本主義のもたらす社会矛盾や害悪を緩和するための施策　修正資本主義</a:t>
            </a:r>
          </a:p>
          <a:p>
            <a:pPr>
              <a:defRPr/>
            </a:pPr>
            <a:r>
              <a:rPr lang="ja-JP" altLang="en-US" dirty="0" smtClean="0">
                <a:solidFill>
                  <a:schemeClr val="bg2">
                    <a:lumMod val="20000"/>
                    <a:lumOff val="80000"/>
                  </a:schemeClr>
                </a:solidFill>
              </a:rPr>
              <a:t>ジョン・ケインズ</a:t>
            </a:r>
          </a:p>
          <a:p>
            <a:pPr>
              <a:buFontTx/>
              <a:buNone/>
              <a:defRPr/>
            </a:pPr>
            <a:r>
              <a:rPr lang="ja-JP" altLang="en-US" dirty="0" smtClean="0">
                <a:solidFill>
                  <a:schemeClr val="bg2">
                    <a:lumMod val="20000"/>
                    <a:lumOff val="80000"/>
                  </a:schemeClr>
                </a:solidFill>
              </a:rPr>
              <a:t>　　　　法規制による資本家の活動規制</a:t>
            </a:r>
          </a:p>
          <a:p>
            <a:pPr>
              <a:buFontTx/>
              <a:buNone/>
              <a:defRPr/>
            </a:pPr>
            <a:r>
              <a:rPr lang="ja-JP" altLang="en-US" dirty="0" smtClean="0">
                <a:solidFill>
                  <a:schemeClr val="bg2">
                    <a:lumMod val="20000"/>
                    <a:lumOff val="80000"/>
                  </a:schemeClr>
                </a:solidFill>
              </a:rPr>
              <a:t>　　　　公共事業等による失業者対策　　　　</a:t>
            </a:r>
          </a:p>
          <a:p>
            <a:pPr>
              <a:buFontTx/>
              <a:buNone/>
              <a:defRPr/>
            </a:pPr>
            <a:r>
              <a:rPr lang="ja-JP" altLang="en-US" dirty="0" smtClean="0">
                <a:solidFill>
                  <a:schemeClr val="bg2">
                    <a:lumMod val="20000"/>
                    <a:lumOff val="80000"/>
                  </a:schemeClr>
                </a:solidFill>
              </a:rPr>
              <a:t>　　　　従業員の福利厚生</a:t>
            </a:r>
          </a:p>
          <a:p>
            <a:pPr>
              <a:defRPr/>
            </a:pPr>
            <a:r>
              <a:rPr lang="ja-JP" altLang="en-US" dirty="0" smtClean="0">
                <a:solidFill>
                  <a:schemeClr val="bg2">
                    <a:lumMod val="20000"/>
                    <a:lumOff val="80000"/>
                  </a:schemeClr>
                </a:solidFill>
              </a:rPr>
              <a:t>シェルドンの理念</a:t>
            </a:r>
          </a:p>
          <a:p>
            <a:pPr>
              <a:buFontTx/>
              <a:buNone/>
              <a:defRPr/>
            </a:pPr>
            <a:r>
              <a:rPr lang="ja-JP" altLang="en-US" dirty="0" smtClean="0">
                <a:solidFill>
                  <a:schemeClr val="bg2">
                    <a:lumMod val="20000"/>
                    <a:lumOff val="80000"/>
                  </a:schemeClr>
                </a:solidFill>
              </a:rPr>
              <a:t>　　　　経営学の原理原則に基づく企業経営</a:t>
            </a:r>
          </a:p>
          <a:p>
            <a:pPr>
              <a:buFontTx/>
              <a:buNone/>
              <a:defRPr/>
            </a:pPr>
            <a:r>
              <a:rPr lang="ja-JP" altLang="en-US" dirty="0" smtClean="0">
                <a:solidFill>
                  <a:schemeClr val="bg2">
                    <a:lumMod val="20000"/>
                    <a:lumOff val="80000"/>
                  </a:schemeClr>
                </a:solidFill>
              </a:rPr>
              <a:t>　　　　利益の適正配分　従業員対策</a:t>
            </a:r>
            <a:endParaRPr lang="ja-JP" altLang="en-US" dirty="0">
              <a:solidFill>
                <a:schemeClr val="bg2">
                  <a:lumMod val="20000"/>
                  <a:lumOff val="80000"/>
                </a:schemeClr>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par>
                          <p:cTn id="15" fill="hold">
                            <p:stCondLst>
                              <p:cond delay="2000"/>
                            </p:stCondLst>
                            <p:childTnLst>
                              <p:par>
                                <p:cTn id="16" presetID="2" presetClass="entr" presetSubtype="4" fill="hold" nodeType="after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 calcmode="lin" valueType="num">
                                      <p:cBhvr additive="base">
                                        <p:cTn id="18"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9" dur="2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par>
                          <p:cTn id="20" fill="hold">
                            <p:stCondLst>
                              <p:cond delay="4000"/>
                            </p:stCondLst>
                            <p:childTnLst>
                              <p:par>
                                <p:cTn id="21" presetID="2" presetClass="entr" presetSubtype="4" fill="hold" nodeType="after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2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4" dur="2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par>
                          <p:cTn id="25" fill="hold">
                            <p:stCondLst>
                              <p:cond delay="6000"/>
                            </p:stCondLst>
                            <p:childTnLst>
                              <p:par>
                                <p:cTn id="26" presetID="2" presetClass="entr" presetSubtype="4" fill="hold" nodeType="after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 calcmode="lin" valueType="num">
                                      <p:cBhvr additive="base">
                                        <p:cTn id="28" dur="20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9" dur="20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nodeType="clickEffect">
                                  <p:stCondLst>
                                    <p:cond delay="0"/>
                                  </p:stCondLst>
                                  <p:childTnLst>
                                    <p:set>
                                      <p:cBhvr>
                                        <p:cTn id="33" dur="1" fill="hold">
                                          <p:stCondLst>
                                            <p:cond delay="0"/>
                                          </p:stCondLst>
                                        </p:cTn>
                                        <p:tgtEl>
                                          <p:spTgt spid="3">
                                            <p:txEl>
                                              <p:pRg st="5" end="5"/>
                                            </p:txEl>
                                          </p:spTgt>
                                        </p:tgtEl>
                                        <p:attrNameLst>
                                          <p:attrName>style.visibility</p:attrName>
                                        </p:attrNameLst>
                                      </p:cBhvr>
                                      <p:to>
                                        <p:strVal val="visible"/>
                                      </p:to>
                                    </p:set>
                                    <p:anim calcmode="lin" valueType="num">
                                      <p:cBhvr additive="base">
                                        <p:cTn id="34" dur="20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5" dur="20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par>
                          <p:cTn id="36" fill="hold">
                            <p:stCondLst>
                              <p:cond delay="2000"/>
                            </p:stCondLst>
                            <p:childTnLst>
                              <p:par>
                                <p:cTn id="37" presetID="2" presetClass="entr" presetSubtype="4" fill="hold" nodeType="afterEffect">
                                  <p:stCondLst>
                                    <p:cond delay="0"/>
                                  </p:stCondLst>
                                  <p:childTnLst>
                                    <p:set>
                                      <p:cBhvr>
                                        <p:cTn id="38" dur="1" fill="hold">
                                          <p:stCondLst>
                                            <p:cond delay="0"/>
                                          </p:stCondLst>
                                        </p:cTn>
                                        <p:tgtEl>
                                          <p:spTgt spid="3">
                                            <p:txEl>
                                              <p:pRg st="6" end="6"/>
                                            </p:txEl>
                                          </p:spTgt>
                                        </p:tgtEl>
                                        <p:attrNameLst>
                                          <p:attrName>style.visibility</p:attrName>
                                        </p:attrNameLst>
                                      </p:cBhvr>
                                      <p:to>
                                        <p:strVal val="visible"/>
                                      </p:to>
                                    </p:set>
                                    <p:anim calcmode="lin" valueType="num">
                                      <p:cBhvr additive="base">
                                        <p:cTn id="39" dur="20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0" dur="20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par>
                          <p:cTn id="41" fill="hold">
                            <p:stCondLst>
                              <p:cond delay="4000"/>
                            </p:stCondLst>
                            <p:childTnLst>
                              <p:par>
                                <p:cTn id="42" presetID="2" presetClass="entr" presetSubtype="4" fill="hold" nodeType="afterEffect">
                                  <p:stCondLst>
                                    <p:cond delay="0"/>
                                  </p:stCondLst>
                                  <p:childTnLst>
                                    <p:set>
                                      <p:cBhvr>
                                        <p:cTn id="43" dur="1" fill="hold">
                                          <p:stCondLst>
                                            <p:cond delay="0"/>
                                          </p:stCondLst>
                                        </p:cTn>
                                        <p:tgtEl>
                                          <p:spTgt spid="3">
                                            <p:txEl>
                                              <p:pRg st="7" end="7"/>
                                            </p:txEl>
                                          </p:spTgt>
                                        </p:tgtEl>
                                        <p:attrNameLst>
                                          <p:attrName>style.visibility</p:attrName>
                                        </p:attrNameLst>
                                      </p:cBhvr>
                                      <p:to>
                                        <p:strVal val="visible"/>
                                      </p:to>
                                    </p:set>
                                    <p:anim calcmode="lin" valueType="num">
                                      <p:cBhvr additive="base">
                                        <p:cTn id="44" dur="20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5" dur="20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9010" name="Rectangle 2"/>
          <p:cNvSpPr>
            <a:spLocks noGrp="1" noChangeArrowheads="1"/>
          </p:cNvSpPr>
          <p:nvPr>
            <p:ph type="title" idx="4294967295"/>
          </p:nvPr>
        </p:nvSpPr>
        <p:spPr>
          <a:xfrm>
            <a:off x="0" y="0"/>
            <a:ext cx="9144000" cy="1219200"/>
          </a:xfrm>
        </p:spPr>
        <p:txBody>
          <a:bodyPr/>
          <a:lstStyle/>
          <a:p>
            <a:pPr eaLnBrk="1" hangingPunct="1"/>
            <a:r>
              <a:rPr lang="ja-JP" altLang="en-US" sz="4000" smtClean="0">
                <a:solidFill>
                  <a:srgbClr val="FFFFCC"/>
                </a:solidFill>
              </a:rPr>
              <a:t>顧客に満足度を与える具体的経営方法</a:t>
            </a:r>
          </a:p>
        </p:txBody>
      </p:sp>
      <p:sp>
        <p:nvSpPr>
          <p:cNvPr id="299011" name="Rectangle 3"/>
          <p:cNvSpPr>
            <a:spLocks noGrp="1" noChangeArrowheads="1"/>
          </p:cNvSpPr>
          <p:nvPr>
            <p:ph type="body" idx="4294967295"/>
          </p:nvPr>
        </p:nvSpPr>
        <p:spPr>
          <a:xfrm>
            <a:off x="714375" y="1214438"/>
            <a:ext cx="7772400" cy="3857625"/>
          </a:xfrm>
        </p:spPr>
        <p:txBody>
          <a:bodyPr/>
          <a:lstStyle/>
          <a:p>
            <a:pPr eaLnBrk="1" hangingPunct="1">
              <a:lnSpc>
                <a:spcPct val="90000"/>
              </a:lnSpc>
              <a:defRPr/>
            </a:pPr>
            <a:r>
              <a:rPr lang="ja-JP" altLang="en-US" dirty="0" smtClean="0">
                <a:solidFill>
                  <a:schemeClr val="bg2">
                    <a:lumMod val="90000"/>
                  </a:schemeClr>
                </a:solidFill>
              </a:rPr>
              <a:t>高い品質　安全性</a:t>
            </a:r>
          </a:p>
          <a:p>
            <a:pPr eaLnBrk="1" hangingPunct="1">
              <a:lnSpc>
                <a:spcPct val="90000"/>
              </a:lnSpc>
              <a:defRPr/>
            </a:pPr>
            <a:r>
              <a:rPr lang="ja-JP" altLang="en-US" dirty="0" smtClean="0">
                <a:solidFill>
                  <a:schemeClr val="bg2">
                    <a:lumMod val="90000"/>
                  </a:schemeClr>
                </a:solidFill>
              </a:rPr>
              <a:t>適正な価格　需要供給のバランス</a:t>
            </a:r>
          </a:p>
          <a:p>
            <a:pPr eaLnBrk="1" hangingPunct="1">
              <a:lnSpc>
                <a:spcPct val="90000"/>
              </a:lnSpc>
              <a:defRPr/>
            </a:pPr>
            <a:r>
              <a:rPr lang="ja-JP" altLang="en-US" dirty="0" smtClean="0">
                <a:solidFill>
                  <a:schemeClr val="bg2">
                    <a:lumMod val="90000"/>
                  </a:schemeClr>
                </a:solidFill>
              </a:rPr>
              <a:t>経営者・従業員の接客態度</a:t>
            </a:r>
          </a:p>
          <a:p>
            <a:pPr eaLnBrk="1" hangingPunct="1">
              <a:lnSpc>
                <a:spcPct val="90000"/>
              </a:lnSpc>
              <a:defRPr/>
            </a:pPr>
            <a:r>
              <a:rPr lang="ja-JP" altLang="en-US" dirty="0" smtClean="0">
                <a:solidFill>
                  <a:schemeClr val="bg2">
                    <a:lumMod val="90000"/>
                  </a:schemeClr>
                </a:solidFill>
              </a:rPr>
              <a:t>豊富な品揃え</a:t>
            </a:r>
          </a:p>
          <a:p>
            <a:pPr eaLnBrk="1" hangingPunct="1">
              <a:lnSpc>
                <a:spcPct val="90000"/>
              </a:lnSpc>
              <a:defRPr/>
            </a:pPr>
            <a:r>
              <a:rPr lang="ja-JP" altLang="en-US" dirty="0" smtClean="0">
                <a:solidFill>
                  <a:schemeClr val="bg2">
                    <a:lumMod val="90000"/>
                  </a:schemeClr>
                </a:solidFill>
              </a:rPr>
              <a:t>公正な広告　虚偽・誇大広告</a:t>
            </a:r>
          </a:p>
          <a:p>
            <a:pPr eaLnBrk="1" hangingPunct="1">
              <a:lnSpc>
                <a:spcPct val="90000"/>
              </a:lnSpc>
              <a:defRPr/>
            </a:pPr>
            <a:r>
              <a:rPr lang="ja-JP" altLang="en-US" dirty="0" smtClean="0">
                <a:solidFill>
                  <a:schemeClr val="bg2">
                    <a:lumMod val="90000"/>
                  </a:schemeClr>
                </a:solidFill>
              </a:rPr>
              <a:t>高い商品知識　高度な専門知識</a:t>
            </a:r>
          </a:p>
          <a:p>
            <a:pPr eaLnBrk="1" hangingPunct="1">
              <a:lnSpc>
                <a:spcPct val="90000"/>
              </a:lnSpc>
              <a:defRPr/>
            </a:pPr>
            <a:r>
              <a:rPr lang="ja-JP" altLang="en-US" dirty="0" smtClean="0">
                <a:solidFill>
                  <a:schemeClr val="bg2">
                    <a:lumMod val="90000"/>
                  </a:schemeClr>
                </a:solidFill>
              </a:rPr>
              <a:t>アフター・サービス　</a:t>
            </a:r>
            <a:r>
              <a:rPr lang="en-US" altLang="ja-JP" dirty="0" smtClean="0">
                <a:solidFill>
                  <a:schemeClr val="bg2">
                    <a:lumMod val="90000"/>
                  </a:schemeClr>
                </a:solidFill>
              </a:rPr>
              <a:t>PL</a:t>
            </a:r>
            <a:r>
              <a:rPr lang="ja-JP" altLang="en-US" dirty="0" smtClean="0">
                <a:solidFill>
                  <a:schemeClr val="bg2">
                    <a:lumMod val="90000"/>
                  </a:schemeClr>
                </a:solidFill>
              </a:rPr>
              <a:t>法</a:t>
            </a:r>
          </a:p>
        </p:txBody>
      </p:sp>
      <p:sp>
        <p:nvSpPr>
          <p:cNvPr id="299012" name="Text Box 4"/>
          <p:cNvSpPr txBox="1">
            <a:spLocks noChangeArrowheads="1"/>
          </p:cNvSpPr>
          <p:nvPr/>
        </p:nvSpPr>
        <p:spPr bwMode="auto">
          <a:xfrm>
            <a:off x="1357313" y="5072063"/>
            <a:ext cx="6119812" cy="650875"/>
          </a:xfrm>
          <a:prstGeom prst="rect">
            <a:avLst/>
          </a:prstGeom>
          <a:solidFill>
            <a:srgbClr val="FFFFFF"/>
          </a:solidFill>
          <a:ln w="9525">
            <a:solidFill>
              <a:srgbClr val="FF0000"/>
            </a:solidFill>
            <a:miter lim="800000"/>
            <a:headEnd/>
            <a:tailEnd/>
          </a:ln>
        </p:spPr>
        <p:txBody>
          <a:bodyPr>
            <a:spAutoFit/>
          </a:bodyPr>
          <a:lstStyle/>
          <a:p>
            <a:pPr algn="ctr">
              <a:spcBef>
                <a:spcPct val="50000"/>
              </a:spcBef>
            </a:pPr>
            <a:r>
              <a:rPr lang="ja-JP" altLang="en-US" sz="3600"/>
              <a:t>リピーター新規顧客の獲得</a:t>
            </a:r>
          </a:p>
        </p:txBody>
      </p:sp>
      <p:sp>
        <p:nvSpPr>
          <p:cNvPr id="299013" name="Text Box 5"/>
          <p:cNvSpPr txBox="1">
            <a:spLocks noChangeArrowheads="1"/>
          </p:cNvSpPr>
          <p:nvPr/>
        </p:nvSpPr>
        <p:spPr bwMode="auto">
          <a:xfrm>
            <a:off x="642938" y="5929313"/>
            <a:ext cx="7775575" cy="650875"/>
          </a:xfrm>
          <a:prstGeom prst="rect">
            <a:avLst/>
          </a:prstGeom>
          <a:solidFill>
            <a:srgbClr val="FFFFFF"/>
          </a:solidFill>
          <a:ln w="9525">
            <a:solidFill>
              <a:srgbClr val="FF0000"/>
            </a:solidFill>
            <a:miter lim="800000"/>
            <a:headEnd/>
            <a:tailEnd/>
          </a:ln>
        </p:spPr>
        <p:txBody>
          <a:bodyPr>
            <a:spAutoFit/>
          </a:bodyPr>
          <a:lstStyle/>
          <a:p>
            <a:pPr algn="ctr">
              <a:spcBef>
                <a:spcPct val="50000"/>
              </a:spcBef>
            </a:pPr>
            <a:r>
              <a:rPr lang="ja-JP" altLang="en-US" sz="3600"/>
              <a:t>結果として高い職業倫理に繋がる</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99010"/>
                                        </p:tgtEl>
                                        <p:attrNameLst>
                                          <p:attrName>style.visibility</p:attrName>
                                        </p:attrNameLst>
                                      </p:cBhvr>
                                      <p:to>
                                        <p:strVal val="visible"/>
                                      </p:to>
                                    </p:set>
                                    <p:animEffect transition="in" filter="fade">
                                      <p:cBhvr>
                                        <p:cTn id="7" dur="1000"/>
                                        <p:tgtEl>
                                          <p:spTgt spid="299010"/>
                                        </p:tgtEl>
                                      </p:cBhvr>
                                    </p:animEffect>
                                  </p:childTnLst>
                                </p:cTn>
                              </p:par>
                            </p:childTnLst>
                          </p:cTn>
                        </p:par>
                        <p:par>
                          <p:cTn id="8" fill="hold">
                            <p:stCondLst>
                              <p:cond delay="1000"/>
                            </p:stCondLst>
                            <p:childTnLst>
                              <p:par>
                                <p:cTn id="9" presetID="2" presetClass="entr" presetSubtype="4" fill="hold" nodeType="afterEffect">
                                  <p:stCondLst>
                                    <p:cond delay="0"/>
                                  </p:stCondLst>
                                  <p:childTnLst>
                                    <p:set>
                                      <p:cBhvr>
                                        <p:cTn id="10" dur="1" fill="hold">
                                          <p:stCondLst>
                                            <p:cond delay="0"/>
                                          </p:stCondLst>
                                        </p:cTn>
                                        <p:tgtEl>
                                          <p:spTgt spid="299011">
                                            <p:txEl>
                                              <p:pRg st="0" end="0"/>
                                            </p:txEl>
                                          </p:spTgt>
                                        </p:tgtEl>
                                        <p:attrNameLst>
                                          <p:attrName>style.visibility</p:attrName>
                                        </p:attrNameLst>
                                      </p:cBhvr>
                                      <p:to>
                                        <p:strVal val="visible"/>
                                      </p:to>
                                    </p:set>
                                    <p:anim calcmode="lin" valueType="num">
                                      <p:cBhvr additive="base">
                                        <p:cTn id="11" dur="3000" fill="hold"/>
                                        <p:tgtEl>
                                          <p:spTgt spid="299011">
                                            <p:txEl>
                                              <p:pRg st="0" end="0"/>
                                            </p:txEl>
                                          </p:spTgt>
                                        </p:tgtEl>
                                        <p:attrNameLst>
                                          <p:attrName>ppt_x</p:attrName>
                                        </p:attrNameLst>
                                      </p:cBhvr>
                                      <p:tavLst>
                                        <p:tav tm="0">
                                          <p:val>
                                            <p:strVal val="#ppt_x"/>
                                          </p:val>
                                        </p:tav>
                                        <p:tav tm="100000">
                                          <p:val>
                                            <p:strVal val="#ppt_x"/>
                                          </p:val>
                                        </p:tav>
                                      </p:tavLst>
                                    </p:anim>
                                    <p:anim calcmode="lin" valueType="num">
                                      <p:cBhvr additive="base">
                                        <p:cTn id="12" dur="3000" fill="hold"/>
                                        <p:tgtEl>
                                          <p:spTgt spid="2990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299011">
                                            <p:txEl>
                                              <p:pRg st="1" end="1"/>
                                            </p:txEl>
                                          </p:spTgt>
                                        </p:tgtEl>
                                        <p:attrNameLst>
                                          <p:attrName>style.visibility</p:attrName>
                                        </p:attrNameLst>
                                      </p:cBhvr>
                                      <p:to>
                                        <p:strVal val="visible"/>
                                      </p:to>
                                    </p:set>
                                    <p:anim calcmode="lin" valueType="num">
                                      <p:cBhvr additive="base">
                                        <p:cTn id="17" dur="3000" fill="hold"/>
                                        <p:tgtEl>
                                          <p:spTgt spid="299011">
                                            <p:txEl>
                                              <p:pRg st="1" end="1"/>
                                            </p:txEl>
                                          </p:spTgt>
                                        </p:tgtEl>
                                        <p:attrNameLst>
                                          <p:attrName>ppt_x</p:attrName>
                                        </p:attrNameLst>
                                      </p:cBhvr>
                                      <p:tavLst>
                                        <p:tav tm="0">
                                          <p:val>
                                            <p:strVal val="#ppt_x"/>
                                          </p:val>
                                        </p:tav>
                                        <p:tav tm="100000">
                                          <p:val>
                                            <p:strVal val="#ppt_x"/>
                                          </p:val>
                                        </p:tav>
                                      </p:tavLst>
                                    </p:anim>
                                    <p:anim calcmode="lin" valueType="num">
                                      <p:cBhvr additive="base">
                                        <p:cTn id="18" dur="3000" fill="hold"/>
                                        <p:tgtEl>
                                          <p:spTgt spid="29901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299011">
                                            <p:txEl>
                                              <p:pRg st="2" end="2"/>
                                            </p:txEl>
                                          </p:spTgt>
                                        </p:tgtEl>
                                        <p:attrNameLst>
                                          <p:attrName>style.visibility</p:attrName>
                                        </p:attrNameLst>
                                      </p:cBhvr>
                                      <p:to>
                                        <p:strVal val="visible"/>
                                      </p:to>
                                    </p:set>
                                    <p:anim calcmode="lin" valueType="num">
                                      <p:cBhvr additive="base">
                                        <p:cTn id="23" dur="3000" fill="hold"/>
                                        <p:tgtEl>
                                          <p:spTgt spid="299011">
                                            <p:txEl>
                                              <p:pRg st="2" end="2"/>
                                            </p:txEl>
                                          </p:spTgt>
                                        </p:tgtEl>
                                        <p:attrNameLst>
                                          <p:attrName>ppt_x</p:attrName>
                                        </p:attrNameLst>
                                      </p:cBhvr>
                                      <p:tavLst>
                                        <p:tav tm="0">
                                          <p:val>
                                            <p:strVal val="#ppt_x"/>
                                          </p:val>
                                        </p:tav>
                                        <p:tav tm="100000">
                                          <p:val>
                                            <p:strVal val="#ppt_x"/>
                                          </p:val>
                                        </p:tav>
                                      </p:tavLst>
                                    </p:anim>
                                    <p:anim calcmode="lin" valueType="num">
                                      <p:cBhvr additive="base">
                                        <p:cTn id="24" dur="3000" fill="hold"/>
                                        <p:tgtEl>
                                          <p:spTgt spid="299011">
                                            <p:txEl>
                                              <p:pRg st="2" end="2"/>
                                            </p:txEl>
                                          </p:spTgt>
                                        </p:tgtEl>
                                        <p:attrNameLst>
                                          <p:attrName>ppt_y</p:attrName>
                                        </p:attrNameLst>
                                      </p:cBhvr>
                                      <p:tavLst>
                                        <p:tav tm="0">
                                          <p:val>
                                            <p:strVal val="1+#ppt_h/2"/>
                                          </p:val>
                                        </p:tav>
                                        <p:tav tm="100000">
                                          <p:val>
                                            <p:strVal val="#ppt_y"/>
                                          </p:val>
                                        </p:tav>
                                      </p:tavLst>
                                    </p:anim>
                                  </p:childTnLst>
                                </p:cTn>
                              </p:par>
                            </p:childTnLst>
                          </p:cTn>
                        </p:par>
                        <p:par>
                          <p:cTn id="25" fill="hold">
                            <p:stCondLst>
                              <p:cond delay="3000"/>
                            </p:stCondLst>
                            <p:childTnLst>
                              <p:par>
                                <p:cTn id="26" presetID="2" presetClass="entr" presetSubtype="4" fill="hold" nodeType="afterEffect">
                                  <p:stCondLst>
                                    <p:cond delay="0"/>
                                  </p:stCondLst>
                                  <p:childTnLst>
                                    <p:set>
                                      <p:cBhvr>
                                        <p:cTn id="27" dur="1" fill="hold">
                                          <p:stCondLst>
                                            <p:cond delay="0"/>
                                          </p:stCondLst>
                                        </p:cTn>
                                        <p:tgtEl>
                                          <p:spTgt spid="299011">
                                            <p:txEl>
                                              <p:pRg st="3" end="3"/>
                                            </p:txEl>
                                          </p:spTgt>
                                        </p:tgtEl>
                                        <p:attrNameLst>
                                          <p:attrName>style.visibility</p:attrName>
                                        </p:attrNameLst>
                                      </p:cBhvr>
                                      <p:to>
                                        <p:strVal val="visible"/>
                                      </p:to>
                                    </p:set>
                                    <p:anim calcmode="lin" valueType="num">
                                      <p:cBhvr additive="base">
                                        <p:cTn id="28" dur="3000" fill="hold"/>
                                        <p:tgtEl>
                                          <p:spTgt spid="299011">
                                            <p:txEl>
                                              <p:pRg st="3" end="3"/>
                                            </p:txEl>
                                          </p:spTgt>
                                        </p:tgtEl>
                                        <p:attrNameLst>
                                          <p:attrName>ppt_x</p:attrName>
                                        </p:attrNameLst>
                                      </p:cBhvr>
                                      <p:tavLst>
                                        <p:tav tm="0">
                                          <p:val>
                                            <p:strVal val="#ppt_x"/>
                                          </p:val>
                                        </p:tav>
                                        <p:tav tm="100000">
                                          <p:val>
                                            <p:strVal val="#ppt_x"/>
                                          </p:val>
                                        </p:tav>
                                      </p:tavLst>
                                    </p:anim>
                                    <p:anim calcmode="lin" valueType="num">
                                      <p:cBhvr additive="base">
                                        <p:cTn id="29" dur="3000" fill="hold"/>
                                        <p:tgtEl>
                                          <p:spTgt spid="299011">
                                            <p:txEl>
                                              <p:pRg st="3" end="3"/>
                                            </p:txEl>
                                          </p:spTgt>
                                        </p:tgtEl>
                                        <p:attrNameLst>
                                          <p:attrName>ppt_y</p:attrName>
                                        </p:attrNameLst>
                                      </p:cBhvr>
                                      <p:tavLst>
                                        <p:tav tm="0">
                                          <p:val>
                                            <p:strVal val="1+#ppt_h/2"/>
                                          </p:val>
                                        </p:tav>
                                        <p:tav tm="100000">
                                          <p:val>
                                            <p:strVal val="#ppt_y"/>
                                          </p:val>
                                        </p:tav>
                                      </p:tavLst>
                                    </p:anim>
                                  </p:childTnLst>
                                </p:cTn>
                              </p:par>
                            </p:childTnLst>
                          </p:cTn>
                        </p:par>
                        <p:par>
                          <p:cTn id="30" fill="hold">
                            <p:stCondLst>
                              <p:cond delay="6000"/>
                            </p:stCondLst>
                            <p:childTnLst>
                              <p:par>
                                <p:cTn id="31" presetID="2" presetClass="entr" presetSubtype="4" fill="hold" nodeType="afterEffect">
                                  <p:stCondLst>
                                    <p:cond delay="0"/>
                                  </p:stCondLst>
                                  <p:childTnLst>
                                    <p:set>
                                      <p:cBhvr>
                                        <p:cTn id="32" dur="1" fill="hold">
                                          <p:stCondLst>
                                            <p:cond delay="0"/>
                                          </p:stCondLst>
                                        </p:cTn>
                                        <p:tgtEl>
                                          <p:spTgt spid="299011">
                                            <p:txEl>
                                              <p:pRg st="4" end="4"/>
                                            </p:txEl>
                                          </p:spTgt>
                                        </p:tgtEl>
                                        <p:attrNameLst>
                                          <p:attrName>style.visibility</p:attrName>
                                        </p:attrNameLst>
                                      </p:cBhvr>
                                      <p:to>
                                        <p:strVal val="visible"/>
                                      </p:to>
                                    </p:set>
                                    <p:anim calcmode="lin" valueType="num">
                                      <p:cBhvr additive="base">
                                        <p:cTn id="33" dur="3000" fill="hold"/>
                                        <p:tgtEl>
                                          <p:spTgt spid="299011">
                                            <p:txEl>
                                              <p:pRg st="4" end="4"/>
                                            </p:txEl>
                                          </p:spTgt>
                                        </p:tgtEl>
                                        <p:attrNameLst>
                                          <p:attrName>ppt_x</p:attrName>
                                        </p:attrNameLst>
                                      </p:cBhvr>
                                      <p:tavLst>
                                        <p:tav tm="0">
                                          <p:val>
                                            <p:strVal val="#ppt_x"/>
                                          </p:val>
                                        </p:tav>
                                        <p:tav tm="100000">
                                          <p:val>
                                            <p:strVal val="#ppt_x"/>
                                          </p:val>
                                        </p:tav>
                                      </p:tavLst>
                                    </p:anim>
                                    <p:anim calcmode="lin" valueType="num">
                                      <p:cBhvr additive="base">
                                        <p:cTn id="34" dur="3000" fill="hold"/>
                                        <p:tgtEl>
                                          <p:spTgt spid="299011">
                                            <p:txEl>
                                              <p:pRg st="4" end="4"/>
                                            </p:txEl>
                                          </p:spTgt>
                                        </p:tgtEl>
                                        <p:attrNameLst>
                                          <p:attrName>ppt_y</p:attrName>
                                        </p:attrNameLst>
                                      </p:cBhvr>
                                      <p:tavLst>
                                        <p:tav tm="0">
                                          <p:val>
                                            <p:strVal val="1+#ppt_h/2"/>
                                          </p:val>
                                        </p:tav>
                                        <p:tav tm="100000">
                                          <p:val>
                                            <p:strVal val="#ppt_y"/>
                                          </p:val>
                                        </p:tav>
                                      </p:tavLst>
                                    </p:anim>
                                  </p:childTnLst>
                                </p:cTn>
                              </p:par>
                            </p:childTnLst>
                          </p:cTn>
                        </p:par>
                        <p:par>
                          <p:cTn id="35" fill="hold">
                            <p:stCondLst>
                              <p:cond delay="9000"/>
                            </p:stCondLst>
                            <p:childTnLst>
                              <p:par>
                                <p:cTn id="36" presetID="2" presetClass="entr" presetSubtype="4" fill="hold" nodeType="afterEffect">
                                  <p:stCondLst>
                                    <p:cond delay="0"/>
                                  </p:stCondLst>
                                  <p:childTnLst>
                                    <p:set>
                                      <p:cBhvr>
                                        <p:cTn id="37" dur="1" fill="hold">
                                          <p:stCondLst>
                                            <p:cond delay="0"/>
                                          </p:stCondLst>
                                        </p:cTn>
                                        <p:tgtEl>
                                          <p:spTgt spid="299011">
                                            <p:txEl>
                                              <p:pRg st="5" end="5"/>
                                            </p:txEl>
                                          </p:spTgt>
                                        </p:tgtEl>
                                        <p:attrNameLst>
                                          <p:attrName>style.visibility</p:attrName>
                                        </p:attrNameLst>
                                      </p:cBhvr>
                                      <p:to>
                                        <p:strVal val="visible"/>
                                      </p:to>
                                    </p:set>
                                    <p:anim calcmode="lin" valueType="num">
                                      <p:cBhvr additive="base">
                                        <p:cTn id="38" dur="3000" fill="hold"/>
                                        <p:tgtEl>
                                          <p:spTgt spid="299011">
                                            <p:txEl>
                                              <p:pRg st="5" end="5"/>
                                            </p:txEl>
                                          </p:spTgt>
                                        </p:tgtEl>
                                        <p:attrNameLst>
                                          <p:attrName>ppt_x</p:attrName>
                                        </p:attrNameLst>
                                      </p:cBhvr>
                                      <p:tavLst>
                                        <p:tav tm="0">
                                          <p:val>
                                            <p:strVal val="#ppt_x"/>
                                          </p:val>
                                        </p:tav>
                                        <p:tav tm="100000">
                                          <p:val>
                                            <p:strVal val="#ppt_x"/>
                                          </p:val>
                                        </p:tav>
                                      </p:tavLst>
                                    </p:anim>
                                    <p:anim calcmode="lin" valueType="num">
                                      <p:cBhvr additive="base">
                                        <p:cTn id="39" dur="3000" fill="hold"/>
                                        <p:tgtEl>
                                          <p:spTgt spid="299011">
                                            <p:txEl>
                                              <p:pRg st="5" end="5"/>
                                            </p:txEl>
                                          </p:spTgt>
                                        </p:tgtEl>
                                        <p:attrNameLst>
                                          <p:attrName>ppt_y</p:attrName>
                                        </p:attrNameLst>
                                      </p:cBhvr>
                                      <p:tavLst>
                                        <p:tav tm="0">
                                          <p:val>
                                            <p:strVal val="1+#ppt_h/2"/>
                                          </p:val>
                                        </p:tav>
                                        <p:tav tm="100000">
                                          <p:val>
                                            <p:strVal val="#ppt_y"/>
                                          </p:val>
                                        </p:tav>
                                      </p:tavLst>
                                    </p:anim>
                                  </p:childTnLst>
                                </p:cTn>
                              </p:par>
                            </p:childTnLst>
                          </p:cTn>
                        </p:par>
                        <p:par>
                          <p:cTn id="40" fill="hold">
                            <p:stCondLst>
                              <p:cond delay="12000"/>
                            </p:stCondLst>
                            <p:childTnLst>
                              <p:par>
                                <p:cTn id="41" presetID="2" presetClass="entr" presetSubtype="4" fill="hold" nodeType="afterEffect">
                                  <p:stCondLst>
                                    <p:cond delay="0"/>
                                  </p:stCondLst>
                                  <p:childTnLst>
                                    <p:set>
                                      <p:cBhvr>
                                        <p:cTn id="42" dur="1" fill="hold">
                                          <p:stCondLst>
                                            <p:cond delay="0"/>
                                          </p:stCondLst>
                                        </p:cTn>
                                        <p:tgtEl>
                                          <p:spTgt spid="299011">
                                            <p:txEl>
                                              <p:pRg st="6" end="6"/>
                                            </p:txEl>
                                          </p:spTgt>
                                        </p:tgtEl>
                                        <p:attrNameLst>
                                          <p:attrName>style.visibility</p:attrName>
                                        </p:attrNameLst>
                                      </p:cBhvr>
                                      <p:to>
                                        <p:strVal val="visible"/>
                                      </p:to>
                                    </p:set>
                                    <p:anim calcmode="lin" valueType="num">
                                      <p:cBhvr additive="base">
                                        <p:cTn id="43" dur="3000" fill="hold"/>
                                        <p:tgtEl>
                                          <p:spTgt spid="299011">
                                            <p:txEl>
                                              <p:pRg st="6" end="6"/>
                                            </p:txEl>
                                          </p:spTgt>
                                        </p:tgtEl>
                                        <p:attrNameLst>
                                          <p:attrName>ppt_x</p:attrName>
                                        </p:attrNameLst>
                                      </p:cBhvr>
                                      <p:tavLst>
                                        <p:tav tm="0">
                                          <p:val>
                                            <p:strVal val="#ppt_x"/>
                                          </p:val>
                                        </p:tav>
                                        <p:tav tm="100000">
                                          <p:val>
                                            <p:strVal val="#ppt_x"/>
                                          </p:val>
                                        </p:tav>
                                      </p:tavLst>
                                    </p:anim>
                                    <p:anim calcmode="lin" valueType="num">
                                      <p:cBhvr additive="base">
                                        <p:cTn id="44" dur="3000" fill="hold"/>
                                        <p:tgtEl>
                                          <p:spTgt spid="299011">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8" presetClass="entr" presetSubtype="16" fill="hold" grpId="0" nodeType="clickEffect">
                                  <p:stCondLst>
                                    <p:cond delay="0"/>
                                  </p:stCondLst>
                                  <p:childTnLst>
                                    <p:set>
                                      <p:cBhvr>
                                        <p:cTn id="48" dur="1" fill="hold">
                                          <p:stCondLst>
                                            <p:cond delay="0"/>
                                          </p:stCondLst>
                                        </p:cTn>
                                        <p:tgtEl>
                                          <p:spTgt spid="299012"/>
                                        </p:tgtEl>
                                        <p:attrNameLst>
                                          <p:attrName>style.visibility</p:attrName>
                                        </p:attrNameLst>
                                      </p:cBhvr>
                                      <p:to>
                                        <p:strVal val="visible"/>
                                      </p:to>
                                    </p:set>
                                    <p:animEffect transition="in" filter="diamond(in)">
                                      <p:cBhvr>
                                        <p:cTn id="49" dur="2000"/>
                                        <p:tgtEl>
                                          <p:spTgt spid="299012"/>
                                        </p:tgtEl>
                                      </p:cBhvr>
                                    </p:animEffect>
                                  </p:childTnLst>
                                </p:cTn>
                              </p:par>
                            </p:childTnLst>
                          </p:cTn>
                        </p:par>
                        <p:par>
                          <p:cTn id="50" fill="hold">
                            <p:stCondLst>
                              <p:cond delay="2000"/>
                            </p:stCondLst>
                            <p:childTnLst>
                              <p:par>
                                <p:cTn id="51" presetID="8" presetClass="entr" presetSubtype="16" fill="hold" grpId="0" nodeType="afterEffect">
                                  <p:stCondLst>
                                    <p:cond delay="0"/>
                                  </p:stCondLst>
                                  <p:childTnLst>
                                    <p:set>
                                      <p:cBhvr>
                                        <p:cTn id="52" dur="1" fill="hold">
                                          <p:stCondLst>
                                            <p:cond delay="0"/>
                                          </p:stCondLst>
                                        </p:cTn>
                                        <p:tgtEl>
                                          <p:spTgt spid="299013"/>
                                        </p:tgtEl>
                                        <p:attrNameLst>
                                          <p:attrName>style.visibility</p:attrName>
                                        </p:attrNameLst>
                                      </p:cBhvr>
                                      <p:to>
                                        <p:strVal val="visible"/>
                                      </p:to>
                                    </p:set>
                                    <p:animEffect transition="in" filter="diamond(in)">
                                      <p:cBhvr>
                                        <p:cTn id="53" dur="2000"/>
                                        <p:tgtEl>
                                          <p:spTgt spid="2990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9010" grpId="0"/>
      <p:bldP spid="299012" grpId="0" animBg="1"/>
      <p:bldP spid="299013" grpId="0" animBg="1"/>
    </p:bld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0642" name="Rectangle 2"/>
          <p:cNvSpPr>
            <a:spLocks noGrp="1" noChangeArrowheads="1"/>
          </p:cNvSpPr>
          <p:nvPr>
            <p:ph type="title" idx="4294967295"/>
          </p:nvPr>
        </p:nvSpPr>
        <p:spPr>
          <a:xfrm>
            <a:off x="228600" y="0"/>
            <a:ext cx="8686800" cy="1052513"/>
          </a:xfrm>
        </p:spPr>
        <p:txBody>
          <a:bodyPr/>
          <a:lstStyle/>
          <a:p>
            <a:pPr eaLnBrk="1" hangingPunct="1"/>
            <a:r>
              <a:rPr lang="ja-JP" altLang="en-US" sz="4000" smtClean="0">
                <a:solidFill>
                  <a:srgbClr val="FFFFCC"/>
                </a:solidFill>
              </a:rPr>
              <a:t>事業における人間関係学</a:t>
            </a:r>
          </a:p>
        </p:txBody>
      </p:sp>
      <p:sp>
        <p:nvSpPr>
          <p:cNvPr id="240643" name="Rectangle 3"/>
          <p:cNvSpPr>
            <a:spLocks noGrp="1" noChangeArrowheads="1"/>
          </p:cNvSpPr>
          <p:nvPr>
            <p:ph type="body" idx="4294967295"/>
          </p:nvPr>
        </p:nvSpPr>
        <p:spPr>
          <a:xfrm>
            <a:off x="228600" y="981075"/>
            <a:ext cx="8915400" cy="4419600"/>
          </a:xfrm>
        </p:spPr>
        <p:txBody>
          <a:bodyPr/>
          <a:lstStyle/>
          <a:p>
            <a:pPr eaLnBrk="1" hangingPunct="1">
              <a:defRPr/>
            </a:pPr>
            <a:r>
              <a:rPr lang="ja-JP" altLang="en-US" dirty="0" smtClean="0">
                <a:solidFill>
                  <a:schemeClr val="bg2">
                    <a:lumMod val="90000"/>
                  </a:schemeClr>
                </a:solidFill>
              </a:rPr>
              <a:t>事業上得た利益は、事業主のみのものではない。</a:t>
            </a:r>
          </a:p>
          <a:p>
            <a:pPr eaLnBrk="1" hangingPunct="1">
              <a:defRPr/>
            </a:pPr>
            <a:r>
              <a:rPr lang="ja-JP" altLang="en-US" dirty="0" smtClean="0">
                <a:solidFill>
                  <a:schemeClr val="bg2">
                    <a:lumMod val="90000"/>
                  </a:schemeClr>
                </a:solidFill>
              </a:rPr>
              <a:t>事業は、経営者、従業員、取引業者、顧客、同業者すべてによって支えられている。</a:t>
            </a:r>
          </a:p>
          <a:p>
            <a:pPr eaLnBrk="1" hangingPunct="1">
              <a:defRPr/>
            </a:pPr>
            <a:r>
              <a:rPr lang="ja-JP" altLang="en-US" dirty="0" smtClean="0">
                <a:solidFill>
                  <a:schemeClr val="bg2">
                    <a:lumMod val="90000"/>
                  </a:schemeClr>
                </a:solidFill>
              </a:rPr>
              <a:t>これらの人々と、利益を適正に配分すれば、自らの事業は継続し発展することを、自らの事業所で実証する。</a:t>
            </a:r>
          </a:p>
          <a:p>
            <a:pPr eaLnBrk="1" hangingPunct="1">
              <a:defRPr/>
            </a:pPr>
            <a:r>
              <a:rPr lang="ja-JP" altLang="en-US" dirty="0" smtClean="0">
                <a:solidFill>
                  <a:schemeClr val="bg2">
                    <a:lumMod val="90000"/>
                  </a:schemeClr>
                </a:solidFill>
              </a:rPr>
              <a:t>自らの事業所でそれを実証することによって、業界全体の職業倫理が向上する。</a:t>
            </a:r>
          </a:p>
        </p:txBody>
      </p:sp>
      <p:sp>
        <p:nvSpPr>
          <p:cNvPr id="240644" name="Rectangle 4"/>
          <p:cNvSpPr>
            <a:spLocks noChangeArrowheads="1"/>
          </p:cNvSpPr>
          <p:nvPr/>
        </p:nvSpPr>
        <p:spPr bwMode="auto">
          <a:xfrm>
            <a:off x="2500313" y="5357813"/>
            <a:ext cx="4286250" cy="1323975"/>
          </a:xfrm>
          <a:prstGeom prst="rect">
            <a:avLst/>
          </a:prstGeom>
          <a:solidFill>
            <a:srgbClr val="FFFFCC"/>
          </a:solidFill>
          <a:ln w="9525">
            <a:solidFill>
              <a:srgbClr val="FF0000"/>
            </a:solidFill>
            <a:miter lim="800000"/>
            <a:headEnd/>
            <a:tailEnd/>
          </a:ln>
        </p:spPr>
        <p:txBody>
          <a:bodyPr>
            <a:spAutoFit/>
          </a:bodyPr>
          <a:lstStyle/>
          <a:p>
            <a:pPr algn="ctr"/>
            <a:r>
              <a:rPr lang="ja-JP" altLang="en-US" sz="4000"/>
              <a:t>利益の適正配分</a:t>
            </a:r>
          </a:p>
          <a:p>
            <a:pPr algn="ctr"/>
            <a:r>
              <a:rPr lang="ja-JP" altLang="en-US" sz="4000"/>
              <a:t>倫理基準の向上</a:t>
            </a:r>
            <a:endParaRPr lang="en-US" altLang="ja-JP" sz="400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40642"/>
                                        </p:tgtEl>
                                        <p:attrNameLst>
                                          <p:attrName>style.visibility</p:attrName>
                                        </p:attrNameLst>
                                      </p:cBhvr>
                                      <p:to>
                                        <p:strVal val="visible"/>
                                      </p:to>
                                    </p:set>
                                    <p:animEffect transition="in" filter="fade">
                                      <p:cBhvr>
                                        <p:cTn id="7" dur="1000"/>
                                        <p:tgtEl>
                                          <p:spTgt spid="240642"/>
                                        </p:tgtEl>
                                      </p:cBhvr>
                                    </p:animEffect>
                                  </p:childTnLst>
                                </p:cTn>
                              </p:par>
                            </p:childTnLst>
                          </p:cTn>
                        </p:par>
                        <p:par>
                          <p:cTn id="8" fill="hold">
                            <p:stCondLst>
                              <p:cond delay="1000"/>
                            </p:stCondLst>
                            <p:childTnLst>
                              <p:par>
                                <p:cTn id="9" presetID="2" presetClass="entr" presetSubtype="4" fill="hold" grpId="0" nodeType="afterEffect">
                                  <p:stCondLst>
                                    <p:cond delay="0"/>
                                  </p:stCondLst>
                                  <p:childTnLst>
                                    <p:set>
                                      <p:cBhvr>
                                        <p:cTn id="10" dur="1" fill="hold">
                                          <p:stCondLst>
                                            <p:cond delay="0"/>
                                          </p:stCondLst>
                                        </p:cTn>
                                        <p:tgtEl>
                                          <p:spTgt spid="240643">
                                            <p:txEl>
                                              <p:pRg st="0" end="0"/>
                                            </p:txEl>
                                          </p:spTgt>
                                        </p:tgtEl>
                                        <p:attrNameLst>
                                          <p:attrName>style.visibility</p:attrName>
                                        </p:attrNameLst>
                                      </p:cBhvr>
                                      <p:to>
                                        <p:strVal val="visible"/>
                                      </p:to>
                                    </p:set>
                                    <p:anim calcmode="lin" valueType="num">
                                      <p:cBhvr additive="base">
                                        <p:cTn id="11" dur="2000" fill="hold"/>
                                        <p:tgtEl>
                                          <p:spTgt spid="240643">
                                            <p:txEl>
                                              <p:pRg st="0" end="0"/>
                                            </p:txEl>
                                          </p:spTgt>
                                        </p:tgtEl>
                                        <p:attrNameLst>
                                          <p:attrName>ppt_x</p:attrName>
                                        </p:attrNameLst>
                                      </p:cBhvr>
                                      <p:tavLst>
                                        <p:tav tm="0">
                                          <p:val>
                                            <p:strVal val="#ppt_x"/>
                                          </p:val>
                                        </p:tav>
                                        <p:tav tm="100000">
                                          <p:val>
                                            <p:strVal val="#ppt_x"/>
                                          </p:val>
                                        </p:tav>
                                      </p:tavLst>
                                    </p:anim>
                                    <p:anim calcmode="lin" valueType="num">
                                      <p:cBhvr additive="base">
                                        <p:cTn id="12" dur="2000" fill="hold"/>
                                        <p:tgtEl>
                                          <p:spTgt spid="240643">
                                            <p:txEl>
                                              <p:pRg st="0" end="0"/>
                                            </p:txEl>
                                          </p:spTgt>
                                        </p:tgtEl>
                                        <p:attrNameLst>
                                          <p:attrName>ppt_y</p:attrName>
                                        </p:attrNameLst>
                                      </p:cBhvr>
                                      <p:tavLst>
                                        <p:tav tm="0">
                                          <p:val>
                                            <p:strVal val="1+#ppt_h/2"/>
                                          </p:val>
                                        </p:tav>
                                        <p:tav tm="100000">
                                          <p:val>
                                            <p:strVal val="#ppt_y"/>
                                          </p:val>
                                        </p:tav>
                                      </p:tavLst>
                                    </p:anim>
                                  </p:childTnLst>
                                </p:cTn>
                              </p:par>
                            </p:childTnLst>
                          </p:cTn>
                        </p:par>
                        <p:par>
                          <p:cTn id="13" fill="hold">
                            <p:stCondLst>
                              <p:cond delay="3000"/>
                            </p:stCondLst>
                            <p:childTnLst>
                              <p:par>
                                <p:cTn id="14" presetID="2" presetClass="entr" presetSubtype="4" fill="hold" grpId="0" nodeType="afterEffect">
                                  <p:stCondLst>
                                    <p:cond delay="0"/>
                                  </p:stCondLst>
                                  <p:childTnLst>
                                    <p:set>
                                      <p:cBhvr>
                                        <p:cTn id="15" dur="1" fill="hold">
                                          <p:stCondLst>
                                            <p:cond delay="0"/>
                                          </p:stCondLst>
                                        </p:cTn>
                                        <p:tgtEl>
                                          <p:spTgt spid="240643">
                                            <p:txEl>
                                              <p:pRg st="1" end="1"/>
                                            </p:txEl>
                                          </p:spTgt>
                                        </p:tgtEl>
                                        <p:attrNameLst>
                                          <p:attrName>style.visibility</p:attrName>
                                        </p:attrNameLst>
                                      </p:cBhvr>
                                      <p:to>
                                        <p:strVal val="visible"/>
                                      </p:to>
                                    </p:set>
                                    <p:anim calcmode="lin" valueType="num">
                                      <p:cBhvr additive="base">
                                        <p:cTn id="16" dur="2000" fill="hold"/>
                                        <p:tgtEl>
                                          <p:spTgt spid="240643">
                                            <p:txEl>
                                              <p:pRg st="1" end="1"/>
                                            </p:txEl>
                                          </p:spTgt>
                                        </p:tgtEl>
                                        <p:attrNameLst>
                                          <p:attrName>ppt_x</p:attrName>
                                        </p:attrNameLst>
                                      </p:cBhvr>
                                      <p:tavLst>
                                        <p:tav tm="0">
                                          <p:val>
                                            <p:strVal val="#ppt_x"/>
                                          </p:val>
                                        </p:tav>
                                        <p:tav tm="100000">
                                          <p:val>
                                            <p:strVal val="#ppt_x"/>
                                          </p:val>
                                        </p:tav>
                                      </p:tavLst>
                                    </p:anim>
                                    <p:anim calcmode="lin" valueType="num">
                                      <p:cBhvr additive="base">
                                        <p:cTn id="17" dur="2000" fill="hold"/>
                                        <p:tgtEl>
                                          <p:spTgt spid="24064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240643">
                                            <p:txEl>
                                              <p:pRg st="2" end="2"/>
                                            </p:txEl>
                                          </p:spTgt>
                                        </p:tgtEl>
                                        <p:attrNameLst>
                                          <p:attrName>style.visibility</p:attrName>
                                        </p:attrNameLst>
                                      </p:cBhvr>
                                      <p:to>
                                        <p:strVal val="visible"/>
                                      </p:to>
                                    </p:set>
                                    <p:anim calcmode="lin" valueType="num">
                                      <p:cBhvr additive="base">
                                        <p:cTn id="22" dur="2000" fill="hold"/>
                                        <p:tgtEl>
                                          <p:spTgt spid="240643">
                                            <p:txEl>
                                              <p:pRg st="2" end="2"/>
                                            </p:txEl>
                                          </p:spTgt>
                                        </p:tgtEl>
                                        <p:attrNameLst>
                                          <p:attrName>ppt_x</p:attrName>
                                        </p:attrNameLst>
                                      </p:cBhvr>
                                      <p:tavLst>
                                        <p:tav tm="0">
                                          <p:val>
                                            <p:strVal val="#ppt_x"/>
                                          </p:val>
                                        </p:tav>
                                        <p:tav tm="100000">
                                          <p:val>
                                            <p:strVal val="#ppt_x"/>
                                          </p:val>
                                        </p:tav>
                                      </p:tavLst>
                                    </p:anim>
                                    <p:anim calcmode="lin" valueType="num">
                                      <p:cBhvr additive="base">
                                        <p:cTn id="23" dur="2000" fill="hold"/>
                                        <p:tgtEl>
                                          <p:spTgt spid="240643">
                                            <p:txEl>
                                              <p:pRg st="2" end="2"/>
                                            </p:txEl>
                                          </p:spTgt>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grpId="0" nodeType="afterEffect">
                                  <p:stCondLst>
                                    <p:cond delay="0"/>
                                  </p:stCondLst>
                                  <p:childTnLst>
                                    <p:set>
                                      <p:cBhvr>
                                        <p:cTn id="26" dur="1" fill="hold">
                                          <p:stCondLst>
                                            <p:cond delay="0"/>
                                          </p:stCondLst>
                                        </p:cTn>
                                        <p:tgtEl>
                                          <p:spTgt spid="240643">
                                            <p:txEl>
                                              <p:pRg st="3" end="3"/>
                                            </p:txEl>
                                          </p:spTgt>
                                        </p:tgtEl>
                                        <p:attrNameLst>
                                          <p:attrName>style.visibility</p:attrName>
                                        </p:attrNameLst>
                                      </p:cBhvr>
                                      <p:to>
                                        <p:strVal val="visible"/>
                                      </p:to>
                                    </p:set>
                                    <p:anim calcmode="lin" valueType="num">
                                      <p:cBhvr additive="base">
                                        <p:cTn id="27" dur="2000" fill="hold"/>
                                        <p:tgtEl>
                                          <p:spTgt spid="240643">
                                            <p:txEl>
                                              <p:pRg st="3" end="3"/>
                                            </p:txEl>
                                          </p:spTgt>
                                        </p:tgtEl>
                                        <p:attrNameLst>
                                          <p:attrName>ppt_x</p:attrName>
                                        </p:attrNameLst>
                                      </p:cBhvr>
                                      <p:tavLst>
                                        <p:tav tm="0">
                                          <p:val>
                                            <p:strVal val="#ppt_x"/>
                                          </p:val>
                                        </p:tav>
                                        <p:tav tm="100000">
                                          <p:val>
                                            <p:strVal val="#ppt_x"/>
                                          </p:val>
                                        </p:tav>
                                      </p:tavLst>
                                    </p:anim>
                                    <p:anim calcmode="lin" valueType="num">
                                      <p:cBhvr additive="base">
                                        <p:cTn id="28" dur="2000" fill="hold"/>
                                        <p:tgtEl>
                                          <p:spTgt spid="240643">
                                            <p:txEl>
                                              <p:pRg st="3" end="3"/>
                                            </p:txEl>
                                          </p:spTgt>
                                        </p:tgtEl>
                                        <p:attrNameLst>
                                          <p:attrName>ppt_y</p:attrName>
                                        </p:attrNameLst>
                                      </p:cBhvr>
                                      <p:tavLst>
                                        <p:tav tm="0">
                                          <p:val>
                                            <p:strVal val="1+#ppt_h/2"/>
                                          </p:val>
                                        </p:tav>
                                        <p:tav tm="100000">
                                          <p:val>
                                            <p:strVal val="#ppt_y"/>
                                          </p:val>
                                        </p:tav>
                                      </p:tavLst>
                                    </p:anim>
                                  </p:childTnLst>
                                </p:cTn>
                              </p:par>
                            </p:childTnLst>
                          </p:cTn>
                        </p:par>
                        <p:par>
                          <p:cTn id="29" fill="hold">
                            <p:stCondLst>
                              <p:cond delay="4000"/>
                            </p:stCondLst>
                            <p:childTnLst>
                              <p:par>
                                <p:cTn id="30" presetID="8" presetClass="entr" presetSubtype="16" fill="hold" grpId="0" nodeType="afterEffect">
                                  <p:stCondLst>
                                    <p:cond delay="0"/>
                                  </p:stCondLst>
                                  <p:childTnLst>
                                    <p:set>
                                      <p:cBhvr>
                                        <p:cTn id="31" dur="1" fill="hold">
                                          <p:stCondLst>
                                            <p:cond delay="0"/>
                                          </p:stCondLst>
                                        </p:cTn>
                                        <p:tgtEl>
                                          <p:spTgt spid="240644"/>
                                        </p:tgtEl>
                                        <p:attrNameLst>
                                          <p:attrName>style.visibility</p:attrName>
                                        </p:attrNameLst>
                                      </p:cBhvr>
                                      <p:to>
                                        <p:strVal val="visible"/>
                                      </p:to>
                                    </p:set>
                                    <p:animEffect transition="in" filter="diamond(in)">
                                      <p:cBhvr>
                                        <p:cTn id="32" dur="2000"/>
                                        <p:tgtEl>
                                          <p:spTgt spid="2406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0642" grpId="0"/>
      <p:bldP spid="240643" grpId="0" build="p" autoUpdateAnimBg="0" advAuto="0"/>
      <p:bldP spid="24064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685800" y="0"/>
            <a:ext cx="7772400" cy="1219200"/>
          </a:xfrm>
        </p:spPr>
        <p:txBody>
          <a:bodyPr/>
          <a:lstStyle/>
          <a:p>
            <a:r>
              <a:rPr lang="ja-JP" altLang="en-US" sz="4000" smtClean="0">
                <a:solidFill>
                  <a:srgbClr val="FFFFCC"/>
                </a:solidFill>
              </a:rPr>
              <a:t>世界大恐慌</a:t>
            </a:r>
          </a:p>
        </p:txBody>
      </p:sp>
      <p:sp>
        <p:nvSpPr>
          <p:cNvPr id="58371" name="Rectangle 3"/>
          <p:cNvSpPr>
            <a:spLocks noGrp="1" noChangeArrowheads="1"/>
          </p:cNvSpPr>
          <p:nvPr>
            <p:ph type="body" idx="1"/>
          </p:nvPr>
        </p:nvSpPr>
        <p:spPr>
          <a:xfrm>
            <a:off x="357188" y="1714500"/>
            <a:ext cx="8458200" cy="3810000"/>
          </a:xfrm>
        </p:spPr>
        <p:txBody>
          <a:bodyPr/>
          <a:lstStyle/>
          <a:p>
            <a:pPr>
              <a:defRPr/>
            </a:pPr>
            <a:r>
              <a:rPr lang="ja-JP" altLang="en-US" dirty="0">
                <a:solidFill>
                  <a:schemeClr val="bg2">
                    <a:lumMod val="90000"/>
                  </a:schemeClr>
                </a:solidFill>
              </a:rPr>
              <a:t>世界大恐慌による経済危機</a:t>
            </a:r>
          </a:p>
          <a:p>
            <a:pPr>
              <a:defRPr/>
            </a:pPr>
            <a:r>
              <a:rPr lang="ja-JP" altLang="en-US" dirty="0">
                <a:solidFill>
                  <a:schemeClr val="bg2">
                    <a:lumMod val="90000"/>
                  </a:schemeClr>
                </a:solidFill>
              </a:rPr>
              <a:t>政権交代による政治的危機</a:t>
            </a:r>
          </a:p>
          <a:p>
            <a:pPr>
              <a:defRPr/>
            </a:pPr>
            <a:r>
              <a:rPr lang="ja-JP" altLang="en-US" dirty="0">
                <a:solidFill>
                  <a:schemeClr val="bg2">
                    <a:lumMod val="90000"/>
                  </a:schemeClr>
                </a:solidFill>
              </a:rPr>
              <a:t>経済政策の</a:t>
            </a:r>
            <a:r>
              <a:rPr lang="ja-JP" altLang="en-US" dirty="0" smtClean="0">
                <a:solidFill>
                  <a:schemeClr val="bg2">
                    <a:lumMod val="90000"/>
                  </a:schemeClr>
                </a:solidFill>
              </a:rPr>
              <a:t>変更</a:t>
            </a:r>
            <a:r>
              <a:rPr lang="ja-JP" altLang="en-US" dirty="0">
                <a:solidFill>
                  <a:schemeClr val="bg2">
                    <a:lumMod val="90000"/>
                  </a:schemeClr>
                </a:solidFill>
              </a:rPr>
              <a:t>　　ニューディール政策</a:t>
            </a:r>
          </a:p>
          <a:p>
            <a:pPr>
              <a:defRPr/>
            </a:pPr>
            <a:r>
              <a:rPr lang="en-US" altLang="ja-JP" dirty="0" smtClean="0">
                <a:solidFill>
                  <a:schemeClr val="bg2">
                    <a:lumMod val="90000"/>
                  </a:schemeClr>
                </a:solidFill>
              </a:rPr>
              <a:t>1937</a:t>
            </a:r>
            <a:r>
              <a:rPr lang="ja-JP" altLang="en-US" dirty="0" smtClean="0">
                <a:solidFill>
                  <a:schemeClr val="bg2">
                    <a:lumMod val="90000"/>
                  </a:schemeClr>
                </a:solidFill>
              </a:rPr>
              <a:t>年夏　最悪の状態</a:t>
            </a:r>
            <a:r>
              <a:rPr lang="ja-JP" altLang="en-US" dirty="0" smtClean="0">
                <a:solidFill>
                  <a:schemeClr val="hlink"/>
                </a:solidFill>
              </a:rPr>
              <a:t>　</a:t>
            </a:r>
            <a:r>
              <a:rPr lang="ja-JP" altLang="en-US" dirty="0" smtClean="0">
                <a:solidFill>
                  <a:srgbClr val="FF0000"/>
                </a:solidFill>
              </a:rPr>
              <a:t>「恐慌の中の恐慌」</a:t>
            </a:r>
          </a:p>
          <a:p>
            <a:pPr>
              <a:defRPr/>
            </a:pPr>
            <a:r>
              <a:rPr lang="ja-JP" altLang="en-US" dirty="0" smtClean="0">
                <a:solidFill>
                  <a:schemeClr val="bg2">
                    <a:lumMod val="90000"/>
                  </a:schemeClr>
                </a:solidFill>
              </a:rPr>
              <a:t>軍需産業の積極的育成</a:t>
            </a:r>
          </a:p>
          <a:p>
            <a:pPr>
              <a:defRPr/>
            </a:pPr>
            <a:r>
              <a:rPr lang="ja-JP" altLang="en-US" dirty="0" smtClean="0">
                <a:solidFill>
                  <a:srgbClr val="FFFFCC"/>
                </a:solidFill>
              </a:rPr>
              <a:t>ロータリアン企業の迅速な業績回復</a:t>
            </a:r>
          </a:p>
          <a:p>
            <a:pPr>
              <a:defRPr/>
            </a:pPr>
            <a:endParaRPr lang="ja-JP" altLang="en-US" dirty="0" smtClean="0">
              <a:solidFill>
                <a:srgbClr val="FF0000"/>
              </a:solidFill>
            </a:endParaRPr>
          </a:p>
        </p:txBody>
      </p:sp>
    </p:spTree>
  </p:cSld>
  <p:clrMapOvr>
    <a:masterClrMapping/>
  </p:clrMapOvr>
  <p:transition>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58371">
                                            <p:txEl>
                                              <p:pRg st="0" end="0"/>
                                            </p:txEl>
                                          </p:spTgt>
                                        </p:tgtEl>
                                        <p:attrNameLst>
                                          <p:attrName>style.visibility</p:attrName>
                                        </p:attrNameLst>
                                      </p:cBhvr>
                                      <p:to>
                                        <p:strVal val="visible"/>
                                      </p:to>
                                    </p:set>
                                    <p:anim calcmode="lin" valueType="num">
                                      <p:cBhvr additive="base">
                                        <p:cTn id="7" dur="2000" fill="hold"/>
                                        <p:tgtEl>
                                          <p:spTgt spid="58371">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58371">
                                            <p:txEl>
                                              <p:pRg st="0" end="0"/>
                                            </p:txEl>
                                          </p:spTgt>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2" presetClass="entr" presetSubtype="4" fill="hold" nodeType="afterEffect">
                                  <p:stCondLst>
                                    <p:cond delay="0"/>
                                  </p:stCondLst>
                                  <p:childTnLst>
                                    <p:set>
                                      <p:cBhvr>
                                        <p:cTn id="11" dur="1" fill="hold">
                                          <p:stCondLst>
                                            <p:cond delay="0"/>
                                          </p:stCondLst>
                                        </p:cTn>
                                        <p:tgtEl>
                                          <p:spTgt spid="58371">
                                            <p:txEl>
                                              <p:pRg st="1" end="1"/>
                                            </p:txEl>
                                          </p:spTgt>
                                        </p:tgtEl>
                                        <p:attrNameLst>
                                          <p:attrName>style.visibility</p:attrName>
                                        </p:attrNameLst>
                                      </p:cBhvr>
                                      <p:to>
                                        <p:strVal val="visible"/>
                                      </p:to>
                                    </p:set>
                                    <p:anim calcmode="lin" valueType="num">
                                      <p:cBhvr additive="base">
                                        <p:cTn id="12" dur="2000" fill="hold"/>
                                        <p:tgtEl>
                                          <p:spTgt spid="58371">
                                            <p:txEl>
                                              <p:pRg st="1" end="1"/>
                                            </p:txEl>
                                          </p:spTgt>
                                        </p:tgtEl>
                                        <p:attrNameLst>
                                          <p:attrName>ppt_x</p:attrName>
                                        </p:attrNameLst>
                                      </p:cBhvr>
                                      <p:tavLst>
                                        <p:tav tm="0">
                                          <p:val>
                                            <p:strVal val="#ppt_x"/>
                                          </p:val>
                                        </p:tav>
                                        <p:tav tm="100000">
                                          <p:val>
                                            <p:strVal val="#ppt_x"/>
                                          </p:val>
                                        </p:tav>
                                      </p:tavLst>
                                    </p:anim>
                                    <p:anim calcmode="lin" valueType="num">
                                      <p:cBhvr additive="base">
                                        <p:cTn id="13" dur="2000" fill="hold"/>
                                        <p:tgtEl>
                                          <p:spTgt spid="5837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58371">
                                            <p:txEl>
                                              <p:pRg st="2" end="2"/>
                                            </p:txEl>
                                          </p:spTgt>
                                        </p:tgtEl>
                                        <p:attrNameLst>
                                          <p:attrName>style.visibility</p:attrName>
                                        </p:attrNameLst>
                                      </p:cBhvr>
                                      <p:to>
                                        <p:strVal val="visible"/>
                                      </p:to>
                                    </p:set>
                                    <p:anim calcmode="lin" valueType="num">
                                      <p:cBhvr additive="base">
                                        <p:cTn id="18" dur="2000" fill="hold"/>
                                        <p:tgtEl>
                                          <p:spTgt spid="58371">
                                            <p:txEl>
                                              <p:pRg st="2" end="2"/>
                                            </p:txEl>
                                          </p:spTgt>
                                        </p:tgtEl>
                                        <p:attrNameLst>
                                          <p:attrName>ppt_x</p:attrName>
                                        </p:attrNameLst>
                                      </p:cBhvr>
                                      <p:tavLst>
                                        <p:tav tm="0">
                                          <p:val>
                                            <p:strVal val="#ppt_x"/>
                                          </p:val>
                                        </p:tav>
                                        <p:tav tm="100000">
                                          <p:val>
                                            <p:strVal val="#ppt_x"/>
                                          </p:val>
                                        </p:tav>
                                      </p:tavLst>
                                    </p:anim>
                                    <p:anim calcmode="lin" valueType="num">
                                      <p:cBhvr additive="base">
                                        <p:cTn id="19" dur="2000" fill="hold"/>
                                        <p:tgtEl>
                                          <p:spTgt spid="58371">
                                            <p:txEl>
                                              <p:pRg st="2" end="2"/>
                                            </p:txEl>
                                          </p:spTgt>
                                        </p:tgtEl>
                                        <p:attrNameLst>
                                          <p:attrName>ppt_y</p:attrName>
                                        </p:attrNameLst>
                                      </p:cBhvr>
                                      <p:tavLst>
                                        <p:tav tm="0">
                                          <p:val>
                                            <p:strVal val="1+#ppt_h/2"/>
                                          </p:val>
                                        </p:tav>
                                        <p:tav tm="100000">
                                          <p:val>
                                            <p:strVal val="#ppt_y"/>
                                          </p:val>
                                        </p:tav>
                                      </p:tavLst>
                                    </p:anim>
                                  </p:childTnLst>
                                </p:cTn>
                              </p:par>
                            </p:childTnLst>
                          </p:cTn>
                        </p:par>
                        <p:par>
                          <p:cTn id="20" fill="hold">
                            <p:stCondLst>
                              <p:cond delay="2000"/>
                            </p:stCondLst>
                            <p:childTnLst>
                              <p:par>
                                <p:cTn id="21" presetID="2" presetClass="entr" presetSubtype="4" fill="hold" nodeType="afterEffect">
                                  <p:stCondLst>
                                    <p:cond delay="0"/>
                                  </p:stCondLst>
                                  <p:childTnLst>
                                    <p:set>
                                      <p:cBhvr>
                                        <p:cTn id="22" dur="1" fill="hold">
                                          <p:stCondLst>
                                            <p:cond delay="0"/>
                                          </p:stCondLst>
                                        </p:cTn>
                                        <p:tgtEl>
                                          <p:spTgt spid="58371">
                                            <p:txEl>
                                              <p:pRg st="3" end="3"/>
                                            </p:txEl>
                                          </p:spTgt>
                                        </p:tgtEl>
                                        <p:attrNameLst>
                                          <p:attrName>style.visibility</p:attrName>
                                        </p:attrNameLst>
                                      </p:cBhvr>
                                      <p:to>
                                        <p:strVal val="visible"/>
                                      </p:to>
                                    </p:set>
                                    <p:anim calcmode="lin" valueType="num">
                                      <p:cBhvr additive="base">
                                        <p:cTn id="23" dur="2000" fill="hold"/>
                                        <p:tgtEl>
                                          <p:spTgt spid="58371">
                                            <p:txEl>
                                              <p:pRg st="3" end="3"/>
                                            </p:txEl>
                                          </p:spTgt>
                                        </p:tgtEl>
                                        <p:attrNameLst>
                                          <p:attrName>ppt_x</p:attrName>
                                        </p:attrNameLst>
                                      </p:cBhvr>
                                      <p:tavLst>
                                        <p:tav tm="0">
                                          <p:val>
                                            <p:strVal val="#ppt_x"/>
                                          </p:val>
                                        </p:tav>
                                        <p:tav tm="100000">
                                          <p:val>
                                            <p:strVal val="#ppt_x"/>
                                          </p:val>
                                        </p:tav>
                                      </p:tavLst>
                                    </p:anim>
                                    <p:anim calcmode="lin" valueType="num">
                                      <p:cBhvr additive="base">
                                        <p:cTn id="24" dur="2000" fill="hold"/>
                                        <p:tgtEl>
                                          <p:spTgt spid="58371">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58371">
                                            <p:txEl>
                                              <p:pRg st="4" end="4"/>
                                            </p:txEl>
                                          </p:spTgt>
                                        </p:tgtEl>
                                        <p:attrNameLst>
                                          <p:attrName>style.visibility</p:attrName>
                                        </p:attrNameLst>
                                      </p:cBhvr>
                                      <p:to>
                                        <p:strVal val="visible"/>
                                      </p:to>
                                    </p:set>
                                    <p:anim calcmode="lin" valueType="num">
                                      <p:cBhvr additive="base">
                                        <p:cTn id="29" dur="2000" fill="hold"/>
                                        <p:tgtEl>
                                          <p:spTgt spid="58371">
                                            <p:txEl>
                                              <p:pRg st="4" end="4"/>
                                            </p:txEl>
                                          </p:spTgt>
                                        </p:tgtEl>
                                        <p:attrNameLst>
                                          <p:attrName>ppt_x</p:attrName>
                                        </p:attrNameLst>
                                      </p:cBhvr>
                                      <p:tavLst>
                                        <p:tav tm="0">
                                          <p:val>
                                            <p:strVal val="#ppt_x"/>
                                          </p:val>
                                        </p:tav>
                                        <p:tav tm="100000">
                                          <p:val>
                                            <p:strVal val="#ppt_x"/>
                                          </p:val>
                                        </p:tav>
                                      </p:tavLst>
                                    </p:anim>
                                    <p:anim calcmode="lin" valueType="num">
                                      <p:cBhvr additive="base">
                                        <p:cTn id="30" dur="2000" fill="hold"/>
                                        <p:tgtEl>
                                          <p:spTgt spid="58371">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58371">
                                            <p:txEl>
                                              <p:pRg st="5" end="5"/>
                                            </p:txEl>
                                          </p:spTgt>
                                        </p:tgtEl>
                                        <p:attrNameLst>
                                          <p:attrName>style.visibility</p:attrName>
                                        </p:attrNameLst>
                                      </p:cBhvr>
                                      <p:to>
                                        <p:strVal val="visible"/>
                                      </p:to>
                                    </p:set>
                                    <p:anim calcmode="lin" valueType="num">
                                      <p:cBhvr additive="base">
                                        <p:cTn id="35" dur="2000" fill="hold"/>
                                        <p:tgtEl>
                                          <p:spTgt spid="58371">
                                            <p:txEl>
                                              <p:pRg st="5" end="5"/>
                                            </p:txEl>
                                          </p:spTgt>
                                        </p:tgtEl>
                                        <p:attrNameLst>
                                          <p:attrName>ppt_x</p:attrName>
                                        </p:attrNameLst>
                                      </p:cBhvr>
                                      <p:tavLst>
                                        <p:tav tm="0">
                                          <p:val>
                                            <p:strVal val="#ppt_x"/>
                                          </p:val>
                                        </p:tav>
                                        <p:tav tm="100000">
                                          <p:val>
                                            <p:strVal val="#ppt_x"/>
                                          </p:val>
                                        </p:tav>
                                      </p:tavLst>
                                    </p:anim>
                                    <p:anim calcmode="lin" valueType="num">
                                      <p:cBhvr additive="base">
                                        <p:cTn id="36" dur="2000" fill="hold"/>
                                        <p:tgtEl>
                                          <p:spTgt spid="58371">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タイトル 1"/>
          <p:cNvSpPr>
            <a:spLocks noGrp="1"/>
          </p:cNvSpPr>
          <p:nvPr>
            <p:ph type="title"/>
          </p:nvPr>
        </p:nvSpPr>
        <p:spPr>
          <a:xfrm>
            <a:off x="642938" y="0"/>
            <a:ext cx="7772400" cy="1143000"/>
          </a:xfrm>
        </p:spPr>
        <p:txBody>
          <a:bodyPr/>
          <a:lstStyle/>
          <a:p>
            <a:r>
              <a:rPr lang="ja-JP" altLang="en-US" sz="4000" smtClean="0">
                <a:solidFill>
                  <a:srgbClr val="FFFFCC"/>
                </a:solidFill>
              </a:rPr>
              <a:t>企業経営者の分化</a:t>
            </a:r>
          </a:p>
        </p:txBody>
      </p:sp>
      <p:sp>
        <p:nvSpPr>
          <p:cNvPr id="26627" name="コンテンツ プレースホルダ 2"/>
          <p:cNvSpPr>
            <a:spLocks noGrp="1"/>
          </p:cNvSpPr>
          <p:nvPr>
            <p:ph idx="1"/>
          </p:nvPr>
        </p:nvSpPr>
        <p:spPr>
          <a:xfrm>
            <a:off x="428625" y="1428750"/>
            <a:ext cx="8286750" cy="1785938"/>
          </a:xfrm>
        </p:spPr>
        <p:txBody>
          <a:bodyPr/>
          <a:lstStyle/>
          <a:p>
            <a:r>
              <a:rPr lang="ja-JP" altLang="en-US" smtClean="0">
                <a:solidFill>
                  <a:srgbClr val="FFFFCC"/>
                </a:solidFill>
              </a:rPr>
              <a:t>戦後における企業の巨大化</a:t>
            </a:r>
          </a:p>
          <a:p>
            <a:r>
              <a:rPr lang="ja-JP" altLang="en-US" smtClean="0">
                <a:solidFill>
                  <a:srgbClr val="FFFFCC"/>
                </a:solidFill>
              </a:rPr>
              <a:t>企業経営の専門家としての経営者</a:t>
            </a:r>
          </a:p>
          <a:p>
            <a:r>
              <a:rPr lang="ja-JP" altLang="en-US" smtClean="0">
                <a:solidFill>
                  <a:srgbClr val="FFFFCC"/>
                </a:solidFill>
              </a:rPr>
              <a:t>サラリーマン社長の出現</a:t>
            </a:r>
          </a:p>
          <a:p>
            <a:endParaRPr lang="ja-JP" altLang="en-US" smtClean="0">
              <a:solidFill>
                <a:srgbClr val="FFFFCC"/>
              </a:solidFill>
            </a:endParaRPr>
          </a:p>
          <a:p>
            <a:endParaRPr lang="ja-JP" altLang="en-US" smtClean="0">
              <a:solidFill>
                <a:srgbClr val="FFFFCC"/>
              </a:solidFill>
            </a:endParaRPr>
          </a:p>
          <a:p>
            <a:endParaRPr lang="ja-JP" altLang="en-US" smtClean="0">
              <a:solidFill>
                <a:srgbClr val="FFFFCC"/>
              </a:solidFill>
            </a:endParaRPr>
          </a:p>
          <a:p>
            <a:r>
              <a:rPr lang="ja-JP" altLang="en-US" smtClean="0">
                <a:solidFill>
                  <a:srgbClr val="FFFFCC"/>
                </a:solidFill>
              </a:rPr>
              <a:t>絶対的権限を持たないロータリアンの出現</a:t>
            </a:r>
          </a:p>
          <a:p>
            <a:r>
              <a:rPr lang="ja-JP" altLang="en-US" smtClean="0">
                <a:solidFill>
                  <a:srgbClr val="FFFFCC"/>
                </a:solidFill>
              </a:rPr>
              <a:t>ロータリーの理念を実践に移すことの困難さ</a:t>
            </a:r>
          </a:p>
          <a:p>
            <a:endParaRPr lang="ja-JP" altLang="en-US" smtClean="0">
              <a:solidFill>
                <a:srgbClr val="FFFFCC"/>
              </a:solidFill>
            </a:endParaRPr>
          </a:p>
          <a:p>
            <a:endParaRPr lang="ja-JP" altLang="en-US" smtClean="0">
              <a:solidFill>
                <a:srgbClr val="FFFFCC"/>
              </a:solidFill>
            </a:endParaRPr>
          </a:p>
        </p:txBody>
      </p:sp>
      <p:sp>
        <p:nvSpPr>
          <p:cNvPr id="24580" name="テキスト ボックス 4"/>
          <p:cNvSpPr txBox="1">
            <a:spLocks noChangeArrowheads="1"/>
          </p:cNvSpPr>
          <p:nvPr/>
        </p:nvSpPr>
        <p:spPr bwMode="auto">
          <a:xfrm>
            <a:off x="785813" y="3429000"/>
            <a:ext cx="7858125" cy="769938"/>
          </a:xfrm>
          <a:prstGeom prst="rect">
            <a:avLst/>
          </a:prstGeom>
          <a:noFill/>
          <a:ln w="9525">
            <a:noFill/>
            <a:miter lim="800000"/>
            <a:headEnd/>
            <a:tailEnd/>
          </a:ln>
        </p:spPr>
        <p:txBody>
          <a:bodyPr>
            <a:spAutoFit/>
          </a:bodyPr>
          <a:lstStyle/>
          <a:p>
            <a:endParaRPr lang="ja-JP" altLang="en-US"/>
          </a:p>
        </p:txBody>
      </p:sp>
      <p:sp>
        <p:nvSpPr>
          <p:cNvPr id="26629" name="テキスト ボックス 6"/>
          <p:cNvSpPr txBox="1">
            <a:spLocks noChangeArrowheads="1"/>
          </p:cNvSpPr>
          <p:nvPr/>
        </p:nvSpPr>
        <p:spPr bwMode="auto">
          <a:xfrm>
            <a:off x="642938" y="3571875"/>
            <a:ext cx="7858125" cy="584200"/>
          </a:xfrm>
          <a:prstGeom prst="rect">
            <a:avLst/>
          </a:prstGeom>
          <a:solidFill>
            <a:srgbClr val="FFFFCC"/>
          </a:solidFill>
          <a:ln w="9525">
            <a:solidFill>
              <a:srgbClr val="FF3300"/>
            </a:solidFill>
            <a:miter lim="800000"/>
            <a:headEnd/>
            <a:tailEnd/>
          </a:ln>
        </p:spPr>
        <p:txBody>
          <a:bodyPr>
            <a:spAutoFit/>
          </a:bodyPr>
          <a:lstStyle/>
          <a:p>
            <a:pPr algn="ctr"/>
            <a:r>
              <a:rPr lang="ja-JP" altLang="en-US" sz="3200"/>
              <a:t>資本家　対　</a:t>
            </a:r>
            <a:r>
              <a:rPr lang="ja-JP" altLang="en-US" sz="3200">
                <a:solidFill>
                  <a:srgbClr val="FF0000"/>
                </a:solidFill>
              </a:rPr>
              <a:t>経営者</a:t>
            </a:r>
            <a:r>
              <a:rPr lang="ja-JP" altLang="en-US" sz="3200"/>
              <a:t>　対　労働者</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6627">
                                            <p:txEl>
                                              <p:pRg st="0" end="0"/>
                                            </p:txEl>
                                          </p:spTgt>
                                        </p:tgtEl>
                                        <p:attrNameLst>
                                          <p:attrName>style.visibility</p:attrName>
                                        </p:attrNameLst>
                                      </p:cBhvr>
                                      <p:to>
                                        <p:strVal val="visible"/>
                                      </p:to>
                                    </p:set>
                                    <p:anim calcmode="lin" valueType="num">
                                      <p:cBhvr additive="base">
                                        <p:cTn id="7" dur="2000" fill="hold"/>
                                        <p:tgtEl>
                                          <p:spTgt spid="26627">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26627">
                                            <p:txEl>
                                              <p:pRg st="0" end="0"/>
                                            </p:txEl>
                                          </p:spTgt>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2" presetClass="entr" presetSubtype="4" fill="hold" nodeType="afterEffect">
                                  <p:stCondLst>
                                    <p:cond delay="0"/>
                                  </p:stCondLst>
                                  <p:childTnLst>
                                    <p:set>
                                      <p:cBhvr>
                                        <p:cTn id="11" dur="1" fill="hold">
                                          <p:stCondLst>
                                            <p:cond delay="0"/>
                                          </p:stCondLst>
                                        </p:cTn>
                                        <p:tgtEl>
                                          <p:spTgt spid="26627">
                                            <p:txEl>
                                              <p:pRg st="1" end="1"/>
                                            </p:txEl>
                                          </p:spTgt>
                                        </p:tgtEl>
                                        <p:attrNameLst>
                                          <p:attrName>style.visibility</p:attrName>
                                        </p:attrNameLst>
                                      </p:cBhvr>
                                      <p:to>
                                        <p:strVal val="visible"/>
                                      </p:to>
                                    </p:set>
                                    <p:anim calcmode="lin" valueType="num">
                                      <p:cBhvr additive="base">
                                        <p:cTn id="12" dur="2000" fill="hold"/>
                                        <p:tgtEl>
                                          <p:spTgt spid="26627">
                                            <p:txEl>
                                              <p:pRg st="1" end="1"/>
                                            </p:txEl>
                                          </p:spTgt>
                                        </p:tgtEl>
                                        <p:attrNameLst>
                                          <p:attrName>ppt_x</p:attrName>
                                        </p:attrNameLst>
                                      </p:cBhvr>
                                      <p:tavLst>
                                        <p:tav tm="0">
                                          <p:val>
                                            <p:strVal val="#ppt_x"/>
                                          </p:val>
                                        </p:tav>
                                        <p:tav tm="100000">
                                          <p:val>
                                            <p:strVal val="#ppt_x"/>
                                          </p:val>
                                        </p:tav>
                                      </p:tavLst>
                                    </p:anim>
                                    <p:anim calcmode="lin" valueType="num">
                                      <p:cBhvr additive="base">
                                        <p:cTn id="13" dur="2000" fill="hold"/>
                                        <p:tgtEl>
                                          <p:spTgt spid="26627">
                                            <p:txEl>
                                              <p:pRg st="1" end="1"/>
                                            </p:txEl>
                                          </p:spTgt>
                                        </p:tgtEl>
                                        <p:attrNameLst>
                                          <p:attrName>ppt_y</p:attrName>
                                        </p:attrNameLst>
                                      </p:cBhvr>
                                      <p:tavLst>
                                        <p:tav tm="0">
                                          <p:val>
                                            <p:strVal val="1+#ppt_h/2"/>
                                          </p:val>
                                        </p:tav>
                                        <p:tav tm="100000">
                                          <p:val>
                                            <p:strVal val="#ppt_y"/>
                                          </p:val>
                                        </p:tav>
                                      </p:tavLst>
                                    </p:anim>
                                  </p:childTnLst>
                                </p:cTn>
                              </p:par>
                            </p:childTnLst>
                          </p:cTn>
                        </p:par>
                        <p:par>
                          <p:cTn id="14" fill="hold">
                            <p:stCondLst>
                              <p:cond delay="4000"/>
                            </p:stCondLst>
                            <p:childTnLst>
                              <p:par>
                                <p:cTn id="15" presetID="2" presetClass="entr" presetSubtype="4" fill="hold" nodeType="afterEffect">
                                  <p:stCondLst>
                                    <p:cond delay="0"/>
                                  </p:stCondLst>
                                  <p:childTnLst>
                                    <p:set>
                                      <p:cBhvr>
                                        <p:cTn id="16" dur="1" fill="hold">
                                          <p:stCondLst>
                                            <p:cond delay="0"/>
                                          </p:stCondLst>
                                        </p:cTn>
                                        <p:tgtEl>
                                          <p:spTgt spid="26627">
                                            <p:txEl>
                                              <p:pRg st="2" end="2"/>
                                            </p:txEl>
                                          </p:spTgt>
                                        </p:tgtEl>
                                        <p:attrNameLst>
                                          <p:attrName>style.visibility</p:attrName>
                                        </p:attrNameLst>
                                      </p:cBhvr>
                                      <p:to>
                                        <p:strVal val="visible"/>
                                      </p:to>
                                    </p:set>
                                    <p:anim calcmode="lin" valueType="num">
                                      <p:cBhvr additive="base">
                                        <p:cTn id="17" dur="2000" fill="hold"/>
                                        <p:tgtEl>
                                          <p:spTgt spid="26627">
                                            <p:txEl>
                                              <p:pRg st="2" end="2"/>
                                            </p:txEl>
                                          </p:spTgt>
                                        </p:tgtEl>
                                        <p:attrNameLst>
                                          <p:attrName>ppt_x</p:attrName>
                                        </p:attrNameLst>
                                      </p:cBhvr>
                                      <p:tavLst>
                                        <p:tav tm="0">
                                          <p:val>
                                            <p:strVal val="#ppt_x"/>
                                          </p:val>
                                        </p:tav>
                                        <p:tav tm="100000">
                                          <p:val>
                                            <p:strVal val="#ppt_x"/>
                                          </p:val>
                                        </p:tav>
                                      </p:tavLst>
                                    </p:anim>
                                    <p:anim calcmode="lin" valueType="num">
                                      <p:cBhvr additive="base">
                                        <p:cTn id="18" dur="2000" fill="hold"/>
                                        <p:tgtEl>
                                          <p:spTgt spid="26627">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8" presetClass="entr" presetSubtype="16" fill="hold" grpId="0" nodeType="clickEffect">
                                  <p:stCondLst>
                                    <p:cond delay="0"/>
                                  </p:stCondLst>
                                  <p:childTnLst>
                                    <p:set>
                                      <p:cBhvr>
                                        <p:cTn id="22" dur="1" fill="hold">
                                          <p:stCondLst>
                                            <p:cond delay="0"/>
                                          </p:stCondLst>
                                        </p:cTn>
                                        <p:tgtEl>
                                          <p:spTgt spid="26629"/>
                                        </p:tgtEl>
                                        <p:attrNameLst>
                                          <p:attrName>style.visibility</p:attrName>
                                        </p:attrNameLst>
                                      </p:cBhvr>
                                      <p:to>
                                        <p:strVal val="visible"/>
                                      </p:to>
                                    </p:set>
                                    <p:animEffect transition="in" filter="diamond(in)">
                                      <p:cBhvr>
                                        <p:cTn id="23" dur="2000"/>
                                        <p:tgtEl>
                                          <p:spTgt spid="26629"/>
                                        </p:tgtEl>
                                      </p:cBhvr>
                                    </p:animEffect>
                                  </p:childTnLst>
                                </p:cTn>
                              </p:par>
                            </p:childTnLst>
                          </p:cTn>
                        </p:par>
                        <p:par>
                          <p:cTn id="24" fill="hold">
                            <p:stCondLst>
                              <p:cond delay="2000"/>
                            </p:stCondLst>
                            <p:childTnLst>
                              <p:par>
                                <p:cTn id="25" presetID="2" presetClass="entr" presetSubtype="4" fill="hold" nodeType="afterEffect">
                                  <p:stCondLst>
                                    <p:cond delay="0"/>
                                  </p:stCondLst>
                                  <p:childTnLst>
                                    <p:set>
                                      <p:cBhvr>
                                        <p:cTn id="26" dur="1" fill="hold">
                                          <p:stCondLst>
                                            <p:cond delay="0"/>
                                          </p:stCondLst>
                                        </p:cTn>
                                        <p:tgtEl>
                                          <p:spTgt spid="26627">
                                            <p:txEl>
                                              <p:pRg st="6" end="6"/>
                                            </p:txEl>
                                          </p:spTgt>
                                        </p:tgtEl>
                                        <p:attrNameLst>
                                          <p:attrName>style.visibility</p:attrName>
                                        </p:attrNameLst>
                                      </p:cBhvr>
                                      <p:to>
                                        <p:strVal val="visible"/>
                                      </p:to>
                                    </p:set>
                                    <p:anim calcmode="lin" valueType="num">
                                      <p:cBhvr additive="base">
                                        <p:cTn id="27" dur="2000" fill="hold"/>
                                        <p:tgtEl>
                                          <p:spTgt spid="26627">
                                            <p:txEl>
                                              <p:pRg st="6" end="6"/>
                                            </p:txEl>
                                          </p:spTgt>
                                        </p:tgtEl>
                                        <p:attrNameLst>
                                          <p:attrName>ppt_x</p:attrName>
                                        </p:attrNameLst>
                                      </p:cBhvr>
                                      <p:tavLst>
                                        <p:tav tm="0">
                                          <p:val>
                                            <p:strVal val="#ppt_x"/>
                                          </p:val>
                                        </p:tav>
                                        <p:tav tm="100000">
                                          <p:val>
                                            <p:strVal val="#ppt_x"/>
                                          </p:val>
                                        </p:tav>
                                      </p:tavLst>
                                    </p:anim>
                                    <p:anim calcmode="lin" valueType="num">
                                      <p:cBhvr additive="base">
                                        <p:cTn id="28" dur="2000" fill="hold"/>
                                        <p:tgtEl>
                                          <p:spTgt spid="26627">
                                            <p:txEl>
                                              <p:pRg st="6" end="6"/>
                                            </p:txEl>
                                          </p:spTgt>
                                        </p:tgtEl>
                                        <p:attrNameLst>
                                          <p:attrName>ppt_y</p:attrName>
                                        </p:attrNameLst>
                                      </p:cBhvr>
                                      <p:tavLst>
                                        <p:tav tm="0">
                                          <p:val>
                                            <p:strVal val="1+#ppt_h/2"/>
                                          </p:val>
                                        </p:tav>
                                        <p:tav tm="100000">
                                          <p:val>
                                            <p:strVal val="#ppt_y"/>
                                          </p:val>
                                        </p:tav>
                                      </p:tavLst>
                                    </p:anim>
                                  </p:childTnLst>
                                </p:cTn>
                              </p:par>
                            </p:childTnLst>
                          </p:cTn>
                        </p:par>
                        <p:par>
                          <p:cTn id="29" fill="hold">
                            <p:stCondLst>
                              <p:cond delay="4000"/>
                            </p:stCondLst>
                            <p:childTnLst>
                              <p:par>
                                <p:cTn id="30" presetID="2" presetClass="entr" presetSubtype="4" fill="hold" nodeType="afterEffect">
                                  <p:stCondLst>
                                    <p:cond delay="0"/>
                                  </p:stCondLst>
                                  <p:childTnLst>
                                    <p:set>
                                      <p:cBhvr>
                                        <p:cTn id="31" dur="1" fill="hold">
                                          <p:stCondLst>
                                            <p:cond delay="0"/>
                                          </p:stCondLst>
                                        </p:cTn>
                                        <p:tgtEl>
                                          <p:spTgt spid="26627">
                                            <p:txEl>
                                              <p:pRg st="7" end="7"/>
                                            </p:txEl>
                                          </p:spTgt>
                                        </p:tgtEl>
                                        <p:attrNameLst>
                                          <p:attrName>style.visibility</p:attrName>
                                        </p:attrNameLst>
                                      </p:cBhvr>
                                      <p:to>
                                        <p:strVal val="visible"/>
                                      </p:to>
                                    </p:set>
                                    <p:anim calcmode="lin" valueType="num">
                                      <p:cBhvr additive="base">
                                        <p:cTn id="32" dur="2000" fill="hold"/>
                                        <p:tgtEl>
                                          <p:spTgt spid="26627">
                                            <p:txEl>
                                              <p:pRg st="7" end="7"/>
                                            </p:txEl>
                                          </p:spTgt>
                                        </p:tgtEl>
                                        <p:attrNameLst>
                                          <p:attrName>ppt_x</p:attrName>
                                        </p:attrNameLst>
                                      </p:cBhvr>
                                      <p:tavLst>
                                        <p:tav tm="0">
                                          <p:val>
                                            <p:strVal val="#ppt_x"/>
                                          </p:val>
                                        </p:tav>
                                        <p:tav tm="100000">
                                          <p:val>
                                            <p:strVal val="#ppt_x"/>
                                          </p:val>
                                        </p:tav>
                                      </p:tavLst>
                                    </p:anim>
                                    <p:anim calcmode="lin" valueType="num">
                                      <p:cBhvr additive="base">
                                        <p:cTn id="33" dur="2000" fill="hold"/>
                                        <p:tgtEl>
                                          <p:spTgt spid="26627">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1026"/>
          <p:cNvSpPr>
            <a:spLocks noGrp="1" noChangeArrowheads="1"/>
          </p:cNvSpPr>
          <p:nvPr>
            <p:ph type="title"/>
          </p:nvPr>
        </p:nvSpPr>
        <p:spPr>
          <a:xfrm>
            <a:off x="685800" y="0"/>
            <a:ext cx="7772400" cy="1219200"/>
          </a:xfrm>
        </p:spPr>
        <p:txBody>
          <a:bodyPr/>
          <a:lstStyle/>
          <a:p>
            <a:r>
              <a:rPr lang="ja-JP" altLang="en-US" sz="4000" smtClean="0">
                <a:solidFill>
                  <a:srgbClr val="FFFFCC"/>
                </a:solidFill>
              </a:rPr>
              <a:t>ロータリーの危機</a:t>
            </a:r>
          </a:p>
        </p:txBody>
      </p:sp>
      <p:sp>
        <p:nvSpPr>
          <p:cNvPr id="60419" name="Rectangle 1027"/>
          <p:cNvSpPr>
            <a:spLocks noGrp="1" noChangeArrowheads="1"/>
          </p:cNvSpPr>
          <p:nvPr>
            <p:ph type="body" idx="1"/>
          </p:nvPr>
        </p:nvSpPr>
        <p:spPr>
          <a:xfrm>
            <a:off x="179388" y="2000250"/>
            <a:ext cx="8964612" cy="4643438"/>
          </a:xfrm>
        </p:spPr>
        <p:txBody>
          <a:bodyPr/>
          <a:lstStyle/>
          <a:p>
            <a:pPr>
              <a:defRPr/>
            </a:pPr>
            <a:r>
              <a:rPr lang="ja-JP" altLang="en-US" dirty="0" smtClean="0">
                <a:solidFill>
                  <a:schemeClr val="bg2">
                    <a:lumMod val="90000"/>
                  </a:schemeClr>
                </a:solidFill>
              </a:rPr>
              <a:t>経済システムの変化　新資本主義の台頭</a:t>
            </a:r>
            <a:endParaRPr lang="ja-JP" altLang="en-US" dirty="0">
              <a:solidFill>
                <a:schemeClr val="bg2">
                  <a:lumMod val="90000"/>
                </a:schemeClr>
              </a:solidFill>
            </a:endParaRPr>
          </a:p>
          <a:p>
            <a:pPr>
              <a:buFontTx/>
              <a:buNone/>
              <a:defRPr/>
            </a:pPr>
            <a:r>
              <a:rPr lang="ja-JP" altLang="en-US" dirty="0">
                <a:solidFill>
                  <a:schemeClr val="bg2">
                    <a:lumMod val="90000"/>
                  </a:schemeClr>
                </a:solidFill>
              </a:rPr>
              <a:t>　　　</a:t>
            </a:r>
            <a:r>
              <a:rPr lang="ja-JP" altLang="en-US" dirty="0" smtClean="0">
                <a:solidFill>
                  <a:schemeClr val="bg2">
                    <a:lumMod val="90000"/>
                  </a:schemeClr>
                </a:solidFill>
              </a:rPr>
              <a:t>虚業的投資会社・職業倫理の低下</a:t>
            </a:r>
            <a:endParaRPr lang="ja-JP" altLang="en-US" dirty="0">
              <a:solidFill>
                <a:schemeClr val="bg2">
                  <a:lumMod val="90000"/>
                </a:schemeClr>
              </a:solidFill>
            </a:endParaRPr>
          </a:p>
          <a:p>
            <a:pPr>
              <a:defRPr/>
            </a:pPr>
            <a:r>
              <a:rPr lang="ja-JP" altLang="en-US" dirty="0" smtClean="0">
                <a:solidFill>
                  <a:schemeClr val="bg2">
                    <a:lumMod val="90000"/>
                  </a:schemeClr>
                </a:solidFill>
              </a:rPr>
              <a:t>職業奉仕理念の変化と衰退</a:t>
            </a:r>
          </a:p>
          <a:p>
            <a:pPr>
              <a:defRPr/>
            </a:pPr>
            <a:r>
              <a:rPr lang="ja-JP" altLang="en-US" dirty="0" smtClean="0">
                <a:solidFill>
                  <a:schemeClr val="bg2">
                    <a:lumMod val="90000"/>
                  </a:schemeClr>
                </a:solidFill>
              </a:rPr>
              <a:t>国際ロータリーの変化</a:t>
            </a:r>
          </a:p>
          <a:p>
            <a:pPr>
              <a:buFont typeface="Arial" charset="0"/>
              <a:buNone/>
              <a:defRPr/>
            </a:pPr>
            <a:r>
              <a:rPr lang="ja-JP" altLang="en-US" dirty="0" smtClean="0">
                <a:solidFill>
                  <a:schemeClr val="bg2">
                    <a:lumMod val="90000"/>
                  </a:schemeClr>
                </a:solidFill>
              </a:rPr>
              <a:t>　　　中央集権化と活動方針の変化</a:t>
            </a:r>
          </a:p>
          <a:p>
            <a:pPr>
              <a:defRPr/>
            </a:pPr>
            <a:r>
              <a:rPr lang="ja-JP" altLang="en-US" dirty="0" smtClean="0">
                <a:solidFill>
                  <a:schemeClr val="bg2">
                    <a:lumMod val="90000"/>
                  </a:schemeClr>
                </a:solidFill>
              </a:rPr>
              <a:t>クラブの管理運営の変化</a:t>
            </a:r>
          </a:p>
          <a:p>
            <a:pPr>
              <a:buFont typeface="Arial" charset="0"/>
              <a:buNone/>
              <a:defRPr/>
            </a:pPr>
            <a:r>
              <a:rPr lang="ja-JP" altLang="en-US" dirty="0" smtClean="0">
                <a:solidFill>
                  <a:schemeClr val="bg2">
                    <a:lumMod val="90000"/>
                  </a:schemeClr>
                </a:solidFill>
              </a:rPr>
              <a:t>　　　クラブ例会の形骸化・ロータリアンの魅力低下</a:t>
            </a:r>
            <a:endParaRPr lang="ja-JP" altLang="en-US" dirty="0">
              <a:solidFill>
                <a:schemeClr val="bg2">
                  <a:lumMod val="90000"/>
                </a:schemeClr>
              </a:solidFill>
            </a:endParaRPr>
          </a:p>
          <a:p>
            <a:pPr>
              <a:buFontTx/>
              <a:buNone/>
              <a:defRPr/>
            </a:pPr>
            <a:endParaRPr lang="ja-JP" altLang="en-US" dirty="0">
              <a:solidFill>
                <a:schemeClr val="bg2">
                  <a:lumMod val="90000"/>
                </a:schemeClr>
              </a:solidFill>
            </a:endParaRPr>
          </a:p>
        </p:txBody>
      </p:sp>
    </p:spTree>
  </p:cSld>
  <p:clrMapOvr>
    <a:masterClrMapping/>
  </p:clrMapOvr>
  <p:transition>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afterEffect">
                                  <p:stCondLst>
                                    <p:cond delay="0"/>
                                  </p:stCondLst>
                                  <p:childTnLst>
                                    <p:set>
                                      <p:cBhvr>
                                        <p:cTn id="6" dur="1" fill="hold">
                                          <p:stCondLst>
                                            <p:cond delay="0"/>
                                          </p:stCondLst>
                                        </p:cTn>
                                        <p:tgtEl>
                                          <p:spTgt spid="60419">
                                            <p:txEl>
                                              <p:pRg st="0" end="0"/>
                                            </p:txEl>
                                          </p:spTgt>
                                        </p:tgtEl>
                                        <p:attrNameLst>
                                          <p:attrName>style.visibility</p:attrName>
                                        </p:attrNameLst>
                                      </p:cBhvr>
                                      <p:to>
                                        <p:strVal val="visible"/>
                                      </p:to>
                                    </p:set>
                                    <p:animEffect transition="in" filter="checkerboard(across)">
                                      <p:cBhvr>
                                        <p:cTn id="7" dur="500"/>
                                        <p:tgtEl>
                                          <p:spTgt spid="60419">
                                            <p:txEl>
                                              <p:pRg st="0" end="0"/>
                                            </p:txEl>
                                          </p:spTgt>
                                        </p:tgtEl>
                                      </p:cBhvr>
                                    </p:animEffect>
                                  </p:childTnLst>
                                </p:cTn>
                              </p:par>
                            </p:childTnLst>
                          </p:cTn>
                        </p:par>
                        <p:par>
                          <p:cTn id="8" fill="hold">
                            <p:stCondLst>
                              <p:cond delay="500"/>
                            </p:stCondLst>
                            <p:childTnLst>
                              <p:par>
                                <p:cTn id="9" presetID="5" presetClass="entr" presetSubtype="10" fill="hold" nodeType="afterEffect">
                                  <p:stCondLst>
                                    <p:cond delay="0"/>
                                  </p:stCondLst>
                                  <p:childTnLst>
                                    <p:set>
                                      <p:cBhvr>
                                        <p:cTn id="10" dur="1" fill="hold">
                                          <p:stCondLst>
                                            <p:cond delay="0"/>
                                          </p:stCondLst>
                                        </p:cTn>
                                        <p:tgtEl>
                                          <p:spTgt spid="60419">
                                            <p:txEl>
                                              <p:pRg st="1" end="1"/>
                                            </p:txEl>
                                          </p:spTgt>
                                        </p:tgtEl>
                                        <p:attrNameLst>
                                          <p:attrName>style.visibility</p:attrName>
                                        </p:attrNameLst>
                                      </p:cBhvr>
                                      <p:to>
                                        <p:strVal val="visible"/>
                                      </p:to>
                                    </p:set>
                                    <p:animEffect transition="in" filter="checkerboard(across)">
                                      <p:cBhvr>
                                        <p:cTn id="11" dur="500"/>
                                        <p:tgtEl>
                                          <p:spTgt spid="60419">
                                            <p:txEl>
                                              <p:pRg st="1" end="1"/>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5" presetClass="entr" presetSubtype="10" fill="hold" nodeType="clickEffect">
                                  <p:stCondLst>
                                    <p:cond delay="0"/>
                                  </p:stCondLst>
                                  <p:childTnLst>
                                    <p:set>
                                      <p:cBhvr>
                                        <p:cTn id="15" dur="1" fill="hold">
                                          <p:stCondLst>
                                            <p:cond delay="0"/>
                                          </p:stCondLst>
                                        </p:cTn>
                                        <p:tgtEl>
                                          <p:spTgt spid="60419">
                                            <p:txEl>
                                              <p:pRg st="2" end="2"/>
                                            </p:txEl>
                                          </p:spTgt>
                                        </p:tgtEl>
                                        <p:attrNameLst>
                                          <p:attrName>style.visibility</p:attrName>
                                        </p:attrNameLst>
                                      </p:cBhvr>
                                      <p:to>
                                        <p:strVal val="visible"/>
                                      </p:to>
                                    </p:set>
                                    <p:animEffect transition="in" filter="checkerboard(across)">
                                      <p:cBhvr>
                                        <p:cTn id="16" dur="500"/>
                                        <p:tgtEl>
                                          <p:spTgt spid="60419">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 presetClass="entr" presetSubtype="10" fill="hold" nodeType="clickEffect">
                                  <p:stCondLst>
                                    <p:cond delay="0"/>
                                  </p:stCondLst>
                                  <p:childTnLst>
                                    <p:set>
                                      <p:cBhvr>
                                        <p:cTn id="20" dur="1" fill="hold">
                                          <p:stCondLst>
                                            <p:cond delay="0"/>
                                          </p:stCondLst>
                                        </p:cTn>
                                        <p:tgtEl>
                                          <p:spTgt spid="60419">
                                            <p:txEl>
                                              <p:pRg st="3" end="3"/>
                                            </p:txEl>
                                          </p:spTgt>
                                        </p:tgtEl>
                                        <p:attrNameLst>
                                          <p:attrName>style.visibility</p:attrName>
                                        </p:attrNameLst>
                                      </p:cBhvr>
                                      <p:to>
                                        <p:strVal val="visible"/>
                                      </p:to>
                                    </p:set>
                                    <p:animEffect transition="in" filter="checkerboard(across)">
                                      <p:cBhvr>
                                        <p:cTn id="21" dur="500"/>
                                        <p:tgtEl>
                                          <p:spTgt spid="60419">
                                            <p:txEl>
                                              <p:pRg st="3" end="3"/>
                                            </p:txEl>
                                          </p:spTgt>
                                        </p:tgtEl>
                                      </p:cBhvr>
                                    </p:animEffect>
                                  </p:childTnLst>
                                </p:cTn>
                              </p:par>
                            </p:childTnLst>
                          </p:cTn>
                        </p:par>
                        <p:par>
                          <p:cTn id="22" fill="hold">
                            <p:stCondLst>
                              <p:cond delay="500"/>
                            </p:stCondLst>
                            <p:childTnLst>
                              <p:par>
                                <p:cTn id="23" presetID="5" presetClass="entr" presetSubtype="10" fill="hold" nodeType="afterEffect">
                                  <p:stCondLst>
                                    <p:cond delay="0"/>
                                  </p:stCondLst>
                                  <p:childTnLst>
                                    <p:set>
                                      <p:cBhvr>
                                        <p:cTn id="24" dur="1" fill="hold">
                                          <p:stCondLst>
                                            <p:cond delay="0"/>
                                          </p:stCondLst>
                                        </p:cTn>
                                        <p:tgtEl>
                                          <p:spTgt spid="60419">
                                            <p:txEl>
                                              <p:pRg st="4" end="4"/>
                                            </p:txEl>
                                          </p:spTgt>
                                        </p:tgtEl>
                                        <p:attrNameLst>
                                          <p:attrName>style.visibility</p:attrName>
                                        </p:attrNameLst>
                                      </p:cBhvr>
                                      <p:to>
                                        <p:strVal val="visible"/>
                                      </p:to>
                                    </p:set>
                                    <p:animEffect transition="in" filter="checkerboard(across)">
                                      <p:cBhvr>
                                        <p:cTn id="25" dur="500"/>
                                        <p:tgtEl>
                                          <p:spTgt spid="60419">
                                            <p:txEl>
                                              <p:pRg st="4" end="4"/>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5" presetClass="entr" presetSubtype="10" fill="hold" nodeType="clickEffect">
                                  <p:stCondLst>
                                    <p:cond delay="0"/>
                                  </p:stCondLst>
                                  <p:childTnLst>
                                    <p:set>
                                      <p:cBhvr>
                                        <p:cTn id="29" dur="1" fill="hold">
                                          <p:stCondLst>
                                            <p:cond delay="0"/>
                                          </p:stCondLst>
                                        </p:cTn>
                                        <p:tgtEl>
                                          <p:spTgt spid="60419">
                                            <p:txEl>
                                              <p:pRg st="5" end="5"/>
                                            </p:txEl>
                                          </p:spTgt>
                                        </p:tgtEl>
                                        <p:attrNameLst>
                                          <p:attrName>style.visibility</p:attrName>
                                        </p:attrNameLst>
                                      </p:cBhvr>
                                      <p:to>
                                        <p:strVal val="visible"/>
                                      </p:to>
                                    </p:set>
                                    <p:animEffect transition="in" filter="checkerboard(across)">
                                      <p:cBhvr>
                                        <p:cTn id="30" dur="500"/>
                                        <p:tgtEl>
                                          <p:spTgt spid="60419">
                                            <p:txEl>
                                              <p:pRg st="5" end="5"/>
                                            </p:txEl>
                                          </p:spTgt>
                                        </p:tgtEl>
                                      </p:cBhvr>
                                    </p:animEffect>
                                  </p:childTnLst>
                                </p:cTn>
                              </p:par>
                            </p:childTnLst>
                          </p:cTn>
                        </p:par>
                        <p:par>
                          <p:cTn id="31" fill="hold">
                            <p:stCondLst>
                              <p:cond delay="500"/>
                            </p:stCondLst>
                            <p:childTnLst>
                              <p:par>
                                <p:cTn id="32" presetID="5" presetClass="entr" presetSubtype="10" fill="hold" nodeType="afterEffect">
                                  <p:stCondLst>
                                    <p:cond delay="0"/>
                                  </p:stCondLst>
                                  <p:childTnLst>
                                    <p:set>
                                      <p:cBhvr>
                                        <p:cTn id="33" dur="1" fill="hold">
                                          <p:stCondLst>
                                            <p:cond delay="0"/>
                                          </p:stCondLst>
                                        </p:cTn>
                                        <p:tgtEl>
                                          <p:spTgt spid="60419">
                                            <p:txEl>
                                              <p:pRg st="6" end="6"/>
                                            </p:txEl>
                                          </p:spTgt>
                                        </p:tgtEl>
                                        <p:attrNameLst>
                                          <p:attrName>style.visibility</p:attrName>
                                        </p:attrNameLst>
                                      </p:cBhvr>
                                      <p:to>
                                        <p:strVal val="visible"/>
                                      </p:to>
                                    </p:set>
                                    <p:animEffect transition="in" filter="checkerboard(across)">
                                      <p:cBhvr>
                                        <p:cTn id="34" dur="500"/>
                                        <p:tgtEl>
                                          <p:spTgt spid="6041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図 4" descr="無題-スキャンされた画像-01.jpg"/>
          <p:cNvPicPr>
            <a:picLocks noChangeAspect="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2" name="タイトル 1"/>
          <p:cNvSpPr>
            <a:spLocks noGrp="1"/>
          </p:cNvSpPr>
          <p:nvPr>
            <p:ph type="title"/>
          </p:nvPr>
        </p:nvSpPr>
        <p:spPr>
          <a:xfrm>
            <a:off x="214282" y="274638"/>
            <a:ext cx="8643998" cy="5940444"/>
          </a:xfrm>
        </p:spPr>
        <p:txBody>
          <a:bodyPr/>
          <a:lstStyle/>
          <a:p>
            <a:pPr>
              <a:defRPr/>
            </a:pPr>
            <a:r>
              <a:rPr lang="ja-JP" altLang="en-US" sz="9600" b="1" dirty="0" smtClean="0">
                <a:ln>
                  <a:solidFill>
                    <a:schemeClr val="tx1"/>
                  </a:solidFill>
                </a:ln>
                <a:solidFill>
                  <a:srgbClr val="FF0000"/>
                </a:solidFill>
                <a:latin typeface="AR P明朝体U" pitchFamily="50" charset="-128"/>
                <a:ea typeface="AR P明朝体U" pitchFamily="50" charset="-128"/>
              </a:rPr>
              <a:t>①</a:t>
            </a:r>
            <a:r>
              <a:rPr lang="ja-JP" altLang="en-US" sz="7200" b="1" dirty="0" smtClean="0">
                <a:ln>
                  <a:solidFill>
                    <a:schemeClr val="tx1"/>
                  </a:solidFill>
                </a:ln>
                <a:solidFill>
                  <a:srgbClr val="FF0000"/>
                </a:solidFill>
                <a:latin typeface="AR P明朝体U" pitchFamily="50" charset="-128"/>
                <a:ea typeface="AR P明朝体U" pitchFamily="50" charset="-128"/>
              </a:rPr>
              <a:t/>
            </a:r>
            <a:br>
              <a:rPr lang="ja-JP" altLang="en-US" sz="7200" b="1" dirty="0" smtClean="0">
                <a:ln>
                  <a:solidFill>
                    <a:schemeClr val="tx1"/>
                  </a:solidFill>
                </a:ln>
                <a:solidFill>
                  <a:srgbClr val="FF0000"/>
                </a:solidFill>
                <a:latin typeface="AR P明朝体U" pitchFamily="50" charset="-128"/>
                <a:ea typeface="AR P明朝体U" pitchFamily="50" charset="-128"/>
              </a:rPr>
            </a:br>
            <a:r>
              <a:rPr lang="en-US" altLang="ja-JP" sz="7200" b="1" dirty="0" smtClean="0">
                <a:ln>
                  <a:solidFill>
                    <a:schemeClr val="tx1"/>
                  </a:solidFill>
                </a:ln>
                <a:solidFill>
                  <a:srgbClr val="FF0000"/>
                </a:solidFill>
                <a:latin typeface="AR P明朝体U" pitchFamily="50" charset="-128"/>
                <a:ea typeface="AR P明朝体U" pitchFamily="50" charset="-128"/>
              </a:rPr>
              <a:t/>
            </a:r>
            <a:br>
              <a:rPr lang="en-US" altLang="ja-JP" sz="7200" b="1" dirty="0" smtClean="0">
                <a:ln>
                  <a:solidFill>
                    <a:schemeClr val="tx1"/>
                  </a:solidFill>
                </a:ln>
                <a:solidFill>
                  <a:srgbClr val="FF0000"/>
                </a:solidFill>
                <a:latin typeface="AR P明朝体U" pitchFamily="50" charset="-128"/>
                <a:ea typeface="AR P明朝体U" pitchFamily="50" charset="-128"/>
              </a:rPr>
            </a:br>
            <a:r>
              <a:rPr lang="ja-JP" altLang="en-US" sz="7200" b="1" dirty="0" smtClean="0">
                <a:ln>
                  <a:solidFill>
                    <a:schemeClr val="tx1"/>
                  </a:solidFill>
                </a:ln>
                <a:solidFill>
                  <a:srgbClr val="FF0000"/>
                </a:solidFill>
                <a:latin typeface="AR P明朝体U" pitchFamily="50" charset="-128"/>
                <a:ea typeface="AR P明朝体U" pitchFamily="50" charset="-128"/>
              </a:rPr>
              <a:t>経済システムの変化</a:t>
            </a:r>
            <a:br>
              <a:rPr lang="ja-JP" altLang="en-US" sz="7200" b="1" dirty="0" smtClean="0">
                <a:ln>
                  <a:solidFill>
                    <a:schemeClr val="tx1"/>
                  </a:solidFill>
                </a:ln>
                <a:solidFill>
                  <a:srgbClr val="FF0000"/>
                </a:solidFill>
                <a:latin typeface="AR P明朝体U" pitchFamily="50" charset="-128"/>
                <a:ea typeface="AR P明朝体U" pitchFamily="50" charset="-128"/>
              </a:rPr>
            </a:br>
            <a:r>
              <a:rPr lang="ja-JP" altLang="en-US" sz="7200" b="1" dirty="0" smtClean="0">
                <a:ln>
                  <a:solidFill>
                    <a:schemeClr val="tx1"/>
                  </a:solidFill>
                </a:ln>
                <a:solidFill>
                  <a:srgbClr val="FF0000"/>
                </a:solidFill>
                <a:latin typeface="AR P明朝体U" pitchFamily="50" charset="-128"/>
                <a:ea typeface="AR P明朝体U" pitchFamily="50" charset="-128"/>
              </a:rPr>
              <a:t>　</a:t>
            </a:r>
            <a:br>
              <a:rPr lang="ja-JP" altLang="en-US" sz="7200" b="1" dirty="0" smtClean="0">
                <a:ln>
                  <a:solidFill>
                    <a:schemeClr val="tx1"/>
                  </a:solidFill>
                </a:ln>
                <a:solidFill>
                  <a:srgbClr val="FF0000"/>
                </a:solidFill>
                <a:latin typeface="AR P明朝体U" pitchFamily="50" charset="-128"/>
                <a:ea typeface="AR P明朝体U" pitchFamily="50" charset="-128"/>
              </a:rPr>
            </a:br>
            <a:r>
              <a:rPr lang="ja-JP" altLang="en-US" sz="7200" b="1" dirty="0" smtClean="0">
                <a:ln>
                  <a:solidFill>
                    <a:schemeClr val="tx1"/>
                  </a:solidFill>
                </a:ln>
                <a:solidFill>
                  <a:srgbClr val="FF0000"/>
                </a:solidFill>
                <a:latin typeface="AR P明朝体U" pitchFamily="50" charset="-128"/>
                <a:ea typeface="AR P明朝体U" pitchFamily="50" charset="-128"/>
              </a:rPr>
              <a:t>新資本主義の台頭</a:t>
            </a:r>
            <a:endParaRPr lang="ja-JP" altLang="en-US" sz="7200" b="1" dirty="0">
              <a:ln>
                <a:solidFill>
                  <a:schemeClr val="tx1"/>
                </a:solidFill>
              </a:ln>
              <a:solidFill>
                <a:srgbClr val="FF0000"/>
              </a:solidFill>
              <a:latin typeface="AR P明朝体U" pitchFamily="50" charset="-128"/>
              <a:ea typeface="AR P明朝体U" pitchFamily="50" charset="-12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nodeType="afterEffect">
                                  <p:stCondLst>
                                    <p:cond delay="0"/>
                                  </p:stCondLst>
                                  <p:iterate type="lt">
                                    <p:tmPct val="50000"/>
                                  </p:iterate>
                                  <p:childTnLst>
                                    <p:set>
                                      <p:cBhvr>
                                        <p:cTn id="6" dur="1" fill="hold">
                                          <p:stCondLst>
                                            <p:cond delay="0"/>
                                          </p:stCondLst>
                                        </p:cTn>
                                        <p:tgtEl>
                                          <p:spTgt spid="2"/>
                                        </p:tgtEl>
                                        <p:attrNameLst>
                                          <p:attrName>style.visibility</p:attrName>
                                        </p:attrNameLst>
                                      </p:cBhvr>
                                      <p:to>
                                        <p:strVal val="visible"/>
                                      </p:to>
                                    </p:set>
                                    <p:set>
                                      <p:cBhvr>
                                        <p:cTn id="7" dur="228" fill="hold">
                                          <p:stCondLst>
                                            <p:cond delay="0"/>
                                          </p:stCondLst>
                                        </p:cTn>
                                        <p:tgtEl>
                                          <p:spTgt spid="2"/>
                                        </p:tgtEl>
                                        <p:attrNameLst>
                                          <p:attrName>style.rotation</p:attrName>
                                        </p:attrNameLst>
                                      </p:cBhvr>
                                      <p:to>
                                        <p:strVal val="-45.0"/>
                                      </p:to>
                                    </p:set>
                                    <p:anim calcmode="lin" valueType="num">
                                      <p:cBhvr>
                                        <p:cTn id="8" dur="228" fill="hold">
                                          <p:stCondLst>
                                            <p:cond delay="228"/>
                                          </p:stCondLst>
                                        </p:cTn>
                                        <p:tgtEl>
                                          <p:spTgt spid="2"/>
                                        </p:tgtEl>
                                        <p:attrNameLst>
                                          <p:attrName>style.rotation</p:attrName>
                                        </p:attrNameLst>
                                      </p:cBhvr>
                                      <p:tavLst>
                                        <p:tav tm="0">
                                          <p:val>
                                            <p:fltVal val="-45"/>
                                          </p:val>
                                        </p:tav>
                                        <p:tav tm="69900">
                                          <p:val>
                                            <p:fltVal val="45"/>
                                          </p:val>
                                        </p:tav>
                                        <p:tav tm="100000">
                                          <p:val>
                                            <p:fltVal val="0"/>
                                          </p:val>
                                        </p:tav>
                                      </p:tavLst>
                                    </p:anim>
                                    <p:anim calcmode="lin" valueType="num">
                                      <p:cBhvr>
                                        <p:cTn id="9" dur="228" fill="hold">
                                          <p:stCondLst>
                                            <p:cond delay="0"/>
                                          </p:stCondLst>
                                        </p:cTn>
                                        <p:tgtEl>
                                          <p:spTgt spid="2"/>
                                        </p:tgtEl>
                                        <p:attrNameLst>
                                          <p:attrName>ppt_y</p:attrName>
                                        </p:attrNameLst>
                                      </p:cBhvr>
                                      <p:tavLst>
                                        <p:tav tm="0">
                                          <p:val>
                                            <p:strVal val="#ppt_y-1"/>
                                          </p:val>
                                        </p:tav>
                                        <p:tav tm="100000">
                                          <p:val>
                                            <p:strVal val="#ppt_y-(0.354*#ppt_w-0.172*#ppt_h)"/>
                                          </p:val>
                                        </p:tav>
                                      </p:tavLst>
                                    </p:anim>
                                    <p:anim calcmode="lin" valueType="num">
                                      <p:cBhvr>
                                        <p:cTn id="10" dur="78" decel="50000" autoRev="1" fill="hold">
                                          <p:stCondLst>
                                            <p:cond delay="228"/>
                                          </p:stCondLst>
                                        </p:cTn>
                                        <p:tgtEl>
                                          <p:spTgt spid="2"/>
                                        </p:tgtEl>
                                        <p:attrNameLst>
                                          <p:attrName>ppt_y</p:attrName>
                                        </p:attrNameLst>
                                      </p:cBhvr>
                                      <p:tavLst>
                                        <p:tav tm="0">
                                          <p:val>
                                            <p:strVal val="#ppt_y-(0.354*#ppt_w-0.172*#ppt_h)"/>
                                          </p:val>
                                        </p:tav>
                                        <p:tav tm="100000">
                                          <p:val>
                                            <p:strVal val="#ppt_y-(0.354*#ppt_w-0.172*#ppt_h)-#ppt_h/2"/>
                                          </p:val>
                                        </p:tav>
                                      </p:tavLst>
                                    </p:anim>
                                    <p:anim calcmode="lin" valueType="num">
                                      <p:cBhvr>
                                        <p:cTn id="11" dur="68" fill="hold">
                                          <p:stCondLst>
                                            <p:cond delay="432"/>
                                          </p:stCondLst>
                                        </p:cTn>
                                        <p:tgtEl>
                                          <p:spTgt spid="2"/>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タイトル 1"/>
          <p:cNvSpPr>
            <a:spLocks noGrp="1"/>
          </p:cNvSpPr>
          <p:nvPr>
            <p:ph type="title"/>
          </p:nvPr>
        </p:nvSpPr>
        <p:spPr>
          <a:xfrm>
            <a:off x="714375" y="0"/>
            <a:ext cx="7772400" cy="1143000"/>
          </a:xfrm>
        </p:spPr>
        <p:txBody>
          <a:bodyPr/>
          <a:lstStyle/>
          <a:p>
            <a:r>
              <a:rPr lang="ja-JP" altLang="en-US" sz="4000" smtClean="0">
                <a:solidFill>
                  <a:srgbClr val="FFFFCC"/>
                </a:solidFill>
              </a:rPr>
              <a:t>新資本主義</a:t>
            </a:r>
          </a:p>
        </p:txBody>
      </p:sp>
      <p:sp>
        <p:nvSpPr>
          <p:cNvPr id="3" name="コンテンツ プレースホルダ 2"/>
          <p:cNvSpPr>
            <a:spLocks noGrp="1"/>
          </p:cNvSpPr>
          <p:nvPr>
            <p:ph idx="1"/>
          </p:nvPr>
        </p:nvSpPr>
        <p:spPr>
          <a:xfrm>
            <a:off x="714375" y="1214438"/>
            <a:ext cx="7772400" cy="5000625"/>
          </a:xfrm>
        </p:spPr>
        <p:txBody>
          <a:bodyPr/>
          <a:lstStyle/>
          <a:p>
            <a:r>
              <a:rPr lang="ja-JP" altLang="en-US" smtClean="0">
                <a:solidFill>
                  <a:srgbClr val="FFFFCC"/>
                </a:solidFill>
              </a:rPr>
              <a:t>自らは資本を持たない疑似資本家の出現</a:t>
            </a:r>
          </a:p>
          <a:p>
            <a:endParaRPr lang="ja-JP" altLang="en-US" smtClean="0">
              <a:solidFill>
                <a:srgbClr val="FFFFCC"/>
              </a:solidFill>
            </a:endParaRPr>
          </a:p>
          <a:p>
            <a:endParaRPr lang="ja-JP" altLang="en-US" smtClean="0">
              <a:solidFill>
                <a:srgbClr val="FFFFCC"/>
              </a:solidFill>
            </a:endParaRPr>
          </a:p>
          <a:p>
            <a:r>
              <a:rPr lang="ja-JP" altLang="en-US" smtClean="0">
                <a:solidFill>
                  <a:srgbClr val="FFFFCC"/>
                </a:solidFill>
              </a:rPr>
              <a:t>投資ファンドの暗躍</a:t>
            </a:r>
          </a:p>
          <a:p>
            <a:r>
              <a:rPr lang="ja-JP" altLang="en-US" smtClean="0">
                <a:solidFill>
                  <a:srgbClr val="FFFFCC"/>
                </a:solidFill>
              </a:rPr>
              <a:t>レバレッジなどの技法を使って、オイル、穀物、不動産などあらゆる分野に先物投資</a:t>
            </a:r>
          </a:p>
          <a:p>
            <a:r>
              <a:rPr lang="ja-JP" altLang="en-US" smtClean="0">
                <a:solidFill>
                  <a:srgbClr val="FFFFCC"/>
                </a:solidFill>
              </a:rPr>
              <a:t>世界中のほとんどの投資銀行や証券会社がこれに加わる</a:t>
            </a:r>
          </a:p>
          <a:p>
            <a:r>
              <a:rPr lang="en-US" altLang="ja-JP" smtClean="0">
                <a:solidFill>
                  <a:srgbClr val="FFFFCC"/>
                </a:solidFill>
              </a:rPr>
              <a:t>M&amp;A</a:t>
            </a:r>
            <a:r>
              <a:rPr lang="ja-JP" altLang="en-US" smtClean="0">
                <a:solidFill>
                  <a:srgbClr val="FFFFCC"/>
                </a:solidFill>
              </a:rPr>
              <a:t>による企業乗っ取り</a:t>
            </a:r>
          </a:p>
          <a:p>
            <a:endParaRPr lang="ja-JP" altLang="en-US" smtClean="0">
              <a:solidFill>
                <a:srgbClr val="FFFFCC"/>
              </a:solidFill>
            </a:endParaRPr>
          </a:p>
        </p:txBody>
      </p:sp>
      <p:sp>
        <p:nvSpPr>
          <p:cNvPr id="28676" name="テキスト ボックス 3"/>
          <p:cNvSpPr txBox="1">
            <a:spLocks noChangeArrowheads="1"/>
          </p:cNvSpPr>
          <p:nvPr/>
        </p:nvSpPr>
        <p:spPr bwMode="auto">
          <a:xfrm>
            <a:off x="0" y="2071688"/>
            <a:ext cx="9144000" cy="584200"/>
          </a:xfrm>
          <a:prstGeom prst="rect">
            <a:avLst/>
          </a:prstGeom>
          <a:solidFill>
            <a:srgbClr val="FFFFCC"/>
          </a:solidFill>
          <a:ln w="9525">
            <a:solidFill>
              <a:srgbClr val="FF3300"/>
            </a:solidFill>
            <a:miter lim="800000"/>
            <a:headEnd/>
            <a:tailEnd/>
          </a:ln>
        </p:spPr>
        <p:txBody>
          <a:bodyPr>
            <a:spAutoFit/>
          </a:bodyPr>
          <a:lstStyle/>
          <a:p>
            <a:pPr algn="ctr"/>
            <a:r>
              <a:rPr lang="ja-JP" altLang="en-US" sz="3200"/>
              <a:t>資本家　対　</a:t>
            </a:r>
            <a:r>
              <a:rPr lang="ja-JP" altLang="en-US" sz="3200">
                <a:solidFill>
                  <a:srgbClr val="FF0000"/>
                </a:solidFill>
              </a:rPr>
              <a:t>疑似資本家</a:t>
            </a:r>
            <a:r>
              <a:rPr lang="ja-JP" altLang="en-US" sz="3200"/>
              <a:t>　対　経営者　対　労働者</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8" presetClass="entr" presetSubtype="16" fill="hold" grpId="0" nodeType="afterEffect">
                                  <p:stCondLst>
                                    <p:cond delay="0"/>
                                  </p:stCondLst>
                                  <p:childTnLst>
                                    <p:set>
                                      <p:cBhvr>
                                        <p:cTn id="11" dur="1" fill="hold">
                                          <p:stCondLst>
                                            <p:cond delay="0"/>
                                          </p:stCondLst>
                                        </p:cTn>
                                        <p:tgtEl>
                                          <p:spTgt spid="28676"/>
                                        </p:tgtEl>
                                        <p:attrNameLst>
                                          <p:attrName>style.visibility</p:attrName>
                                        </p:attrNameLst>
                                      </p:cBhvr>
                                      <p:to>
                                        <p:strVal val="visible"/>
                                      </p:to>
                                    </p:set>
                                    <p:animEffect transition="in" filter="diamond(in)">
                                      <p:cBhvr>
                                        <p:cTn id="12" dur="2000"/>
                                        <p:tgtEl>
                                          <p:spTgt spid="28676"/>
                                        </p:tgtEl>
                                      </p:cBhvr>
                                    </p:animEffect>
                                  </p:childTnLst>
                                </p:cTn>
                              </p:par>
                            </p:childTnLst>
                          </p:cTn>
                        </p:par>
                        <p:par>
                          <p:cTn id="13" fill="hold">
                            <p:stCondLst>
                              <p:cond delay="4000"/>
                            </p:stCondLst>
                            <p:childTnLst>
                              <p:par>
                                <p:cTn id="14" presetID="2" presetClass="entr" presetSubtype="4" fill="hold" nodeType="after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 calcmode="lin" valueType="num">
                                      <p:cBhvr additive="base">
                                        <p:cTn id="16" dur="2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7" dur="2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par>
                          <p:cTn id="18" fill="hold">
                            <p:stCondLst>
                              <p:cond delay="6000"/>
                            </p:stCondLst>
                            <p:childTnLst>
                              <p:par>
                                <p:cTn id="19" presetID="2" presetClass="entr" presetSubtype="4" fill="hold" nodeType="after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 calcmode="lin" valueType="num">
                                      <p:cBhvr additive="base">
                                        <p:cTn id="21" dur="20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2" dur="20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par>
                          <p:cTn id="23" fill="hold">
                            <p:stCondLst>
                              <p:cond delay="8000"/>
                            </p:stCondLst>
                            <p:childTnLst>
                              <p:par>
                                <p:cTn id="24" presetID="2" presetClass="entr" presetSubtype="4" fill="hold" nodeType="after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 calcmode="lin" valueType="num">
                                      <p:cBhvr additive="base">
                                        <p:cTn id="26" dur="20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7" dur="20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par>
                          <p:cTn id="28" fill="hold">
                            <p:stCondLst>
                              <p:cond delay="10000"/>
                            </p:stCondLst>
                            <p:childTnLst>
                              <p:par>
                                <p:cTn id="29" presetID="2" presetClass="entr" presetSubtype="4" fill="hold" nodeType="after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 calcmode="lin" valueType="num">
                                      <p:cBhvr additive="base">
                                        <p:cTn id="31" dur="20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2" dur="20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タイトル 1"/>
          <p:cNvSpPr>
            <a:spLocks noGrp="1"/>
          </p:cNvSpPr>
          <p:nvPr>
            <p:ph type="title"/>
          </p:nvPr>
        </p:nvSpPr>
        <p:spPr>
          <a:xfrm>
            <a:off x="714375" y="0"/>
            <a:ext cx="7772400" cy="1143000"/>
          </a:xfrm>
        </p:spPr>
        <p:txBody>
          <a:bodyPr/>
          <a:lstStyle/>
          <a:p>
            <a:r>
              <a:rPr lang="ja-JP" altLang="en-US" sz="4000" smtClean="0">
                <a:solidFill>
                  <a:srgbClr val="FFFFCC"/>
                </a:solidFill>
              </a:rPr>
              <a:t>虚業と実業の違い</a:t>
            </a:r>
          </a:p>
        </p:txBody>
      </p:sp>
      <p:sp>
        <p:nvSpPr>
          <p:cNvPr id="3" name="コンテンツ プレースホルダ 2"/>
          <p:cNvSpPr>
            <a:spLocks noGrp="1"/>
          </p:cNvSpPr>
          <p:nvPr>
            <p:ph idx="1"/>
          </p:nvPr>
        </p:nvSpPr>
        <p:spPr>
          <a:xfrm>
            <a:off x="142875" y="1143000"/>
            <a:ext cx="8715375" cy="4214813"/>
          </a:xfrm>
        </p:spPr>
        <p:txBody>
          <a:bodyPr/>
          <a:lstStyle/>
          <a:p>
            <a:pPr>
              <a:defRPr/>
            </a:pPr>
            <a:r>
              <a:rPr lang="ja-JP" altLang="en-US" dirty="0" smtClean="0">
                <a:solidFill>
                  <a:schemeClr val="bg2">
                    <a:lumMod val="20000"/>
                    <a:lumOff val="80000"/>
                  </a:schemeClr>
                </a:solidFill>
              </a:rPr>
              <a:t>虚業</a:t>
            </a:r>
          </a:p>
          <a:p>
            <a:pPr>
              <a:buFont typeface="Arial" charset="0"/>
              <a:buNone/>
              <a:defRPr/>
            </a:pPr>
            <a:r>
              <a:rPr lang="ja-JP" altLang="en-US" dirty="0" smtClean="0">
                <a:solidFill>
                  <a:schemeClr val="bg2">
                    <a:lumMod val="20000"/>
                    <a:lumOff val="80000"/>
                  </a:schemeClr>
                </a:solidFill>
              </a:rPr>
              <a:t>　　　　疑似投資家による金儲けの手段</a:t>
            </a:r>
          </a:p>
          <a:p>
            <a:pPr>
              <a:defRPr/>
            </a:pPr>
            <a:r>
              <a:rPr lang="ja-JP" altLang="en-US" dirty="0" smtClean="0">
                <a:solidFill>
                  <a:schemeClr val="bg2">
                    <a:lumMod val="20000"/>
                    <a:lumOff val="80000"/>
                  </a:schemeClr>
                </a:solidFill>
              </a:rPr>
              <a:t>実業</a:t>
            </a:r>
          </a:p>
          <a:p>
            <a:pPr>
              <a:buFont typeface="Arial" charset="0"/>
              <a:buNone/>
              <a:defRPr/>
            </a:pPr>
            <a:r>
              <a:rPr lang="ja-JP" altLang="en-US" dirty="0" smtClean="0">
                <a:solidFill>
                  <a:schemeClr val="bg2">
                    <a:lumMod val="20000"/>
                    <a:lumOff val="80000"/>
                  </a:schemeClr>
                </a:solidFill>
              </a:rPr>
              <a:t>　　　　職業を通じて社会に貢献奉仕</a:t>
            </a:r>
          </a:p>
          <a:p>
            <a:pPr>
              <a:buFontTx/>
              <a:buNone/>
              <a:defRPr/>
            </a:pPr>
            <a:r>
              <a:rPr lang="ja-JP" altLang="en-US" dirty="0" smtClean="0">
                <a:solidFill>
                  <a:schemeClr val="bg2">
                    <a:lumMod val="20000"/>
                    <a:lumOff val="80000"/>
                  </a:schemeClr>
                </a:solidFill>
              </a:rPr>
              <a:t>　　　</a:t>
            </a:r>
          </a:p>
          <a:p>
            <a:pPr>
              <a:buFontTx/>
              <a:buNone/>
              <a:defRPr/>
            </a:pPr>
            <a:r>
              <a:rPr lang="ja-JP" altLang="en-US" dirty="0" smtClean="0">
                <a:solidFill>
                  <a:schemeClr val="bg2">
                    <a:lumMod val="20000"/>
                    <a:lumOff val="80000"/>
                  </a:schemeClr>
                </a:solidFill>
              </a:rPr>
              <a:t>会社・従業員・顧客の利益のための</a:t>
            </a:r>
            <a:r>
              <a:rPr lang="en-US" altLang="ja-JP" dirty="0" smtClean="0">
                <a:solidFill>
                  <a:schemeClr val="bg2">
                    <a:lumMod val="20000"/>
                    <a:lumOff val="80000"/>
                  </a:schemeClr>
                </a:solidFill>
              </a:rPr>
              <a:t>M&amp;A</a:t>
            </a:r>
            <a:r>
              <a:rPr lang="ja-JP" altLang="en-US" dirty="0" smtClean="0">
                <a:solidFill>
                  <a:schemeClr val="bg2">
                    <a:lumMod val="20000"/>
                    <a:lumOff val="80000"/>
                  </a:schemeClr>
                </a:solidFill>
              </a:rPr>
              <a:t>　実業</a:t>
            </a:r>
            <a:endParaRPr lang="en-US" altLang="ja-JP" dirty="0" smtClean="0">
              <a:solidFill>
                <a:schemeClr val="bg2">
                  <a:lumMod val="20000"/>
                  <a:lumOff val="80000"/>
                </a:schemeClr>
              </a:solidFill>
            </a:endParaRPr>
          </a:p>
          <a:p>
            <a:pPr>
              <a:buFontTx/>
              <a:buNone/>
              <a:defRPr/>
            </a:pPr>
            <a:r>
              <a:rPr lang="ja-JP" altLang="en-US" dirty="0" smtClean="0">
                <a:solidFill>
                  <a:schemeClr val="bg2">
                    <a:lumMod val="20000"/>
                    <a:lumOff val="80000"/>
                  </a:schemeClr>
                </a:solidFill>
              </a:rPr>
              <a:t>会社乗っ取りのための</a:t>
            </a:r>
            <a:r>
              <a:rPr lang="en-US" altLang="ja-JP" dirty="0" smtClean="0">
                <a:solidFill>
                  <a:schemeClr val="bg2">
                    <a:lumMod val="20000"/>
                    <a:lumOff val="80000"/>
                  </a:schemeClr>
                </a:solidFill>
              </a:rPr>
              <a:t>M&amp;A</a:t>
            </a:r>
            <a:r>
              <a:rPr lang="ja-JP" altLang="en-US" dirty="0" smtClean="0">
                <a:solidFill>
                  <a:schemeClr val="bg2">
                    <a:lumMod val="20000"/>
                    <a:lumOff val="80000"/>
                  </a:schemeClr>
                </a:solidFill>
              </a:rPr>
              <a:t>　　　　　　　　   虚業</a:t>
            </a:r>
          </a:p>
          <a:p>
            <a:pPr>
              <a:buFontTx/>
              <a:buNone/>
              <a:defRPr/>
            </a:pPr>
            <a:endParaRPr lang="ja-JP" altLang="en-US" dirty="0" smtClean="0">
              <a:solidFill>
                <a:srgbClr val="FFFFFF"/>
              </a:solidFill>
            </a:endParaRPr>
          </a:p>
          <a:p>
            <a:pPr>
              <a:buFontTx/>
              <a:buNone/>
              <a:defRPr/>
            </a:pPr>
            <a:r>
              <a:rPr lang="ja-JP" altLang="en-US" dirty="0" smtClean="0">
                <a:solidFill>
                  <a:srgbClr val="FFFFFF"/>
                </a:solidFill>
              </a:rPr>
              <a:t>　</a:t>
            </a:r>
            <a:endParaRPr lang="ja-JP" altLang="en-US" dirty="0">
              <a:solidFill>
                <a:srgbClr val="FFFFFF"/>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2" presetClass="entr" presetSubtype="4" fill="hold" nodeType="after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additive="base">
                                        <p:cTn id="12"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3"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par>
                          <p:cTn id="14" fill="hold">
                            <p:stCondLst>
                              <p:cond delay="4000"/>
                            </p:stCondLst>
                            <p:childTnLst>
                              <p:par>
                                <p:cTn id="15" presetID="2" presetClass="entr" presetSubtype="4" fill="hold" nodeType="after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2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par>
                          <p:cTn id="19" fill="hold">
                            <p:stCondLst>
                              <p:cond delay="6000"/>
                            </p:stCondLst>
                            <p:childTnLst>
                              <p:par>
                                <p:cTn id="20" presetID="2" presetClass="entr" presetSubtype="4" fill="hold" nodeType="after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calcmode="lin" valueType="num">
                                      <p:cBhvr additive="base">
                                        <p:cTn id="22" dur="2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3" dur="2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nodeType="click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anim calcmode="lin" valueType="num">
                                      <p:cBhvr additive="base">
                                        <p:cTn id="28" dur="20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9" dur="20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par>
                          <p:cTn id="30" fill="hold">
                            <p:stCondLst>
                              <p:cond delay="2000"/>
                            </p:stCondLst>
                            <p:childTnLst>
                              <p:par>
                                <p:cTn id="31" presetID="2" presetClass="entr" presetSubtype="4" fill="hold" nodeType="after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 calcmode="lin" valueType="num">
                                      <p:cBhvr additive="base">
                                        <p:cTn id="33" dur="20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4" dur="20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タイトル 1"/>
          <p:cNvSpPr>
            <a:spLocks noGrp="1"/>
          </p:cNvSpPr>
          <p:nvPr>
            <p:ph type="title"/>
          </p:nvPr>
        </p:nvSpPr>
        <p:spPr>
          <a:xfrm>
            <a:off x="714375" y="0"/>
            <a:ext cx="7772400" cy="1143000"/>
          </a:xfrm>
        </p:spPr>
        <p:txBody>
          <a:bodyPr/>
          <a:lstStyle/>
          <a:p>
            <a:r>
              <a:rPr lang="ja-JP" altLang="en-US" sz="4000" smtClean="0">
                <a:solidFill>
                  <a:srgbClr val="FFFFCC"/>
                </a:solidFill>
              </a:rPr>
              <a:t>労働者対労働者の対立</a:t>
            </a:r>
          </a:p>
        </p:txBody>
      </p:sp>
      <p:sp>
        <p:nvSpPr>
          <p:cNvPr id="3" name="コンテンツ プレースホルダ 2"/>
          <p:cNvSpPr>
            <a:spLocks noGrp="1"/>
          </p:cNvSpPr>
          <p:nvPr>
            <p:ph idx="1"/>
          </p:nvPr>
        </p:nvSpPr>
        <p:spPr>
          <a:xfrm>
            <a:off x="685800" y="1500188"/>
            <a:ext cx="7772400" cy="4595812"/>
          </a:xfrm>
        </p:spPr>
        <p:txBody>
          <a:bodyPr/>
          <a:lstStyle/>
          <a:p>
            <a:r>
              <a:rPr lang="ja-JP" altLang="en-US" smtClean="0">
                <a:solidFill>
                  <a:srgbClr val="FFFFCC"/>
                </a:solidFill>
              </a:rPr>
              <a:t>正規雇用者対非正規雇用者の対立</a:t>
            </a:r>
          </a:p>
          <a:p>
            <a:endParaRPr lang="ja-JP" altLang="en-US" smtClean="0">
              <a:solidFill>
                <a:srgbClr val="FFFFCC"/>
              </a:solidFill>
            </a:endParaRPr>
          </a:p>
          <a:p>
            <a:r>
              <a:rPr lang="ja-JP" altLang="en-US" smtClean="0">
                <a:solidFill>
                  <a:srgbClr val="FFFFCC"/>
                </a:solidFill>
              </a:rPr>
              <a:t>有能な人材を正規雇用者として確保</a:t>
            </a:r>
          </a:p>
          <a:p>
            <a:r>
              <a:rPr lang="ja-JP" altLang="en-US" smtClean="0">
                <a:solidFill>
                  <a:srgbClr val="FFFFCC"/>
                </a:solidFill>
              </a:rPr>
              <a:t>単なる労働力として使う人を低賃金で雇う</a:t>
            </a:r>
          </a:p>
          <a:p>
            <a:endParaRPr lang="ja-JP" altLang="en-US" smtClean="0">
              <a:solidFill>
                <a:srgbClr val="FFFFCC"/>
              </a:solidFill>
            </a:endParaRPr>
          </a:p>
          <a:p>
            <a:r>
              <a:rPr lang="ja-JP" altLang="en-US" smtClean="0">
                <a:solidFill>
                  <a:srgbClr val="FFFFCC"/>
                </a:solidFill>
              </a:rPr>
              <a:t>移民労働者の雇用</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2" presetClass="entr" presetSubtype="4" fill="hold" nodeType="after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calcmode="lin" valueType="num">
                                      <p:cBhvr additive="base">
                                        <p:cTn id="12"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3" dur="2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par>
                          <p:cTn id="14" fill="hold">
                            <p:stCondLst>
                              <p:cond delay="4000"/>
                            </p:stCondLst>
                            <p:childTnLst>
                              <p:par>
                                <p:cTn id="15" presetID="2" presetClass="entr" presetSubtype="4" fill="hold" nodeType="after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calcmode="lin" valueType="num">
                                      <p:cBhvr additive="base">
                                        <p:cTn id="17" dur="2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8" dur="2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anim calcmode="lin" valueType="num">
                                      <p:cBhvr additive="base">
                                        <p:cTn id="23" dur="20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4" dur="20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4"/>
          <p:cNvPicPr>
            <a:picLocks noChangeAspect="1" noChangeArrowheads="1"/>
          </p:cNvPicPr>
          <p:nvPr/>
        </p:nvPicPr>
        <p:blipFill>
          <a:blip r:embed="rId3" cstate="print"/>
          <a:srcRect/>
          <a:stretch>
            <a:fillRect/>
          </a:stretch>
        </p:blipFill>
        <p:spPr bwMode="auto">
          <a:xfrm>
            <a:off x="0" y="0"/>
            <a:ext cx="4929188" cy="6858000"/>
          </a:xfrm>
          <a:prstGeom prst="rect">
            <a:avLst/>
          </a:prstGeom>
          <a:noFill/>
          <a:ln w="9525">
            <a:noFill/>
            <a:miter lim="800000"/>
            <a:headEnd/>
            <a:tailEnd/>
          </a:ln>
        </p:spPr>
      </p:pic>
      <p:pic>
        <p:nvPicPr>
          <p:cNvPr id="31747" name="Picture 8" descr="Sheldon 3"/>
          <p:cNvPicPr>
            <a:picLocks noChangeAspect="1" noChangeArrowheads="1"/>
          </p:cNvPicPr>
          <p:nvPr/>
        </p:nvPicPr>
        <p:blipFill>
          <a:blip r:embed="rId4" cstate="print"/>
          <a:srcRect/>
          <a:stretch>
            <a:fillRect/>
          </a:stretch>
        </p:blipFill>
        <p:spPr bwMode="auto">
          <a:xfrm>
            <a:off x="4929188" y="0"/>
            <a:ext cx="4214812" cy="6904038"/>
          </a:xfrm>
          <a:prstGeom prst="rect">
            <a:avLst/>
          </a:prstGeom>
          <a:noFill/>
          <a:ln w="9525">
            <a:noFill/>
            <a:miter lim="800000"/>
            <a:headEnd/>
            <a:tailEnd/>
          </a:ln>
        </p:spPr>
      </p:pic>
      <p:sp>
        <p:nvSpPr>
          <p:cNvPr id="2" name="タイトル 1"/>
          <p:cNvSpPr>
            <a:spLocks noGrp="1"/>
          </p:cNvSpPr>
          <p:nvPr>
            <p:ph type="title"/>
          </p:nvPr>
        </p:nvSpPr>
        <p:spPr>
          <a:xfrm>
            <a:off x="428596" y="0"/>
            <a:ext cx="8229600" cy="6000792"/>
          </a:xfrm>
        </p:spPr>
        <p:txBody>
          <a:bodyPr/>
          <a:lstStyle/>
          <a:p>
            <a:pPr>
              <a:defRPr/>
            </a:pPr>
            <a:r>
              <a:rPr lang="ja-JP" altLang="en-US" sz="8000" b="1" dirty="0" smtClean="0">
                <a:ln>
                  <a:solidFill>
                    <a:schemeClr val="tx1"/>
                  </a:solidFill>
                </a:ln>
                <a:solidFill>
                  <a:srgbClr val="FF0000"/>
                </a:solidFill>
                <a:latin typeface="AR P明朝体U" pitchFamily="50" charset="-128"/>
                <a:ea typeface="AR P明朝体U" pitchFamily="50" charset="-128"/>
              </a:rPr>
              <a:t/>
            </a:r>
            <a:br>
              <a:rPr lang="ja-JP" altLang="en-US" sz="8000" b="1" dirty="0" smtClean="0">
                <a:ln>
                  <a:solidFill>
                    <a:schemeClr val="tx1"/>
                  </a:solidFill>
                </a:ln>
                <a:solidFill>
                  <a:srgbClr val="FF0000"/>
                </a:solidFill>
                <a:latin typeface="AR P明朝体U" pitchFamily="50" charset="-128"/>
                <a:ea typeface="AR P明朝体U" pitchFamily="50" charset="-128"/>
              </a:rPr>
            </a:br>
            <a:r>
              <a:rPr lang="ja-JP" altLang="en-US" sz="9600" b="1" dirty="0" smtClean="0">
                <a:ln>
                  <a:solidFill>
                    <a:schemeClr val="tx1"/>
                  </a:solidFill>
                </a:ln>
                <a:solidFill>
                  <a:srgbClr val="FF0000"/>
                </a:solidFill>
                <a:latin typeface="AR P明朝体U" pitchFamily="50" charset="-128"/>
                <a:ea typeface="AR P明朝体U" pitchFamily="50" charset="-128"/>
              </a:rPr>
              <a:t>②</a:t>
            </a:r>
            <a:br>
              <a:rPr lang="ja-JP" altLang="en-US" sz="9600" b="1" dirty="0" smtClean="0">
                <a:ln>
                  <a:solidFill>
                    <a:schemeClr val="tx1"/>
                  </a:solidFill>
                </a:ln>
                <a:solidFill>
                  <a:srgbClr val="FF0000"/>
                </a:solidFill>
                <a:latin typeface="AR P明朝体U" pitchFamily="50" charset="-128"/>
                <a:ea typeface="AR P明朝体U" pitchFamily="50" charset="-128"/>
              </a:rPr>
            </a:br>
            <a:r>
              <a:rPr lang="ja-JP" altLang="en-US" sz="8000" b="1" dirty="0" smtClean="0">
                <a:ln>
                  <a:solidFill>
                    <a:schemeClr val="tx1"/>
                  </a:solidFill>
                </a:ln>
                <a:solidFill>
                  <a:srgbClr val="FF0000"/>
                </a:solidFill>
                <a:latin typeface="AR P明朝体U" pitchFamily="50" charset="-128"/>
                <a:ea typeface="AR P明朝体U" pitchFamily="50" charset="-128"/>
              </a:rPr>
              <a:t/>
            </a:r>
            <a:br>
              <a:rPr lang="ja-JP" altLang="en-US" sz="8000" b="1" dirty="0" smtClean="0">
                <a:ln>
                  <a:solidFill>
                    <a:schemeClr val="tx1"/>
                  </a:solidFill>
                </a:ln>
                <a:solidFill>
                  <a:srgbClr val="FF0000"/>
                </a:solidFill>
                <a:latin typeface="AR P明朝体U" pitchFamily="50" charset="-128"/>
                <a:ea typeface="AR P明朝体U" pitchFamily="50" charset="-128"/>
              </a:rPr>
            </a:br>
            <a:r>
              <a:rPr lang="ja-JP" altLang="en-US" sz="8000" b="1" dirty="0" smtClean="0">
                <a:ln>
                  <a:solidFill>
                    <a:schemeClr val="tx1"/>
                  </a:solidFill>
                </a:ln>
                <a:solidFill>
                  <a:srgbClr val="FF0000"/>
                </a:solidFill>
                <a:latin typeface="AR P明朝体U" pitchFamily="50" charset="-128"/>
                <a:ea typeface="AR P明朝体U" pitchFamily="50" charset="-128"/>
              </a:rPr>
              <a:t>職業奉仕理念の</a:t>
            </a:r>
            <a:br>
              <a:rPr lang="ja-JP" altLang="en-US" sz="8000" b="1" dirty="0" smtClean="0">
                <a:ln>
                  <a:solidFill>
                    <a:schemeClr val="tx1"/>
                  </a:solidFill>
                </a:ln>
                <a:solidFill>
                  <a:srgbClr val="FF0000"/>
                </a:solidFill>
                <a:latin typeface="AR P明朝体U" pitchFamily="50" charset="-128"/>
                <a:ea typeface="AR P明朝体U" pitchFamily="50" charset="-128"/>
              </a:rPr>
            </a:br>
            <a:r>
              <a:rPr lang="ja-JP" altLang="en-US" sz="8000" b="1" dirty="0" smtClean="0">
                <a:ln>
                  <a:solidFill>
                    <a:schemeClr val="tx1"/>
                  </a:solidFill>
                </a:ln>
                <a:solidFill>
                  <a:srgbClr val="FF0000"/>
                </a:solidFill>
                <a:latin typeface="AR P明朝体U" pitchFamily="50" charset="-128"/>
                <a:ea typeface="AR P明朝体U" pitchFamily="50" charset="-128"/>
              </a:rPr>
              <a:t/>
            </a:r>
            <a:br>
              <a:rPr lang="ja-JP" altLang="en-US" sz="8000" b="1" dirty="0" smtClean="0">
                <a:ln>
                  <a:solidFill>
                    <a:schemeClr val="tx1"/>
                  </a:solidFill>
                </a:ln>
                <a:solidFill>
                  <a:srgbClr val="FF0000"/>
                </a:solidFill>
                <a:latin typeface="AR P明朝体U" pitchFamily="50" charset="-128"/>
                <a:ea typeface="AR P明朝体U" pitchFamily="50" charset="-128"/>
              </a:rPr>
            </a:br>
            <a:r>
              <a:rPr lang="ja-JP" altLang="en-US" sz="8000" b="1" dirty="0" smtClean="0">
                <a:ln>
                  <a:solidFill>
                    <a:schemeClr val="tx1"/>
                  </a:solidFill>
                </a:ln>
                <a:solidFill>
                  <a:srgbClr val="FF0000"/>
                </a:solidFill>
                <a:latin typeface="AR P明朝体U" pitchFamily="50" charset="-128"/>
                <a:ea typeface="AR P明朝体U" pitchFamily="50" charset="-128"/>
              </a:rPr>
              <a:t>衰退と変化</a:t>
            </a:r>
            <a:r>
              <a:rPr lang="ja-JP" altLang="en-US" dirty="0" smtClean="0">
                <a:solidFill>
                  <a:schemeClr val="bg2">
                    <a:lumMod val="90000"/>
                  </a:schemeClr>
                </a:solidFill>
              </a:rPr>
              <a:t/>
            </a:r>
            <a:br>
              <a:rPr lang="ja-JP" altLang="en-US" dirty="0" smtClean="0">
                <a:solidFill>
                  <a:schemeClr val="bg2">
                    <a:lumMod val="90000"/>
                  </a:schemeClr>
                </a:solidFill>
              </a:rPr>
            </a:br>
            <a:endParaRPr lang="ja-JP" alt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nodeType="afterEffect">
                                  <p:stCondLst>
                                    <p:cond delay="0"/>
                                  </p:stCondLst>
                                  <p:iterate type="lt">
                                    <p:tmPct val="50000"/>
                                  </p:iterate>
                                  <p:childTnLst>
                                    <p:set>
                                      <p:cBhvr>
                                        <p:cTn id="6" dur="1" fill="hold">
                                          <p:stCondLst>
                                            <p:cond delay="0"/>
                                          </p:stCondLst>
                                        </p:cTn>
                                        <p:tgtEl>
                                          <p:spTgt spid="2"/>
                                        </p:tgtEl>
                                        <p:attrNameLst>
                                          <p:attrName>style.visibility</p:attrName>
                                        </p:attrNameLst>
                                      </p:cBhvr>
                                      <p:to>
                                        <p:strVal val="visible"/>
                                      </p:to>
                                    </p:set>
                                    <p:set>
                                      <p:cBhvr>
                                        <p:cTn id="7" dur="228" fill="hold">
                                          <p:stCondLst>
                                            <p:cond delay="0"/>
                                          </p:stCondLst>
                                        </p:cTn>
                                        <p:tgtEl>
                                          <p:spTgt spid="2"/>
                                        </p:tgtEl>
                                        <p:attrNameLst>
                                          <p:attrName>style.rotation</p:attrName>
                                        </p:attrNameLst>
                                      </p:cBhvr>
                                      <p:to>
                                        <p:strVal val="-45.0"/>
                                      </p:to>
                                    </p:set>
                                    <p:anim calcmode="lin" valueType="num">
                                      <p:cBhvr>
                                        <p:cTn id="8" dur="228" fill="hold">
                                          <p:stCondLst>
                                            <p:cond delay="228"/>
                                          </p:stCondLst>
                                        </p:cTn>
                                        <p:tgtEl>
                                          <p:spTgt spid="2"/>
                                        </p:tgtEl>
                                        <p:attrNameLst>
                                          <p:attrName>style.rotation</p:attrName>
                                        </p:attrNameLst>
                                      </p:cBhvr>
                                      <p:tavLst>
                                        <p:tav tm="0">
                                          <p:val>
                                            <p:fltVal val="-45"/>
                                          </p:val>
                                        </p:tav>
                                        <p:tav tm="69900">
                                          <p:val>
                                            <p:fltVal val="45"/>
                                          </p:val>
                                        </p:tav>
                                        <p:tav tm="100000">
                                          <p:val>
                                            <p:fltVal val="0"/>
                                          </p:val>
                                        </p:tav>
                                      </p:tavLst>
                                    </p:anim>
                                    <p:anim calcmode="lin" valueType="num">
                                      <p:cBhvr>
                                        <p:cTn id="9" dur="228" fill="hold">
                                          <p:stCondLst>
                                            <p:cond delay="0"/>
                                          </p:stCondLst>
                                        </p:cTn>
                                        <p:tgtEl>
                                          <p:spTgt spid="2"/>
                                        </p:tgtEl>
                                        <p:attrNameLst>
                                          <p:attrName>ppt_y</p:attrName>
                                        </p:attrNameLst>
                                      </p:cBhvr>
                                      <p:tavLst>
                                        <p:tav tm="0">
                                          <p:val>
                                            <p:strVal val="#ppt_y-1"/>
                                          </p:val>
                                        </p:tav>
                                        <p:tav tm="100000">
                                          <p:val>
                                            <p:strVal val="#ppt_y-(0.354*#ppt_w-0.172*#ppt_h)"/>
                                          </p:val>
                                        </p:tav>
                                      </p:tavLst>
                                    </p:anim>
                                    <p:anim calcmode="lin" valueType="num">
                                      <p:cBhvr>
                                        <p:cTn id="10" dur="78" decel="50000" autoRev="1" fill="hold">
                                          <p:stCondLst>
                                            <p:cond delay="228"/>
                                          </p:stCondLst>
                                        </p:cTn>
                                        <p:tgtEl>
                                          <p:spTgt spid="2"/>
                                        </p:tgtEl>
                                        <p:attrNameLst>
                                          <p:attrName>ppt_y</p:attrName>
                                        </p:attrNameLst>
                                      </p:cBhvr>
                                      <p:tavLst>
                                        <p:tav tm="0">
                                          <p:val>
                                            <p:strVal val="#ppt_y-(0.354*#ppt_w-0.172*#ppt_h)"/>
                                          </p:val>
                                        </p:tav>
                                        <p:tav tm="100000">
                                          <p:val>
                                            <p:strVal val="#ppt_y-(0.354*#ppt_w-0.172*#ppt_h)-#ppt_h/2"/>
                                          </p:val>
                                        </p:tav>
                                      </p:tavLst>
                                    </p:anim>
                                    <p:anim calcmode="lin" valueType="num">
                                      <p:cBhvr>
                                        <p:cTn id="11" dur="68" fill="hold">
                                          <p:stCondLst>
                                            <p:cond delay="432"/>
                                          </p:stCondLst>
                                        </p:cTn>
                                        <p:tgtEl>
                                          <p:spTgt spid="2"/>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タイトル 1"/>
          <p:cNvSpPr>
            <a:spLocks noGrp="1"/>
          </p:cNvSpPr>
          <p:nvPr>
            <p:ph type="title"/>
          </p:nvPr>
        </p:nvSpPr>
        <p:spPr>
          <a:xfrm>
            <a:off x="714375" y="0"/>
            <a:ext cx="7772400" cy="1143000"/>
          </a:xfrm>
        </p:spPr>
        <p:txBody>
          <a:bodyPr/>
          <a:lstStyle/>
          <a:p>
            <a:r>
              <a:rPr lang="ja-JP" altLang="en-US" sz="4000" smtClean="0">
                <a:solidFill>
                  <a:srgbClr val="FFFFCC"/>
                </a:solidFill>
              </a:rPr>
              <a:t>職業に対する考え方の変化</a:t>
            </a:r>
          </a:p>
        </p:txBody>
      </p:sp>
      <p:sp>
        <p:nvSpPr>
          <p:cNvPr id="3" name="コンテンツ プレースホルダ 2"/>
          <p:cNvSpPr>
            <a:spLocks noGrp="1"/>
          </p:cNvSpPr>
          <p:nvPr>
            <p:ph idx="1"/>
          </p:nvPr>
        </p:nvSpPr>
        <p:spPr>
          <a:xfrm>
            <a:off x="500063" y="1143000"/>
            <a:ext cx="8058150" cy="5214938"/>
          </a:xfrm>
        </p:spPr>
        <p:txBody>
          <a:bodyPr/>
          <a:lstStyle/>
          <a:p>
            <a:r>
              <a:rPr lang="ja-JP" altLang="en-US" dirty="0" smtClean="0">
                <a:solidFill>
                  <a:srgbClr val="FFFFFF"/>
                </a:solidFill>
              </a:rPr>
              <a:t>従来の職業感</a:t>
            </a:r>
          </a:p>
          <a:p>
            <a:r>
              <a:rPr lang="ja-JP" altLang="en-US" dirty="0" smtClean="0">
                <a:solidFill>
                  <a:srgbClr val="FFFFFF"/>
                </a:solidFill>
              </a:rPr>
              <a:t>額に汗して働く・勤勉</a:t>
            </a:r>
          </a:p>
          <a:p>
            <a:r>
              <a:rPr lang="ja-JP" altLang="en-US" dirty="0" smtClean="0">
                <a:solidFill>
                  <a:srgbClr val="FFFFFF"/>
                </a:solidFill>
              </a:rPr>
              <a:t>永年雇用・年功序列・会社への忠誠</a:t>
            </a:r>
          </a:p>
          <a:p>
            <a:endParaRPr lang="ja-JP" altLang="en-US" dirty="0" smtClean="0">
              <a:solidFill>
                <a:srgbClr val="FFFFFF"/>
              </a:solidFill>
            </a:endParaRPr>
          </a:p>
          <a:p>
            <a:r>
              <a:rPr lang="ja-JP" altLang="en-US" dirty="0" smtClean="0">
                <a:solidFill>
                  <a:srgbClr val="FFFFFF"/>
                </a:solidFill>
              </a:rPr>
              <a:t>労使の目的意識の変化</a:t>
            </a:r>
          </a:p>
          <a:p>
            <a:r>
              <a:rPr lang="ja-JP" altLang="en-US" dirty="0" smtClean="0">
                <a:solidFill>
                  <a:srgbClr val="FFFFFF"/>
                </a:solidFill>
              </a:rPr>
              <a:t>雇用体系の変化</a:t>
            </a:r>
          </a:p>
          <a:p>
            <a:r>
              <a:rPr lang="ja-JP" altLang="en-US" dirty="0" smtClean="0">
                <a:solidFill>
                  <a:srgbClr val="FFFFFF"/>
                </a:solidFill>
              </a:rPr>
              <a:t>職業に関する目的の変化</a:t>
            </a:r>
          </a:p>
          <a:p>
            <a:endParaRPr lang="ja-JP" altLang="en-US" dirty="0" smtClean="0">
              <a:solidFill>
                <a:srgbClr val="FFFFFF"/>
              </a:solidFill>
            </a:endParaRPr>
          </a:p>
        </p:txBody>
      </p:sp>
      <p:sp>
        <p:nvSpPr>
          <p:cNvPr id="4" name="テキスト ボックス 3"/>
          <p:cNvSpPr txBox="1">
            <a:spLocks noChangeArrowheads="1"/>
          </p:cNvSpPr>
          <p:nvPr/>
        </p:nvSpPr>
        <p:spPr bwMode="auto">
          <a:xfrm>
            <a:off x="500063" y="5357813"/>
            <a:ext cx="8143875" cy="1077912"/>
          </a:xfrm>
          <a:prstGeom prst="rect">
            <a:avLst/>
          </a:prstGeom>
          <a:solidFill>
            <a:srgbClr val="FFFFFF"/>
          </a:solidFill>
          <a:ln w="9525">
            <a:solidFill>
              <a:srgbClr val="FF3300"/>
            </a:solidFill>
            <a:miter lim="800000"/>
            <a:headEnd/>
            <a:tailEnd/>
          </a:ln>
        </p:spPr>
        <p:txBody>
          <a:bodyPr>
            <a:spAutoFit/>
          </a:bodyPr>
          <a:lstStyle/>
          <a:p>
            <a:pPr algn="ctr"/>
            <a:r>
              <a:rPr lang="ja-JP" altLang="en-US" sz="3200"/>
              <a:t>市場の原理に任せ、倫理感による規制を排除すれば、拝金思想に満ちた新資本主義に陥る</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2" presetClass="entr" presetSubtype="4" fill="hold" grpId="0" nodeType="after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additive="base">
                                        <p:cTn id="12"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3"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par>
                          <p:cTn id="14" fill="hold">
                            <p:stCondLst>
                              <p:cond delay="4000"/>
                            </p:stCondLst>
                            <p:childTnLst>
                              <p:par>
                                <p:cTn id="15" presetID="2" presetClass="entr" presetSubtype="4" fill="hold" grpId="0" nodeType="after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2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20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20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par>
                          <p:cTn id="25" fill="hold">
                            <p:stCondLst>
                              <p:cond delay="2000"/>
                            </p:stCondLst>
                            <p:childTnLst>
                              <p:par>
                                <p:cTn id="26" presetID="2" presetClass="entr" presetSubtype="4" fill="hold" grpId="0" nodeType="after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anim calcmode="lin" valueType="num">
                                      <p:cBhvr additive="base">
                                        <p:cTn id="28" dur="20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9" dur="20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par>
                          <p:cTn id="30" fill="hold">
                            <p:stCondLst>
                              <p:cond delay="4000"/>
                            </p:stCondLst>
                            <p:childTnLst>
                              <p:par>
                                <p:cTn id="31" presetID="2" presetClass="entr" presetSubtype="4" fill="hold" grpId="0" nodeType="after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 calcmode="lin" valueType="num">
                                      <p:cBhvr additive="base">
                                        <p:cTn id="33" dur="20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4" dur="20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8" presetClass="entr" presetSubtype="16" fill="hold" grpId="0" nodeType="click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diamond(in)">
                                      <p:cBhvr>
                                        <p:cTn id="3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タイトル 1"/>
          <p:cNvSpPr>
            <a:spLocks noGrp="1"/>
          </p:cNvSpPr>
          <p:nvPr>
            <p:ph type="title"/>
          </p:nvPr>
        </p:nvSpPr>
        <p:spPr>
          <a:xfrm>
            <a:off x="714375" y="0"/>
            <a:ext cx="7772400" cy="1143000"/>
          </a:xfrm>
        </p:spPr>
        <p:txBody>
          <a:bodyPr/>
          <a:lstStyle/>
          <a:p>
            <a:r>
              <a:rPr lang="ja-JP" altLang="en-US" sz="4000" smtClean="0">
                <a:solidFill>
                  <a:srgbClr val="FFFFCC"/>
                </a:solidFill>
              </a:rPr>
              <a:t>職業奉仕理念の変化</a:t>
            </a:r>
          </a:p>
        </p:txBody>
      </p:sp>
      <p:sp>
        <p:nvSpPr>
          <p:cNvPr id="3" name="テキスト プレースホルダ 2"/>
          <p:cNvSpPr>
            <a:spLocks noGrp="1"/>
          </p:cNvSpPr>
          <p:nvPr>
            <p:ph type="body" sz="half" idx="1"/>
          </p:nvPr>
        </p:nvSpPr>
        <p:spPr>
          <a:xfrm>
            <a:off x="285750" y="1214438"/>
            <a:ext cx="8429625" cy="5143500"/>
          </a:xfrm>
        </p:spPr>
        <p:txBody>
          <a:bodyPr/>
          <a:lstStyle/>
          <a:p>
            <a:pPr>
              <a:buFont typeface="Arial" charset="0"/>
              <a:buNone/>
              <a:defRPr/>
            </a:pPr>
            <a:r>
              <a:rPr lang="ja-JP" altLang="en-US" sz="3600" dirty="0" smtClean="0">
                <a:solidFill>
                  <a:schemeClr val="bg2">
                    <a:lumMod val="20000"/>
                    <a:lumOff val="80000"/>
                  </a:schemeClr>
                </a:solidFill>
              </a:rPr>
              <a:t>　 職業を持たないクラブが、どのようにして職業奉仕を実践するのか</a:t>
            </a:r>
          </a:p>
          <a:p>
            <a:pPr>
              <a:buFont typeface="Arial" charset="0"/>
              <a:buNone/>
              <a:defRPr/>
            </a:pPr>
            <a:r>
              <a:rPr lang="ja-JP" altLang="en-US" sz="3600" dirty="0" smtClean="0">
                <a:solidFill>
                  <a:schemeClr val="bg2">
                    <a:lumMod val="20000"/>
                    <a:lumOff val="80000"/>
                  </a:schemeClr>
                </a:solidFill>
              </a:rPr>
              <a:t>　　　</a:t>
            </a:r>
          </a:p>
          <a:p>
            <a:pPr>
              <a:buFont typeface="Arial" charset="0"/>
              <a:buNone/>
              <a:defRPr/>
            </a:pPr>
            <a:r>
              <a:rPr lang="ja-JP" altLang="en-US" sz="3600" dirty="0" smtClean="0">
                <a:solidFill>
                  <a:srgbClr val="FFFF00"/>
                </a:solidFill>
              </a:rPr>
              <a:t>クラブが行う職業奉仕の実践</a:t>
            </a:r>
          </a:p>
          <a:p>
            <a:pPr>
              <a:defRPr/>
            </a:pPr>
            <a:r>
              <a:rPr lang="ja-JP" altLang="en-US" dirty="0" smtClean="0">
                <a:solidFill>
                  <a:schemeClr val="bg2">
                    <a:lumMod val="20000"/>
                    <a:lumOff val="80000"/>
                  </a:schemeClr>
                </a:solidFill>
              </a:rPr>
              <a:t>職場訪問</a:t>
            </a:r>
          </a:p>
          <a:p>
            <a:pPr>
              <a:defRPr/>
            </a:pPr>
            <a:r>
              <a:rPr lang="ja-JP" altLang="en-US" dirty="0" smtClean="0">
                <a:solidFill>
                  <a:schemeClr val="bg2">
                    <a:lumMod val="20000"/>
                    <a:lumOff val="80000"/>
                  </a:schemeClr>
                </a:solidFill>
              </a:rPr>
              <a:t>優良従業員表彰</a:t>
            </a:r>
          </a:p>
          <a:p>
            <a:pPr>
              <a:defRPr/>
            </a:pPr>
            <a:r>
              <a:rPr lang="ja-JP" altLang="en-US" dirty="0" smtClean="0">
                <a:solidFill>
                  <a:schemeClr val="bg2">
                    <a:lumMod val="20000"/>
                    <a:lumOff val="80000"/>
                  </a:schemeClr>
                </a:solidFill>
              </a:rPr>
              <a:t>ボランティア活動</a:t>
            </a:r>
            <a:endParaRPr lang="en-US" altLang="ja-JP" dirty="0" smtClean="0">
              <a:solidFill>
                <a:schemeClr val="bg2">
                  <a:lumMod val="20000"/>
                  <a:lumOff val="80000"/>
                </a:schemeClr>
              </a:solidFill>
            </a:endParaRPr>
          </a:p>
          <a:p>
            <a:pPr>
              <a:buFont typeface="Arial" charset="0"/>
              <a:buNone/>
              <a:defRPr/>
            </a:pPr>
            <a:r>
              <a:rPr lang="ja-JP" altLang="en-US" dirty="0" smtClean="0">
                <a:solidFill>
                  <a:schemeClr val="bg2">
                    <a:lumMod val="20000"/>
                    <a:lumOff val="80000"/>
                  </a:schemeClr>
                </a:solidFill>
              </a:rPr>
              <a:t>　　　</a:t>
            </a:r>
            <a:endParaRPr lang="ja-JP" altLang="en-US" dirty="0">
              <a:solidFill>
                <a:schemeClr val="bg2">
                  <a:lumMod val="20000"/>
                  <a:lumOff val="80000"/>
                </a:schemeClr>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2000"/>
                                        <p:tgtEl>
                                          <p:spTgt spid="3">
                                            <p:txEl>
                                              <p:pRg st="1" end="1"/>
                                            </p:txEl>
                                          </p:spTgt>
                                        </p:tgtEl>
                                      </p:cBhvr>
                                    </p:animEffect>
                                  </p:childTnLst>
                                </p:cTn>
                              </p:par>
                            </p:childTnLst>
                          </p:cTn>
                        </p:par>
                        <p:par>
                          <p:cTn id="12" fill="hold">
                            <p:stCondLst>
                              <p:cond delay="4000"/>
                            </p:stCondLst>
                            <p:childTnLst>
                              <p:par>
                                <p:cTn id="13" presetID="10" presetClass="entr" presetSubtype="0" fill="hold"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2000"/>
                                        <p:tgtEl>
                                          <p:spTgt spid="3">
                                            <p:txEl>
                                              <p:pRg st="2" end="2"/>
                                            </p:txEl>
                                          </p:spTgt>
                                        </p:tgtEl>
                                      </p:cBhvr>
                                    </p:animEffect>
                                  </p:childTnLst>
                                </p:cTn>
                              </p:par>
                            </p:childTnLst>
                          </p:cTn>
                        </p:par>
                        <p:par>
                          <p:cTn id="16" fill="hold">
                            <p:stCondLst>
                              <p:cond delay="6000"/>
                            </p:stCondLst>
                            <p:childTnLst>
                              <p:par>
                                <p:cTn id="17" presetID="2" presetClass="entr" presetSubtype="4" fill="hold"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2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2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par>
                          <p:cTn id="21" fill="hold">
                            <p:stCondLst>
                              <p:cond delay="8000"/>
                            </p:stCondLst>
                            <p:childTnLst>
                              <p:par>
                                <p:cTn id="22" presetID="2" presetClass="entr" presetSubtype="4" fill="hold" nodeType="after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 calcmode="lin" valueType="num">
                                      <p:cBhvr additive="base">
                                        <p:cTn id="24" dur="20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5" dur="20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par>
                          <p:cTn id="26" fill="hold">
                            <p:stCondLst>
                              <p:cond delay="10000"/>
                            </p:stCondLst>
                            <p:childTnLst>
                              <p:par>
                                <p:cTn id="27" presetID="2" presetClass="entr" presetSubtype="4" fill="hold" nodeType="after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 calcmode="lin" valueType="num">
                                      <p:cBhvr additive="base">
                                        <p:cTn id="29" dur="20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0" dur="20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図 3" descr="無題-スキャンされた画像-24.jpg"/>
          <p:cNvPicPr>
            <a:picLocks noChangeAspect="1"/>
          </p:cNvPicPr>
          <p:nvPr/>
        </p:nvPicPr>
        <p:blipFill>
          <a:blip r:embed="rId3" cstate="print"/>
          <a:srcRect/>
          <a:stretch>
            <a:fillRect/>
          </a:stretch>
        </p:blipFill>
        <p:spPr bwMode="auto">
          <a:xfrm>
            <a:off x="31750" y="0"/>
            <a:ext cx="9080500" cy="6858000"/>
          </a:xfrm>
          <a:prstGeom prst="rect">
            <a:avLst/>
          </a:prstGeom>
          <a:noFill/>
          <a:ln w="9525">
            <a:noFill/>
            <a:miter lim="800000"/>
            <a:headEnd/>
            <a:tailEnd/>
          </a:ln>
        </p:spPr>
      </p:pic>
      <p:sp>
        <p:nvSpPr>
          <p:cNvPr id="2" name="タイトル 1"/>
          <p:cNvSpPr>
            <a:spLocks noGrp="1"/>
          </p:cNvSpPr>
          <p:nvPr>
            <p:ph type="title"/>
          </p:nvPr>
        </p:nvSpPr>
        <p:spPr>
          <a:xfrm>
            <a:off x="457200" y="357166"/>
            <a:ext cx="8229600" cy="5857916"/>
          </a:xfrm>
        </p:spPr>
        <p:txBody>
          <a:bodyPr/>
          <a:lstStyle/>
          <a:p>
            <a:pPr>
              <a:defRPr/>
            </a:pPr>
            <a:r>
              <a:rPr lang="ja-JP" altLang="en-US" sz="7200" b="1" dirty="0" smtClean="0">
                <a:ln w="12700">
                  <a:solidFill>
                    <a:schemeClr val="tx1"/>
                  </a:solidFill>
                  <a:prstDash val="solid"/>
                </a:ln>
                <a:solidFill>
                  <a:srgbClr val="FF0000"/>
                </a:solidFill>
                <a:effectLst>
                  <a:outerShdw blurRad="41275" dist="20320" dir="1800000" algn="tl" rotWithShape="0">
                    <a:srgbClr val="000000">
                      <a:alpha val="40000"/>
                    </a:srgbClr>
                  </a:outerShdw>
                </a:effectLst>
                <a:latin typeface="AR P明朝体U" pitchFamily="50" charset="-128"/>
                <a:ea typeface="AR P明朝体U" pitchFamily="50" charset="-128"/>
              </a:rPr>
              <a:t>③国際ロータリーの</a:t>
            </a:r>
            <a:br>
              <a:rPr lang="ja-JP" altLang="en-US" sz="7200" b="1" dirty="0" smtClean="0">
                <a:ln w="12700">
                  <a:solidFill>
                    <a:schemeClr val="tx1"/>
                  </a:solidFill>
                  <a:prstDash val="solid"/>
                </a:ln>
                <a:solidFill>
                  <a:srgbClr val="FF0000"/>
                </a:solidFill>
                <a:effectLst>
                  <a:outerShdw blurRad="41275" dist="20320" dir="1800000" algn="tl" rotWithShape="0">
                    <a:srgbClr val="000000">
                      <a:alpha val="40000"/>
                    </a:srgbClr>
                  </a:outerShdw>
                </a:effectLst>
                <a:latin typeface="AR P明朝体U" pitchFamily="50" charset="-128"/>
                <a:ea typeface="AR P明朝体U" pitchFamily="50" charset="-128"/>
              </a:rPr>
            </a:br>
            <a:r>
              <a:rPr lang="ja-JP" altLang="en-US" sz="7200" b="1" dirty="0" smtClean="0">
                <a:ln w="12700">
                  <a:solidFill>
                    <a:schemeClr val="tx1"/>
                  </a:solidFill>
                  <a:prstDash val="solid"/>
                </a:ln>
                <a:solidFill>
                  <a:srgbClr val="FF0000"/>
                </a:solidFill>
                <a:effectLst>
                  <a:outerShdw blurRad="41275" dist="20320" dir="1800000" algn="tl" rotWithShape="0">
                    <a:srgbClr val="000000">
                      <a:alpha val="40000"/>
                    </a:srgbClr>
                  </a:outerShdw>
                </a:effectLst>
                <a:latin typeface="AR P明朝体U" pitchFamily="50" charset="-128"/>
                <a:ea typeface="AR P明朝体U" pitchFamily="50" charset="-128"/>
              </a:rPr>
              <a:t/>
            </a:r>
            <a:br>
              <a:rPr lang="ja-JP" altLang="en-US" sz="7200" b="1" dirty="0" smtClean="0">
                <a:ln w="12700">
                  <a:solidFill>
                    <a:schemeClr val="tx1"/>
                  </a:solidFill>
                  <a:prstDash val="solid"/>
                </a:ln>
                <a:solidFill>
                  <a:srgbClr val="FF0000"/>
                </a:solidFill>
                <a:effectLst>
                  <a:outerShdw blurRad="41275" dist="20320" dir="1800000" algn="tl" rotWithShape="0">
                    <a:srgbClr val="000000">
                      <a:alpha val="40000"/>
                    </a:srgbClr>
                  </a:outerShdw>
                </a:effectLst>
                <a:latin typeface="AR P明朝体U" pitchFamily="50" charset="-128"/>
                <a:ea typeface="AR P明朝体U" pitchFamily="50" charset="-128"/>
              </a:rPr>
            </a:br>
            <a:r>
              <a:rPr lang="ja-JP" altLang="en-US" sz="7200" b="1" dirty="0" smtClean="0">
                <a:ln w="12700">
                  <a:solidFill>
                    <a:schemeClr val="tx1"/>
                  </a:solidFill>
                  <a:prstDash val="solid"/>
                </a:ln>
                <a:solidFill>
                  <a:srgbClr val="FF0000"/>
                </a:solidFill>
                <a:effectLst>
                  <a:outerShdw blurRad="41275" dist="20320" dir="1800000" algn="tl" rotWithShape="0">
                    <a:srgbClr val="000000">
                      <a:alpha val="40000"/>
                    </a:srgbClr>
                  </a:outerShdw>
                </a:effectLst>
                <a:latin typeface="AR P明朝体U" pitchFamily="50" charset="-128"/>
                <a:ea typeface="AR P明朝体U" pitchFamily="50" charset="-128"/>
              </a:rPr>
              <a:t>中央集権化と</a:t>
            </a:r>
            <a:br>
              <a:rPr lang="ja-JP" altLang="en-US" sz="7200" b="1" dirty="0" smtClean="0">
                <a:ln w="12700">
                  <a:solidFill>
                    <a:schemeClr val="tx1"/>
                  </a:solidFill>
                  <a:prstDash val="solid"/>
                </a:ln>
                <a:solidFill>
                  <a:srgbClr val="FF0000"/>
                </a:solidFill>
                <a:effectLst>
                  <a:outerShdw blurRad="41275" dist="20320" dir="1800000" algn="tl" rotWithShape="0">
                    <a:srgbClr val="000000">
                      <a:alpha val="40000"/>
                    </a:srgbClr>
                  </a:outerShdw>
                </a:effectLst>
                <a:latin typeface="AR P明朝体U" pitchFamily="50" charset="-128"/>
                <a:ea typeface="AR P明朝体U" pitchFamily="50" charset="-128"/>
              </a:rPr>
            </a:br>
            <a:r>
              <a:rPr lang="ja-JP" altLang="en-US" sz="7200" b="1" dirty="0" smtClean="0">
                <a:ln w="12700">
                  <a:solidFill>
                    <a:schemeClr val="tx1"/>
                  </a:solidFill>
                  <a:prstDash val="solid"/>
                </a:ln>
                <a:solidFill>
                  <a:srgbClr val="FF0000"/>
                </a:solidFill>
                <a:effectLst>
                  <a:outerShdw blurRad="41275" dist="20320" dir="1800000" algn="tl" rotWithShape="0">
                    <a:srgbClr val="000000">
                      <a:alpha val="40000"/>
                    </a:srgbClr>
                  </a:outerShdw>
                </a:effectLst>
                <a:latin typeface="AR P明朝体U" pitchFamily="50" charset="-128"/>
                <a:ea typeface="AR P明朝体U" pitchFamily="50" charset="-128"/>
              </a:rPr>
              <a:t/>
            </a:r>
            <a:br>
              <a:rPr lang="ja-JP" altLang="en-US" sz="7200" b="1" dirty="0" smtClean="0">
                <a:ln w="12700">
                  <a:solidFill>
                    <a:schemeClr val="tx1"/>
                  </a:solidFill>
                  <a:prstDash val="solid"/>
                </a:ln>
                <a:solidFill>
                  <a:srgbClr val="FF0000"/>
                </a:solidFill>
                <a:effectLst>
                  <a:outerShdw blurRad="41275" dist="20320" dir="1800000" algn="tl" rotWithShape="0">
                    <a:srgbClr val="000000">
                      <a:alpha val="40000"/>
                    </a:srgbClr>
                  </a:outerShdw>
                </a:effectLst>
                <a:latin typeface="AR P明朝体U" pitchFamily="50" charset="-128"/>
                <a:ea typeface="AR P明朝体U" pitchFamily="50" charset="-128"/>
              </a:rPr>
            </a:br>
            <a:r>
              <a:rPr lang="ja-JP" altLang="en-US" sz="7200" b="1" dirty="0" smtClean="0">
                <a:ln w="12700">
                  <a:solidFill>
                    <a:schemeClr val="tx1"/>
                  </a:solidFill>
                  <a:prstDash val="solid"/>
                </a:ln>
                <a:solidFill>
                  <a:srgbClr val="FF0000"/>
                </a:solidFill>
                <a:effectLst>
                  <a:outerShdw blurRad="41275" dist="20320" dir="1800000" algn="tl" rotWithShape="0">
                    <a:srgbClr val="000000">
                      <a:alpha val="40000"/>
                    </a:srgbClr>
                  </a:outerShdw>
                </a:effectLst>
                <a:latin typeface="AR P明朝体U" pitchFamily="50" charset="-128"/>
                <a:ea typeface="AR P明朝体U" pitchFamily="50" charset="-128"/>
              </a:rPr>
              <a:t>活動方針の変化</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nodeType="afterEffect">
                                  <p:stCondLst>
                                    <p:cond delay="0"/>
                                  </p:stCondLst>
                                  <p:iterate type="lt">
                                    <p:tmPct val="50000"/>
                                  </p:iterate>
                                  <p:childTnLst>
                                    <p:set>
                                      <p:cBhvr>
                                        <p:cTn id="6" dur="1" fill="hold">
                                          <p:stCondLst>
                                            <p:cond delay="0"/>
                                          </p:stCondLst>
                                        </p:cTn>
                                        <p:tgtEl>
                                          <p:spTgt spid="2"/>
                                        </p:tgtEl>
                                        <p:attrNameLst>
                                          <p:attrName>style.visibility</p:attrName>
                                        </p:attrNameLst>
                                      </p:cBhvr>
                                      <p:to>
                                        <p:strVal val="visible"/>
                                      </p:to>
                                    </p:set>
                                    <p:set>
                                      <p:cBhvr>
                                        <p:cTn id="7" dur="228" fill="hold">
                                          <p:stCondLst>
                                            <p:cond delay="0"/>
                                          </p:stCondLst>
                                        </p:cTn>
                                        <p:tgtEl>
                                          <p:spTgt spid="2"/>
                                        </p:tgtEl>
                                        <p:attrNameLst>
                                          <p:attrName>style.rotation</p:attrName>
                                        </p:attrNameLst>
                                      </p:cBhvr>
                                      <p:to>
                                        <p:strVal val="-45.0"/>
                                      </p:to>
                                    </p:set>
                                    <p:anim calcmode="lin" valueType="num">
                                      <p:cBhvr>
                                        <p:cTn id="8" dur="228" fill="hold">
                                          <p:stCondLst>
                                            <p:cond delay="228"/>
                                          </p:stCondLst>
                                        </p:cTn>
                                        <p:tgtEl>
                                          <p:spTgt spid="2"/>
                                        </p:tgtEl>
                                        <p:attrNameLst>
                                          <p:attrName>style.rotation</p:attrName>
                                        </p:attrNameLst>
                                      </p:cBhvr>
                                      <p:tavLst>
                                        <p:tav tm="0">
                                          <p:val>
                                            <p:fltVal val="-45"/>
                                          </p:val>
                                        </p:tav>
                                        <p:tav tm="69900">
                                          <p:val>
                                            <p:fltVal val="45"/>
                                          </p:val>
                                        </p:tav>
                                        <p:tav tm="100000">
                                          <p:val>
                                            <p:fltVal val="0"/>
                                          </p:val>
                                        </p:tav>
                                      </p:tavLst>
                                    </p:anim>
                                    <p:anim calcmode="lin" valueType="num">
                                      <p:cBhvr>
                                        <p:cTn id="9" dur="228" fill="hold">
                                          <p:stCondLst>
                                            <p:cond delay="0"/>
                                          </p:stCondLst>
                                        </p:cTn>
                                        <p:tgtEl>
                                          <p:spTgt spid="2"/>
                                        </p:tgtEl>
                                        <p:attrNameLst>
                                          <p:attrName>ppt_y</p:attrName>
                                        </p:attrNameLst>
                                      </p:cBhvr>
                                      <p:tavLst>
                                        <p:tav tm="0">
                                          <p:val>
                                            <p:strVal val="#ppt_y-1"/>
                                          </p:val>
                                        </p:tav>
                                        <p:tav tm="100000">
                                          <p:val>
                                            <p:strVal val="#ppt_y-(0.354*#ppt_w-0.172*#ppt_h)"/>
                                          </p:val>
                                        </p:tav>
                                      </p:tavLst>
                                    </p:anim>
                                    <p:anim calcmode="lin" valueType="num">
                                      <p:cBhvr>
                                        <p:cTn id="10" dur="78" decel="50000" autoRev="1" fill="hold">
                                          <p:stCondLst>
                                            <p:cond delay="228"/>
                                          </p:stCondLst>
                                        </p:cTn>
                                        <p:tgtEl>
                                          <p:spTgt spid="2"/>
                                        </p:tgtEl>
                                        <p:attrNameLst>
                                          <p:attrName>ppt_y</p:attrName>
                                        </p:attrNameLst>
                                      </p:cBhvr>
                                      <p:tavLst>
                                        <p:tav tm="0">
                                          <p:val>
                                            <p:strVal val="#ppt_y-(0.354*#ppt_w-0.172*#ppt_h)"/>
                                          </p:val>
                                        </p:tav>
                                        <p:tav tm="100000">
                                          <p:val>
                                            <p:strVal val="#ppt_y-(0.354*#ppt_w-0.172*#ppt_h)-#ppt_h/2"/>
                                          </p:val>
                                        </p:tav>
                                      </p:tavLst>
                                    </p:anim>
                                    <p:anim calcmode="lin" valueType="num">
                                      <p:cBhvr>
                                        <p:cTn id="11" dur="68" fill="hold">
                                          <p:stCondLst>
                                            <p:cond delay="432"/>
                                          </p:stCondLst>
                                        </p:cTn>
                                        <p:tgtEl>
                                          <p:spTgt spid="2"/>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755650" y="0"/>
            <a:ext cx="7772400" cy="1143000"/>
          </a:xfrm>
        </p:spPr>
        <p:txBody>
          <a:bodyPr/>
          <a:lstStyle/>
          <a:p>
            <a:r>
              <a:rPr lang="en-US" altLang="ja-JP" sz="4000" smtClean="0">
                <a:solidFill>
                  <a:srgbClr val="FFFFCC"/>
                </a:solidFill>
              </a:rPr>
              <a:t>RI</a:t>
            </a:r>
            <a:r>
              <a:rPr lang="ja-JP" altLang="en-US" sz="4000" smtClean="0">
                <a:solidFill>
                  <a:srgbClr val="FFFFCC"/>
                </a:solidFill>
              </a:rPr>
              <a:t>の問題点</a:t>
            </a:r>
          </a:p>
        </p:txBody>
      </p:sp>
      <p:sp>
        <p:nvSpPr>
          <p:cNvPr id="84995" name="Rectangle 3"/>
          <p:cNvSpPr>
            <a:spLocks noGrp="1" noChangeArrowheads="1"/>
          </p:cNvSpPr>
          <p:nvPr>
            <p:ph type="body" idx="1"/>
          </p:nvPr>
        </p:nvSpPr>
        <p:spPr>
          <a:xfrm>
            <a:off x="250825" y="1412775"/>
            <a:ext cx="8569325" cy="3873599"/>
          </a:xfrm>
        </p:spPr>
        <p:txBody>
          <a:bodyPr/>
          <a:lstStyle/>
          <a:p>
            <a:pPr>
              <a:lnSpc>
                <a:spcPct val="90000"/>
              </a:lnSpc>
              <a:defRPr/>
            </a:pPr>
            <a:r>
              <a:rPr lang="ja-JP" altLang="en-US" dirty="0" smtClean="0">
                <a:solidFill>
                  <a:schemeClr val="bg2">
                    <a:lumMod val="90000"/>
                  </a:schemeClr>
                </a:solidFill>
              </a:rPr>
              <a:t>アメリカン・スタンダードによる管理運営</a:t>
            </a:r>
            <a:endParaRPr lang="ja-JP" altLang="en-US" dirty="0">
              <a:solidFill>
                <a:schemeClr val="bg2">
                  <a:lumMod val="90000"/>
                </a:schemeClr>
              </a:solidFill>
            </a:endParaRPr>
          </a:p>
          <a:p>
            <a:pPr>
              <a:lnSpc>
                <a:spcPct val="90000"/>
              </a:lnSpc>
              <a:defRPr/>
            </a:pPr>
            <a:r>
              <a:rPr lang="ja-JP" altLang="en-US" dirty="0" smtClean="0">
                <a:solidFill>
                  <a:schemeClr val="bg2">
                    <a:lumMod val="90000"/>
                  </a:schemeClr>
                </a:solidFill>
              </a:rPr>
              <a:t>職業奉仕理念の衰退とボランティア組織化</a:t>
            </a:r>
            <a:endParaRPr lang="ja-JP" altLang="en-US" dirty="0">
              <a:solidFill>
                <a:schemeClr val="bg2">
                  <a:lumMod val="90000"/>
                </a:schemeClr>
              </a:solidFill>
            </a:endParaRPr>
          </a:p>
          <a:p>
            <a:pPr>
              <a:lnSpc>
                <a:spcPct val="90000"/>
              </a:lnSpc>
              <a:defRPr/>
            </a:pPr>
            <a:r>
              <a:rPr lang="en-US" altLang="ja-JP" dirty="0" smtClean="0">
                <a:solidFill>
                  <a:schemeClr val="bg2">
                    <a:lumMod val="90000"/>
                  </a:schemeClr>
                </a:solidFill>
              </a:rPr>
              <a:t>RI</a:t>
            </a:r>
            <a:r>
              <a:rPr lang="ja-JP" altLang="en-US" dirty="0" smtClean="0">
                <a:solidFill>
                  <a:schemeClr val="bg2">
                    <a:lumMod val="90000"/>
                  </a:schemeClr>
                </a:solidFill>
              </a:rPr>
              <a:t>理事会と</a:t>
            </a:r>
            <a:r>
              <a:rPr lang="en-US" altLang="ja-JP" dirty="0" smtClean="0">
                <a:solidFill>
                  <a:schemeClr val="bg2">
                    <a:lumMod val="90000"/>
                  </a:schemeClr>
                </a:solidFill>
              </a:rPr>
              <a:t>RI</a:t>
            </a:r>
            <a:r>
              <a:rPr lang="ja-JP" altLang="en-US" dirty="0" smtClean="0">
                <a:solidFill>
                  <a:schemeClr val="bg2">
                    <a:lumMod val="90000"/>
                  </a:schemeClr>
                </a:solidFill>
              </a:rPr>
              <a:t>事務局との意思不統一</a:t>
            </a:r>
            <a:endParaRPr lang="ja-JP" altLang="en-US" dirty="0">
              <a:solidFill>
                <a:schemeClr val="bg2">
                  <a:lumMod val="90000"/>
                </a:schemeClr>
              </a:solidFill>
            </a:endParaRPr>
          </a:p>
          <a:p>
            <a:pPr>
              <a:lnSpc>
                <a:spcPct val="90000"/>
              </a:lnSpc>
              <a:defRPr/>
            </a:pPr>
            <a:r>
              <a:rPr lang="ja-JP" altLang="en-US" dirty="0">
                <a:solidFill>
                  <a:schemeClr val="bg2">
                    <a:lumMod val="90000"/>
                  </a:schemeClr>
                </a:solidFill>
              </a:rPr>
              <a:t>事務職員の官僚化、肥大化</a:t>
            </a:r>
          </a:p>
          <a:p>
            <a:pPr>
              <a:lnSpc>
                <a:spcPct val="90000"/>
              </a:lnSpc>
              <a:defRPr/>
            </a:pPr>
            <a:r>
              <a:rPr lang="ja-JP" altLang="en-US" dirty="0">
                <a:solidFill>
                  <a:schemeClr val="bg2">
                    <a:lumMod val="90000"/>
                  </a:schemeClr>
                </a:solidFill>
              </a:rPr>
              <a:t>資産運用に</a:t>
            </a:r>
            <a:r>
              <a:rPr lang="ja-JP" altLang="en-US" dirty="0" smtClean="0">
                <a:solidFill>
                  <a:schemeClr val="bg2">
                    <a:lumMod val="90000"/>
                  </a:schemeClr>
                </a:solidFill>
              </a:rPr>
              <a:t>関する危惧　軍需産業への投資</a:t>
            </a:r>
            <a:endParaRPr lang="ja-JP" altLang="en-US" dirty="0">
              <a:solidFill>
                <a:schemeClr val="bg2">
                  <a:lumMod val="90000"/>
                </a:schemeClr>
              </a:solidFill>
            </a:endParaRPr>
          </a:p>
          <a:p>
            <a:pPr>
              <a:lnSpc>
                <a:spcPct val="90000"/>
              </a:lnSpc>
              <a:defRPr/>
            </a:pPr>
            <a:r>
              <a:rPr lang="ja-JP" altLang="en-US" dirty="0">
                <a:solidFill>
                  <a:schemeClr val="bg2">
                    <a:lumMod val="90000"/>
                  </a:schemeClr>
                </a:solidFill>
              </a:rPr>
              <a:t>イリノイ</a:t>
            </a:r>
            <a:r>
              <a:rPr lang="ja-JP" altLang="en-US" dirty="0" smtClean="0">
                <a:solidFill>
                  <a:schemeClr val="bg2">
                    <a:lumMod val="90000"/>
                  </a:schemeClr>
                </a:solidFill>
              </a:rPr>
              <a:t>州法下における組織運営の問題点</a:t>
            </a:r>
            <a:endParaRPr lang="ja-JP" altLang="en-US" dirty="0">
              <a:solidFill>
                <a:schemeClr val="bg2">
                  <a:lumMod val="90000"/>
                </a:schemeClr>
              </a:solidFill>
            </a:endParaRPr>
          </a:p>
        </p:txBody>
      </p:sp>
      <p:sp>
        <p:nvSpPr>
          <p:cNvPr id="35844" name="Text Box 4"/>
          <p:cNvSpPr txBox="1">
            <a:spLocks noChangeArrowheads="1"/>
          </p:cNvSpPr>
          <p:nvPr/>
        </p:nvSpPr>
        <p:spPr bwMode="auto">
          <a:xfrm>
            <a:off x="755650" y="5445125"/>
            <a:ext cx="1152525" cy="457200"/>
          </a:xfrm>
          <a:prstGeom prst="rect">
            <a:avLst/>
          </a:prstGeom>
          <a:noFill/>
          <a:ln w="9525">
            <a:noFill/>
            <a:miter lim="800000"/>
            <a:headEnd/>
            <a:tailEnd/>
          </a:ln>
        </p:spPr>
        <p:txBody>
          <a:bodyPr>
            <a:spAutoFit/>
          </a:bodyPr>
          <a:lstStyle/>
          <a:p>
            <a:pPr>
              <a:spcBef>
                <a:spcPct val="50000"/>
              </a:spcBef>
            </a:pPr>
            <a:endParaRPr lang="ja-JP" altLang="ja-JP"/>
          </a:p>
        </p:txBody>
      </p:sp>
      <p:sp>
        <p:nvSpPr>
          <p:cNvPr id="84997" name="Text Box 5"/>
          <p:cNvSpPr txBox="1">
            <a:spLocks noChangeArrowheads="1"/>
          </p:cNvSpPr>
          <p:nvPr/>
        </p:nvSpPr>
        <p:spPr bwMode="auto">
          <a:xfrm>
            <a:off x="642938" y="5357813"/>
            <a:ext cx="7991475" cy="1077912"/>
          </a:xfrm>
          <a:prstGeom prst="rect">
            <a:avLst/>
          </a:prstGeom>
          <a:solidFill>
            <a:srgbClr val="FFFFCC"/>
          </a:solidFill>
          <a:ln w="9525">
            <a:solidFill>
              <a:srgbClr val="FF0000"/>
            </a:solidFill>
            <a:miter lim="800000"/>
            <a:headEnd/>
            <a:tailEnd/>
          </a:ln>
        </p:spPr>
        <p:txBody>
          <a:bodyPr>
            <a:spAutoFit/>
          </a:bodyPr>
          <a:lstStyle/>
          <a:p>
            <a:pPr algn="ctr">
              <a:spcBef>
                <a:spcPct val="50000"/>
              </a:spcBef>
            </a:pPr>
            <a:r>
              <a:rPr lang="ja-JP" altLang="en-US" sz="3200">
                <a:solidFill>
                  <a:schemeClr val="tx2"/>
                </a:solidFill>
              </a:rPr>
              <a:t>宗教・言語・文化を尊重した中間管理組織による運営を考慮する必要がある</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afterEffect">
                                  <p:stCondLst>
                                    <p:cond delay="0"/>
                                  </p:stCondLst>
                                  <p:childTnLst>
                                    <p:set>
                                      <p:cBhvr>
                                        <p:cTn id="6" dur="1" fill="hold">
                                          <p:stCondLst>
                                            <p:cond delay="0"/>
                                          </p:stCondLst>
                                        </p:cTn>
                                        <p:tgtEl>
                                          <p:spTgt spid="84995">
                                            <p:txEl>
                                              <p:pRg st="0" end="0"/>
                                            </p:txEl>
                                          </p:spTgt>
                                        </p:tgtEl>
                                        <p:attrNameLst>
                                          <p:attrName>style.visibility</p:attrName>
                                        </p:attrNameLst>
                                      </p:cBhvr>
                                      <p:to>
                                        <p:strVal val="visible"/>
                                      </p:to>
                                    </p:set>
                                    <p:animEffect transition="in" filter="checkerboard(across)">
                                      <p:cBhvr>
                                        <p:cTn id="7" dur="500"/>
                                        <p:tgtEl>
                                          <p:spTgt spid="8499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84995">
                                            <p:txEl>
                                              <p:pRg st="1" end="1"/>
                                            </p:txEl>
                                          </p:spTgt>
                                        </p:tgtEl>
                                        <p:attrNameLst>
                                          <p:attrName>style.visibility</p:attrName>
                                        </p:attrNameLst>
                                      </p:cBhvr>
                                      <p:to>
                                        <p:strVal val="visible"/>
                                      </p:to>
                                    </p:set>
                                    <p:animEffect transition="in" filter="checkerboard(across)">
                                      <p:cBhvr>
                                        <p:cTn id="12" dur="500"/>
                                        <p:tgtEl>
                                          <p:spTgt spid="8499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84995">
                                            <p:txEl>
                                              <p:pRg st="2" end="2"/>
                                            </p:txEl>
                                          </p:spTgt>
                                        </p:tgtEl>
                                        <p:attrNameLst>
                                          <p:attrName>style.visibility</p:attrName>
                                        </p:attrNameLst>
                                      </p:cBhvr>
                                      <p:to>
                                        <p:strVal val="visible"/>
                                      </p:to>
                                    </p:set>
                                    <p:animEffect transition="in" filter="checkerboard(across)">
                                      <p:cBhvr>
                                        <p:cTn id="17" dur="500"/>
                                        <p:tgtEl>
                                          <p:spTgt spid="84995">
                                            <p:txEl>
                                              <p:pRg st="2" end="2"/>
                                            </p:txEl>
                                          </p:spTgt>
                                        </p:tgtEl>
                                      </p:cBhvr>
                                    </p:animEffect>
                                  </p:childTnLst>
                                </p:cTn>
                              </p:par>
                            </p:childTnLst>
                          </p:cTn>
                        </p:par>
                        <p:par>
                          <p:cTn id="18" fill="hold">
                            <p:stCondLst>
                              <p:cond delay="500"/>
                            </p:stCondLst>
                            <p:childTnLst>
                              <p:par>
                                <p:cTn id="19" presetID="5" presetClass="entr" presetSubtype="10" fill="hold" nodeType="afterEffect">
                                  <p:stCondLst>
                                    <p:cond delay="0"/>
                                  </p:stCondLst>
                                  <p:childTnLst>
                                    <p:set>
                                      <p:cBhvr>
                                        <p:cTn id="20" dur="1" fill="hold">
                                          <p:stCondLst>
                                            <p:cond delay="0"/>
                                          </p:stCondLst>
                                        </p:cTn>
                                        <p:tgtEl>
                                          <p:spTgt spid="84995">
                                            <p:txEl>
                                              <p:pRg st="3" end="3"/>
                                            </p:txEl>
                                          </p:spTgt>
                                        </p:tgtEl>
                                        <p:attrNameLst>
                                          <p:attrName>style.visibility</p:attrName>
                                        </p:attrNameLst>
                                      </p:cBhvr>
                                      <p:to>
                                        <p:strVal val="visible"/>
                                      </p:to>
                                    </p:set>
                                    <p:animEffect transition="in" filter="checkerboard(across)">
                                      <p:cBhvr>
                                        <p:cTn id="21" dur="500"/>
                                        <p:tgtEl>
                                          <p:spTgt spid="84995">
                                            <p:txEl>
                                              <p:pRg st="3" end="3"/>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5" presetClass="entr" presetSubtype="10" fill="hold" nodeType="clickEffect">
                                  <p:stCondLst>
                                    <p:cond delay="0"/>
                                  </p:stCondLst>
                                  <p:childTnLst>
                                    <p:set>
                                      <p:cBhvr>
                                        <p:cTn id="25" dur="1" fill="hold">
                                          <p:stCondLst>
                                            <p:cond delay="0"/>
                                          </p:stCondLst>
                                        </p:cTn>
                                        <p:tgtEl>
                                          <p:spTgt spid="84995">
                                            <p:txEl>
                                              <p:pRg st="4" end="4"/>
                                            </p:txEl>
                                          </p:spTgt>
                                        </p:tgtEl>
                                        <p:attrNameLst>
                                          <p:attrName>style.visibility</p:attrName>
                                        </p:attrNameLst>
                                      </p:cBhvr>
                                      <p:to>
                                        <p:strVal val="visible"/>
                                      </p:to>
                                    </p:set>
                                    <p:animEffect transition="in" filter="checkerboard(across)">
                                      <p:cBhvr>
                                        <p:cTn id="26" dur="500"/>
                                        <p:tgtEl>
                                          <p:spTgt spid="84995">
                                            <p:txEl>
                                              <p:pRg st="4" end="4"/>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5" presetClass="entr" presetSubtype="10" fill="hold" nodeType="clickEffect">
                                  <p:stCondLst>
                                    <p:cond delay="0"/>
                                  </p:stCondLst>
                                  <p:childTnLst>
                                    <p:set>
                                      <p:cBhvr>
                                        <p:cTn id="30" dur="1" fill="hold">
                                          <p:stCondLst>
                                            <p:cond delay="0"/>
                                          </p:stCondLst>
                                        </p:cTn>
                                        <p:tgtEl>
                                          <p:spTgt spid="84995">
                                            <p:txEl>
                                              <p:pRg st="5" end="5"/>
                                            </p:txEl>
                                          </p:spTgt>
                                        </p:tgtEl>
                                        <p:attrNameLst>
                                          <p:attrName>style.visibility</p:attrName>
                                        </p:attrNameLst>
                                      </p:cBhvr>
                                      <p:to>
                                        <p:strVal val="visible"/>
                                      </p:to>
                                    </p:set>
                                    <p:animEffect transition="in" filter="checkerboard(across)">
                                      <p:cBhvr>
                                        <p:cTn id="31" dur="500"/>
                                        <p:tgtEl>
                                          <p:spTgt spid="84995">
                                            <p:txEl>
                                              <p:pRg st="5" end="5"/>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8" presetClass="entr" presetSubtype="16" fill="hold" grpId="0" nodeType="clickEffect">
                                  <p:stCondLst>
                                    <p:cond delay="0"/>
                                  </p:stCondLst>
                                  <p:childTnLst>
                                    <p:set>
                                      <p:cBhvr>
                                        <p:cTn id="35" dur="1" fill="hold">
                                          <p:stCondLst>
                                            <p:cond delay="0"/>
                                          </p:stCondLst>
                                        </p:cTn>
                                        <p:tgtEl>
                                          <p:spTgt spid="84997"/>
                                        </p:tgtEl>
                                        <p:attrNameLst>
                                          <p:attrName>style.visibility</p:attrName>
                                        </p:attrNameLst>
                                      </p:cBhvr>
                                      <p:to>
                                        <p:strVal val="visible"/>
                                      </p:to>
                                    </p:set>
                                    <p:animEffect transition="in" filter="diamond(in)">
                                      <p:cBhvr>
                                        <p:cTn id="36" dur="2000"/>
                                        <p:tgtEl>
                                          <p:spTgt spid="849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997"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4"/>
          <p:cNvPicPr>
            <a:picLocks noGrp="1" noChangeAspect="1" noChangeArrowheads="1"/>
          </p:cNvPicPr>
          <p:nvPr>
            <p:ph idx="1"/>
          </p:nvPr>
        </p:nvPicPr>
        <p:blipFill>
          <a:blip r:embed="rId3" cstate="print"/>
          <a:srcRect/>
          <a:stretch>
            <a:fillRect/>
          </a:stretch>
        </p:blipFill>
        <p:spPr>
          <a:xfrm>
            <a:off x="0" y="0"/>
            <a:ext cx="9144000" cy="6858000"/>
          </a:xfrm>
        </p:spPr>
      </p:pic>
      <p:sp>
        <p:nvSpPr>
          <p:cNvPr id="2" name="タイトル 1"/>
          <p:cNvSpPr>
            <a:spLocks noGrp="1"/>
          </p:cNvSpPr>
          <p:nvPr>
            <p:ph type="title"/>
          </p:nvPr>
        </p:nvSpPr>
        <p:spPr>
          <a:xfrm>
            <a:off x="0" y="714356"/>
            <a:ext cx="9144000" cy="5572164"/>
          </a:xfrm>
        </p:spPr>
        <p:txBody>
          <a:bodyPr/>
          <a:lstStyle/>
          <a:p>
            <a:pPr>
              <a:defRPr/>
            </a:pPr>
            <a:r>
              <a:rPr lang="ja-JP" altLang="en-US" sz="6600" dirty="0" smtClean="0">
                <a:ln>
                  <a:solidFill>
                    <a:schemeClr val="tx1"/>
                  </a:solidFill>
                </a:ln>
                <a:solidFill>
                  <a:srgbClr val="FF0000"/>
                </a:solidFill>
                <a:latin typeface="AR P明朝体U" pitchFamily="50" charset="-128"/>
                <a:ea typeface="AR P明朝体U" pitchFamily="50" charset="-128"/>
              </a:rPr>
              <a:t>④クラブ管理運営の変化</a:t>
            </a:r>
            <a:br>
              <a:rPr lang="ja-JP" altLang="en-US" sz="6600" dirty="0" smtClean="0">
                <a:ln>
                  <a:solidFill>
                    <a:schemeClr val="tx1"/>
                  </a:solidFill>
                </a:ln>
                <a:solidFill>
                  <a:srgbClr val="FF0000"/>
                </a:solidFill>
                <a:latin typeface="AR P明朝体U" pitchFamily="50" charset="-128"/>
                <a:ea typeface="AR P明朝体U" pitchFamily="50" charset="-128"/>
              </a:rPr>
            </a:br>
            <a:r>
              <a:rPr lang="ja-JP" altLang="en-US" sz="6600" dirty="0" smtClean="0">
                <a:ln>
                  <a:solidFill>
                    <a:schemeClr val="tx1"/>
                  </a:solidFill>
                </a:ln>
                <a:solidFill>
                  <a:srgbClr val="FF0000"/>
                </a:solidFill>
                <a:latin typeface="AR P明朝体U" pitchFamily="50" charset="-128"/>
                <a:ea typeface="AR P明朝体U" pitchFamily="50" charset="-128"/>
              </a:rPr>
              <a:t/>
            </a:r>
            <a:br>
              <a:rPr lang="ja-JP" altLang="en-US" sz="6600" dirty="0" smtClean="0">
                <a:ln>
                  <a:solidFill>
                    <a:schemeClr val="tx1"/>
                  </a:solidFill>
                </a:ln>
                <a:solidFill>
                  <a:srgbClr val="FF0000"/>
                </a:solidFill>
                <a:latin typeface="AR P明朝体U" pitchFamily="50" charset="-128"/>
                <a:ea typeface="AR P明朝体U" pitchFamily="50" charset="-128"/>
              </a:rPr>
            </a:br>
            <a:r>
              <a:rPr lang="ja-JP" altLang="en-US" sz="6600" dirty="0" smtClean="0">
                <a:ln>
                  <a:solidFill>
                    <a:schemeClr val="tx1"/>
                  </a:solidFill>
                </a:ln>
                <a:solidFill>
                  <a:srgbClr val="FF0000"/>
                </a:solidFill>
                <a:latin typeface="AR P明朝体U" pitchFamily="50" charset="-128"/>
                <a:ea typeface="AR P明朝体U" pitchFamily="50" charset="-128"/>
              </a:rPr>
              <a:t>クラブ例会の形骸化</a:t>
            </a:r>
            <a:br>
              <a:rPr lang="ja-JP" altLang="en-US" sz="6600" dirty="0" smtClean="0">
                <a:ln>
                  <a:solidFill>
                    <a:schemeClr val="tx1"/>
                  </a:solidFill>
                </a:ln>
                <a:solidFill>
                  <a:srgbClr val="FF0000"/>
                </a:solidFill>
                <a:latin typeface="AR P明朝体U" pitchFamily="50" charset="-128"/>
                <a:ea typeface="AR P明朝体U" pitchFamily="50" charset="-128"/>
              </a:rPr>
            </a:br>
            <a:r>
              <a:rPr lang="ja-JP" altLang="en-US" sz="6600" dirty="0" smtClean="0">
                <a:ln>
                  <a:solidFill>
                    <a:schemeClr val="tx1"/>
                  </a:solidFill>
                </a:ln>
                <a:solidFill>
                  <a:srgbClr val="FF0000"/>
                </a:solidFill>
                <a:latin typeface="AR P明朝体U" pitchFamily="50" charset="-128"/>
                <a:ea typeface="AR P明朝体U" pitchFamily="50" charset="-128"/>
              </a:rPr>
              <a:t/>
            </a:r>
            <a:br>
              <a:rPr lang="ja-JP" altLang="en-US" sz="6600" dirty="0" smtClean="0">
                <a:ln>
                  <a:solidFill>
                    <a:schemeClr val="tx1"/>
                  </a:solidFill>
                </a:ln>
                <a:solidFill>
                  <a:srgbClr val="FF0000"/>
                </a:solidFill>
                <a:latin typeface="AR P明朝体U" pitchFamily="50" charset="-128"/>
                <a:ea typeface="AR P明朝体U" pitchFamily="50" charset="-128"/>
              </a:rPr>
            </a:br>
            <a:r>
              <a:rPr lang="ja-JP" altLang="en-US" sz="6600" dirty="0" smtClean="0">
                <a:ln>
                  <a:solidFill>
                    <a:schemeClr val="tx1"/>
                  </a:solidFill>
                </a:ln>
                <a:solidFill>
                  <a:srgbClr val="FF0000"/>
                </a:solidFill>
                <a:latin typeface="AR P明朝体U" pitchFamily="50" charset="-128"/>
                <a:ea typeface="AR P明朝体U" pitchFamily="50" charset="-128"/>
              </a:rPr>
              <a:t>ロータリーの魅力低下</a:t>
            </a:r>
            <a:r>
              <a:rPr lang="ja-JP" altLang="en-US" dirty="0" smtClean="0">
                <a:solidFill>
                  <a:schemeClr val="bg2">
                    <a:lumMod val="90000"/>
                  </a:schemeClr>
                </a:solidFill>
              </a:rPr>
              <a:t/>
            </a:r>
            <a:br>
              <a:rPr lang="ja-JP" altLang="en-US" dirty="0" smtClean="0">
                <a:solidFill>
                  <a:schemeClr val="bg2">
                    <a:lumMod val="90000"/>
                  </a:schemeClr>
                </a:solidFill>
              </a:rPr>
            </a:br>
            <a:endParaRPr lang="ja-JP" alt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nodeType="afterEffect">
                                  <p:stCondLst>
                                    <p:cond delay="0"/>
                                  </p:stCondLst>
                                  <p:iterate type="lt">
                                    <p:tmPct val="50000"/>
                                  </p:iterate>
                                  <p:childTnLst>
                                    <p:set>
                                      <p:cBhvr>
                                        <p:cTn id="6" dur="1" fill="hold">
                                          <p:stCondLst>
                                            <p:cond delay="0"/>
                                          </p:stCondLst>
                                        </p:cTn>
                                        <p:tgtEl>
                                          <p:spTgt spid="2"/>
                                        </p:tgtEl>
                                        <p:attrNameLst>
                                          <p:attrName>style.visibility</p:attrName>
                                        </p:attrNameLst>
                                      </p:cBhvr>
                                      <p:to>
                                        <p:strVal val="visible"/>
                                      </p:to>
                                    </p:set>
                                    <p:set>
                                      <p:cBhvr>
                                        <p:cTn id="7" dur="228" fill="hold">
                                          <p:stCondLst>
                                            <p:cond delay="0"/>
                                          </p:stCondLst>
                                        </p:cTn>
                                        <p:tgtEl>
                                          <p:spTgt spid="2"/>
                                        </p:tgtEl>
                                        <p:attrNameLst>
                                          <p:attrName>style.rotation</p:attrName>
                                        </p:attrNameLst>
                                      </p:cBhvr>
                                      <p:to>
                                        <p:strVal val="-45.0"/>
                                      </p:to>
                                    </p:set>
                                    <p:anim calcmode="lin" valueType="num">
                                      <p:cBhvr>
                                        <p:cTn id="8" dur="228" fill="hold">
                                          <p:stCondLst>
                                            <p:cond delay="228"/>
                                          </p:stCondLst>
                                        </p:cTn>
                                        <p:tgtEl>
                                          <p:spTgt spid="2"/>
                                        </p:tgtEl>
                                        <p:attrNameLst>
                                          <p:attrName>style.rotation</p:attrName>
                                        </p:attrNameLst>
                                      </p:cBhvr>
                                      <p:tavLst>
                                        <p:tav tm="0">
                                          <p:val>
                                            <p:fltVal val="-45"/>
                                          </p:val>
                                        </p:tav>
                                        <p:tav tm="69900">
                                          <p:val>
                                            <p:fltVal val="45"/>
                                          </p:val>
                                        </p:tav>
                                        <p:tav tm="100000">
                                          <p:val>
                                            <p:fltVal val="0"/>
                                          </p:val>
                                        </p:tav>
                                      </p:tavLst>
                                    </p:anim>
                                    <p:anim calcmode="lin" valueType="num">
                                      <p:cBhvr>
                                        <p:cTn id="9" dur="228" fill="hold">
                                          <p:stCondLst>
                                            <p:cond delay="0"/>
                                          </p:stCondLst>
                                        </p:cTn>
                                        <p:tgtEl>
                                          <p:spTgt spid="2"/>
                                        </p:tgtEl>
                                        <p:attrNameLst>
                                          <p:attrName>ppt_y</p:attrName>
                                        </p:attrNameLst>
                                      </p:cBhvr>
                                      <p:tavLst>
                                        <p:tav tm="0">
                                          <p:val>
                                            <p:strVal val="#ppt_y-1"/>
                                          </p:val>
                                        </p:tav>
                                        <p:tav tm="100000">
                                          <p:val>
                                            <p:strVal val="#ppt_y-(0.354*#ppt_w-0.172*#ppt_h)"/>
                                          </p:val>
                                        </p:tav>
                                      </p:tavLst>
                                    </p:anim>
                                    <p:anim calcmode="lin" valueType="num">
                                      <p:cBhvr>
                                        <p:cTn id="10" dur="78" decel="50000" autoRev="1" fill="hold">
                                          <p:stCondLst>
                                            <p:cond delay="228"/>
                                          </p:stCondLst>
                                        </p:cTn>
                                        <p:tgtEl>
                                          <p:spTgt spid="2"/>
                                        </p:tgtEl>
                                        <p:attrNameLst>
                                          <p:attrName>ppt_y</p:attrName>
                                        </p:attrNameLst>
                                      </p:cBhvr>
                                      <p:tavLst>
                                        <p:tav tm="0">
                                          <p:val>
                                            <p:strVal val="#ppt_y-(0.354*#ppt_w-0.172*#ppt_h)"/>
                                          </p:val>
                                        </p:tav>
                                        <p:tav tm="100000">
                                          <p:val>
                                            <p:strVal val="#ppt_y-(0.354*#ppt_w-0.172*#ppt_h)-#ppt_h/2"/>
                                          </p:val>
                                        </p:tav>
                                      </p:tavLst>
                                    </p:anim>
                                    <p:anim calcmode="lin" valueType="num">
                                      <p:cBhvr>
                                        <p:cTn id="11" dur="68" fill="hold">
                                          <p:stCondLst>
                                            <p:cond delay="432"/>
                                          </p:stCondLst>
                                        </p:cTn>
                                        <p:tgtEl>
                                          <p:spTgt spid="2"/>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タイトル 1"/>
          <p:cNvSpPr>
            <a:spLocks noGrp="1"/>
          </p:cNvSpPr>
          <p:nvPr>
            <p:ph type="title"/>
          </p:nvPr>
        </p:nvSpPr>
        <p:spPr>
          <a:xfrm>
            <a:off x="642938" y="0"/>
            <a:ext cx="7772400" cy="1143000"/>
          </a:xfrm>
        </p:spPr>
        <p:txBody>
          <a:bodyPr/>
          <a:lstStyle/>
          <a:p>
            <a:r>
              <a:rPr lang="ja-JP" altLang="en-US" sz="4000" smtClean="0">
                <a:solidFill>
                  <a:srgbClr val="FFFFCC"/>
                </a:solidFill>
              </a:rPr>
              <a:t>日本ロータリーの活性化</a:t>
            </a:r>
          </a:p>
        </p:txBody>
      </p:sp>
      <p:sp>
        <p:nvSpPr>
          <p:cNvPr id="3" name="コンテンツ プレースホルダ 2"/>
          <p:cNvSpPr>
            <a:spLocks noGrp="1"/>
          </p:cNvSpPr>
          <p:nvPr>
            <p:ph idx="1"/>
          </p:nvPr>
        </p:nvSpPr>
        <p:spPr>
          <a:xfrm>
            <a:off x="428625" y="1285875"/>
            <a:ext cx="8358188" cy="3000375"/>
          </a:xfrm>
        </p:spPr>
        <p:txBody>
          <a:bodyPr/>
          <a:lstStyle/>
          <a:p>
            <a:pPr>
              <a:defRPr/>
            </a:pPr>
            <a:r>
              <a:rPr lang="ja-JP" altLang="en-US" dirty="0" smtClean="0">
                <a:solidFill>
                  <a:schemeClr val="bg2">
                    <a:lumMod val="20000"/>
                    <a:lumOff val="80000"/>
                  </a:schemeClr>
                </a:solidFill>
              </a:rPr>
              <a:t>純粋親睦の必要性</a:t>
            </a:r>
          </a:p>
          <a:p>
            <a:pPr>
              <a:defRPr/>
            </a:pPr>
            <a:r>
              <a:rPr lang="ja-JP" altLang="en-US" dirty="0" smtClean="0">
                <a:solidFill>
                  <a:schemeClr val="bg2">
                    <a:lumMod val="20000"/>
                    <a:lumOff val="80000"/>
                  </a:schemeClr>
                </a:solidFill>
              </a:rPr>
              <a:t>業界と会員の相互扶助による事業の発展</a:t>
            </a:r>
          </a:p>
          <a:p>
            <a:pPr>
              <a:defRPr/>
            </a:pPr>
            <a:r>
              <a:rPr lang="ja-JP" altLang="en-US" dirty="0" smtClean="0">
                <a:solidFill>
                  <a:schemeClr val="bg2">
                    <a:lumMod val="20000"/>
                    <a:lumOff val="80000"/>
                  </a:schemeClr>
                </a:solidFill>
              </a:rPr>
              <a:t>例会の重要性の再確認</a:t>
            </a:r>
          </a:p>
          <a:p>
            <a:pPr>
              <a:defRPr/>
            </a:pPr>
            <a:r>
              <a:rPr lang="ja-JP" altLang="en-US" dirty="0" smtClean="0">
                <a:solidFill>
                  <a:schemeClr val="bg2">
                    <a:lumMod val="20000"/>
                    <a:lumOff val="80000"/>
                  </a:schemeClr>
                </a:solidFill>
              </a:rPr>
              <a:t>日本のロータリーの認知度の低下</a:t>
            </a:r>
          </a:p>
          <a:p>
            <a:pPr>
              <a:defRPr/>
            </a:pPr>
            <a:r>
              <a:rPr lang="ja-JP" altLang="en-US" dirty="0" smtClean="0">
                <a:solidFill>
                  <a:schemeClr val="bg2">
                    <a:lumMod val="20000"/>
                    <a:lumOff val="80000"/>
                  </a:schemeClr>
                </a:solidFill>
              </a:rPr>
              <a:t>費用負担の問題</a:t>
            </a:r>
          </a:p>
          <a:p>
            <a:pPr>
              <a:defRPr/>
            </a:pPr>
            <a:endParaRPr lang="ja-JP" altLang="en-US" dirty="0">
              <a:solidFill>
                <a:schemeClr val="bg2">
                  <a:lumMod val="20000"/>
                  <a:lumOff val="80000"/>
                </a:schemeClr>
              </a:solidFill>
            </a:endParaRPr>
          </a:p>
        </p:txBody>
      </p:sp>
      <p:sp>
        <p:nvSpPr>
          <p:cNvPr id="5" name="テキスト ボックス 4"/>
          <p:cNvSpPr txBox="1">
            <a:spLocks noChangeArrowheads="1"/>
          </p:cNvSpPr>
          <p:nvPr/>
        </p:nvSpPr>
        <p:spPr bwMode="auto">
          <a:xfrm>
            <a:off x="1000125" y="4500563"/>
            <a:ext cx="7286625" cy="1754187"/>
          </a:xfrm>
          <a:prstGeom prst="rect">
            <a:avLst/>
          </a:prstGeom>
          <a:solidFill>
            <a:srgbClr val="FFFF99"/>
          </a:solidFill>
          <a:ln w="9525">
            <a:solidFill>
              <a:srgbClr val="FF0000"/>
            </a:solidFill>
            <a:miter lim="800000"/>
            <a:headEnd/>
            <a:tailEnd/>
          </a:ln>
        </p:spPr>
        <p:txBody>
          <a:bodyPr>
            <a:spAutoFit/>
          </a:bodyPr>
          <a:lstStyle/>
          <a:p>
            <a:pPr algn="ctr"/>
            <a:r>
              <a:rPr lang="ja-JP" altLang="en-US" sz="3600" dirty="0" smtClean="0"/>
              <a:t>ロータリアンとしての</a:t>
            </a:r>
            <a:endParaRPr lang="ja-JP" altLang="en-US" sz="3600" dirty="0"/>
          </a:p>
          <a:p>
            <a:pPr algn="ctr"/>
            <a:r>
              <a:rPr lang="ja-JP" altLang="en-US" sz="3600" dirty="0" smtClean="0"/>
              <a:t>誇りと大きなメリットが</a:t>
            </a:r>
            <a:endParaRPr lang="ja-JP" altLang="en-US" sz="3600" dirty="0"/>
          </a:p>
          <a:p>
            <a:pPr algn="ctr"/>
            <a:r>
              <a:rPr lang="ja-JP" altLang="en-US" sz="3600" dirty="0"/>
              <a:t>クラブを活性化する最善の方策</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2" presetClass="entr" presetSubtype="4" fill="hold" nodeType="after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additive="base">
                                        <p:cTn id="12"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3"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 calcmode="lin" valueType="num">
                                      <p:cBhvr additive="base">
                                        <p:cTn id="18"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9" dur="2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 calcmode="lin" valueType="num">
                                      <p:cBhvr additive="base">
                                        <p:cTn id="24" dur="2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5" dur="2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nodeType="clickEffect">
                                  <p:stCondLst>
                                    <p:cond delay="0"/>
                                  </p:stCondLst>
                                  <p:childTnLst>
                                    <p:set>
                                      <p:cBhvr>
                                        <p:cTn id="29" dur="1" fill="hold">
                                          <p:stCondLst>
                                            <p:cond delay="0"/>
                                          </p:stCondLst>
                                        </p:cTn>
                                        <p:tgtEl>
                                          <p:spTgt spid="3">
                                            <p:txEl>
                                              <p:pRg st="4" end="4"/>
                                            </p:txEl>
                                          </p:spTgt>
                                        </p:tgtEl>
                                        <p:attrNameLst>
                                          <p:attrName>style.visibility</p:attrName>
                                        </p:attrNameLst>
                                      </p:cBhvr>
                                      <p:to>
                                        <p:strVal val="visible"/>
                                      </p:to>
                                    </p:set>
                                    <p:anim calcmode="lin" valueType="num">
                                      <p:cBhvr additive="base">
                                        <p:cTn id="30" dur="20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1" dur="20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8" presetClass="entr" presetSubtype="16" fill="hold" grpId="0" nodeType="click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diamond(in)">
                                      <p:cBhvr>
                                        <p:cTn id="36"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タイトル 1"/>
          <p:cNvSpPr>
            <a:spLocks noGrp="1"/>
          </p:cNvSpPr>
          <p:nvPr>
            <p:ph type="title"/>
          </p:nvPr>
        </p:nvSpPr>
        <p:spPr>
          <a:xfrm>
            <a:off x="500063" y="0"/>
            <a:ext cx="8229600" cy="1143000"/>
          </a:xfrm>
        </p:spPr>
        <p:txBody>
          <a:bodyPr/>
          <a:lstStyle/>
          <a:p>
            <a:r>
              <a:rPr lang="ja-JP" altLang="en-US" smtClean="0">
                <a:solidFill>
                  <a:srgbClr val="FFFF99"/>
                </a:solidFill>
              </a:rPr>
              <a:t>近未来の予測</a:t>
            </a:r>
          </a:p>
        </p:txBody>
      </p:sp>
      <p:sp>
        <p:nvSpPr>
          <p:cNvPr id="3" name="コンテンツ プレースホルダ 2"/>
          <p:cNvSpPr>
            <a:spLocks noGrp="1"/>
          </p:cNvSpPr>
          <p:nvPr>
            <p:ph idx="1"/>
          </p:nvPr>
        </p:nvSpPr>
        <p:spPr>
          <a:xfrm>
            <a:off x="457200" y="1214438"/>
            <a:ext cx="8229600" cy="5357812"/>
          </a:xfrm>
        </p:spPr>
        <p:txBody>
          <a:bodyPr/>
          <a:lstStyle/>
          <a:p>
            <a:r>
              <a:rPr lang="ja-JP" altLang="en-US" dirty="0" smtClean="0">
                <a:solidFill>
                  <a:schemeClr val="bg2"/>
                </a:solidFill>
              </a:rPr>
              <a:t>国連予測統計　</a:t>
            </a:r>
            <a:r>
              <a:rPr lang="en-US" altLang="ja-JP" dirty="0" smtClean="0">
                <a:solidFill>
                  <a:schemeClr val="bg2"/>
                </a:solidFill>
              </a:rPr>
              <a:t>2050</a:t>
            </a:r>
            <a:r>
              <a:rPr lang="ja-JP" altLang="en-US" dirty="0" smtClean="0">
                <a:solidFill>
                  <a:schemeClr val="bg2"/>
                </a:solidFill>
              </a:rPr>
              <a:t>年</a:t>
            </a:r>
            <a:endParaRPr lang="en-US" altLang="ja-JP" dirty="0" smtClean="0">
              <a:solidFill>
                <a:schemeClr val="bg2"/>
              </a:solidFill>
            </a:endParaRPr>
          </a:p>
          <a:p>
            <a:pPr>
              <a:buNone/>
            </a:pPr>
            <a:r>
              <a:rPr lang="ja-JP" altLang="en-US" dirty="0" smtClean="0">
                <a:solidFill>
                  <a:schemeClr val="bg2"/>
                </a:solidFill>
              </a:rPr>
              <a:t>　 地球人口　</a:t>
            </a:r>
            <a:r>
              <a:rPr lang="en-US" altLang="ja-JP" dirty="0" smtClean="0">
                <a:solidFill>
                  <a:schemeClr val="bg2"/>
                </a:solidFill>
              </a:rPr>
              <a:t>95.4</a:t>
            </a:r>
            <a:r>
              <a:rPr lang="ja-JP" altLang="en-US" dirty="0" smtClean="0">
                <a:solidFill>
                  <a:schemeClr val="bg2"/>
                </a:solidFill>
              </a:rPr>
              <a:t>億人　先進国人口　</a:t>
            </a:r>
            <a:r>
              <a:rPr lang="en-US" altLang="ja-JP" dirty="0" smtClean="0">
                <a:solidFill>
                  <a:schemeClr val="bg2"/>
                </a:solidFill>
              </a:rPr>
              <a:t>12.5</a:t>
            </a:r>
            <a:r>
              <a:rPr lang="ja-JP" altLang="en-US" dirty="0" smtClean="0">
                <a:solidFill>
                  <a:schemeClr val="bg2"/>
                </a:solidFill>
              </a:rPr>
              <a:t>億人</a:t>
            </a:r>
          </a:p>
          <a:p>
            <a:r>
              <a:rPr lang="ja-JP" altLang="en-US" dirty="0" smtClean="0">
                <a:solidFill>
                  <a:schemeClr val="bg2"/>
                </a:solidFill>
              </a:rPr>
              <a:t>発展途上国の人口爆発</a:t>
            </a:r>
          </a:p>
          <a:p>
            <a:r>
              <a:rPr lang="ja-JP" altLang="en-US" dirty="0" smtClean="0">
                <a:solidFill>
                  <a:schemeClr val="bg2"/>
                </a:solidFill>
              </a:rPr>
              <a:t>先進国の少子化</a:t>
            </a:r>
          </a:p>
          <a:p>
            <a:r>
              <a:rPr lang="ja-JP" altLang="en-US" dirty="0" smtClean="0">
                <a:solidFill>
                  <a:schemeClr val="bg2"/>
                </a:solidFill>
              </a:rPr>
              <a:t>飲み水、食料の不足、自然環境の破壊</a:t>
            </a:r>
          </a:p>
          <a:p>
            <a:r>
              <a:rPr lang="ja-JP" altLang="en-US" dirty="0" smtClean="0">
                <a:solidFill>
                  <a:schemeClr val="bg2"/>
                </a:solidFill>
              </a:rPr>
              <a:t>多発的な紛争、破壊</a:t>
            </a:r>
          </a:p>
          <a:p>
            <a:r>
              <a:rPr lang="ja-JP" altLang="en-US" dirty="0" smtClean="0">
                <a:solidFill>
                  <a:schemeClr val="bg2"/>
                </a:solidFill>
              </a:rPr>
              <a:t>虚業である新資本主義を阻止する責任</a:t>
            </a:r>
          </a:p>
        </p:txBody>
      </p:sp>
      <p:sp>
        <p:nvSpPr>
          <p:cNvPr id="4" name="テキスト ボックス 3"/>
          <p:cNvSpPr txBox="1">
            <a:spLocks noChangeArrowheads="1"/>
          </p:cNvSpPr>
          <p:nvPr/>
        </p:nvSpPr>
        <p:spPr bwMode="auto">
          <a:xfrm>
            <a:off x="2000250" y="5786438"/>
            <a:ext cx="4857750" cy="646112"/>
          </a:xfrm>
          <a:prstGeom prst="rect">
            <a:avLst/>
          </a:prstGeom>
          <a:solidFill>
            <a:schemeClr val="bg1"/>
          </a:solidFill>
          <a:ln w="9525">
            <a:solidFill>
              <a:srgbClr val="FF0000"/>
            </a:solidFill>
            <a:miter lim="800000"/>
            <a:headEnd/>
            <a:tailEnd/>
          </a:ln>
        </p:spPr>
        <p:txBody>
          <a:bodyPr>
            <a:spAutoFit/>
          </a:bodyPr>
          <a:lstStyle/>
          <a:p>
            <a:pPr algn="ctr"/>
            <a:r>
              <a:rPr lang="ja-JP" altLang="en-US" sz="3600"/>
              <a:t>ロータリーの存在感</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2" presetClass="entr" presetSubtype="4" fill="hold" nodeType="after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par>
                          <p:cTn id="14" fill="hold">
                            <p:stCondLst>
                              <p:cond delay="4000"/>
                            </p:stCondLst>
                            <p:childTnLst>
                              <p:par>
                                <p:cTn id="15" presetID="2" presetClass="entr" presetSubtype="4" fill="hold" nodeType="after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2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par>
                          <p:cTn id="19" fill="hold">
                            <p:stCondLst>
                              <p:cond delay="6000"/>
                            </p:stCondLst>
                            <p:childTnLst>
                              <p:par>
                                <p:cTn id="20" presetID="2" presetClass="entr" presetSubtype="4" fill="hold" nodeType="after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calcmode="lin" valueType="num">
                                      <p:cBhvr additive="base">
                                        <p:cTn id="22" dur="2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3" dur="2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 calcmode="lin" valueType="num">
                                      <p:cBhvr additive="base">
                                        <p:cTn id="28" dur="20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9" dur="20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nodeType="clickEffect">
                                  <p:stCondLst>
                                    <p:cond delay="0"/>
                                  </p:stCondLst>
                                  <p:childTnLst>
                                    <p:set>
                                      <p:cBhvr>
                                        <p:cTn id="33" dur="1" fill="hold">
                                          <p:stCondLst>
                                            <p:cond delay="0"/>
                                          </p:stCondLst>
                                        </p:cTn>
                                        <p:tgtEl>
                                          <p:spTgt spid="3">
                                            <p:txEl>
                                              <p:pRg st="5" end="5"/>
                                            </p:txEl>
                                          </p:spTgt>
                                        </p:tgtEl>
                                        <p:attrNameLst>
                                          <p:attrName>style.visibility</p:attrName>
                                        </p:attrNameLst>
                                      </p:cBhvr>
                                      <p:to>
                                        <p:strVal val="visible"/>
                                      </p:to>
                                    </p:set>
                                    <p:anim calcmode="lin" valueType="num">
                                      <p:cBhvr additive="base">
                                        <p:cTn id="34" dur="20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5" dur="20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nodeType="clickEffect">
                                  <p:stCondLst>
                                    <p:cond delay="0"/>
                                  </p:stCondLst>
                                  <p:childTnLst>
                                    <p:set>
                                      <p:cBhvr>
                                        <p:cTn id="39" dur="1" fill="hold">
                                          <p:stCondLst>
                                            <p:cond delay="0"/>
                                          </p:stCondLst>
                                        </p:cTn>
                                        <p:tgtEl>
                                          <p:spTgt spid="3">
                                            <p:txEl>
                                              <p:pRg st="6" end="6"/>
                                            </p:txEl>
                                          </p:spTgt>
                                        </p:tgtEl>
                                        <p:attrNameLst>
                                          <p:attrName>style.visibility</p:attrName>
                                        </p:attrNameLst>
                                      </p:cBhvr>
                                      <p:to>
                                        <p:strVal val="visible"/>
                                      </p:to>
                                    </p:set>
                                    <p:anim calcmode="lin" valueType="num">
                                      <p:cBhvr additive="base">
                                        <p:cTn id="40" dur="20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1" dur="20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8" presetClass="entr" presetSubtype="16" fill="hold" grpId="0" nodeType="clickEffect">
                                  <p:stCondLst>
                                    <p:cond delay="0"/>
                                  </p:stCondLst>
                                  <p:childTnLst>
                                    <p:set>
                                      <p:cBhvr>
                                        <p:cTn id="45" dur="1" fill="hold">
                                          <p:stCondLst>
                                            <p:cond delay="0"/>
                                          </p:stCondLst>
                                        </p:cTn>
                                        <p:tgtEl>
                                          <p:spTgt spid="4"/>
                                        </p:tgtEl>
                                        <p:attrNameLst>
                                          <p:attrName>style.visibility</p:attrName>
                                        </p:attrNameLst>
                                      </p:cBhvr>
                                      <p:to>
                                        <p:strVal val="visible"/>
                                      </p:to>
                                    </p:set>
                                    <p:animEffect transition="in" filter="diamond(in)">
                                      <p:cBhvr>
                                        <p:cTn id="4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タイトル 3"/>
          <p:cNvSpPr txBox="1">
            <a:spLocks/>
          </p:cNvSpPr>
          <p:nvPr/>
        </p:nvSpPr>
        <p:spPr>
          <a:xfrm>
            <a:off x="0" y="0"/>
            <a:ext cx="9144000" cy="857250"/>
          </a:xfrm>
          <a:prstGeom prst="rect">
            <a:avLst/>
          </a:prstGeom>
          <a:solidFill>
            <a:srgbClr val="060988"/>
          </a:solidFill>
        </p:spPr>
        <p:txBody>
          <a:bodyPr anchor="ctr">
            <a:normAutofit/>
          </a:bodyPr>
          <a:lstStyle/>
          <a:p>
            <a:pPr algn="ctr" fontAlgn="auto">
              <a:spcAft>
                <a:spcPts val="0"/>
              </a:spcAft>
              <a:defRPr/>
            </a:pPr>
            <a:r>
              <a:rPr lang="ja-JP" altLang="en-US" sz="40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latin typeface="AR P隷書体M" pitchFamily="50" charset="-128"/>
                <a:ea typeface="AR P隷書体M" pitchFamily="50" charset="-128"/>
                <a:cs typeface="+mj-cs"/>
              </a:rPr>
              <a:t>第</a:t>
            </a:r>
            <a:r>
              <a:rPr lang="en-US" altLang="ja-JP" sz="40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latin typeface="AR P隷書体M" pitchFamily="50" charset="-128"/>
                <a:ea typeface="AR P隷書体M" pitchFamily="50" charset="-128"/>
                <a:cs typeface="+mj-cs"/>
              </a:rPr>
              <a:t>2660</a:t>
            </a:r>
            <a:r>
              <a:rPr lang="ja-JP" altLang="en-US" sz="40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latin typeface="AR P隷書体M" pitchFamily="50" charset="-128"/>
                <a:ea typeface="AR P隷書体M" pitchFamily="50" charset="-128"/>
                <a:cs typeface="+mj-cs"/>
              </a:rPr>
              <a:t>地区年次大会</a:t>
            </a:r>
            <a:endParaRPr lang="ja-JP" altLang="en-US" sz="4000" b="1" dirty="0">
              <a:ln w="18000">
                <a:solidFill>
                  <a:schemeClr val="accent2">
                    <a:satMod val="140000"/>
                  </a:schemeClr>
                </a:solidFill>
                <a:prstDash val="solid"/>
                <a:miter lim="800000"/>
              </a:ln>
              <a:noFill/>
              <a:effectLst>
                <a:outerShdw blurRad="25500" dist="23000" dir="7020000" algn="tl">
                  <a:srgbClr val="000000">
                    <a:alpha val="50000"/>
                  </a:srgbClr>
                </a:outerShdw>
              </a:effectLst>
              <a:latin typeface="AR P隷書体M" pitchFamily="50" charset="-128"/>
              <a:ea typeface="AR P隷書体M" pitchFamily="50" charset="-128"/>
              <a:cs typeface="+mj-cs"/>
            </a:endParaRPr>
          </a:p>
        </p:txBody>
      </p:sp>
      <p:pic>
        <p:nvPicPr>
          <p:cNvPr id="8195" name="図 7" descr="ani 4.gif"/>
          <p:cNvPicPr>
            <a:picLocks noChangeAspect="1"/>
          </p:cNvPicPr>
          <p:nvPr/>
        </p:nvPicPr>
        <p:blipFill>
          <a:blip r:embed="rId3" cstate="print"/>
          <a:srcRect/>
          <a:stretch>
            <a:fillRect/>
          </a:stretch>
        </p:blipFill>
        <p:spPr bwMode="auto">
          <a:xfrm>
            <a:off x="357188" y="71438"/>
            <a:ext cx="714375" cy="714375"/>
          </a:xfrm>
          <a:prstGeom prst="rect">
            <a:avLst/>
          </a:prstGeom>
          <a:noFill/>
          <a:ln w="9525">
            <a:noFill/>
            <a:miter lim="800000"/>
            <a:headEnd/>
            <a:tailEnd/>
          </a:ln>
        </p:spPr>
      </p:pic>
      <p:sp>
        <p:nvSpPr>
          <p:cNvPr id="9" name="タイトル 3"/>
          <p:cNvSpPr txBox="1">
            <a:spLocks/>
          </p:cNvSpPr>
          <p:nvPr/>
        </p:nvSpPr>
        <p:spPr>
          <a:xfrm>
            <a:off x="0" y="6286500"/>
            <a:ext cx="9144000" cy="571500"/>
          </a:xfrm>
          <a:prstGeom prst="rect">
            <a:avLst/>
          </a:prstGeom>
          <a:solidFill>
            <a:srgbClr val="040664"/>
          </a:solidFill>
        </p:spPr>
        <p:txBody>
          <a:bodyPr anchor="ctr">
            <a:normAutofit lnSpcReduction="10000"/>
          </a:bodyPr>
          <a:lstStyle/>
          <a:p>
            <a:pPr algn="ctr" fontAlgn="auto">
              <a:spcAft>
                <a:spcPts val="0"/>
              </a:spcAft>
              <a:defRPr/>
            </a:pPr>
            <a:r>
              <a:rPr lang="en-US" altLang="ja-JP" sz="3200" dirty="0">
                <a:solidFill>
                  <a:srgbClr val="FFFF99"/>
                </a:solidFill>
                <a:latin typeface="AR P隷書体M" pitchFamily="50" charset="-128"/>
                <a:ea typeface="AR P隷書体M" pitchFamily="50" charset="-128"/>
                <a:cs typeface="+mj-cs"/>
              </a:rPr>
              <a:t>2680</a:t>
            </a:r>
            <a:r>
              <a:rPr lang="ja-JP" altLang="en-US" sz="3200" dirty="0">
                <a:solidFill>
                  <a:srgbClr val="FFFF99"/>
                </a:solidFill>
                <a:latin typeface="AR P隷書体M" pitchFamily="50" charset="-128"/>
                <a:ea typeface="AR P隷書体M" pitchFamily="50" charset="-128"/>
                <a:cs typeface="+mj-cs"/>
              </a:rPr>
              <a:t>地区　</a:t>
            </a:r>
            <a:r>
              <a:rPr lang="en-US" altLang="ja-JP" sz="3200" dirty="0">
                <a:solidFill>
                  <a:srgbClr val="FFFF99"/>
                </a:solidFill>
                <a:latin typeface="AR P隷書体M" pitchFamily="50" charset="-128"/>
                <a:ea typeface="AR P隷書体M" pitchFamily="50" charset="-128"/>
                <a:cs typeface="+mj-cs"/>
              </a:rPr>
              <a:t>PDG </a:t>
            </a:r>
            <a:r>
              <a:rPr lang="ja-JP" altLang="en-US" sz="3200" dirty="0">
                <a:solidFill>
                  <a:srgbClr val="FFFF99"/>
                </a:solidFill>
                <a:latin typeface="AR P隷書体M" pitchFamily="50" charset="-128"/>
                <a:ea typeface="AR P隷書体M" pitchFamily="50" charset="-128"/>
                <a:cs typeface="+mj-cs"/>
              </a:rPr>
              <a:t>田中　毅</a:t>
            </a:r>
          </a:p>
        </p:txBody>
      </p:sp>
      <p:sp>
        <p:nvSpPr>
          <p:cNvPr id="8" name="正方形/長方形 7"/>
          <p:cNvSpPr/>
          <p:nvPr/>
        </p:nvSpPr>
        <p:spPr>
          <a:xfrm>
            <a:off x="571472" y="2071678"/>
            <a:ext cx="8001056" cy="3046988"/>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spAutoFit/>
          </a:bodyPr>
          <a:lstStyle/>
          <a:p>
            <a:pPr algn="ctr">
              <a:defRPr/>
            </a:pPr>
            <a:r>
              <a:rPr lang="ja-JP" altLang="en-US" sz="96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AR P明朝体U" pitchFamily="50" charset="-128"/>
                <a:ea typeface="AR P明朝体U" pitchFamily="50" charset="-128"/>
              </a:rPr>
              <a:t>職業奉仕</a:t>
            </a:r>
          </a:p>
          <a:p>
            <a:pPr algn="ctr">
              <a:defRPr/>
            </a:pPr>
            <a:r>
              <a:rPr lang="ja-JP" altLang="en-US" sz="96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AR P明朝体U" pitchFamily="50" charset="-128"/>
                <a:ea typeface="AR P明朝体U" pitchFamily="50" charset="-128"/>
              </a:rPr>
              <a:t>を探る</a:t>
            </a:r>
            <a:endParaRPr lang="ja-JP" altLang="en-US" sz="9600" dirty="0">
              <a:ln w="17780" cmpd="sng">
                <a:solidFill>
                  <a:srgbClr val="FFFFFF"/>
                </a:solidFill>
                <a:prstDash val="solid"/>
                <a:miter lim="800000"/>
              </a:ln>
              <a:solidFill>
                <a:srgbClr val="FFFF99"/>
              </a:solidFill>
              <a:effectLst>
                <a:outerShdw blurRad="50800" algn="tl" rotWithShape="0">
                  <a:srgbClr val="000000"/>
                </a:outerShdw>
              </a:effectLst>
              <a:latin typeface="AR P明朝体U" pitchFamily="50" charset="-128"/>
              <a:ea typeface="AR P明朝体U" pitchFamily="50" charset="-12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childTnLst>
                                </p:cTn>
                              </p:par>
                            </p:childTnLst>
                          </p:cTn>
                        </p:par>
                        <p:par>
                          <p:cTn id="8" fill="hold">
                            <p:stCondLst>
                              <p:cond delay="1000"/>
                            </p:stCondLst>
                            <p:childTnLst>
                              <p:par>
                                <p:cTn id="9" presetID="2" presetClass="entr" presetSubtype="4" fill="hold" nodeType="afterEffect">
                                  <p:stCondLst>
                                    <p:cond delay="0"/>
                                  </p:stCondLst>
                                  <p:childTnLst>
                                    <p:set>
                                      <p:cBhvr>
                                        <p:cTn id="10" dur="1" fill="hold">
                                          <p:stCondLst>
                                            <p:cond delay="0"/>
                                          </p:stCondLst>
                                        </p:cTn>
                                        <p:tgtEl>
                                          <p:spTgt spid="9">
                                            <p:txEl>
                                              <p:pRg st="0" end="0"/>
                                            </p:txEl>
                                          </p:spTgt>
                                        </p:tgtEl>
                                        <p:attrNameLst>
                                          <p:attrName>style.visibility</p:attrName>
                                        </p:attrNameLst>
                                      </p:cBhvr>
                                      <p:to>
                                        <p:strVal val="visible"/>
                                      </p:to>
                                    </p:set>
                                    <p:anim calcmode="lin" valueType="num">
                                      <p:cBhvr additive="base">
                                        <p:cTn id="11"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12" dur="10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13597</TotalTime>
  <Words>7292</Words>
  <Application>Microsoft Office PowerPoint</Application>
  <PresentationFormat>画面に合わせる (4:3)</PresentationFormat>
  <Paragraphs>414</Paragraphs>
  <Slides>35</Slides>
  <Notes>35</Notes>
  <HiddenSlides>0</HiddenSlides>
  <MMClips>0</MMClips>
  <ScaleCrop>false</ScaleCrop>
  <HeadingPairs>
    <vt:vector size="4" baseType="variant">
      <vt:variant>
        <vt:lpstr>テーマ</vt:lpstr>
      </vt:variant>
      <vt:variant>
        <vt:i4>1</vt:i4>
      </vt:variant>
      <vt:variant>
        <vt:lpstr>スライド タイトル</vt:lpstr>
      </vt:variant>
      <vt:variant>
        <vt:i4>35</vt:i4>
      </vt:variant>
    </vt:vector>
  </HeadingPairs>
  <TitlesOfParts>
    <vt:vector size="36" baseType="lpstr">
      <vt:lpstr>Office テーマ</vt:lpstr>
      <vt:lpstr>スライド 1</vt:lpstr>
      <vt:lpstr>未来の夢計画</vt:lpstr>
      <vt:lpstr>国際ロータリー現況報告</vt:lpstr>
      <vt:lpstr>地域を育み、大陸をつなぐ  Building communities, 　　　Bridging Continents </vt:lpstr>
      <vt:lpstr>ロータリークラブについて もう一度考え直してみませんか</vt:lpstr>
      <vt:lpstr>スライド 6</vt:lpstr>
      <vt:lpstr>社会奉仕に関する 1923年の声明の 第1項を 奉仕哲学の定義として 使用する件 </vt:lpstr>
      <vt:lpstr>利己的な欲求と利他の心の葛藤を 和らげる人生哲学  ロータリー哲学は、奉仕  Service above self の哲学であり、 これは He profits most who serves best という実践的な倫理原則に基づくものである。 </vt:lpstr>
      <vt:lpstr>スライド 9</vt:lpstr>
      <vt:lpstr>Service not self</vt:lpstr>
      <vt:lpstr>職業奉仕概念の導入</vt:lpstr>
      <vt:lpstr>シェルドンの著作</vt:lpstr>
      <vt:lpstr>スライド 13</vt:lpstr>
      <vt:lpstr>スライド 14</vt:lpstr>
      <vt:lpstr>シェルドンの 職業奉仕理念は 限りなく 修正資本主義に近い考え方  時代を30年先取りした思考 </vt:lpstr>
      <vt:lpstr>19世紀の資本主義</vt:lpstr>
      <vt:lpstr>修正資本主義</vt:lpstr>
      <vt:lpstr>顧客に満足度を与える具体的経営方法</vt:lpstr>
      <vt:lpstr>事業における人間関係学</vt:lpstr>
      <vt:lpstr>世界大恐慌</vt:lpstr>
      <vt:lpstr>企業経営者の分化</vt:lpstr>
      <vt:lpstr>ロータリーの危機</vt:lpstr>
      <vt:lpstr>①  経済システムの変化 　 新資本主義の台頭</vt:lpstr>
      <vt:lpstr>新資本主義</vt:lpstr>
      <vt:lpstr>虚業と実業の違い</vt:lpstr>
      <vt:lpstr>労働者対労働者の対立</vt:lpstr>
      <vt:lpstr> ②  職業奉仕理念の  衰退と変化 </vt:lpstr>
      <vt:lpstr>職業に対する考え方の変化</vt:lpstr>
      <vt:lpstr>職業奉仕理念の変化</vt:lpstr>
      <vt:lpstr>③国際ロータリーの  中央集権化と  活動方針の変化</vt:lpstr>
      <vt:lpstr>RIの問題点</vt:lpstr>
      <vt:lpstr>④クラブ管理運営の変化  クラブ例会の形骸化  ロータリーの魅力低下 </vt:lpstr>
      <vt:lpstr>日本ロータリーの活性化</vt:lpstr>
      <vt:lpstr>近未来の予測</vt:lpstr>
      <vt:lpstr>スライド 35</vt:lpstr>
    </vt:vector>
  </TitlesOfParts>
  <Company>Ashicon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スライド 1</dc:title>
  <dc:creator>TANAKA Takeshi</dc:creator>
  <cp:lastModifiedBy>TANAKA Takeshi</cp:lastModifiedBy>
  <cp:revision>1166</cp:revision>
  <dcterms:created xsi:type="dcterms:W3CDTF">2009-04-18T10:54:09Z</dcterms:created>
  <dcterms:modified xsi:type="dcterms:W3CDTF">2010-10-27T07:57:46Z</dcterms:modified>
</cp:coreProperties>
</file>