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Layouts/slideLayout6.xml" ContentType="application/vnd.openxmlformats-officedocument.presentationml.slideLayout+xml"/>
  <Override PartName="/ppt/notesSlides/notesSlide38.xml" ContentType="application/vnd.openxmlformats-officedocument.presentationml.notesSlide+xml"/>
  <Override PartName="/ppt/slides/slide25.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27.xml" ContentType="application/vnd.openxmlformats-officedocument.presentationml.notesSlide+xml"/>
  <Override PartName="/ppt/notesSlides/notesSlide45.xml" ContentType="application/vnd.openxmlformats-officedocument.presentationml.notesSlide+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notesSlides/notesSlide16.xml" ContentType="application/vnd.openxmlformats-officedocument.presentationml.notesSlide+xml"/>
  <Override PartName="/ppt/notesSlides/notesSlide34.xml" ContentType="application/vnd.openxmlformats-officedocument.presentationml.notesSlide+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notesSlides/notesSlide23.xml" ContentType="application/vnd.openxmlformats-officedocument.presentationml.notesSlide+xml"/>
  <Override PartName="/ppt/notesSlides/notesSlide41.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30.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Default Extension="bin" ContentType="application/vnd.openxmlformats-officedocument.oleObject"/>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notesSlides/notesSlide3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notesSlides/notesSlide17.xml" ContentType="application/vnd.openxmlformats-officedocument.presentationml.notesSlide+xml"/>
  <Override PartName="/ppt/notesSlides/notesSlide28.xml" ContentType="application/vnd.openxmlformats-officedocument.presentationml.notesSlide+xml"/>
  <Override PartName="/ppt/notesSlides/notesSlide37.xml" ContentType="application/vnd.openxmlformats-officedocument.presentationml.notesSlide+xml"/>
  <Override PartName="/ppt/notesSlides/notesSlide46.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ppt/notesSlides/notesSlide35.xml" ContentType="application/vnd.openxmlformats-officedocument.presentationml.notesSlide+xml"/>
  <Override PartName="/ppt/notesSlides/notesSlide44.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notesSlides/notesSlide42.xml" ContentType="application/vnd.openxmlformats-officedocument.presentationml.notesSlide+xml"/>
  <Override PartName="/ppt/slideLayouts/slideLayout10.xml" ContentType="application/vnd.openxmlformats-officedocument.presentationml.slideLayout+xml"/>
  <Default Extension="gif" ContentType="image/gif"/>
  <Default Extension="vml" ContentType="application/vnd.openxmlformats-officedocument.vmlDrawing"/>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31.xml" ContentType="application/vnd.openxmlformats-officedocument.presentationml.notesSlide+xml"/>
  <Override PartName="/ppt/notesSlides/notesSlide40.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notesSlides/notesSlide29.xml" ContentType="application/vnd.openxmlformats-officedocument.presentationml.notesSlide+xml"/>
  <Override PartName="/ppt/notesSlides/notesSlide47.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notesSlides/notesSlide18.xml" ContentType="application/vnd.openxmlformats-officedocument.presentationml.notesSlide+xml"/>
  <Override PartName="/ppt/notesSlides/notesSlide36.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notesSlides/notesSlide25.xml" ContentType="application/vnd.openxmlformats-officedocument.presentationml.notesSlide+xml"/>
  <Override PartName="/ppt/notesSlides/notesSlide43.xml" ContentType="application/vnd.openxmlformats-officedocument.presentationml.notes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32.xml" ContentType="application/vnd.openxmlformats-officedocument.presentationml.notesSlid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0"/>
  </p:notesMasterIdLst>
  <p:sldIdLst>
    <p:sldId id="480" r:id="rId2"/>
    <p:sldId id="462" r:id="rId3"/>
    <p:sldId id="463" r:id="rId4"/>
    <p:sldId id="464" r:id="rId5"/>
    <p:sldId id="465" r:id="rId6"/>
    <p:sldId id="466" r:id="rId7"/>
    <p:sldId id="467" r:id="rId8"/>
    <p:sldId id="469" r:id="rId9"/>
    <p:sldId id="470" r:id="rId10"/>
    <p:sldId id="471" r:id="rId11"/>
    <p:sldId id="429" r:id="rId12"/>
    <p:sldId id="430" r:id="rId13"/>
    <p:sldId id="431" r:id="rId14"/>
    <p:sldId id="432" r:id="rId15"/>
    <p:sldId id="433" r:id="rId16"/>
    <p:sldId id="436" r:id="rId17"/>
    <p:sldId id="437" r:id="rId18"/>
    <p:sldId id="347" r:id="rId19"/>
    <p:sldId id="351" r:id="rId20"/>
    <p:sldId id="354" r:id="rId21"/>
    <p:sldId id="355" r:id="rId22"/>
    <p:sldId id="440" r:id="rId23"/>
    <p:sldId id="444" r:id="rId24"/>
    <p:sldId id="473" r:id="rId25"/>
    <p:sldId id="475" r:id="rId26"/>
    <p:sldId id="476" r:id="rId27"/>
    <p:sldId id="477" r:id="rId28"/>
    <p:sldId id="478" r:id="rId29"/>
    <p:sldId id="321" r:id="rId30"/>
    <p:sldId id="447" r:id="rId31"/>
    <p:sldId id="448" r:id="rId32"/>
    <p:sldId id="450" r:id="rId33"/>
    <p:sldId id="388" r:id="rId34"/>
    <p:sldId id="379" r:id="rId35"/>
    <p:sldId id="401" r:id="rId36"/>
    <p:sldId id="357" r:id="rId37"/>
    <p:sldId id="358" r:id="rId38"/>
    <p:sldId id="359" r:id="rId39"/>
    <p:sldId id="360" r:id="rId40"/>
    <p:sldId id="402" r:id="rId41"/>
    <p:sldId id="361" r:id="rId42"/>
    <p:sldId id="404" r:id="rId43"/>
    <p:sldId id="403" r:id="rId44"/>
    <p:sldId id="392" r:id="rId45"/>
    <p:sldId id="406" r:id="rId46"/>
    <p:sldId id="363" r:id="rId47"/>
    <p:sldId id="410" r:id="rId48"/>
    <p:sldId id="479" r:id="rId49"/>
  </p:sldIdLst>
  <p:sldSz cx="9144000" cy="6858000" type="screen4x3"/>
  <p:notesSz cx="6858000" cy="9144000"/>
  <p:defaultTextStyle>
    <a:defPPr>
      <a:defRPr lang="ja-JP"/>
    </a:defPPr>
    <a:lvl1pPr algn="l" rtl="0" fontAlgn="base">
      <a:spcBef>
        <a:spcPct val="0"/>
      </a:spcBef>
      <a:spcAft>
        <a:spcPct val="0"/>
      </a:spcAft>
      <a:defRPr kumimoji="1" kern="1200">
        <a:solidFill>
          <a:schemeClr val="tx1"/>
        </a:solidFill>
        <a:latin typeface="Arial" charset="0"/>
        <a:ea typeface="ＭＳ Ｐゴシック" charset="-128"/>
        <a:cs typeface="+mn-cs"/>
      </a:defRPr>
    </a:lvl1pPr>
    <a:lvl2pPr marL="457200" algn="l" rtl="0" fontAlgn="base">
      <a:spcBef>
        <a:spcPct val="0"/>
      </a:spcBef>
      <a:spcAft>
        <a:spcPct val="0"/>
      </a:spcAft>
      <a:defRPr kumimoji="1" kern="1200">
        <a:solidFill>
          <a:schemeClr val="tx1"/>
        </a:solidFill>
        <a:latin typeface="Arial" charset="0"/>
        <a:ea typeface="ＭＳ Ｐゴシック" charset="-128"/>
        <a:cs typeface="+mn-cs"/>
      </a:defRPr>
    </a:lvl2pPr>
    <a:lvl3pPr marL="914400" algn="l" rtl="0" fontAlgn="base">
      <a:spcBef>
        <a:spcPct val="0"/>
      </a:spcBef>
      <a:spcAft>
        <a:spcPct val="0"/>
      </a:spcAft>
      <a:defRPr kumimoji="1" kern="1200">
        <a:solidFill>
          <a:schemeClr val="tx1"/>
        </a:solidFill>
        <a:latin typeface="Arial" charset="0"/>
        <a:ea typeface="ＭＳ Ｐゴシック" charset="-128"/>
        <a:cs typeface="+mn-cs"/>
      </a:defRPr>
    </a:lvl3pPr>
    <a:lvl4pPr marL="1371600" algn="l" rtl="0" fontAlgn="base">
      <a:spcBef>
        <a:spcPct val="0"/>
      </a:spcBef>
      <a:spcAft>
        <a:spcPct val="0"/>
      </a:spcAft>
      <a:defRPr kumimoji="1" kern="1200">
        <a:solidFill>
          <a:schemeClr val="tx1"/>
        </a:solidFill>
        <a:latin typeface="Arial" charset="0"/>
        <a:ea typeface="ＭＳ Ｐゴシック" charset="-128"/>
        <a:cs typeface="+mn-cs"/>
      </a:defRPr>
    </a:lvl4pPr>
    <a:lvl5pPr marL="1828800" algn="l" rtl="0" fontAlgn="base">
      <a:spcBef>
        <a:spcPct val="0"/>
      </a:spcBef>
      <a:spcAft>
        <a:spcPct val="0"/>
      </a:spcAft>
      <a:defRPr kumimoji="1" kern="1200">
        <a:solidFill>
          <a:schemeClr val="tx1"/>
        </a:solidFill>
        <a:latin typeface="Arial" charset="0"/>
        <a:ea typeface="ＭＳ Ｐゴシック" charset="-128"/>
        <a:cs typeface="+mn-cs"/>
      </a:defRPr>
    </a:lvl5pPr>
    <a:lvl6pPr marL="2286000" algn="l" defTabSz="914400" rtl="0" eaLnBrk="1" latinLnBrk="0" hangingPunct="1">
      <a:defRPr kumimoji="1" kern="1200">
        <a:solidFill>
          <a:schemeClr val="tx1"/>
        </a:solidFill>
        <a:latin typeface="Arial" charset="0"/>
        <a:ea typeface="ＭＳ Ｐゴシック" charset="-128"/>
        <a:cs typeface="+mn-cs"/>
      </a:defRPr>
    </a:lvl6pPr>
    <a:lvl7pPr marL="2743200" algn="l" defTabSz="914400" rtl="0" eaLnBrk="1" latinLnBrk="0" hangingPunct="1">
      <a:defRPr kumimoji="1" kern="1200">
        <a:solidFill>
          <a:schemeClr val="tx1"/>
        </a:solidFill>
        <a:latin typeface="Arial" charset="0"/>
        <a:ea typeface="ＭＳ Ｐゴシック" charset="-128"/>
        <a:cs typeface="+mn-cs"/>
      </a:defRPr>
    </a:lvl7pPr>
    <a:lvl8pPr marL="3200400" algn="l" defTabSz="914400" rtl="0" eaLnBrk="1" latinLnBrk="0" hangingPunct="1">
      <a:defRPr kumimoji="1" kern="1200">
        <a:solidFill>
          <a:schemeClr val="tx1"/>
        </a:solidFill>
        <a:latin typeface="Arial" charset="0"/>
        <a:ea typeface="ＭＳ Ｐゴシック" charset="-128"/>
        <a:cs typeface="+mn-cs"/>
      </a:defRPr>
    </a:lvl8pPr>
    <a:lvl9pPr marL="3657600" algn="l" defTabSz="914400" rtl="0" eaLnBrk="1" latinLnBrk="0" hangingPunct="1">
      <a:defRPr kumimoji="1" kern="1200">
        <a:solidFill>
          <a:schemeClr val="tx1"/>
        </a:solidFill>
        <a:latin typeface="Arial" charset="0"/>
        <a:ea typeface="ＭＳ Ｐゴシック" charset="-128"/>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99"/>
    <a:srgbClr val="040664"/>
    <a:srgbClr val="660066"/>
    <a:srgbClr val="FF00FF"/>
    <a:srgbClr val="060988"/>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p:restoredLeft sz="24209" autoAdjust="0"/>
    <p:restoredTop sz="50906" autoAdjust="0"/>
  </p:normalViewPr>
  <p:slideViewPr>
    <p:cSldViewPr>
      <p:cViewPr>
        <p:scale>
          <a:sx n="55" d="100"/>
          <a:sy n="55" d="100"/>
        </p:scale>
        <p:origin x="-804" y="-1554"/>
      </p:cViewPr>
      <p:guideLst>
        <p:guide orient="horz" pos="2160"/>
        <p:guide pos="2880"/>
      </p:guideLst>
    </p:cSldViewPr>
  </p:slideViewPr>
  <p:outlineViewPr>
    <p:cViewPr>
      <p:scale>
        <a:sx n="33" d="100"/>
        <a:sy n="33" d="100"/>
      </p:scale>
      <p:origin x="0" y="7068"/>
    </p:cViewPr>
  </p:outlineViewPr>
  <p:notesTextViewPr>
    <p:cViewPr>
      <p:scale>
        <a:sx n="100" d="100"/>
        <a:sy n="100" d="100"/>
      </p:scale>
      <p:origin x="0" y="0"/>
    </p:cViewPr>
  </p:notesTextViewPr>
  <p:sorterViewPr>
    <p:cViewPr>
      <p:scale>
        <a:sx n="72" d="100"/>
        <a:sy n="72" d="100"/>
      </p:scale>
      <p:origin x="0" y="0"/>
    </p:cViewPr>
  </p:sorterViewPr>
  <p:notesViewPr>
    <p:cSldViewPr>
      <p:cViewPr varScale="1">
        <p:scale>
          <a:sx n="85" d="100"/>
          <a:sy n="85" d="100"/>
        </p:scale>
        <p:origin x="-3150" y="-78"/>
      </p:cViewPr>
      <p:guideLst>
        <p:guide orient="horz" pos="2880"/>
        <p:guide pos="2160"/>
      </p:guideLst>
    </p:cSldViewPr>
  </p:notes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presProps" Target="presProps.xml"/></Relationships>
</file>

<file path=ppt/drawings/_rels/vmlDrawing1.v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image" Target="../media/image4.png"/><Relationship Id="rId4" Type="http://schemas.openxmlformats.org/officeDocument/2006/relationships/image" Target="../media/image7.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ヘッダー プレースホルダ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ja-JP" altLang="en-US"/>
          </a:p>
        </p:txBody>
      </p:sp>
      <p:sp>
        <p:nvSpPr>
          <p:cNvPr id="3" name="日付プレースホルダ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01C5202B-DAB4-4F5E-B4CA-C31F1EF69BF5}" type="datetimeFigureOut">
              <a:rPr lang="ja-JP" altLang="en-US"/>
              <a:pPr>
                <a:defRPr/>
              </a:pPr>
              <a:t>2010/11/1</a:t>
            </a:fld>
            <a:endParaRPr lang="ja-JP" altLang="en-US" dirty="0"/>
          </a:p>
        </p:txBody>
      </p:sp>
      <p:sp>
        <p:nvSpPr>
          <p:cNvPr id="4" name="スライド イメージ プレースホルダ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ja-JP" altLang="en-US" noProof="0" dirty="0" smtClean="0"/>
          </a:p>
        </p:txBody>
      </p:sp>
      <p:sp>
        <p:nvSpPr>
          <p:cNvPr id="5" name="ノート プレースホルダ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ja-JP" altLang="en-US" noProof="0" smtClean="0"/>
              <a:t>マスタ テキストの書式設定</a:t>
            </a:r>
          </a:p>
          <a:p>
            <a:pPr lvl="1"/>
            <a:r>
              <a:rPr lang="ja-JP" altLang="en-US" noProof="0" smtClean="0"/>
              <a:t>第 </a:t>
            </a:r>
            <a:r>
              <a:rPr lang="en-US" altLang="ja-JP" noProof="0" smtClean="0"/>
              <a:t>2 </a:t>
            </a:r>
            <a:r>
              <a:rPr lang="ja-JP" altLang="en-US" noProof="0" smtClean="0"/>
              <a:t>レベル</a:t>
            </a:r>
          </a:p>
          <a:p>
            <a:pPr lvl="2"/>
            <a:r>
              <a:rPr lang="ja-JP" altLang="en-US" noProof="0" smtClean="0"/>
              <a:t>第 </a:t>
            </a:r>
            <a:r>
              <a:rPr lang="en-US" altLang="ja-JP" noProof="0" smtClean="0"/>
              <a:t>3 </a:t>
            </a:r>
            <a:r>
              <a:rPr lang="ja-JP" altLang="en-US" noProof="0" smtClean="0"/>
              <a:t>レベル</a:t>
            </a:r>
          </a:p>
          <a:p>
            <a:pPr lvl="3"/>
            <a:r>
              <a:rPr lang="ja-JP" altLang="en-US" noProof="0" smtClean="0"/>
              <a:t>第 </a:t>
            </a:r>
            <a:r>
              <a:rPr lang="en-US" altLang="ja-JP" noProof="0" smtClean="0"/>
              <a:t>4 </a:t>
            </a:r>
            <a:r>
              <a:rPr lang="ja-JP" altLang="en-US" noProof="0" smtClean="0"/>
              <a:t>レベル</a:t>
            </a:r>
          </a:p>
          <a:p>
            <a:pPr lvl="4"/>
            <a:r>
              <a:rPr lang="ja-JP" altLang="en-US" noProof="0" smtClean="0"/>
              <a:t>第 </a:t>
            </a:r>
            <a:r>
              <a:rPr lang="en-US" altLang="ja-JP" noProof="0" smtClean="0"/>
              <a:t>5 </a:t>
            </a:r>
            <a:r>
              <a:rPr lang="ja-JP" altLang="en-US" noProof="0" smtClean="0"/>
              <a:t>レベル</a:t>
            </a:r>
          </a:p>
        </p:txBody>
      </p:sp>
      <p:sp>
        <p:nvSpPr>
          <p:cNvPr id="6" name="フッター プレースホルダ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ja-JP" altLang="en-US"/>
          </a:p>
        </p:txBody>
      </p:sp>
      <p:sp>
        <p:nvSpPr>
          <p:cNvPr id="7" name="スライド番号プレースホルダ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pPr>
              <a:defRPr/>
            </a:pPr>
            <a:fld id="{5704DFA6-3E25-4A30-82D4-AF2B2B2C6794}" type="slidenum">
              <a:rPr lang="ja-JP" altLang="en-US"/>
              <a:pPr>
                <a:defRPr/>
              </a:pPr>
              <a:t>&lt;#&gt;</a:t>
            </a:fld>
            <a:endParaRPr lang="ja-JP" altLang="en-US" dirty="0"/>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mn-lt"/>
        <a:ea typeface="+mn-ea"/>
        <a:cs typeface="+mn-cs"/>
      </a:defRPr>
    </a:lvl1pPr>
    <a:lvl2pPr marL="457200" algn="l" rtl="0" eaLnBrk="0" fontAlgn="base" hangingPunct="0">
      <a:spcBef>
        <a:spcPct val="30000"/>
      </a:spcBef>
      <a:spcAft>
        <a:spcPct val="0"/>
      </a:spcAft>
      <a:defRPr kumimoji="1" sz="1200" kern="1200">
        <a:solidFill>
          <a:schemeClr val="tx1"/>
        </a:solidFill>
        <a:latin typeface="+mn-lt"/>
        <a:ea typeface="+mn-ea"/>
        <a:cs typeface="+mn-cs"/>
      </a:defRPr>
    </a:lvl2pPr>
    <a:lvl3pPr marL="914400" algn="l" rtl="0" eaLnBrk="0" fontAlgn="base" hangingPunct="0">
      <a:spcBef>
        <a:spcPct val="30000"/>
      </a:spcBef>
      <a:spcAft>
        <a:spcPct val="0"/>
      </a:spcAft>
      <a:defRPr kumimoji="1" sz="1200" kern="1200">
        <a:solidFill>
          <a:schemeClr val="tx1"/>
        </a:solidFill>
        <a:latin typeface="+mn-lt"/>
        <a:ea typeface="+mn-ea"/>
        <a:cs typeface="+mn-cs"/>
      </a:defRPr>
    </a:lvl3pPr>
    <a:lvl4pPr marL="1371600" algn="l" rtl="0" eaLnBrk="0" fontAlgn="base" hangingPunct="0">
      <a:spcBef>
        <a:spcPct val="30000"/>
      </a:spcBef>
      <a:spcAft>
        <a:spcPct val="0"/>
      </a:spcAft>
      <a:defRPr kumimoji="1" sz="1200" kern="1200">
        <a:solidFill>
          <a:schemeClr val="tx1"/>
        </a:solidFill>
        <a:latin typeface="+mn-lt"/>
        <a:ea typeface="+mn-ea"/>
        <a:cs typeface="+mn-cs"/>
      </a:defRPr>
    </a:lvl4pPr>
    <a:lvl5pPr marL="1828800" algn="l" rtl="0" eaLnBrk="0" fontAlgn="base" hangingPunct="0">
      <a:spcBef>
        <a:spcPct val="30000"/>
      </a:spcBef>
      <a:spcAft>
        <a:spcPct val="0"/>
      </a:spcAft>
      <a:defRPr kumimoji="1" sz="1200" kern="1200">
        <a:solidFill>
          <a:schemeClr val="tx1"/>
        </a:solidFill>
        <a:latin typeface="+mn-lt"/>
        <a:ea typeface="+mn-ea"/>
        <a:cs typeface="+mn-cs"/>
      </a:defRPr>
    </a:lvl5pPr>
    <a:lvl6pPr marL="2286000" algn="l" defTabSz="914400" rtl="0" eaLnBrk="1" latinLnBrk="0" hangingPunct="1">
      <a:defRPr kumimoji="1" sz="1200" kern="1200">
        <a:solidFill>
          <a:schemeClr val="tx1"/>
        </a:solidFill>
        <a:latin typeface="+mn-lt"/>
        <a:ea typeface="+mn-ea"/>
        <a:cs typeface="+mn-cs"/>
      </a:defRPr>
    </a:lvl6pPr>
    <a:lvl7pPr marL="2743200" algn="l" defTabSz="914400" rtl="0" eaLnBrk="1" latinLnBrk="0" hangingPunct="1">
      <a:defRPr kumimoji="1" sz="1200" kern="1200">
        <a:solidFill>
          <a:schemeClr val="tx1"/>
        </a:solidFill>
        <a:latin typeface="+mn-lt"/>
        <a:ea typeface="+mn-ea"/>
        <a:cs typeface="+mn-cs"/>
      </a:defRPr>
    </a:lvl7pPr>
    <a:lvl8pPr marL="3200400" algn="l" defTabSz="914400" rtl="0" eaLnBrk="1" latinLnBrk="0" hangingPunct="1">
      <a:defRPr kumimoji="1" sz="1200" kern="1200">
        <a:solidFill>
          <a:schemeClr val="tx1"/>
        </a:solidFill>
        <a:latin typeface="+mn-lt"/>
        <a:ea typeface="+mn-ea"/>
        <a:cs typeface="+mn-cs"/>
      </a:defRPr>
    </a:lvl8pPr>
    <a:lvl9pPr marL="3657600" algn="l" defTabSz="914400" rtl="0" eaLnBrk="1" latinLnBrk="0" hangingPunct="1">
      <a:defRPr kumimoji="1"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3" Type="http://schemas.openxmlformats.org/officeDocument/2006/relationships/hyperlink" Target="http://genryu.org/" TargetMode="External"/><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スライド イメージ プレースホルダ 1"/>
          <p:cNvSpPr>
            <a:spLocks noGrp="1" noRot="1" noChangeAspect="1" noTextEdit="1"/>
          </p:cNvSpPr>
          <p:nvPr>
            <p:ph type="sldImg"/>
          </p:nvPr>
        </p:nvSpPr>
        <p:spPr bwMode="auto">
          <a:noFill/>
          <a:ln>
            <a:solidFill>
              <a:srgbClr val="000000"/>
            </a:solidFill>
            <a:miter lim="800000"/>
            <a:headEnd/>
            <a:tailEnd/>
          </a:ln>
        </p:spPr>
      </p:sp>
      <p:sp>
        <p:nvSpPr>
          <p:cNvPr id="52227" name="ノート プレースホルダ 2"/>
          <p:cNvSpPr>
            <a:spLocks noGrp="1"/>
          </p:cNvSpPr>
          <p:nvPr>
            <p:ph type="body" idx="1"/>
          </p:nvPr>
        </p:nvSpPr>
        <p:spPr bwMode="auto">
          <a:noFill/>
        </p:spPr>
        <p:txBody>
          <a:bodyPr wrap="square" numCol="1" anchor="t" anchorCtr="0" compatLnSpc="1">
            <a:prstTxWarp prst="textNoShape">
              <a:avLst/>
            </a:prstTxWarp>
          </a:bodyPr>
          <a:lstStyle/>
          <a:p>
            <a:r>
              <a:rPr lang="ja-JP" altLang="en-US" dirty="0" smtClean="0"/>
              <a:t>今、世界中の奉仕クラブは大きな危機を迎えています。組織として存続するためのサバイバルを賭けていると言っても過言ではありません。</a:t>
            </a:r>
          </a:p>
          <a:p>
            <a:r>
              <a:rPr lang="ja-JP" altLang="en-US" dirty="0" smtClean="0"/>
              <a:t>日本のロータリークラブは衰退の一途を辿っており、実は</a:t>
            </a:r>
            <a:r>
              <a:rPr lang="en-US" altLang="ja-JP" dirty="0" smtClean="0"/>
              <a:t>2000</a:t>
            </a:r>
            <a:r>
              <a:rPr lang="ja-JP" altLang="en-US" dirty="0" smtClean="0"/>
              <a:t>年からこの</a:t>
            </a:r>
            <a:r>
              <a:rPr lang="en-US" altLang="ja-JP" dirty="0" smtClean="0"/>
              <a:t>10</a:t>
            </a:r>
            <a:r>
              <a:rPr lang="ja-JP" altLang="en-US" dirty="0" smtClean="0"/>
              <a:t>年間で</a:t>
            </a:r>
            <a:r>
              <a:rPr lang="en-US" altLang="ja-JP" dirty="0" smtClean="0"/>
              <a:t>50</a:t>
            </a:r>
            <a:r>
              <a:rPr lang="ja-JP" altLang="en-US" dirty="0" smtClean="0"/>
              <a:t>のクラブが消失しています。</a:t>
            </a:r>
            <a:endParaRPr lang="en-US" altLang="ja-JP" dirty="0" smtClean="0"/>
          </a:p>
          <a:p>
            <a:r>
              <a:rPr lang="ja-JP" altLang="en-US" dirty="0" smtClean="0"/>
              <a:t>ロータリークラブは企業の経営者で構成されている関係上、</a:t>
            </a:r>
            <a:r>
              <a:rPr lang="en-US" altLang="ja-JP" dirty="0" smtClean="0"/>
              <a:t>100</a:t>
            </a:r>
            <a:r>
              <a:rPr lang="ja-JP" altLang="en-US" dirty="0" smtClean="0"/>
              <a:t>年に</a:t>
            </a:r>
            <a:r>
              <a:rPr lang="en-US" altLang="ja-JP" dirty="0" smtClean="0"/>
              <a:t>1</a:t>
            </a:r>
            <a:r>
              <a:rPr lang="ja-JP" altLang="en-US" dirty="0" smtClean="0"/>
              <a:t>度の経済危機が叫ばれている昨今、いかに健全な企業経営をするかが、もっとも重要な問題となってきます。</a:t>
            </a:r>
            <a:endParaRPr lang="en-US" altLang="ja-JP" dirty="0" smtClean="0"/>
          </a:p>
          <a:p>
            <a:r>
              <a:rPr lang="ja-JP" altLang="en-US" dirty="0" smtClean="0"/>
              <a:t>職業分類を貸与されて、業界の代表としてロータリークラブに入っている以上、自らの事業を健全に経営していくことがロータリアンの務めです。ロータリアンは経営者の集団ですから、経営学を抜きにしてロータリーを語ることはできません。</a:t>
            </a:r>
          </a:p>
          <a:p>
            <a:r>
              <a:rPr lang="ja-JP" altLang="en-US" dirty="0" smtClean="0"/>
              <a:t>そこで今日は経済システムの変化とロータリーの職業奉仕について考えながら、どのようにしてこの危機を克服して、</a:t>
            </a:r>
            <a:r>
              <a:rPr lang="en-US" altLang="ja-JP" dirty="0" smtClean="0"/>
              <a:t>21</a:t>
            </a:r>
            <a:r>
              <a:rPr lang="ja-JP" altLang="en-US" dirty="0" smtClean="0"/>
              <a:t>世紀後半に向かって事業を発展させ、輝かしいロータリーライフを継続させるかについて考えてみたいと思います。</a:t>
            </a:r>
          </a:p>
        </p:txBody>
      </p:sp>
      <p:sp>
        <p:nvSpPr>
          <p:cNvPr id="52228" name="スライド番号プレースホルダ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8BDC0272-EE79-4458-B764-428A332C7EDA}" type="slidenum">
              <a:rPr lang="ja-JP" altLang="en-US" smtClean="0"/>
              <a:pPr/>
              <a:t>2</a:t>
            </a:fld>
            <a:endParaRPr lang="ja-JP" alt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スライド イメージ プレースホルダ 1"/>
          <p:cNvSpPr>
            <a:spLocks noGrp="1" noRot="1" noChangeAspect="1" noTextEdit="1"/>
          </p:cNvSpPr>
          <p:nvPr>
            <p:ph type="sldImg"/>
          </p:nvPr>
        </p:nvSpPr>
        <p:spPr bwMode="auto">
          <a:noFill/>
          <a:ln>
            <a:solidFill>
              <a:srgbClr val="000000"/>
            </a:solidFill>
            <a:miter lim="800000"/>
            <a:headEnd/>
            <a:tailEnd/>
          </a:ln>
        </p:spPr>
      </p:sp>
      <p:sp>
        <p:nvSpPr>
          <p:cNvPr id="53251" name="ノート プレースホルダ 2"/>
          <p:cNvSpPr>
            <a:spLocks noGrp="1"/>
          </p:cNvSpPr>
          <p:nvPr>
            <p:ph type="body" idx="1"/>
          </p:nvPr>
        </p:nvSpPr>
        <p:spPr bwMode="auto">
          <a:noFill/>
        </p:spPr>
        <p:txBody>
          <a:bodyPr wrap="square" numCol="1" anchor="t" anchorCtr="0" compatLnSpc="1">
            <a:prstTxWarp prst="textNoShape">
              <a:avLst/>
            </a:prstTxWarp>
          </a:bodyPr>
          <a:lstStyle/>
          <a:p>
            <a:r>
              <a:rPr lang="ja-JP" altLang="en-US" dirty="0" smtClean="0"/>
              <a:t>最初は</a:t>
            </a:r>
            <a:r>
              <a:rPr lang="en-US" altLang="ja-JP" dirty="0" smtClean="0"/>
              <a:t>4</a:t>
            </a:r>
            <a:r>
              <a:rPr lang="ja-JP" altLang="en-US" dirty="0" smtClean="0"/>
              <a:t>人で出発したロータリー運動も、</a:t>
            </a:r>
            <a:r>
              <a:rPr lang="en-US" altLang="ja-JP" dirty="0" smtClean="0"/>
              <a:t>100</a:t>
            </a:r>
            <a:r>
              <a:rPr lang="ja-JP" altLang="en-US" dirty="0" smtClean="0"/>
              <a:t>有余年の年輪を重ねて今や</a:t>
            </a:r>
            <a:r>
              <a:rPr lang="en-US" altLang="ja-JP" dirty="0" smtClean="0"/>
              <a:t>120</a:t>
            </a:r>
            <a:r>
              <a:rPr lang="ja-JP" altLang="en-US" dirty="0" smtClean="0"/>
              <a:t>万人を擁する大きな組織にまで発展しました。しかしその間、決して順調な発展を遂げたわけではなく、何回も大きな危機に遭遇しながら、先達の弛まぬ努力の積み重ねによって、その危機を回避しながら今日に至りました。そこで今回はその歴史を紐解きながら、ロータリーがどのようにして幾度として訪れた危機を克服しながら現在にいたったか、さらに今訪れている危機をどのように回避したらよいのかについて話を進めてしきたいと思います。</a:t>
            </a:r>
          </a:p>
        </p:txBody>
      </p:sp>
      <p:sp>
        <p:nvSpPr>
          <p:cNvPr id="53252" name="スライド番号プレースホルダ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708E0ACC-B694-44FE-B117-7B7B75F80588}" type="slidenum">
              <a:rPr lang="ja-JP" altLang="en-US" smtClean="0"/>
              <a:pPr/>
              <a:t>3</a:t>
            </a:fld>
            <a:endParaRPr lang="ja-JP" altLang="en-U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スライド イメージ プレースホルダ 1"/>
          <p:cNvSpPr>
            <a:spLocks noGrp="1" noRot="1" noChangeAspect="1" noTextEdit="1"/>
          </p:cNvSpPr>
          <p:nvPr>
            <p:ph type="sldImg"/>
          </p:nvPr>
        </p:nvSpPr>
        <p:spPr bwMode="auto">
          <a:noFill/>
          <a:ln>
            <a:solidFill>
              <a:srgbClr val="000000"/>
            </a:solidFill>
            <a:miter lim="800000"/>
            <a:headEnd/>
            <a:tailEnd/>
          </a:ln>
        </p:spPr>
      </p:sp>
      <p:sp>
        <p:nvSpPr>
          <p:cNvPr id="54275" name="ノート プレースホルダ 2"/>
          <p:cNvSpPr>
            <a:spLocks noGrp="1"/>
          </p:cNvSpPr>
          <p:nvPr>
            <p:ph type="body" idx="1"/>
          </p:nvPr>
        </p:nvSpPr>
        <p:spPr bwMode="auto">
          <a:noFill/>
        </p:spPr>
        <p:txBody>
          <a:bodyPr wrap="square" numCol="1" anchor="t" anchorCtr="0" compatLnSpc="1">
            <a:prstTxWarp prst="textNoShape">
              <a:avLst/>
            </a:prstTxWarp>
          </a:bodyPr>
          <a:lstStyle/>
          <a:p>
            <a:r>
              <a:rPr lang="ja-JP" altLang="en-US" dirty="0" smtClean="0"/>
              <a:t>ロータリーが創立された当時は、いかにして利潤を独占しようかと、資本家が弱肉強食の競争に明け暮れていた時代であり、特に西部に進出するための交通の要衝として栄えたシカゴは、成功を夢見た人たちが集まった無法と腐敗の街であり、事業主は無秩序な自由競争に狂奔し、同業者はすべてライバルであり、法さえ犯さなければ金を儲けた者が成功者として、すなわちアメリカン・ドリームを達成した人としてもてはやされました。</a:t>
            </a:r>
          </a:p>
          <a:p>
            <a:r>
              <a:rPr lang="ja-JP" altLang="en-US" dirty="0" smtClean="0"/>
              <a:t>労働者を搾取したり顧客をごまかした取引で大金を得たことに対する後ろめたい気持ちも、僅かばかりのチャリティーをすることで周囲の人も納得しました。騙すよりも騙される方が悪いという風潮がまかり通った時代でした。</a:t>
            </a:r>
          </a:p>
        </p:txBody>
      </p:sp>
      <p:sp>
        <p:nvSpPr>
          <p:cNvPr id="54276" name="スライド番号プレースホルダ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953A1833-813F-4ADE-A5CC-51B1CE0895C0}" type="slidenum">
              <a:rPr lang="ja-JP" altLang="en-US" smtClean="0"/>
              <a:pPr/>
              <a:t>4</a:t>
            </a:fld>
            <a:endParaRPr lang="ja-JP" altLang="en-U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スライド イメージ プレースホルダ 1"/>
          <p:cNvSpPr>
            <a:spLocks noGrp="1" noRot="1" noChangeAspect="1" noTextEdit="1"/>
          </p:cNvSpPr>
          <p:nvPr>
            <p:ph type="sldImg"/>
          </p:nvPr>
        </p:nvSpPr>
        <p:spPr bwMode="auto">
          <a:noFill/>
          <a:ln>
            <a:solidFill>
              <a:srgbClr val="000000"/>
            </a:solidFill>
            <a:miter lim="800000"/>
            <a:headEnd/>
            <a:tailEnd/>
          </a:ln>
        </p:spPr>
      </p:sp>
      <p:sp>
        <p:nvSpPr>
          <p:cNvPr id="55299" name="ノート プレースホルダ 2"/>
          <p:cNvSpPr>
            <a:spLocks noGrp="1"/>
          </p:cNvSpPr>
          <p:nvPr>
            <p:ph type="body" idx="1"/>
          </p:nvPr>
        </p:nvSpPr>
        <p:spPr bwMode="auto">
          <a:noFill/>
        </p:spPr>
        <p:txBody>
          <a:bodyPr wrap="square" numCol="1" anchor="t" anchorCtr="0" compatLnSpc="1">
            <a:prstTxWarp prst="textNoShape">
              <a:avLst/>
            </a:prstTxWarp>
          </a:bodyPr>
          <a:lstStyle/>
          <a:p>
            <a:r>
              <a:rPr lang="ja-JP" altLang="en-US" dirty="0" smtClean="0"/>
              <a:t>すさまじい自由競争の中で生きているビジネスマンにとっては、毎日過酷な日が続き、孤独感と疎外感に加えて、いつこの過酷な自由競争の敗者になるかもしれないという恐怖感が常に付きまとっていました。そんな街の中では親友ができる道理はありません。もしもこの街の中で心から何でも相談できる、また語り合える友人が居たらどんなにすばらしいことだろう。そういう発想からロータリーは生まれたのです。</a:t>
            </a:r>
          </a:p>
        </p:txBody>
      </p:sp>
      <p:sp>
        <p:nvSpPr>
          <p:cNvPr id="55300" name="スライド番号プレースホルダ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8B6E2452-9B6C-48C4-873C-1650C1C1923C}" type="slidenum">
              <a:rPr lang="ja-JP" altLang="en-US" smtClean="0"/>
              <a:pPr/>
              <a:t>5</a:t>
            </a:fld>
            <a:endParaRPr lang="ja-JP" altLang="en-U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スライド イメージ プレースホルダ 1"/>
          <p:cNvSpPr>
            <a:spLocks noGrp="1" noRot="1" noChangeAspect="1" noTextEdit="1"/>
          </p:cNvSpPr>
          <p:nvPr>
            <p:ph type="sldImg"/>
          </p:nvPr>
        </p:nvSpPr>
        <p:spPr bwMode="auto">
          <a:noFill/>
          <a:ln>
            <a:solidFill>
              <a:srgbClr val="000000"/>
            </a:solidFill>
            <a:miter lim="800000"/>
            <a:headEnd/>
            <a:tailEnd/>
          </a:ln>
        </p:spPr>
      </p:sp>
      <p:sp>
        <p:nvSpPr>
          <p:cNvPr id="56323" name="ノート プレースホルダ 2"/>
          <p:cNvSpPr>
            <a:spLocks noGrp="1"/>
          </p:cNvSpPr>
          <p:nvPr>
            <p:ph type="body" idx="1"/>
          </p:nvPr>
        </p:nvSpPr>
        <p:spPr bwMode="auto">
          <a:noFill/>
        </p:spPr>
        <p:txBody>
          <a:bodyPr wrap="square" numCol="1" anchor="t" anchorCtr="0" compatLnSpc="1">
            <a:prstTxWarp prst="textNoShape">
              <a:avLst/>
            </a:prstTxWarp>
          </a:bodyPr>
          <a:lstStyle/>
          <a:p>
            <a:r>
              <a:rPr lang="ja-JP" altLang="en-US" dirty="0" smtClean="0"/>
              <a:t>親睦を目的としてロータリーは出発しましたが、せっかく一人一業種でたくさんの仲間が集まったのだから、お互いの商売を利用して金儲けにそれを利用したらどうかという、さもしい発想が浮かんできました。すなわち物質的相互扶助という考え方が起こってきたのです。</a:t>
            </a:r>
          </a:p>
          <a:p>
            <a:r>
              <a:rPr lang="ja-JP" altLang="en-US" dirty="0" smtClean="0"/>
              <a:t>つい先日、歴史的文献を収録しているアメリカのアーカイブス・サイトから</a:t>
            </a:r>
            <a:r>
              <a:rPr lang="en-US" altLang="ja-JP" dirty="0" smtClean="0"/>
              <a:t>1906</a:t>
            </a:r>
            <a:r>
              <a:rPr lang="ja-JP" altLang="en-US" dirty="0" smtClean="0"/>
              <a:t>年</a:t>
            </a:r>
            <a:r>
              <a:rPr lang="en-US" altLang="ja-JP" dirty="0" smtClean="0"/>
              <a:t>1</a:t>
            </a:r>
            <a:r>
              <a:rPr lang="ja-JP" altLang="en-US" dirty="0" smtClean="0"/>
              <a:t>月に制定された最初のシカゴ・ロータリークラブの定款・細則の原文を発見しました。</a:t>
            </a:r>
          </a:p>
          <a:p>
            <a:r>
              <a:rPr lang="ja-JP" altLang="en-US" dirty="0" smtClean="0"/>
              <a:t>その第</a:t>
            </a:r>
            <a:r>
              <a:rPr lang="en-US" altLang="ja-JP" dirty="0" smtClean="0"/>
              <a:t>2</a:t>
            </a:r>
            <a:r>
              <a:rPr lang="ja-JP" altLang="en-US" dirty="0" smtClean="0"/>
              <a:t>条の「目的」には、第１節・会員の事業上の利益の促進、第</a:t>
            </a:r>
            <a:r>
              <a:rPr lang="en-US" altLang="ja-JP" dirty="0" smtClean="0"/>
              <a:t>2</a:t>
            </a:r>
            <a:r>
              <a:rPr lang="ja-JP" altLang="en-US" dirty="0" smtClean="0"/>
              <a:t>節・通常、社交クラブに付随する良き親睦とその他の特に必要と思われる事項の推進と明記されており、当初のシカゴ・クラブには奉仕の概念はなく、事業の繁栄と親睦を目的にして創立されたことが分かります。</a:t>
            </a:r>
          </a:p>
          <a:p>
            <a:endParaRPr lang="en-US" altLang="ja-JP" dirty="0" smtClean="0"/>
          </a:p>
          <a:p>
            <a:r>
              <a:rPr lang="ja-JP" altLang="en-US" dirty="0" smtClean="0"/>
              <a:t>会員同士の互恵取引が積極的に行われ、堅固で自己中心的な相互扶助のグループを作っていきました。自らが掻けない自分の背中を、お互いが車座になって掻き合おうという、バックスクラッチングというエゴイズムで、ロータリーは出発したのです。</a:t>
            </a:r>
          </a:p>
        </p:txBody>
      </p:sp>
      <p:sp>
        <p:nvSpPr>
          <p:cNvPr id="56324" name="スライド番号プレースホルダ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36879700-0DE8-4969-9474-48F0C0568D19}" type="slidenum">
              <a:rPr lang="ja-JP" altLang="en-US" smtClean="0"/>
              <a:pPr/>
              <a:t>6</a:t>
            </a:fld>
            <a:endParaRPr lang="ja-JP" altLang="en-US"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スライド イメージ プレースホルダ 1"/>
          <p:cNvSpPr>
            <a:spLocks noGrp="1" noRot="1" noChangeAspect="1" noTextEdit="1"/>
          </p:cNvSpPr>
          <p:nvPr>
            <p:ph type="sldImg"/>
          </p:nvPr>
        </p:nvSpPr>
        <p:spPr bwMode="auto">
          <a:noFill/>
          <a:ln>
            <a:solidFill>
              <a:srgbClr val="000000"/>
            </a:solidFill>
            <a:miter lim="800000"/>
            <a:headEnd/>
            <a:tailEnd/>
          </a:ln>
        </p:spPr>
      </p:sp>
      <p:sp>
        <p:nvSpPr>
          <p:cNvPr id="57347" name="ノート プレースホルダ 2"/>
          <p:cNvSpPr>
            <a:spLocks noGrp="1"/>
          </p:cNvSpPr>
          <p:nvPr>
            <p:ph type="body" idx="1"/>
          </p:nvPr>
        </p:nvSpPr>
        <p:spPr bwMode="auto">
          <a:noFill/>
        </p:spPr>
        <p:txBody>
          <a:bodyPr wrap="square" numCol="1" anchor="t" anchorCtr="0" compatLnSpc="1">
            <a:prstTxWarp prst="textNoShape">
              <a:avLst/>
            </a:prstTxWarp>
          </a:bodyPr>
          <a:lstStyle/>
          <a:p>
            <a:r>
              <a:rPr lang="ja-JP" altLang="en-US" dirty="0" smtClean="0"/>
              <a:t>前述の定款には、統計係という役職が設けられていて、会員相互の商取引や斡旋の結果を記載したはがきを郵送して例会で報告したという記録が残っています。</a:t>
            </a:r>
            <a:r>
              <a:rPr lang="en-US" altLang="ja-JP" dirty="0" smtClean="0"/>
              <a:t>1910</a:t>
            </a:r>
            <a:r>
              <a:rPr lang="ja-JP" altLang="en-US" dirty="0" smtClean="0"/>
              <a:t>年に印刷された葉書形式の報告書には、例会毎にこの報告書を配付し、次回の例会の出欠予告と会員間で行われた取引状況を記入してポストに投函することが義務づけられていました。 </a:t>
            </a:r>
          </a:p>
          <a:p>
            <a:endParaRPr lang="en-US" altLang="ja-JP" dirty="0" smtClean="0"/>
          </a:p>
          <a:p>
            <a:r>
              <a:rPr lang="ja-JP" altLang="en-US" dirty="0" smtClean="0"/>
              <a:t>ロータリー創立の大きな目的が会員同士の物質的相互扶助であったため、会員各自の事業の内容や取引状況が部外者に漏れないように、機密保持を徹底し、定款第</a:t>
            </a:r>
            <a:r>
              <a:rPr lang="en-US" altLang="ja-JP" dirty="0" smtClean="0"/>
              <a:t>10</a:t>
            </a:r>
            <a:r>
              <a:rPr lang="ja-JP" altLang="en-US" dirty="0" smtClean="0"/>
              <a:t>条には機密保持という項目を設けて、「例会におけるすべての方針、規則、細則、および商取引は、厳密に機密を保持するものとする。」と定めているのも特徴的です。</a:t>
            </a:r>
          </a:p>
          <a:p>
            <a:endParaRPr lang="ja-JP" altLang="en-US" dirty="0" smtClean="0"/>
          </a:p>
        </p:txBody>
      </p:sp>
      <p:sp>
        <p:nvSpPr>
          <p:cNvPr id="57348" name="スライド番号プレースホルダ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EB74ABE7-39CD-464B-936D-B37E9872F52A}" type="slidenum">
              <a:rPr lang="ja-JP" altLang="en-US" smtClean="0"/>
              <a:pPr/>
              <a:t>7</a:t>
            </a:fld>
            <a:endParaRPr lang="ja-JP" altLang="en-US"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スライド イメージ プレースホルダ 1"/>
          <p:cNvSpPr>
            <a:spLocks noGrp="1" noRot="1" noChangeAspect="1" noTextEdit="1"/>
          </p:cNvSpPr>
          <p:nvPr>
            <p:ph type="sldImg"/>
          </p:nvPr>
        </p:nvSpPr>
        <p:spPr bwMode="auto">
          <a:noFill/>
          <a:ln>
            <a:solidFill>
              <a:srgbClr val="000000"/>
            </a:solidFill>
            <a:miter lim="800000"/>
            <a:headEnd/>
            <a:tailEnd/>
          </a:ln>
        </p:spPr>
      </p:sp>
      <p:sp>
        <p:nvSpPr>
          <p:cNvPr id="59395" name="ノート プレースホルダ 2"/>
          <p:cNvSpPr>
            <a:spLocks noGrp="1"/>
          </p:cNvSpPr>
          <p:nvPr>
            <p:ph type="body" idx="1"/>
          </p:nvPr>
        </p:nvSpPr>
        <p:spPr bwMode="auto">
          <a:noFill/>
        </p:spPr>
        <p:txBody>
          <a:bodyPr wrap="square" numCol="1" anchor="t" anchorCtr="0" compatLnSpc="1">
            <a:prstTxWarp prst="textNoShape">
              <a:avLst/>
            </a:prstTxWarp>
          </a:bodyPr>
          <a:lstStyle/>
          <a:p>
            <a:r>
              <a:rPr lang="en-US" altLang="ja-JP" dirty="0" smtClean="0"/>
              <a:t>1907</a:t>
            </a:r>
            <a:r>
              <a:rPr lang="ja-JP" altLang="en-US" dirty="0" smtClean="0"/>
              <a:t>年にはフレデリック・トゥイードとドナルド・カーターの提言によって対社会的奉仕活動の必要性が認められて、公衆便所の設置運動に発展しますが、会員同士の物質的相互扶助によって事業を発展させるという目的は、その後も続けられました。</a:t>
            </a:r>
          </a:p>
          <a:p>
            <a:endParaRPr lang="ja-JP" altLang="en-US" dirty="0" smtClean="0"/>
          </a:p>
        </p:txBody>
      </p:sp>
      <p:sp>
        <p:nvSpPr>
          <p:cNvPr id="59396" name="スライド番号プレースホルダ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8521A976-7733-4ADD-B0DB-21CB0ED8BC2E}" type="slidenum">
              <a:rPr lang="ja-JP" altLang="en-US" smtClean="0"/>
              <a:pPr/>
              <a:t>8</a:t>
            </a:fld>
            <a:endParaRPr lang="ja-JP" altLang="en-US"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スライド イメージ プレースホルダ 1"/>
          <p:cNvSpPr>
            <a:spLocks noGrp="1" noRot="1" noChangeAspect="1" noTextEdit="1"/>
          </p:cNvSpPr>
          <p:nvPr>
            <p:ph type="sldImg"/>
          </p:nvPr>
        </p:nvSpPr>
        <p:spPr bwMode="auto">
          <a:noFill/>
          <a:ln>
            <a:solidFill>
              <a:srgbClr val="000000"/>
            </a:solidFill>
            <a:miter lim="800000"/>
            <a:headEnd/>
            <a:tailEnd/>
          </a:ln>
        </p:spPr>
      </p:sp>
      <p:sp>
        <p:nvSpPr>
          <p:cNvPr id="60419" name="ノート プレースホルダ 2"/>
          <p:cNvSpPr>
            <a:spLocks noGrp="1"/>
          </p:cNvSpPr>
          <p:nvPr>
            <p:ph type="body" idx="1"/>
          </p:nvPr>
        </p:nvSpPr>
        <p:spPr bwMode="auto">
          <a:noFill/>
        </p:spPr>
        <p:txBody>
          <a:bodyPr wrap="square" numCol="1" anchor="t" anchorCtr="0" compatLnSpc="1">
            <a:prstTxWarp prst="textNoShape">
              <a:avLst/>
            </a:prstTxWarp>
          </a:bodyPr>
          <a:lstStyle/>
          <a:p>
            <a:r>
              <a:rPr lang="en-US" altLang="ja-JP" dirty="0" smtClean="0"/>
              <a:t>1911</a:t>
            </a:r>
            <a:r>
              <a:rPr lang="ja-JP" altLang="en-US" dirty="0" smtClean="0"/>
              <a:t>年の全米ロータリークラブ連合会の会員名簿には、当時加盟していた</a:t>
            </a:r>
            <a:r>
              <a:rPr lang="en-US" altLang="ja-JP" dirty="0" smtClean="0"/>
              <a:t>24</a:t>
            </a:r>
            <a:r>
              <a:rPr lang="ja-JP" altLang="en-US" dirty="0" smtClean="0"/>
              <a:t>クラブについて</a:t>
            </a:r>
            <a:r>
              <a:rPr lang="en-US" altLang="ja-JP" dirty="0" smtClean="0"/>
              <a:t>3</a:t>
            </a:r>
            <a:r>
              <a:rPr lang="ja-JP" altLang="en-US" dirty="0" smtClean="0"/>
              <a:t>ページずつの情報が記載されています。</a:t>
            </a:r>
            <a:endParaRPr lang="en-US" altLang="ja-JP" dirty="0" smtClean="0"/>
          </a:p>
          <a:p>
            <a:endParaRPr lang="en-US" altLang="ja-JP" dirty="0" smtClean="0"/>
          </a:p>
          <a:p>
            <a:r>
              <a:rPr lang="en-US" altLang="ja-JP" dirty="0" smtClean="0"/>
              <a:t>1</a:t>
            </a:r>
            <a:r>
              <a:rPr lang="ja-JP" altLang="en-US" dirty="0" smtClean="0"/>
              <a:t>ページ目はそのクラブのクラブ名と会長、幹事の電話番号と住所や例会場所や時間が書いてあります。残りの</a:t>
            </a:r>
            <a:r>
              <a:rPr lang="en-US" altLang="ja-JP" dirty="0" smtClean="0"/>
              <a:t>2</a:t>
            </a:r>
            <a:r>
              <a:rPr lang="ja-JP" altLang="en-US" dirty="0" smtClean="0"/>
              <a:t>ページにはそのクラブのテリトリーの中にある著名な企業名、電話番号と住所が書いてあります。これは遠隔地におけるロータリアン同士の取引に使われたのです。騙すより騙される方が悪いという世の中ですから、シカゴの果物商がカリフォルニアの農園と取引したとしても、果物商に注文通りのオレンジが届く確証はありません。また農園の方にも約束通りの料金が支払われる確証がありません。しかしロータリアン同士の取引ならばお互いが信頼できたわけです。</a:t>
            </a:r>
          </a:p>
          <a:p>
            <a:r>
              <a:rPr lang="en-US" altLang="ja-JP" dirty="0" smtClean="0"/>
              <a:t>1911</a:t>
            </a:r>
            <a:r>
              <a:rPr lang="ja-JP" altLang="en-US" dirty="0" smtClean="0"/>
              <a:t>年の連合会の組織表には、</a:t>
            </a:r>
            <a:r>
              <a:rPr lang="en-US" altLang="ja-JP" dirty="0" smtClean="0"/>
              <a:t>Local Trading Committee</a:t>
            </a:r>
            <a:r>
              <a:rPr lang="ja-JP" altLang="en-US" dirty="0" err="1" smtClean="0"/>
              <a:t>、</a:t>
            </a:r>
            <a:r>
              <a:rPr lang="en-US" altLang="ja-JP" dirty="0" smtClean="0"/>
              <a:t>Intercity Trading Committee</a:t>
            </a:r>
            <a:r>
              <a:rPr lang="ja-JP" altLang="en-US" dirty="0" err="1" smtClean="0"/>
              <a:t>、</a:t>
            </a:r>
            <a:r>
              <a:rPr lang="en-US" altLang="ja-JP" dirty="0" smtClean="0"/>
              <a:t>National Trading Committee</a:t>
            </a:r>
            <a:r>
              <a:rPr lang="ja-JP" altLang="en-US" dirty="0" smtClean="0"/>
              <a:t>という委員会が設置されています。</a:t>
            </a:r>
            <a:r>
              <a:rPr lang="en-US" altLang="ja-JP" dirty="0" smtClean="0"/>
              <a:t>Local Trading Committee</a:t>
            </a:r>
            <a:r>
              <a:rPr lang="ja-JP" altLang="en-US" dirty="0" smtClean="0"/>
              <a:t>は自分のテリトリー内における取引を担当した委員会です。</a:t>
            </a:r>
            <a:r>
              <a:rPr lang="en-US" altLang="ja-JP" dirty="0" smtClean="0"/>
              <a:t>Intercity Trading Committee</a:t>
            </a:r>
            <a:r>
              <a:rPr lang="ja-JP" altLang="en-US" dirty="0" err="1" smtClean="0"/>
              <a:t>は近</a:t>
            </a:r>
            <a:r>
              <a:rPr lang="ja-JP" altLang="en-US" dirty="0" smtClean="0"/>
              <a:t>隣都市間の、</a:t>
            </a:r>
            <a:r>
              <a:rPr lang="en-US" altLang="ja-JP" dirty="0" smtClean="0"/>
              <a:t>National Trading Committee</a:t>
            </a:r>
            <a:r>
              <a:rPr lang="ja-JP" altLang="en-US" dirty="0" smtClean="0"/>
              <a:t>は全米の取引を活性化するために作られた委員会です。そういった会員同士の物質的相互扶助を連合会が積極的に援助していたのです。</a:t>
            </a:r>
          </a:p>
        </p:txBody>
      </p:sp>
      <p:sp>
        <p:nvSpPr>
          <p:cNvPr id="60420" name="スライド番号プレースホルダ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5869D949-93E2-4576-99D3-F46AC9C9A7EB}" type="slidenum">
              <a:rPr lang="ja-JP" altLang="en-US" smtClean="0"/>
              <a:pPr/>
              <a:t>9</a:t>
            </a:fld>
            <a:endParaRPr lang="ja-JP" altLang="en-US"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 1"/>
          <p:cNvSpPr>
            <a:spLocks noGrp="1" noRot="1" noChangeAspect="1"/>
          </p:cNvSpPr>
          <p:nvPr>
            <p:ph type="sldImg"/>
          </p:nvPr>
        </p:nvSpPr>
        <p:spPr/>
      </p:sp>
      <p:sp>
        <p:nvSpPr>
          <p:cNvPr id="3" name="ノート プレースホルダ 2"/>
          <p:cNvSpPr>
            <a:spLocks noGrp="1"/>
          </p:cNvSpPr>
          <p:nvPr>
            <p:ph type="body" idx="1"/>
          </p:nvPr>
        </p:nvSpPr>
        <p:spPr/>
        <p:txBody>
          <a:bodyPr>
            <a:normAutofit/>
          </a:bodyPr>
          <a:lstStyle/>
          <a:p>
            <a:r>
              <a:rPr lang="ja-JP" altLang="en-US" dirty="0" smtClean="0"/>
              <a:t>親睦と事業上の利益の促進という初期の目的から、奉仕理念を確立するまでに</a:t>
            </a:r>
            <a:r>
              <a:rPr lang="ja-JP" altLang="en-US" dirty="0" smtClean="0"/>
              <a:t>は</a:t>
            </a:r>
            <a:r>
              <a:rPr lang="en-US" altLang="ja-JP" dirty="0" smtClean="0"/>
              <a:t>10</a:t>
            </a:r>
            <a:r>
              <a:rPr lang="ja-JP" altLang="en-US" dirty="0" smtClean="0"/>
              <a:t>年近い年月がかかりました</a:t>
            </a:r>
            <a:r>
              <a:rPr lang="ja-JP" altLang="en-US" dirty="0" smtClean="0"/>
              <a:t>。</a:t>
            </a:r>
          </a:p>
          <a:p>
            <a:r>
              <a:rPr lang="ja-JP" altLang="en-US" dirty="0" smtClean="0"/>
              <a:t>具体的にとられた方策は、</a:t>
            </a:r>
            <a:r>
              <a:rPr lang="ja-JP" altLang="en-US" dirty="0" smtClean="0"/>
              <a:t>クラブは</a:t>
            </a:r>
            <a:r>
              <a:rPr lang="ja-JP" altLang="en-US" dirty="0" smtClean="0"/>
              <a:t>親睦と事業上の利益の促進を、ロータリクラブ連合会</a:t>
            </a:r>
            <a:r>
              <a:rPr lang="en-US" altLang="ja-JP" dirty="0" smtClean="0"/>
              <a:t>(</a:t>
            </a:r>
            <a:r>
              <a:rPr lang="ja-JP" altLang="en-US" dirty="0" smtClean="0"/>
              <a:t>現在の</a:t>
            </a:r>
            <a:r>
              <a:rPr lang="en-US" altLang="ja-JP" dirty="0" smtClean="0"/>
              <a:t>RI</a:t>
            </a:r>
            <a:r>
              <a:rPr lang="en-US" altLang="ja-JP" dirty="0" smtClean="0"/>
              <a:t>)</a:t>
            </a:r>
            <a:r>
              <a:rPr lang="ja-JP" altLang="en-US" dirty="0" smtClean="0"/>
              <a:t>は</a:t>
            </a:r>
            <a:r>
              <a:rPr lang="ja-JP" altLang="en-US" dirty="0" smtClean="0"/>
              <a:t>奉仕理念の研鑽と拡大という役割の分担です。</a:t>
            </a:r>
          </a:p>
          <a:p>
            <a:r>
              <a:rPr lang="ja-JP" altLang="en-US" dirty="0" smtClean="0"/>
              <a:t>役割を分担したことで、その後のロータリーは華々しい発展を遂げることになります。</a:t>
            </a:r>
          </a:p>
          <a:p>
            <a:endParaRPr kumimoji="1" lang="en-US" altLang="ja-JP" dirty="0" smtClean="0"/>
          </a:p>
          <a:p>
            <a:r>
              <a:rPr kumimoji="1" lang="ja-JP" altLang="en-US" dirty="0" smtClean="0"/>
              <a:t>現在のロータリーには二つの奉仕理念があります。</a:t>
            </a:r>
          </a:p>
          <a:p>
            <a:pPr marL="0" marR="0" indent="0" algn="l" defTabSz="914400" rtl="0" eaLnBrk="0" fontAlgn="base" latinLnBrk="0" hangingPunct="0">
              <a:lnSpc>
                <a:spcPct val="100000"/>
              </a:lnSpc>
              <a:spcBef>
                <a:spcPct val="30000"/>
              </a:spcBef>
              <a:spcAft>
                <a:spcPct val="0"/>
              </a:spcAft>
              <a:buClrTx/>
              <a:buSzTx/>
              <a:buFontTx/>
              <a:buNone/>
              <a:tabLst/>
              <a:defRPr/>
            </a:pPr>
            <a:r>
              <a:rPr kumimoji="1" lang="ja-JP" altLang="en-US" dirty="0" smtClean="0"/>
              <a:t>事業の継続的繁栄を願う職業奉仕理念</a:t>
            </a:r>
            <a:r>
              <a:rPr lang="en-US" altLang="ja-JP" sz="1200" b="0" i="0" kern="10" dirty="0" smtClean="0">
                <a:ln w="9525">
                  <a:solidFill>
                    <a:srgbClr val="FF0000"/>
                  </a:solidFill>
                  <a:round/>
                  <a:headEnd/>
                  <a:tailEnd/>
                </a:ln>
                <a:solidFill>
                  <a:srgbClr val="FFFFFF"/>
                </a:solidFill>
                <a:effectLst>
                  <a:outerShdw dist="35921" dir="2700000" algn="ctr" rotWithShape="0">
                    <a:srgbClr val="808080">
                      <a:alpha val="80000"/>
                    </a:srgbClr>
                  </a:outerShdw>
                </a:effectLst>
                <a:latin typeface="Century" pitchFamily="18" charset="0"/>
                <a:ea typeface="+mn-ea"/>
              </a:rPr>
              <a:t>He profits most who serves </a:t>
            </a:r>
            <a:r>
              <a:rPr lang="en-US" altLang="ja-JP" sz="1200" b="0" i="0" kern="10" dirty="0" smtClean="0">
                <a:ln w="9525">
                  <a:solidFill>
                    <a:srgbClr val="FF0000"/>
                  </a:solidFill>
                  <a:round/>
                  <a:headEnd/>
                  <a:tailEnd/>
                </a:ln>
                <a:solidFill>
                  <a:srgbClr val="FFFFFF"/>
                </a:solidFill>
                <a:effectLst>
                  <a:outerShdw dist="35921" dir="2700000" algn="ctr" rotWithShape="0">
                    <a:srgbClr val="808080">
                      <a:alpha val="80000"/>
                    </a:srgbClr>
                  </a:outerShdw>
                </a:effectLst>
                <a:latin typeface="Century" pitchFamily="18" charset="0"/>
                <a:ea typeface="+mn-ea"/>
              </a:rPr>
              <a:t>best</a:t>
            </a:r>
            <a:r>
              <a:rPr lang="ja-JP" altLang="en-US" sz="1200" b="1" i="0" kern="10" dirty="0" smtClean="0">
                <a:ln w="9525">
                  <a:solidFill>
                    <a:srgbClr val="FF0000"/>
                  </a:solidFill>
                  <a:round/>
                  <a:headEnd/>
                  <a:tailEnd/>
                </a:ln>
                <a:solidFill>
                  <a:srgbClr val="FFFFFF"/>
                </a:solidFill>
                <a:effectLst>
                  <a:outerShdw dist="35921" dir="2700000" algn="ctr" rotWithShape="0">
                    <a:srgbClr val="808080">
                      <a:alpha val="80000"/>
                    </a:srgbClr>
                  </a:outerShdw>
                </a:effectLst>
                <a:latin typeface="Century" pitchFamily="18" charset="0"/>
                <a:ea typeface="+mn-ea"/>
              </a:rPr>
              <a:t>最も多く奉仕する者最も多く報われる</a:t>
            </a:r>
            <a:r>
              <a:rPr lang="ja-JP" altLang="en-US" sz="1200" b="0" i="0" kern="10" dirty="0" smtClean="0">
                <a:ln w="9525">
                  <a:solidFill>
                    <a:srgbClr val="FF0000"/>
                  </a:solidFill>
                  <a:round/>
                  <a:headEnd/>
                  <a:tailEnd/>
                </a:ln>
                <a:solidFill>
                  <a:srgbClr val="FFFFFF"/>
                </a:solidFill>
                <a:effectLst>
                  <a:outerShdw dist="35921" dir="2700000" algn="ctr" rotWithShape="0">
                    <a:srgbClr val="808080">
                      <a:alpha val="80000"/>
                    </a:srgbClr>
                  </a:outerShdw>
                </a:effectLst>
                <a:latin typeface="Century" pitchFamily="18" charset="0"/>
                <a:ea typeface="+mn-ea"/>
              </a:rPr>
              <a:t>と</a:t>
            </a:r>
            <a:r>
              <a:rPr lang="ja-JP" altLang="en-US" sz="1200" b="0" i="0" kern="10" dirty="0" smtClean="0">
                <a:ln w="9525">
                  <a:solidFill>
                    <a:srgbClr val="FF0000"/>
                  </a:solidFill>
                  <a:round/>
                  <a:headEnd/>
                  <a:tailEnd/>
                </a:ln>
                <a:solidFill>
                  <a:srgbClr val="FFFFFF"/>
                </a:solidFill>
                <a:effectLst>
                  <a:outerShdw dist="35921" dir="2700000" algn="ctr" rotWithShape="0">
                    <a:srgbClr val="808080">
                      <a:alpha val="80000"/>
                    </a:srgbClr>
                  </a:outerShdw>
                </a:effectLst>
                <a:latin typeface="Century" pitchFamily="18" charset="0"/>
                <a:ea typeface="+mn-ea"/>
              </a:rPr>
              <a:t>、他人のことを思い遣り他人のために尽くす社会奉仕理念</a:t>
            </a:r>
            <a:r>
              <a:rPr lang="en-US" altLang="ja-JP" sz="1200" b="0" i="0" kern="10" dirty="0" smtClean="0">
                <a:ln w="9525">
                  <a:solidFill>
                    <a:srgbClr val="FF0000"/>
                  </a:solidFill>
                  <a:round/>
                  <a:headEnd/>
                  <a:tailEnd/>
                </a:ln>
                <a:solidFill>
                  <a:srgbClr val="FFFFFF"/>
                </a:solidFill>
                <a:effectLst>
                  <a:outerShdw dist="35921" dir="2700000" algn="ctr" rotWithShape="0">
                    <a:srgbClr val="808080">
                      <a:alpha val="80000"/>
                    </a:srgbClr>
                  </a:outerShdw>
                </a:effectLst>
                <a:latin typeface="Century" pitchFamily="18" charset="0"/>
                <a:ea typeface="+mn-ea"/>
              </a:rPr>
              <a:t>Service above </a:t>
            </a:r>
            <a:r>
              <a:rPr lang="en-US" altLang="ja-JP" sz="1200" b="0" i="0" kern="10" dirty="0" smtClean="0">
                <a:ln w="9525">
                  <a:solidFill>
                    <a:srgbClr val="FF0000"/>
                  </a:solidFill>
                  <a:round/>
                  <a:headEnd/>
                  <a:tailEnd/>
                </a:ln>
                <a:solidFill>
                  <a:srgbClr val="FFFFFF"/>
                </a:solidFill>
                <a:effectLst>
                  <a:outerShdw dist="35921" dir="2700000" algn="ctr" rotWithShape="0">
                    <a:srgbClr val="808080">
                      <a:alpha val="80000"/>
                    </a:srgbClr>
                  </a:outerShdw>
                </a:effectLst>
                <a:latin typeface="Century" pitchFamily="18" charset="0"/>
                <a:ea typeface="+mn-ea"/>
              </a:rPr>
              <a:t>self</a:t>
            </a:r>
            <a:r>
              <a:rPr lang="ja-JP" altLang="en-US" sz="1200" b="1" i="0" kern="10" dirty="0" smtClean="0">
                <a:ln w="9525">
                  <a:solidFill>
                    <a:srgbClr val="FF0000"/>
                  </a:solidFill>
                  <a:round/>
                  <a:headEnd/>
                  <a:tailEnd/>
                </a:ln>
                <a:solidFill>
                  <a:srgbClr val="FFFFFF"/>
                </a:solidFill>
                <a:effectLst>
                  <a:outerShdw dist="35921" dir="2700000" algn="ctr" rotWithShape="0">
                    <a:srgbClr val="808080">
                      <a:alpha val="80000"/>
                    </a:srgbClr>
                  </a:outerShdw>
                </a:effectLst>
                <a:latin typeface="Century" pitchFamily="18" charset="0"/>
                <a:ea typeface="+mn-ea"/>
              </a:rPr>
              <a:t>超我の奉仕</a:t>
            </a:r>
            <a:r>
              <a:rPr lang="ja-JP" altLang="en-US" sz="1200" b="0" i="0" kern="10" dirty="0" smtClean="0">
                <a:ln w="9525">
                  <a:solidFill>
                    <a:srgbClr val="FF0000"/>
                  </a:solidFill>
                  <a:round/>
                  <a:headEnd/>
                  <a:tailEnd/>
                </a:ln>
                <a:solidFill>
                  <a:srgbClr val="FFFFFF"/>
                </a:solidFill>
                <a:effectLst>
                  <a:outerShdw dist="35921" dir="2700000" algn="ctr" rotWithShape="0">
                    <a:srgbClr val="808080">
                      <a:alpha val="80000"/>
                    </a:srgbClr>
                  </a:outerShdw>
                </a:effectLst>
                <a:latin typeface="Century" pitchFamily="18" charset="0"/>
                <a:ea typeface="+mn-ea"/>
              </a:rPr>
              <a:t>です</a:t>
            </a:r>
            <a:r>
              <a:rPr lang="ja-JP" altLang="en-US" sz="1200" b="0" i="0" kern="10" dirty="0" smtClean="0">
                <a:ln w="9525">
                  <a:solidFill>
                    <a:srgbClr val="FF0000"/>
                  </a:solidFill>
                  <a:round/>
                  <a:headEnd/>
                  <a:tailEnd/>
                </a:ln>
                <a:solidFill>
                  <a:srgbClr val="FFFFFF"/>
                </a:solidFill>
                <a:effectLst>
                  <a:outerShdw dist="35921" dir="2700000" algn="ctr" rotWithShape="0">
                    <a:srgbClr val="808080">
                      <a:alpha val="80000"/>
                    </a:srgbClr>
                  </a:outerShdw>
                </a:effectLst>
                <a:latin typeface="Century" pitchFamily="18" charset="0"/>
                <a:ea typeface="+mn-ea"/>
              </a:rPr>
              <a:t>。</a:t>
            </a:r>
          </a:p>
          <a:p>
            <a:endParaRPr kumimoji="1" lang="ja-JP" altLang="en-US" dirty="0"/>
          </a:p>
        </p:txBody>
      </p:sp>
      <p:sp>
        <p:nvSpPr>
          <p:cNvPr id="4" name="スライド番号プレースホルダ 3"/>
          <p:cNvSpPr>
            <a:spLocks noGrp="1"/>
          </p:cNvSpPr>
          <p:nvPr>
            <p:ph type="sldNum" sz="quarter" idx="10"/>
          </p:nvPr>
        </p:nvSpPr>
        <p:spPr/>
        <p:txBody>
          <a:bodyPr/>
          <a:lstStyle/>
          <a:p>
            <a:pPr>
              <a:defRPr/>
            </a:pPr>
            <a:fld id="{5704DFA6-3E25-4A30-82D4-AF2B2B2C6794}" type="slidenum">
              <a:rPr lang="ja-JP" altLang="en-US" smtClean="0"/>
              <a:pPr>
                <a:defRPr/>
              </a:pPr>
              <a:t>10</a:t>
            </a:fld>
            <a:endParaRPr lang="ja-JP" altLang="en-US"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 1"/>
          <p:cNvSpPr>
            <a:spLocks noGrp="1" noRot="1" noChangeAspect="1"/>
          </p:cNvSpPr>
          <p:nvPr>
            <p:ph type="sldImg"/>
          </p:nvPr>
        </p:nvSpPr>
        <p:spPr/>
      </p:sp>
      <p:sp>
        <p:nvSpPr>
          <p:cNvPr id="3" name="ノート プレースホルダ 2"/>
          <p:cNvSpPr>
            <a:spLocks noGrp="1"/>
          </p:cNvSpPr>
          <p:nvPr>
            <p:ph type="body" idx="1"/>
          </p:nvPr>
        </p:nvSpPr>
        <p:spPr/>
        <p:txBody>
          <a:bodyPr>
            <a:normAutofit/>
          </a:bodyPr>
          <a:lstStyle/>
          <a:p>
            <a:r>
              <a:rPr kumimoji="1" lang="en-US" altLang="ja-JP" sz="1200" kern="1200" dirty="0" smtClean="0">
                <a:solidFill>
                  <a:schemeClr val="tx1"/>
                </a:solidFill>
                <a:latin typeface="+mn-lt"/>
                <a:ea typeface="+mn-ea"/>
                <a:cs typeface="+mn-cs"/>
              </a:rPr>
              <a:t>Service above self </a:t>
            </a:r>
            <a:r>
              <a:rPr kumimoji="1" lang="ja-JP" altLang="ja-JP" sz="1200" kern="1200" dirty="0" smtClean="0">
                <a:solidFill>
                  <a:schemeClr val="tx1"/>
                </a:solidFill>
                <a:latin typeface="+mn-lt"/>
                <a:ea typeface="+mn-ea"/>
                <a:cs typeface="+mn-cs"/>
              </a:rPr>
              <a:t>の原型は</a:t>
            </a:r>
            <a:r>
              <a:rPr kumimoji="1" lang="en-US" altLang="ja-JP" sz="1200" kern="1200" dirty="0" smtClean="0">
                <a:solidFill>
                  <a:schemeClr val="tx1"/>
                </a:solidFill>
                <a:latin typeface="+mn-lt"/>
                <a:ea typeface="+mn-ea"/>
                <a:cs typeface="+mn-cs"/>
              </a:rPr>
              <a:t> Service not self </a:t>
            </a:r>
            <a:r>
              <a:rPr kumimoji="1" lang="ja-JP" altLang="ja-JP" sz="1200" kern="1200" dirty="0" smtClean="0">
                <a:solidFill>
                  <a:schemeClr val="tx1"/>
                </a:solidFill>
                <a:latin typeface="+mn-lt"/>
                <a:ea typeface="+mn-ea"/>
                <a:cs typeface="+mn-cs"/>
              </a:rPr>
              <a:t>であり、このフレーズは</a:t>
            </a:r>
            <a:r>
              <a:rPr kumimoji="1" lang="en-US" altLang="ja-JP" sz="1200" kern="1200" dirty="0" smtClean="0">
                <a:solidFill>
                  <a:schemeClr val="tx1"/>
                </a:solidFill>
                <a:latin typeface="+mn-lt"/>
                <a:ea typeface="+mn-ea"/>
                <a:cs typeface="+mn-cs"/>
              </a:rPr>
              <a:t>1911</a:t>
            </a:r>
            <a:r>
              <a:rPr kumimoji="1" lang="ja-JP" altLang="ja-JP" sz="1200" kern="1200" dirty="0" smtClean="0">
                <a:solidFill>
                  <a:schemeClr val="tx1"/>
                </a:solidFill>
                <a:latin typeface="+mn-lt"/>
                <a:ea typeface="+mn-ea"/>
                <a:cs typeface="+mn-cs"/>
              </a:rPr>
              <a:t>年の第</a:t>
            </a:r>
            <a:r>
              <a:rPr kumimoji="1" lang="en-US" altLang="ja-JP" sz="1200" kern="1200" dirty="0" smtClean="0">
                <a:solidFill>
                  <a:schemeClr val="tx1"/>
                </a:solidFill>
                <a:latin typeface="+mn-lt"/>
                <a:ea typeface="+mn-ea"/>
                <a:cs typeface="+mn-cs"/>
              </a:rPr>
              <a:t>2</a:t>
            </a:r>
            <a:r>
              <a:rPr kumimoji="1" lang="ja-JP" altLang="ja-JP" sz="1200" kern="1200" dirty="0" smtClean="0">
                <a:solidFill>
                  <a:schemeClr val="tx1"/>
                </a:solidFill>
                <a:latin typeface="+mn-lt"/>
                <a:ea typeface="+mn-ea"/>
                <a:cs typeface="+mn-cs"/>
              </a:rPr>
              <a:t>回全米ロータリクラブ連合会のエキスカーションで、果物商フランク・コリンズが従来からミネアポリス・クラブで使っていた言葉として紹介したものです。</a:t>
            </a:r>
            <a:endParaRPr kumimoji="1" lang="en-US" altLang="ja-JP" sz="1200" kern="1200" dirty="0" smtClean="0">
              <a:solidFill>
                <a:schemeClr val="tx1"/>
              </a:solidFill>
              <a:latin typeface="+mn-lt"/>
              <a:ea typeface="+mn-ea"/>
              <a:cs typeface="+mn-cs"/>
            </a:endParaRPr>
          </a:p>
          <a:p>
            <a:r>
              <a:rPr kumimoji="1" lang="en-US" altLang="ja-JP" sz="1200" kern="1200" dirty="0" smtClean="0">
                <a:solidFill>
                  <a:schemeClr val="tx1"/>
                </a:solidFill>
                <a:latin typeface="+mn-lt"/>
                <a:ea typeface="+mn-ea"/>
                <a:cs typeface="+mn-cs"/>
              </a:rPr>
              <a:t>1911</a:t>
            </a:r>
            <a:r>
              <a:rPr kumimoji="1" lang="ja-JP" altLang="ja-JP" sz="1200" kern="1200" dirty="0" smtClean="0">
                <a:solidFill>
                  <a:schemeClr val="tx1"/>
                </a:solidFill>
                <a:latin typeface="+mn-lt"/>
                <a:ea typeface="+mn-ea"/>
                <a:cs typeface="+mn-cs"/>
              </a:rPr>
              <a:t>年</a:t>
            </a:r>
            <a:r>
              <a:rPr kumimoji="1" lang="en-US" altLang="ja-JP" sz="1200" kern="1200" dirty="0" smtClean="0">
                <a:solidFill>
                  <a:schemeClr val="tx1"/>
                </a:solidFill>
                <a:latin typeface="+mn-lt"/>
                <a:ea typeface="+mn-ea"/>
                <a:cs typeface="+mn-cs"/>
              </a:rPr>
              <a:t>11</a:t>
            </a:r>
            <a:r>
              <a:rPr kumimoji="1" lang="ja-JP" altLang="ja-JP" sz="1200" kern="1200" dirty="0" smtClean="0">
                <a:solidFill>
                  <a:schemeClr val="tx1"/>
                </a:solidFill>
                <a:latin typeface="+mn-lt"/>
                <a:ea typeface="+mn-ea"/>
                <a:cs typeface="+mn-cs"/>
              </a:rPr>
              <a:t>月に発行された</a:t>
            </a:r>
            <a:r>
              <a:rPr kumimoji="1" lang="en-US" altLang="ja-JP" sz="1200" kern="1200" dirty="0" smtClean="0">
                <a:solidFill>
                  <a:schemeClr val="tx1"/>
                </a:solidFill>
                <a:latin typeface="+mn-lt"/>
                <a:ea typeface="+mn-ea"/>
                <a:cs typeface="+mn-cs"/>
              </a:rPr>
              <a:t> National Rotarian </a:t>
            </a:r>
            <a:r>
              <a:rPr kumimoji="1" lang="ja-JP" altLang="ja-JP" sz="1200" kern="1200" dirty="0" smtClean="0">
                <a:solidFill>
                  <a:schemeClr val="tx1"/>
                </a:solidFill>
                <a:latin typeface="+mn-lt"/>
                <a:ea typeface="+mn-ea"/>
                <a:cs typeface="+mn-cs"/>
              </a:rPr>
              <a:t>にコリンズの演説原稿の全文が掲載されていますが、</a:t>
            </a:r>
            <a:endParaRPr kumimoji="1" lang="en-US" altLang="ja-JP" sz="1200" kern="1200" dirty="0" smtClean="0">
              <a:solidFill>
                <a:schemeClr val="tx1"/>
              </a:solidFill>
              <a:latin typeface="+mn-lt"/>
              <a:ea typeface="+mn-ea"/>
              <a:cs typeface="+mn-cs"/>
            </a:endParaRPr>
          </a:p>
          <a:p>
            <a:endParaRPr kumimoji="1" lang="en-US" altLang="ja-JP" sz="1200" kern="1200" dirty="0" smtClean="0">
              <a:solidFill>
                <a:schemeClr val="tx1"/>
              </a:solidFill>
              <a:latin typeface="+mn-lt"/>
              <a:ea typeface="+mn-ea"/>
              <a:cs typeface="+mn-cs"/>
            </a:endParaRPr>
          </a:p>
          <a:p>
            <a:r>
              <a:rPr kumimoji="1" lang="ja-JP" altLang="ja-JP" sz="1200" kern="1200" dirty="0" smtClean="0">
                <a:solidFill>
                  <a:schemeClr val="tx1"/>
                </a:solidFill>
                <a:latin typeface="+mn-lt"/>
                <a:ea typeface="+mn-ea"/>
                <a:cs typeface="+mn-cs"/>
              </a:rPr>
              <a:t>いままでロータリアンが独占していた会員同士の相互取引を会員外にも拡大しようという意味で </a:t>
            </a:r>
            <a:r>
              <a:rPr kumimoji="1" lang="en-US" altLang="ja-JP" sz="1200" kern="1200" dirty="0" smtClean="0">
                <a:solidFill>
                  <a:schemeClr val="tx1"/>
                </a:solidFill>
                <a:latin typeface="+mn-lt"/>
                <a:ea typeface="+mn-ea"/>
                <a:cs typeface="+mn-cs"/>
              </a:rPr>
              <a:t>Service not self </a:t>
            </a:r>
            <a:r>
              <a:rPr kumimoji="1" lang="ja-JP" altLang="ja-JP" sz="1200" kern="1200" dirty="0" smtClean="0">
                <a:solidFill>
                  <a:schemeClr val="tx1"/>
                </a:solidFill>
                <a:latin typeface="+mn-lt"/>
                <a:ea typeface="+mn-ea"/>
                <a:cs typeface="+mn-cs"/>
              </a:rPr>
              <a:t>が使われているようです。彼自身このモットーは黄金律を言い換えたものであると述べており、自分だけが儲けるのではなく、他人にも恩恵を与えるように取引を拡大すべきだという意味を持って</a:t>
            </a:r>
            <a:r>
              <a:rPr kumimoji="1" lang="ja-JP" altLang="en-US" sz="1200" kern="1200" dirty="0" smtClean="0">
                <a:solidFill>
                  <a:schemeClr val="tx1"/>
                </a:solidFill>
                <a:latin typeface="+mn-lt"/>
                <a:ea typeface="+mn-ea"/>
                <a:cs typeface="+mn-cs"/>
              </a:rPr>
              <a:t>おり、むしろ職業奉仕に関するフレーズだと言えます</a:t>
            </a:r>
            <a:r>
              <a:rPr kumimoji="1" lang="ja-JP" altLang="ja-JP" sz="1200" kern="1200" dirty="0" smtClean="0">
                <a:solidFill>
                  <a:schemeClr val="tx1"/>
                </a:solidFill>
                <a:latin typeface="+mn-lt"/>
                <a:ea typeface="+mn-ea"/>
                <a:cs typeface="+mn-cs"/>
              </a:rPr>
              <a:t>。</a:t>
            </a:r>
            <a:endParaRPr kumimoji="1" lang="en-US" altLang="ja-JP" sz="1200" kern="1200" dirty="0" smtClean="0">
              <a:solidFill>
                <a:schemeClr val="tx1"/>
              </a:solidFill>
              <a:latin typeface="+mn-lt"/>
              <a:ea typeface="+mn-ea"/>
              <a:cs typeface="+mn-cs"/>
            </a:endParaRPr>
          </a:p>
          <a:p>
            <a:r>
              <a:rPr kumimoji="1" lang="ja-JP" altLang="en-US" sz="1200" kern="1200" dirty="0" smtClean="0">
                <a:solidFill>
                  <a:schemeClr val="tx1"/>
                </a:solidFill>
                <a:latin typeface="+mn-lt"/>
                <a:ea typeface="+mn-ea"/>
                <a:cs typeface="+mn-cs"/>
              </a:rPr>
              <a:t>原文を読む限り、一部のロータリアンが主張するような己を犠牲にして他人のために尽くすという宗教的意味を持っている言葉ではありません。</a:t>
            </a:r>
            <a:endParaRPr kumimoji="1" lang="ja-JP" altLang="en-US" dirty="0"/>
          </a:p>
        </p:txBody>
      </p:sp>
      <p:sp>
        <p:nvSpPr>
          <p:cNvPr id="4" name="スライド番号プレースホルダ 3"/>
          <p:cNvSpPr>
            <a:spLocks noGrp="1"/>
          </p:cNvSpPr>
          <p:nvPr>
            <p:ph type="sldNum" sz="quarter" idx="10"/>
          </p:nvPr>
        </p:nvSpPr>
        <p:spPr/>
        <p:txBody>
          <a:bodyPr/>
          <a:lstStyle/>
          <a:p>
            <a:pPr>
              <a:defRPr/>
            </a:pPr>
            <a:fld id="{5704DFA6-3E25-4A30-82D4-AF2B2B2C6794}" type="slidenum">
              <a:rPr lang="ja-JP" altLang="en-US" smtClean="0"/>
              <a:pPr>
                <a:defRPr/>
              </a:pPr>
              <a:t>11</a:t>
            </a:fld>
            <a:endParaRPr lang="ja-JP" altLang="en-US"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 1"/>
          <p:cNvSpPr>
            <a:spLocks noGrp="1" noRot="1" noChangeAspect="1"/>
          </p:cNvSpPr>
          <p:nvPr>
            <p:ph type="sldImg"/>
          </p:nvPr>
        </p:nvSpPr>
        <p:spPr/>
      </p:sp>
      <p:sp>
        <p:nvSpPr>
          <p:cNvPr id="3" name="ノート プレースホルダ 2"/>
          <p:cNvSpPr>
            <a:spLocks noGrp="1"/>
          </p:cNvSpPr>
          <p:nvPr>
            <p:ph type="body" idx="1"/>
          </p:nvPr>
        </p:nvSpPr>
        <p:spPr/>
        <p:txBody>
          <a:bodyPr>
            <a:normAutofit/>
          </a:bodyPr>
          <a:lstStyle/>
          <a:p>
            <a:r>
              <a:rPr kumimoji="1" lang="en-US" altLang="ja-JP" sz="1200" kern="1200" dirty="0" smtClean="0">
                <a:solidFill>
                  <a:schemeClr val="tx1"/>
                </a:solidFill>
                <a:latin typeface="+mn-lt"/>
                <a:ea typeface="+mn-ea"/>
                <a:cs typeface="+mn-cs"/>
              </a:rPr>
              <a:t>1917</a:t>
            </a:r>
            <a:r>
              <a:rPr kumimoji="1" lang="ja-JP" altLang="ja-JP" sz="1200" kern="1200" dirty="0" smtClean="0">
                <a:solidFill>
                  <a:schemeClr val="tx1"/>
                </a:solidFill>
                <a:latin typeface="+mn-lt"/>
                <a:ea typeface="+mn-ea"/>
                <a:cs typeface="+mn-cs"/>
              </a:rPr>
              <a:t>年頃から</a:t>
            </a:r>
            <a:r>
              <a:rPr kumimoji="1" lang="en-US" altLang="ja-JP" sz="1200" kern="1200" dirty="0" smtClean="0">
                <a:solidFill>
                  <a:schemeClr val="tx1"/>
                </a:solidFill>
                <a:latin typeface="+mn-lt"/>
                <a:ea typeface="+mn-ea"/>
                <a:cs typeface="+mn-cs"/>
              </a:rPr>
              <a:t> Service not self </a:t>
            </a:r>
            <a:r>
              <a:rPr kumimoji="1" lang="ja-JP" altLang="ja-JP" sz="1200" kern="1200" dirty="0" smtClean="0">
                <a:solidFill>
                  <a:schemeClr val="tx1"/>
                </a:solidFill>
                <a:latin typeface="+mn-lt"/>
                <a:ea typeface="+mn-ea"/>
                <a:cs typeface="+mn-cs"/>
              </a:rPr>
              <a:t>に代わって</a:t>
            </a:r>
            <a:r>
              <a:rPr kumimoji="1" lang="en-US" altLang="ja-JP" sz="1200" kern="1200" dirty="0" smtClean="0">
                <a:solidFill>
                  <a:schemeClr val="tx1"/>
                </a:solidFill>
                <a:latin typeface="+mn-lt"/>
                <a:ea typeface="+mn-ea"/>
                <a:cs typeface="+mn-cs"/>
              </a:rPr>
              <a:t> Service above self </a:t>
            </a:r>
            <a:r>
              <a:rPr kumimoji="1" lang="ja-JP" altLang="ja-JP" sz="1200" kern="1200" dirty="0" smtClean="0">
                <a:solidFill>
                  <a:schemeClr val="tx1"/>
                </a:solidFill>
                <a:latin typeface="+mn-lt"/>
                <a:ea typeface="+mn-ea"/>
                <a:cs typeface="+mn-cs"/>
              </a:rPr>
              <a:t>が使われるようになって、その持つ意味合いは全くちがったものに変化してしまいました。</a:t>
            </a:r>
            <a:endParaRPr kumimoji="1" lang="en-US" altLang="ja-JP" sz="1200" kern="1200" dirty="0" smtClean="0">
              <a:solidFill>
                <a:schemeClr val="tx1"/>
              </a:solidFill>
              <a:latin typeface="+mn-lt"/>
              <a:ea typeface="+mn-ea"/>
              <a:cs typeface="+mn-cs"/>
            </a:endParaRPr>
          </a:p>
          <a:p>
            <a:endParaRPr kumimoji="1" lang="en-US" altLang="ja-JP" sz="1200" kern="1200" dirty="0" smtClean="0">
              <a:solidFill>
                <a:schemeClr val="tx1"/>
              </a:solidFill>
              <a:latin typeface="+mn-lt"/>
              <a:ea typeface="+mn-ea"/>
              <a:cs typeface="+mn-cs"/>
            </a:endParaRPr>
          </a:p>
          <a:p>
            <a:r>
              <a:rPr kumimoji="1" lang="ja-JP" altLang="ja-JP" sz="1200" kern="1200" dirty="0" smtClean="0">
                <a:solidFill>
                  <a:schemeClr val="tx1"/>
                </a:solidFill>
                <a:latin typeface="+mn-lt"/>
                <a:ea typeface="+mn-ea"/>
                <a:cs typeface="+mn-cs"/>
              </a:rPr>
              <a:t>決議</a:t>
            </a:r>
            <a:r>
              <a:rPr kumimoji="1" lang="en-US" altLang="ja-JP" sz="1200" kern="1200" dirty="0" smtClean="0">
                <a:solidFill>
                  <a:schemeClr val="tx1"/>
                </a:solidFill>
                <a:latin typeface="+mn-lt"/>
                <a:ea typeface="+mn-ea"/>
                <a:cs typeface="+mn-cs"/>
              </a:rPr>
              <a:t>23-34</a:t>
            </a:r>
            <a:r>
              <a:rPr kumimoji="1" lang="ja-JP" altLang="ja-JP" sz="1200" kern="1200" dirty="0" smtClean="0">
                <a:solidFill>
                  <a:schemeClr val="tx1"/>
                </a:solidFill>
                <a:latin typeface="+mn-lt"/>
                <a:ea typeface="+mn-ea"/>
                <a:cs typeface="+mn-cs"/>
              </a:rPr>
              <a:t>によって</a:t>
            </a:r>
            <a:r>
              <a:rPr kumimoji="1" lang="en-US" altLang="ja-JP" sz="1200" kern="1200" dirty="0" smtClean="0">
                <a:solidFill>
                  <a:schemeClr val="tx1"/>
                </a:solidFill>
                <a:latin typeface="+mn-lt"/>
                <a:ea typeface="+mn-ea"/>
                <a:cs typeface="+mn-cs"/>
              </a:rPr>
              <a:t> The ideal of service </a:t>
            </a:r>
            <a:r>
              <a:rPr kumimoji="1" lang="ja-JP" altLang="ja-JP" sz="1200" kern="1200" dirty="0" smtClean="0">
                <a:solidFill>
                  <a:schemeClr val="tx1"/>
                </a:solidFill>
                <a:latin typeface="+mn-lt"/>
                <a:ea typeface="+mn-ea"/>
                <a:cs typeface="+mn-cs"/>
              </a:rPr>
              <a:t>は</a:t>
            </a:r>
            <a:r>
              <a:rPr kumimoji="1" lang="en-US" altLang="ja-JP" sz="1200" kern="1200" dirty="0" smtClean="0">
                <a:solidFill>
                  <a:schemeClr val="tx1"/>
                </a:solidFill>
                <a:latin typeface="+mn-lt"/>
                <a:ea typeface="+mn-ea"/>
                <a:cs typeface="+mn-cs"/>
              </a:rPr>
              <a:t> Service above self </a:t>
            </a:r>
            <a:r>
              <a:rPr kumimoji="1" lang="ja-JP" altLang="ja-JP" sz="1200" kern="1200" dirty="0" smtClean="0">
                <a:solidFill>
                  <a:schemeClr val="tx1"/>
                </a:solidFill>
                <a:latin typeface="+mn-lt"/>
                <a:ea typeface="+mn-ea"/>
                <a:cs typeface="+mn-cs"/>
              </a:rPr>
              <a:t>である</a:t>
            </a:r>
            <a:r>
              <a:rPr kumimoji="1" lang="ja-JP" altLang="en-US" sz="1200" kern="1200" dirty="0" smtClean="0">
                <a:solidFill>
                  <a:schemeClr val="tx1"/>
                </a:solidFill>
                <a:latin typeface="+mn-lt"/>
                <a:ea typeface="+mn-ea"/>
                <a:cs typeface="+mn-cs"/>
              </a:rPr>
              <a:t>、即ちロータリーの奉仕理念は、超我の奉仕である</a:t>
            </a:r>
            <a:r>
              <a:rPr kumimoji="1" lang="ja-JP" altLang="ja-JP" sz="1200" kern="1200" dirty="0" smtClean="0">
                <a:solidFill>
                  <a:schemeClr val="tx1"/>
                </a:solidFill>
                <a:latin typeface="+mn-lt"/>
                <a:ea typeface="+mn-ea"/>
                <a:cs typeface="+mn-cs"/>
              </a:rPr>
              <a:t>と規定され、</a:t>
            </a:r>
            <a:endParaRPr kumimoji="1" lang="en-US" altLang="ja-JP" sz="1200" kern="1200" dirty="0" smtClean="0">
              <a:solidFill>
                <a:schemeClr val="tx1"/>
              </a:solidFill>
              <a:latin typeface="+mn-lt"/>
              <a:ea typeface="+mn-ea"/>
              <a:cs typeface="+mn-cs"/>
            </a:endParaRPr>
          </a:p>
          <a:p>
            <a:endParaRPr kumimoji="1" lang="en-US" altLang="ja-JP" sz="1200" kern="1200" dirty="0" smtClean="0">
              <a:solidFill>
                <a:schemeClr val="tx1"/>
              </a:solidFill>
              <a:latin typeface="+mn-lt"/>
              <a:ea typeface="+mn-ea"/>
              <a:cs typeface="+mn-cs"/>
            </a:endParaRPr>
          </a:p>
          <a:p>
            <a:r>
              <a:rPr kumimoji="1" lang="ja-JP" altLang="ja-JP" sz="1200" kern="1200" dirty="0" smtClean="0">
                <a:solidFill>
                  <a:schemeClr val="tx1"/>
                </a:solidFill>
                <a:latin typeface="+mn-lt"/>
                <a:ea typeface="+mn-ea"/>
                <a:cs typeface="+mn-cs"/>
              </a:rPr>
              <a:t>さらに</a:t>
            </a:r>
            <a:r>
              <a:rPr kumimoji="1" lang="en-US" altLang="ja-JP" sz="1200" kern="1200" dirty="0" smtClean="0">
                <a:solidFill>
                  <a:schemeClr val="tx1"/>
                </a:solidFill>
                <a:latin typeface="+mn-lt"/>
                <a:ea typeface="+mn-ea"/>
                <a:cs typeface="+mn-cs"/>
              </a:rPr>
              <a:t> Official directory </a:t>
            </a:r>
            <a:r>
              <a:rPr kumimoji="1" lang="ja-JP" altLang="ja-JP" sz="1200" kern="1200" dirty="0" smtClean="0">
                <a:solidFill>
                  <a:schemeClr val="tx1"/>
                </a:solidFill>
                <a:latin typeface="+mn-lt"/>
                <a:ea typeface="+mn-ea"/>
                <a:cs typeface="+mn-cs"/>
              </a:rPr>
              <a:t>において 「</a:t>
            </a:r>
            <a:r>
              <a:rPr kumimoji="1" lang="en-US" altLang="ja-JP" sz="1200" kern="1200" dirty="0" smtClean="0">
                <a:solidFill>
                  <a:schemeClr val="tx1"/>
                </a:solidFill>
                <a:latin typeface="+mn-lt"/>
                <a:ea typeface="+mn-ea"/>
                <a:cs typeface="+mn-cs"/>
              </a:rPr>
              <a:t>Rotary clubs everywhere have one basic ideal -the “Ideal of Service”, which is thoughtfulness of and helpfulness to others. </a:t>
            </a:r>
            <a:r>
              <a:rPr kumimoji="1" lang="ja-JP" altLang="ja-JP" sz="1200" kern="1200" dirty="0" smtClean="0">
                <a:solidFill>
                  <a:schemeClr val="tx1"/>
                </a:solidFill>
                <a:latin typeface="+mn-lt"/>
                <a:ea typeface="+mn-ea"/>
                <a:cs typeface="+mn-cs"/>
              </a:rPr>
              <a:t>奉仕の理想とは他人のことを思いやり、他人のために役立とうとすることである。」と定義されています。</a:t>
            </a:r>
            <a:endParaRPr kumimoji="1" lang="en-US" altLang="ja-JP" sz="1200" kern="1200" dirty="0" smtClean="0">
              <a:solidFill>
                <a:schemeClr val="tx1"/>
              </a:solidFill>
              <a:latin typeface="+mn-lt"/>
              <a:ea typeface="+mn-ea"/>
              <a:cs typeface="+mn-cs"/>
            </a:endParaRPr>
          </a:p>
          <a:p>
            <a:r>
              <a:rPr kumimoji="1" lang="ja-JP" altLang="ja-JP" sz="1200" kern="1200" dirty="0" smtClean="0">
                <a:solidFill>
                  <a:schemeClr val="tx1"/>
                </a:solidFill>
                <a:latin typeface="+mn-lt"/>
                <a:ea typeface="+mn-ea"/>
                <a:cs typeface="+mn-cs"/>
              </a:rPr>
              <a:t>この三段論法によって、現在の</a:t>
            </a:r>
            <a:r>
              <a:rPr kumimoji="1" lang="en-US" altLang="ja-JP" sz="1200" kern="1200" dirty="0" smtClean="0">
                <a:solidFill>
                  <a:schemeClr val="tx1"/>
                </a:solidFill>
                <a:latin typeface="+mn-lt"/>
                <a:ea typeface="+mn-ea"/>
                <a:cs typeface="+mn-cs"/>
              </a:rPr>
              <a:t> Service above self </a:t>
            </a:r>
            <a:r>
              <a:rPr kumimoji="1" lang="ja-JP" altLang="ja-JP" sz="1200" kern="1200" dirty="0" smtClean="0">
                <a:solidFill>
                  <a:schemeClr val="tx1"/>
                </a:solidFill>
                <a:latin typeface="+mn-lt"/>
                <a:ea typeface="+mn-ea"/>
                <a:cs typeface="+mn-cs"/>
              </a:rPr>
              <a:t>は他人のことを思いやり、他人のために奉仕するいわゆる社会奉仕や世界社会奉仕の活動を推奨するモットーだと考えることができます。</a:t>
            </a:r>
            <a:r>
              <a:rPr kumimoji="1" lang="en-US" altLang="ja-JP" sz="1200" kern="1200" dirty="0" smtClean="0">
                <a:solidFill>
                  <a:schemeClr val="tx1"/>
                </a:solidFill>
                <a:latin typeface="+mn-lt"/>
                <a:ea typeface="+mn-ea"/>
                <a:cs typeface="+mn-cs"/>
              </a:rPr>
              <a:t>Service above self </a:t>
            </a:r>
            <a:r>
              <a:rPr kumimoji="1" lang="ja-JP" altLang="ja-JP" sz="1200" kern="1200" dirty="0" smtClean="0">
                <a:solidFill>
                  <a:schemeClr val="tx1"/>
                </a:solidFill>
                <a:latin typeface="+mn-lt"/>
                <a:ea typeface="+mn-ea"/>
                <a:cs typeface="+mn-cs"/>
              </a:rPr>
              <a:t>については、</a:t>
            </a:r>
            <a:r>
              <a:rPr kumimoji="1" lang="en-US" altLang="ja-JP" sz="1200" kern="1200" dirty="0" smtClean="0">
                <a:solidFill>
                  <a:schemeClr val="tx1"/>
                </a:solidFill>
                <a:latin typeface="+mn-lt"/>
                <a:ea typeface="+mn-ea"/>
                <a:cs typeface="+mn-cs"/>
              </a:rPr>
              <a:t>2005</a:t>
            </a:r>
            <a:r>
              <a:rPr kumimoji="1" lang="ja-JP" altLang="ja-JP" sz="1200" kern="1200" dirty="0" smtClean="0">
                <a:solidFill>
                  <a:schemeClr val="tx1"/>
                </a:solidFill>
                <a:latin typeface="+mn-lt"/>
                <a:ea typeface="+mn-ea"/>
                <a:cs typeface="+mn-cs"/>
              </a:rPr>
              <a:t>年のウイルヘルム・ステンハマー</a:t>
            </a:r>
            <a:r>
              <a:rPr kumimoji="1" lang="en-US" altLang="ja-JP" sz="1200" kern="1200" dirty="0" smtClean="0">
                <a:solidFill>
                  <a:schemeClr val="tx1"/>
                </a:solidFill>
                <a:latin typeface="+mn-lt"/>
                <a:ea typeface="+mn-ea"/>
                <a:cs typeface="+mn-cs"/>
              </a:rPr>
              <a:t>RI</a:t>
            </a:r>
            <a:r>
              <a:rPr kumimoji="1" lang="ja-JP" altLang="ja-JP" sz="1200" kern="1200" dirty="0" smtClean="0">
                <a:solidFill>
                  <a:schemeClr val="tx1"/>
                </a:solidFill>
                <a:latin typeface="+mn-lt"/>
                <a:ea typeface="+mn-ea"/>
                <a:cs typeface="+mn-cs"/>
              </a:rPr>
              <a:t>会長のテーマともなって、皆さまよくご存知のことと思います</a:t>
            </a:r>
            <a:r>
              <a:rPr kumimoji="1" lang="ja-JP" altLang="en-US" sz="1200" kern="1200" dirty="0" smtClean="0">
                <a:solidFill>
                  <a:schemeClr val="tx1"/>
                </a:solidFill>
                <a:latin typeface="+mn-lt"/>
                <a:ea typeface="+mn-ea"/>
                <a:cs typeface="+mn-cs"/>
              </a:rPr>
              <a:t>し、現在のロータリーの活動は</a:t>
            </a:r>
            <a:r>
              <a:rPr kumimoji="1" lang="en-US" altLang="ja-JP" sz="1200" kern="1200" dirty="0" smtClean="0">
                <a:solidFill>
                  <a:schemeClr val="tx1"/>
                </a:solidFill>
                <a:latin typeface="+mn-lt"/>
                <a:ea typeface="+mn-ea"/>
                <a:cs typeface="+mn-cs"/>
              </a:rPr>
              <a:t>Service above self</a:t>
            </a:r>
            <a:r>
              <a:rPr kumimoji="1" lang="ja-JP" altLang="en-US" sz="1200" kern="1200" dirty="0" smtClean="0">
                <a:solidFill>
                  <a:schemeClr val="tx1"/>
                </a:solidFill>
                <a:latin typeface="+mn-lt"/>
                <a:ea typeface="+mn-ea"/>
                <a:cs typeface="+mn-cs"/>
              </a:rPr>
              <a:t>に基づく活動一辺倒になっていますの</a:t>
            </a:r>
            <a:r>
              <a:rPr kumimoji="1" lang="ja-JP" altLang="ja-JP" sz="1200" kern="1200" dirty="0" smtClean="0">
                <a:solidFill>
                  <a:schemeClr val="tx1"/>
                </a:solidFill>
                <a:latin typeface="+mn-lt"/>
                <a:ea typeface="+mn-ea"/>
                <a:cs typeface="+mn-cs"/>
              </a:rPr>
              <a:t>で、今日はもう一つのモットーであるアーサー・フレデリック・シェルドンが提唱した </a:t>
            </a:r>
            <a:r>
              <a:rPr kumimoji="1" lang="en-US" altLang="ja-JP" sz="1200" kern="1200" dirty="0" smtClean="0">
                <a:solidFill>
                  <a:schemeClr val="tx1"/>
                </a:solidFill>
                <a:latin typeface="+mn-lt"/>
                <a:ea typeface="+mn-ea"/>
                <a:cs typeface="+mn-cs"/>
              </a:rPr>
              <a:t> He profits most who serves best </a:t>
            </a:r>
            <a:r>
              <a:rPr kumimoji="1" lang="ja-JP" altLang="ja-JP" sz="1200" kern="1200" dirty="0" smtClean="0">
                <a:solidFill>
                  <a:schemeClr val="tx1"/>
                </a:solidFill>
                <a:latin typeface="+mn-lt"/>
                <a:ea typeface="+mn-ea"/>
                <a:cs typeface="+mn-cs"/>
              </a:rPr>
              <a:t>について話を進めていきたいと思います。</a:t>
            </a:r>
            <a:endParaRPr kumimoji="1" lang="ja-JP" altLang="ja-JP" sz="1200" kern="1200" dirty="0">
              <a:solidFill>
                <a:schemeClr val="tx1"/>
              </a:solidFill>
              <a:latin typeface="+mn-lt"/>
              <a:ea typeface="+mn-ea"/>
              <a:cs typeface="+mn-cs"/>
            </a:endParaRPr>
          </a:p>
        </p:txBody>
      </p:sp>
      <p:sp>
        <p:nvSpPr>
          <p:cNvPr id="4" name="スライド番号プレースホルダ 3"/>
          <p:cNvSpPr>
            <a:spLocks noGrp="1"/>
          </p:cNvSpPr>
          <p:nvPr>
            <p:ph type="sldNum" sz="quarter" idx="10"/>
          </p:nvPr>
        </p:nvSpPr>
        <p:spPr/>
        <p:txBody>
          <a:bodyPr/>
          <a:lstStyle/>
          <a:p>
            <a:pPr>
              <a:defRPr/>
            </a:pPr>
            <a:fld id="{5704DFA6-3E25-4A30-82D4-AF2B2B2C6794}" type="slidenum">
              <a:rPr lang="ja-JP" altLang="en-US" smtClean="0"/>
              <a:pPr>
                <a:defRPr/>
              </a:pPr>
              <a:t>12</a:t>
            </a:fld>
            <a:endParaRPr lang="ja-JP" altLang="en-US"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スライド イメージ プレースホルダ 1"/>
          <p:cNvSpPr>
            <a:spLocks noGrp="1" noRot="1" noChangeAspect="1" noTextEdit="1"/>
          </p:cNvSpPr>
          <p:nvPr>
            <p:ph type="sldImg"/>
          </p:nvPr>
        </p:nvSpPr>
        <p:spPr bwMode="auto">
          <a:noFill/>
          <a:ln>
            <a:solidFill>
              <a:srgbClr val="000000"/>
            </a:solidFill>
            <a:miter lim="800000"/>
            <a:headEnd/>
            <a:tailEnd/>
          </a:ln>
        </p:spPr>
      </p:sp>
      <p:sp>
        <p:nvSpPr>
          <p:cNvPr id="52227" name="ノート プレースホルダ 2"/>
          <p:cNvSpPr>
            <a:spLocks noGrp="1"/>
          </p:cNvSpPr>
          <p:nvPr>
            <p:ph type="body" idx="1"/>
          </p:nvPr>
        </p:nvSpPr>
        <p:spPr bwMode="auto">
          <a:noFill/>
        </p:spPr>
        <p:txBody>
          <a:bodyPr wrap="square" numCol="1" anchor="t" anchorCtr="0" compatLnSpc="1">
            <a:prstTxWarp prst="textNoShape">
              <a:avLst/>
            </a:prstTxWarp>
          </a:bodyPr>
          <a:lstStyle/>
          <a:p>
            <a:r>
              <a:rPr kumimoji="1" lang="ja-JP" altLang="ja-JP" sz="1200" kern="1200" dirty="0" smtClean="0">
                <a:solidFill>
                  <a:schemeClr val="tx1"/>
                </a:solidFill>
                <a:latin typeface="+mn-lt"/>
                <a:ea typeface="+mn-ea"/>
                <a:cs typeface="+mn-cs"/>
              </a:rPr>
              <a:t>シェルドンはミシガン大学の経営学部を卒業した後、図書の訪問販売のセールスマンとして、素晴らしい営業成績をあげ、</a:t>
            </a:r>
            <a:r>
              <a:rPr kumimoji="1" lang="en-US" altLang="ja-JP" sz="1200" kern="1200" dirty="0" smtClean="0">
                <a:solidFill>
                  <a:schemeClr val="tx1"/>
                </a:solidFill>
                <a:latin typeface="+mn-lt"/>
                <a:ea typeface="+mn-ea"/>
                <a:cs typeface="+mn-cs"/>
              </a:rPr>
              <a:t>1899</a:t>
            </a:r>
            <a:r>
              <a:rPr kumimoji="1" lang="ja-JP" altLang="ja-JP" sz="1200" kern="1200" dirty="0" smtClean="0">
                <a:solidFill>
                  <a:schemeClr val="tx1"/>
                </a:solidFill>
                <a:latin typeface="+mn-lt"/>
                <a:ea typeface="+mn-ea"/>
                <a:cs typeface="+mn-cs"/>
              </a:rPr>
              <a:t>年には自分で出版社を経営する までに成功します。 </a:t>
            </a:r>
          </a:p>
          <a:p>
            <a:r>
              <a:rPr kumimoji="1" lang="ja-JP" altLang="ja-JP" sz="1200" kern="1200" dirty="0" smtClean="0">
                <a:solidFill>
                  <a:schemeClr val="tx1"/>
                </a:solidFill>
                <a:latin typeface="+mn-lt"/>
                <a:ea typeface="+mn-ea"/>
                <a:cs typeface="+mn-cs"/>
              </a:rPr>
              <a:t>その後、大学で学んだ販売学に自らのセールスマンとしての経験を加え、</a:t>
            </a:r>
            <a:r>
              <a:rPr kumimoji="1" lang="en-US" altLang="ja-JP" sz="1200" kern="1200" dirty="0" smtClean="0">
                <a:solidFill>
                  <a:schemeClr val="tx1"/>
                </a:solidFill>
                <a:latin typeface="+mn-lt"/>
                <a:ea typeface="+mn-ea"/>
                <a:cs typeface="+mn-cs"/>
              </a:rPr>
              <a:t>1902</a:t>
            </a:r>
            <a:r>
              <a:rPr kumimoji="1" lang="ja-JP" altLang="ja-JP" sz="1200" kern="1200" dirty="0" smtClean="0">
                <a:solidFill>
                  <a:schemeClr val="tx1"/>
                </a:solidFill>
                <a:latin typeface="+mn-lt"/>
                <a:ea typeface="+mn-ea"/>
                <a:cs typeface="+mn-cs"/>
              </a:rPr>
              <a:t>年に、シカゴにビジネス・スクールを設立して、その教科書を出版すると共に、サービスの理念を中核にした販売学を教える道を選びます。</a:t>
            </a:r>
            <a:endParaRPr kumimoji="1" lang="en-US" altLang="ja-JP" sz="1200" kern="1200" dirty="0" smtClean="0">
              <a:solidFill>
                <a:schemeClr val="tx1"/>
              </a:solidFill>
              <a:latin typeface="+mn-lt"/>
              <a:ea typeface="+mn-ea"/>
              <a:cs typeface="+mn-cs"/>
            </a:endParaRPr>
          </a:p>
          <a:p>
            <a:endParaRPr kumimoji="1" lang="en-US" altLang="ja-JP" sz="1200" kern="1200" dirty="0" smtClean="0">
              <a:solidFill>
                <a:schemeClr val="tx1"/>
              </a:solidFill>
              <a:latin typeface="+mn-lt"/>
              <a:ea typeface="+mn-ea"/>
              <a:cs typeface="+mn-cs"/>
            </a:endParaRPr>
          </a:p>
          <a:p>
            <a:r>
              <a:rPr kumimoji="1" lang="ja-JP" altLang="ja-JP" sz="1200" kern="1200" dirty="0" smtClean="0">
                <a:solidFill>
                  <a:schemeClr val="tx1"/>
                </a:solidFill>
                <a:latin typeface="+mn-lt"/>
                <a:ea typeface="+mn-ea"/>
                <a:cs typeface="+mn-cs"/>
              </a:rPr>
              <a:t>後日、ロータリーの職業奉仕理念の中核となった「</a:t>
            </a:r>
            <a:r>
              <a:rPr kumimoji="1" lang="en-US" altLang="ja-JP" sz="1200" kern="1200" dirty="0" smtClean="0">
                <a:solidFill>
                  <a:schemeClr val="tx1"/>
                </a:solidFill>
                <a:latin typeface="+mn-lt"/>
                <a:ea typeface="+mn-ea"/>
                <a:cs typeface="+mn-cs"/>
              </a:rPr>
              <a:t>He profits most who serves best</a:t>
            </a:r>
            <a:r>
              <a:rPr kumimoji="1" lang="ja-JP" altLang="ja-JP" sz="1200" kern="1200" dirty="0" smtClean="0">
                <a:solidFill>
                  <a:schemeClr val="tx1"/>
                </a:solidFill>
                <a:latin typeface="+mn-lt"/>
                <a:ea typeface="+mn-ea"/>
                <a:cs typeface="+mn-cs"/>
              </a:rPr>
              <a:t>」に基づくサービス学の概念を、科学として捉え、それを体系的に教えることが、シェルドン・ビジネス・スクールの方針だったのです。</a:t>
            </a:r>
          </a:p>
          <a:p>
            <a:endParaRPr lang="ja-JP" altLang="en-US" dirty="0" smtClean="0"/>
          </a:p>
        </p:txBody>
      </p:sp>
      <p:sp>
        <p:nvSpPr>
          <p:cNvPr id="52228" name="スライド番号プレースホルダ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8F24AB3A-933E-4939-AD05-9815ABE12D75}" type="slidenum">
              <a:rPr lang="ja-JP" altLang="en-US" smtClean="0"/>
              <a:pPr/>
              <a:t>13</a:t>
            </a:fld>
            <a:endParaRPr lang="ja-JP" altLang="en-US"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スライド イメージ プレースホルダ 1"/>
          <p:cNvSpPr>
            <a:spLocks noGrp="1" noRot="1" noChangeAspect="1" noTextEdit="1"/>
          </p:cNvSpPr>
          <p:nvPr>
            <p:ph type="sldImg"/>
          </p:nvPr>
        </p:nvSpPr>
        <p:spPr bwMode="auto">
          <a:noFill/>
          <a:ln>
            <a:solidFill>
              <a:srgbClr val="000000"/>
            </a:solidFill>
            <a:miter lim="800000"/>
            <a:headEnd/>
            <a:tailEnd/>
          </a:ln>
        </p:spPr>
      </p:sp>
      <p:sp>
        <p:nvSpPr>
          <p:cNvPr id="67587" name="ノート プレースホルダ 2"/>
          <p:cNvSpPr>
            <a:spLocks noGrp="1"/>
          </p:cNvSpPr>
          <p:nvPr>
            <p:ph type="body" idx="1"/>
          </p:nvPr>
        </p:nvSpPr>
        <p:spPr bwMode="auto">
          <a:noFill/>
        </p:spPr>
        <p:txBody>
          <a:bodyPr wrap="square" numCol="1" anchor="t" anchorCtr="0" compatLnSpc="1">
            <a:prstTxWarp prst="textNoShape">
              <a:avLst/>
            </a:prstTxWarp>
          </a:bodyPr>
          <a:lstStyle/>
          <a:p>
            <a:pPr marL="0" marR="0" indent="0" algn="l" defTabSz="914400" rtl="0" eaLnBrk="0" fontAlgn="base" latinLnBrk="0" hangingPunct="0">
              <a:lnSpc>
                <a:spcPct val="100000"/>
              </a:lnSpc>
              <a:spcBef>
                <a:spcPct val="30000"/>
              </a:spcBef>
              <a:spcAft>
                <a:spcPct val="0"/>
              </a:spcAft>
              <a:buClrTx/>
              <a:buSzTx/>
              <a:buFontTx/>
              <a:buNone/>
              <a:tabLst/>
              <a:defRPr/>
            </a:pPr>
            <a:r>
              <a:rPr kumimoji="1" lang="ja-JP" altLang="ja-JP" sz="1200" kern="1200" dirty="0" smtClean="0">
                <a:solidFill>
                  <a:schemeClr val="tx1"/>
                </a:solidFill>
                <a:latin typeface="+mn-lt"/>
                <a:ea typeface="+mn-ea"/>
                <a:cs typeface="+mn-cs"/>
              </a:rPr>
              <a:t>私はガバナー終了後、趣味としてシェルドンの研究を続けてきました。ロータリーが他の奉仕クラブと根本的に違う点は職業奉仕理念であり、そのためにはロータリーに職業奉仕の理念を導入したシェルドンの考え方を知る必要があると考えたからです。日本ではシェルドンの著書に巡り合う機会は皆無に等しく、僅かに</a:t>
            </a:r>
            <a:r>
              <a:rPr kumimoji="1" lang="en-US" altLang="ja-JP" sz="1200" kern="1200" dirty="0" smtClean="0">
                <a:solidFill>
                  <a:schemeClr val="tx1"/>
                </a:solidFill>
                <a:latin typeface="+mn-lt"/>
                <a:ea typeface="+mn-ea"/>
                <a:cs typeface="+mn-cs"/>
              </a:rPr>
              <a:t>1921</a:t>
            </a:r>
            <a:r>
              <a:rPr kumimoji="1" lang="ja-JP" altLang="ja-JP" sz="1200" kern="1200" dirty="0" smtClean="0">
                <a:solidFill>
                  <a:schemeClr val="tx1"/>
                </a:solidFill>
                <a:latin typeface="+mn-lt"/>
                <a:ea typeface="+mn-ea"/>
                <a:cs typeface="+mn-cs"/>
              </a:rPr>
              <a:t>年の国際大会で講演された「ロータリー哲学」のみしか公開されていませんでした。私は</a:t>
            </a:r>
            <a:r>
              <a:rPr kumimoji="1" lang="en-US" altLang="ja-JP" sz="1200" kern="1200" dirty="0" smtClean="0">
                <a:solidFill>
                  <a:schemeClr val="tx1"/>
                </a:solidFill>
                <a:latin typeface="+mn-lt"/>
                <a:ea typeface="+mn-ea"/>
                <a:cs typeface="+mn-cs"/>
              </a:rPr>
              <a:t>RI</a:t>
            </a:r>
            <a:r>
              <a:rPr kumimoji="1" lang="ja-JP" altLang="ja-JP" sz="1200" kern="1200" dirty="0" smtClean="0">
                <a:solidFill>
                  <a:schemeClr val="tx1"/>
                </a:solidFill>
                <a:latin typeface="+mn-lt"/>
                <a:ea typeface="+mn-ea"/>
                <a:cs typeface="+mn-cs"/>
              </a:rPr>
              <a:t>本部の資料室、インターネットによる検索、果てはアメリカの古本市にまで出入りして合計</a:t>
            </a:r>
            <a:r>
              <a:rPr kumimoji="1" lang="en-US" altLang="ja-JP" sz="1200" kern="1200" dirty="0" smtClean="0">
                <a:solidFill>
                  <a:schemeClr val="tx1"/>
                </a:solidFill>
                <a:latin typeface="+mn-lt"/>
                <a:ea typeface="+mn-ea"/>
                <a:cs typeface="+mn-cs"/>
              </a:rPr>
              <a:t>40</a:t>
            </a:r>
            <a:r>
              <a:rPr kumimoji="1" lang="ja-JP" altLang="ja-JP" sz="1200" kern="1200" dirty="0" smtClean="0">
                <a:solidFill>
                  <a:schemeClr val="tx1"/>
                </a:solidFill>
                <a:latin typeface="+mn-lt"/>
                <a:ea typeface="+mn-ea"/>
                <a:cs typeface="+mn-cs"/>
              </a:rPr>
              <a:t>数冊のシ</a:t>
            </a:r>
            <a:r>
              <a:rPr kumimoji="1" lang="ja-JP" altLang="en-US" sz="1200" kern="1200" dirty="0" smtClean="0">
                <a:solidFill>
                  <a:schemeClr val="tx1"/>
                </a:solidFill>
                <a:latin typeface="+mn-lt"/>
                <a:ea typeface="+mn-ea"/>
                <a:cs typeface="+mn-cs"/>
              </a:rPr>
              <a:t>ェ</a:t>
            </a:r>
            <a:r>
              <a:rPr kumimoji="1" lang="ja-JP" altLang="ja-JP" sz="1200" kern="1200" dirty="0" smtClean="0">
                <a:solidFill>
                  <a:schemeClr val="tx1"/>
                </a:solidFill>
                <a:latin typeface="+mn-lt"/>
                <a:ea typeface="+mn-ea"/>
                <a:cs typeface="+mn-cs"/>
              </a:rPr>
              <a:t>ルドンの文献を入手して、それらを徹底的に解析しました。</a:t>
            </a:r>
            <a:endParaRPr kumimoji="1" lang="ja-JP" altLang="en-US" sz="1200" kern="1200" dirty="0" smtClean="0">
              <a:solidFill>
                <a:schemeClr val="tx1"/>
              </a:solidFill>
              <a:latin typeface="+mn-lt"/>
              <a:ea typeface="+mn-ea"/>
              <a:cs typeface="+mn-cs"/>
            </a:endParaRPr>
          </a:p>
          <a:p>
            <a:pPr eaLnBrk="1" hangingPunct="1">
              <a:defRPr/>
            </a:pPr>
            <a:r>
              <a:rPr kumimoji="1" lang="ja-JP" altLang="en-US" sz="1200" kern="1200" dirty="0" smtClean="0">
                <a:solidFill>
                  <a:schemeClr val="tx1"/>
                </a:solidFill>
                <a:latin typeface="+mn-lt"/>
                <a:ea typeface="+mn-ea"/>
                <a:cs typeface="+mn-cs"/>
              </a:rPr>
              <a:t>ほとんどは年次大会における講演で、</a:t>
            </a:r>
            <a:r>
              <a:rPr lang="en-US" altLang="ja-JP" dirty="0" smtClean="0">
                <a:solidFill>
                  <a:schemeClr val="bg2">
                    <a:lumMod val="90000"/>
                  </a:schemeClr>
                </a:solidFill>
              </a:rPr>
              <a:t>1910</a:t>
            </a:r>
            <a:r>
              <a:rPr lang="ja-JP" altLang="en-US" dirty="0" smtClean="0">
                <a:solidFill>
                  <a:schemeClr val="bg2">
                    <a:lumMod val="90000"/>
                  </a:schemeClr>
                </a:solidFill>
              </a:rPr>
              <a:t>年シカゴ大会講演、</a:t>
            </a:r>
            <a:r>
              <a:rPr lang="en-US" altLang="ja-JP" dirty="0" smtClean="0">
                <a:solidFill>
                  <a:schemeClr val="bg2">
                    <a:lumMod val="90000"/>
                  </a:schemeClr>
                </a:solidFill>
              </a:rPr>
              <a:t>1911</a:t>
            </a:r>
            <a:r>
              <a:rPr lang="ja-JP" altLang="en-US" dirty="0" smtClean="0">
                <a:solidFill>
                  <a:schemeClr val="bg2">
                    <a:lumMod val="90000"/>
                  </a:schemeClr>
                </a:solidFill>
              </a:rPr>
              <a:t>年　ポートランド大会講演</a:t>
            </a:r>
            <a:r>
              <a:rPr lang="ja-JP" altLang="en-US" dirty="0" smtClean="0">
                <a:solidFill>
                  <a:schemeClr val="hlink"/>
                </a:solidFill>
              </a:rPr>
              <a:t>　　</a:t>
            </a:r>
            <a:r>
              <a:rPr lang="ja-JP" altLang="en-US" dirty="0" smtClean="0">
                <a:solidFill>
                  <a:srgbClr val="FF9900"/>
                </a:solidFill>
              </a:rPr>
              <a:t>私の宣言、</a:t>
            </a:r>
            <a:r>
              <a:rPr lang="en-US" altLang="ja-JP" dirty="0" smtClean="0">
                <a:solidFill>
                  <a:schemeClr val="bg2">
                    <a:lumMod val="90000"/>
                  </a:schemeClr>
                </a:solidFill>
              </a:rPr>
              <a:t>1913</a:t>
            </a:r>
            <a:r>
              <a:rPr lang="ja-JP" altLang="en-US" dirty="0" smtClean="0">
                <a:solidFill>
                  <a:schemeClr val="bg2">
                    <a:lumMod val="90000"/>
                  </a:schemeClr>
                </a:solidFill>
              </a:rPr>
              <a:t>年　バッファロー大会講演</a:t>
            </a:r>
            <a:r>
              <a:rPr lang="ja-JP" altLang="en-US" dirty="0" smtClean="0">
                <a:solidFill>
                  <a:schemeClr val="hlink"/>
                </a:solidFill>
              </a:rPr>
              <a:t>　　</a:t>
            </a:r>
            <a:r>
              <a:rPr lang="ja-JP" altLang="en-US" dirty="0" smtClean="0">
                <a:solidFill>
                  <a:srgbClr val="FF9900"/>
                </a:solidFill>
              </a:rPr>
              <a:t>事業を成功させる哲学と職業倫理、先ほど述べた</a:t>
            </a:r>
            <a:r>
              <a:rPr lang="en-US" altLang="ja-JP" dirty="0" smtClean="0">
                <a:solidFill>
                  <a:schemeClr val="bg2">
                    <a:lumMod val="90000"/>
                  </a:schemeClr>
                </a:solidFill>
              </a:rPr>
              <a:t>1921</a:t>
            </a:r>
            <a:r>
              <a:rPr lang="ja-JP" altLang="en-US" dirty="0" smtClean="0">
                <a:solidFill>
                  <a:schemeClr val="bg2">
                    <a:lumMod val="90000"/>
                  </a:schemeClr>
                </a:solidFill>
              </a:rPr>
              <a:t>年　エジンバラ大会講演</a:t>
            </a:r>
            <a:r>
              <a:rPr lang="ja-JP" altLang="en-US" dirty="0" smtClean="0">
                <a:solidFill>
                  <a:schemeClr val="hlink"/>
                </a:solidFill>
              </a:rPr>
              <a:t>　　</a:t>
            </a:r>
            <a:r>
              <a:rPr lang="ja-JP" altLang="en-US" dirty="0" smtClean="0">
                <a:solidFill>
                  <a:srgbClr val="FF9900"/>
                </a:solidFill>
              </a:rPr>
              <a:t>ロータリー哲学および</a:t>
            </a:r>
            <a:r>
              <a:rPr lang="en-US" altLang="ja-JP" dirty="0" smtClean="0">
                <a:solidFill>
                  <a:schemeClr val="bg2">
                    <a:lumMod val="90000"/>
                  </a:schemeClr>
                </a:solidFill>
              </a:rPr>
              <a:t>The Rotarian </a:t>
            </a:r>
            <a:r>
              <a:rPr lang="ja-JP" altLang="en-US" dirty="0" smtClean="0">
                <a:solidFill>
                  <a:schemeClr val="bg2">
                    <a:lumMod val="90000"/>
                  </a:schemeClr>
                </a:solidFill>
              </a:rPr>
              <a:t>に掲載された</a:t>
            </a:r>
            <a:r>
              <a:rPr lang="en-US" altLang="ja-JP" dirty="0" smtClean="0">
                <a:solidFill>
                  <a:schemeClr val="bg2">
                    <a:lumMod val="90000"/>
                  </a:schemeClr>
                </a:solidFill>
              </a:rPr>
              <a:t>2</a:t>
            </a:r>
            <a:r>
              <a:rPr lang="ja-JP" altLang="en-US" dirty="0" smtClean="0">
                <a:solidFill>
                  <a:schemeClr val="bg2">
                    <a:lumMod val="90000"/>
                  </a:schemeClr>
                </a:solidFill>
              </a:rPr>
              <a:t>回の小論文があります。</a:t>
            </a:r>
          </a:p>
          <a:p>
            <a:pPr eaLnBrk="1" hangingPunct="1">
              <a:defRPr/>
            </a:pPr>
            <a:endParaRPr lang="en-US" altLang="ja-JP" dirty="0" smtClean="0">
              <a:solidFill>
                <a:schemeClr val="bg2">
                  <a:lumMod val="90000"/>
                </a:schemeClr>
              </a:solidFill>
            </a:endParaRPr>
          </a:p>
          <a:p>
            <a:pPr eaLnBrk="1" hangingPunct="1">
              <a:defRPr/>
            </a:pPr>
            <a:r>
              <a:rPr lang="ja-JP" altLang="en-US" dirty="0" smtClean="0">
                <a:solidFill>
                  <a:schemeClr val="bg2">
                    <a:lumMod val="90000"/>
                  </a:schemeClr>
                </a:solidFill>
              </a:rPr>
              <a:t>私を驚かせたのは、</a:t>
            </a:r>
            <a:r>
              <a:rPr lang="en-US" altLang="ja-JP" dirty="0" smtClean="0">
                <a:solidFill>
                  <a:srgbClr val="FF0000"/>
                </a:solidFill>
              </a:rPr>
              <a:t>1902</a:t>
            </a:r>
            <a:r>
              <a:rPr lang="ja-JP" altLang="en-US" dirty="0" smtClean="0">
                <a:solidFill>
                  <a:srgbClr val="FF0000"/>
                </a:solidFill>
              </a:rPr>
              <a:t>年に発行された　</a:t>
            </a:r>
            <a:r>
              <a:rPr lang="en-US" altLang="ja-JP" dirty="0" smtClean="0">
                <a:solidFill>
                  <a:srgbClr val="FF0000"/>
                </a:solidFill>
              </a:rPr>
              <a:t>Successful Selling </a:t>
            </a:r>
            <a:r>
              <a:rPr lang="ja-JP" altLang="en-US" dirty="0" smtClean="0">
                <a:solidFill>
                  <a:srgbClr val="FF0000"/>
                </a:solidFill>
              </a:rPr>
              <a:t>商売に成功する方法と</a:t>
            </a:r>
            <a:r>
              <a:rPr lang="en-US" altLang="ja-JP" dirty="0" smtClean="0">
                <a:solidFill>
                  <a:srgbClr val="FF0000"/>
                </a:solidFill>
              </a:rPr>
              <a:t>1917</a:t>
            </a:r>
            <a:r>
              <a:rPr lang="ja-JP" altLang="en-US" dirty="0" smtClean="0">
                <a:solidFill>
                  <a:srgbClr val="FF0000"/>
                </a:solidFill>
              </a:rPr>
              <a:t>年に発行された　</a:t>
            </a:r>
            <a:r>
              <a:rPr lang="en-US" altLang="ja-JP" dirty="0" smtClean="0">
                <a:solidFill>
                  <a:srgbClr val="FF0000"/>
                </a:solidFill>
              </a:rPr>
              <a:t>The Science of Business </a:t>
            </a:r>
            <a:r>
              <a:rPr lang="ja-JP" altLang="en-US" dirty="0" smtClean="0">
                <a:solidFill>
                  <a:srgbClr val="FF0000"/>
                </a:solidFill>
              </a:rPr>
              <a:t>経営学という文献の存在です。</a:t>
            </a:r>
            <a:endParaRPr lang="ja-JP" altLang="en-US" dirty="0" smtClean="0">
              <a:solidFill>
                <a:schemeClr val="bg2">
                  <a:lumMod val="90000"/>
                </a:schemeClr>
              </a:solidFill>
            </a:endParaRPr>
          </a:p>
          <a:p>
            <a:pPr marL="0" marR="0" indent="0" algn="l" defTabSz="914400" rtl="0" eaLnBrk="0" fontAlgn="base" latinLnBrk="0" hangingPunct="0">
              <a:lnSpc>
                <a:spcPct val="100000"/>
              </a:lnSpc>
              <a:spcBef>
                <a:spcPct val="30000"/>
              </a:spcBef>
              <a:spcAft>
                <a:spcPct val="0"/>
              </a:spcAft>
              <a:buClrTx/>
              <a:buSzTx/>
              <a:buFontTx/>
              <a:buNone/>
              <a:tabLst/>
              <a:defRPr/>
            </a:pPr>
            <a:endParaRPr kumimoji="1" lang="ja-JP" altLang="ja-JP" sz="1200" kern="1200" dirty="0" smtClean="0">
              <a:solidFill>
                <a:schemeClr val="tx1"/>
              </a:solidFill>
              <a:latin typeface="+mn-lt"/>
              <a:ea typeface="+mn-ea"/>
              <a:cs typeface="+mn-cs"/>
            </a:endParaRPr>
          </a:p>
          <a:p>
            <a:endParaRPr lang="ja-JP" altLang="en-US" dirty="0" smtClean="0"/>
          </a:p>
        </p:txBody>
      </p:sp>
      <p:sp>
        <p:nvSpPr>
          <p:cNvPr id="67588" name="スライド番号プレースホルダ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CE3A70C4-B2FB-4EDD-8A9A-DE339D3C8A6E}" type="slidenum">
              <a:rPr lang="ja-JP" altLang="en-US" smtClean="0"/>
              <a:pPr/>
              <a:t>14</a:t>
            </a:fld>
            <a:endParaRPr lang="ja-JP" altLang="en-US"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 1"/>
          <p:cNvSpPr>
            <a:spLocks noGrp="1" noRot="1" noChangeAspect="1"/>
          </p:cNvSpPr>
          <p:nvPr>
            <p:ph type="sldImg"/>
          </p:nvPr>
        </p:nvSpPr>
        <p:spPr/>
      </p:sp>
      <p:sp>
        <p:nvSpPr>
          <p:cNvPr id="3" name="ノート プレースホルダ 2"/>
          <p:cNvSpPr>
            <a:spLocks noGrp="1"/>
          </p:cNvSpPr>
          <p:nvPr>
            <p:ph type="body" idx="1"/>
          </p:nvPr>
        </p:nvSpPr>
        <p:spPr/>
        <p:txBody>
          <a:bodyPr>
            <a:normAutofit/>
          </a:bodyPr>
          <a:lstStyle/>
          <a:p>
            <a:r>
              <a:rPr kumimoji="1" lang="ja-JP" altLang="ja-JP" sz="1200" kern="1200" dirty="0" smtClean="0">
                <a:solidFill>
                  <a:schemeClr val="tx1"/>
                </a:solidFill>
                <a:latin typeface="+mn-lt"/>
                <a:ea typeface="+mn-ea"/>
                <a:cs typeface="+mn-cs"/>
              </a:rPr>
              <a:t>その中でも</a:t>
            </a:r>
            <a:r>
              <a:rPr kumimoji="1" lang="en-US" altLang="ja-JP" sz="1200" kern="1200" dirty="0" smtClean="0">
                <a:solidFill>
                  <a:schemeClr val="tx1"/>
                </a:solidFill>
                <a:latin typeface="+mn-lt"/>
                <a:ea typeface="+mn-ea"/>
                <a:cs typeface="+mn-cs"/>
              </a:rPr>
              <a:t>1902</a:t>
            </a:r>
            <a:r>
              <a:rPr kumimoji="1" lang="ja-JP" altLang="ja-JP" sz="1200" kern="1200" dirty="0" smtClean="0">
                <a:solidFill>
                  <a:schemeClr val="tx1"/>
                </a:solidFill>
                <a:latin typeface="+mn-lt"/>
                <a:ea typeface="+mn-ea"/>
                <a:cs typeface="+mn-cs"/>
              </a:rPr>
              <a:t>年に発行された</a:t>
            </a:r>
            <a:r>
              <a:rPr kumimoji="1" lang="en-US" altLang="ja-JP" sz="1200" kern="1200" dirty="0" smtClean="0">
                <a:solidFill>
                  <a:schemeClr val="tx1"/>
                </a:solidFill>
                <a:latin typeface="+mn-lt"/>
                <a:ea typeface="+mn-ea"/>
                <a:cs typeface="+mn-cs"/>
              </a:rPr>
              <a:t>Successful selling </a:t>
            </a:r>
            <a:r>
              <a:rPr kumimoji="1" lang="ja-JP" altLang="ja-JP" sz="1200" kern="1200" dirty="0" smtClean="0">
                <a:solidFill>
                  <a:schemeClr val="tx1"/>
                </a:solidFill>
                <a:latin typeface="+mn-lt"/>
                <a:ea typeface="+mn-ea"/>
                <a:cs typeface="+mn-cs"/>
              </a:rPr>
              <a:t>という文献はシェルドン・ビジネス・スクールの教科書として作られた全部で</a:t>
            </a:r>
            <a:r>
              <a:rPr kumimoji="1" lang="en-US" altLang="ja-JP" sz="1200" kern="1200" dirty="0" smtClean="0">
                <a:solidFill>
                  <a:schemeClr val="tx1"/>
                </a:solidFill>
                <a:latin typeface="+mn-lt"/>
                <a:ea typeface="+mn-ea"/>
                <a:cs typeface="+mn-cs"/>
              </a:rPr>
              <a:t>107</a:t>
            </a:r>
            <a:r>
              <a:rPr kumimoji="1" lang="ja-JP" altLang="ja-JP" sz="1200" kern="1200" dirty="0" smtClean="0">
                <a:solidFill>
                  <a:schemeClr val="tx1"/>
                </a:solidFill>
                <a:latin typeface="+mn-lt"/>
                <a:ea typeface="+mn-ea"/>
                <a:cs typeface="+mn-cs"/>
              </a:rPr>
              <a:t>章に分かれている</a:t>
            </a:r>
            <a:r>
              <a:rPr kumimoji="1" lang="en-US" altLang="ja-JP" sz="1200" kern="1200" dirty="0" smtClean="0">
                <a:solidFill>
                  <a:schemeClr val="tx1"/>
                </a:solidFill>
                <a:latin typeface="+mn-lt"/>
                <a:ea typeface="+mn-ea"/>
                <a:cs typeface="+mn-cs"/>
              </a:rPr>
              <a:t>A4</a:t>
            </a:r>
            <a:r>
              <a:rPr kumimoji="1" lang="ja-JP" altLang="ja-JP" sz="1200" kern="1200" dirty="0" smtClean="0">
                <a:solidFill>
                  <a:schemeClr val="tx1"/>
                </a:solidFill>
                <a:latin typeface="+mn-lt"/>
                <a:ea typeface="+mn-ea"/>
                <a:cs typeface="+mn-cs"/>
              </a:rPr>
              <a:t>版に換算して</a:t>
            </a:r>
            <a:r>
              <a:rPr kumimoji="1" lang="en-US" altLang="ja-JP" sz="1200" kern="1200" dirty="0" smtClean="0">
                <a:solidFill>
                  <a:schemeClr val="tx1"/>
                </a:solidFill>
                <a:latin typeface="+mn-lt"/>
                <a:ea typeface="+mn-ea"/>
                <a:cs typeface="+mn-cs"/>
              </a:rPr>
              <a:t>1200</a:t>
            </a:r>
            <a:r>
              <a:rPr kumimoji="1" lang="ja-JP" altLang="ja-JP" sz="1200" kern="1200" dirty="0" smtClean="0">
                <a:solidFill>
                  <a:schemeClr val="tx1"/>
                </a:solidFill>
                <a:latin typeface="+mn-lt"/>
                <a:ea typeface="+mn-ea"/>
                <a:cs typeface="+mn-cs"/>
              </a:rPr>
              <a:t>ページもある大作です。その内容は、「積極的に物品を販売するためのセールスマンの倫理基準」「管理の必要性」「失敗の原因」「物質的欲望と精神的欲望」「自然の摂理」「骨相学」「人格形成の方法」「あなたのセンスを磨く方法」など多岐にわたっています。</a:t>
            </a:r>
            <a:endParaRPr lang="ja-JP" altLang="en-US" dirty="0" smtClean="0"/>
          </a:p>
        </p:txBody>
      </p:sp>
      <p:sp>
        <p:nvSpPr>
          <p:cNvPr id="4" name="スライド番号プレースホルダ 3"/>
          <p:cNvSpPr>
            <a:spLocks noGrp="1"/>
          </p:cNvSpPr>
          <p:nvPr>
            <p:ph type="sldNum" sz="quarter" idx="10"/>
          </p:nvPr>
        </p:nvSpPr>
        <p:spPr/>
        <p:txBody>
          <a:bodyPr/>
          <a:lstStyle/>
          <a:p>
            <a:pPr>
              <a:defRPr/>
            </a:pPr>
            <a:fld id="{95B08481-0779-4085-9FF2-9630CACB3A32}" type="slidenum">
              <a:rPr lang="ja-JP" altLang="en-US" smtClean="0"/>
              <a:pPr>
                <a:defRPr/>
              </a:pPr>
              <a:t>15</a:t>
            </a:fld>
            <a:endParaRPr lang="ja-JP" altLang="en-US"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 1"/>
          <p:cNvSpPr>
            <a:spLocks noGrp="1" noRot="1" noChangeAspect="1"/>
          </p:cNvSpPr>
          <p:nvPr>
            <p:ph type="sldImg"/>
          </p:nvPr>
        </p:nvSpPr>
        <p:spPr/>
      </p:sp>
      <p:sp>
        <p:nvSpPr>
          <p:cNvPr id="3" name="ノート プレースホルダ 2"/>
          <p:cNvSpPr>
            <a:spLocks noGrp="1"/>
          </p:cNvSpPr>
          <p:nvPr>
            <p:ph type="body" idx="1"/>
          </p:nvPr>
        </p:nvSpPr>
        <p:spPr/>
        <p:txBody>
          <a:bodyPr>
            <a:normAutofit/>
          </a:bodyPr>
          <a:lstStyle/>
          <a:p>
            <a:pPr>
              <a:buNone/>
            </a:pPr>
            <a:r>
              <a:rPr kumimoji="1" lang="ja-JP" altLang="ja-JP" sz="1200" kern="1200" dirty="0" smtClean="0">
                <a:solidFill>
                  <a:schemeClr val="tx1"/>
                </a:solidFill>
                <a:latin typeface="+mn-lt"/>
                <a:ea typeface="+mn-ea"/>
                <a:cs typeface="+mn-cs"/>
              </a:rPr>
              <a:t>驚くべきことは</a:t>
            </a:r>
            <a:r>
              <a:rPr kumimoji="1" lang="en-US" altLang="ja-JP" sz="1200" kern="1200" dirty="0" smtClean="0">
                <a:solidFill>
                  <a:schemeClr val="tx1"/>
                </a:solidFill>
                <a:latin typeface="+mn-lt"/>
                <a:ea typeface="+mn-ea"/>
                <a:cs typeface="+mn-cs"/>
              </a:rPr>
              <a:t> Successful Selling   Vol.6</a:t>
            </a:r>
            <a:r>
              <a:rPr kumimoji="1" lang="ja-JP" altLang="ja-JP" sz="1200" kern="1200" dirty="0" smtClean="0">
                <a:solidFill>
                  <a:schemeClr val="tx1"/>
                </a:solidFill>
                <a:latin typeface="+mn-lt"/>
                <a:ea typeface="+mn-ea"/>
                <a:cs typeface="+mn-cs"/>
              </a:rPr>
              <a:t>　には、はっきりと「</a:t>
            </a:r>
            <a:r>
              <a:rPr kumimoji="1" lang="en-US" altLang="ja-JP" sz="1200" kern="1200" dirty="0" smtClean="0">
                <a:solidFill>
                  <a:schemeClr val="tx1"/>
                </a:solidFill>
                <a:latin typeface="+mn-lt"/>
                <a:ea typeface="+mn-ea"/>
                <a:cs typeface="+mn-cs"/>
              </a:rPr>
              <a:t>He profits most who serves best</a:t>
            </a:r>
            <a:r>
              <a:rPr kumimoji="1" lang="ja-JP" altLang="ja-JP" sz="1200" kern="1200" dirty="0" smtClean="0">
                <a:solidFill>
                  <a:schemeClr val="tx1"/>
                </a:solidFill>
                <a:latin typeface="+mn-lt"/>
                <a:ea typeface="+mn-ea"/>
                <a:cs typeface="+mn-cs"/>
              </a:rPr>
              <a:t>」の説明が記載されていることです。</a:t>
            </a:r>
            <a:endParaRPr kumimoji="1" lang="ja-JP" altLang="en-US" sz="1200" kern="1200" dirty="0" smtClean="0">
              <a:solidFill>
                <a:schemeClr val="tx1"/>
              </a:solidFill>
              <a:latin typeface="+mn-lt"/>
              <a:ea typeface="+mn-ea"/>
              <a:cs typeface="+mn-cs"/>
            </a:endParaRPr>
          </a:p>
          <a:p>
            <a:r>
              <a:rPr kumimoji="1" lang="ja-JP" altLang="ja-JP" sz="1200" kern="1200" dirty="0" smtClean="0">
                <a:solidFill>
                  <a:schemeClr val="tx1"/>
                </a:solidFill>
                <a:latin typeface="+mn-lt"/>
                <a:ea typeface="+mn-ea"/>
                <a:cs typeface="+mn-cs"/>
              </a:rPr>
              <a:t>すなわち今まで私たちが信じていた、「</a:t>
            </a:r>
            <a:r>
              <a:rPr kumimoji="1" lang="en-US" altLang="ja-JP" sz="1200" kern="1200" dirty="0" smtClean="0">
                <a:solidFill>
                  <a:schemeClr val="tx1"/>
                </a:solidFill>
                <a:latin typeface="+mn-lt"/>
                <a:ea typeface="+mn-ea"/>
                <a:cs typeface="+mn-cs"/>
              </a:rPr>
              <a:t>He profits most who serves best</a:t>
            </a:r>
            <a:r>
              <a:rPr kumimoji="1" lang="ja-JP" altLang="ja-JP" sz="1200" kern="1200" dirty="0" smtClean="0">
                <a:solidFill>
                  <a:schemeClr val="tx1"/>
                </a:solidFill>
                <a:latin typeface="+mn-lt"/>
                <a:ea typeface="+mn-ea"/>
                <a:cs typeface="+mn-cs"/>
              </a:rPr>
              <a:t>」はシェルドンがロータリーのために考えたフレーズではなく、ロータリーが創立されたよりかなり以前の</a:t>
            </a:r>
            <a:r>
              <a:rPr kumimoji="1" lang="en-US" altLang="ja-JP" sz="1200" kern="1200" dirty="0" smtClean="0">
                <a:solidFill>
                  <a:schemeClr val="tx1"/>
                </a:solidFill>
                <a:latin typeface="+mn-lt"/>
                <a:ea typeface="+mn-ea"/>
                <a:cs typeface="+mn-cs"/>
              </a:rPr>
              <a:t>1902</a:t>
            </a:r>
            <a:r>
              <a:rPr kumimoji="1" lang="ja-JP" altLang="ja-JP" sz="1200" kern="1200" dirty="0" smtClean="0">
                <a:solidFill>
                  <a:schemeClr val="tx1"/>
                </a:solidFill>
                <a:latin typeface="+mn-lt"/>
                <a:ea typeface="+mn-ea"/>
                <a:cs typeface="+mn-cs"/>
              </a:rPr>
              <a:t>年に、シェルドン・ビジネス・スクールで教えていたカリキュラムの一節であり、それをロータリーが借用していたに過ぎないという事実です。</a:t>
            </a:r>
          </a:p>
          <a:p>
            <a:r>
              <a:rPr kumimoji="1" lang="ja-JP" altLang="ja-JP" sz="1200" kern="1200" dirty="0" smtClean="0">
                <a:solidFill>
                  <a:schemeClr val="tx1"/>
                </a:solidFill>
                <a:latin typeface="+mn-lt"/>
                <a:ea typeface="+mn-ea"/>
                <a:cs typeface="+mn-cs"/>
              </a:rPr>
              <a:t>これらの著作はすべて、「源流の会・アーカイブス」</a:t>
            </a:r>
            <a:r>
              <a:rPr kumimoji="1" lang="en-US" altLang="ja-JP" sz="1200" u="sng" kern="1200" dirty="0" smtClean="0">
                <a:solidFill>
                  <a:schemeClr val="tx1"/>
                </a:solidFill>
                <a:latin typeface="+mn-lt"/>
                <a:ea typeface="+mn-ea"/>
                <a:cs typeface="+mn-cs"/>
                <a:hlinkClick r:id="rId3"/>
              </a:rPr>
              <a:t>http://genryu.org</a:t>
            </a:r>
            <a:r>
              <a:rPr kumimoji="1" lang="ja-JP" altLang="en-US" sz="1200" kern="1200" dirty="0" smtClean="0">
                <a:solidFill>
                  <a:schemeClr val="tx1"/>
                </a:solidFill>
                <a:latin typeface="+mn-lt"/>
                <a:ea typeface="+mn-ea"/>
                <a:cs typeface="+mn-cs"/>
              </a:rPr>
              <a:t>　</a:t>
            </a:r>
            <a:r>
              <a:rPr kumimoji="1" lang="ja-JP" altLang="en-US" sz="1200" kern="1200" dirty="0" err="1" smtClean="0">
                <a:solidFill>
                  <a:schemeClr val="tx1"/>
                </a:solidFill>
                <a:latin typeface="+mn-lt"/>
                <a:ea typeface="+mn-ea"/>
                <a:cs typeface="+mn-cs"/>
              </a:rPr>
              <a:t>に</a:t>
            </a:r>
            <a:r>
              <a:rPr kumimoji="1" lang="ja-JP" altLang="ja-JP" sz="1200" kern="1200" dirty="0" err="1" smtClean="0">
                <a:solidFill>
                  <a:schemeClr val="tx1"/>
                </a:solidFill>
                <a:latin typeface="+mn-lt"/>
                <a:ea typeface="+mn-ea"/>
                <a:cs typeface="+mn-cs"/>
              </a:rPr>
              <a:t>収</a:t>
            </a:r>
            <a:r>
              <a:rPr kumimoji="1" lang="ja-JP" altLang="ja-JP" sz="1200" kern="1200" dirty="0" smtClean="0">
                <a:solidFill>
                  <a:schemeClr val="tx1"/>
                </a:solidFill>
                <a:latin typeface="+mn-lt"/>
                <a:ea typeface="+mn-ea"/>
                <a:cs typeface="+mn-cs"/>
              </a:rPr>
              <a:t>録していますので参考にしてください。</a:t>
            </a:r>
          </a:p>
        </p:txBody>
      </p:sp>
      <p:sp>
        <p:nvSpPr>
          <p:cNvPr id="4" name="スライド番号プレースホルダ 3"/>
          <p:cNvSpPr>
            <a:spLocks noGrp="1"/>
          </p:cNvSpPr>
          <p:nvPr>
            <p:ph type="sldNum" sz="quarter" idx="10"/>
          </p:nvPr>
        </p:nvSpPr>
        <p:spPr/>
        <p:txBody>
          <a:bodyPr/>
          <a:lstStyle/>
          <a:p>
            <a:pPr>
              <a:defRPr/>
            </a:pPr>
            <a:fld id="{5704DFA6-3E25-4A30-82D4-AF2B2B2C6794}" type="slidenum">
              <a:rPr lang="ja-JP" altLang="en-US" smtClean="0"/>
              <a:pPr>
                <a:defRPr/>
              </a:pPr>
              <a:t>16</a:t>
            </a:fld>
            <a:endParaRPr lang="ja-JP" altLang="en-US"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 1"/>
          <p:cNvSpPr>
            <a:spLocks noGrp="1" noRot="1" noChangeAspect="1"/>
          </p:cNvSpPr>
          <p:nvPr>
            <p:ph type="sldImg"/>
          </p:nvPr>
        </p:nvSpPr>
        <p:spPr/>
      </p:sp>
      <p:sp>
        <p:nvSpPr>
          <p:cNvPr id="3" name="ノート プレースホルダ 2"/>
          <p:cNvSpPr>
            <a:spLocks noGrp="1"/>
          </p:cNvSpPr>
          <p:nvPr>
            <p:ph type="body" idx="1"/>
          </p:nvPr>
        </p:nvSpPr>
        <p:spPr/>
        <p:txBody>
          <a:bodyPr>
            <a:normAutofit/>
          </a:bodyPr>
          <a:lstStyle/>
          <a:p>
            <a:r>
              <a:rPr kumimoji="1" lang="ja-JP" altLang="ja-JP" sz="1200" kern="1200" dirty="0" smtClean="0">
                <a:solidFill>
                  <a:schemeClr val="tx1"/>
                </a:solidFill>
                <a:latin typeface="+mn-lt"/>
                <a:ea typeface="+mn-ea"/>
                <a:cs typeface="+mn-cs"/>
              </a:rPr>
              <a:t>さらに特記すべきことは、シェルドンの職業奉仕理念の根底にあるのは、修正資本主義と非常に似通った考え方であ</a:t>
            </a:r>
            <a:r>
              <a:rPr kumimoji="1" lang="ja-JP" altLang="en-US" sz="1200" kern="1200" dirty="0" smtClean="0">
                <a:solidFill>
                  <a:schemeClr val="tx1"/>
                </a:solidFill>
                <a:latin typeface="+mn-lt"/>
                <a:ea typeface="+mn-ea"/>
                <a:cs typeface="+mn-cs"/>
              </a:rPr>
              <a:t>り、</a:t>
            </a:r>
          </a:p>
          <a:p>
            <a:r>
              <a:rPr kumimoji="1" lang="ja-JP" altLang="en-US" sz="1200" kern="1200" dirty="0" smtClean="0">
                <a:solidFill>
                  <a:schemeClr val="tx1"/>
                </a:solidFill>
                <a:latin typeface="+mn-lt"/>
                <a:ea typeface="+mn-ea"/>
                <a:cs typeface="+mn-cs"/>
              </a:rPr>
              <a:t>修正資本主義とは、世界大恐慌に定処するために</a:t>
            </a:r>
            <a:r>
              <a:rPr kumimoji="1" lang="en-US" altLang="ja-JP" sz="1200" kern="1200" dirty="0" smtClean="0">
                <a:solidFill>
                  <a:schemeClr val="tx1"/>
                </a:solidFill>
                <a:latin typeface="+mn-lt"/>
                <a:ea typeface="+mn-ea"/>
                <a:cs typeface="+mn-cs"/>
              </a:rPr>
              <a:t>1935</a:t>
            </a:r>
            <a:r>
              <a:rPr kumimoji="1" lang="ja-JP" altLang="en-US" sz="1200" kern="1200" dirty="0" smtClean="0">
                <a:solidFill>
                  <a:schemeClr val="tx1"/>
                </a:solidFill>
                <a:latin typeface="+mn-lt"/>
                <a:ea typeface="+mn-ea"/>
                <a:cs typeface="+mn-cs"/>
              </a:rPr>
              <a:t>年にケインズが提唱した政策ですから、まさに時代を</a:t>
            </a:r>
            <a:r>
              <a:rPr kumimoji="1" lang="en-US" altLang="ja-JP" sz="1200" kern="1200" dirty="0" smtClean="0">
                <a:solidFill>
                  <a:schemeClr val="tx1"/>
                </a:solidFill>
                <a:latin typeface="+mn-lt"/>
                <a:ea typeface="+mn-ea"/>
                <a:cs typeface="+mn-cs"/>
              </a:rPr>
              <a:t>30</a:t>
            </a:r>
            <a:r>
              <a:rPr kumimoji="1" lang="ja-JP" altLang="en-US" sz="1200" kern="1200" dirty="0" smtClean="0">
                <a:solidFill>
                  <a:schemeClr val="tx1"/>
                </a:solidFill>
                <a:latin typeface="+mn-lt"/>
                <a:ea typeface="+mn-ea"/>
                <a:cs typeface="+mn-cs"/>
              </a:rPr>
              <a:t>年先取りした思考であるという</a:t>
            </a:r>
            <a:r>
              <a:rPr kumimoji="1" lang="ja-JP" altLang="ja-JP" sz="1200" kern="1200" dirty="0" smtClean="0">
                <a:solidFill>
                  <a:schemeClr val="tx1"/>
                </a:solidFill>
                <a:latin typeface="+mn-lt"/>
                <a:ea typeface="+mn-ea"/>
                <a:cs typeface="+mn-cs"/>
              </a:rPr>
              <a:t>点です。</a:t>
            </a:r>
            <a:endParaRPr kumimoji="1" lang="ja-JP" altLang="en-US" sz="1200" kern="1200" dirty="0" smtClean="0">
              <a:solidFill>
                <a:schemeClr val="tx1"/>
              </a:solidFill>
              <a:latin typeface="+mn-lt"/>
              <a:ea typeface="+mn-ea"/>
              <a:cs typeface="+mn-cs"/>
            </a:endParaRPr>
          </a:p>
          <a:p>
            <a:r>
              <a:rPr kumimoji="1" lang="ja-JP" altLang="ja-JP" sz="1200" kern="1200" dirty="0" smtClean="0">
                <a:solidFill>
                  <a:schemeClr val="tx1"/>
                </a:solidFill>
                <a:latin typeface="+mn-lt"/>
                <a:ea typeface="+mn-ea"/>
                <a:cs typeface="+mn-cs"/>
              </a:rPr>
              <a:t>すなわち当時のロータリアンは時代を</a:t>
            </a:r>
            <a:r>
              <a:rPr kumimoji="1" lang="en-US" altLang="ja-JP" sz="1200" kern="1200" dirty="0" smtClean="0">
                <a:solidFill>
                  <a:schemeClr val="tx1"/>
                </a:solidFill>
                <a:latin typeface="+mn-lt"/>
                <a:ea typeface="+mn-ea"/>
                <a:cs typeface="+mn-cs"/>
              </a:rPr>
              <a:t>30</a:t>
            </a:r>
            <a:r>
              <a:rPr kumimoji="1" lang="ja-JP" altLang="ja-JP" sz="1200" kern="1200" dirty="0" smtClean="0">
                <a:solidFill>
                  <a:schemeClr val="tx1"/>
                </a:solidFill>
                <a:latin typeface="+mn-lt"/>
                <a:ea typeface="+mn-ea"/>
                <a:cs typeface="+mn-cs"/>
              </a:rPr>
              <a:t>年先取りした経営学を学び、それを実践していったのです。</a:t>
            </a:r>
            <a:r>
              <a:rPr kumimoji="1" lang="ja-JP" altLang="en-US" sz="1200" kern="1200" dirty="0" smtClean="0">
                <a:solidFill>
                  <a:schemeClr val="tx1"/>
                </a:solidFill>
                <a:latin typeface="+mn-lt"/>
                <a:ea typeface="+mn-ea"/>
                <a:cs typeface="+mn-cs"/>
              </a:rPr>
              <a:t>すなわちロータリアンはロータリー活動を通じて非常に大きなメリットを得ていたわけです。このメリットこそが、その後のロータリーの発展に大きくつながっていったのです。</a:t>
            </a:r>
            <a:endParaRPr kumimoji="1" lang="ja-JP" altLang="ja-JP" sz="1200" kern="1200" dirty="0">
              <a:solidFill>
                <a:schemeClr val="tx1"/>
              </a:solidFill>
              <a:latin typeface="+mn-lt"/>
              <a:ea typeface="+mn-ea"/>
              <a:cs typeface="+mn-cs"/>
            </a:endParaRPr>
          </a:p>
        </p:txBody>
      </p:sp>
      <p:sp>
        <p:nvSpPr>
          <p:cNvPr id="4" name="スライド番号プレースホルダ 3"/>
          <p:cNvSpPr>
            <a:spLocks noGrp="1"/>
          </p:cNvSpPr>
          <p:nvPr>
            <p:ph type="sldNum" sz="quarter" idx="10"/>
          </p:nvPr>
        </p:nvSpPr>
        <p:spPr/>
        <p:txBody>
          <a:bodyPr/>
          <a:lstStyle/>
          <a:p>
            <a:pPr>
              <a:defRPr/>
            </a:pPr>
            <a:fld id="{5704DFA6-3E25-4A30-82D4-AF2B2B2C6794}" type="slidenum">
              <a:rPr lang="ja-JP" altLang="en-US" smtClean="0"/>
              <a:pPr>
                <a:defRPr/>
              </a:pPr>
              <a:t>17</a:t>
            </a:fld>
            <a:endParaRPr lang="ja-JP" altLang="en-US"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スライド イメージ プレースホルダ 1"/>
          <p:cNvSpPr>
            <a:spLocks noGrp="1" noRot="1" noChangeAspect="1" noTextEdit="1"/>
          </p:cNvSpPr>
          <p:nvPr>
            <p:ph type="sldImg"/>
          </p:nvPr>
        </p:nvSpPr>
        <p:spPr bwMode="auto">
          <a:noFill/>
          <a:ln>
            <a:solidFill>
              <a:srgbClr val="000000"/>
            </a:solidFill>
            <a:miter lim="800000"/>
            <a:headEnd/>
            <a:tailEnd/>
          </a:ln>
        </p:spPr>
      </p:sp>
      <p:sp>
        <p:nvSpPr>
          <p:cNvPr id="53251" name="ノート プレースホルダ 2"/>
          <p:cNvSpPr>
            <a:spLocks noGrp="1"/>
          </p:cNvSpPr>
          <p:nvPr>
            <p:ph type="body" idx="1"/>
          </p:nvPr>
        </p:nvSpPr>
        <p:spPr bwMode="auto">
          <a:noFill/>
        </p:spPr>
        <p:txBody>
          <a:bodyPr wrap="square" numCol="1" anchor="t" anchorCtr="0" compatLnSpc="1">
            <a:prstTxWarp prst="textNoShape">
              <a:avLst/>
            </a:prstTxWarp>
          </a:bodyPr>
          <a:lstStyle/>
          <a:p>
            <a:r>
              <a:rPr lang="ja-JP" altLang="en-US" dirty="0" smtClean="0"/>
              <a:t>資本主義とは産業革命後の社会における資本家と労働者による経済体制のことで、資本家対労働者の対立の構図だと考えられています。</a:t>
            </a:r>
          </a:p>
          <a:p>
            <a:r>
              <a:rPr lang="en-US" altLang="ja-JP" dirty="0" smtClean="0"/>
              <a:t>19</a:t>
            </a:r>
            <a:r>
              <a:rPr lang="ja-JP" altLang="en-US" dirty="0" smtClean="0"/>
              <a:t>世紀から</a:t>
            </a:r>
            <a:r>
              <a:rPr lang="en-US" altLang="ja-JP" dirty="0" smtClean="0"/>
              <a:t>20</a:t>
            </a:r>
            <a:r>
              <a:rPr lang="ja-JP" altLang="en-US" dirty="0" smtClean="0"/>
              <a:t>世紀初頭、すなわちロータリーが創立された当時は、醜い資本家の欲望が労働者を搾取した時代でもありました。</a:t>
            </a:r>
            <a:endParaRPr lang="en-US" altLang="ja-JP" dirty="0" smtClean="0"/>
          </a:p>
          <a:p>
            <a:endParaRPr lang="en-US" altLang="ja-JP" dirty="0" smtClean="0"/>
          </a:p>
          <a:p>
            <a:r>
              <a:rPr lang="ja-JP" altLang="en-US" dirty="0" smtClean="0"/>
              <a:t>いかに安い賃金で労働者を雇うかが利潤を増やす鍵となり、そこが労働者の貧困、失業などの問題や、無秩序な自由競争による経済恐慌などの大きな社会矛盾を生む原因になりました。</a:t>
            </a:r>
          </a:p>
        </p:txBody>
      </p:sp>
      <p:sp>
        <p:nvSpPr>
          <p:cNvPr id="53252" name="スライド番号プレースホルダ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5D1C7523-EB53-471A-A906-5166A5A1CA8E}" type="slidenum">
              <a:rPr lang="ja-JP" altLang="en-US" smtClean="0"/>
              <a:pPr/>
              <a:t>18</a:t>
            </a:fld>
            <a:endParaRPr lang="ja-JP" altLang="en-US"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スライド イメージ プレースホルダ 1"/>
          <p:cNvSpPr>
            <a:spLocks noGrp="1" noRot="1" noChangeAspect="1" noTextEdit="1"/>
          </p:cNvSpPr>
          <p:nvPr>
            <p:ph type="sldImg"/>
          </p:nvPr>
        </p:nvSpPr>
        <p:spPr bwMode="auto">
          <a:noFill/>
          <a:ln>
            <a:solidFill>
              <a:srgbClr val="000000"/>
            </a:solidFill>
            <a:miter lim="800000"/>
            <a:headEnd/>
            <a:tailEnd/>
          </a:ln>
        </p:spPr>
      </p:sp>
      <p:sp>
        <p:nvSpPr>
          <p:cNvPr id="54275" name="ノート プレースホルダ 2"/>
          <p:cNvSpPr>
            <a:spLocks noGrp="1"/>
          </p:cNvSpPr>
          <p:nvPr>
            <p:ph type="body" idx="1"/>
          </p:nvPr>
        </p:nvSpPr>
        <p:spPr bwMode="auto">
          <a:noFill/>
        </p:spPr>
        <p:txBody>
          <a:bodyPr wrap="square" numCol="1" anchor="t" anchorCtr="0" compatLnSpc="1">
            <a:prstTxWarp prst="textNoShape">
              <a:avLst/>
            </a:prstTxWarp>
          </a:bodyPr>
          <a:lstStyle/>
          <a:p>
            <a:r>
              <a:rPr kumimoji="1" lang="ja-JP" altLang="ja-JP" sz="1200" kern="1200" dirty="0" smtClean="0">
                <a:solidFill>
                  <a:schemeClr val="tx1"/>
                </a:solidFill>
                <a:latin typeface="+mn-lt"/>
                <a:ea typeface="+mn-ea"/>
                <a:cs typeface="+mn-cs"/>
              </a:rPr>
              <a:t>資本主義のもたらすこれらの社会矛盾や害悪を、資本主義の大枠の中で和らげたり克服するために考えられたのが修正資本主義です。</a:t>
            </a:r>
            <a:endParaRPr kumimoji="1" lang="ja-JP" altLang="en-US" sz="1200" kern="1200" dirty="0" smtClean="0">
              <a:solidFill>
                <a:schemeClr val="tx1"/>
              </a:solidFill>
              <a:latin typeface="+mn-lt"/>
              <a:ea typeface="+mn-ea"/>
              <a:cs typeface="+mn-cs"/>
            </a:endParaRPr>
          </a:p>
          <a:p>
            <a:endParaRPr kumimoji="1" lang="ja-JP" altLang="en-US" sz="1200" kern="1200" dirty="0" smtClean="0">
              <a:solidFill>
                <a:schemeClr val="tx1"/>
              </a:solidFill>
              <a:latin typeface="+mn-lt"/>
              <a:ea typeface="+mn-ea"/>
              <a:cs typeface="+mn-cs"/>
            </a:endParaRPr>
          </a:p>
          <a:p>
            <a:r>
              <a:rPr kumimoji="1" lang="ja-JP" altLang="ja-JP" sz="1200" kern="1200" dirty="0" smtClean="0">
                <a:solidFill>
                  <a:schemeClr val="tx1"/>
                </a:solidFill>
                <a:latin typeface="+mn-lt"/>
                <a:ea typeface="+mn-ea"/>
                <a:cs typeface="+mn-cs"/>
              </a:rPr>
              <a:t>政府が公共事業などで失業者を減らしたり、法律で公害や悪い環境をもたらす資本の活動などを規制したり、従業員の福利厚生を図ったりして、これらの矛盾を和らげていこうという考え方です。</a:t>
            </a:r>
          </a:p>
          <a:p>
            <a:r>
              <a:rPr kumimoji="1" lang="ja-JP" altLang="ja-JP" sz="1200" kern="1200" dirty="0" smtClean="0">
                <a:solidFill>
                  <a:schemeClr val="tx1"/>
                </a:solidFill>
                <a:latin typeface="+mn-lt"/>
                <a:ea typeface="+mn-ea"/>
                <a:cs typeface="+mn-cs"/>
              </a:rPr>
              <a:t>この考え方を発表したのがジョン・ケインズであり、</a:t>
            </a:r>
            <a:r>
              <a:rPr kumimoji="1" lang="ja-JP" altLang="en-US" sz="1200" kern="1200" dirty="0" smtClean="0">
                <a:solidFill>
                  <a:schemeClr val="tx1"/>
                </a:solidFill>
                <a:latin typeface="+mn-lt"/>
                <a:ea typeface="+mn-ea"/>
                <a:cs typeface="+mn-cs"/>
              </a:rPr>
              <a:t>その</a:t>
            </a:r>
            <a:r>
              <a:rPr kumimoji="1" lang="ja-JP" altLang="ja-JP" sz="1200" kern="1200" dirty="0" smtClean="0">
                <a:solidFill>
                  <a:schemeClr val="tx1"/>
                </a:solidFill>
                <a:latin typeface="+mn-lt"/>
                <a:ea typeface="+mn-ea"/>
                <a:cs typeface="+mn-cs"/>
              </a:rPr>
              <a:t>著書の中で、資本主義のもたらす貧困、失業、恐慌などの社会矛盾や害悪は</a:t>
            </a:r>
            <a:r>
              <a:rPr kumimoji="1" lang="ja-JP" altLang="en-US" sz="1200" kern="1200" dirty="0" smtClean="0">
                <a:solidFill>
                  <a:schemeClr val="tx1"/>
                </a:solidFill>
                <a:latin typeface="+mn-lt"/>
                <a:ea typeface="+mn-ea"/>
                <a:cs typeface="+mn-cs"/>
              </a:rPr>
              <a:t>、</a:t>
            </a:r>
            <a:r>
              <a:rPr kumimoji="1" lang="ja-JP" altLang="ja-JP" sz="1200" kern="1200" dirty="0" smtClean="0">
                <a:solidFill>
                  <a:schemeClr val="tx1"/>
                </a:solidFill>
                <a:latin typeface="+mn-lt"/>
                <a:ea typeface="+mn-ea"/>
                <a:cs typeface="+mn-cs"/>
              </a:rPr>
              <a:t>資本主義制度そのものを変</a:t>
            </a:r>
            <a:r>
              <a:rPr kumimoji="1" lang="ja-JP" altLang="en-US" sz="1200" kern="1200" dirty="0" smtClean="0">
                <a:solidFill>
                  <a:schemeClr val="tx1"/>
                </a:solidFill>
                <a:latin typeface="+mn-lt"/>
                <a:ea typeface="+mn-ea"/>
                <a:cs typeface="+mn-cs"/>
              </a:rPr>
              <a:t>えなく</a:t>
            </a:r>
            <a:r>
              <a:rPr kumimoji="1" lang="ja-JP" altLang="ja-JP" sz="1200" kern="1200" dirty="0" smtClean="0">
                <a:solidFill>
                  <a:schemeClr val="tx1"/>
                </a:solidFill>
                <a:latin typeface="+mn-lt"/>
                <a:ea typeface="+mn-ea"/>
                <a:cs typeface="+mn-cs"/>
              </a:rPr>
              <a:t>ても、ニューディール政策やマクロ政策の展開、政府による公共投資</a:t>
            </a:r>
            <a:r>
              <a:rPr kumimoji="1" lang="ja-JP" altLang="en-US" sz="1200" kern="1200" dirty="0" smtClean="0">
                <a:solidFill>
                  <a:schemeClr val="tx1"/>
                </a:solidFill>
                <a:latin typeface="+mn-lt"/>
                <a:ea typeface="+mn-ea"/>
                <a:cs typeface="+mn-cs"/>
              </a:rPr>
              <a:t>などによって</a:t>
            </a:r>
            <a:r>
              <a:rPr kumimoji="1" lang="ja-JP" altLang="ja-JP" sz="1200" kern="1200" dirty="0" smtClean="0">
                <a:solidFill>
                  <a:schemeClr val="tx1"/>
                </a:solidFill>
                <a:latin typeface="+mn-lt"/>
                <a:ea typeface="+mn-ea"/>
                <a:cs typeface="+mn-cs"/>
              </a:rPr>
              <a:t>企業家のマインドを改善すること</a:t>
            </a:r>
            <a:r>
              <a:rPr kumimoji="1" lang="ja-JP" altLang="en-US" sz="1200" kern="1200" dirty="0" smtClean="0">
                <a:solidFill>
                  <a:schemeClr val="tx1"/>
                </a:solidFill>
                <a:latin typeface="+mn-lt"/>
                <a:ea typeface="+mn-ea"/>
                <a:cs typeface="+mn-cs"/>
              </a:rPr>
              <a:t>で、</a:t>
            </a:r>
            <a:r>
              <a:rPr kumimoji="1" lang="ja-JP" altLang="ja-JP" sz="1200" kern="1200" dirty="0" smtClean="0">
                <a:solidFill>
                  <a:schemeClr val="tx1"/>
                </a:solidFill>
                <a:latin typeface="+mn-lt"/>
                <a:ea typeface="+mn-ea"/>
                <a:cs typeface="+mn-cs"/>
              </a:rPr>
              <a:t>緩和し、克服できると述べています。</a:t>
            </a:r>
            <a:r>
              <a:rPr kumimoji="1" lang="ja-JP" altLang="en-US" sz="1200" kern="1200" dirty="0" smtClean="0">
                <a:solidFill>
                  <a:schemeClr val="tx1"/>
                </a:solidFill>
                <a:latin typeface="+mn-lt"/>
                <a:ea typeface="+mn-ea"/>
                <a:cs typeface="+mn-cs"/>
              </a:rPr>
              <a:t>その考え方のことを</a:t>
            </a:r>
            <a:r>
              <a:rPr kumimoji="1" lang="ja-JP" altLang="ja-JP" sz="1200" kern="1200" dirty="0" smtClean="0">
                <a:solidFill>
                  <a:schemeClr val="tx1"/>
                </a:solidFill>
                <a:latin typeface="+mn-lt"/>
                <a:ea typeface="+mn-ea"/>
                <a:cs typeface="+mn-cs"/>
              </a:rPr>
              <a:t>修正資本主義</a:t>
            </a:r>
            <a:r>
              <a:rPr kumimoji="1" lang="ja-JP" altLang="en-US" sz="1200" kern="1200" dirty="0" smtClean="0">
                <a:solidFill>
                  <a:schemeClr val="tx1"/>
                </a:solidFill>
                <a:latin typeface="+mn-lt"/>
                <a:ea typeface="+mn-ea"/>
                <a:cs typeface="+mn-cs"/>
              </a:rPr>
              <a:t>と呼んでいます。</a:t>
            </a:r>
          </a:p>
          <a:p>
            <a:endParaRPr kumimoji="1" lang="ja-JP" altLang="en-US" sz="1200" kern="1200" dirty="0" smtClean="0">
              <a:solidFill>
                <a:schemeClr val="tx1"/>
              </a:solidFill>
              <a:latin typeface="+mn-lt"/>
              <a:ea typeface="+mn-ea"/>
              <a:cs typeface="+mn-cs"/>
            </a:endParaRPr>
          </a:p>
          <a:p>
            <a:r>
              <a:rPr kumimoji="1" lang="ja-JP" altLang="ja-JP" sz="1200" kern="1200" dirty="0" smtClean="0">
                <a:solidFill>
                  <a:schemeClr val="tx1"/>
                </a:solidFill>
                <a:latin typeface="+mn-lt"/>
                <a:ea typeface="+mn-ea"/>
                <a:cs typeface="+mn-cs"/>
              </a:rPr>
              <a:t>ケインズは</a:t>
            </a:r>
            <a:r>
              <a:rPr kumimoji="1" lang="en-US" altLang="ja-JP" sz="1200" kern="1200" dirty="0" smtClean="0">
                <a:solidFill>
                  <a:schemeClr val="tx1"/>
                </a:solidFill>
                <a:latin typeface="+mn-lt"/>
                <a:ea typeface="+mn-ea"/>
                <a:cs typeface="+mn-cs"/>
              </a:rPr>
              <a:t>1901</a:t>
            </a:r>
            <a:r>
              <a:rPr kumimoji="1" lang="ja-JP" altLang="ja-JP" sz="1200" kern="1200" dirty="0" smtClean="0">
                <a:solidFill>
                  <a:schemeClr val="tx1"/>
                </a:solidFill>
                <a:latin typeface="+mn-lt"/>
                <a:ea typeface="+mn-ea"/>
                <a:cs typeface="+mn-cs"/>
              </a:rPr>
              <a:t>年に</a:t>
            </a:r>
            <a:r>
              <a:rPr kumimoji="1" lang="ja-JP" altLang="en-US" sz="1200" kern="1200" dirty="0" smtClean="0">
                <a:solidFill>
                  <a:schemeClr val="tx1"/>
                </a:solidFill>
                <a:latin typeface="+mn-lt"/>
                <a:ea typeface="+mn-ea"/>
                <a:cs typeface="+mn-cs"/>
              </a:rPr>
              <a:t>ケンブリッジ大学</a:t>
            </a:r>
            <a:r>
              <a:rPr kumimoji="1" lang="ja-JP" altLang="ja-JP" sz="1200" kern="1200" dirty="0" smtClean="0">
                <a:solidFill>
                  <a:schemeClr val="tx1"/>
                </a:solidFill>
                <a:latin typeface="+mn-lt"/>
                <a:ea typeface="+mn-ea"/>
                <a:cs typeface="+mn-cs"/>
              </a:rPr>
              <a:t>を卒業して、この著書を書いたのは</a:t>
            </a:r>
            <a:r>
              <a:rPr kumimoji="1" lang="ja-JP" altLang="en-US" sz="1200" kern="1200" dirty="0" smtClean="0">
                <a:solidFill>
                  <a:schemeClr val="tx1"/>
                </a:solidFill>
                <a:latin typeface="+mn-lt"/>
                <a:ea typeface="+mn-ea"/>
                <a:cs typeface="+mn-cs"/>
              </a:rPr>
              <a:t>世界大恐慌後の</a:t>
            </a:r>
            <a:r>
              <a:rPr kumimoji="1" lang="en-US" altLang="ja-JP" sz="1200" kern="1200" dirty="0" smtClean="0">
                <a:solidFill>
                  <a:schemeClr val="tx1"/>
                </a:solidFill>
                <a:latin typeface="+mn-lt"/>
                <a:ea typeface="+mn-ea"/>
                <a:cs typeface="+mn-cs"/>
              </a:rPr>
              <a:t>1935</a:t>
            </a:r>
            <a:r>
              <a:rPr kumimoji="1" lang="ja-JP" altLang="ja-JP" sz="1200" kern="1200" dirty="0" smtClean="0">
                <a:solidFill>
                  <a:schemeClr val="tx1"/>
                </a:solidFill>
                <a:latin typeface="+mn-lt"/>
                <a:ea typeface="+mn-ea"/>
                <a:cs typeface="+mn-cs"/>
              </a:rPr>
              <a:t>年ですから、シェルドンはこの考え方を</a:t>
            </a:r>
            <a:r>
              <a:rPr kumimoji="1" lang="en-US" altLang="ja-JP" sz="1200" kern="1200" dirty="0" smtClean="0">
                <a:solidFill>
                  <a:schemeClr val="tx1"/>
                </a:solidFill>
                <a:latin typeface="+mn-lt"/>
                <a:ea typeface="+mn-ea"/>
                <a:cs typeface="+mn-cs"/>
              </a:rPr>
              <a:t>30</a:t>
            </a:r>
            <a:r>
              <a:rPr kumimoji="1" lang="ja-JP" altLang="ja-JP" sz="1200" kern="1200" dirty="0" smtClean="0">
                <a:solidFill>
                  <a:schemeClr val="tx1"/>
                </a:solidFill>
                <a:latin typeface="+mn-lt"/>
                <a:ea typeface="+mn-ea"/>
                <a:cs typeface="+mn-cs"/>
              </a:rPr>
              <a:t>年も先取りしていたことは驚異的なことです。 </a:t>
            </a:r>
          </a:p>
          <a:p>
            <a:r>
              <a:rPr kumimoji="1" lang="ja-JP" altLang="ja-JP" sz="1200" kern="1200" dirty="0" smtClean="0">
                <a:solidFill>
                  <a:schemeClr val="tx1"/>
                </a:solidFill>
                <a:latin typeface="+mn-lt"/>
                <a:ea typeface="+mn-ea"/>
                <a:cs typeface="+mn-cs"/>
              </a:rPr>
              <a:t>これはとりもなおさず、ミシガン大学の経営学部では</a:t>
            </a:r>
            <a:r>
              <a:rPr kumimoji="1" lang="en-US" altLang="ja-JP" sz="1200" kern="1200" dirty="0" smtClean="0">
                <a:solidFill>
                  <a:schemeClr val="tx1"/>
                </a:solidFill>
                <a:latin typeface="+mn-lt"/>
                <a:ea typeface="+mn-ea"/>
                <a:cs typeface="+mn-cs"/>
              </a:rPr>
              <a:t>1890</a:t>
            </a:r>
            <a:r>
              <a:rPr kumimoji="1" lang="ja-JP" altLang="ja-JP" sz="1200" kern="1200" dirty="0" smtClean="0">
                <a:solidFill>
                  <a:schemeClr val="tx1"/>
                </a:solidFill>
                <a:latin typeface="+mn-lt"/>
                <a:ea typeface="+mn-ea"/>
                <a:cs typeface="+mn-cs"/>
              </a:rPr>
              <a:t>年代にすでに修正資本主義を先取りした研究が行われていたことを物語ります。</a:t>
            </a:r>
          </a:p>
          <a:p>
            <a:r>
              <a:rPr kumimoji="1" lang="ja-JP" altLang="ja-JP" sz="1200" kern="1200" dirty="0" smtClean="0">
                <a:solidFill>
                  <a:schemeClr val="tx1"/>
                </a:solidFill>
                <a:latin typeface="+mn-lt"/>
                <a:ea typeface="+mn-ea"/>
                <a:cs typeface="+mn-cs"/>
              </a:rPr>
              <a:t>シェルドンの職業奉仕理念は、継続的な事業の発展を得るためには、自分の儲けを優先するのではなく自分の職業を通じて社会に貢献するという意図を持って事業を営む、すなわち会社経営を経営学の実践だととらえて、原理原則に基づいた企業経営をすべきだと考えました。さらに良好な労働環境を提供するのは資本家の責務であると考え、資本家が利益を独占するのではなくて、従業員や取引に関係する人たちと適正に再配分することが継続的に利益を得る方法だと考えたのです。すなわち当時からすれば、来るべき修正資本主義を先取りした</a:t>
            </a:r>
            <a:r>
              <a:rPr kumimoji="1" lang="ja-JP" altLang="en-US" sz="1200" kern="1200" dirty="0" smtClean="0">
                <a:solidFill>
                  <a:schemeClr val="tx1"/>
                </a:solidFill>
                <a:latin typeface="+mn-lt"/>
                <a:ea typeface="+mn-ea"/>
                <a:cs typeface="+mn-cs"/>
              </a:rPr>
              <a:t>彼の考え方は</a:t>
            </a:r>
            <a:r>
              <a:rPr kumimoji="1" lang="ja-JP" altLang="ja-JP" sz="1200" kern="1200" dirty="0" smtClean="0">
                <a:solidFill>
                  <a:schemeClr val="tx1"/>
                </a:solidFill>
                <a:latin typeface="+mn-lt"/>
                <a:ea typeface="+mn-ea"/>
                <a:cs typeface="+mn-cs"/>
              </a:rPr>
              <a:t>極めて斬新な</a:t>
            </a:r>
            <a:r>
              <a:rPr kumimoji="1" lang="ja-JP" altLang="en-US" sz="1200" kern="1200" dirty="0" smtClean="0">
                <a:solidFill>
                  <a:schemeClr val="tx1"/>
                </a:solidFill>
                <a:latin typeface="+mn-lt"/>
                <a:ea typeface="+mn-ea"/>
                <a:cs typeface="+mn-cs"/>
              </a:rPr>
              <a:t>もの</a:t>
            </a:r>
            <a:r>
              <a:rPr kumimoji="1" lang="ja-JP" altLang="ja-JP" sz="1200" kern="1200" dirty="0" smtClean="0">
                <a:solidFill>
                  <a:schemeClr val="tx1"/>
                </a:solidFill>
                <a:latin typeface="+mn-lt"/>
                <a:ea typeface="+mn-ea"/>
                <a:cs typeface="+mn-cs"/>
              </a:rPr>
              <a:t>であったと言えましょう。</a:t>
            </a:r>
          </a:p>
          <a:p>
            <a:r>
              <a:rPr kumimoji="1" lang="en-US" altLang="ja-JP" sz="1200" kern="1200" dirty="0" smtClean="0">
                <a:solidFill>
                  <a:schemeClr val="tx1"/>
                </a:solidFill>
                <a:latin typeface="+mn-lt"/>
                <a:ea typeface="+mn-ea"/>
                <a:cs typeface="+mn-cs"/>
              </a:rPr>
              <a:t>1908</a:t>
            </a:r>
            <a:r>
              <a:rPr kumimoji="1" lang="ja-JP" altLang="ja-JP" sz="1200" kern="1200" dirty="0" smtClean="0">
                <a:solidFill>
                  <a:schemeClr val="tx1"/>
                </a:solidFill>
                <a:latin typeface="+mn-lt"/>
                <a:ea typeface="+mn-ea"/>
                <a:cs typeface="+mn-cs"/>
              </a:rPr>
              <a:t>年にシカゴ・ロータリークラブに入会したシェルドンは、その考え方をロータリーに導入し、</a:t>
            </a:r>
            <a:r>
              <a:rPr kumimoji="1" lang="en-US" altLang="ja-JP" sz="1200" kern="1200" dirty="0" smtClean="0">
                <a:solidFill>
                  <a:schemeClr val="tx1"/>
                </a:solidFill>
                <a:latin typeface="+mn-lt"/>
                <a:ea typeface="+mn-ea"/>
                <a:cs typeface="+mn-cs"/>
              </a:rPr>
              <a:t>1911</a:t>
            </a:r>
            <a:r>
              <a:rPr kumimoji="1" lang="ja-JP" altLang="ja-JP" sz="1200" kern="1200" dirty="0" smtClean="0">
                <a:solidFill>
                  <a:schemeClr val="tx1"/>
                </a:solidFill>
                <a:latin typeface="+mn-lt"/>
                <a:ea typeface="+mn-ea"/>
                <a:cs typeface="+mn-cs"/>
              </a:rPr>
              <a:t>年に、当時のロータリークラブ連合会が、そのままロータリーの奉仕理念として採択し、さらにその考え方が職業奉仕となって現在に至りました。</a:t>
            </a:r>
            <a:endParaRPr kumimoji="1" lang="ja-JP" altLang="ja-JP" sz="1200" kern="1200" dirty="0">
              <a:solidFill>
                <a:schemeClr val="tx1"/>
              </a:solidFill>
              <a:latin typeface="+mn-lt"/>
              <a:ea typeface="+mn-ea"/>
              <a:cs typeface="+mn-cs"/>
            </a:endParaRPr>
          </a:p>
        </p:txBody>
      </p:sp>
      <p:sp>
        <p:nvSpPr>
          <p:cNvPr id="54276" name="スライド番号プレースホルダ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0FD16238-F886-4833-BCB6-3B2F7263D24C}" type="slidenum">
              <a:rPr lang="ja-JP" altLang="en-US" smtClean="0"/>
              <a:pPr/>
              <a:t>19</a:t>
            </a:fld>
            <a:endParaRPr lang="ja-JP" altLang="en-US"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スライド イメージ プレースホルダ 1"/>
          <p:cNvSpPr>
            <a:spLocks noGrp="1" noRot="1" noChangeAspect="1" noTextEdit="1"/>
          </p:cNvSpPr>
          <p:nvPr>
            <p:ph type="sldImg"/>
          </p:nvPr>
        </p:nvSpPr>
        <p:spPr bwMode="auto">
          <a:noFill/>
          <a:ln>
            <a:solidFill>
              <a:srgbClr val="000000"/>
            </a:solidFill>
            <a:miter lim="800000"/>
            <a:headEnd/>
            <a:tailEnd/>
          </a:ln>
        </p:spPr>
      </p:sp>
      <p:sp>
        <p:nvSpPr>
          <p:cNvPr id="55299" name="ノート プレースホルダ 2"/>
          <p:cNvSpPr>
            <a:spLocks noGrp="1"/>
          </p:cNvSpPr>
          <p:nvPr>
            <p:ph type="body" idx="1"/>
          </p:nvPr>
        </p:nvSpPr>
        <p:spPr bwMode="auto">
          <a:noFill/>
        </p:spPr>
        <p:txBody>
          <a:bodyPr wrap="square" numCol="1" anchor="t" anchorCtr="0" compatLnSpc="1">
            <a:prstTxWarp prst="textNoShape">
              <a:avLst/>
            </a:prstTxWarp>
          </a:bodyPr>
          <a:lstStyle/>
          <a:p>
            <a:r>
              <a:rPr lang="ja-JP" altLang="en-US" dirty="0" smtClean="0"/>
              <a:t>シェルドンは持続して繁栄し発展しているいくつかの企業に共通して見られる特徴を、サービスと名づけました。販売する商品や提供するサービスの品質が高いことが大切です。</a:t>
            </a:r>
          </a:p>
          <a:p>
            <a:endParaRPr lang="ja-JP" altLang="en-US" dirty="0" smtClean="0"/>
          </a:p>
          <a:p>
            <a:r>
              <a:rPr lang="ja-JP" altLang="en-US" dirty="0" smtClean="0"/>
              <a:t>適正な価格で品物や技術を顧客に提供することも大切です。いつでも、どの場所でも、顧客がリーズナブルだと感じる価格を設定することが必要です。</a:t>
            </a:r>
          </a:p>
          <a:p>
            <a:endParaRPr lang="ja-JP" altLang="en-US" dirty="0" smtClean="0"/>
          </a:p>
          <a:p>
            <a:r>
              <a:rPr lang="ja-JP" altLang="en-US" dirty="0" smtClean="0"/>
              <a:t>事業所における経営者、従業員の接客態度もサービスです。無愛想な態度をとられると、二度と行きたくなくなるものです。十分な品揃えもサービスです。公正な広告もサービスです。取り扱いの商品に対する知識も大切です。最近のように、異業種への転向が盛んな時代では、商品知識も不充分のまま、単に売りっぱなしにする店がかなりあるようです。商品のアフター・フォローも大切です。一度自分の店で売った品物に対して責任を持つことが大切です。こういったものを総称して、シェルドンはサービスという言葉を使ったのです。 </a:t>
            </a:r>
          </a:p>
          <a:p>
            <a:endParaRPr lang="ja-JP" altLang="en-US" dirty="0" smtClean="0"/>
          </a:p>
          <a:p>
            <a:r>
              <a:rPr lang="ja-JP" altLang="en-US" dirty="0" smtClean="0"/>
              <a:t>こういうことが守られている店には、もう一度行ってみようという気が起こりますし、親しい人を紹介しようという気も起こります。一現さんだけを相手にしていたのでは、事業の発展は望めません。リピーターが再三訪れるからこそ、事業が発展するのです。たとえ一時的に客が行ったとしても、その客が一回行っただけで愛想を尽かし、二度と訪れなかったら、その店は必ず衰退します。これは製造業であらうと、小売業であろうと、医者であろうと同じです。これは現在でも立派に通用する真理です。シェルドンの職業奉仕理念は、このことを理詰めに説いているのです。</a:t>
            </a:r>
          </a:p>
          <a:p>
            <a:endParaRPr lang="ja-JP" altLang="en-US" dirty="0" smtClean="0"/>
          </a:p>
        </p:txBody>
      </p:sp>
      <p:sp>
        <p:nvSpPr>
          <p:cNvPr id="55300" name="スライド番号プレースホルダ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76B5F93B-D4C0-4E86-944F-3F00090BEAB4}" type="slidenum">
              <a:rPr lang="ja-JP" altLang="en-US" smtClean="0"/>
              <a:pPr/>
              <a:t>20</a:t>
            </a:fld>
            <a:endParaRPr lang="ja-JP" altLang="en-US"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スライド イメージ プレースホルダ 1"/>
          <p:cNvSpPr>
            <a:spLocks noGrp="1" noRot="1" noChangeAspect="1" noTextEdit="1"/>
          </p:cNvSpPr>
          <p:nvPr>
            <p:ph type="sldImg"/>
          </p:nvPr>
        </p:nvSpPr>
        <p:spPr bwMode="auto">
          <a:noFill/>
          <a:ln>
            <a:solidFill>
              <a:srgbClr val="000000"/>
            </a:solidFill>
            <a:miter lim="800000"/>
            <a:headEnd/>
            <a:tailEnd/>
          </a:ln>
        </p:spPr>
      </p:sp>
      <p:sp>
        <p:nvSpPr>
          <p:cNvPr id="56323" name="ノート プレースホルダ 2"/>
          <p:cNvSpPr>
            <a:spLocks noGrp="1"/>
          </p:cNvSpPr>
          <p:nvPr>
            <p:ph type="body" idx="1"/>
          </p:nvPr>
        </p:nvSpPr>
        <p:spPr bwMode="auto">
          <a:noFill/>
        </p:spPr>
        <p:txBody>
          <a:bodyPr wrap="square" numCol="1" anchor="t" anchorCtr="0" compatLnSpc="1">
            <a:prstTxWarp prst="textNoShape">
              <a:avLst/>
            </a:prstTxWarp>
          </a:bodyPr>
          <a:lstStyle/>
          <a:p>
            <a:r>
              <a:rPr lang="ja-JP" altLang="en-US" dirty="0" smtClean="0"/>
              <a:t>もう一つは人間関係学から見た利益の適正な再配分です。私たちがロータリアンの身分を保っているのも、ロータリーの会合に出られるのも、ひとえに自分の事業が上手くいっているからです。これは、事業主の力量によるところが大ですが、会社で働いてくれている従業員、事業所に色々な品物を納めてくれている取引業者や下請け業者、事業所から品物を買ってくれる顧客、さらに、その事業が、その町の中で普遍的に営んでいけるのは同業者がいるおかげであることを忘れてはなりません。</a:t>
            </a:r>
          </a:p>
          <a:p>
            <a:endParaRPr lang="ja-JP" altLang="en-US" dirty="0" smtClean="0"/>
          </a:p>
          <a:p>
            <a:r>
              <a:rPr lang="ja-JP" altLang="en-US" dirty="0" smtClean="0"/>
              <a:t>事業主を取り巻く全ての人たちのおかげで事業が成り立っていることを考えるならば、得た利益を、事業主が一人占めするのではなく、事業に関係する人たちと適正にシェアをしながら、事業を進めていけば、必ずその事業は発展していくはずです。そのような経営方針を採用して事業が発展していく様を、自らの事業所をサンプルとして実証すれば、同業者の人たちは、その事業態度を真似るに違いありません。そうすれば、業界全体の職業倫理が上がっていくというのが、</a:t>
            </a:r>
            <a:r>
              <a:rPr lang="en-US" altLang="ja-JP" dirty="0" smtClean="0"/>
              <a:t>He profits most who serves best</a:t>
            </a:r>
            <a:r>
              <a:rPr lang="ja-JP" altLang="en-US" dirty="0" smtClean="0"/>
              <a:t>のもう一つ意味です。この考え方は今も昔も変わらない真理です。</a:t>
            </a:r>
          </a:p>
        </p:txBody>
      </p:sp>
      <p:sp>
        <p:nvSpPr>
          <p:cNvPr id="56324" name="スライド番号プレースホルダ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B7B6B09-03DA-4007-BA99-D822DA74EC97}" type="slidenum">
              <a:rPr lang="ja-JP" altLang="en-US" smtClean="0"/>
              <a:pPr/>
              <a:t>21</a:t>
            </a:fld>
            <a:endParaRPr lang="ja-JP" altLang="en-US"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スライド イメージ プレースホルダ 1"/>
          <p:cNvSpPr>
            <a:spLocks noGrp="1" noRot="1" noChangeAspect="1" noTextEdit="1"/>
          </p:cNvSpPr>
          <p:nvPr>
            <p:ph type="sldImg"/>
          </p:nvPr>
        </p:nvSpPr>
        <p:spPr bwMode="auto">
          <a:noFill/>
          <a:ln>
            <a:solidFill>
              <a:srgbClr val="000000"/>
            </a:solidFill>
            <a:miter lim="800000"/>
            <a:headEnd/>
            <a:tailEnd/>
          </a:ln>
        </p:spPr>
      </p:sp>
      <p:sp>
        <p:nvSpPr>
          <p:cNvPr id="69635" name="ノート プレースホルダ 2"/>
          <p:cNvSpPr>
            <a:spLocks noGrp="1"/>
          </p:cNvSpPr>
          <p:nvPr>
            <p:ph type="body" idx="1"/>
          </p:nvPr>
        </p:nvSpPr>
        <p:spPr bwMode="auto">
          <a:noFill/>
        </p:spPr>
        <p:txBody>
          <a:bodyPr wrap="square" numCol="1" anchor="t" anchorCtr="0" compatLnSpc="1">
            <a:prstTxWarp prst="textNoShape">
              <a:avLst/>
            </a:prstTxWarp>
          </a:bodyPr>
          <a:lstStyle/>
          <a:p>
            <a:r>
              <a:rPr lang="ja-JP" altLang="en-US" dirty="0" smtClean="0"/>
              <a:t>シェルドンの考え方がロータリーの職業奉仕の理念として確定し、それをロータリアン自身の事業所に適用しようとして作られたのが道徳律です。</a:t>
            </a:r>
          </a:p>
          <a:p>
            <a:r>
              <a:rPr lang="ja-JP" altLang="en-US" dirty="0" smtClean="0"/>
              <a:t>アイオワ州シューシティ・クラブのロバート・ハントが中心になって、その具体的事項を全国のロータリアンから募集し、その後同じクラブの会員であるパーキンスが引き継ぎました。 </a:t>
            </a:r>
          </a:p>
          <a:p>
            <a:r>
              <a:rPr lang="ja-JP" altLang="en-US" dirty="0" smtClean="0"/>
              <a:t>委員の中には、かつてシェルドン・ビジネス・スクールの学生であったジョン・ナトソンも含まれていました。 </a:t>
            </a:r>
            <a:r>
              <a:rPr lang="en-US" altLang="ja-JP" dirty="0" smtClean="0"/>
              <a:t>1915</a:t>
            </a:r>
            <a:r>
              <a:rPr lang="ja-JP" altLang="en-US" dirty="0" smtClean="0"/>
              <a:t>年のサンフランシスコ大会においてほぼ原文のまま採択されて公式な道徳律となり、</a:t>
            </a:r>
            <a:r>
              <a:rPr lang="en-US" altLang="ja-JP" dirty="0" smtClean="0">
                <a:solidFill>
                  <a:schemeClr val="hlink"/>
                </a:solidFill>
              </a:rPr>
              <a:t>1916</a:t>
            </a:r>
            <a:r>
              <a:rPr lang="ja-JP" altLang="en-US" dirty="0" smtClean="0">
                <a:solidFill>
                  <a:schemeClr val="hlink"/>
                </a:solidFill>
              </a:rPr>
              <a:t>年に全会員に配布されました。 </a:t>
            </a:r>
          </a:p>
          <a:p>
            <a:endParaRPr lang="ja-JP" altLang="en-US" dirty="0" smtClean="0"/>
          </a:p>
        </p:txBody>
      </p:sp>
      <p:sp>
        <p:nvSpPr>
          <p:cNvPr id="69636" name="スライド番号プレースホルダ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E20DC32A-162F-48FA-8062-1FA6842E6586}" type="slidenum">
              <a:rPr lang="ja-JP" altLang="en-US" smtClean="0">
                <a:ea typeface="ＭＳ Ｐゴシック" charset="-128"/>
              </a:rPr>
              <a:pPr/>
              <a:t>22</a:t>
            </a:fld>
            <a:endParaRPr lang="ja-JP" altLang="en-US" smtClean="0">
              <a:ea typeface="ＭＳ Ｐゴシック" charset="-128"/>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スライド イメージ プレースホルダ 1"/>
          <p:cNvSpPr>
            <a:spLocks noGrp="1" noRot="1" noChangeAspect="1" noTextEdit="1"/>
          </p:cNvSpPr>
          <p:nvPr>
            <p:ph type="sldImg"/>
          </p:nvPr>
        </p:nvSpPr>
        <p:spPr bwMode="auto">
          <a:noFill/>
          <a:ln>
            <a:solidFill>
              <a:srgbClr val="000000"/>
            </a:solidFill>
            <a:miter lim="800000"/>
            <a:headEnd/>
            <a:tailEnd/>
          </a:ln>
        </p:spPr>
      </p:sp>
      <p:sp>
        <p:nvSpPr>
          <p:cNvPr id="3" name="ノート プレースホルダ 2"/>
          <p:cNvSpPr>
            <a:spLocks noGrp="1"/>
          </p:cNvSpPr>
          <p:nvPr>
            <p:ph type="body" idx="1"/>
          </p:nvPr>
        </p:nvSpPr>
        <p:spPr/>
        <p:txBody>
          <a:bodyPr>
            <a:normAutofit fontScale="92500" lnSpcReduction="10000"/>
          </a:bodyPr>
          <a:lstStyle/>
          <a:p>
            <a:pPr>
              <a:defRPr/>
            </a:pPr>
            <a:r>
              <a:rPr lang="ja-JP" altLang="en-US" dirty="0" smtClean="0"/>
              <a:t>職業奉仕の理念が完成し、ロータリーの職業奉仕のモットーが確定し、具体的な活動指針となる道徳律が完成しました。そしてそれから後のロータリー運動は、その道徳律をいかに自分の事業所や所属する業界に適用するかという運動に変わっていきました。</a:t>
            </a:r>
          </a:p>
          <a:p>
            <a:pPr>
              <a:defRPr/>
            </a:pPr>
            <a:r>
              <a:rPr lang="ja-JP" altLang="en-US" dirty="0" smtClean="0"/>
              <a:t>道徳律が作られた</a:t>
            </a:r>
            <a:r>
              <a:rPr lang="en-US" dirty="0" smtClean="0"/>
              <a:t>1915</a:t>
            </a:r>
            <a:r>
              <a:rPr lang="ja-JP" altLang="en-US" dirty="0" smtClean="0"/>
              <a:t>年当時はまだ経済規模が小さく、ほとんどの事業所は資本家が経営者を兼ねている時代でした。従ってロータリーの奉仕理念は経営者であるロータリアンの意志によって素直に事業経営に反映されたものと思われます。</a:t>
            </a:r>
          </a:p>
          <a:p>
            <a:pPr>
              <a:defRPr/>
            </a:pPr>
            <a:r>
              <a:rPr lang="en-US" dirty="0" smtClean="0"/>
              <a:t>1925</a:t>
            </a:r>
            <a:r>
              <a:rPr lang="ja-JP" altLang="en-US" dirty="0" smtClean="0"/>
              <a:t>年の</a:t>
            </a:r>
            <a:r>
              <a:rPr lang="en-US" dirty="0" smtClean="0"/>
              <a:t>RI</a:t>
            </a:r>
            <a:r>
              <a:rPr lang="ja-JP" altLang="en-US" dirty="0" smtClean="0"/>
              <a:t>の発表によると、ロータリアンが自ら制定に関与して、正しく実行されている、全世界の企業の道徳律は</a:t>
            </a:r>
            <a:r>
              <a:rPr lang="en-US" dirty="0" smtClean="0"/>
              <a:t>145</a:t>
            </a:r>
            <a:r>
              <a:rPr lang="ja-JP" altLang="en-US" dirty="0" smtClean="0"/>
              <a:t>に上ることが報告されています。 </a:t>
            </a:r>
          </a:p>
          <a:p>
            <a:pPr>
              <a:defRPr/>
            </a:pPr>
            <a:r>
              <a:rPr lang="ja-JP" altLang="en-US" dirty="0" smtClean="0"/>
              <a:t>業界が採用した道徳律の中で有名なのが、ガイ・ガンディカーが作ったレストラン協会の道徳律です。若年労働者の深夜労働が当たり前だった時代に、現在の労働基準関係諸法や就業規則とまったく引けを取らないような規約を定め、更に職業倫理基準、接客態度、サービス、取引関係、同業者対策、行政との関係、こういったものを、こと細かく決めて、それを守っていったのです。</a:t>
            </a:r>
            <a:r>
              <a:rPr lang="en-US" dirty="0" smtClean="0"/>
              <a:t> 1920</a:t>
            </a:r>
            <a:r>
              <a:rPr lang="ja-JP" altLang="en-US" dirty="0" smtClean="0"/>
              <a:t>年から</a:t>
            </a:r>
            <a:r>
              <a:rPr lang="en-US" dirty="0" smtClean="0"/>
              <a:t>1930</a:t>
            </a:r>
            <a:r>
              <a:rPr lang="ja-JP" altLang="en-US" dirty="0" smtClean="0"/>
              <a:t>年にかけての</a:t>
            </a:r>
            <a:r>
              <a:rPr lang="en-US" dirty="0" smtClean="0"/>
              <a:t>10</a:t>
            </a:r>
            <a:r>
              <a:rPr lang="ja-JP" altLang="en-US" dirty="0" smtClean="0"/>
              <a:t>年間が、ロータリーの職業奉仕が社会に大きな影響を及ぼした爛熟期といえます。</a:t>
            </a:r>
            <a:endParaRPr lang="ja-JP" altLang="en-US" dirty="0"/>
          </a:p>
        </p:txBody>
      </p:sp>
      <p:sp>
        <p:nvSpPr>
          <p:cNvPr id="73732" name="スライド番号プレースホルダ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272132B7-E1AB-4051-99C5-F5B5248334EA}" type="slidenum">
              <a:rPr lang="ja-JP" altLang="en-US" smtClean="0">
                <a:ea typeface="ＭＳ Ｐゴシック" charset="-128"/>
              </a:rPr>
              <a:pPr/>
              <a:t>23</a:t>
            </a:fld>
            <a:endParaRPr lang="ja-JP" altLang="en-US" smtClean="0">
              <a:ea typeface="ＭＳ Ｐゴシック" charset="-128"/>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スライド イメージ プレースホルダ 1"/>
          <p:cNvSpPr>
            <a:spLocks noGrp="1" noRot="1" noChangeAspect="1" noTextEdit="1"/>
          </p:cNvSpPr>
          <p:nvPr>
            <p:ph type="sldImg"/>
          </p:nvPr>
        </p:nvSpPr>
        <p:spPr bwMode="auto">
          <a:noFill/>
          <a:ln>
            <a:solidFill>
              <a:srgbClr val="000000"/>
            </a:solidFill>
            <a:miter lim="800000"/>
            <a:headEnd/>
            <a:tailEnd/>
          </a:ln>
        </p:spPr>
      </p:sp>
      <p:sp>
        <p:nvSpPr>
          <p:cNvPr id="3" name="ノート プレースホルダ 2"/>
          <p:cNvSpPr>
            <a:spLocks noGrp="1"/>
          </p:cNvSpPr>
          <p:nvPr>
            <p:ph type="body" idx="1"/>
          </p:nvPr>
        </p:nvSpPr>
        <p:spPr/>
        <p:txBody>
          <a:bodyPr>
            <a:normAutofit fontScale="92500" lnSpcReduction="10000"/>
          </a:bodyPr>
          <a:lstStyle/>
          <a:p>
            <a:pPr>
              <a:defRPr/>
            </a:pPr>
            <a:r>
              <a:rPr lang="en-US" altLang="ja-JP" dirty="0" smtClean="0"/>
              <a:t>1922</a:t>
            </a:r>
            <a:r>
              <a:rPr lang="ja-JP" altLang="en-US" dirty="0" smtClean="0"/>
              <a:t>年ごろから奉仕活動の実践をめぐって、職業奉仕実戦派と社会奉仕実戦派の間で大きな論争が起こりました。</a:t>
            </a:r>
          </a:p>
          <a:p>
            <a:pPr>
              <a:defRPr/>
            </a:pPr>
            <a:r>
              <a:rPr lang="ja-JP" altLang="en-US" dirty="0" smtClean="0"/>
              <a:t>職業奉仕派の人たちは、本質的なロータリー活動は職業奉仕であり、利益の適正配分、職業倫理高揚、自己改善、理念提唱、個人奉仕であると主張しました。</a:t>
            </a:r>
            <a:r>
              <a:rPr lang="en-US" dirty="0" smtClean="0"/>
              <a:t>  </a:t>
            </a:r>
            <a:endParaRPr lang="ja-JP" altLang="en-US" dirty="0" smtClean="0"/>
          </a:p>
          <a:p>
            <a:pPr>
              <a:defRPr/>
            </a:pPr>
            <a:endParaRPr lang="en-US" altLang="ja-JP" dirty="0" smtClean="0"/>
          </a:p>
          <a:p>
            <a:pPr>
              <a:defRPr/>
            </a:pPr>
            <a:r>
              <a:rPr lang="ja-JP" altLang="en-US" dirty="0" smtClean="0"/>
              <a:t>社会奉仕派の人たちは、弱者に涙することが人間の道であり、人道主義的活動、実践活動が重要で、金銭的奉仕、団体奉仕になることも止むを得ないと主張し、お互いに一歩も譲らず、まさにロータリー分裂の危機を迎えたのです。</a:t>
            </a:r>
            <a:endParaRPr lang="ja-JP" altLang="en-US" dirty="0"/>
          </a:p>
        </p:txBody>
      </p:sp>
      <p:sp>
        <p:nvSpPr>
          <p:cNvPr id="74756" name="スライド番号プレースホルダ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A846A01D-28F7-47B6-81D5-F363D6E62799}" type="slidenum">
              <a:rPr lang="ja-JP" altLang="en-US" smtClean="0"/>
              <a:pPr/>
              <a:t>24</a:t>
            </a:fld>
            <a:endParaRPr lang="ja-JP" altLang="en-US" smtClean="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スライド イメージ プレースホルダ 1"/>
          <p:cNvSpPr>
            <a:spLocks noGrp="1" noRot="1" noChangeAspect="1" noTextEdit="1"/>
          </p:cNvSpPr>
          <p:nvPr>
            <p:ph type="sldImg"/>
          </p:nvPr>
        </p:nvSpPr>
        <p:spPr bwMode="auto">
          <a:noFill/>
          <a:ln>
            <a:solidFill>
              <a:srgbClr val="000000"/>
            </a:solidFill>
            <a:miter lim="800000"/>
            <a:headEnd/>
            <a:tailEnd/>
          </a:ln>
        </p:spPr>
      </p:sp>
      <p:sp>
        <p:nvSpPr>
          <p:cNvPr id="78851" name="ノート プレースホルダ 2"/>
          <p:cNvSpPr>
            <a:spLocks noGrp="1"/>
          </p:cNvSpPr>
          <p:nvPr>
            <p:ph type="body" idx="1"/>
          </p:nvPr>
        </p:nvSpPr>
        <p:spPr bwMode="auto">
          <a:noFill/>
        </p:spPr>
        <p:txBody>
          <a:bodyPr wrap="square" numCol="1" anchor="t" anchorCtr="0" compatLnSpc="1">
            <a:prstTxWarp prst="textNoShape">
              <a:avLst/>
            </a:prstTxWarp>
          </a:bodyPr>
          <a:lstStyle/>
          <a:p>
            <a:r>
              <a:rPr lang="ja-JP" altLang="en-US" dirty="0" smtClean="0"/>
              <a:t>第一条はロータリーの奉仕理念が明確に定義づけられています。ロータリーは、基本的には、一つの人生哲学であり、それは利己的な欲求と義務およびこれに伴う他人のために奉仕したいという感情とのあいだに常に存在する矛盾を和らげようとするものであり、この哲学は</a:t>
            </a:r>
            <a:r>
              <a:rPr lang="en-US" altLang="ja-JP" dirty="0" smtClean="0"/>
              <a:t>Service above self </a:t>
            </a:r>
            <a:r>
              <a:rPr lang="ja-JP" altLang="en-US" dirty="0" smtClean="0"/>
              <a:t>という奉仕哲学であり、</a:t>
            </a:r>
            <a:r>
              <a:rPr lang="en-US" altLang="ja-JP" dirty="0" smtClean="0"/>
              <a:t>He profits most who serve best </a:t>
            </a:r>
            <a:r>
              <a:rPr lang="ja-JP" altLang="en-US" dirty="0" smtClean="0"/>
              <a:t>という実践倫理の原則に基づくものです。</a:t>
            </a:r>
          </a:p>
          <a:p>
            <a:r>
              <a:rPr lang="ja-JP" altLang="en-US" dirty="0" smtClean="0"/>
              <a:t>第二条はロータリークラブの役割について、</a:t>
            </a:r>
          </a:p>
          <a:p>
            <a:r>
              <a:rPr lang="ja-JP" altLang="en-US" dirty="0" smtClean="0"/>
              <a:t>第三条は</a:t>
            </a:r>
            <a:r>
              <a:rPr lang="en-US" altLang="ja-JP" dirty="0" smtClean="0"/>
              <a:t>RI</a:t>
            </a:r>
            <a:r>
              <a:rPr lang="ja-JP" altLang="en-US" dirty="0" smtClean="0"/>
              <a:t>の役割について</a:t>
            </a:r>
          </a:p>
          <a:p>
            <a:r>
              <a:rPr lang="ja-JP" altLang="en-US" dirty="0" smtClean="0"/>
              <a:t>第四条ではロータリー運動は単なる理念の提唱ではなく、実践哲学であり、奉仕するものは行動しなければならないと述べられています。</a:t>
            </a:r>
          </a:p>
          <a:p>
            <a:r>
              <a:rPr lang="ja-JP" altLang="en-US" dirty="0" smtClean="0"/>
              <a:t>第五条にはクラブ自治権について</a:t>
            </a:r>
          </a:p>
          <a:p>
            <a:r>
              <a:rPr lang="ja-JP" altLang="en-US" dirty="0" smtClean="0"/>
              <a:t>第六条ではクラブが実施する社会奉仕実践の指針が述べられています。</a:t>
            </a:r>
          </a:p>
          <a:p>
            <a:endParaRPr lang="ja-JP" altLang="en-US" dirty="0" smtClean="0"/>
          </a:p>
          <a:p>
            <a:endParaRPr lang="ja-JP" altLang="en-US" dirty="0" smtClean="0"/>
          </a:p>
          <a:p>
            <a:endParaRPr lang="ja-JP" altLang="en-US" dirty="0" smtClean="0"/>
          </a:p>
        </p:txBody>
      </p:sp>
      <p:sp>
        <p:nvSpPr>
          <p:cNvPr id="78852" name="スライド番号プレースホルダ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CFFB2CE8-22A4-41B1-A316-B61A72B762A5}" type="slidenum">
              <a:rPr lang="ja-JP" altLang="en-US" smtClean="0"/>
              <a:pPr/>
              <a:t>25</a:t>
            </a:fld>
            <a:endParaRPr lang="ja-JP" altLang="en-US" smtClean="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スライド イメージ プレースホルダ 1"/>
          <p:cNvSpPr>
            <a:spLocks noGrp="1" noRot="1" noChangeAspect="1" noTextEdit="1"/>
          </p:cNvSpPr>
          <p:nvPr>
            <p:ph type="sldImg"/>
          </p:nvPr>
        </p:nvSpPr>
        <p:spPr bwMode="auto">
          <a:noFill/>
          <a:ln>
            <a:solidFill>
              <a:srgbClr val="000000"/>
            </a:solidFill>
            <a:miter lim="800000"/>
            <a:headEnd/>
            <a:tailEnd/>
          </a:ln>
        </p:spPr>
      </p:sp>
      <p:sp>
        <p:nvSpPr>
          <p:cNvPr id="44035" name="ノート プレースホルダ 2"/>
          <p:cNvSpPr>
            <a:spLocks noGrp="1"/>
          </p:cNvSpPr>
          <p:nvPr>
            <p:ph type="body" idx="1"/>
          </p:nvPr>
        </p:nvSpPr>
        <p:spPr bwMode="auto">
          <a:noFill/>
        </p:spPr>
        <p:txBody>
          <a:bodyPr wrap="square" numCol="1" anchor="t" anchorCtr="0" compatLnSpc="1">
            <a:prstTxWarp prst="textNoShape">
              <a:avLst/>
            </a:prstTxWarp>
          </a:bodyPr>
          <a:lstStyle/>
          <a:p>
            <a:r>
              <a:rPr kumimoji="1" lang="en-US" altLang="ja-JP" sz="1200" kern="1200" dirty="0" smtClean="0">
                <a:solidFill>
                  <a:schemeClr val="tx1"/>
                </a:solidFill>
                <a:latin typeface="+mn-lt"/>
                <a:ea typeface="+mn-ea"/>
                <a:cs typeface="+mn-cs"/>
              </a:rPr>
              <a:t>2010</a:t>
            </a:r>
            <a:r>
              <a:rPr kumimoji="1" lang="ja-JP" altLang="ja-JP" sz="1200" kern="1200" dirty="0" smtClean="0">
                <a:solidFill>
                  <a:schemeClr val="tx1"/>
                </a:solidFill>
                <a:latin typeface="+mn-lt"/>
                <a:ea typeface="+mn-ea"/>
                <a:cs typeface="+mn-cs"/>
              </a:rPr>
              <a:t>年</a:t>
            </a:r>
            <a:r>
              <a:rPr kumimoji="1" lang="en-US" altLang="ja-JP" sz="1200" kern="1200" dirty="0" smtClean="0">
                <a:solidFill>
                  <a:schemeClr val="tx1"/>
                </a:solidFill>
                <a:latin typeface="+mn-lt"/>
                <a:ea typeface="+mn-ea"/>
                <a:cs typeface="+mn-cs"/>
              </a:rPr>
              <a:t>4</a:t>
            </a:r>
            <a:r>
              <a:rPr kumimoji="1" lang="ja-JP" altLang="ja-JP" sz="1200" kern="1200" dirty="0" smtClean="0">
                <a:solidFill>
                  <a:schemeClr val="tx1"/>
                </a:solidFill>
                <a:latin typeface="+mn-lt"/>
                <a:ea typeface="+mn-ea"/>
                <a:cs typeface="+mn-cs"/>
              </a:rPr>
              <a:t>月</a:t>
            </a:r>
            <a:r>
              <a:rPr kumimoji="1" lang="en-US" altLang="ja-JP" sz="1200" kern="1200" dirty="0" smtClean="0">
                <a:solidFill>
                  <a:schemeClr val="tx1"/>
                </a:solidFill>
                <a:latin typeface="+mn-lt"/>
                <a:ea typeface="+mn-ea"/>
                <a:cs typeface="+mn-cs"/>
              </a:rPr>
              <a:t>25</a:t>
            </a:r>
            <a:r>
              <a:rPr kumimoji="1" lang="ja-JP" altLang="ja-JP" sz="1200" kern="1200" dirty="0" smtClean="0">
                <a:solidFill>
                  <a:schemeClr val="tx1"/>
                </a:solidFill>
                <a:latin typeface="+mn-lt"/>
                <a:ea typeface="+mn-ea"/>
                <a:cs typeface="+mn-cs"/>
              </a:rPr>
              <a:t>日から</a:t>
            </a:r>
            <a:r>
              <a:rPr kumimoji="1" lang="en-US" altLang="ja-JP" sz="1200" kern="1200" dirty="0" smtClean="0">
                <a:solidFill>
                  <a:schemeClr val="tx1"/>
                </a:solidFill>
                <a:latin typeface="+mn-lt"/>
                <a:ea typeface="+mn-ea"/>
                <a:cs typeface="+mn-cs"/>
              </a:rPr>
              <a:t>30</a:t>
            </a:r>
            <a:r>
              <a:rPr kumimoji="1" lang="ja-JP" altLang="ja-JP" sz="1200" kern="1200" dirty="0" smtClean="0">
                <a:solidFill>
                  <a:schemeClr val="tx1"/>
                </a:solidFill>
                <a:latin typeface="+mn-lt"/>
                <a:ea typeface="+mn-ea"/>
                <a:cs typeface="+mn-cs"/>
              </a:rPr>
              <a:t>日までシカゴで開催された規定審議会において、日本から提案された「</a:t>
            </a:r>
            <a:r>
              <a:rPr kumimoji="1" lang="en-US" altLang="ja-JP" sz="1200" kern="1200" dirty="0" smtClean="0">
                <a:solidFill>
                  <a:schemeClr val="tx1"/>
                </a:solidFill>
                <a:latin typeface="+mn-lt"/>
                <a:ea typeface="+mn-ea"/>
                <a:cs typeface="+mn-cs"/>
              </a:rPr>
              <a:t>10-182</a:t>
            </a:r>
            <a:r>
              <a:rPr kumimoji="1" lang="ja-JP" altLang="ja-JP" sz="1200" kern="1200" dirty="0" smtClean="0">
                <a:solidFill>
                  <a:schemeClr val="tx1"/>
                </a:solidFill>
                <a:latin typeface="+mn-lt"/>
                <a:ea typeface="+mn-ea"/>
                <a:cs typeface="+mn-cs"/>
              </a:rPr>
              <a:t>　社会奉仕に関する</a:t>
            </a:r>
            <a:r>
              <a:rPr kumimoji="1" lang="en-US" altLang="ja-JP" sz="1200" kern="1200" dirty="0" smtClean="0">
                <a:solidFill>
                  <a:schemeClr val="tx1"/>
                </a:solidFill>
                <a:latin typeface="+mn-lt"/>
                <a:ea typeface="+mn-ea"/>
                <a:cs typeface="+mn-cs"/>
              </a:rPr>
              <a:t>1923</a:t>
            </a:r>
            <a:r>
              <a:rPr kumimoji="1" lang="ja-JP" altLang="ja-JP" sz="1200" kern="1200" dirty="0" smtClean="0">
                <a:solidFill>
                  <a:schemeClr val="tx1"/>
                </a:solidFill>
                <a:latin typeface="+mn-lt"/>
                <a:ea typeface="+mn-ea"/>
                <a:cs typeface="+mn-cs"/>
              </a:rPr>
              <a:t>年の声明の第</a:t>
            </a:r>
            <a:r>
              <a:rPr kumimoji="1" lang="en-US" altLang="ja-JP" sz="1200" kern="1200" dirty="0" smtClean="0">
                <a:solidFill>
                  <a:schemeClr val="tx1"/>
                </a:solidFill>
                <a:latin typeface="+mn-lt"/>
                <a:ea typeface="+mn-ea"/>
                <a:cs typeface="+mn-cs"/>
              </a:rPr>
              <a:t>1</a:t>
            </a:r>
            <a:r>
              <a:rPr kumimoji="1" lang="ja-JP" altLang="ja-JP" sz="1200" kern="1200" dirty="0" smtClean="0">
                <a:solidFill>
                  <a:schemeClr val="tx1"/>
                </a:solidFill>
                <a:latin typeface="+mn-lt"/>
                <a:ea typeface="+mn-ea"/>
                <a:cs typeface="+mn-cs"/>
              </a:rPr>
              <a:t>項を奉仕哲学の定義として使用する件」が圧倒的な支持を得て採択されました。</a:t>
            </a:r>
            <a:endParaRPr kumimoji="1" lang="ja-JP" altLang="ja-JP" sz="1200" kern="1200" dirty="0">
              <a:solidFill>
                <a:schemeClr val="tx1"/>
              </a:solidFill>
              <a:latin typeface="+mn-lt"/>
              <a:ea typeface="+mn-ea"/>
              <a:cs typeface="+mn-cs"/>
            </a:endParaRPr>
          </a:p>
        </p:txBody>
      </p:sp>
      <p:sp>
        <p:nvSpPr>
          <p:cNvPr id="44036" name="スライド番号プレースホルダ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3D4722E-7621-45BC-87FA-06C69EB8E151}" type="slidenum">
              <a:rPr lang="ja-JP" altLang="en-US" smtClean="0"/>
              <a:pPr/>
              <a:t>26</a:t>
            </a:fld>
            <a:endParaRPr lang="ja-JP" altLang="en-US" smtClean="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スライド イメージ プレースホルダ 1"/>
          <p:cNvSpPr>
            <a:spLocks noGrp="1" noRot="1" noChangeAspect="1" noTextEdit="1"/>
          </p:cNvSpPr>
          <p:nvPr>
            <p:ph type="sldImg"/>
          </p:nvPr>
        </p:nvSpPr>
        <p:spPr bwMode="auto">
          <a:noFill/>
          <a:ln>
            <a:solidFill>
              <a:srgbClr val="000000"/>
            </a:solidFill>
            <a:miter lim="800000"/>
            <a:headEnd/>
            <a:tailEnd/>
          </a:ln>
        </p:spPr>
      </p:sp>
      <p:sp>
        <p:nvSpPr>
          <p:cNvPr id="44035" name="ノート プレースホルダ 2"/>
          <p:cNvSpPr>
            <a:spLocks noGrp="1"/>
          </p:cNvSpPr>
          <p:nvPr>
            <p:ph type="body" idx="1"/>
          </p:nvPr>
        </p:nvSpPr>
        <p:spPr bwMode="auto">
          <a:noFill/>
        </p:spPr>
        <p:txBody>
          <a:bodyPr wrap="square" numCol="1" anchor="t" anchorCtr="0" compatLnSpc="1">
            <a:prstTxWarp prst="textNoShape">
              <a:avLst/>
            </a:prstTxWarp>
          </a:bodyPr>
          <a:lstStyle/>
          <a:p>
            <a:r>
              <a:rPr kumimoji="1" lang="ja-JP" altLang="ja-JP" sz="1200" kern="1200" dirty="0" smtClean="0">
                <a:solidFill>
                  <a:schemeClr val="tx1"/>
                </a:solidFill>
                <a:latin typeface="+mn-lt"/>
                <a:ea typeface="+mn-ea"/>
                <a:cs typeface="+mn-cs"/>
              </a:rPr>
              <a:t>決議</a:t>
            </a:r>
            <a:r>
              <a:rPr kumimoji="1" lang="en-US" altLang="ja-JP" sz="1200" kern="1200" dirty="0" smtClean="0">
                <a:solidFill>
                  <a:schemeClr val="tx1"/>
                </a:solidFill>
                <a:latin typeface="+mn-lt"/>
                <a:ea typeface="+mn-ea"/>
                <a:cs typeface="+mn-cs"/>
              </a:rPr>
              <a:t>23-34</a:t>
            </a:r>
            <a:r>
              <a:rPr kumimoji="1" lang="ja-JP" altLang="ja-JP" sz="1200" kern="1200" dirty="0" smtClean="0">
                <a:solidFill>
                  <a:schemeClr val="tx1"/>
                </a:solidFill>
                <a:latin typeface="+mn-lt"/>
                <a:ea typeface="+mn-ea"/>
                <a:cs typeface="+mn-cs"/>
              </a:rPr>
              <a:t>はロータリーのすべての活動を規定する指針であると同時に、ロータリーの奉仕</a:t>
            </a:r>
            <a:r>
              <a:rPr kumimoji="1" lang="ja-JP" altLang="en-US" sz="1200" kern="1200" dirty="0" smtClean="0">
                <a:solidFill>
                  <a:schemeClr val="tx1"/>
                </a:solidFill>
                <a:latin typeface="+mn-lt"/>
                <a:ea typeface="+mn-ea"/>
                <a:cs typeface="+mn-cs"/>
              </a:rPr>
              <a:t>理念を</a:t>
            </a:r>
            <a:r>
              <a:rPr lang="ja-JP" altLang="en-US" sz="1200" dirty="0" smtClean="0">
                <a:solidFill>
                  <a:srgbClr val="FFFF99"/>
                </a:solidFill>
                <a:latin typeface="AR P明朝体U" pitchFamily="50" charset="-128"/>
                <a:ea typeface="AR P明朝体U" pitchFamily="50" charset="-128"/>
              </a:rPr>
              <a:t>利己的な欲求と利他の心の葛藤を和らげる人生哲学であると規定し、</a:t>
            </a:r>
            <a:endParaRPr lang="en-US" altLang="ja-JP" sz="1200" dirty="0" smtClean="0">
              <a:solidFill>
                <a:srgbClr val="FFFF99"/>
              </a:solidFill>
              <a:latin typeface="AR P明朝体U" pitchFamily="50" charset="-128"/>
              <a:ea typeface="AR P明朝体U" pitchFamily="50" charset="-128"/>
            </a:endParaRPr>
          </a:p>
          <a:p>
            <a:endParaRPr lang="en-US" altLang="ja-JP" sz="1200" dirty="0" smtClean="0">
              <a:solidFill>
                <a:srgbClr val="FFFF99"/>
              </a:solidFill>
              <a:latin typeface="AR P明朝体U" pitchFamily="50" charset="-128"/>
              <a:ea typeface="AR P明朝体U" pitchFamily="50" charset="-128"/>
            </a:endParaRPr>
          </a:p>
          <a:p>
            <a:r>
              <a:rPr lang="ja-JP" altLang="en-US" sz="1200" dirty="0" smtClean="0">
                <a:solidFill>
                  <a:srgbClr val="FFFF99"/>
                </a:solidFill>
                <a:latin typeface="AR P明朝体U" pitchFamily="50" charset="-128"/>
                <a:ea typeface="AR P明朝体U" pitchFamily="50" charset="-128"/>
              </a:rPr>
              <a:t>それを</a:t>
            </a:r>
            <a:r>
              <a:rPr kumimoji="1" lang="ja-JP" altLang="ja-JP" sz="1200" kern="1200" dirty="0" smtClean="0">
                <a:solidFill>
                  <a:schemeClr val="tx1"/>
                </a:solidFill>
                <a:latin typeface="+mn-lt"/>
                <a:ea typeface="+mn-ea"/>
                <a:cs typeface="+mn-cs"/>
              </a:rPr>
              <a:t> </a:t>
            </a:r>
            <a:r>
              <a:rPr kumimoji="1" lang="en-US" altLang="ja-JP" sz="1200" kern="1200" dirty="0" smtClean="0">
                <a:solidFill>
                  <a:schemeClr val="tx1"/>
                </a:solidFill>
                <a:latin typeface="+mn-lt"/>
                <a:ea typeface="+mn-ea"/>
                <a:cs typeface="+mn-cs"/>
              </a:rPr>
              <a:t>Service above self </a:t>
            </a:r>
            <a:r>
              <a:rPr kumimoji="1" lang="ja-JP" altLang="ja-JP" sz="1200" kern="1200" dirty="0" smtClean="0">
                <a:solidFill>
                  <a:schemeClr val="tx1"/>
                </a:solidFill>
                <a:latin typeface="+mn-lt"/>
                <a:ea typeface="+mn-ea"/>
                <a:cs typeface="+mn-cs"/>
              </a:rPr>
              <a:t>と</a:t>
            </a:r>
            <a:r>
              <a:rPr kumimoji="1" lang="en-US" altLang="ja-JP" sz="1200" kern="1200" dirty="0" smtClean="0">
                <a:solidFill>
                  <a:schemeClr val="tx1"/>
                </a:solidFill>
                <a:latin typeface="+mn-lt"/>
                <a:ea typeface="+mn-ea"/>
                <a:cs typeface="+mn-cs"/>
              </a:rPr>
              <a:t> He profits most who serves best </a:t>
            </a:r>
            <a:r>
              <a:rPr kumimoji="1" lang="ja-JP" altLang="en-US" sz="1200" kern="1200" dirty="0" smtClean="0">
                <a:solidFill>
                  <a:schemeClr val="tx1"/>
                </a:solidFill>
                <a:latin typeface="+mn-lt"/>
                <a:ea typeface="+mn-ea"/>
                <a:cs typeface="+mn-cs"/>
              </a:rPr>
              <a:t>の二つの奉仕理念</a:t>
            </a:r>
            <a:r>
              <a:rPr kumimoji="1" lang="ja-JP" altLang="ja-JP" sz="1200" kern="1200" dirty="0" smtClean="0">
                <a:solidFill>
                  <a:schemeClr val="tx1"/>
                </a:solidFill>
                <a:latin typeface="+mn-lt"/>
                <a:ea typeface="+mn-ea"/>
                <a:cs typeface="+mn-cs"/>
              </a:rPr>
              <a:t>で</a:t>
            </a:r>
            <a:r>
              <a:rPr kumimoji="1" lang="ja-JP" altLang="en-US" sz="1200" kern="1200" dirty="0" smtClean="0">
                <a:solidFill>
                  <a:schemeClr val="tx1"/>
                </a:solidFill>
                <a:latin typeface="+mn-lt"/>
                <a:ea typeface="+mn-ea"/>
                <a:cs typeface="+mn-cs"/>
              </a:rPr>
              <a:t>表現しています</a:t>
            </a:r>
            <a:r>
              <a:rPr kumimoji="1" lang="ja-JP" altLang="ja-JP" sz="1200" kern="1200" dirty="0" smtClean="0">
                <a:solidFill>
                  <a:schemeClr val="tx1"/>
                </a:solidFill>
                <a:latin typeface="+mn-lt"/>
                <a:ea typeface="+mn-ea"/>
                <a:cs typeface="+mn-cs"/>
              </a:rPr>
              <a:t>。</a:t>
            </a:r>
            <a:endParaRPr kumimoji="1" lang="ja-JP" altLang="en-US" sz="1200" kern="1200" dirty="0" smtClean="0">
              <a:solidFill>
                <a:schemeClr val="tx1"/>
              </a:solidFill>
              <a:latin typeface="+mn-lt"/>
              <a:ea typeface="+mn-ea"/>
              <a:cs typeface="+mn-cs"/>
            </a:endParaRPr>
          </a:p>
          <a:p>
            <a:r>
              <a:rPr kumimoji="1" lang="ja-JP" altLang="ja-JP" sz="1200" kern="1200" dirty="0" smtClean="0">
                <a:solidFill>
                  <a:schemeClr val="tx1"/>
                </a:solidFill>
                <a:latin typeface="+mn-lt"/>
                <a:ea typeface="+mn-ea"/>
                <a:cs typeface="+mn-cs"/>
              </a:rPr>
              <a:t>しかし</a:t>
            </a:r>
            <a:r>
              <a:rPr kumimoji="1" lang="en-US" altLang="ja-JP" sz="1200" kern="1200" dirty="0" smtClean="0">
                <a:solidFill>
                  <a:schemeClr val="tx1"/>
                </a:solidFill>
                <a:latin typeface="+mn-lt"/>
                <a:ea typeface="+mn-ea"/>
                <a:cs typeface="+mn-cs"/>
              </a:rPr>
              <a:t>RI</a:t>
            </a:r>
            <a:r>
              <a:rPr kumimoji="1" lang="ja-JP" altLang="ja-JP" sz="1200" kern="1200" dirty="0" smtClean="0">
                <a:solidFill>
                  <a:schemeClr val="tx1"/>
                </a:solidFill>
                <a:latin typeface="+mn-lt"/>
                <a:ea typeface="+mn-ea"/>
                <a:cs typeface="+mn-cs"/>
              </a:rPr>
              <a:t>は、この決議</a:t>
            </a:r>
            <a:r>
              <a:rPr kumimoji="1" lang="en-US" altLang="ja-JP" sz="1200" kern="1200" dirty="0" smtClean="0">
                <a:solidFill>
                  <a:schemeClr val="tx1"/>
                </a:solidFill>
                <a:latin typeface="+mn-lt"/>
                <a:ea typeface="+mn-ea"/>
                <a:cs typeface="+mn-cs"/>
              </a:rPr>
              <a:t>23-34</a:t>
            </a:r>
            <a:r>
              <a:rPr kumimoji="1" lang="ja-JP" altLang="ja-JP" sz="1200" kern="1200" dirty="0" smtClean="0">
                <a:solidFill>
                  <a:schemeClr val="tx1"/>
                </a:solidFill>
                <a:latin typeface="+mn-lt"/>
                <a:ea typeface="+mn-ea"/>
                <a:cs typeface="+mn-cs"/>
              </a:rPr>
              <a:t>は時代に合わないという理由で、手続要覧やロータリー章典から除外しようという動きをみせたため、日本の心ある会員はこれに猛反対しました。私もこの流れの中で、</a:t>
            </a:r>
            <a:r>
              <a:rPr kumimoji="1" lang="ja-JP" altLang="en-US" sz="1200" kern="1200" dirty="0" smtClean="0">
                <a:solidFill>
                  <a:schemeClr val="tx1"/>
                </a:solidFill>
                <a:latin typeface="+mn-lt"/>
                <a:ea typeface="+mn-ea"/>
                <a:cs typeface="+mn-cs"/>
              </a:rPr>
              <a:t>いろいろな機会を通じて</a:t>
            </a:r>
            <a:r>
              <a:rPr kumimoji="1" lang="ja-JP" altLang="ja-JP" sz="1200" kern="1200" dirty="0" smtClean="0">
                <a:solidFill>
                  <a:schemeClr val="tx1"/>
                </a:solidFill>
                <a:latin typeface="+mn-lt"/>
                <a:ea typeface="+mn-ea"/>
                <a:cs typeface="+mn-cs"/>
              </a:rPr>
              <a:t>決議</a:t>
            </a:r>
            <a:r>
              <a:rPr kumimoji="1" lang="en-US" altLang="ja-JP" sz="1200" kern="1200" dirty="0" smtClean="0">
                <a:solidFill>
                  <a:schemeClr val="tx1"/>
                </a:solidFill>
                <a:latin typeface="+mn-lt"/>
                <a:ea typeface="+mn-ea"/>
                <a:cs typeface="+mn-cs"/>
              </a:rPr>
              <a:t>23-34</a:t>
            </a:r>
            <a:r>
              <a:rPr kumimoji="1" lang="ja-JP" altLang="ja-JP" sz="1200" kern="1200" dirty="0" smtClean="0">
                <a:solidFill>
                  <a:schemeClr val="tx1"/>
                </a:solidFill>
                <a:latin typeface="+mn-lt"/>
                <a:ea typeface="+mn-ea"/>
                <a:cs typeface="+mn-cs"/>
              </a:rPr>
              <a:t>の重要性を訴える講演を積極的に続けました</a:t>
            </a:r>
            <a:r>
              <a:rPr kumimoji="1" lang="ja-JP" altLang="en-US" sz="1200" kern="1200" dirty="0" smtClean="0">
                <a:solidFill>
                  <a:schemeClr val="tx1"/>
                </a:solidFill>
                <a:latin typeface="+mn-lt"/>
                <a:ea typeface="+mn-ea"/>
                <a:cs typeface="+mn-cs"/>
              </a:rPr>
              <a:t>ので、</a:t>
            </a:r>
            <a:r>
              <a:rPr kumimoji="1" lang="ja-JP" altLang="ja-JP" sz="1200" kern="1200" dirty="0" smtClean="0">
                <a:solidFill>
                  <a:schemeClr val="tx1"/>
                </a:solidFill>
                <a:latin typeface="+mn-lt"/>
                <a:ea typeface="+mn-ea"/>
                <a:cs typeface="+mn-cs"/>
              </a:rPr>
              <a:t>今回の規定審議会でダメ押しとも言えるこの決議案が採択されたことは、この運動に最初から携わったロータリアンとして無上の喜びでもあります。</a:t>
            </a:r>
          </a:p>
          <a:p>
            <a:endParaRPr kumimoji="1" lang="ja-JP" altLang="ja-JP" sz="1200" kern="1200" dirty="0">
              <a:solidFill>
                <a:schemeClr val="tx1"/>
              </a:solidFill>
              <a:latin typeface="+mn-lt"/>
              <a:ea typeface="+mn-ea"/>
              <a:cs typeface="+mn-cs"/>
            </a:endParaRPr>
          </a:p>
        </p:txBody>
      </p:sp>
      <p:sp>
        <p:nvSpPr>
          <p:cNvPr id="44036" name="スライド番号プレースホルダ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3D4722E-7621-45BC-87FA-06C69EB8E151}" type="slidenum">
              <a:rPr lang="ja-JP" altLang="en-US" smtClean="0"/>
              <a:pPr/>
              <a:t>27</a:t>
            </a:fld>
            <a:endParaRPr lang="ja-JP" altLang="en-US" smtClean="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 1"/>
          <p:cNvSpPr>
            <a:spLocks noGrp="1" noRot="1" noChangeAspect="1"/>
          </p:cNvSpPr>
          <p:nvPr>
            <p:ph type="sldImg"/>
          </p:nvPr>
        </p:nvSpPr>
        <p:spPr/>
      </p:sp>
      <p:sp>
        <p:nvSpPr>
          <p:cNvPr id="3" name="ノート プレースホルダ 2"/>
          <p:cNvSpPr>
            <a:spLocks noGrp="1"/>
          </p:cNvSpPr>
          <p:nvPr>
            <p:ph type="body" idx="1"/>
          </p:nvPr>
        </p:nvSpPr>
        <p:spPr/>
        <p:txBody>
          <a:bodyPr>
            <a:normAutofit/>
          </a:bodyPr>
          <a:lstStyle/>
          <a:p>
            <a:r>
              <a:rPr kumimoji="1" lang="en-US" altLang="ja-JP" sz="1200" b="0" kern="1200" baseline="0" dirty="0" smtClean="0">
                <a:solidFill>
                  <a:schemeClr val="tx1"/>
                </a:solidFill>
                <a:latin typeface="+mn-ea"/>
                <a:ea typeface="+mn-ea"/>
                <a:cs typeface="+mn-cs"/>
              </a:rPr>
              <a:t>1927</a:t>
            </a:r>
            <a:r>
              <a:rPr kumimoji="1" lang="ja-JP" altLang="en-US" sz="1200" b="0" kern="1200" baseline="0" dirty="0" smtClean="0">
                <a:solidFill>
                  <a:schemeClr val="tx1"/>
                </a:solidFill>
                <a:latin typeface="+mn-ea"/>
                <a:ea typeface="+mn-ea"/>
                <a:cs typeface="+mn-cs"/>
              </a:rPr>
              <a:t>年のオステンド大会においてロータリーの組織管理の合理化が行われ、実践上または管理上の利便から抜本的に再編成されて、四大奉仕に基づいた委員会構成に変更されました。すなわち、目標設定委員会</a:t>
            </a:r>
            <a:r>
              <a:rPr kumimoji="1" lang="en-US" altLang="ja-JP" sz="1200" b="0" kern="1200" baseline="0" dirty="0" smtClean="0">
                <a:solidFill>
                  <a:schemeClr val="tx1"/>
                </a:solidFill>
                <a:latin typeface="+mn-ea"/>
                <a:ea typeface="+mn-ea"/>
                <a:cs typeface="+mn-cs"/>
              </a:rPr>
              <a:t>Aims and Objects Committee </a:t>
            </a:r>
            <a:r>
              <a:rPr kumimoji="1" lang="ja-JP" altLang="en-US" sz="1200" b="0" kern="1200" baseline="0" dirty="0" smtClean="0">
                <a:solidFill>
                  <a:schemeClr val="tx1"/>
                </a:solidFill>
                <a:latin typeface="+mn-ea"/>
                <a:ea typeface="+mn-ea"/>
                <a:cs typeface="+mn-cs"/>
              </a:rPr>
              <a:t>の下にクラブ奉仕、職業奉仕、社会奉仕、国際奉仕委員会を置き、理事をそれぞれの委員長に充てるというものであって、現在の委員会構成の原形ともなるものです。</a:t>
            </a:r>
          </a:p>
          <a:p>
            <a:r>
              <a:rPr kumimoji="1" lang="ja-JP" altLang="en-US" sz="1200" b="0" kern="1200" dirty="0" smtClean="0">
                <a:solidFill>
                  <a:schemeClr val="tx1"/>
                </a:solidFill>
                <a:latin typeface="+mn-ea"/>
                <a:ea typeface="+mn-ea"/>
                <a:cs typeface="+mn-cs"/>
              </a:rPr>
              <a:t>これにより、奉仕活動実践はその活動の場を与えられて活発になった一方で、奉仕理念の研鑚は、その活動の場が特定されなくなり、これ以降のロータリー運動は奉仕活動の実践が主体になっていきます。</a:t>
            </a:r>
          </a:p>
          <a:p>
            <a:r>
              <a:rPr kumimoji="1" lang="en-US" altLang="ja-JP" sz="1200" b="0" kern="1200" dirty="0" smtClean="0">
                <a:solidFill>
                  <a:schemeClr val="tx1"/>
                </a:solidFill>
                <a:latin typeface="+mn-ea"/>
                <a:ea typeface="+mn-ea"/>
                <a:cs typeface="+mn-cs"/>
              </a:rPr>
              <a:t>2010</a:t>
            </a:r>
            <a:r>
              <a:rPr kumimoji="1" lang="ja-JP" altLang="en-US" sz="1200" b="0" kern="1200" dirty="0" smtClean="0">
                <a:solidFill>
                  <a:schemeClr val="tx1"/>
                </a:solidFill>
                <a:latin typeface="+mn-ea"/>
                <a:ea typeface="+mn-ea"/>
                <a:cs typeface="+mn-cs"/>
              </a:rPr>
              <a:t>年の規定審議会でこれに新世代奉仕が加わって５大奉仕になりましたが、これは奉仕活動実践に関する分類ですから、奉仕理念には何らの影響を及ぼすものではありません。</a:t>
            </a:r>
          </a:p>
          <a:p>
            <a:r>
              <a:rPr kumimoji="1" lang="ja-JP" altLang="en-US" sz="1200" b="0" kern="1200" dirty="0" smtClean="0">
                <a:solidFill>
                  <a:schemeClr val="tx1"/>
                </a:solidFill>
                <a:latin typeface="+mn-ea"/>
                <a:ea typeface="+mn-ea"/>
                <a:cs typeface="+mn-cs"/>
              </a:rPr>
              <a:t>今後とも社会のニーズが多様化して、環境保全などの奉仕活動が設置されることが予測されます。</a:t>
            </a:r>
          </a:p>
          <a:p>
            <a:endParaRPr kumimoji="1" lang="ja-JP" altLang="en-US" dirty="0"/>
          </a:p>
        </p:txBody>
      </p:sp>
      <p:sp>
        <p:nvSpPr>
          <p:cNvPr id="4" name="スライド番号プレースホルダ 3"/>
          <p:cNvSpPr>
            <a:spLocks noGrp="1"/>
          </p:cNvSpPr>
          <p:nvPr>
            <p:ph type="sldNum" sz="quarter" idx="10"/>
          </p:nvPr>
        </p:nvSpPr>
        <p:spPr/>
        <p:txBody>
          <a:bodyPr/>
          <a:lstStyle/>
          <a:p>
            <a:fld id="{38BA0A5E-A9ED-4E3F-B366-A3E8789F6CCA}" type="slidenum">
              <a:rPr kumimoji="1" lang="ja-JP" altLang="en-US" smtClean="0"/>
              <a:pPr/>
              <a:t>28</a:t>
            </a:fld>
            <a:endParaRPr kumimoji="1" lang="ja-JP" alt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スライド イメージ プレースホルダ 1"/>
          <p:cNvSpPr>
            <a:spLocks noGrp="1" noRot="1" noChangeAspect="1" noTextEdit="1"/>
          </p:cNvSpPr>
          <p:nvPr>
            <p:ph type="sldImg"/>
          </p:nvPr>
        </p:nvSpPr>
        <p:spPr bwMode="auto">
          <a:noFill/>
          <a:ln>
            <a:solidFill>
              <a:srgbClr val="000000"/>
            </a:solidFill>
            <a:miter lim="800000"/>
            <a:headEnd/>
            <a:tailEnd/>
          </a:ln>
        </p:spPr>
      </p:sp>
      <p:sp>
        <p:nvSpPr>
          <p:cNvPr id="59395" name="ノート プレースホルダ 2"/>
          <p:cNvSpPr>
            <a:spLocks noGrp="1"/>
          </p:cNvSpPr>
          <p:nvPr>
            <p:ph type="body" idx="1"/>
          </p:nvPr>
        </p:nvSpPr>
        <p:spPr bwMode="auto">
          <a:noFill/>
        </p:spPr>
        <p:txBody>
          <a:bodyPr wrap="square" numCol="1" anchor="t" anchorCtr="0" compatLnSpc="1">
            <a:prstTxWarp prst="textNoShape">
              <a:avLst/>
            </a:prstTxWarp>
          </a:bodyPr>
          <a:lstStyle/>
          <a:p>
            <a:r>
              <a:rPr lang="en-US" altLang="ja-JP" dirty="0" smtClean="0"/>
              <a:t>1929</a:t>
            </a:r>
            <a:r>
              <a:rPr lang="ja-JP" altLang="en-US" dirty="0" smtClean="0"/>
              <a:t>年</a:t>
            </a:r>
            <a:r>
              <a:rPr lang="en-US" altLang="ja-JP" dirty="0" smtClean="0"/>
              <a:t>10</a:t>
            </a:r>
            <a:r>
              <a:rPr lang="ja-JP" altLang="en-US" dirty="0" smtClean="0"/>
              <a:t>月の世界大恐慌を契機にした政治・経済的な大きな変化が起こりました。</a:t>
            </a:r>
            <a:endParaRPr lang="en-US" altLang="ja-JP" dirty="0" smtClean="0"/>
          </a:p>
          <a:p>
            <a:r>
              <a:rPr lang="en-US" altLang="ja-JP" dirty="0" smtClean="0"/>
              <a:t>1932</a:t>
            </a:r>
            <a:r>
              <a:rPr lang="ja-JP" altLang="en-US" dirty="0" smtClean="0"/>
              <a:t>年、共和党のフーバー大統領</a:t>
            </a:r>
            <a:r>
              <a:rPr lang="en-US" altLang="ja-JP" dirty="0" smtClean="0"/>
              <a:t>(</a:t>
            </a:r>
            <a:r>
              <a:rPr lang="ja-JP" altLang="en-US" dirty="0" smtClean="0"/>
              <a:t>ブルッフ</a:t>
            </a:r>
            <a:r>
              <a:rPr lang="en-US" altLang="ja-JP" dirty="0" smtClean="0"/>
              <a:t>RC</a:t>
            </a:r>
            <a:r>
              <a:rPr lang="ja-JP" altLang="en-US" dirty="0" smtClean="0"/>
              <a:t>会員</a:t>
            </a:r>
            <a:r>
              <a:rPr lang="en-US" altLang="ja-JP" dirty="0" smtClean="0"/>
              <a:t>)</a:t>
            </a:r>
            <a:r>
              <a:rPr lang="ja-JP" altLang="en-US" dirty="0" smtClean="0"/>
              <a:t>から、民主党のルーズベルト大統領へ政権交代しました。</a:t>
            </a:r>
            <a:endParaRPr lang="en-US" altLang="ja-JP" dirty="0" smtClean="0"/>
          </a:p>
          <a:p>
            <a:endParaRPr lang="en-US" altLang="ja-JP" dirty="0" smtClean="0"/>
          </a:p>
          <a:p>
            <a:r>
              <a:rPr lang="ja-JP" altLang="en-US" dirty="0" smtClean="0"/>
              <a:t>ニューディール政策を採用し、金本位制廃止、公共事業の創出、企業活動と労使関係の制限という一連の政策を実施しますが、</a:t>
            </a:r>
            <a:r>
              <a:rPr lang="en-US" altLang="ja-JP" dirty="0" smtClean="0"/>
              <a:t>1937</a:t>
            </a:r>
            <a:r>
              <a:rPr lang="ja-JP" altLang="en-US" dirty="0" smtClean="0"/>
              <a:t>年夏に、「恐慌の中の恐慌」といわれる最悪の状態となりました。</a:t>
            </a:r>
            <a:endParaRPr lang="en-US" altLang="ja-JP" dirty="0" smtClean="0"/>
          </a:p>
          <a:p>
            <a:endParaRPr lang="en-US" altLang="ja-JP" dirty="0" smtClean="0"/>
          </a:p>
          <a:p>
            <a:r>
              <a:rPr lang="ja-JP" altLang="en-US" dirty="0" smtClean="0"/>
              <a:t>そこで、折からの国際的緊張を利用して、最大の公共投資である軍需産業の積極的育成をはか</a:t>
            </a:r>
            <a:r>
              <a:rPr kumimoji="1" lang="ja-JP" altLang="ja-JP" sz="1200" kern="1200" dirty="0" smtClean="0">
                <a:solidFill>
                  <a:schemeClr val="tx1"/>
                </a:solidFill>
                <a:latin typeface="+mn-lt"/>
                <a:ea typeface="+mn-ea"/>
                <a:cs typeface="+mn-cs"/>
              </a:rPr>
              <a:t>り、第二次世界大戦に突入することで、この危機を乗り越えることができたのは皮肉な結末と言えましょう。</a:t>
            </a:r>
            <a:endParaRPr lang="ja-JP" altLang="en-US" dirty="0" smtClean="0"/>
          </a:p>
          <a:p>
            <a:endParaRPr lang="ja-JP" altLang="en-US" dirty="0" smtClean="0"/>
          </a:p>
          <a:p>
            <a:r>
              <a:rPr lang="ja-JP" altLang="en-US" dirty="0" smtClean="0"/>
              <a:t>シェルドンが提唱した職業奉仕理念は修正資本主義そのものでしたから、すでに最新の企業経営方針を先取りしていたロータリアンには、そんなに大きな経済的ダメージをあたえることはありませんでした。修正資本主義に基づく職業奉仕理念の構築、道徳律の制定、事業における道徳律の適用、四つのテストといった職業奉仕の実践活動も効を奏して、ロータリアン自身が不況に耐えうる実力をつけており、ロータリアン企業は迅速に業績を回復していきました。</a:t>
            </a:r>
          </a:p>
          <a:p>
            <a:endParaRPr lang="ja-JP" altLang="en-US" dirty="0" smtClean="0"/>
          </a:p>
        </p:txBody>
      </p:sp>
      <p:sp>
        <p:nvSpPr>
          <p:cNvPr id="59396" name="スライド番号プレースホルダ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5A210BB5-2BE5-4AAD-8B8D-AD030930ACC5}" type="slidenum">
              <a:rPr lang="ja-JP" altLang="en-US" smtClean="0"/>
              <a:pPr/>
              <a:t>29</a:t>
            </a:fld>
            <a:endParaRPr lang="ja-JP" altLang="en-US" smtClean="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スライド イメージ プレースホルダ 1"/>
          <p:cNvSpPr>
            <a:spLocks noGrp="1" noRot="1" noChangeAspect="1" noTextEdit="1"/>
          </p:cNvSpPr>
          <p:nvPr>
            <p:ph type="sldImg"/>
          </p:nvPr>
        </p:nvSpPr>
        <p:spPr bwMode="auto">
          <a:noFill/>
          <a:ln>
            <a:solidFill>
              <a:srgbClr val="000000"/>
            </a:solidFill>
            <a:miter lim="800000"/>
            <a:headEnd/>
            <a:tailEnd/>
          </a:ln>
        </p:spPr>
      </p:sp>
      <p:sp>
        <p:nvSpPr>
          <p:cNvPr id="76803" name="ノート プレースホルダ 2"/>
          <p:cNvSpPr>
            <a:spLocks noGrp="1"/>
          </p:cNvSpPr>
          <p:nvPr>
            <p:ph type="body" idx="1"/>
          </p:nvPr>
        </p:nvSpPr>
        <p:spPr bwMode="auto">
          <a:noFill/>
        </p:spPr>
        <p:txBody>
          <a:bodyPr wrap="square" numCol="1" anchor="t" anchorCtr="0" compatLnSpc="1">
            <a:prstTxWarp prst="textNoShape">
              <a:avLst/>
            </a:prstTxWarp>
          </a:bodyPr>
          <a:lstStyle/>
          <a:p>
            <a:r>
              <a:rPr lang="ja-JP" altLang="en-US" dirty="0" smtClean="0"/>
              <a:t>世界大恐慌の時期に、ロータリアンがなしとげた大きな業績の一つに、四つのテストの制定があります。ハーバート・テーラーは、折からの経済恐慌の煽りを受けて、</a:t>
            </a:r>
            <a:r>
              <a:rPr lang="en-US" altLang="ja-JP" dirty="0" smtClean="0"/>
              <a:t>40</a:t>
            </a:r>
            <a:r>
              <a:rPr lang="ja-JP" altLang="en-US" dirty="0" smtClean="0"/>
              <a:t>万ドルの負債を抱えて、倒産に瀕していたクラブ・アルミニウム社再建するために考えたスローガンです。</a:t>
            </a:r>
          </a:p>
        </p:txBody>
      </p:sp>
      <p:sp>
        <p:nvSpPr>
          <p:cNvPr id="76804" name="スライド番号プレースホルダ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526CDB82-0C5E-44E4-B94A-59B50525D505}" type="slidenum">
              <a:rPr lang="ja-JP" altLang="en-US" smtClean="0">
                <a:ea typeface="ＭＳ Ｐゴシック" charset="-128"/>
              </a:rPr>
              <a:pPr/>
              <a:t>30</a:t>
            </a:fld>
            <a:endParaRPr lang="ja-JP" altLang="en-US" smtClean="0">
              <a:ea typeface="ＭＳ Ｐゴシック" charset="-128"/>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スライド イメージ プレースホルダ 1"/>
          <p:cNvSpPr>
            <a:spLocks noGrp="1" noRot="1" noChangeAspect="1" noTextEdit="1"/>
          </p:cNvSpPr>
          <p:nvPr>
            <p:ph type="sldImg"/>
          </p:nvPr>
        </p:nvSpPr>
        <p:spPr bwMode="auto">
          <a:noFill/>
          <a:ln>
            <a:solidFill>
              <a:srgbClr val="000000"/>
            </a:solidFill>
            <a:miter lim="800000"/>
            <a:headEnd/>
            <a:tailEnd/>
          </a:ln>
        </p:spPr>
      </p:sp>
      <p:sp>
        <p:nvSpPr>
          <p:cNvPr id="77827" name="ノート プレースホルダ 2"/>
          <p:cNvSpPr>
            <a:spLocks noGrp="1"/>
          </p:cNvSpPr>
          <p:nvPr>
            <p:ph type="body" idx="1"/>
          </p:nvPr>
        </p:nvSpPr>
        <p:spPr bwMode="auto">
          <a:noFill/>
        </p:spPr>
        <p:txBody>
          <a:bodyPr wrap="square" numCol="1" anchor="t" anchorCtr="0" compatLnSpc="1">
            <a:prstTxWarp prst="textNoShape">
              <a:avLst/>
            </a:prstTxWarp>
          </a:bodyPr>
          <a:lstStyle/>
          <a:p>
            <a:r>
              <a:rPr lang="ja-JP" altLang="en-US" dirty="0" smtClean="0"/>
              <a:t>ハーバート・テーラーが</a:t>
            </a:r>
            <a:r>
              <a:rPr lang="en-US" altLang="ja-JP" dirty="0" smtClean="0"/>
              <a:t>1939-1940</a:t>
            </a:r>
            <a:r>
              <a:rPr lang="ja-JP" altLang="en-US" dirty="0" smtClean="0"/>
              <a:t>年にクラブの会長になり、更に、国際ロータリーの会長を歴任した際、［四つのテスト］があまりにも素晴らしいので、全ロータリアンの職業奉仕の指針にしたいという声があがり、彼がＲＩ会長に就任した</a:t>
            </a:r>
            <a:r>
              <a:rPr lang="en-US" altLang="ja-JP" dirty="0" smtClean="0"/>
              <a:t>1954</a:t>
            </a:r>
            <a:r>
              <a:rPr lang="ja-JP" altLang="en-US" dirty="0" smtClean="0"/>
              <a:t>年に、その版権がロータリーに寄付され、今日に至っています</a:t>
            </a:r>
            <a:r>
              <a:rPr lang="ja-JP" altLang="en-US" dirty="0" smtClean="0"/>
              <a:t>。</a:t>
            </a:r>
            <a:endParaRPr lang="en-US" altLang="ja-JP" dirty="0" smtClean="0"/>
          </a:p>
          <a:p>
            <a:r>
              <a:rPr lang="ja-JP" altLang="en-US" dirty="0" smtClean="0"/>
              <a:t>この四つのテストは倒産の危機に瀕した会社を立ち直らせるための純然たる経営上の指針ですから、その使用を事業上の取引に限定すると共に、邦訳や解釈を厳密にする必要があります。 </a:t>
            </a:r>
          </a:p>
          <a:p>
            <a:r>
              <a:rPr lang="ja-JP" altLang="en-US" dirty="0" smtClean="0"/>
              <a:t>医師が末期の癌患者に死期を告知をする際、四つのテストを適用すべきかどうかという議論を聞きますが、とんでもないことです。四つのテストはあくまでも事業上の取引に使うものであって、日常生活に適用するものではなく、いわんや学校や駅に張り出すような性格のドキュメントではありません。</a:t>
            </a:r>
          </a:p>
          <a:p>
            <a:endParaRPr lang="ja-JP" altLang="en-US" dirty="0" smtClean="0"/>
          </a:p>
          <a:p>
            <a:endParaRPr lang="ja-JP" altLang="en-US" dirty="0" smtClean="0"/>
          </a:p>
        </p:txBody>
      </p:sp>
      <p:sp>
        <p:nvSpPr>
          <p:cNvPr id="77828" name="スライド番号プレースホルダ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33629E28-D564-4345-BA96-001F6BF39E60}" type="slidenum">
              <a:rPr lang="ja-JP" altLang="en-US" smtClean="0">
                <a:ea typeface="ＭＳ Ｐゴシック" charset="-128"/>
              </a:rPr>
              <a:pPr/>
              <a:t>31</a:t>
            </a:fld>
            <a:endParaRPr lang="ja-JP" altLang="en-US" smtClean="0">
              <a:ea typeface="ＭＳ Ｐゴシック" charset="-128"/>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スライド イメージ プレースホルダ 1"/>
          <p:cNvSpPr>
            <a:spLocks noGrp="1" noRot="1" noChangeAspect="1" noTextEdit="1"/>
          </p:cNvSpPr>
          <p:nvPr>
            <p:ph type="sldImg"/>
          </p:nvPr>
        </p:nvSpPr>
        <p:spPr bwMode="auto">
          <a:noFill/>
          <a:ln>
            <a:solidFill>
              <a:srgbClr val="000000"/>
            </a:solidFill>
            <a:miter lim="800000"/>
            <a:headEnd/>
            <a:tailEnd/>
          </a:ln>
        </p:spPr>
      </p:sp>
      <p:sp>
        <p:nvSpPr>
          <p:cNvPr id="3" name="ノート プレースホルダ 2"/>
          <p:cNvSpPr>
            <a:spLocks noGrp="1"/>
          </p:cNvSpPr>
          <p:nvPr>
            <p:ph type="body" idx="1"/>
          </p:nvPr>
        </p:nvSpPr>
        <p:spPr/>
        <p:txBody>
          <a:bodyPr>
            <a:normAutofit fontScale="85000" lnSpcReduction="10000"/>
          </a:bodyPr>
          <a:lstStyle/>
          <a:p>
            <a:pPr>
              <a:defRPr/>
            </a:pPr>
            <a:r>
              <a:rPr lang="en-US" dirty="0" smtClean="0"/>
              <a:t>Four-way test	</a:t>
            </a:r>
            <a:r>
              <a:rPr lang="ja-JP" altLang="en-US" dirty="0" smtClean="0"/>
              <a:t>四つのテスト</a:t>
            </a:r>
          </a:p>
          <a:p>
            <a:pPr>
              <a:defRPr/>
            </a:pPr>
            <a:r>
              <a:rPr lang="ja-JP" altLang="en-US" dirty="0" smtClean="0"/>
              <a:t>「事業を繁栄に導くための四通りの基準」ならば、当然</a:t>
            </a:r>
            <a:r>
              <a:rPr lang="en-US" dirty="0" smtClean="0"/>
              <a:t>Four-way tests</a:t>
            </a:r>
            <a:r>
              <a:rPr lang="ja-JP" altLang="en-US" dirty="0" smtClean="0"/>
              <a:t>と複数形になるはずです。これが単数形であるのは、事業を繁栄に導くためには、四通りの基準を一つずつクリアーすればいいのではなく、四つ纏めたものを一つの基準として、そのすべてをクリアーしなければならないことを意味します。ロータリーの綱領が</a:t>
            </a:r>
            <a:r>
              <a:rPr lang="en-US" dirty="0" smtClean="0"/>
              <a:t>Object of Rotary</a:t>
            </a:r>
            <a:r>
              <a:rPr lang="ja-JP" altLang="en-US" dirty="0" smtClean="0"/>
              <a:t>と単数形であり、四つの項目が渾然一体となって、一つの綱領を形作っているのと同様です。</a:t>
            </a:r>
          </a:p>
          <a:p>
            <a:pPr>
              <a:defRPr/>
            </a:pPr>
            <a:r>
              <a:rPr lang="en-US" dirty="0" smtClean="0"/>
              <a:t>Is it the truth ?</a:t>
            </a:r>
            <a:r>
              <a:rPr lang="ja-JP" altLang="en-US" dirty="0" smtClean="0"/>
              <a:t>　真実かどうか</a:t>
            </a:r>
          </a:p>
          <a:p>
            <a:pPr>
              <a:defRPr/>
            </a:pPr>
            <a:r>
              <a:rPr lang="ja-JP" altLang="en-US" dirty="0" smtClean="0"/>
              <a:t>商取引において、商品の品質、納期、契約条件などに嘘偽りがないかどうかは、非常に大切な基準です。真実というのは、「</a:t>
            </a:r>
            <a:r>
              <a:rPr lang="en-US" dirty="0" smtClean="0"/>
              <a:t>80%</a:t>
            </a:r>
            <a:r>
              <a:rPr lang="ja-JP" altLang="en-US" dirty="0" smtClean="0"/>
              <a:t>の真実」という言葉が示すように、人間の心を通じたアナログ的な判定であるのに対して、事実とはその事実があったのか、無かったのかの二者択一を迫るデジタル的判定ですから、ここでは「事実かどうか」「嘘偽りがないかどうか」という言葉を用いるべきでしょう。</a:t>
            </a:r>
          </a:p>
          <a:p>
            <a:pPr>
              <a:defRPr/>
            </a:pPr>
            <a:r>
              <a:rPr lang="en-US" dirty="0" smtClean="0"/>
              <a:t>Is it fair to all concerned ?</a:t>
            </a:r>
            <a:r>
              <a:rPr lang="ja-JP" altLang="en-US" dirty="0" smtClean="0"/>
              <a:t>　みんなに公平か</a:t>
            </a:r>
          </a:p>
          <a:p>
            <a:pPr>
              <a:defRPr/>
            </a:pPr>
            <a:r>
              <a:rPr lang="en-US" dirty="0" smtClean="0"/>
              <a:t>fair</a:t>
            </a:r>
            <a:r>
              <a:rPr lang="ja-JP" altLang="en-US" dirty="0" smtClean="0"/>
              <a:t>と</a:t>
            </a:r>
            <a:r>
              <a:rPr lang="en-US" dirty="0" smtClean="0"/>
              <a:t>all concerned</a:t>
            </a:r>
            <a:r>
              <a:rPr lang="ja-JP" altLang="en-US" dirty="0" smtClean="0"/>
              <a:t>という言葉の翻訳に問題があります。</a:t>
            </a:r>
            <a:r>
              <a:rPr lang="en-US" dirty="0" smtClean="0"/>
              <a:t>fair</a:t>
            </a:r>
            <a:r>
              <a:rPr lang="ja-JP" altLang="en-US" dirty="0" smtClean="0"/>
              <a:t>は公平ではなく公正と訳すべきでしょう。公平とは平等分配を意味するので、例え贈収賄で得た</a:t>
            </a:r>
            <a:r>
              <a:rPr lang="en-US" dirty="0" smtClean="0"/>
              <a:t>unfair</a:t>
            </a:r>
            <a:r>
              <a:rPr lang="ja-JP" altLang="en-US" dirty="0" smtClean="0"/>
              <a:t>不正なお金でも平等に分ければ、それでよいことになります。</a:t>
            </a:r>
            <a:r>
              <a:rPr lang="en-US" dirty="0" smtClean="0"/>
              <a:t>all concerned</a:t>
            </a:r>
            <a:r>
              <a:rPr lang="ja-JP" altLang="en-US" dirty="0" smtClean="0"/>
              <a:t>は</a:t>
            </a:r>
            <a:r>
              <a:rPr lang="en-US" dirty="0" smtClean="0"/>
              <a:t>all</a:t>
            </a:r>
            <a:r>
              <a:rPr lang="ja-JP" altLang="en-US" dirty="0" smtClean="0"/>
              <a:t>だけが訳されており、肝心の</a:t>
            </a:r>
            <a:r>
              <a:rPr lang="en-US" dirty="0" smtClean="0"/>
              <a:t>concerned</a:t>
            </a:r>
            <a:r>
              <a:rPr lang="ja-JP" altLang="en-US" dirty="0" smtClean="0"/>
              <a:t>が省略されています。冒頭に述べたように四つのテストは「商取引」の基準として定めた文章ですから、この</a:t>
            </a:r>
            <a:r>
              <a:rPr lang="en-US" dirty="0" smtClean="0"/>
              <a:t>concerned (</a:t>
            </a:r>
            <a:r>
              <a:rPr lang="ja-JP" altLang="en-US" dirty="0" smtClean="0"/>
              <a:t>関わりのある人、関係する人</a:t>
            </a:r>
            <a:r>
              <a:rPr lang="en-US" dirty="0" smtClean="0"/>
              <a:t>) </a:t>
            </a:r>
            <a:r>
              <a:rPr lang="ja-JP" altLang="en-US" dirty="0" smtClean="0"/>
              <a:t>は「取引先」のことを意味することは明白です。従ってこのフレーズは「すべての取引先に対して公正かどうか」ということを意味します。</a:t>
            </a:r>
          </a:p>
          <a:p>
            <a:pPr>
              <a:defRPr/>
            </a:pPr>
            <a:r>
              <a:rPr lang="en-US" dirty="0" smtClean="0"/>
              <a:t>Will it build goodwill and better friendship ?</a:t>
            </a:r>
            <a:r>
              <a:rPr lang="ja-JP" altLang="en-US" dirty="0" smtClean="0"/>
              <a:t>　好意と友情を深めるか</a:t>
            </a:r>
          </a:p>
          <a:p>
            <a:pPr>
              <a:defRPr/>
            </a:pPr>
            <a:r>
              <a:rPr lang="en-US" dirty="0" smtClean="0"/>
              <a:t>goodwill </a:t>
            </a:r>
            <a:r>
              <a:rPr lang="ja-JP" altLang="en-US" dirty="0" smtClean="0"/>
              <a:t>は単なる好意とか善意を表す言葉ではなく、商売上の信用とか評判を表すと共に、店ののれんや取引先を表します。すなわち、その商取引が店の信用を高めると同時に、よりよい人間関係を築き上げて、取引先を増やすかどうかを問うものです。「信用を高め、取引先をふやすかどうか」と訳すべきです。</a:t>
            </a:r>
          </a:p>
          <a:p>
            <a:pPr>
              <a:defRPr/>
            </a:pPr>
            <a:r>
              <a:rPr lang="en-US" dirty="0" smtClean="0"/>
              <a:t>Will it be beneficial to all concerned ?</a:t>
            </a:r>
            <a:r>
              <a:rPr lang="ja-JP" altLang="en-US" dirty="0" smtClean="0"/>
              <a:t>　みんなのためになるかどうか</a:t>
            </a:r>
          </a:p>
          <a:p>
            <a:pPr>
              <a:defRPr/>
            </a:pPr>
            <a:r>
              <a:rPr lang="en-US" dirty="0" smtClean="0"/>
              <a:t>Benefit</a:t>
            </a:r>
            <a:r>
              <a:rPr lang="ja-JP" altLang="en-US" dirty="0" smtClean="0"/>
              <a:t>は「儲け」そのものを表す言葉です。商取引において適正な利潤を追求することは当然なことであり、決して恥ずべきことではありません。ただし、売り手だけが儲かった、また買い手だけが儲かったのでは公正な取引とは言えません。その商取引によって、すべての取引先が適正な利潤を得るかどうかが問題なのです。「すべての取引先に利益をもたらすかどうか」と訳すべきでしょう。</a:t>
            </a:r>
          </a:p>
          <a:p>
            <a:pPr>
              <a:defRPr/>
            </a:pPr>
            <a:r>
              <a:rPr lang="ja-JP" altLang="en-US" dirty="0" smtClean="0"/>
              <a:t>このような厳密な翻訳を試みることによって、四つのテストが純然たる会社再建の指針であると共に、会社経営の指針であることが理解できるのです。</a:t>
            </a:r>
          </a:p>
          <a:p>
            <a:pPr>
              <a:defRPr/>
            </a:pPr>
            <a:endParaRPr lang="ja-JP" altLang="en-US" dirty="0"/>
          </a:p>
        </p:txBody>
      </p:sp>
      <p:sp>
        <p:nvSpPr>
          <p:cNvPr id="79876" name="スライド番号プレースホルダ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51967F40-AA14-47DC-BBC1-9803975E5946}" type="slidenum">
              <a:rPr lang="ja-JP" altLang="en-US" smtClean="0">
                <a:ea typeface="ＭＳ Ｐゴシック" charset="-128"/>
              </a:rPr>
              <a:pPr/>
              <a:t>32</a:t>
            </a:fld>
            <a:endParaRPr lang="ja-JP" altLang="en-US" smtClean="0">
              <a:ea typeface="ＭＳ Ｐゴシック" charset="-128"/>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スライド イメージ プレースホルダ 1"/>
          <p:cNvSpPr>
            <a:spLocks noGrp="1" noRot="1" noChangeAspect="1" noTextEdit="1"/>
          </p:cNvSpPr>
          <p:nvPr>
            <p:ph type="sldImg"/>
          </p:nvPr>
        </p:nvSpPr>
        <p:spPr bwMode="auto">
          <a:noFill/>
          <a:ln>
            <a:solidFill>
              <a:srgbClr val="000000"/>
            </a:solidFill>
            <a:miter lim="800000"/>
            <a:headEnd/>
            <a:tailEnd/>
          </a:ln>
        </p:spPr>
      </p:sp>
      <p:sp>
        <p:nvSpPr>
          <p:cNvPr id="60419" name="ノート プレースホルダ 2"/>
          <p:cNvSpPr>
            <a:spLocks noGrp="1"/>
          </p:cNvSpPr>
          <p:nvPr>
            <p:ph type="body" idx="1"/>
          </p:nvPr>
        </p:nvSpPr>
        <p:spPr bwMode="auto">
          <a:noFill/>
        </p:spPr>
        <p:txBody>
          <a:bodyPr wrap="square" numCol="1" anchor="t" anchorCtr="0" compatLnSpc="1">
            <a:prstTxWarp prst="textNoShape">
              <a:avLst/>
            </a:prstTxWarp>
          </a:bodyPr>
          <a:lstStyle/>
          <a:p>
            <a:r>
              <a:rPr lang="ja-JP" altLang="en-US" dirty="0" smtClean="0"/>
              <a:t>第二次世界大戦後の修正資本主義に基づく経済発展はすさまじく、企業は巨大化していきます。</a:t>
            </a:r>
          </a:p>
          <a:p>
            <a:r>
              <a:rPr lang="ja-JP" altLang="en-US" dirty="0" smtClean="0"/>
              <a:t>資本家一人の力で企業を経営していくのは困難となり、資本家とは別に企業経営を専門的に行う経営者が出現します。もちろん資本家が経営者を兼ねている場合もありますが、企業経営に秀でた人を外部から招聘することも盛んに行われ、いわゆるサラリーマン社長が出現します。</a:t>
            </a:r>
          </a:p>
          <a:p>
            <a:endParaRPr lang="ja-JP" altLang="en-US" dirty="0" smtClean="0"/>
          </a:p>
          <a:p>
            <a:r>
              <a:rPr lang="ja-JP" altLang="en-US" dirty="0" smtClean="0"/>
              <a:t>ここで、従来の資本家対労働者の構図は、資本家対経営者対労働者</a:t>
            </a:r>
            <a:r>
              <a:rPr lang="en-US" altLang="ja-JP" dirty="0" smtClean="0"/>
              <a:t>(</a:t>
            </a:r>
            <a:r>
              <a:rPr lang="ja-JP" altLang="en-US" dirty="0" smtClean="0"/>
              <a:t>従業員</a:t>
            </a:r>
            <a:r>
              <a:rPr lang="en-US" altLang="ja-JP" dirty="0" smtClean="0"/>
              <a:t>)</a:t>
            </a:r>
            <a:r>
              <a:rPr lang="ja-JP" altLang="en-US" dirty="0" smtClean="0"/>
              <a:t>の構図に変化していくのです。</a:t>
            </a:r>
          </a:p>
          <a:p>
            <a:r>
              <a:rPr lang="ja-JP" altLang="en-US" dirty="0" smtClean="0"/>
              <a:t>さらに企業が巨大化すると各地に支店や出張所ができてその所長クラスの人たちがロータリー活動に加わってくるようになりました。</a:t>
            </a:r>
          </a:p>
          <a:p>
            <a:r>
              <a:rPr lang="ja-JP" altLang="en-US" dirty="0" smtClean="0"/>
              <a:t>資本家がロータリアンであった時代、すなわち企業のオーナーがロータリアンであった時代は、ロータリーの職業奉仕理念はただちに職場全体に浸透することが可能でした。しかしサラリーマン社長や支店長には絶対的な権限がないために、必ずしもロータリーの理念通りに企業経営をすることが不可能となってきました。</a:t>
            </a:r>
          </a:p>
          <a:p>
            <a:r>
              <a:rPr lang="ja-JP" altLang="en-US" dirty="0" smtClean="0"/>
              <a:t>元来ロータリークラブは絶対的な権限を持っている中小零細企業のオーナーが集まって、理想的な職業奉仕理念を編み出し、それを自らの企業に取り入れて実践に移すための組織ですから、企業が巨大化して簡単に軌道修正ができなくなったり、絶対的な権限がない人がロータリアンになることは想定していなかったと思われます。ロータリーの奉仕理念を遵守するために、首を覚悟で上役に抗議する支店長を期待することは、事実上無理なことでしょう。個人事業家は別として、例会において学んだ職業奉仕の理念を、自分の職場で実践に移すという効果は徐々に期待できなくなっていったのです。</a:t>
            </a:r>
          </a:p>
        </p:txBody>
      </p:sp>
      <p:sp>
        <p:nvSpPr>
          <p:cNvPr id="60420" name="スライド番号プレースホルダ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CBD8C990-93CE-44CF-B4B0-65F0E3CFA2AF}" type="slidenum">
              <a:rPr lang="ja-JP" altLang="en-US" smtClean="0"/>
              <a:pPr/>
              <a:t>33</a:t>
            </a:fld>
            <a:endParaRPr lang="ja-JP" altLang="en-US" smtClean="0"/>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スライド イメージ プレースホルダ 1"/>
          <p:cNvSpPr>
            <a:spLocks noGrp="1" noRot="1" noChangeAspect="1" noTextEdit="1"/>
          </p:cNvSpPr>
          <p:nvPr>
            <p:ph type="sldImg"/>
          </p:nvPr>
        </p:nvSpPr>
        <p:spPr bwMode="auto">
          <a:noFill/>
          <a:ln>
            <a:solidFill>
              <a:srgbClr val="000000"/>
            </a:solidFill>
            <a:miter lim="800000"/>
            <a:headEnd/>
            <a:tailEnd/>
          </a:ln>
        </p:spPr>
      </p:sp>
      <p:sp>
        <p:nvSpPr>
          <p:cNvPr id="61443" name="ノート プレースホルダ 2"/>
          <p:cNvSpPr>
            <a:spLocks noGrp="1"/>
          </p:cNvSpPr>
          <p:nvPr>
            <p:ph type="body" idx="1"/>
          </p:nvPr>
        </p:nvSpPr>
        <p:spPr bwMode="auto">
          <a:noFill/>
        </p:spPr>
        <p:txBody>
          <a:bodyPr wrap="square" numCol="1" anchor="t" anchorCtr="0" compatLnSpc="1">
            <a:prstTxWarp prst="textNoShape">
              <a:avLst/>
            </a:prstTxWarp>
          </a:bodyPr>
          <a:lstStyle/>
          <a:p>
            <a:r>
              <a:rPr lang="ja-JP" altLang="en-US" dirty="0" smtClean="0"/>
              <a:t>さて私は、</a:t>
            </a:r>
            <a:r>
              <a:rPr lang="en-US" altLang="ja-JP" dirty="0" smtClean="0"/>
              <a:t>1970</a:t>
            </a:r>
            <a:r>
              <a:rPr lang="ja-JP" altLang="en-US" dirty="0" smtClean="0"/>
              <a:t>年代後半から、ロータリーは大きな危機の時代に突入したと考えています。</a:t>
            </a:r>
          </a:p>
          <a:p>
            <a:r>
              <a:rPr lang="ja-JP" altLang="en-US" dirty="0" smtClean="0"/>
              <a:t>その原因なり現象を具体的に表せば、次の四つの項目にまとめることができると思います。</a:t>
            </a:r>
          </a:p>
          <a:p>
            <a:r>
              <a:rPr lang="ja-JP" altLang="en-US" dirty="0" smtClean="0"/>
              <a:t>①経済システムが大きく変わって、新資本主義の考え方が市場を支配して、ヘッジ・ファンドに代表されるような利潤のみを追求する虚業的投資会社が現れて、経済の実態を変えると共に職業倫理の低下をもたらしたこと。</a:t>
            </a:r>
            <a:endParaRPr lang="en-US" altLang="ja-JP" dirty="0" smtClean="0"/>
          </a:p>
          <a:p>
            <a:endParaRPr lang="en-US" altLang="ja-JP" dirty="0" smtClean="0"/>
          </a:p>
          <a:p>
            <a:r>
              <a:rPr lang="ja-JP" altLang="en-US" dirty="0" smtClean="0"/>
              <a:t>②シェルドンの提唱した職業奉仕理念が誤って解釈されるようになり、さらに職業奉仕よりもボランティア活動の方が重要視されるようになったこと。 </a:t>
            </a:r>
          </a:p>
          <a:p>
            <a:endParaRPr lang="ja-JP" altLang="en-US" dirty="0" smtClean="0"/>
          </a:p>
          <a:p>
            <a:r>
              <a:rPr lang="ja-JP" altLang="en-US" dirty="0" smtClean="0"/>
              <a:t>③国際ロータリーの組織が巨大化し中央集権化して、ロータリークラブはあたかも下部組織のような体をなしてきたこと。国際ロータリーの活動方針が変化し、ロータリー本来の活動である職業奉仕団体から</a:t>
            </a:r>
            <a:r>
              <a:rPr lang="en-US" altLang="ja-JP" dirty="0" smtClean="0"/>
              <a:t>NPO</a:t>
            </a:r>
            <a:r>
              <a:rPr lang="ja-JP" altLang="en-US" dirty="0" smtClean="0"/>
              <a:t>としてのボランティア活動に転換したこと。なおこれに伴って財団寄付が重要視されるようになったこと。</a:t>
            </a:r>
          </a:p>
          <a:p>
            <a:endParaRPr lang="ja-JP" altLang="en-US" dirty="0" smtClean="0"/>
          </a:p>
          <a:p>
            <a:r>
              <a:rPr lang="ja-JP" altLang="en-US" dirty="0" smtClean="0"/>
              <a:t>④会員減少に対処しボランティア活動を効率よく行うために</a:t>
            </a:r>
            <a:r>
              <a:rPr lang="en-US" altLang="ja-JP" dirty="0" smtClean="0"/>
              <a:t>CLP</a:t>
            </a:r>
            <a:r>
              <a:rPr lang="ja-JP" altLang="en-US" dirty="0" smtClean="0"/>
              <a:t>が推奨され、その結果例会や親睦が軽視され、ロータリアンとしての魅力やメリットが低下したことなどがあげられます。</a:t>
            </a:r>
          </a:p>
          <a:p>
            <a:r>
              <a:rPr lang="ja-JP" altLang="en-US" dirty="0" smtClean="0"/>
              <a:t>すなわちこれらの諸問題を解決することによってのみ、ロータリーは奉仕クラブとして生き延び発展することができるのです。そこで各項目について考えてみたいと思います。</a:t>
            </a:r>
          </a:p>
        </p:txBody>
      </p:sp>
      <p:sp>
        <p:nvSpPr>
          <p:cNvPr id="61444" name="スライド番号プレースホルダ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74E5360E-C0E8-4C3E-A8F4-CE8615813DBD}" type="slidenum">
              <a:rPr lang="ja-JP" altLang="en-US" smtClean="0"/>
              <a:pPr/>
              <a:t>34</a:t>
            </a:fld>
            <a:endParaRPr lang="ja-JP" altLang="en-US" smtClean="0"/>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スライド イメージ プレースホルダ 1"/>
          <p:cNvSpPr>
            <a:spLocks noGrp="1" noRot="1" noChangeAspect="1" noTextEdit="1"/>
          </p:cNvSpPr>
          <p:nvPr>
            <p:ph type="sldImg"/>
          </p:nvPr>
        </p:nvSpPr>
        <p:spPr bwMode="auto">
          <a:noFill/>
          <a:ln>
            <a:solidFill>
              <a:srgbClr val="000000"/>
            </a:solidFill>
            <a:miter lim="800000"/>
            <a:headEnd/>
            <a:tailEnd/>
          </a:ln>
        </p:spPr>
      </p:sp>
      <p:sp>
        <p:nvSpPr>
          <p:cNvPr id="62467" name="ノート プレースホルダ 2"/>
          <p:cNvSpPr>
            <a:spLocks noGrp="1"/>
          </p:cNvSpPr>
          <p:nvPr>
            <p:ph type="body" idx="1"/>
          </p:nvPr>
        </p:nvSpPr>
        <p:spPr bwMode="auto">
          <a:noFill/>
        </p:spPr>
        <p:txBody>
          <a:bodyPr wrap="square" numCol="1" anchor="t" anchorCtr="0" compatLnSpc="1">
            <a:prstTxWarp prst="textNoShape">
              <a:avLst/>
            </a:prstTxWarp>
          </a:bodyPr>
          <a:lstStyle/>
          <a:p>
            <a:r>
              <a:rPr lang="en-US" altLang="ja-JP" dirty="0" smtClean="0"/>
              <a:t>1970</a:t>
            </a:r>
            <a:r>
              <a:rPr lang="ja-JP" altLang="en-US" dirty="0" smtClean="0"/>
              <a:t>年代半ば頃から企業の国際化が進んでグローバル時代に突入してすると、資本家対経営者対労働者という、三者対立の中に、第四の存在とでもいうべき、投資ファンドに代表される疑似資本家が加ってきて、資本家、疑似資本家、経営者、労働者の四極対立の構図になりました。この四極対立の構図のことを新資本主義と表現しています。</a:t>
            </a:r>
          </a:p>
        </p:txBody>
      </p:sp>
      <p:sp>
        <p:nvSpPr>
          <p:cNvPr id="62468" name="スライド番号プレースホルダ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C430373D-4DFD-4784-A7A1-F68846ED1E56}" type="slidenum">
              <a:rPr lang="ja-JP" altLang="en-US" smtClean="0"/>
              <a:pPr/>
              <a:t>35</a:t>
            </a:fld>
            <a:endParaRPr lang="ja-JP" altLang="en-US" smtClean="0"/>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スライド イメージ プレースホルダ 1"/>
          <p:cNvSpPr>
            <a:spLocks noGrp="1" noRot="1" noChangeAspect="1" noTextEdit="1"/>
          </p:cNvSpPr>
          <p:nvPr>
            <p:ph type="sldImg"/>
          </p:nvPr>
        </p:nvSpPr>
        <p:spPr bwMode="auto">
          <a:noFill/>
          <a:ln>
            <a:solidFill>
              <a:srgbClr val="000000"/>
            </a:solidFill>
            <a:miter lim="800000"/>
            <a:headEnd/>
            <a:tailEnd/>
          </a:ln>
        </p:spPr>
      </p:sp>
      <p:sp>
        <p:nvSpPr>
          <p:cNvPr id="63491" name="ノート プレースホルダ 2"/>
          <p:cNvSpPr>
            <a:spLocks noGrp="1"/>
          </p:cNvSpPr>
          <p:nvPr>
            <p:ph type="body" idx="1"/>
          </p:nvPr>
        </p:nvSpPr>
        <p:spPr bwMode="auto">
          <a:noFill/>
        </p:spPr>
        <p:txBody>
          <a:bodyPr wrap="square" numCol="1" anchor="t" anchorCtr="0" compatLnSpc="1">
            <a:prstTxWarp prst="textNoShape">
              <a:avLst/>
            </a:prstTxWarp>
          </a:bodyPr>
          <a:lstStyle/>
          <a:p>
            <a:r>
              <a:rPr lang="ja-JP" altLang="en-US" dirty="0" smtClean="0"/>
              <a:t>新資本主義は</a:t>
            </a:r>
            <a:r>
              <a:rPr lang="ja-JP" altLang="ja-JP" dirty="0" smtClean="0"/>
              <a:t>新自由</a:t>
            </a:r>
            <a:r>
              <a:rPr lang="ja-JP" altLang="en-US" dirty="0" smtClean="0"/>
              <a:t>主義</a:t>
            </a:r>
            <a:r>
              <a:rPr lang="ja-JP" altLang="ja-JP" dirty="0" smtClean="0"/>
              <a:t>と混同</a:t>
            </a:r>
            <a:r>
              <a:rPr lang="ja-JP" altLang="en-US" dirty="0" smtClean="0"/>
              <a:t>され</a:t>
            </a:r>
            <a:r>
              <a:rPr lang="ja-JP" altLang="ja-JP" dirty="0" smtClean="0"/>
              <a:t>やすいのですが、新自由</a:t>
            </a:r>
            <a:r>
              <a:rPr lang="ja-JP" altLang="en-US" dirty="0" smtClean="0"/>
              <a:t>主義</a:t>
            </a:r>
            <a:r>
              <a:rPr lang="ja-JP" altLang="ja-JP" dirty="0" smtClean="0"/>
              <a:t>とは</a:t>
            </a:r>
            <a:r>
              <a:rPr lang="ja-JP" altLang="en-US" dirty="0" smtClean="0"/>
              <a:t>アダム・スミスが</a:t>
            </a:r>
            <a:r>
              <a:rPr lang="ja-JP" altLang="ja-JP" dirty="0" smtClean="0"/>
              <a:t>「国富論」で説いた、政府の規制を緩和・撤廃して民間の自由な活力に任せ成長を促そうとする経済政策の延長線上にありますが、新資本主義が構成要素としている疑似資本家</a:t>
            </a:r>
            <a:r>
              <a:rPr lang="ja-JP" altLang="en-US" dirty="0" smtClean="0"/>
              <a:t>すなわち投資ファンド</a:t>
            </a:r>
            <a:r>
              <a:rPr lang="ja-JP" altLang="ja-JP" dirty="0" smtClean="0"/>
              <a:t>の存在を想定したものではありません。</a:t>
            </a:r>
          </a:p>
          <a:p>
            <a:endParaRPr lang="ja-JP" altLang="en-US" dirty="0" smtClean="0"/>
          </a:p>
          <a:p>
            <a:r>
              <a:rPr lang="ja-JP" altLang="en-US" dirty="0" smtClean="0"/>
              <a:t>この疑似資本家というのは自分たちは資本家ではありませんが、お金を持っている人たちから資金をかき集めて、その資金をレバレッジなどの技法を使って何十倍いや何百倍にも増幅させて、オイル、穀物、不動産などあらゆる分野にデリバティブ</a:t>
            </a:r>
            <a:r>
              <a:rPr lang="en-US" altLang="ja-JP" dirty="0" smtClean="0"/>
              <a:t>(</a:t>
            </a:r>
            <a:r>
              <a:rPr lang="ja-JP" altLang="en-US" dirty="0" smtClean="0"/>
              <a:t>先物投資</a:t>
            </a:r>
            <a:r>
              <a:rPr lang="en-US" altLang="ja-JP" dirty="0" smtClean="0"/>
              <a:t>)</a:t>
            </a:r>
            <a:r>
              <a:rPr lang="ja-JP" altLang="en-US" dirty="0" smtClean="0"/>
              <a:t>をかけて、人為的なバブル景気を作りました。ガソリン、穀物価格、貴金属の高騰やドバイにおける異常とも言える不動産景気などは、すべて投資ファンドによって引き起こされたものです。さらに問題を大きくしたのは投資ファンドにつぎ込まれた資金が、個人資産やオイル・マネーのみならず、大きな利回りを期待した世界中の銀行や年金がこれに飛びついたことです。日本の企業年金も例外ではありません。</a:t>
            </a:r>
          </a:p>
          <a:p>
            <a:r>
              <a:rPr lang="ja-JP" altLang="en-US" dirty="0" smtClean="0"/>
              <a:t>アメリカではスチール・パートナーズなどの数多くの投資ファンドが生まれ、その後ほとんどの投資銀行や証券会社がこれに加わりました。日本ではホリエモンや村上ファンドがこれを真似し、メガ・バンクがこれに続きます。さらに利益のみを目的とした</a:t>
            </a:r>
            <a:r>
              <a:rPr lang="en-US" altLang="ja-JP" dirty="0" smtClean="0"/>
              <a:t>M&amp;A</a:t>
            </a:r>
            <a:r>
              <a:rPr lang="ja-JP" altLang="en-US" dirty="0" smtClean="0"/>
              <a:t>が横行します。</a:t>
            </a:r>
          </a:p>
        </p:txBody>
      </p:sp>
      <p:sp>
        <p:nvSpPr>
          <p:cNvPr id="63492" name="スライド番号プレースホルダ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63BBE660-0BEF-4C57-8017-893EAD8BCD75}" type="slidenum">
              <a:rPr lang="ja-JP" altLang="en-US" smtClean="0"/>
              <a:pPr/>
              <a:t>36</a:t>
            </a:fld>
            <a:endParaRPr lang="ja-JP" altLang="en-US" smtClean="0"/>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スライド イメージ プレースホルダ 1"/>
          <p:cNvSpPr>
            <a:spLocks noGrp="1" noRot="1" noChangeAspect="1" noTextEdit="1"/>
          </p:cNvSpPr>
          <p:nvPr>
            <p:ph type="sldImg"/>
          </p:nvPr>
        </p:nvSpPr>
        <p:spPr bwMode="auto">
          <a:noFill/>
          <a:ln>
            <a:solidFill>
              <a:srgbClr val="000000"/>
            </a:solidFill>
            <a:miter lim="800000"/>
            <a:headEnd/>
            <a:tailEnd/>
          </a:ln>
        </p:spPr>
      </p:sp>
      <p:sp>
        <p:nvSpPr>
          <p:cNvPr id="3" name="ノート プレースホルダ 2"/>
          <p:cNvSpPr>
            <a:spLocks noGrp="1"/>
          </p:cNvSpPr>
          <p:nvPr>
            <p:ph type="body" idx="1"/>
          </p:nvPr>
        </p:nvSpPr>
        <p:spPr/>
        <p:txBody>
          <a:bodyPr>
            <a:normAutofit lnSpcReduction="10000"/>
          </a:bodyPr>
          <a:lstStyle/>
          <a:p>
            <a:pPr>
              <a:defRPr/>
            </a:pPr>
            <a:r>
              <a:rPr lang="ja-JP" altLang="en-US" dirty="0" smtClean="0"/>
              <a:t>実業と虚業との違いは、事業を経営する目的が職業を通じて社会に貢献するためか、それとも単に金儲けをするためかで区別するならば、利益の追求を第一義に掲げるこれらの疑似投資家たちは虚業家だということになります。</a:t>
            </a:r>
          </a:p>
          <a:p>
            <a:pPr>
              <a:defRPr/>
            </a:pPr>
            <a:r>
              <a:rPr lang="ja-JP" altLang="en-US" dirty="0" smtClean="0"/>
              <a:t>疑似資本家たちは、利益の追求のみを唯一の目的として、あらゆるものを投資の対象にして、コンピューター工学を駆使しながら、安い時に買い、高い時に売るという作業を繰り返すのです。そこには職業を通じて社会に奉仕するという考えはまったくありません。</a:t>
            </a:r>
          </a:p>
          <a:p>
            <a:pPr>
              <a:defRPr/>
            </a:pPr>
            <a:endParaRPr lang="ja-JP" altLang="en-US" dirty="0" smtClean="0">
              <a:solidFill>
                <a:schemeClr val="bg2">
                  <a:lumMod val="20000"/>
                  <a:lumOff val="80000"/>
                </a:schemeClr>
              </a:solidFill>
            </a:endParaRPr>
          </a:p>
          <a:p>
            <a:pPr>
              <a:defRPr/>
            </a:pPr>
            <a:r>
              <a:rPr lang="ja-JP" altLang="en-US" dirty="0" smtClean="0">
                <a:solidFill>
                  <a:schemeClr val="bg2">
                    <a:lumMod val="20000"/>
                    <a:lumOff val="80000"/>
                  </a:schemeClr>
                </a:solidFill>
              </a:rPr>
              <a:t>会社・従業員・顧客の利益のための</a:t>
            </a:r>
            <a:r>
              <a:rPr lang="en-US" altLang="ja-JP" dirty="0" smtClean="0">
                <a:solidFill>
                  <a:schemeClr val="bg2">
                    <a:lumMod val="20000"/>
                    <a:lumOff val="80000"/>
                  </a:schemeClr>
                </a:solidFill>
              </a:rPr>
              <a:t>M&amp;A</a:t>
            </a:r>
            <a:r>
              <a:rPr lang="ja-JP" altLang="en-US" dirty="0" smtClean="0">
                <a:solidFill>
                  <a:schemeClr val="bg2">
                    <a:lumMod val="20000"/>
                    <a:lumOff val="80000"/>
                  </a:schemeClr>
                </a:solidFill>
              </a:rPr>
              <a:t>は実業ですが、会社乗っ取りのための</a:t>
            </a:r>
            <a:r>
              <a:rPr lang="en-US" altLang="ja-JP" dirty="0" smtClean="0">
                <a:solidFill>
                  <a:schemeClr val="bg2">
                    <a:lumMod val="20000"/>
                    <a:lumOff val="80000"/>
                  </a:schemeClr>
                </a:solidFill>
              </a:rPr>
              <a:t>M&amp;A</a:t>
            </a:r>
            <a:r>
              <a:rPr lang="ja-JP" altLang="en-US" dirty="0" smtClean="0">
                <a:solidFill>
                  <a:schemeClr val="bg2">
                    <a:lumMod val="20000"/>
                    <a:lumOff val="80000"/>
                  </a:schemeClr>
                </a:solidFill>
              </a:rPr>
              <a:t>は虚業ということになります。</a:t>
            </a:r>
          </a:p>
          <a:p>
            <a:pPr>
              <a:defRPr/>
            </a:pPr>
            <a:r>
              <a:rPr lang="ja-JP" altLang="en-US" dirty="0" smtClean="0"/>
              <a:t>そしてこれらの虚業家たちによる不祥事が世界各地で起こりました。</a:t>
            </a:r>
            <a:endParaRPr lang="ja-JP" altLang="en-US" dirty="0"/>
          </a:p>
        </p:txBody>
      </p:sp>
      <p:sp>
        <p:nvSpPr>
          <p:cNvPr id="64516" name="スライド番号プレースホルダ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3AA4486-D4F3-41AB-9DDF-82BA105A2981}" type="slidenum">
              <a:rPr lang="ja-JP" altLang="en-US" smtClean="0"/>
              <a:pPr/>
              <a:t>37</a:t>
            </a:fld>
            <a:endParaRPr lang="ja-JP" altLang="en-US" smtClean="0"/>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スライド イメージ プレースホルダ 1"/>
          <p:cNvSpPr>
            <a:spLocks noGrp="1" noRot="1" noChangeAspect="1" noTextEdit="1"/>
          </p:cNvSpPr>
          <p:nvPr>
            <p:ph type="sldImg"/>
          </p:nvPr>
        </p:nvSpPr>
        <p:spPr bwMode="auto">
          <a:noFill/>
          <a:ln>
            <a:solidFill>
              <a:srgbClr val="000000"/>
            </a:solidFill>
            <a:miter lim="800000"/>
            <a:headEnd/>
            <a:tailEnd/>
          </a:ln>
        </p:spPr>
      </p:sp>
      <p:sp>
        <p:nvSpPr>
          <p:cNvPr id="65539" name="ノート プレースホルダ 2"/>
          <p:cNvSpPr>
            <a:spLocks noGrp="1"/>
          </p:cNvSpPr>
          <p:nvPr>
            <p:ph type="body" idx="1"/>
          </p:nvPr>
        </p:nvSpPr>
        <p:spPr bwMode="auto">
          <a:noFill/>
        </p:spPr>
        <p:txBody>
          <a:bodyPr wrap="square" numCol="1" anchor="t" anchorCtr="0" compatLnSpc="1">
            <a:prstTxWarp prst="textNoShape">
              <a:avLst/>
            </a:prstTxWarp>
          </a:bodyPr>
          <a:lstStyle/>
          <a:p>
            <a:r>
              <a:rPr lang="ja-JP" altLang="en-US" dirty="0" smtClean="0"/>
              <a:t>すべてを市場の原理に委ねる新資本主義を許したのがアメリカのロータリアンを基盤にした共和党政権であり、日本の経済界もこれに追従していたわけです。</a:t>
            </a:r>
          </a:p>
          <a:p>
            <a:r>
              <a:rPr lang="ja-JP" altLang="en-US" dirty="0" smtClean="0"/>
              <a:t>アメリカの共和党は、個人の自由と責任を重視する政策を取っています。経済政策でもなるべく政府による規制を排除して市場の原理に委ね、治安でも自己防衛を原則にするために銃器の所持を認め、医療費も自分で支払うことを原則として、その代わり、税金の安い小さな政府を目指します。</a:t>
            </a:r>
          </a:p>
          <a:p>
            <a:endParaRPr lang="ja-JP" altLang="en-US" dirty="0" smtClean="0"/>
          </a:p>
          <a:p>
            <a:r>
              <a:rPr lang="ja-JP" altLang="en-US" dirty="0" smtClean="0"/>
              <a:t>これに反して民主党は、経済政策にもある程度の制限をかけ、医療や教育や社会保障を充実する代わりに、大きな政府にならざるを得ません。</a:t>
            </a:r>
          </a:p>
          <a:p>
            <a:r>
              <a:rPr lang="ja-JP" altLang="en-US" dirty="0" smtClean="0"/>
              <a:t>どちらが理想的かについては、アダム・スミスかケインズかと同様に意見の分かれるところですが、ごく最近になって民主党のオバマ大統領が就任するまでは、</a:t>
            </a:r>
            <a:r>
              <a:rPr lang="en-US" altLang="ja-JP" dirty="0" smtClean="0"/>
              <a:t>RI</a:t>
            </a:r>
            <a:r>
              <a:rPr lang="ja-JP" altLang="en-US" dirty="0" smtClean="0"/>
              <a:t>やアメリカのロータリークラブの中にはネオ・コンサーブティブスや新資本主義の考え方が深く染み込んでいたことは間違いのない事実です。</a:t>
            </a:r>
          </a:p>
          <a:p>
            <a:endParaRPr lang="ja-JP" altLang="en-US" dirty="0" smtClean="0"/>
          </a:p>
          <a:p>
            <a:r>
              <a:rPr lang="ja-JP" altLang="en-US" dirty="0" smtClean="0"/>
              <a:t>そして彼らの節操のない取引が世界経済恐慌を引き起こしたのです。</a:t>
            </a:r>
          </a:p>
          <a:p>
            <a:endParaRPr lang="ja-JP" altLang="en-US" dirty="0" smtClean="0"/>
          </a:p>
        </p:txBody>
      </p:sp>
      <p:sp>
        <p:nvSpPr>
          <p:cNvPr id="65540" name="スライド番号プレースホルダ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7A93FEC-9EE8-440A-9A49-6D6D9CE5A7A6}" type="slidenum">
              <a:rPr lang="ja-JP" altLang="en-US" smtClean="0"/>
              <a:pPr/>
              <a:t>38</a:t>
            </a:fld>
            <a:endParaRPr lang="ja-JP" altLang="en-US" smtClean="0"/>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スライド イメージ プレースホルダ 1"/>
          <p:cNvSpPr>
            <a:spLocks noGrp="1" noRot="1" noChangeAspect="1" noTextEdit="1"/>
          </p:cNvSpPr>
          <p:nvPr>
            <p:ph type="sldImg"/>
          </p:nvPr>
        </p:nvSpPr>
        <p:spPr bwMode="auto">
          <a:noFill/>
          <a:ln>
            <a:solidFill>
              <a:srgbClr val="000000"/>
            </a:solidFill>
            <a:miter lim="800000"/>
            <a:headEnd/>
            <a:tailEnd/>
          </a:ln>
        </p:spPr>
      </p:sp>
      <p:sp>
        <p:nvSpPr>
          <p:cNvPr id="66563" name="ノート プレースホルダ 2"/>
          <p:cNvSpPr>
            <a:spLocks noGrp="1"/>
          </p:cNvSpPr>
          <p:nvPr>
            <p:ph type="body" idx="1"/>
          </p:nvPr>
        </p:nvSpPr>
        <p:spPr bwMode="auto">
          <a:noFill/>
        </p:spPr>
        <p:txBody>
          <a:bodyPr wrap="square" numCol="1" anchor="t" anchorCtr="0" compatLnSpc="1">
            <a:prstTxWarp prst="textNoShape">
              <a:avLst/>
            </a:prstTxWarp>
          </a:bodyPr>
          <a:lstStyle/>
          <a:p>
            <a:r>
              <a:rPr lang="ja-JP" altLang="en-US" dirty="0" smtClean="0"/>
              <a:t>この頃から、資本家対労働者という基本的な対立の構図の中に、労働者対労働者という新たな対立の構図が現れます。</a:t>
            </a:r>
          </a:p>
          <a:p>
            <a:r>
              <a:rPr lang="ja-JP" altLang="en-US" dirty="0" smtClean="0"/>
              <a:t>それは正規雇用者対非正規雇用者の対立です。すなわちニートとかフリーターとか言われる非正規雇用者と、従来からの終身雇用制の中にいる正規雇用者です。</a:t>
            </a:r>
          </a:p>
          <a:p>
            <a:r>
              <a:rPr lang="ja-JP" altLang="en-US" dirty="0" smtClean="0"/>
              <a:t>これは企業がグローバル競争に勝つために、有能な人たちはしっかり確保する代わりに、単なる労働力として使う人たち低賃金で雇うということです。</a:t>
            </a:r>
          </a:p>
          <a:p>
            <a:endParaRPr lang="ja-JP" altLang="en-US" dirty="0" smtClean="0"/>
          </a:p>
          <a:p>
            <a:r>
              <a:rPr lang="ja-JP" altLang="en-US" dirty="0" smtClean="0"/>
              <a:t>さらにもっと大きな変化が起ころうとしています。それは非正規雇用者よりももっと低賃金で雇用することができる移民労働者の存在です。アメリカやヨーロッパではさして珍しいことではありませんが、日本でも、日系ブラジル人労働者やインドネシアやフィリピンからの看護師など今後避けることができない問題となることでしょう。</a:t>
            </a:r>
          </a:p>
        </p:txBody>
      </p:sp>
      <p:sp>
        <p:nvSpPr>
          <p:cNvPr id="66564" name="スライド番号プレースホルダ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72E481D3-8FD1-4EDE-AFBB-F622A9B29377}" type="slidenum">
              <a:rPr lang="ja-JP" altLang="en-US" smtClean="0"/>
              <a:pPr/>
              <a:t>39</a:t>
            </a:fld>
            <a:endParaRPr lang="ja-JP" altLang="en-US" smtClean="0"/>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スライド イメージ プレースホルダ 1"/>
          <p:cNvSpPr>
            <a:spLocks noGrp="1" noRot="1" noChangeAspect="1" noTextEdit="1"/>
          </p:cNvSpPr>
          <p:nvPr>
            <p:ph type="sldImg"/>
          </p:nvPr>
        </p:nvSpPr>
        <p:spPr bwMode="auto">
          <a:noFill/>
          <a:ln>
            <a:solidFill>
              <a:srgbClr val="000000"/>
            </a:solidFill>
            <a:miter lim="800000"/>
            <a:headEnd/>
            <a:tailEnd/>
          </a:ln>
        </p:spPr>
      </p:sp>
      <p:sp>
        <p:nvSpPr>
          <p:cNvPr id="67587" name="ノート プレースホルダ 2"/>
          <p:cNvSpPr>
            <a:spLocks noGrp="1"/>
          </p:cNvSpPr>
          <p:nvPr>
            <p:ph type="body" idx="1"/>
          </p:nvPr>
        </p:nvSpPr>
        <p:spPr bwMode="auto">
          <a:noFill/>
        </p:spPr>
        <p:txBody>
          <a:bodyPr wrap="square" numCol="1" anchor="t" anchorCtr="0" compatLnSpc="1">
            <a:prstTxWarp prst="textNoShape">
              <a:avLst/>
            </a:prstTxWarp>
          </a:bodyPr>
          <a:lstStyle/>
          <a:p>
            <a:r>
              <a:rPr lang="ja-JP" altLang="en-US" dirty="0" smtClean="0"/>
              <a:t>こういった風潮の中から、シェルドンが提唱した修正資本主義を根底とするロータリーの職業奉仕の考え方がすたれると共に、異質な思考に変化していきました。</a:t>
            </a:r>
          </a:p>
          <a:p>
            <a:endParaRPr lang="ja-JP" altLang="en-US" dirty="0" smtClean="0"/>
          </a:p>
        </p:txBody>
      </p:sp>
      <p:sp>
        <p:nvSpPr>
          <p:cNvPr id="67588" name="スライド番号プレースホルダ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DA0A8F54-0CF4-4901-863F-3747BD1A49F7}" type="slidenum">
              <a:rPr lang="ja-JP" altLang="en-US" smtClean="0"/>
              <a:pPr/>
              <a:t>40</a:t>
            </a:fld>
            <a:endParaRPr lang="ja-JP" altLang="en-US" smtClean="0"/>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スライド イメージ プレースホルダ 1"/>
          <p:cNvSpPr>
            <a:spLocks noGrp="1" noRot="1" noChangeAspect="1" noTextEdit="1"/>
          </p:cNvSpPr>
          <p:nvPr>
            <p:ph type="sldImg"/>
          </p:nvPr>
        </p:nvSpPr>
        <p:spPr bwMode="auto">
          <a:noFill/>
          <a:ln>
            <a:solidFill>
              <a:srgbClr val="000000"/>
            </a:solidFill>
            <a:miter lim="800000"/>
            <a:headEnd/>
            <a:tailEnd/>
          </a:ln>
        </p:spPr>
      </p:sp>
      <p:sp>
        <p:nvSpPr>
          <p:cNvPr id="68611" name="ノート プレースホルダ 2"/>
          <p:cNvSpPr>
            <a:spLocks noGrp="1"/>
          </p:cNvSpPr>
          <p:nvPr>
            <p:ph type="body" idx="1"/>
          </p:nvPr>
        </p:nvSpPr>
        <p:spPr bwMode="auto">
          <a:noFill/>
        </p:spPr>
        <p:txBody>
          <a:bodyPr wrap="square" numCol="1" anchor="t" anchorCtr="0" compatLnSpc="1">
            <a:prstTxWarp prst="textNoShape">
              <a:avLst/>
            </a:prstTxWarp>
          </a:bodyPr>
          <a:lstStyle/>
          <a:p>
            <a:r>
              <a:rPr lang="ja-JP" altLang="en-US" dirty="0" smtClean="0"/>
              <a:t>かつて私たちは、陰日なたなく額に汗しながら、もくもくと働く姿を尊いものだと教えられてきました。会社は永年雇用、年功序列を原則としながら社員の福利厚生や教育にも気を配り、社員はそれに応えるために会社に忠誠を誓うことを当然だと考えてきました。すなわちアーサー・フレデリック・シェルドンがロータリーに提唱した修正資本主義に基づいた職業奉仕の理念を反映した社会でした。</a:t>
            </a:r>
          </a:p>
          <a:p>
            <a:endParaRPr lang="ja-JP" altLang="en-US" dirty="0" smtClean="0"/>
          </a:p>
          <a:p>
            <a:r>
              <a:rPr lang="ja-JP" altLang="en-US" dirty="0" smtClean="0"/>
              <a:t>しかし昨今はその考え方が大きく変わってきました。労使の目的意識が変化し、雇用体系も変化てきました。効率よく働くことが美徳とされ、生活費を稼ぐのに必要な時間だけ働いて、余暇を楽しむという風潮さえ生まれました。職業に関する目的も大きく変化し、企業は利益の追求を第一義に考えて会社を運営し、従業員は高い収入を得ることを第一義に考えて働くようになってしまいました。</a:t>
            </a:r>
          </a:p>
          <a:p>
            <a:endParaRPr lang="ja-JP" altLang="en-US" dirty="0" smtClean="0"/>
          </a:p>
          <a:p>
            <a:r>
              <a:rPr lang="ja-JP" altLang="en-US" dirty="0" smtClean="0"/>
              <a:t>企業経営だけに関して言えば、すべての規制を外して市場の原理に任せ、さらに倫理感による規制を排除すれば、究極の拝金思想に走った何でもありの弱肉強食のハゲタカの社会、すなわち新資本主義に陥ることが実証されました。しかしその虚構の社会も巨額の年金基金や現実の通貨の何百倍もの借金を残して世界的な不況をもたらして崩壊することも同時に学んだのです。</a:t>
            </a:r>
          </a:p>
        </p:txBody>
      </p:sp>
      <p:sp>
        <p:nvSpPr>
          <p:cNvPr id="68612" name="スライド番号プレースホルダ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56E00FF4-346B-415F-86A1-8E9B2FEDD149}" type="slidenum">
              <a:rPr lang="ja-JP" altLang="en-US" smtClean="0"/>
              <a:pPr/>
              <a:t>41</a:t>
            </a:fld>
            <a:endParaRPr lang="ja-JP" altLang="en-US" smtClean="0"/>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スライド イメージ プレースホルダ 1"/>
          <p:cNvSpPr>
            <a:spLocks noGrp="1" noRot="1" noChangeAspect="1" noTextEdit="1"/>
          </p:cNvSpPr>
          <p:nvPr>
            <p:ph type="sldImg"/>
          </p:nvPr>
        </p:nvSpPr>
        <p:spPr bwMode="auto">
          <a:noFill/>
          <a:ln>
            <a:solidFill>
              <a:srgbClr val="000000"/>
            </a:solidFill>
            <a:miter lim="800000"/>
            <a:headEnd/>
            <a:tailEnd/>
          </a:ln>
        </p:spPr>
      </p:sp>
      <p:sp>
        <p:nvSpPr>
          <p:cNvPr id="3" name="ノート プレースホルダ 2"/>
          <p:cNvSpPr>
            <a:spLocks noGrp="1"/>
          </p:cNvSpPr>
          <p:nvPr>
            <p:ph type="body" idx="1"/>
          </p:nvPr>
        </p:nvSpPr>
        <p:spPr/>
        <p:txBody>
          <a:bodyPr>
            <a:normAutofit fontScale="70000" lnSpcReduction="20000"/>
          </a:bodyPr>
          <a:lstStyle/>
          <a:p>
            <a:pPr>
              <a:defRPr/>
            </a:pPr>
            <a:r>
              <a:rPr lang="ja-JP" altLang="en-US" dirty="0" smtClean="0"/>
              <a:t>ロータリーの職業奉仕に対する考え方も大きく変わりました。</a:t>
            </a:r>
          </a:p>
          <a:p>
            <a:pPr>
              <a:defRPr/>
            </a:pPr>
            <a:r>
              <a:rPr lang="en-US" dirty="0" smtClean="0"/>
              <a:t>1987</a:t>
            </a:r>
            <a:r>
              <a:rPr lang="ja-JP" altLang="en-US" dirty="0" smtClean="0"/>
              <a:t>年に</a:t>
            </a:r>
            <a:r>
              <a:rPr lang="en-US" dirty="0" smtClean="0"/>
              <a:t>RI</a:t>
            </a:r>
            <a:r>
              <a:rPr lang="ja-JP" altLang="en-US" dirty="0" smtClean="0"/>
              <a:t>職業奉仕委員会は、「職業奉仕に関する声明」を発表しますが、実はこの中に書かれている、「クラブが職業奉仕を実践する」という文章について疑義が生まれてきます。何故ならば、シェルドンの職業奉仕理論の中からは、クラブが職業奉仕の実践を行うという発想は出てこないからです。職業を持っている個人だから職業奉仕の実践ができるのであって、職業を持たないロータリー・クラブがどうやって職業奉仕の実践をするのかということです。</a:t>
            </a:r>
          </a:p>
          <a:p>
            <a:pPr>
              <a:defRPr/>
            </a:pPr>
            <a:r>
              <a:rPr lang="ja-JP" altLang="en-US" dirty="0" smtClean="0"/>
              <a:t>さらに</a:t>
            </a:r>
            <a:r>
              <a:rPr lang="en-US" dirty="0" smtClean="0"/>
              <a:t>RI</a:t>
            </a:r>
            <a:r>
              <a:rPr lang="ja-JP" altLang="en-US" dirty="0" smtClean="0"/>
              <a:t>はその具体例としても職場訪問、優良従業員の表彰、ボランティア活動をあげていますが、これが職業奉仕活動かどうか、疑問の残るところです。素晴らしい職業奉仕の実践をしているクラブの会員の事業所を訪問するのならばともかく、ほとんどの職場訪問は、ビール工場へ行って一杯よばれて帰るのが定石ですし、優良従業員の表彰は、その人の地域社会における職業上の功績を表彰するのですから、厳密には社会奉仕であって職業奉仕とは言えないのではないでしょうか。</a:t>
            </a:r>
          </a:p>
          <a:p>
            <a:pPr>
              <a:defRPr/>
            </a:pPr>
            <a:r>
              <a:rPr lang="ja-JP" altLang="en-US" dirty="0" smtClean="0"/>
              <a:t>もう一つの間違いは、ボランティア活動を職業奉仕の範疇に入れることです。医者という立場でフィリピンに行って白内障の手術をするのは職業奉仕ではありません。何故ならば、その医者はこの活動の受益者ではないからです。国内でボランティア活動をすれば社会奉仕、外国ですれば国際奉仕です。ボランティア活動をする活動の場所がどこであるかによって、社会奉仕か国際奉仕に分かれてくるとしても、これが、職業奉仕活動ではないことは確かです。 </a:t>
            </a:r>
          </a:p>
          <a:p>
            <a:pPr>
              <a:defRPr/>
            </a:pPr>
            <a:endParaRPr lang="ja-JP" altLang="en-US" dirty="0" smtClean="0"/>
          </a:p>
          <a:p>
            <a:pPr>
              <a:defRPr/>
            </a:pPr>
            <a:endParaRPr lang="ja-JP" altLang="en-US" dirty="0"/>
          </a:p>
        </p:txBody>
      </p:sp>
      <p:sp>
        <p:nvSpPr>
          <p:cNvPr id="69636" name="スライド番号プレースホルダ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649F2D32-47D6-42AA-A44B-B37BDE956D87}" type="slidenum">
              <a:rPr lang="ja-JP" altLang="en-US" smtClean="0"/>
              <a:pPr/>
              <a:t>42</a:t>
            </a:fld>
            <a:endParaRPr lang="ja-JP" altLang="en-US" smtClean="0"/>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スライド イメージ プレースホルダ 1"/>
          <p:cNvSpPr>
            <a:spLocks noGrp="1" noRot="1" noChangeAspect="1" noTextEdit="1"/>
          </p:cNvSpPr>
          <p:nvPr>
            <p:ph type="sldImg"/>
          </p:nvPr>
        </p:nvSpPr>
        <p:spPr bwMode="auto">
          <a:noFill/>
          <a:ln>
            <a:solidFill>
              <a:srgbClr val="000000"/>
            </a:solidFill>
            <a:miter lim="800000"/>
            <a:headEnd/>
            <a:tailEnd/>
          </a:ln>
        </p:spPr>
      </p:sp>
      <p:sp>
        <p:nvSpPr>
          <p:cNvPr id="70659" name="ノート プレースホルダ 2"/>
          <p:cNvSpPr>
            <a:spLocks noGrp="1"/>
          </p:cNvSpPr>
          <p:nvPr>
            <p:ph type="body" idx="1"/>
          </p:nvPr>
        </p:nvSpPr>
        <p:spPr bwMode="auto">
          <a:noFill/>
        </p:spPr>
        <p:txBody>
          <a:bodyPr wrap="square" numCol="1" anchor="t" anchorCtr="0" compatLnSpc="1">
            <a:prstTxWarp prst="textNoShape">
              <a:avLst/>
            </a:prstTxWarp>
          </a:bodyPr>
          <a:lstStyle/>
          <a:p>
            <a:r>
              <a:rPr lang="ja-JP" altLang="en-US" dirty="0" smtClean="0"/>
              <a:t>現在の</a:t>
            </a:r>
            <a:r>
              <a:rPr lang="en-US" altLang="ja-JP" dirty="0" smtClean="0"/>
              <a:t>RI</a:t>
            </a:r>
            <a:r>
              <a:rPr lang="ja-JP" altLang="en-US" dirty="0" smtClean="0"/>
              <a:t>はいろいろな問題を抱えています。</a:t>
            </a:r>
          </a:p>
          <a:p>
            <a:r>
              <a:rPr lang="ja-JP" altLang="en-US" dirty="0" smtClean="0"/>
              <a:t>アメリカを中心にした中央集権化が進んでいるような感じを受けます。</a:t>
            </a:r>
          </a:p>
        </p:txBody>
      </p:sp>
      <p:sp>
        <p:nvSpPr>
          <p:cNvPr id="70660" name="スライド番号プレースホルダ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3D0718EB-95DC-4D8F-975F-53C881929E8D}" type="slidenum">
              <a:rPr lang="ja-JP" altLang="en-US" smtClean="0"/>
              <a:pPr/>
              <a:t>43</a:t>
            </a:fld>
            <a:endParaRPr lang="ja-JP" altLang="en-US" smtClean="0"/>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スライド イメージ プレースホルダ 1"/>
          <p:cNvSpPr>
            <a:spLocks noGrp="1" noRot="1" noChangeAspect="1" noTextEdit="1"/>
          </p:cNvSpPr>
          <p:nvPr>
            <p:ph type="sldImg"/>
          </p:nvPr>
        </p:nvSpPr>
        <p:spPr bwMode="auto">
          <a:noFill/>
          <a:ln>
            <a:solidFill>
              <a:srgbClr val="000000"/>
            </a:solidFill>
            <a:miter lim="800000"/>
            <a:headEnd/>
            <a:tailEnd/>
          </a:ln>
        </p:spPr>
      </p:sp>
      <p:sp>
        <p:nvSpPr>
          <p:cNvPr id="3" name="ノート プレースホルダ 2"/>
          <p:cNvSpPr>
            <a:spLocks noGrp="1"/>
          </p:cNvSpPr>
          <p:nvPr>
            <p:ph type="body" idx="1"/>
          </p:nvPr>
        </p:nvSpPr>
        <p:spPr/>
        <p:txBody>
          <a:bodyPr>
            <a:normAutofit fontScale="92500" lnSpcReduction="20000"/>
          </a:bodyPr>
          <a:lstStyle/>
          <a:p>
            <a:pPr>
              <a:defRPr/>
            </a:pPr>
            <a:r>
              <a:rPr lang="ja-JP" altLang="en-US" dirty="0" smtClean="0"/>
              <a:t>ロータリーのような国際的な組織では</a:t>
            </a:r>
            <a:r>
              <a:rPr lang="en-US" dirty="0" smtClean="0"/>
              <a:t>Grovel Standard</a:t>
            </a:r>
            <a:r>
              <a:rPr lang="ja-JP" altLang="en-US" dirty="0" smtClean="0"/>
              <a:t>に基づいて組織管理をする必要があるのですが、最近は</a:t>
            </a:r>
            <a:r>
              <a:rPr lang="en-US" dirty="0" smtClean="0"/>
              <a:t>American Standard</a:t>
            </a:r>
            <a:r>
              <a:rPr lang="ja-JP" altLang="en-US" dirty="0" smtClean="0"/>
              <a:t>を押し付けているように感じます。</a:t>
            </a:r>
          </a:p>
          <a:p>
            <a:pPr>
              <a:defRPr/>
            </a:pPr>
            <a:endParaRPr lang="ja-JP" altLang="en-US" dirty="0" smtClean="0"/>
          </a:p>
          <a:p>
            <a:pPr>
              <a:defRPr/>
            </a:pPr>
            <a:r>
              <a:rPr lang="ja-JP" altLang="en-US" dirty="0" smtClean="0"/>
              <a:t>ロータリーが他の奉仕団体と異なる唯一の特徴が職業奉仕の理念と実践だったのに、現在の</a:t>
            </a:r>
            <a:r>
              <a:rPr lang="en-US" dirty="0" smtClean="0"/>
              <a:t>RI</a:t>
            </a:r>
            <a:r>
              <a:rPr lang="ja-JP" altLang="en-US" dirty="0" smtClean="0"/>
              <a:t>は職業奉仕に関する関心がほとんどありません。奉仕活動は人道的なものに限られ、ボランティア組織化の一途をたどっており、最近の</a:t>
            </a:r>
            <a:r>
              <a:rPr lang="en-US" dirty="0" smtClean="0"/>
              <a:t>RI</a:t>
            </a:r>
            <a:r>
              <a:rPr lang="ja-JP" altLang="en-US" dirty="0" smtClean="0"/>
              <a:t>会長はロータリーを世界最大の</a:t>
            </a:r>
            <a:r>
              <a:rPr lang="en-US" dirty="0" smtClean="0"/>
              <a:t>NPO</a:t>
            </a:r>
            <a:r>
              <a:rPr lang="ja-JP" altLang="en-US" dirty="0" smtClean="0"/>
              <a:t>と位置づけているようです。このまま進めば数多く存在するボランティア組織の一つとして埋もれてしまうような気がしてなりません。</a:t>
            </a:r>
          </a:p>
          <a:p>
            <a:pPr>
              <a:defRPr/>
            </a:pPr>
            <a:endParaRPr lang="ja-JP" altLang="en-US" dirty="0" smtClean="0"/>
          </a:p>
          <a:p>
            <a:pPr>
              <a:defRPr/>
            </a:pPr>
            <a:r>
              <a:rPr lang="ja-JP" altLang="en-US" dirty="0" smtClean="0"/>
              <a:t>理事会の考え方と</a:t>
            </a:r>
            <a:r>
              <a:rPr lang="en-US" dirty="0" smtClean="0"/>
              <a:t>RI</a:t>
            </a:r>
            <a:r>
              <a:rPr lang="ja-JP" altLang="en-US" dirty="0" smtClean="0"/>
              <a:t>事務局の考え方にかなりの違いがあるようで、特にクラブ・リーダーシップ・プランの実施に関して</a:t>
            </a:r>
            <a:r>
              <a:rPr lang="en-US" dirty="0" smtClean="0"/>
              <a:t>RI</a:t>
            </a:r>
            <a:r>
              <a:rPr lang="ja-JP" altLang="en-US" dirty="0" smtClean="0"/>
              <a:t>理事会や一部の元</a:t>
            </a:r>
            <a:r>
              <a:rPr lang="en-US" dirty="0" smtClean="0"/>
              <a:t>RI</a:t>
            </a:r>
            <a:r>
              <a:rPr lang="ja-JP" altLang="en-US" dirty="0" smtClean="0"/>
              <a:t>会長は慎重であるのに対して、事務局は既定の事実として積極的に推進しようとしているなど意思の不統一が見られます。さらに、</a:t>
            </a:r>
            <a:r>
              <a:rPr lang="en-US" dirty="0" smtClean="0"/>
              <a:t>RI</a:t>
            </a:r>
            <a:r>
              <a:rPr lang="ja-JP" altLang="en-US" dirty="0" smtClean="0"/>
              <a:t>理事会や</a:t>
            </a:r>
            <a:r>
              <a:rPr lang="en-US" dirty="0" smtClean="0"/>
              <a:t>RI</a:t>
            </a:r>
            <a:r>
              <a:rPr lang="ja-JP" altLang="en-US" dirty="0" smtClean="0"/>
              <a:t>事務局の考えの通りに、クラブやロータリアンの行動を拘束しようという考え方が横行しているようです。 </a:t>
            </a:r>
          </a:p>
          <a:p>
            <a:pPr>
              <a:defRPr/>
            </a:pPr>
            <a:r>
              <a:rPr lang="ja-JP" altLang="en-US" dirty="0" smtClean="0"/>
              <a:t>ロータリー事務局の肥大化と官僚化が進み、日本の官僚制度をそのまま輸出したかのような錯覚すら抱かせます。</a:t>
            </a:r>
          </a:p>
          <a:p>
            <a:pPr>
              <a:defRPr/>
            </a:pPr>
            <a:endParaRPr lang="ja-JP" altLang="en-US" dirty="0" smtClean="0"/>
          </a:p>
          <a:p>
            <a:pPr>
              <a:defRPr/>
            </a:pPr>
            <a:r>
              <a:rPr lang="en-US" dirty="0" smtClean="0"/>
              <a:t>RI</a:t>
            </a:r>
            <a:r>
              <a:rPr lang="ja-JP" altLang="en-US" dirty="0" smtClean="0"/>
              <a:t>の資産運用に対する考え方が我々とは違うことも大きな問題です。投資によって大きな損失をだした場合、いったい誰がその穴埋めをするのでしょうか。さらに投資先の選定についても、投資効率を優先するあまりロータリーの奉仕理念に合致しない軍事産業のような企業が投資先になっていないかどうか疑義が持たれているようです。</a:t>
            </a:r>
          </a:p>
          <a:p>
            <a:pPr>
              <a:defRPr/>
            </a:pPr>
            <a:endParaRPr lang="ja-JP" altLang="en-US" dirty="0" smtClean="0"/>
          </a:p>
          <a:p>
            <a:pPr>
              <a:defRPr/>
            </a:pPr>
            <a:r>
              <a:rPr lang="ja-JP" altLang="en-US" dirty="0" smtClean="0"/>
              <a:t>ロータリー財団がイリノイ州法の下にあることも大きな問題です。人道的奉仕活動に公平に使うべきである浄財が、アメリカの法律の下に、それも州法の定めによって、その使途が左右されるのはおかしいことであり、当然のことながら、ロータリー財団は政治的な意図によって左右されない中立国に置くべきだと思います。 </a:t>
            </a:r>
          </a:p>
          <a:p>
            <a:pPr>
              <a:defRPr/>
            </a:pPr>
            <a:endParaRPr lang="ja-JP" altLang="en-US" dirty="0" smtClean="0"/>
          </a:p>
          <a:p>
            <a:pPr>
              <a:defRPr/>
            </a:pPr>
            <a:r>
              <a:rPr lang="ja-JP" altLang="en-US" dirty="0" smtClean="0"/>
              <a:t>世界各国には固有の文化や言語や思考や慣習があります。人道的援助活動のニーズも地域によって大きな差があります。従って、ロータリー運動を更に発展させて全世界に広げていくためには、アメリカ中心の組織管理ではなく、これらの要素を勘案しつつ、</a:t>
            </a:r>
            <a:r>
              <a:rPr lang="en-US" dirty="0" smtClean="0"/>
              <a:t>RIBI</a:t>
            </a:r>
            <a:r>
              <a:rPr lang="ja-JP" altLang="en-US" dirty="0" err="1" smtClean="0"/>
              <a:t>のような</a:t>
            </a:r>
            <a:r>
              <a:rPr lang="ja-JP" altLang="en-US" dirty="0" smtClean="0"/>
              <a:t>中間管理組織を作って、きめ細かい地域の現状に合わせた管理をすることを考える必要があるのではないでしょうか。</a:t>
            </a:r>
            <a:endParaRPr lang="ja-JP" altLang="en-US" dirty="0"/>
          </a:p>
        </p:txBody>
      </p:sp>
      <p:sp>
        <p:nvSpPr>
          <p:cNvPr id="71684" name="スライド番号プレースホルダ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02663AA-2515-4954-86C4-2FAEE0FCE51F}" type="slidenum">
              <a:rPr lang="ja-JP" altLang="en-US" smtClean="0"/>
              <a:pPr/>
              <a:t>44</a:t>
            </a:fld>
            <a:endParaRPr lang="ja-JP" altLang="en-US" smtClean="0"/>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スライド イメージ プレースホルダ 1"/>
          <p:cNvSpPr>
            <a:spLocks noGrp="1" noRot="1" noChangeAspect="1" noTextEdit="1"/>
          </p:cNvSpPr>
          <p:nvPr>
            <p:ph type="sldImg"/>
          </p:nvPr>
        </p:nvSpPr>
        <p:spPr bwMode="auto">
          <a:noFill/>
          <a:ln>
            <a:solidFill>
              <a:srgbClr val="000000"/>
            </a:solidFill>
            <a:miter lim="800000"/>
            <a:headEnd/>
            <a:tailEnd/>
          </a:ln>
        </p:spPr>
      </p:sp>
      <p:sp>
        <p:nvSpPr>
          <p:cNvPr id="3" name="ノート プレースホルダ 2"/>
          <p:cNvSpPr>
            <a:spLocks noGrp="1"/>
          </p:cNvSpPr>
          <p:nvPr>
            <p:ph type="body" idx="1"/>
          </p:nvPr>
        </p:nvSpPr>
        <p:spPr/>
        <p:txBody>
          <a:bodyPr>
            <a:normAutofit fontScale="70000" lnSpcReduction="20000"/>
          </a:bodyPr>
          <a:lstStyle/>
          <a:p>
            <a:pPr>
              <a:defRPr/>
            </a:pPr>
            <a:r>
              <a:rPr lang="ja-JP" altLang="en-US" dirty="0" smtClean="0"/>
              <a:t>最後にクラブ管理運営を変えて、クラブ例会の形骸化をなおし、クラブ･ライフを魅力あるものにする方法を考えてみたいと思います。</a:t>
            </a:r>
          </a:p>
        </p:txBody>
      </p:sp>
      <p:sp>
        <p:nvSpPr>
          <p:cNvPr id="73732" name="スライド番号プレースホルダ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E9E786ED-B724-49E3-B63E-35FECADB2A4A}" type="slidenum">
              <a:rPr lang="ja-JP" altLang="en-US" smtClean="0"/>
              <a:pPr/>
              <a:t>45</a:t>
            </a:fld>
            <a:endParaRPr lang="ja-JP" altLang="en-US" smtClean="0"/>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スライド イメージ プレースホルダ 1"/>
          <p:cNvSpPr>
            <a:spLocks noGrp="1" noRot="1" noChangeAspect="1" noTextEdit="1"/>
          </p:cNvSpPr>
          <p:nvPr>
            <p:ph type="sldImg"/>
          </p:nvPr>
        </p:nvSpPr>
        <p:spPr bwMode="auto">
          <a:noFill/>
          <a:ln>
            <a:solidFill>
              <a:srgbClr val="000000"/>
            </a:solidFill>
            <a:miter lim="800000"/>
            <a:headEnd/>
            <a:tailEnd/>
          </a:ln>
        </p:spPr>
      </p:sp>
      <p:sp>
        <p:nvSpPr>
          <p:cNvPr id="3" name="ノート プレースホルダ 2"/>
          <p:cNvSpPr>
            <a:spLocks noGrp="1"/>
          </p:cNvSpPr>
          <p:nvPr>
            <p:ph type="body" idx="1"/>
          </p:nvPr>
        </p:nvSpPr>
        <p:spPr/>
        <p:txBody>
          <a:bodyPr>
            <a:normAutofit fontScale="92500" lnSpcReduction="20000"/>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ja-JP" altLang="en-US" dirty="0" smtClean="0"/>
              <a:t>日本における会員数は</a:t>
            </a:r>
            <a:r>
              <a:rPr lang="en-US" altLang="ja-JP" dirty="0" smtClean="0"/>
              <a:t>1997</a:t>
            </a:r>
            <a:r>
              <a:rPr lang="ja-JP" altLang="en-US" dirty="0" smtClean="0"/>
              <a:t>年をピークにして、減少の傾向が続いています。なぜこのような現象が起こっているのかをよく考えてそれに対処する必要があります。</a:t>
            </a:r>
            <a:endParaRPr lang="en-US" altLang="ja-JP" dirty="0" smtClean="0"/>
          </a:p>
          <a:p>
            <a:pPr>
              <a:defRPr/>
            </a:pPr>
            <a:r>
              <a:rPr lang="ja-JP" altLang="en-US" dirty="0" smtClean="0"/>
              <a:t>企業経営上の問題点を胸襟を開いて相談できる環境がクラブ内にあるでしょうか。自分が直面する問題を親身になって相談できる友人がクラブ内にいるでしょうか。ロータリークラブ創立の原点が親睦にあったことを思い起こして、今一度クラブ内に真の親睦を確立する必要があります。</a:t>
            </a:r>
          </a:p>
          <a:p>
            <a:pPr>
              <a:defRPr/>
            </a:pPr>
            <a:r>
              <a:rPr lang="ja-JP" altLang="en-US" dirty="0" smtClean="0"/>
              <a:t>そのためには、いたずらに会員増強に奔走するのではなく、会員の職業分類を含めた会員の資質を今一度洗いなおす必要があるのかも知れません。クラブ内にライバルや利害関係に深く関わる会員が存在すれば、真の親睦は成り立ちません。</a:t>
            </a:r>
          </a:p>
          <a:p>
            <a:pPr>
              <a:defRPr/>
            </a:pPr>
            <a:r>
              <a:rPr lang="ja-JP" altLang="en-US" dirty="0" smtClean="0"/>
              <a:t>業界を代表する経営者が会員である原則からは、会員同士は最高の取引先であるはずです。取引を会員同士だけに限定したり、会員同士の取引に特別の配慮を要求することに、世間の批判を浴びたわけで、広く広げた取引先の中から会員を優先的に選ぶことは、何の支障もありません。業界の中で最も優れた人を会員として選ぶことで、そのクラブもその人が属する業界全体も繁栄していくことを忘れてはなりません。</a:t>
            </a:r>
          </a:p>
          <a:p>
            <a:pPr>
              <a:defRPr/>
            </a:pPr>
            <a:endParaRPr lang="ja-JP" altLang="en-US" dirty="0" smtClean="0"/>
          </a:p>
          <a:p>
            <a:pPr>
              <a:defRPr/>
            </a:pPr>
            <a:r>
              <a:rPr lang="ja-JP" altLang="en-US" dirty="0" smtClean="0"/>
              <a:t>ボランティア活動を優先するあまり、例会が軽視されることは、ロータリーの魅力をそぐ大きな原因となります。毎週</a:t>
            </a:r>
            <a:r>
              <a:rPr lang="en-US" altLang="ja-JP" dirty="0" smtClean="0"/>
              <a:t>1</a:t>
            </a:r>
            <a:r>
              <a:rPr lang="ja-JP" altLang="en-US" dirty="0" smtClean="0"/>
              <a:t>回の例会は会員相互が職業上の発想の交換を通じて親睦を深めると同時に奉仕の哲学を研鑽する生涯学習の場でもあります。米山梅吉翁は「ロータリーの例会は人生の道場」と述べていますし、「</a:t>
            </a:r>
            <a:r>
              <a:rPr lang="en-US" altLang="ja-JP" dirty="0" smtClean="0"/>
              <a:t>Enter to learn, go force to serve </a:t>
            </a:r>
            <a:r>
              <a:rPr lang="ja-JP" altLang="en-US" dirty="0" smtClean="0"/>
              <a:t>入り</a:t>
            </a:r>
            <a:r>
              <a:rPr lang="ja-JP" altLang="en-US" dirty="0" err="1" smtClean="0"/>
              <a:t>て</a:t>
            </a:r>
            <a:r>
              <a:rPr lang="ja-JP" altLang="en-US" dirty="0" smtClean="0"/>
              <a:t>学び出でて奉仕せよ」という言葉を忘れてはなりません。</a:t>
            </a:r>
          </a:p>
          <a:p>
            <a:pPr>
              <a:defRPr/>
            </a:pPr>
            <a:endParaRPr lang="ja-JP" altLang="en-US" dirty="0" smtClean="0"/>
          </a:p>
          <a:p>
            <a:pPr>
              <a:defRPr/>
            </a:pPr>
            <a:r>
              <a:rPr lang="ja-JP" altLang="en-US" dirty="0" smtClean="0"/>
              <a:t>世界で一番高い会費を払って、その上任意だとは言いながら、半ば強制的にロータリー財団や米山奨学会の寄付を割り当てられます。その見返りとして得られるものは、ロータリーの友情と人道的奉仕活動に参加したという達成感かも知れませんが、支払った会費や寄付金に比べて、あまりにも低い世間の評価も、衰退の大きな理由になっているのではないかと思います。日米のロータリーの衰退に比べて、ヨーロッパや途上国ではロータリアンが増加しています。ヨーロッパ諸国では徒にボランティア活動に走ることなく親睦の場として例会を大切にしていることが会員減少を抑える大きな原動力となっていますし、途上国では地域社会のニーズに従って積極的に活動するロータリアンの姿が間近に見られることが会員激増につながっています。</a:t>
            </a:r>
          </a:p>
          <a:p>
            <a:pPr>
              <a:defRPr/>
            </a:pPr>
            <a:endParaRPr lang="ja-JP" altLang="en-US" dirty="0" smtClean="0"/>
          </a:p>
          <a:p>
            <a:pPr>
              <a:defRPr/>
            </a:pPr>
            <a:r>
              <a:rPr lang="ja-JP" altLang="en-US" dirty="0" smtClean="0"/>
              <a:t>高級ホテルにおける例会、豪華な食事、多額な事務費にも再考の余地があります。</a:t>
            </a:r>
          </a:p>
          <a:p>
            <a:pPr>
              <a:defRPr/>
            </a:pPr>
            <a:r>
              <a:rPr lang="ja-JP" altLang="en-US" dirty="0" smtClean="0"/>
              <a:t>すべての雑用を事務局に任せるのではなく、会員が自分の役割を分担することで楽しくて効率的なクラブライフが行われるのです。またメーリングリストや週報などに積極的に</a:t>
            </a:r>
            <a:r>
              <a:rPr lang="en-US" altLang="ja-JP" dirty="0" smtClean="0"/>
              <a:t>IT</a:t>
            </a:r>
            <a:r>
              <a:rPr lang="ja-JP" altLang="en-US" dirty="0" smtClean="0"/>
              <a:t>環境を整備することによって費用を節減する必要があります。</a:t>
            </a:r>
          </a:p>
          <a:p>
            <a:pPr>
              <a:defRPr/>
            </a:pPr>
            <a:endParaRPr lang="ja-JP" altLang="en-US" dirty="0" smtClean="0"/>
          </a:p>
          <a:p>
            <a:pPr>
              <a:defRPr/>
            </a:pPr>
            <a:r>
              <a:rPr lang="ja-JP" altLang="en-US" dirty="0" smtClean="0"/>
              <a:t>ロータリーの創立当初、我も我もとこの運動に参加したのは、ロータリアンとしての誇りと大きなメリットがあったからであり、今、ふたたびクラブを活性化するためには、ロータリアンにメリットを与える具体的な方策を考え出す必要があります。</a:t>
            </a:r>
            <a:endParaRPr lang="ja-JP" altLang="en-US" dirty="0"/>
          </a:p>
        </p:txBody>
      </p:sp>
      <p:sp>
        <p:nvSpPr>
          <p:cNvPr id="76804" name="スライド番号プレースホルダ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B5F6E842-8AFC-401B-9020-73550CEE3BC0}" type="slidenum">
              <a:rPr lang="ja-JP" altLang="en-US" smtClean="0"/>
              <a:pPr/>
              <a:t>46</a:t>
            </a:fld>
            <a:endParaRPr lang="ja-JP" altLang="en-US" smtClean="0"/>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スライド イメージ プレースホルダ 1"/>
          <p:cNvSpPr>
            <a:spLocks noGrp="1" noRot="1" noChangeAspect="1" noTextEdit="1"/>
          </p:cNvSpPr>
          <p:nvPr>
            <p:ph type="sldImg"/>
          </p:nvPr>
        </p:nvSpPr>
        <p:spPr bwMode="auto">
          <a:noFill/>
          <a:ln>
            <a:solidFill>
              <a:srgbClr val="000000"/>
            </a:solidFill>
            <a:miter lim="800000"/>
            <a:headEnd/>
            <a:tailEnd/>
          </a:ln>
        </p:spPr>
      </p:sp>
      <p:sp>
        <p:nvSpPr>
          <p:cNvPr id="3" name="ノート プレースホルダ 2"/>
          <p:cNvSpPr>
            <a:spLocks noGrp="1"/>
          </p:cNvSpPr>
          <p:nvPr>
            <p:ph type="body" idx="1"/>
          </p:nvPr>
        </p:nvSpPr>
        <p:spPr/>
        <p:txBody>
          <a:bodyPr>
            <a:normAutofit fontScale="92500" lnSpcReduction="10000"/>
          </a:bodyPr>
          <a:lstStyle/>
          <a:p>
            <a:r>
              <a:rPr kumimoji="1" lang="en-US" altLang="ja-JP" sz="1200" kern="1200" dirty="0" smtClean="0">
                <a:solidFill>
                  <a:schemeClr val="tx1"/>
                </a:solidFill>
                <a:latin typeface="+mn-lt"/>
                <a:ea typeface="+mn-ea"/>
                <a:cs typeface="+mn-cs"/>
              </a:rPr>
              <a:t>21</a:t>
            </a:r>
            <a:r>
              <a:rPr kumimoji="1" lang="ja-JP" altLang="ja-JP" sz="1200" kern="1200" dirty="0" smtClean="0">
                <a:solidFill>
                  <a:schemeClr val="tx1"/>
                </a:solidFill>
                <a:latin typeface="+mn-lt"/>
                <a:ea typeface="+mn-ea"/>
                <a:cs typeface="+mn-cs"/>
              </a:rPr>
              <a:t>世紀の半ばごろには世界はどうなっているのでしょうか。国連の人口予測によれば</a:t>
            </a:r>
            <a:r>
              <a:rPr kumimoji="1" lang="en-US" altLang="ja-JP" sz="1200" kern="1200" dirty="0" smtClean="0">
                <a:solidFill>
                  <a:schemeClr val="tx1"/>
                </a:solidFill>
                <a:latin typeface="+mn-lt"/>
                <a:ea typeface="+mn-ea"/>
                <a:cs typeface="+mn-cs"/>
              </a:rPr>
              <a:t>2050</a:t>
            </a:r>
            <a:r>
              <a:rPr kumimoji="1" lang="ja-JP" altLang="ja-JP" sz="1200" kern="1200" dirty="0" smtClean="0">
                <a:solidFill>
                  <a:schemeClr val="tx1"/>
                </a:solidFill>
                <a:latin typeface="+mn-lt"/>
                <a:ea typeface="+mn-ea"/>
                <a:cs typeface="+mn-cs"/>
              </a:rPr>
              <a:t>年の人口は</a:t>
            </a:r>
            <a:r>
              <a:rPr kumimoji="1" lang="en-US" altLang="ja-JP" sz="1200" kern="1200" dirty="0" smtClean="0">
                <a:solidFill>
                  <a:schemeClr val="tx1"/>
                </a:solidFill>
                <a:latin typeface="+mn-lt"/>
                <a:ea typeface="+mn-ea"/>
                <a:cs typeface="+mn-cs"/>
              </a:rPr>
              <a:t>95</a:t>
            </a:r>
            <a:r>
              <a:rPr kumimoji="1" lang="ja-JP" altLang="ja-JP" sz="1200" kern="1200" dirty="0" smtClean="0">
                <a:solidFill>
                  <a:schemeClr val="tx1"/>
                </a:solidFill>
                <a:latin typeface="+mn-lt"/>
                <a:ea typeface="+mn-ea"/>
                <a:cs typeface="+mn-cs"/>
              </a:rPr>
              <a:t>億</a:t>
            </a:r>
            <a:r>
              <a:rPr kumimoji="1" lang="en-US" altLang="ja-JP" sz="1200" kern="1200" dirty="0" smtClean="0">
                <a:solidFill>
                  <a:schemeClr val="tx1"/>
                </a:solidFill>
                <a:latin typeface="+mn-lt"/>
                <a:ea typeface="+mn-ea"/>
                <a:cs typeface="+mn-cs"/>
              </a:rPr>
              <a:t>4000</a:t>
            </a:r>
            <a:r>
              <a:rPr kumimoji="1" lang="ja-JP" altLang="ja-JP" sz="1200" kern="1200" dirty="0" smtClean="0">
                <a:solidFill>
                  <a:schemeClr val="tx1"/>
                </a:solidFill>
                <a:latin typeface="+mn-lt"/>
                <a:ea typeface="+mn-ea"/>
                <a:cs typeface="+mn-cs"/>
              </a:rPr>
              <a:t>万人、その内発展・開発途上国</a:t>
            </a:r>
            <a:r>
              <a:rPr kumimoji="1" lang="en-US" altLang="ja-JP" sz="1200" kern="1200" dirty="0" smtClean="0">
                <a:solidFill>
                  <a:schemeClr val="tx1"/>
                </a:solidFill>
                <a:latin typeface="+mn-lt"/>
                <a:ea typeface="+mn-ea"/>
                <a:cs typeface="+mn-cs"/>
              </a:rPr>
              <a:t>82</a:t>
            </a:r>
            <a:r>
              <a:rPr kumimoji="1" lang="ja-JP" altLang="ja-JP" sz="1200" kern="1200" dirty="0" smtClean="0">
                <a:solidFill>
                  <a:schemeClr val="tx1"/>
                </a:solidFill>
                <a:latin typeface="+mn-lt"/>
                <a:ea typeface="+mn-ea"/>
                <a:cs typeface="+mn-cs"/>
              </a:rPr>
              <a:t>億</a:t>
            </a:r>
            <a:r>
              <a:rPr kumimoji="1" lang="en-US" altLang="ja-JP" sz="1200" kern="1200" dirty="0" smtClean="0">
                <a:solidFill>
                  <a:schemeClr val="tx1"/>
                </a:solidFill>
                <a:latin typeface="+mn-lt"/>
                <a:ea typeface="+mn-ea"/>
                <a:cs typeface="+mn-cs"/>
              </a:rPr>
              <a:t>9000</a:t>
            </a:r>
            <a:r>
              <a:rPr kumimoji="1" lang="ja-JP" altLang="ja-JP" sz="1200" kern="1200" dirty="0" smtClean="0">
                <a:solidFill>
                  <a:schemeClr val="tx1"/>
                </a:solidFill>
                <a:latin typeface="+mn-lt"/>
                <a:ea typeface="+mn-ea"/>
                <a:cs typeface="+mn-cs"/>
              </a:rPr>
              <a:t>万人、先進国人口は</a:t>
            </a:r>
            <a:r>
              <a:rPr kumimoji="1" lang="en-US" altLang="ja-JP" sz="1200" kern="1200" dirty="0" smtClean="0">
                <a:solidFill>
                  <a:schemeClr val="tx1"/>
                </a:solidFill>
                <a:latin typeface="+mn-lt"/>
                <a:ea typeface="+mn-ea"/>
                <a:cs typeface="+mn-cs"/>
              </a:rPr>
              <a:t>12</a:t>
            </a:r>
            <a:r>
              <a:rPr kumimoji="1" lang="ja-JP" altLang="ja-JP" sz="1200" kern="1200" dirty="0" smtClean="0">
                <a:solidFill>
                  <a:schemeClr val="tx1"/>
                </a:solidFill>
                <a:latin typeface="+mn-lt"/>
                <a:ea typeface="+mn-ea"/>
                <a:cs typeface="+mn-cs"/>
              </a:rPr>
              <a:t>億</a:t>
            </a:r>
            <a:r>
              <a:rPr kumimoji="1" lang="en-US" altLang="ja-JP" sz="1200" kern="1200" dirty="0" smtClean="0">
                <a:solidFill>
                  <a:schemeClr val="tx1"/>
                </a:solidFill>
                <a:latin typeface="+mn-lt"/>
                <a:ea typeface="+mn-ea"/>
                <a:cs typeface="+mn-cs"/>
              </a:rPr>
              <a:t>5000</a:t>
            </a:r>
            <a:r>
              <a:rPr kumimoji="1" lang="ja-JP" altLang="ja-JP" sz="1200" kern="1200" dirty="0" smtClean="0">
                <a:solidFill>
                  <a:schemeClr val="tx1"/>
                </a:solidFill>
                <a:latin typeface="+mn-lt"/>
                <a:ea typeface="+mn-ea"/>
                <a:cs typeface="+mn-cs"/>
              </a:rPr>
              <a:t>万人ですから、発展途上国における人口爆発、先進国における少子化が極端に進むものと考えられます。その結果発展途上国から先進国の大都市への大量の民族移動がおこなわれることが予測されます。 </a:t>
            </a:r>
          </a:p>
          <a:p>
            <a:endParaRPr kumimoji="1" lang="ja-JP" altLang="en-US" sz="1200" kern="1200" dirty="0" smtClean="0">
              <a:solidFill>
                <a:schemeClr val="tx1"/>
              </a:solidFill>
              <a:latin typeface="+mn-lt"/>
              <a:ea typeface="+mn-ea"/>
              <a:cs typeface="+mn-cs"/>
            </a:endParaRPr>
          </a:p>
          <a:p>
            <a:r>
              <a:rPr kumimoji="1" lang="ja-JP" altLang="ja-JP" sz="1200" kern="1200" dirty="0" smtClean="0">
                <a:solidFill>
                  <a:schemeClr val="tx1"/>
                </a:solidFill>
                <a:latin typeface="+mn-lt"/>
                <a:ea typeface="+mn-ea"/>
                <a:cs typeface="+mn-cs"/>
              </a:rPr>
              <a:t>中心都市では人口の爆発的増加にインフラが対応できずにスラム化し、飲み水や食料の絶対量が不足すると共に、自然環境の破壊によって人類を含む動植物が生き延びることができなくなる事態さえ考えられます。</a:t>
            </a:r>
          </a:p>
          <a:p>
            <a:r>
              <a:rPr kumimoji="1" lang="ja-JP" altLang="ja-JP" sz="1200" kern="1200" dirty="0" smtClean="0">
                <a:solidFill>
                  <a:schemeClr val="tx1"/>
                </a:solidFill>
                <a:latin typeface="+mn-lt"/>
                <a:ea typeface="+mn-ea"/>
                <a:cs typeface="+mn-cs"/>
              </a:rPr>
              <a:t>フランスの経済学者ジャック・アタリ氏はその著書の中で、アメリカはこの世界的な不況で国内に目を向けざるを得なくなり、世界での影響力を失って世界は多極化迎え、小国家分立を経て徐々に国家の機能が失われてい</a:t>
            </a:r>
            <a:r>
              <a:rPr kumimoji="1" lang="ja-JP" altLang="en-US" sz="1200" kern="1200" dirty="0" smtClean="0">
                <a:solidFill>
                  <a:schemeClr val="tx1"/>
                </a:solidFill>
                <a:latin typeface="+mn-lt"/>
                <a:ea typeface="+mn-ea"/>
                <a:cs typeface="+mn-cs"/>
              </a:rPr>
              <a:t>くと述べています。</a:t>
            </a:r>
            <a:r>
              <a:rPr kumimoji="1" lang="ja-JP" altLang="ja-JP" sz="1200" kern="1200" dirty="0" smtClean="0">
                <a:solidFill>
                  <a:schemeClr val="tx1"/>
                </a:solidFill>
                <a:latin typeface="+mn-lt"/>
                <a:ea typeface="+mn-ea"/>
                <a:cs typeface="+mn-cs"/>
              </a:rPr>
              <a:t>そして自由競争に打ち勝った世界</a:t>
            </a:r>
            <a:r>
              <a:rPr kumimoji="1" lang="ja-JP" altLang="en-US" sz="1200" kern="1200" dirty="0" smtClean="0">
                <a:solidFill>
                  <a:schemeClr val="tx1"/>
                </a:solidFill>
                <a:latin typeface="+mn-lt"/>
                <a:ea typeface="+mn-ea"/>
                <a:cs typeface="+mn-cs"/>
              </a:rPr>
              <a:t>的</a:t>
            </a:r>
            <a:r>
              <a:rPr kumimoji="1" lang="ja-JP" altLang="ja-JP" sz="1200" kern="1200" dirty="0" smtClean="0">
                <a:solidFill>
                  <a:schemeClr val="tx1"/>
                </a:solidFill>
                <a:latin typeface="+mn-lt"/>
                <a:ea typeface="+mn-ea"/>
                <a:cs typeface="+mn-cs"/>
              </a:rPr>
              <a:t>規模の巨大企業のみが生き残り、その集団が社会保障、経済、軍隊をコントロールする時代が出現するであろうと予測しています。 </a:t>
            </a:r>
          </a:p>
          <a:p>
            <a:endParaRPr kumimoji="1" lang="ja-JP" altLang="en-US" sz="1200" kern="1200" dirty="0" smtClean="0">
              <a:solidFill>
                <a:schemeClr val="tx1"/>
              </a:solidFill>
              <a:latin typeface="+mn-lt"/>
              <a:ea typeface="+mn-ea"/>
              <a:cs typeface="+mn-cs"/>
            </a:endParaRPr>
          </a:p>
          <a:p>
            <a:r>
              <a:rPr kumimoji="1" lang="ja-JP" altLang="ja-JP" sz="1200" kern="1200" dirty="0" smtClean="0">
                <a:solidFill>
                  <a:schemeClr val="tx1"/>
                </a:solidFill>
                <a:latin typeface="+mn-lt"/>
                <a:ea typeface="+mn-ea"/>
                <a:cs typeface="+mn-cs"/>
              </a:rPr>
              <a:t>その</a:t>
            </a:r>
            <a:r>
              <a:rPr kumimoji="1" lang="ja-JP" altLang="en-US" sz="1200" kern="1200" dirty="0" smtClean="0">
                <a:solidFill>
                  <a:schemeClr val="tx1"/>
                </a:solidFill>
                <a:latin typeface="+mn-lt"/>
                <a:ea typeface="+mn-ea"/>
                <a:cs typeface="+mn-cs"/>
              </a:rPr>
              <a:t>優良</a:t>
            </a:r>
            <a:r>
              <a:rPr kumimoji="1" lang="ja-JP" altLang="ja-JP" sz="1200" kern="1200" dirty="0" smtClean="0">
                <a:solidFill>
                  <a:schemeClr val="tx1"/>
                </a:solidFill>
                <a:latin typeface="+mn-lt"/>
                <a:ea typeface="+mn-ea"/>
                <a:cs typeface="+mn-cs"/>
              </a:rPr>
              <a:t>企業集団に属さない下層階級の</a:t>
            </a:r>
            <a:r>
              <a:rPr kumimoji="1" lang="en-US" altLang="ja-JP" sz="1200" kern="1200" dirty="0" smtClean="0">
                <a:solidFill>
                  <a:schemeClr val="tx1"/>
                </a:solidFill>
                <a:latin typeface="+mn-lt"/>
                <a:ea typeface="+mn-ea"/>
                <a:cs typeface="+mn-cs"/>
              </a:rPr>
              <a:t>50</a:t>
            </a:r>
            <a:r>
              <a:rPr kumimoji="1" lang="ja-JP" altLang="ja-JP" sz="1200" kern="1200" dirty="0" smtClean="0">
                <a:solidFill>
                  <a:schemeClr val="tx1"/>
                </a:solidFill>
                <a:latin typeface="+mn-lt"/>
                <a:ea typeface="+mn-ea"/>
                <a:cs typeface="+mn-cs"/>
              </a:rPr>
              <a:t>億人が貧困や飢餓や疾病から逃れようして、破壊や武力闘争につながって、結果として各地で多発的に紛争が起こり、市場を大きく混乱させたり、テロによって破滅に追いやる危険性を指摘しています。</a:t>
            </a:r>
          </a:p>
          <a:p>
            <a:endParaRPr kumimoji="1" lang="ja-JP" altLang="en-US" sz="1200" kern="1200" dirty="0" smtClean="0">
              <a:solidFill>
                <a:schemeClr val="tx1"/>
              </a:solidFill>
              <a:latin typeface="+mn-lt"/>
              <a:ea typeface="+mn-ea"/>
              <a:cs typeface="+mn-cs"/>
            </a:endParaRPr>
          </a:p>
          <a:p>
            <a:r>
              <a:rPr kumimoji="1" lang="ja-JP" altLang="ja-JP" sz="1200" kern="1200" dirty="0" smtClean="0">
                <a:solidFill>
                  <a:schemeClr val="tx1"/>
                </a:solidFill>
                <a:latin typeface="+mn-lt"/>
                <a:ea typeface="+mn-ea"/>
                <a:cs typeface="+mn-cs"/>
              </a:rPr>
              <a:t>もしも、</a:t>
            </a:r>
            <a:r>
              <a:rPr kumimoji="1" lang="ja-JP" altLang="en-US" sz="1200" kern="1200" dirty="0" smtClean="0">
                <a:solidFill>
                  <a:schemeClr val="tx1"/>
                </a:solidFill>
                <a:latin typeface="+mn-lt"/>
                <a:ea typeface="+mn-ea"/>
                <a:cs typeface="+mn-cs"/>
              </a:rPr>
              <a:t>その時期に</a:t>
            </a:r>
            <a:r>
              <a:rPr kumimoji="1" lang="ja-JP" altLang="ja-JP" sz="1200" kern="1200" dirty="0" smtClean="0">
                <a:solidFill>
                  <a:schemeClr val="tx1"/>
                </a:solidFill>
                <a:latin typeface="+mn-lt"/>
                <a:ea typeface="+mn-ea"/>
                <a:cs typeface="+mn-cs"/>
              </a:rPr>
              <a:t>前述の新資本主義が世界経済を支配していれば、</a:t>
            </a:r>
            <a:r>
              <a:rPr kumimoji="1" lang="ja-JP" altLang="en-US" sz="1200" kern="1200" dirty="0" smtClean="0">
                <a:solidFill>
                  <a:schemeClr val="tx1"/>
                </a:solidFill>
                <a:latin typeface="+mn-lt"/>
                <a:ea typeface="+mn-ea"/>
                <a:cs typeface="+mn-cs"/>
              </a:rPr>
              <a:t>利益</a:t>
            </a:r>
            <a:r>
              <a:rPr kumimoji="1" lang="ja-JP" altLang="ja-JP" sz="1200" kern="1200" dirty="0" smtClean="0">
                <a:solidFill>
                  <a:schemeClr val="tx1"/>
                </a:solidFill>
                <a:latin typeface="+mn-lt"/>
                <a:ea typeface="+mn-ea"/>
                <a:cs typeface="+mn-cs"/>
              </a:rPr>
              <a:t>をめぐる争奪戦が激化して、地球は間違いなく破滅への道を歩んでいくでしょう。</a:t>
            </a:r>
            <a:endParaRPr kumimoji="1" lang="ja-JP" altLang="en-US" sz="1200" kern="1200" dirty="0" smtClean="0">
              <a:solidFill>
                <a:schemeClr val="tx1"/>
              </a:solidFill>
              <a:latin typeface="+mn-lt"/>
              <a:ea typeface="+mn-ea"/>
              <a:cs typeface="+mn-cs"/>
            </a:endParaRPr>
          </a:p>
          <a:p>
            <a:r>
              <a:rPr kumimoji="1" lang="ja-JP" altLang="ja-JP" sz="1200" kern="1200" dirty="0" smtClean="0">
                <a:solidFill>
                  <a:schemeClr val="tx1"/>
                </a:solidFill>
                <a:latin typeface="+mn-lt"/>
                <a:ea typeface="+mn-ea"/>
                <a:cs typeface="+mn-cs"/>
              </a:rPr>
              <a:t>その悲劇的な結末をさけるために、かつて資本主義の弱肉強食の経済戦争を、シェルドンの未来を先取りした経営理論で抑止したように、ロータリ</a:t>
            </a:r>
            <a:r>
              <a:rPr kumimoji="1" lang="ja-JP" altLang="en-US" sz="1200" kern="1200" dirty="0" smtClean="0">
                <a:solidFill>
                  <a:schemeClr val="tx1"/>
                </a:solidFill>
                <a:latin typeface="+mn-lt"/>
                <a:ea typeface="+mn-ea"/>
                <a:cs typeface="+mn-cs"/>
              </a:rPr>
              <a:t>アンがトランスヒューマンとして超民主主義によって地球を守っていかなければなりません。ちなみにトランスヒューマンとは知能的にも肉体的にも道徳的にも最も進化した未来の人間像を現し、他人のことを思い遣り他人のために尽くす調和を重視した経済社会を構築する新しいタイプの人間と定義されており、まさにロータリアンを指す言葉ともいえます。</a:t>
            </a:r>
          </a:p>
          <a:p>
            <a:endParaRPr kumimoji="1" lang="ja-JP" altLang="en-US" sz="1200" kern="1200" dirty="0" smtClean="0">
              <a:solidFill>
                <a:schemeClr val="tx1"/>
              </a:solidFill>
              <a:latin typeface="+mn-lt"/>
              <a:ea typeface="+mn-ea"/>
              <a:cs typeface="+mn-cs"/>
            </a:endParaRPr>
          </a:p>
          <a:p>
            <a:r>
              <a:rPr kumimoji="1" lang="ja-JP" altLang="ja-JP" sz="1200" kern="1200" dirty="0" smtClean="0">
                <a:solidFill>
                  <a:schemeClr val="tx1"/>
                </a:solidFill>
                <a:latin typeface="+mn-lt"/>
                <a:ea typeface="+mn-ea"/>
                <a:cs typeface="+mn-cs"/>
              </a:rPr>
              <a:t>ロータリーの</a:t>
            </a:r>
            <a:r>
              <a:rPr kumimoji="1" lang="en-US" altLang="ja-JP" sz="1200" kern="1200" dirty="0" smtClean="0">
                <a:solidFill>
                  <a:schemeClr val="tx1"/>
                </a:solidFill>
                <a:latin typeface="+mn-lt"/>
                <a:ea typeface="+mn-ea"/>
                <a:cs typeface="+mn-cs"/>
              </a:rPr>
              <a:t>He profits most who serves best</a:t>
            </a:r>
            <a:r>
              <a:rPr kumimoji="1" lang="ja-JP" altLang="ja-JP" sz="1200" kern="1200" dirty="0" smtClean="0">
                <a:solidFill>
                  <a:schemeClr val="tx1"/>
                </a:solidFill>
                <a:latin typeface="+mn-lt"/>
                <a:ea typeface="+mn-ea"/>
                <a:cs typeface="+mn-cs"/>
              </a:rPr>
              <a:t>と</a:t>
            </a:r>
            <a:r>
              <a:rPr kumimoji="1" lang="en-US" altLang="ja-JP" sz="1200" kern="1200" dirty="0" smtClean="0">
                <a:solidFill>
                  <a:schemeClr val="tx1"/>
                </a:solidFill>
                <a:latin typeface="+mn-lt"/>
                <a:ea typeface="+mn-ea"/>
                <a:cs typeface="+mn-cs"/>
              </a:rPr>
              <a:t>Service above self</a:t>
            </a:r>
            <a:r>
              <a:rPr kumimoji="1" lang="ja-JP" altLang="ja-JP" sz="1200" kern="1200" dirty="0" smtClean="0">
                <a:solidFill>
                  <a:schemeClr val="tx1"/>
                </a:solidFill>
                <a:latin typeface="+mn-lt"/>
                <a:ea typeface="+mn-ea"/>
                <a:cs typeface="+mn-cs"/>
              </a:rPr>
              <a:t>の理念こそが</a:t>
            </a:r>
            <a:r>
              <a:rPr kumimoji="1" lang="ja-JP" altLang="en-US" sz="1200" kern="1200" dirty="0" smtClean="0">
                <a:solidFill>
                  <a:schemeClr val="tx1"/>
                </a:solidFill>
                <a:latin typeface="+mn-lt"/>
                <a:ea typeface="+mn-ea"/>
                <a:cs typeface="+mn-cs"/>
              </a:rPr>
              <a:t>、脆弱な地球と、限りある資源を次の世代に渡すための、</a:t>
            </a:r>
            <a:r>
              <a:rPr kumimoji="1" lang="ja-JP" altLang="ja-JP" sz="1200" kern="1200" dirty="0" smtClean="0">
                <a:solidFill>
                  <a:schemeClr val="tx1"/>
                </a:solidFill>
                <a:latin typeface="+mn-lt"/>
                <a:ea typeface="+mn-ea"/>
                <a:cs typeface="+mn-cs"/>
              </a:rPr>
              <a:t>貴重な存在</a:t>
            </a:r>
            <a:r>
              <a:rPr kumimoji="1" lang="ja-JP" altLang="en-US" sz="1200" kern="1200" dirty="0" smtClean="0">
                <a:solidFill>
                  <a:schemeClr val="tx1"/>
                </a:solidFill>
                <a:latin typeface="+mn-lt"/>
                <a:ea typeface="+mn-ea"/>
                <a:cs typeface="+mn-cs"/>
              </a:rPr>
              <a:t>意義であり、ロータリアンが地球の未来を支えるトランス・ヒューマンとなることを祈念いたします</a:t>
            </a:r>
            <a:r>
              <a:rPr kumimoji="1" lang="ja-JP" altLang="ja-JP" sz="1200" kern="1200" dirty="0" smtClean="0">
                <a:solidFill>
                  <a:schemeClr val="tx1"/>
                </a:solidFill>
                <a:latin typeface="+mn-lt"/>
                <a:ea typeface="+mn-ea"/>
                <a:cs typeface="+mn-cs"/>
              </a:rPr>
              <a:t>。</a:t>
            </a:r>
          </a:p>
        </p:txBody>
      </p:sp>
      <p:sp>
        <p:nvSpPr>
          <p:cNvPr id="77828" name="スライド番号プレースホルダ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9D7B8E5C-1B73-4CF6-8404-966F2DA22B9E}" type="slidenum">
              <a:rPr lang="ja-JP" altLang="en-US" smtClean="0"/>
              <a:pPr/>
              <a:t>47</a:t>
            </a:fld>
            <a:endParaRPr lang="ja-JP" altLang="en-US" smtClean="0"/>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スライド イメージ プレースホルダ 1"/>
          <p:cNvSpPr>
            <a:spLocks noGrp="1" noRot="1" noChangeAspect="1" noTextEdit="1"/>
          </p:cNvSpPr>
          <p:nvPr>
            <p:ph type="sldImg"/>
          </p:nvPr>
        </p:nvSpPr>
        <p:spPr bwMode="auto">
          <a:noFill/>
          <a:ln>
            <a:solidFill>
              <a:srgbClr val="000000"/>
            </a:solidFill>
            <a:miter lim="800000"/>
            <a:headEnd/>
            <a:tailEnd/>
          </a:ln>
        </p:spPr>
      </p:sp>
      <p:sp>
        <p:nvSpPr>
          <p:cNvPr id="52227" name="ノート プレースホルダ 2"/>
          <p:cNvSpPr>
            <a:spLocks noGrp="1"/>
          </p:cNvSpPr>
          <p:nvPr>
            <p:ph type="body" idx="1"/>
          </p:nvPr>
        </p:nvSpPr>
        <p:spPr bwMode="auto">
          <a:noFill/>
        </p:spPr>
        <p:txBody>
          <a:bodyPr wrap="square" numCol="1" anchor="t" anchorCtr="0" compatLnSpc="1">
            <a:prstTxWarp prst="textNoShape">
              <a:avLst/>
            </a:prstTxWarp>
          </a:bodyPr>
          <a:lstStyle/>
          <a:p>
            <a:r>
              <a:rPr lang="ja-JP" altLang="en-US" dirty="0" smtClean="0"/>
              <a:t>今、世界中の奉仕クラブは大きな危機を迎えています。組織として存続するためのサバイバルを賭けていると言っても過言ではありません。</a:t>
            </a:r>
          </a:p>
          <a:p>
            <a:r>
              <a:rPr lang="ja-JP" altLang="en-US" dirty="0" smtClean="0"/>
              <a:t>日本のロータリークラブは衰退の一途を辿っており、実は</a:t>
            </a:r>
            <a:r>
              <a:rPr lang="en-US" altLang="ja-JP" dirty="0" smtClean="0"/>
              <a:t>2000</a:t>
            </a:r>
            <a:r>
              <a:rPr lang="ja-JP" altLang="en-US" dirty="0" smtClean="0"/>
              <a:t>年からこの</a:t>
            </a:r>
            <a:r>
              <a:rPr lang="en-US" altLang="ja-JP" dirty="0" smtClean="0"/>
              <a:t>10</a:t>
            </a:r>
            <a:r>
              <a:rPr lang="ja-JP" altLang="en-US" dirty="0" smtClean="0"/>
              <a:t>年間で</a:t>
            </a:r>
            <a:r>
              <a:rPr lang="en-US" altLang="ja-JP" dirty="0" smtClean="0"/>
              <a:t>50</a:t>
            </a:r>
            <a:r>
              <a:rPr lang="ja-JP" altLang="en-US" dirty="0" smtClean="0"/>
              <a:t>のクラブが消失しています。</a:t>
            </a:r>
            <a:endParaRPr lang="en-US" altLang="ja-JP" dirty="0" smtClean="0"/>
          </a:p>
          <a:p>
            <a:r>
              <a:rPr lang="ja-JP" altLang="en-US" dirty="0" smtClean="0"/>
              <a:t>ロータリークラブは企業の経営者で構成されている関係上、</a:t>
            </a:r>
            <a:r>
              <a:rPr lang="en-US" altLang="ja-JP" dirty="0" smtClean="0"/>
              <a:t>100</a:t>
            </a:r>
            <a:r>
              <a:rPr lang="ja-JP" altLang="en-US" dirty="0" smtClean="0"/>
              <a:t>年に</a:t>
            </a:r>
            <a:r>
              <a:rPr lang="en-US" altLang="ja-JP" dirty="0" smtClean="0"/>
              <a:t>1</a:t>
            </a:r>
            <a:r>
              <a:rPr lang="ja-JP" altLang="en-US" dirty="0" smtClean="0"/>
              <a:t>度の経済危機が叫ばれている昨今、いかに健全な企業経営をするかが、もっとも重要な問題となってきます。</a:t>
            </a:r>
            <a:endParaRPr lang="en-US" altLang="ja-JP" dirty="0" smtClean="0"/>
          </a:p>
          <a:p>
            <a:r>
              <a:rPr lang="ja-JP" altLang="en-US" dirty="0" smtClean="0"/>
              <a:t>職業分類を貸与されて、業界の代表としてロータリークラブに入っている以上、自らの事業を健全に経営していくことがロータリアンの務めです。ロータリアンは経営者の集団ですから、経営学を抜きにしてロータリーを語ることはできません。</a:t>
            </a:r>
          </a:p>
          <a:p>
            <a:r>
              <a:rPr lang="ja-JP" altLang="en-US" dirty="0" smtClean="0"/>
              <a:t>そこで今日は経済システムの変化とロータリーの職業奉仕について考えながら、どのようにしてこの危機を克服して、</a:t>
            </a:r>
            <a:r>
              <a:rPr lang="en-US" altLang="ja-JP" dirty="0" smtClean="0"/>
              <a:t>21</a:t>
            </a:r>
            <a:r>
              <a:rPr lang="ja-JP" altLang="en-US" dirty="0" smtClean="0"/>
              <a:t>世紀後半に向かって事業を発展させ、輝かしいロータリーライフを継続させるかについて考えてみたいと思います。</a:t>
            </a:r>
          </a:p>
        </p:txBody>
      </p:sp>
      <p:sp>
        <p:nvSpPr>
          <p:cNvPr id="52228" name="スライド番号プレースホルダ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8BDC0272-EE79-4458-B764-428A332C7EDA}" type="slidenum">
              <a:rPr lang="ja-JP" altLang="en-US" smtClean="0"/>
              <a:pPr/>
              <a:t>48</a:t>
            </a:fld>
            <a:endParaRPr lang="ja-JP" altLang="en-U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タイトル スライド">
    <p:spTree>
      <p:nvGrpSpPr>
        <p:cNvPr id="1" name=""/>
        <p:cNvGrpSpPr/>
        <p:nvPr/>
      </p:nvGrpSpPr>
      <p:grpSpPr>
        <a:xfrm>
          <a:off x="0" y="0"/>
          <a:ext cx="0" cy="0"/>
          <a:chOff x="0" y="0"/>
          <a:chExt cx="0" cy="0"/>
        </a:xfrm>
      </p:grpSpPr>
      <p:sp>
        <p:nvSpPr>
          <p:cNvPr id="2" name="タイトル 1"/>
          <p:cNvSpPr>
            <a:spLocks noGrp="1"/>
          </p:cNvSpPr>
          <p:nvPr>
            <p:ph type="ctrTitle"/>
          </p:nvPr>
        </p:nvSpPr>
        <p:spPr>
          <a:xfrm>
            <a:off x="685800" y="2130425"/>
            <a:ext cx="7772400" cy="1470025"/>
          </a:xfrm>
        </p:spPr>
        <p:txBody>
          <a:bodyPr/>
          <a:lstStyle/>
          <a:p>
            <a:r>
              <a:rPr lang="ja-JP" altLang="en-US" smtClean="0"/>
              <a:t>マスタ タイトルの書式設定</a:t>
            </a:r>
            <a:endParaRPr lang="ja-JP" altLang="en-US"/>
          </a:p>
        </p:txBody>
      </p:sp>
      <p:sp>
        <p:nvSpPr>
          <p:cNvPr id="3" name="サブタイトル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ja-JP" altLang="en-US" smtClean="0"/>
              <a:t>マスタ サブタイトルの書式設定</a:t>
            </a:r>
            <a:endParaRPr lang="ja-JP" altLang="en-US"/>
          </a:p>
        </p:txBody>
      </p:sp>
      <p:sp>
        <p:nvSpPr>
          <p:cNvPr id="4" name="日付プレースホルダ 3"/>
          <p:cNvSpPr>
            <a:spLocks noGrp="1"/>
          </p:cNvSpPr>
          <p:nvPr>
            <p:ph type="dt" sz="half" idx="10"/>
          </p:nvPr>
        </p:nvSpPr>
        <p:spPr/>
        <p:txBody>
          <a:bodyPr/>
          <a:lstStyle>
            <a:lvl1pPr>
              <a:defRPr/>
            </a:lvl1pPr>
          </a:lstStyle>
          <a:p>
            <a:pPr>
              <a:defRPr/>
            </a:pPr>
            <a:fld id="{92E32868-BCF7-453B-B458-0CC977AF0EC0}" type="datetimeFigureOut">
              <a:rPr lang="ja-JP" altLang="en-US"/>
              <a:pPr>
                <a:defRPr/>
              </a:pPr>
              <a:t>2010/11/1</a:t>
            </a:fld>
            <a:endParaRPr lang="ja-JP" altLang="en-US" dirty="0"/>
          </a:p>
        </p:txBody>
      </p:sp>
      <p:sp>
        <p:nvSpPr>
          <p:cNvPr id="5" name="フッター プレースホルダ 4"/>
          <p:cNvSpPr>
            <a:spLocks noGrp="1"/>
          </p:cNvSpPr>
          <p:nvPr>
            <p:ph type="ftr" sz="quarter" idx="11"/>
          </p:nvPr>
        </p:nvSpPr>
        <p:spPr/>
        <p:txBody>
          <a:bodyPr/>
          <a:lstStyle>
            <a:lvl1pPr>
              <a:defRPr/>
            </a:lvl1pPr>
          </a:lstStyle>
          <a:p>
            <a:pPr>
              <a:defRPr/>
            </a:pPr>
            <a:endParaRPr lang="ja-JP" altLang="en-US"/>
          </a:p>
        </p:txBody>
      </p:sp>
      <p:sp>
        <p:nvSpPr>
          <p:cNvPr id="6" name="スライド番号プレースホルダ 5"/>
          <p:cNvSpPr>
            <a:spLocks noGrp="1"/>
          </p:cNvSpPr>
          <p:nvPr>
            <p:ph type="sldNum" sz="quarter" idx="12"/>
          </p:nvPr>
        </p:nvSpPr>
        <p:spPr/>
        <p:txBody>
          <a:bodyPr/>
          <a:lstStyle>
            <a:lvl1pPr>
              <a:defRPr/>
            </a:lvl1pPr>
          </a:lstStyle>
          <a:p>
            <a:pPr>
              <a:defRPr/>
            </a:pPr>
            <a:fld id="{F03991A6-7586-4174-B478-46CA81870E37}" type="slidenum">
              <a:rPr lang="ja-JP" altLang="en-US"/>
              <a:pPr>
                <a:defRPr/>
              </a:pPr>
              <a:t>&lt;#&gt;</a:t>
            </a:fld>
            <a:endParaRPr lang="ja-JP" alt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smtClean="0"/>
              <a:t>マスタ タイトルの書式設定</a:t>
            </a:r>
            <a:endParaRPr lang="ja-JP" altLang="en-US"/>
          </a:p>
        </p:txBody>
      </p:sp>
      <p:sp>
        <p:nvSpPr>
          <p:cNvPr id="3" name="コンテンツ プレースホルダ 2"/>
          <p:cNvSpPr>
            <a:spLocks noGrp="1"/>
          </p:cNvSpPr>
          <p:nvPr>
            <p:ph idx="1"/>
          </p:nvPr>
        </p:nvSpPr>
        <p:spPr/>
        <p:txBody>
          <a:body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4" name="日付プレースホルダ 3"/>
          <p:cNvSpPr>
            <a:spLocks noGrp="1"/>
          </p:cNvSpPr>
          <p:nvPr>
            <p:ph type="dt" sz="half" idx="10"/>
          </p:nvPr>
        </p:nvSpPr>
        <p:spPr/>
        <p:txBody>
          <a:bodyPr/>
          <a:lstStyle>
            <a:lvl1pPr>
              <a:defRPr/>
            </a:lvl1pPr>
          </a:lstStyle>
          <a:p>
            <a:pPr>
              <a:defRPr/>
            </a:pPr>
            <a:fld id="{E1ED7AF5-D2AB-4155-A2D8-7E5581763C25}" type="datetimeFigureOut">
              <a:rPr lang="ja-JP" altLang="en-US"/>
              <a:pPr>
                <a:defRPr/>
              </a:pPr>
              <a:t>2010/11/1</a:t>
            </a:fld>
            <a:endParaRPr lang="ja-JP" altLang="en-US" dirty="0"/>
          </a:p>
        </p:txBody>
      </p:sp>
      <p:sp>
        <p:nvSpPr>
          <p:cNvPr id="5" name="フッター プレースホルダ 4"/>
          <p:cNvSpPr>
            <a:spLocks noGrp="1"/>
          </p:cNvSpPr>
          <p:nvPr>
            <p:ph type="ftr" sz="quarter" idx="11"/>
          </p:nvPr>
        </p:nvSpPr>
        <p:spPr/>
        <p:txBody>
          <a:bodyPr/>
          <a:lstStyle>
            <a:lvl1pPr>
              <a:defRPr/>
            </a:lvl1pPr>
          </a:lstStyle>
          <a:p>
            <a:pPr>
              <a:defRPr/>
            </a:pPr>
            <a:endParaRPr lang="ja-JP" altLang="en-US"/>
          </a:p>
        </p:txBody>
      </p:sp>
      <p:sp>
        <p:nvSpPr>
          <p:cNvPr id="6" name="スライド番号プレースホルダ 5"/>
          <p:cNvSpPr>
            <a:spLocks noGrp="1"/>
          </p:cNvSpPr>
          <p:nvPr>
            <p:ph type="sldNum" sz="quarter" idx="12"/>
          </p:nvPr>
        </p:nvSpPr>
        <p:spPr/>
        <p:txBody>
          <a:bodyPr/>
          <a:lstStyle>
            <a:lvl1pPr>
              <a:defRPr/>
            </a:lvl1pPr>
          </a:lstStyle>
          <a:p>
            <a:pPr>
              <a:defRPr/>
            </a:pPr>
            <a:fld id="{2A364A37-8CCA-4370-B84B-D3D7EBE84F7D}" type="slidenum">
              <a:rPr lang="ja-JP" altLang="en-US"/>
              <a:pPr>
                <a:defRPr/>
              </a:pPr>
              <a:t>&lt;#&gt;</a:t>
            </a:fld>
            <a:endParaRPr lang="ja-JP" alt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タイトル 1"/>
          <p:cNvSpPr>
            <a:spLocks noGrp="1"/>
          </p:cNvSpPr>
          <p:nvPr>
            <p:ph type="title"/>
          </p:nvPr>
        </p:nvSpPr>
        <p:spPr>
          <a:xfrm>
            <a:off x="722313" y="4406900"/>
            <a:ext cx="7772400" cy="1362075"/>
          </a:xfrm>
        </p:spPr>
        <p:txBody>
          <a:bodyPr anchor="t"/>
          <a:lstStyle>
            <a:lvl1pPr algn="l">
              <a:defRPr sz="4000" b="1" cap="all"/>
            </a:lvl1pPr>
          </a:lstStyle>
          <a:p>
            <a:r>
              <a:rPr lang="ja-JP" altLang="en-US" smtClean="0"/>
              <a:t>マスタ タイトルの書式設定</a:t>
            </a:r>
            <a:endParaRPr lang="ja-JP" altLang="en-US"/>
          </a:p>
        </p:txBody>
      </p:sp>
      <p:sp>
        <p:nvSpPr>
          <p:cNvPr id="3" name="テキスト プレースホル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ja-JP" altLang="en-US" smtClean="0"/>
              <a:t>マスタ テキストの書式設定</a:t>
            </a:r>
          </a:p>
        </p:txBody>
      </p:sp>
      <p:sp>
        <p:nvSpPr>
          <p:cNvPr id="4" name="日付プレースホルダ 3"/>
          <p:cNvSpPr>
            <a:spLocks noGrp="1"/>
          </p:cNvSpPr>
          <p:nvPr>
            <p:ph type="dt" sz="half" idx="10"/>
          </p:nvPr>
        </p:nvSpPr>
        <p:spPr/>
        <p:txBody>
          <a:bodyPr/>
          <a:lstStyle>
            <a:lvl1pPr>
              <a:defRPr/>
            </a:lvl1pPr>
          </a:lstStyle>
          <a:p>
            <a:pPr>
              <a:defRPr/>
            </a:pPr>
            <a:fld id="{EE0D0C8A-DF95-4D1D-AB9C-D403E2CFC7D2}" type="datetimeFigureOut">
              <a:rPr lang="ja-JP" altLang="en-US"/>
              <a:pPr>
                <a:defRPr/>
              </a:pPr>
              <a:t>2010/11/1</a:t>
            </a:fld>
            <a:endParaRPr lang="ja-JP" altLang="en-US" dirty="0"/>
          </a:p>
        </p:txBody>
      </p:sp>
      <p:sp>
        <p:nvSpPr>
          <p:cNvPr id="5" name="フッター プレースホルダ 4"/>
          <p:cNvSpPr>
            <a:spLocks noGrp="1"/>
          </p:cNvSpPr>
          <p:nvPr>
            <p:ph type="ftr" sz="quarter" idx="11"/>
          </p:nvPr>
        </p:nvSpPr>
        <p:spPr/>
        <p:txBody>
          <a:bodyPr/>
          <a:lstStyle>
            <a:lvl1pPr>
              <a:defRPr/>
            </a:lvl1pPr>
          </a:lstStyle>
          <a:p>
            <a:pPr>
              <a:defRPr/>
            </a:pPr>
            <a:endParaRPr lang="ja-JP" altLang="en-US"/>
          </a:p>
        </p:txBody>
      </p:sp>
      <p:sp>
        <p:nvSpPr>
          <p:cNvPr id="6" name="スライド番号プレースホルダ 5"/>
          <p:cNvSpPr>
            <a:spLocks noGrp="1"/>
          </p:cNvSpPr>
          <p:nvPr>
            <p:ph type="sldNum" sz="quarter" idx="12"/>
          </p:nvPr>
        </p:nvSpPr>
        <p:spPr/>
        <p:txBody>
          <a:bodyPr/>
          <a:lstStyle>
            <a:lvl1pPr>
              <a:defRPr/>
            </a:lvl1pPr>
          </a:lstStyle>
          <a:p>
            <a:pPr>
              <a:defRPr/>
            </a:pPr>
            <a:fld id="{D839A4C8-E7EB-4B82-8EEB-031A441B66B0}" type="slidenum">
              <a:rPr lang="ja-JP" altLang="en-US"/>
              <a:pPr>
                <a:defRPr/>
              </a:pPr>
              <a:t>&lt;#&gt;</a:t>
            </a:fld>
            <a:endParaRPr lang="ja-JP" alt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smtClean="0"/>
              <a:t>マスタ タイトルの書式設定</a:t>
            </a:r>
            <a:endParaRPr lang="ja-JP" altLang="en-US"/>
          </a:p>
        </p:txBody>
      </p:sp>
      <p:sp>
        <p:nvSpPr>
          <p:cNvPr id="3" name="コンテンツ プレースホル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4" name="コンテンツ プレースホル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5" name="日付プレースホルダ 3"/>
          <p:cNvSpPr>
            <a:spLocks noGrp="1"/>
          </p:cNvSpPr>
          <p:nvPr>
            <p:ph type="dt" sz="half" idx="10"/>
          </p:nvPr>
        </p:nvSpPr>
        <p:spPr/>
        <p:txBody>
          <a:bodyPr/>
          <a:lstStyle>
            <a:lvl1pPr>
              <a:defRPr/>
            </a:lvl1pPr>
          </a:lstStyle>
          <a:p>
            <a:pPr>
              <a:defRPr/>
            </a:pPr>
            <a:fld id="{9BB526A0-A300-4381-B554-ECD9A9D98761}" type="datetimeFigureOut">
              <a:rPr lang="ja-JP" altLang="en-US"/>
              <a:pPr>
                <a:defRPr/>
              </a:pPr>
              <a:t>2010/11/1</a:t>
            </a:fld>
            <a:endParaRPr lang="ja-JP" altLang="en-US" dirty="0"/>
          </a:p>
        </p:txBody>
      </p:sp>
      <p:sp>
        <p:nvSpPr>
          <p:cNvPr id="6" name="フッター プレースホルダ 4"/>
          <p:cNvSpPr>
            <a:spLocks noGrp="1"/>
          </p:cNvSpPr>
          <p:nvPr>
            <p:ph type="ftr" sz="quarter" idx="11"/>
          </p:nvPr>
        </p:nvSpPr>
        <p:spPr/>
        <p:txBody>
          <a:bodyPr/>
          <a:lstStyle>
            <a:lvl1pPr>
              <a:defRPr/>
            </a:lvl1pPr>
          </a:lstStyle>
          <a:p>
            <a:pPr>
              <a:defRPr/>
            </a:pPr>
            <a:endParaRPr lang="ja-JP" altLang="en-US"/>
          </a:p>
        </p:txBody>
      </p:sp>
      <p:sp>
        <p:nvSpPr>
          <p:cNvPr id="7" name="スライド番号プレースホルダ 5"/>
          <p:cNvSpPr>
            <a:spLocks noGrp="1"/>
          </p:cNvSpPr>
          <p:nvPr>
            <p:ph type="sldNum" sz="quarter" idx="12"/>
          </p:nvPr>
        </p:nvSpPr>
        <p:spPr/>
        <p:txBody>
          <a:bodyPr/>
          <a:lstStyle>
            <a:lvl1pPr>
              <a:defRPr/>
            </a:lvl1pPr>
          </a:lstStyle>
          <a:p>
            <a:pPr>
              <a:defRPr/>
            </a:pPr>
            <a:fld id="{025E35BC-9A17-4D24-B5FA-0A135D468F0D}" type="slidenum">
              <a:rPr lang="ja-JP" altLang="en-US"/>
              <a:pPr>
                <a:defRPr/>
              </a:pPr>
              <a:t>&lt;#&gt;</a:t>
            </a:fld>
            <a:endParaRPr lang="ja-JP" alt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lvl1pPr>
              <a:defRPr/>
            </a:lvl1pPr>
          </a:lstStyle>
          <a:p>
            <a:r>
              <a:rPr lang="ja-JP" altLang="en-US" smtClean="0"/>
              <a:t>マスタ タイトルの書式設定</a:t>
            </a:r>
            <a:endParaRPr lang="ja-JP" altLang="en-US"/>
          </a:p>
        </p:txBody>
      </p:sp>
      <p:sp>
        <p:nvSpPr>
          <p:cNvPr id="3" name="テキスト プレースホル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ja-JP" altLang="en-US" smtClean="0"/>
              <a:t>マスタ テキストの書式設定</a:t>
            </a:r>
          </a:p>
        </p:txBody>
      </p:sp>
      <p:sp>
        <p:nvSpPr>
          <p:cNvPr id="4" name="コンテンツ プレースホル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5" name="テキスト プレースホル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ja-JP" altLang="en-US" smtClean="0"/>
              <a:t>マスタ テキストの書式設定</a:t>
            </a:r>
          </a:p>
        </p:txBody>
      </p:sp>
      <p:sp>
        <p:nvSpPr>
          <p:cNvPr id="6" name="コンテンツ プレースホル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7" name="日付プレースホルダ 3"/>
          <p:cNvSpPr>
            <a:spLocks noGrp="1"/>
          </p:cNvSpPr>
          <p:nvPr>
            <p:ph type="dt" sz="half" idx="10"/>
          </p:nvPr>
        </p:nvSpPr>
        <p:spPr/>
        <p:txBody>
          <a:bodyPr/>
          <a:lstStyle>
            <a:lvl1pPr>
              <a:defRPr/>
            </a:lvl1pPr>
          </a:lstStyle>
          <a:p>
            <a:pPr>
              <a:defRPr/>
            </a:pPr>
            <a:fld id="{888CE452-5BEF-40B9-B52C-D635CBF4DC2A}" type="datetimeFigureOut">
              <a:rPr lang="ja-JP" altLang="en-US"/>
              <a:pPr>
                <a:defRPr/>
              </a:pPr>
              <a:t>2010/11/1</a:t>
            </a:fld>
            <a:endParaRPr lang="ja-JP" altLang="en-US" dirty="0"/>
          </a:p>
        </p:txBody>
      </p:sp>
      <p:sp>
        <p:nvSpPr>
          <p:cNvPr id="8" name="フッター プレースホルダ 4"/>
          <p:cNvSpPr>
            <a:spLocks noGrp="1"/>
          </p:cNvSpPr>
          <p:nvPr>
            <p:ph type="ftr" sz="quarter" idx="11"/>
          </p:nvPr>
        </p:nvSpPr>
        <p:spPr/>
        <p:txBody>
          <a:bodyPr/>
          <a:lstStyle>
            <a:lvl1pPr>
              <a:defRPr/>
            </a:lvl1pPr>
          </a:lstStyle>
          <a:p>
            <a:pPr>
              <a:defRPr/>
            </a:pPr>
            <a:endParaRPr lang="ja-JP" altLang="en-US"/>
          </a:p>
        </p:txBody>
      </p:sp>
      <p:sp>
        <p:nvSpPr>
          <p:cNvPr id="9" name="スライド番号プレースホルダ 5"/>
          <p:cNvSpPr>
            <a:spLocks noGrp="1"/>
          </p:cNvSpPr>
          <p:nvPr>
            <p:ph type="sldNum" sz="quarter" idx="12"/>
          </p:nvPr>
        </p:nvSpPr>
        <p:spPr/>
        <p:txBody>
          <a:bodyPr/>
          <a:lstStyle>
            <a:lvl1pPr>
              <a:defRPr/>
            </a:lvl1pPr>
          </a:lstStyle>
          <a:p>
            <a:pPr>
              <a:defRPr/>
            </a:pPr>
            <a:fld id="{84C94D91-2E3A-4C41-9C1D-35C4CEA06232}" type="slidenum">
              <a:rPr lang="ja-JP" altLang="en-US"/>
              <a:pPr>
                <a:defRPr/>
              </a:pPr>
              <a:t>&lt;#&gt;</a:t>
            </a:fld>
            <a:endParaRPr lang="ja-JP" alt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smtClean="0"/>
              <a:t>マスタ タイトルの書式設定</a:t>
            </a:r>
            <a:endParaRPr lang="ja-JP" altLang="en-US"/>
          </a:p>
        </p:txBody>
      </p:sp>
      <p:sp>
        <p:nvSpPr>
          <p:cNvPr id="3" name="日付プレースホルダ 3"/>
          <p:cNvSpPr>
            <a:spLocks noGrp="1"/>
          </p:cNvSpPr>
          <p:nvPr>
            <p:ph type="dt" sz="half" idx="10"/>
          </p:nvPr>
        </p:nvSpPr>
        <p:spPr/>
        <p:txBody>
          <a:bodyPr/>
          <a:lstStyle>
            <a:lvl1pPr>
              <a:defRPr/>
            </a:lvl1pPr>
          </a:lstStyle>
          <a:p>
            <a:pPr>
              <a:defRPr/>
            </a:pPr>
            <a:fld id="{F88EA693-75AB-4239-BF33-94D78233A21D}" type="datetimeFigureOut">
              <a:rPr lang="ja-JP" altLang="en-US"/>
              <a:pPr>
                <a:defRPr/>
              </a:pPr>
              <a:t>2010/11/1</a:t>
            </a:fld>
            <a:endParaRPr lang="ja-JP" altLang="en-US" dirty="0"/>
          </a:p>
        </p:txBody>
      </p:sp>
      <p:sp>
        <p:nvSpPr>
          <p:cNvPr id="4" name="フッター プレースホルダ 4"/>
          <p:cNvSpPr>
            <a:spLocks noGrp="1"/>
          </p:cNvSpPr>
          <p:nvPr>
            <p:ph type="ftr" sz="quarter" idx="11"/>
          </p:nvPr>
        </p:nvSpPr>
        <p:spPr/>
        <p:txBody>
          <a:bodyPr/>
          <a:lstStyle>
            <a:lvl1pPr>
              <a:defRPr/>
            </a:lvl1pPr>
          </a:lstStyle>
          <a:p>
            <a:pPr>
              <a:defRPr/>
            </a:pPr>
            <a:endParaRPr lang="ja-JP" altLang="en-US"/>
          </a:p>
        </p:txBody>
      </p:sp>
      <p:sp>
        <p:nvSpPr>
          <p:cNvPr id="5" name="スライド番号プレースホルダ 5"/>
          <p:cNvSpPr>
            <a:spLocks noGrp="1"/>
          </p:cNvSpPr>
          <p:nvPr>
            <p:ph type="sldNum" sz="quarter" idx="12"/>
          </p:nvPr>
        </p:nvSpPr>
        <p:spPr/>
        <p:txBody>
          <a:bodyPr/>
          <a:lstStyle>
            <a:lvl1pPr>
              <a:defRPr/>
            </a:lvl1pPr>
          </a:lstStyle>
          <a:p>
            <a:pPr>
              <a:defRPr/>
            </a:pPr>
            <a:fld id="{AAF6FC59-832A-4036-B41E-6C8606876046}" type="slidenum">
              <a:rPr lang="ja-JP" altLang="en-US"/>
              <a:pPr>
                <a:defRPr/>
              </a:pPr>
              <a:t>&lt;#&gt;</a:t>
            </a:fld>
            <a:endParaRPr lang="ja-JP" alt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日付プレースホルダ 3"/>
          <p:cNvSpPr>
            <a:spLocks noGrp="1"/>
          </p:cNvSpPr>
          <p:nvPr>
            <p:ph type="dt" sz="half" idx="10"/>
          </p:nvPr>
        </p:nvSpPr>
        <p:spPr/>
        <p:txBody>
          <a:bodyPr/>
          <a:lstStyle>
            <a:lvl1pPr>
              <a:defRPr/>
            </a:lvl1pPr>
          </a:lstStyle>
          <a:p>
            <a:pPr>
              <a:defRPr/>
            </a:pPr>
            <a:fld id="{71307CA2-B316-48C2-98FF-2C0BA5FCD1B9}" type="datetimeFigureOut">
              <a:rPr lang="ja-JP" altLang="en-US"/>
              <a:pPr>
                <a:defRPr/>
              </a:pPr>
              <a:t>2010/11/1</a:t>
            </a:fld>
            <a:endParaRPr lang="ja-JP" altLang="en-US" dirty="0"/>
          </a:p>
        </p:txBody>
      </p:sp>
      <p:sp>
        <p:nvSpPr>
          <p:cNvPr id="3" name="フッター プレースホルダ 4"/>
          <p:cNvSpPr>
            <a:spLocks noGrp="1"/>
          </p:cNvSpPr>
          <p:nvPr>
            <p:ph type="ftr" sz="quarter" idx="11"/>
          </p:nvPr>
        </p:nvSpPr>
        <p:spPr/>
        <p:txBody>
          <a:bodyPr/>
          <a:lstStyle>
            <a:lvl1pPr>
              <a:defRPr/>
            </a:lvl1pPr>
          </a:lstStyle>
          <a:p>
            <a:pPr>
              <a:defRPr/>
            </a:pPr>
            <a:endParaRPr lang="ja-JP" altLang="en-US"/>
          </a:p>
        </p:txBody>
      </p:sp>
      <p:sp>
        <p:nvSpPr>
          <p:cNvPr id="4" name="スライド番号プレースホルダ 5"/>
          <p:cNvSpPr>
            <a:spLocks noGrp="1"/>
          </p:cNvSpPr>
          <p:nvPr>
            <p:ph type="sldNum" sz="quarter" idx="12"/>
          </p:nvPr>
        </p:nvSpPr>
        <p:spPr/>
        <p:txBody>
          <a:bodyPr/>
          <a:lstStyle>
            <a:lvl1pPr>
              <a:defRPr/>
            </a:lvl1pPr>
          </a:lstStyle>
          <a:p>
            <a:pPr>
              <a:defRPr/>
            </a:pPr>
            <a:fld id="{F0279792-23D1-47D3-BC2B-A697C47B988F}" type="slidenum">
              <a:rPr lang="ja-JP" altLang="en-US"/>
              <a:pPr>
                <a:defRPr/>
              </a:pPr>
              <a:t>&lt;#&gt;</a:t>
            </a:fld>
            <a:endParaRPr lang="ja-JP" alt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タイトル付き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a:xfrm>
            <a:off x="457200" y="273050"/>
            <a:ext cx="3008313" cy="1162050"/>
          </a:xfrm>
        </p:spPr>
        <p:txBody>
          <a:bodyPr anchor="b"/>
          <a:lstStyle>
            <a:lvl1pPr algn="l">
              <a:defRPr sz="2000" b="1"/>
            </a:lvl1pPr>
          </a:lstStyle>
          <a:p>
            <a:r>
              <a:rPr lang="ja-JP" altLang="en-US" smtClean="0"/>
              <a:t>マスタ タイトルの書式設定</a:t>
            </a:r>
            <a:endParaRPr lang="ja-JP" altLang="en-US"/>
          </a:p>
        </p:txBody>
      </p:sp>
      <p:sp>
        <p:nvSpPr>
          <p:cNvPr id="3" name="コンテンツ プレースホル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4" name="テキスト プレースホル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ja-JP" altLang="en-US" smtClean="0"/>
              <a:t>マスタ テキストの書式設定</a:t>
            </a:r>
          </a:p>
        </p:txBody>
      </p:sp>
      <p:sp>
        <p:nvSpPr>
          <p:cNvPr id="5" name="日付プレースホルダ 3"/>
          <p:cNvSpPr>
            <a:spLocks noGrp="1"/>
          </p:cNvSpPr>
          <p:nvPr>
            <p:ph type="dt" sz="half" idx="10"/>
          </p:nvPr>
        </p:nvSpPr>
        <p:spPr/>
        <p:txBody>
          <a:bodyPr/>
          <a:lstStyle>
            <a:lvl1pPr>
              <a:defRPr/>
            </a:lvl1pPr>
          </a:lstStyle>
          <a:p>
            <a:pPr>
              <a:defRPr/>
            </a:pPr>
            <a:fld id="{414F96F8-04CB-4A3C-A7DD-4A27C4EA2013}" type="datetimeFigureOut">
              <a:rPr lang="ja-JP" altLang="en-US"/>
              <a:pPr>
                <a:defRPr/>
              </a:pPr>
              <a:t>2010/11/1</a:t>
            </a:fld>
            <a:endParaRPr lang="ja-JP" altLang="en-US" dirty="0"/>
          </a:p>
        </p:txBody>
      </p:sp>
      <p:sp>
        <p:nvSpPr>
          <p:cNvPr id="6" name="フッター プレースホルダ 4"/>
          <p:cNvSpPr>
            <a:spLocks noGrp="1"/>
          </p:cNvSpPr>
          <p:nvPr>
            <p:ph type="ftr" sz="quarter" idx="11"/>
          </p:nvPr>
        </p:nvSpPr>
        <p:spPr/>
        <p:txBody>
          <a:bodyPr/>
          <a:lstStyle>
            <a:lvl1pPr>
              <a:defRPr/>
            </a:lvl1pPr>
          </a:lstStyle>
          <a:p>
            <a:pPr>
              <a:defRPr/>
            </a:pPr>
            <a:endParaRPr lang="ja-JP" altLang="en-US"/>
          </a:p>
        </p:txBody>
      </p:sp>
      <p:sp>
        <p:nvSpPr>
          <p:cNvPr id="7" name="スライド番号プレースホルダ 5"/>
          <p:cNvSpPr>
            <a:spLocks noGrp="1"/>
          </p:cNvSpPr>
          <p:nvPr>
            <p:ph type="sldNum" sz="quarter" idx="12"/>
          </p:nvPr>
        </p:nvSpPr>
        <p:spPr/>
        <p:txBody>
          <a:bodyPr/>
          <a:lstStyle>
            <a:lvl1pPr>
              <a:defRPr/>
            </a:lvl1pPr>
          </a:lstStyle>
          <a:p>
            <a:pPr>
              <a:defRPr/>
            </a:pPr>
            <a:fld id="{6907F310-8586-4A39-BF06-CE6F5F42DACC}" type="slidenum">
              <a:rPr lang="ja-JP" altLang="en-US"/>
              <a:pPr>
                <a:defRPr/>
              </a:pPr>
              <a:t>&lt;#&gt;</a:t>
            </a:fld>
            <a:endParaRPr lang="ja-JP" alt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タイトル 1"/>
          <p:cNvSpPr>
            <a:spLocks noGrp="1"/>
          </p:cNvSpPr>
          <p:nvPr>
            <p:ph type="title"/>
          </p:nvPr>
        </p:nvSpPr>
        <p:spPr>
          <a:xfrm>
            <a:off x="1792288" y="4800600"/>
            <a:ext cx="5486400" cy="566738"/>
          </a:xfrm>
        </p:spPr>
        <p:txBody>
          <a:bodyPr anchor="b"/>
          <a:lstStyle>
            <a:lvl1pPr algn="l">
              <a:defRPr sz="2000" b="1"/>
            </a:lvl1pPr>
          </a:lstStyle>
          <a:p>
            <a:r>
              <a:rPr lang="ja-JP" altLang="en-US" smtClean="0"/>
              <a:t>マスタ タイトルの書式設定</a:t>
            </a:r>
            <a:endParaRPr lang="ja-JP" altLang="en-US"/>
          </a:p>
        </p:txBody>
      </p:sp>
      <p:sp>
        <p:nvSpPr>
          <p:cNvPr id="3" name="図プレースホルダ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ja-JP" altLang="en-US" noProof="0" dirty="0" smtClean="0"/>
          </a:p>
        </p:txBody>
      </p:sp>
      <p:sp>
        <p:nvSpPr>
          <p:cNvPr id="4" name="テキスト プレースホル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ja-JP" altLang="en-US" smtClean="0"/>
              <a:t>マスタ テキストの書式設定</a:t>
            </a:r>
          </a:p>
        </p:txBody>
      </p:sp>
      <p:sp>
        <p:nvSpPr>
          <p:cNvPr id="5" name="日付プレースホルダ 3"/>
          <p:cNvSpPr>
            <a:spLocks noGrp="1"/>
          </p:cNvSpPr>
          <p:nvPr>
            <p:ph type="dt" sz="half" idx="10"/>
          </p:nvPr>
        </p:nvSpPr>
        <p:spPr/>
        <p:txBody>
          <a:bodyPr/>
          <a:lstStyle>
            <a:lvl1pPr>
              <a:defRPr/>
            </a:lvl1pPr>
          </a:lstStyle>
          <a:p>
            <a:pPr>
              <a:defRPr/>
            </a:pPr>
            <a:fld id="{47AA08B6-2848-4240-A607-27FF160C48C2}" type="datetimeFigureOut">
              <a:rPr lang="ja-JP" altLang="en-US"/>
              <a:pPr>
                <a:defRPr/>
              </a:pPr>
              <a:t>2010/11/1</a:t>
            </a:fld>
            <a:endParaRPr lang="ja-JP" altLang="en-US" dirty="0"/>
          </a:p>
        </p:txBody>
      </p:sp>
      <p:sp>
        <p:nvSpPr>
          <p:cNvPr id="6" name="フッター プレースホルダ 4"/>
          <p:cNvSpPr>
            <a:spLocks noGrp="1"/>
          </p:cNvSpPr>
          <p:nvPr>
            <p:ph type="ftr" sz="quarter" idx="11"/>
          </p:nvPr>
        </p:nvSpPr>
        <p:spPr/>
        <p:txBody>
          <a:bodyPr/>
          <a:lstStyle>
            <a:lvl1pPr>
              <a:defRPr/>
            </a:lvl1pPr>
          </a:lstStyle>
          <a:p>
            <a:pPr>
              <a:defRPr/>
            </a:pPr>
            <a:endParaRPr lang="ja-JP" altLang="en-US"/>
          </a:p>
        </p:txBody>
      </p:sp>
      <p:sp>
        <p:nvSpPr>
          <p:cNvPr id="7" name="スライド番号プレースホルダ 5"/>
          <p:cNvSpPr>
            <a:spLocks noGrp="1"/>
          </p:cNvSpPr>
          <p:nvPr>
            <p:ph type="sldNum" sz="quarter" idx="12"/>
          </p:nvPr>
        </p:nvSpPr>
        <p:spPr/>
        <p:txBody>
          <a:bodyPr/>
          <a:lstStyle>
            <a:lvl1pPr>
              <a:defRPr/>
            </a:lvl1pPr>
          </a:lstStyle>
          <a:p>
            <a:pPr>
              <a:defRPr/>
            </a:pPr>
            <a:fld id="{7F576185-9207-4496-B465-89E884B1DBE0}" type="slidenum">
              <a:rPr lang="ja-JP" altLang="en-US"/>
              <a:pPr>
                <a:defRPr/>
              </a:pPr>
              <a:t>&lt;#&gt;</a:t>
            </a:fld>
            <a:endParaRPr lang="ja-JP" alt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タイトルと縦書きテキスト">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smtClean="0"/>
              <a:t>マスタ タイトルの書式設定</a:t>
            </a:r>
            <a:endParaRPr lang="ja-JP" altLang="en-US"/>
          </a:p>
        </p:txBody>
      </p:sp>
      <p:sp>
        <p:nvSpPr>
          <p:cNvPr id="3" name="縦書きテキスト プレースホルダ 2"/>
          <p:cNvSpPr>
            <a:spLocks noGrp="1"/>
          </p:cNvSpPr>
          <p:nvPr>
            <p:ph type="body" orient="vert" idx="1"/>
          </p:nvPr>
        </p:nvSpPr>
        <p:spPr/>
        <p:txBody>
          <a:bodyPr vert="eaVert"/>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4" name="日付プレースホルダ 3"/>
          <p:cNvSpPr>
            <a:spLocks noGrp="1"/>
          </p:cNvSpPr>
          <p:nvPr>
            <p:ph type="dt" sz="half" idx="10"/>
          </p:nvPr>
        </p:nvSpPr>
        <p:spPr/>
        <p:txBody>
          <a:bodyPr/>
          <a:lstStyle>
            <a:lvl1pPr>
              <a:defRPr/>
            </a:lvl1pPr>
          </a:lstStyle>
          <a:p>
            <a:pPr>
              <a:defRPr/>
            </a:pPr>
            <a:fld id="{60A2A6F8-E1A2-4414-ADCB-425B9715A43F}" type="datetimeFigureOut">
              <a:rPr lang="ja-JP" altLang="en-US"/>
              <a:pPr>
                <a:defRPr/>
              </a:pPr>
              <a:t>2010/11/1</a:t>
            </a:fld>
            <a:endParaRPr lang="ja-JP" altLang="en-US" dirty="0"/>
          </a:p>
        </p:txBody>
      </p:sp>
      <p:sp>
        <p:nvSpPr>
          <p:cNvPr id="5" name="フッター プレースホルダ 4"/>
          <p:cNvSpPr>
            <a:spLocks noGrp="1"/>
          </p:cNvSpPr>
          <p:nvPr>
            <p:ph type="ftr" sz="quarter" idx="11"/>
          </p:nvPr>
        </p:nvSpPr>
        <p:spPr/>
        <p:txBody>
          <a:bodyPr/>
          <a:lstStyle>
            <a:lvl1pPr>
              <a:defRPr/>
            </a:lvl1pPr>
          </a:lstStyle>
          <a:p>
            <a:pPr>
              <a:defRPr/>
            </a:pPr>
            <a:endParaRPr lang="ja-JP" altLang="en-US"/>
          </a:p>
        </p:txBody>
      </p:sp>
      <p:sp>
        <p:nvSpPr>
          <p:cNvPr id="6" name="スライド番号プレースホルダ 5"/>
          <p:cNvSpPr>
            <a:spLocks noGrp="1"/>
          </p:cNvSpPr>
          <p:nvPr>
            <p:ph type="sldNum" sz="quarter" idx="12"/>
          </p:nvPr>
        </p:nvSpPr>
        <p:spPr/>
        <p:txBody>
          <a:bodyPr/>
          <a:lstStyle>
            <a:lvl1pPr>
              <a:defRPr/>
            </a:lvl1pPr>
          </a:lstStyle>
          <a:p>
            <a:pPr>
              <a:defRPr/>
            </a:pPr>
            <a:fld id="{E762DAAC-1007-47D2-A0B4-945290971F22}" type="slidenum">
              <a:rPr lang="ja-JP" altLang="en-US"/>
              <a:pPr>
                <a:defRPr/>
              </a:pPr>
              <a:t>&lt;#&gt;</a:t>
            </a:fld>
            <a:endParaRPr lang="ja-JP" alt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縦書きタイトルと縦書きテキスト">
    <p:spTree>
      <p:nvGrpSpPr>
        <p:cNvPr id="1" name=""/>
        <p:cNvGrpSpPr/>
        <p:nvPr/>
      </p:nvGrpSpPr>
      <p:grpSpPr>
        <a:xfrm>
          <a:off x="0" y="0"/>
          <a:ext cx="0" cy="0"/>
          <a:chOff x="0" y="0"/>
          <a:chExt cx="0" cy="0"/>
        </a:xfrm>
      </p:grpSpPr>
      <p:sp>
        <p:nvSpPr>
          <p:cNvPr id="2" name="縦書きタイトル 1"/>
          <p:cNvSpPr>
            <a:spLocks noGrp="1"/>
          </p:cNvSpPr>
          <p:nvPr>
            <p:ph type="title" orient="vert"/>
          </p:nvPr>
        </p:nvSpPr>
        <p:spPr>
          <a:xfrm>
            <a:off x="6629400" y="274638"/>
            <a:ext cx="2057400" cy="5851525"/>
          </a:xfrm>
        </p:spPr>
        <p:txBody>
          <a:bodyPr vert="eaVert"/>
          <a:lstStyle/>
          <a:p>
            <a:r>
              <a:rPr lang="ja-JP" altLang="en-US" smtClean="0"/>
              <a:t>マスタ タイトルの書式設定</a:t>
            </a:r>
            <a:endParaRPr lang="ja-JP" altLang="en-US"/>
          </a:p>
        </p:txBody>
      </p:sp>
      <p:sp>
        <p:nvSpPr>
          <p:cNvPr id="3" name="縦書きテキスト プレースホルダ 2"/>
          <p:cNvSpPr>
            <a:spLocks noGrp="1"/>
          </p:cNvSpPr>
          <p:nvPr>
            <p:ph type="body" orient="vert" idx="1"/>
          </p:nvPr>
        </p:nvSpPr>
        <p:spPr>
          <a:xfrm>
            <a:off x="457200" y="274638"/>
            <a:ext cx="6019800" cy="5851525"/>
          </a:xfrm>
        </p:spPr>
        <p:txBody>
          <a:bodyPr vert="eaVert"/>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4" name="日付プレースホルダ 3"/>
          <p:cNvSpPr>
            <a:spLocks noGrp="1"/>
          </p:cNvSpPr>
          <p:nvPr>
            <p:ph type="dt" sz="half" idx="10"/>
          </p:nvPr>
        </p:nvSpPr>
        <p:spPr/>
        <p:txBody>
          <a:bodyPr/>
          <a:lstStyle>
            <a:lvl1pPr>
              <a:defRPr/>
            </a:lvl1pPr>
          </a:lstStyle>
          <a:p>
            <a:pPr>
              <a:defRPr/>
            </a:pPr>
            <a:fld id="{3D461F99-F61A-4E08-AAFE-B683A41BA976}" type="datetimeFigureOut">
              <a:rPr lang="ja-JP" altLang="en-US"/>
              <a:pPr>
                <a:defRPr/>
              </a:pPr>
              <a:t>2010/11/1</a:t>
            </a:fld>
            <a:endParaRPr lang="ja-JP" altLang="en-US" dirty="0"/>
          </a:p>
        </p:txBody>
      </p:sp>
      <p:sp>
        <p:nvSpPr>
          <p:cNvPr id="5" name="フッター プレースホルダ 4"/>
          <p:cNvSpPr>
            <a:spLocks noGrp="1"/>
          </p:cNvSpPr>
          <p:nvPr>
            <p:ph type="ftr" sz="quarter" idx="11"/>
          </p:nvPr>
        </p:nvSpPr>
        <p:spPr/>
        <p:txBody>
          <a:bodyPr/>
          <a:lstStyle>
            <a:lvl1pPr>
              <a:defRPr/>
            </a:lvl1pPr>
          </a:lstStyle>
          <a:p>
            <a:pPr>
              <a:defRPr/>
            </a:pPr>
            <a:endParaRPr lang="ja-JP" altLang="en-US"/>
          </a:p>
        </p:txBody>
      </p:sp>
      <p:sp>
        <p:nvSpPr>
          <p:cNvPr id="6" name="スライド番号プレースホルダ 5"/>
          <p:cNvSpPr>
            <a:spLocks noGrp="1"/>
          </p:cNvSpPr>
          <p:nvPr>
            <p:ph type="sldNum" sz="quarter" idx="12"/>
          </p:nvPr>
        </p:nvSpPr>
        <p:spPr/>
        <p:txBody>
          <a:bodyPr/>
          <a:lstStyle>
            <a:lvl1pPr>
              <a:defRPr/>
            </a:lvl1pPr>
          </a:lstStyle>
          <a:p>
            <a:pPr>
              <a:defRPr/>
            </a:pPr>
            <a:fld id="{11B24A10-EDFE-4511-B91E-AD259FFD58F0}" type="slidenum">
              <a:rPr lang="ja-JP" altLang="en-US"/>
              <a:pPr>
                <a:defRPr/>
              </a:pPr>
              <a:t>&lt;#&gt;</a:t>
            </a:fld>
            <a:endParaRPr lang="ja-JP" alt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タイトル、テキスト、コンテンツ">
    <p:spTree>
      <p:nvGrpSpPr>
        <p:cNvPr id="1" name=""/>
        <p:cNvGrpSpPr/>
        <p:nvPr/>
      </p:nvGrpSpPr>
      <p:grpSpPr>
        <a:xfrm>
          <a:off x="0" y="0"/>
          <a:ext cx="0" cy="0"/>
          <a:chOff x="0" y="0"/>
          <a:chExt cx="0" cy="0"/>
        </a:xfrm>
      </p:grpSpPr>
      <p:sp>
        <p:nvSpPr>
          <p:cNvPr id="2" name="タイトル 1"/>
          <p:cNvSpPr>
            <a:spLocks noGrp="1"/>
          </p:cNvSpPr>
          <p:nvPr>
            <p:ph type="title"/>
          </p:nvPr>
        </p:nvSpPr>
        <p:spPr>
          <a:xfrm>
            <a:off x="685800" y="609600"/>
            <a:ext cx="7772400" cy="1143000"/>
          </a:xfrm>
        </p:spPr>
        <p:txBody>
          <a:bodyPr/>
          <a:lstStyle/>
          <a:p>
            <a:r>
              <a:rPr lang="ja-JP" altLang="en-US" smtClean="0"/>
              <a:t>マスタ タイトルの書式設定</a:t>
            </a:r>
            <a:endParaRPr lang="ja-JP" altLang="en-US"/>
          </a:p>
        </p:txBody>
      </p:sp>
      <p:sp>
        <p:nvSpPr>
          <p:cNvPr id="3" name="テキスト プレースホルダ 2"/>
          <p:cNvSpPr>
            <a:spLocks noGrp="1"/>
          </p:cNvSpPr>
          <p:nvPr>
            <p:ph type="body" sz="half" idx="1"/>
          </p:nvPr>
        </p:nvSpPr>
        <p:spPr>
          <a:xfrm>
            <a:off x="685800" y="1981200"/>
            <a:ext cx="3810000" cy="4114800"/>
          </a:xfrm>
        </p:spPr>
        <p:txBody>
          <a:body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4" name="コンテンツ プレースホルダ 3"/>
          <p:cNvSpPr>
            <a:spLocks noGrp="1"/>
          </p:cNvSpPr>
          <p:nvPr>
            <p:ph sz="half" idx="2"/>
          </p:nvPr>
        </p:nvSpPr>
        <p:spPr>
          <a:xfrm>
            <a:off x="4648200" y="1981200"/>
            <a:ext cx="3810000" cy="4114800"/>
          </a:xfrm>
        </p:spPr>
        <p:txBody>
          <a:body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5" name="日付プレースホルダ 4"/>
          <p:cNvSpPr>
            <a:spLocks noGrp="1"/>
          </p:cNvSpPr>
          <p:nvPr>
            <p:ph type="dt" sz="half" idx="10"/>
          </p:nvPr>
        </p:nvSpPr>
        <p:spPr>
          <a:xfrm>
            <a:off x="685800" y="6248400"/>
            <a:ext cx="1905000" cy="457200"/>
          </a:xfrm>
        </p:spPr>
        <p:txBody>
          <a:bodyPr/>
          <a:lstStyle>
            <a:lvl1pPr>
              <a:defRPr/>
            </a:lvl1pPr>
          </a:lstStyle>
          <a:p>
            <a:pPr>
              <a:defRPr/>
            </a:pPr>
            <a:endParaRPr lang="en-US" altLang="ja-JP"/>
          </a:p>
        </p:txBody>
      </p:sp>
      <p:sp>
        <p:nvSpPr>
          <p:cNvPr id="6" name="フッター プレースホルダ 5"/>
          <p:cNvSpPr>
            <a:spLocks noGrp="1"/>
          </p:cNvSpPr>
          <p:nvPr>
            <p:ph type="ftr" sz="quarter" idx="11"/>
          </p:nvPr>
        </p:nvSpPr>
        <p:spPr>
          <a:xfrm>
            <a:off x="3124200" y="6248400"/>
            <a:ext cx="2895600" cy="457200"/>
          </a:xfrm>
        </p:spPr>
        <p:txBody>
          <a:bodyPr/>
          <a:lstStyle>
            <a:lvl1pPr>
              <a:defRPr/>
            </a:lvl1pPr>
          </a:lstStyle>
          <a:p>
            <a:pPr>
              <a:defRPr/>
            </a:pPr>
            <a:endParaRPr lang="en-US" altLang="ja-JP"/>
          </a:p>
        </p:txBody>
      </p:sp>
      <p:sp>
        <p:nvSpPr>
          <p:cNvPr id="7" name="スライド番号プレースホルダ 6"/>
          <p:cNvSpPr>
            <a:spLocks noGrp="1"/>
          </p:cNvSpPr>
          <p:nvPr>
            <p:ph type="sldNum" sz="quarter" idx="12"/>
          </p:nvPr>
        </p:nvSpPr>
        <p:spPr>
          <a:xfrm>
            <a:off x="6553200" y="6248400"/>
            <a:ext cx="1905000" cy="457200"/>
          </a:xfrm>
        </p:spPr>
        <p:txBody>
          <a:bodyPr/>
          <a:lstStyle>
            <a:lvl1pPr>
              <a:defRPr/>
            </a:lvl1pPr>
          </a:lstStyle>
          <a:p>
            <a:pPr>
              <a:defRPr/>
            </a:pPr>
            <a:fld id="{1C8CCFAB-8C54-49DB-AD82-422218BD4F21}" type="slidenum">
              <a:rPr lang="en-US" altLang="ja-JP"/>
              <a:pPr>
                <a:defRPr/>
              </a:pPr>
              <a:t>&lt;#&gt;</a:t>
            </a:fld>
            <a:endParaRPr lang="en-US" altLang="ja-JP"/>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fourObj">
  <p:cSld name="タイトルと 4 つのコンテンツ">
    <p:spTree>
      <p:nvGrpSpPr>
        <p:cNvPr id="1" name=""/>
        <p:cNvGrpSpPr/>
        <p:nvPr/>
      </p:nvGrpSpPr>
      <p:grpSpPr>
        <a:xfrm>
          <a:off x="0" y="0"/>
          <a:ext cx="0" cy="0"/>
          <a:chOff x="0" y="0"/>
          <a:chExt cx="0" cy="0"/>
        </a:xfrm>
      </p:grpSpPr>
      <p:sp>
        <p:nvSpPr>
          <p:cNvPr id="2" name="タイトル 1"/>
          <p:cNvSpPr>
            <a:spLocks noGrp="1"/>
          </p:cNvSpPr>
          <p:nvPr>
            <p:ph type="title" sz="quarter"/>
          </p:nvPr>
        </p:nvSpPr>
        <p:spPr>
          <a:xfrm>
            <a:off x="685800" y="609600"/>
            <a:ext cx="7772400" cy="1143000"/>
          </a:xfrm>
        </p:spPr>
        <p:txBody>
          <a:bodyPr/>
          <a:lstStyle/>
          <a:p>
            <a:r>
              <a:rPr lang="ja-JP" altLang="en-US" smtClean="0"/>
              <a:t>マスタ タイトルの書式設定</a:t>
            </a:r>
            <a:endParaRPr lang="ja-JP" altLang="en-US"/>
          </a:p>
        </p:txBody>
      </p:sp>
      <p:sp>
        <p:nvSpPr>
          <p:cNvPr id="3" name="コンテンツ プレースホルダ 2"/>
          <p:cNvSpPr>
            <a:spLocks noGrp="1"/>
          </p:cNvSpPr>
          <p:nvPr>
            <p:ph sz="quarter" idx="1"/>
          </p:nvPr>
        </p:nvSpPr>
        <p:spPr>
          <a:xfrm>
            <a:off x="685800" y="1981200"/>
            <a:ext cx="3810000" cy="1981200"/>
          </a:xfrm>
        </p:spPr>
        <p:txBody>
          <a:body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4" name="コンテンツ プレースホルダ 3"/>
          <p:cNvSpPr>
            <a:spLocks noGrp="1"/>
          </p:cNvSpPr>
          <p:nvPr>
            <p:ph sz="quarter" idx="2"/>
          </p:nvPr>
        </p:nvSpPr>
        <p:spPr>
          <a:xfrm>
            <a:off x="4648200" y="1981200"/>
            <a:ext cx="3810000" cy="1981200"/>
          </a:xfrm>
        </p:spPr>
        <p:txBody>
          <a:body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5" name="コンテンツ プレースホルダ 4"/>
          <p:cNvSpPr>
            <a:spLocks noGrp="1"/>
          </p:cNvSpPr>
          <p:nvPr>
            <p:ph sz="quarter" idx="3"/>
          </p:nvPr>
        </p:nvSpPr>
        <p:spPr>
          <a:xfrm>
            <a:off x="685800" y="4114800"/>
            <a:ext cx="3810000" cy="1981200"/>
          </a:xfrm>
        </p:spPr>
        <p:txBody>
          <a:body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6" name="コンテンツ プレースホルダ 5"/>
          <p:cNvSpPr>
            <a:spLocks noGrp="1"/>
          </p:cNvSpPr>
          <p:nvPr>
            <p:ph sz="quarter" idx="4"/>
          </p:nvPr>
        </p:nvSpPr>
        <p:spPr>
          <a:xfrm>
            <a:off x="4648200" y="4114800"/>
            <a:ext cx="3810000" cy="1981200"/>
          </a:xfrm>
        </p:spPr>
        <p:txBody>
          <a:body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7" name="日付プレースホルダ 6"/>
          <p:cNvSpPr>
            <a:spLocks noGrp="1"/>
          </p:cNvSpPr>
          <p:nvPr>
            <p:ph type="dt" sz="half" idx="10"/>
          </p:nvPr>
        </p:nvSpPr>
        <p:spPr>
          <a:xfrm>
            <a:off x="685800" y="6248400"/>
            <a:ext cx="1905000" cy="457200"/>
          </a:xfrm>
        </p:spPr>
        <p:txBody>
          <a:bodyPr/>
          <a:lstStyle>
            <a:lvl1pPr>
              <a:defRPr/>
            </a:lvl1pPr>
          </a:lstStyle>
          <a:p>
            <a:pPr>
              <a:defRPr/>
            </a:pPr>
            <a:endParaRPr lang="en-US" altLang="ja-JP"/>
          </a:p>
        </p:txBody>
      </p:sp>
      <p:sp>
        <p:nvSpPr>
          <p:cNvPr id="8" name="フッター プレースホルダ 7"/>
          <p:cNvSpPr>
            <a:spLocks noGrp="1"/>
          </p:cNvSpPr>
          <p:nvPr>
            <p:ph type="ftr" sz="quarter" idx="11"/>
          </p:nvPr>
        </p:nvSpPr>
        <p:spPr>
          <a:xfrm>
            <a:off x="3124200" y="6248400"/>
            <a:ext cx="2895600" cy="457200"/>
          </a:xfrm>
        </p:spPr>
        <p:txBody>
          <a:bodyPr/>
          <a:lstStyle>
            <a:lvl1pPr>
              <a:defRPr/>
            </a:lvl1pPr>
          </a:lstStyle>
          <a:p>
            <a:pPr>
              <a:defRPr/>
            </a:pPr>
            <a:endParaRPr lang="en-US" altLang="ja-JP"/>
          </a:p>
        </p:txBody>
      </p:sp>
      <p:sp>
        <p:nvSpPr>
          <p:cNvPr id="9" name="スライド番号プレースホルダ 8"/>
          <p:cNvSpPr>
            <a:spLocks noGrp="1"/>
          </p:cNvSpPr>
          <p:nvPr>
            <p:ph type="sldNum" sz="quarter" idx="12"/>
          </p:nvPr>
        </p:nvSpPr>
        <p:spPr>
          <a:xfrm>
            <a:off x="6553200" y="6248400"/>
            <a:ext cx="1905000" cy="457200"/>
          </a:xfrm>
        </p:spPr>
        <p:txBody>
          <a:bodyPr/>
          <a:lstStyle>
            <a:lvl1pPr>
              <a:defRPr/>
            </a:lvl1pPr>
          </a:lstStyle>
          <a:p>
            <a:pPr>
              <a:defRPr/>
            </a:pPr>
            <a:fld id="{9B523607-4A7A-43AB-B758-D9C215F54901}" type="slidenum">
              <a:rPr lang="en-US" altLang="ja-JP"/>
              <a:pPr>
                <a:defRPr/>
              </a:pPr>
              <a:t>&lt;#&gt;</a:t>
            </a:fld>
            <a:endParaRPr lang="en-US" altLang="ja-JP"/>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098" name="タイトル プレースホルダ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ja-JP" altLang="en-US" smtClean="0"/>
              <a:t>マスタ タイトルの書式設定</a:t>
            </a:r>
          </a:p>
        </p:txBody>
      </p:sp>
      <p:sp>
        <p:nvSpPr>
          <p:cNvPr id="4099" name="テキスト プレースホルダ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p>
        </p:txBody>
      </p:sp>
      <p:sp>
        <p:nvSpPr>
          <p:cNvPr id="4" name="日付プレースホル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ea typeface="+mn-ea"/>
              </a:defRPr>
            </a:lvl1pPr>
          </a:lstStyle>
          <a:p>
            <a:pPr>
              <a:defRPr/>
            </a:pPr>
            <a:fld id="{B9107903-151E-4C72-B33F-0DD36DE73AE2}" type="datetimeFigureOut">
              <a:rPr lang="ja-JP" altLang="en-US"/>
              <a:pPr>
                <a:defRPr/>
              </a:pPr>
              <a:t>2010/11/1</a:t>
            </a:fld>
            <a:endParaRPr lang="ja-JP" altLang="en-US" dirty="0"/>
          </a:p>
        </p:txBody>
      </p:sp>
      <p:sp>
        <p:nvSpPr>
          <p:cNvPr id="5" name="フッター プレースホル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ea typeface="+mn-ea"/>
              </a:defRPr>
            </a:lvl1pPr>
          </a:lstStyle>
          <a:p>
            <a:pPr>
              <a:defRPr/>
            </a:pPr>
            <a:endParaRPr lang="ja-JP" altLang="en-US"/>
          </a:p>
        </p:txBody>
      </p:sp>
      <p:sp>
        <p:nvSpPr>
          <p:cNvPr id="6" name="スライド番号プレースホル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ea typeface="+mn-ea"/>
              </a:defRPr>
            </a:lvl1pPr>
          </a:lstStyle>
          <a:p>
            <a:pPr>
              <a:defRPr/>
            </a:pPr>
            <a:fld id="{C9030DC5-BD98-42F4-B91C-E1BCB52AD42F}" type="slidenum">
              <a:rPr lang="ja-JP" altLang="en-US"/>
              <a:pPr>
                <a:defRPr/>
              </a:pPr>
              <a:t>&lt;#&gt;</a:t>
            </a:fld>
            <a:endParaRPr lang="ja-JP" altLang="en-US" dirty="0"/>
          </a:p>
        </p:txBody>
      </p:sp>
    </p:spTree>
  </p:cSld>
  <p:clrMap bg1="lt1" tx1="dk1" bg2="lt2" tx2="dk2" accent1="accent1" accent2="accent2" accent3="accent3" accent4="accent4" accent5="accent5" accent6="accent6" hlink="hlink" folHlink="folHlink"/>
  <p:sldLayoutIdLst>
    <p:sldLayoutId id="2147484059" r:id="rId1"/>
    <p:sldLayoutId id="2147484060" r:id="rId2"/>
    <p:sldLayoutId id="2147484061" r:id="rId3"/>
    <p:sldLayoutId id="2147484062" r:id="rId4"/>
    <p:sldLayoutId id="2147484063" r:id="rId5"/>
    <p:sldLayoutId id="2147484064" r:id="rId6"/>
    <p:sldLayoutId id="2147484065" r:id="rId7"/>
    <p:sldLayoutId id="2147484066" r:id="rId8"/>
    <p:sldLayoutId id="2147484067" r:id="rId9"/>
    <p:sldLayoutId id="2147484068" r:id="rId10"/>
    <p:sldLayoutId id="2147484069" r:id="rId11"/>
    <p:sldLayoutId id="2147484072" r:id="rId12"/>
    <p:sldLayoutId id="2147484073" r:id="rId13"/>
  </p:sldLayoutIdLst>
  <p:txStyles>
    <p:titleStyle>
      <a:lvl1pPr algn="ctr" rtl="0" eaLnBrk="0" fontAlgn="base" hangingPunct="0">
        <a:spcBef>
          <a:spcPct val="0"/>
        </a:spcBef>
        <a:spcAft>
          <a:spcPct val="0"/>
        </a:spcAft>
        <a:defRPr kumimoji="1" sz="4400" kern="1200">
          <a:solidFill>
            <a:schemeClr val="tx1"/>
          </a:solidFill>
          <a:latin typeface="+mj-lt"/>
          <a:ea typeface="+mj-ea"/>
          <a:cs typeface="+mj-cs"/>
        </a:defRPr>
      </a:lvl1pPr>
      <a:lvl2pPr algn="ctr" rtl="0" eaLnBrk="0" fontAlgn="base" hangingPunct="0">
        <a:spcBef>
          <a:spcPct val="0"/>
        </a:spcBef>
        <a:spcAft>
          <a:spcPct val="0"/>
        </a:spcAft>
        <a:defRPr kumimoji="1" sz="4400">
          <a:solidFill>
            <a:schemeClr val="tx1"/>
          </a:solidFill>
          <a:latin typeface="Calibri" pitchFamily="34" charset="0"/>
          <a:ea typeface="ＭＳ Ｐゴシック" charset="-128"/>
        </a:defRPr>
      </a:lvl2pPr>
      <a:lvl3pPr algn="ctr" rtl="0" eaLnBrk="0" fontAlgn="base" hangingPunct="0">
        <a:spcBef>
          <a:spcPct val="0"/>
        </a:spcBef>
        <a:spcAft>
          <a:spcPct val="0"/>
        </a:spcAft>
        <a:defRPr kumimoji="1" sz="4400">
          <a:solidFill>
            <a:schemeClr val="tx1"/>
          </a:solidFill>
          <a:latin typeface="Calibri" pitchFamily="34" charset="0"/>
          <a:ea typeface="ＭＳ Ｐゴシック" charset="-128"/>
        </a:defRPr>
      </a:lvl3pPr>
      <a:lvl4pPr algn="ctr" rtl="0" eaLnBrk="0" fontAlgn="base" hangingPunct="0">
        <a:spcBef>
          <a:spcPct val="0"/>
        </a:spcBef>
        <a:spcAft>
          <a:spcPct val="0"/>
        </a:spcAft>
        <a:defRPr kumimoji="1" sz="4400">
          <a:solidFill>
            <a:schemeClr val="tx1"/>
          </a:solidFill>
          <a:latin typeface="Calibri" pitchFamily="34" charset="0"/>
          <a:ea typeface="ＭＳ Ｐゴシック" charset="-128"/>
        </a:defRPr>
      </a:lvl4pPr>
      <a:lvl5pPr algn="ctr" rtl="0" eaLnBrk="0" fontAlgn="base" hangingPunct="0">
        <a:spcBef>
          <a:spcPct val="0"/>
        </a:spcBef>
        <a:spcAft>
          <a:spcPct val="0"/>
        </a:spcAft>
        <a:defRPr kumimoji="1" sz="4400">
          <a:solidFill>
            <a:schemeClr val="tx1"/>
          </a:solidFill>
          <a:latin typeface="Calibri" pitchFamily="34" charset="0"/>
          <a:ea typeface="ＭＳ Ｐゴシック" charset="-128"/>
        </a:defRPr>
      </a:lvl5pPr>
      <a:lvl6pPr marL="457200" algn="ctr" rtl="0" fontAlgn="base">
        <a:spcBef>
          <a:spcPct val="0"/>
        </a:spcBef>
        <a:spcAft>
          <a:spcPct val="0"/>
        </a:spcAft>
        <a:defRPr kumimoji="1" sz="4400">
          <a:solidFill>
            <a:schemeClr val="tx1"/>
          </a:solidFill>
          <a:latin typeface="Calibri" pitchFamily="34" charset="0"/>
          <a:ea typeface="ＭＳ Ｐゴシック" charset="-128"/>
        </a:defRPr>
      </a:lvl6pPr>
      <a:lvl7pPr marL="914400" algn="ctr" rtl="0" fontAlgn="base">
        <a:spcBef>
          <a:spcPct val="0"/>
        </a:spcBef>
        <a:spcAft>
          <a:spcPct val="0"/>
        </a:spcAft>
        <a:defRPr kumimoji="1" sz="4400">
          <a:solidFill>
            <a:schemeClr val="tx1"/>
          </a:solidFill>
          <a:latin typeface="Calibri" pitchFamily="34" charset="0"/>
          <a:ea typeface="ＭＳ Ｐゴシック" charset="-128"/>
        </a:defRPr>
      </a:lvl7pPr>
      <a:lvl8pPr marL="1371600" algn="ctr" rtl="0" fontAlgn="base">
        <a:spcBef>
          <a:spcPct val="0"/>
        </a:spcBef>
        <a:spcAft>
          <a:spcPct val="0"/>
        </a:spcAft>
        <a:defRPr kumimoji="1" sz="4400">
          <a:solidFill>
            <a:schemeClr val="tx1"/>
          </a:solidFill>
          <a:latin typeface="Calibri" pitchFamily="34" charset="0"/>
          <a:ea typeface="ＭＳ Ｐゴシック" charset="-128"/>
        </a:defRPr>
      </a:lvl8pPr>
      <a:lvl9pPr marL="1828800" algn="ctr" rtl="0" fontAlgn="base">
        <a:spcBef>
          <a:spcPct val="0"/>
        </a:spcBef>
        <a:spcAft>
          <a:spcPct val="0"/>
        </a:spcAft>
        <a:defRPr kumimoji="1" sz="4400">
          <a:solidFill>
            <a:schemeClr val="tx1"/>
          </a:solidFill>
          <a:latin typeface="Calibri" pitchFamily="34" charset="0"/>
          <a:ea typeface="ＭＳ Ｐゴシック" charset="-128"/>
        </a:defRPr>
      </a:lvl9pPr>
    </p:titleStyle>
    <p:bodyStyle>
      <a:lvl1pPr marL="342900" indent="-342900" algn="l" rtl="0" eaLnBrk="0" fontAlgn="base" hangingPunct="0">
        <a:spcBef>
          <a:spcPct val="20000"/>
        </a:spcBef>
        <a:spcAft>
          <a:spcPct val="0"/>
        </a:spcAft>
        <a:buFont typeface="Arial" charset="0"/>
        <a:buChar char="•"/>
        <a:defRPr kumimoji="1"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kumimoji="1"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kumimoji="1"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kumimoji="1"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kumimoji="1"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kumimoji="1" sz="2000" kern="1200">
          <a:solidFill>
            <a:schemeClr val="tx1"/>
          </a:solidFill>
          <a:latin typeface="+mn-lt"/>
          <a:ea typeface="+mn-ea"/>
          <a:cs typeface="+mn-cs"/>
        </a:defRPr>
      </a:lvl9pPr>
    </p:bodyStyle>
    <p:other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5.xml"/><Relationship Id="rId7" Type="http://schemas.openxmlformats.org/officeDocument/2006/relationships/oleObject" Target="../embeddings/oleObject4.bin"/><Relationship Id="rId2" Type="http://schemas.openxmlformats.org/officeDocument/2006/relationships/slideLayout" Target="../slideLayouts/slideLayout13.xml"/><Relationship Id="rId1" Type="http://schemas.openxmlformats.org/officeDocument/2006/relationships/vmlDrawing" Target="../drawings/vmlDrawing1.vml"/><Relationship Id="rId6" Type="http://schemas.openxmlformats.org/officeDocument/2006/relationships/oleObject" Target="../embeddings/oleObject3.bin"/><Relationship Id="rId5" Type="http://schemas.openxmlformats.org/officeDocument/2006/relationships/oleObject" Target="../embeddings/oleObject2.bin"/><Relationship Id="rId4" Type="http://schemas.openxmlformats.org/officeDocument/2006/relationships/oleObject" Target="../embeddings/oleObject1.bin"/></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14.jpeg"/><Relationship Id="rId4" Type="http://schemas.openxmlformats.org/officeDocument/2006/relationships/image" Target="../media/image13.jpeg"/></Relationships>
</file>

<file path=ppt/slides/_rels/slide1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9.gif"/><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39.xml"/><Relationship Id="rId1" Type="http://schemas.openxmlformats.org/officeDocument/2006/relationships/slideLayout" Target="../slideLayouts/slideLayout2.xml"/><Relationship Id="rId4" Type="http://schemas.openxmlformats.org/officeDocument/2006/relationships/image" Target="../media/image13.jpeg"/></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notesSlide" Target="../notesSlides/notesSlide47.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ctrTitle"/>
          </p:nvPr>
        </p:nvSpPr>
        <p:spPr/>
        <p:txBody>
          <a:bodyPr/>
          <a:lstStyle/>
          <a:p>
            <a:endParaRPr kumimoji="1" lang="ja-JP" altLang="en-US"/>
          </a:p>
        </p:txBody>
      </p:sp>
      <p:sp>
        <p:nvSpPr>
          <p:cNvPr id="3" name="サブタイトル 2"/>
          <p:cNvSpPr>
            <a:spLocks noGrp="1"/>
          </p:cNvSpPr>
          <p:nvPr>
            <p:ph type="subTitle" idx="1"/>
          </p:nvPr>
        </p:nvSpPr>
        <p:spPr/>
        <p:txBody>
          <a:bodyPr/>
          <a:lstStyle/>
          <a:p>
            <a:endParaRPr kumimoji="1" lang="ja-JP" altLang="en-US"/>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タイトル 3"/>
          <p:cNvSpPr txBox="1">
            <a:spLocks/>
          </p:cNvSpPr>
          <p:nvPr/>
        </p:nvSpPr>
        <p:spPr>
          <a:xfrm>
            <a:off x="0" y="0"/>
            <a:ext cx="9144000" cy="1052736"/>
          </a:xfrm>
          <a:prstGeom prst="rect">
            <a:avLst/>
          </a:prstGeom>
          <a:solidFill>
            <a:srgbClr val="060988"/>
          </a:solidFill>
        </p:spPr>
        <p:txBody>
          <a:bodyPr anchor="ctr">
            <a:noAutofit/>
          </a:bodyPr>
          <a:lstStyle/>
          <a:p>
            <a:pPr algn="ctr" fontAlgn="auto">
              <a:spcAft>
                <a:spcPts val="0"/>
              </a:spcAft>
              <a:defRPr/>
            </a:pPr>
            <a:r>
              <a:rPr lang="en-US" altLang="ja-JP" sz="5400" b="1" dirty="0" smtClean="0">
                <a:ln w="18000">
                  <a:solidFill>
                    <a:schemeClr val="accent2">
                      <a:satMod val="140000"/>
                    </a:schemeClr>
                  </a:solidFill>
                  <a:prstDash val="solid"/>
                  <a:miter lim="800000"/>
                </a:ln>
                <a:noFill/>
                <a:effectLst>
                  <a:outerShdw blurRad="25500" dist="23000" dir="7020000" algn="tl">
                    <a:srgbClr val="000000">
                      <a:alpha val="50000"/>
                    </a:srgbClr>
                  </a:outerShdw>
                </a:effectLst>
                <a:latin typeface="AR P隷書体M" pitchFamily="50" charset="-128"/>
                <a:ea typeface="AR P隷書体M" pitchFamily="50" charset="-128"/>
                <a:cs typeface="+mj-cs"/>
              </a:rPr>
              <a:t>2790</a:t>
            </a:r>
            <a:r>
              <a:rPr lang="ja-JP" altLang="en-US" sz="5400" b="1" dirty="0" smtClean="0">
                <a:ln w="18000">
                  <a:solidFill>
                    <a:schemeClr val="accent2">
                      <a:satMod val="140000"/>
                    </a:schemeClr>
                  </a:solidFill>
                  <a:prstDash val="solid"/>
                  <a:miter lim="800000"/>
                </a:ln>
                <a:noFill/>
                <a:effectLst>
                  <a:outerShdw blurRad="25500" dist="23000" dir="7020000" algn="tl">
                    <a:srgbClr val="000000">
                      <a:alpha val="50000"/>
                    </a:srgbClr>
                  </a:outerShdw>
                </a:effectLst>
                <a:latin typeface="AR P隷書体M" pitchFamily="50" charset="-128"/>
                <a:ea typeface="AR P隷書体M" pitchFamily="50" charset="-128"/>
                <a:cs typeface="+mj-cs"/>
              </a:rPr>
              <a:t>地区年次大会</a:t>
            </a:r>
            <a:endParaRPr lang="ja-JP" altLang="en-US" sz="5400" b="1" dirty="0">
              <a:ln w="18000">
                <a:solidFill>
                  <a:schemeClr val="accent2">
                    <a:satMod val="140000"/>
                  </a:schemeClr>
                </a:solidFill>
                <a:prstDash val="solid"/>
                <a:miter lim="800000"/>
              </a:ln>
              <a:noFill/>
              <a:effectLst>
                <a:outerShdw blurRad="25500" dist="23000" dir="7020000" algn="tl">
                  <a:srgbClr val="000000">
                    <a:alpha val="50000"/>
                  </a:srgbClr>
                </a:outerShdw>
              </a:effectLst>
              <a:latin typeface="AR P隷書体M" pitchFamily="50" charset="-128"/>
              <a:ea typeface="AR P隷書体M" pitchFamily="50" charset="-128"/>
              <a:cs typeface="+mj-cs"/>
            </a:endParaRPr>
          </a:p>
        </p:txBody>
      </p:sp>
      <p:pic>
        <p:nvPicPr>
          <p:cNvPr id="9219" name="図 7" descr="ani 4.gif"/>
          <p:cNvPicPr>
            <a:picLocks noChangeAspect="1"/>
          </p:cNvPicPr>
          <p:nvPr/>
        </p:nvPicPr>
        <p:blipFill>
          <a:blip r:embed="rId3" cstate="print"/>
          <a:srcRect/>
          <a:stretch>
            <a:fillRect/>
          </a:stretch>
        </p:blipFill>
        <p:spPr bwMode="auto">
          <a:xfrm>
            <a:off x="357188" y="71438"/>
            <a:ext cx="837282" cy="837282"/>
          </a:xfrm>
          <a:prstGeom prst="rect">
            <a:avLst/>
          </a:prstGeom>
          <a:noFill/>
          <a:ln w="9525">
            <a:noFill/>
            <a:miter lim="800000"/>
            <a:headEnd/>
            <a:tailEnd/>
          </a:ln>
        </p:spPr>
      </p:pic>
      <p:sp>
        <p:nvSpPr>
          <p:cNvPr id="9" name="タイトル 3"/>
          <p:cNvSpPr txBox="1">
            <a:spLocks/>
          </p:cNvSpPr>
          <p:nvPr/>
        </p:nvSpPr>
        <p:spPr>
          <a:xfrm>
            <a:off x="0" y="6286500"/>
            <a:ext cx="9144000" cy="571500"/>
          </a:xfrm>
          <a:prstGeom prst="rect">
            <a:avLst/>
          </a:prstGeom>
          <a:solidFill>
            <a:srgbClr val="040664"/>
          </a:solidFill>
        </p:spPr>
        <p:txBody>
          <a:bodyPr anchor="ctr">
            <a:normAutofit lnSpcReduction="10000"/>
          </a:bodyPr>
          <a:lstStyle/>
          <a:p>
            <a:pPr algn="ctr" fontAlgn="auto">
              <a:spcAft>
                <a:spcPts val="0"/>
              </a:spcAft>
              <a:defRPr/>
            </a:pPr>
            <a:r>
              <a:rPr lang="en-US" altLang="ja-JP" sz="3200" dirty="0">
                <a:solidFill>
                  <a:srgbClr val="FFFF99"/>
                </a:solidFill>
                <a:latin typeface="AR P隷書体M" pitchFamily="50" charset="-128"/>
                <a:ea typeface="AR P隷書体M" pitchFamily="50" charset="-128"/>
                <a:cs typeface="+mj-cs"/>
              </a:rPr>
              <a:t>2680</a:t>
            </a:r>
            <a:r>
              <a:rPr lang="ja-JP" altLang="en-US" sz="3200" dirty="0">
                <a:solidFill>
                  <a:srgbClr val="FFFF99"/>
                </a:solidFill>
                <a:latin typeface="AR P隷書体M" pitchFamily="50" charset="-128"/>
                <a:ea typeface="AR P隷書体M" pitchFamily="50" charset="-128"/>
                <a:cs typeface="+mj-cs"/>
              </a:rPr>
              <a:t>地区　</a:t>
            </a:r>
            <a:r>
              <a:rPr lang="en-US" altLang="ja-JP" sz="3200" dirty="0">
                <a:solidFill>
                  <a:srgbClr val="FFFF99"/>
                </a:solidFill>
                <a:latin typeface="AR P隷書体M" pitchFamily="50" charset="-128"/>
                <a:ea typeface="AR P隷書体M" pitchFamily="50" charset="-128"/>
                <a:cs typeface="+mj-cs"/>
              </a:rPr>
              <a:t>PDG </a:t>
            </a:r>
            <a:r>
              <a:rPr lang="ja-JP" altLang="en-US" sz="3200" dirty="0">
                <a:solidFill>
                  <a:srgbClr val="FFFF99"/>
                </a:solidFill>
                <a:latin typeface="AR P隷書体M" pitchFamily="50" charset="-128"/>
                <a:ea typeface="AR P隷書体M" pitchFamily="50" charset="-128"/>
                <a:cs typeface="+mj-cs"/>
              </a:rPr>
              <a:t>田中　毅</a:t>
            </a:r>
          </a:p>
        </p:txBody>
      </p:sp>
      <p:sp>
        <p:nvSpPr>
          <p:cNvPr id="8" name="正方形/長方形 7"/>
          <p:cNvSpPr/>
          <p:nvPr/>
        </p:nvSpPr>
        <p:spPr>
          <a:xfrm>
            <a:off x="571472" y="2357430"/>
            <a:ext cx="8001056" cy="2554545"/>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spAutoFit/>
          </a:bodyPr>
          <a:lstStyle/>
          <a:p>
            <a:pPr algn="ctr">
              <a:defRPr/>
            </a:pPr>
            <a:r>
              <a:rPr lang="ja-JP" altLang="en-US" sz="8000" b="1"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AR P明朝体U" pitchFamily="50" charset="-128"/>
                <a:ea typeface="AR P明朝体U" pitchFamily="50" charset="-128"/>
              </a:rPr>
              <a:t>ロータリーの危機</a:t>
            </a:r>
            <a:endParaRPr lang="en-US" altLang="ja-JP" sz="8000" b="1"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AR P明朝体U" pitchFamily="50" charset="-128"/>
              <a:ea typeface="AR P明朝体U" pitchFamily="50" charset="-128"/>
            </a:endParaRPr>
          </a:p>
          <a:p>
            <a:pPr algn="ctr">
              <a:defRPr/>
            </a:pPr>
            <a:endParaRPr lang="ja-JP" altLang="en-US" sz="8000" dirty="0">
              <a:ln w="17780" cmpd="sng">
                <a:solidFill>
                  <a:srgbClr val="FFFFFF"/>
                </a:solidFill>
                <a:prstDash val="solid"/>
                <a:miter lim="800000"/>
              </a:ln>
              <a:solidFill>
                <a:srgbClr val="FFFF99"/>
              </a:solidFill>
              <a:effectLst>
                <a:outerShdw blurRad="50800" algn="tl" rotWithShape="0">
                  <a:srgbClr val="000000"/>
                </a:outerShdw>
              </a:effectLst>
              <a:latin typeface="AR P明朝体U" pitchFamily="50" charset="-128"/>
              <a:ea typeface="AR P明朝体U" pitchFamily="50" charset="-12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childTnLst>
                                </p:cTn>
                              </p:par>
                            </p:childTnLst>
                          </p:cTn>
                        </p:par>
                        <p:par>
                          <p:cTn id="8" fill="hold">
                            <p:stCondLst>
                              <p:cond delay="1000"/>
                            </p:stCondLst>
                            <p:childTnLst>
                              <p:par>
                                <p:cTn id="9" presetID="2" presetClass="entr" presetSubtype="4" fill="hold" nodeType="afterEffect">
                                  <p:stCondLst>
                                    <p:cond delay="0"/>
                                  </p:stCondLst>
                                  <p:childTnLst>
                                    <p:set>
                                      <p:cBhvr>
                                        <p:cTn id="10" dur="1" fill="hold">
                                          <p:stCondLst>
                                            <p:cond delay="0"/>
                                          </p:stCondLst>
                                        </p:cTn>
                                        <p:tgtEl>
                                          <p:spTgt spid="9">
                                            <p:txEl>
                                              <p:pRg st="0" end="0"/>
                                            </p:txEl>
                                          </p:spTgt>
                                        </p:tgtEl>
                                        <p:attrNameLst>
                                          <p:attrName>style.visibility</p:attrName>
                                        </p:attrNameLst>
                                      </p:cBhvr>
                                      <p:to>
                                        <p:strVal val="visible"/>
                                      </p:to>
                                    </p:set>
                                    <p:anim calcmode="lin" valueType="num">
                                      <p:cBhvr additive="base">
                                        <p:cTn id="11"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12" dur="1000" fill="hold"/>
                                        <p:tgtEl>
                                          <p:spTgt spid="9">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タイトル 1"/>
          <p:cNvSpPr>
            <a:spLocks noGrp="1"/>
          </p:cNvSpPr>
          <p:nvPr>
            <p:ph type="title"/>
          </p:nvPr>
        </p:nvSpPr>
        <p:spPr>
          <a:xfrm>
            <a:off x="428625" y="785813"/>
            <a:ext cx="8229600" cy="5286393"/>
          </a:xfrm>
        </p:spPr>
        <p:txBody>
          <a:bodyPr/>
          <a:lstStyle/>
          <a:p>
            <a:r>
              <a:rPr lang="ja-JP" altLang="en-US" sz="5400" dirty="0" smtClean="0">
                <a:solidFill>
                  <a:srgbClr val="FFFF99"/>
                </a:solidFill>
                <a:latin typeface="AR P明朝体U" pitchFamily="50" charset="-128"/>
                <a:ea typeface="AR P明朝体U" pitchFamily="50" charset="-128"/>
              </a:rPr>
              <a:t>ロータリーは決して順調な　　発展をとげたわけではない</a:t>
            </a:r>
            <a:br>
              <a:rPr lang="ja-JP" altLang="en-US" sz="5400" dirty="0" smtClean="0">
                <a:solidFill>
                  <a:srgbClr val="FFFF99"/>
                </a:solidFill>
                <a:latin typeface="AR P明朝体U" pitchFamily="50" charset="-128"/>
                <a:ea typeface="AR P明朝体U" pitchFamily="50" charset="-128"/>
              </a:rPr>
            </a:br>
            <a:r>
              <a:rPr lang="ja-JP" altLang="en-US" sz="5400" dirty="0" smtClean="0">
                <a:solidFill>
                  <a:srgbClr val="FFFF99"/>
                </a:solidFill>
                <a:latin typeface="AR P明朝体U" pitchFamily="50" charset="-128"/>
                <a:ea typeface="AR P明朝体U" pitchFamily="50" charset="-128"/>
              </a:rPr>
              <a:t/>
            </a:r>
            <a:br>
              <a:rPr lang="ja-JP" altLang="en-US" sz="5400" dirty="0" smtClean="0">
                <a:solidFill>
                  <a:srgbClr val="FFFF99"/>
                </a:solidFill>
                <a:latin typeface="AR P明朝体U" pitchFamily="50" charset="-128"/>
                <a:ea typeface="AR P明朝体U" pitchFamily="50" charset="-128"/>
              </a:rPr>
            </a:br>
            <a:r>
              <a:rPr lang="ja-JP" altLang="en-US" sz="5400" dirty="0" smtClean="0">
                <a:solidFill>
                  <a:srgbClr val="FFFF99"/>
                </a:solidFill>
                <a:latin typeface="AR P明朝体U" pitchFamily="50" charset="-128"/>
                <a:ea typeface="AR P明朝体U" pitchFamily="50" charset="-128"/>
              </a:rPr>
              <a:t>何回となく大きな危機を　　　　　　　　乗り越えながら　　　　　　　　　　　　　現在に至った</a:t>
            </a:r>
            <a:r>
              <a:rPr lang="ja-JP" altLang="en-US" sz="4000" dirty="0" smtClean="0">
                <a:solidFill>
                  <a:srgbClr val="FFFF99"/>
                </a:solidFill>
              </a:rPr>
              <a:t/>
            </a:r>
            <a:br>
              <a:rPr lang="ja-JP" altLang="en-US" sz="4000" dirty="0" smtClean="0">
                <a:solidFill>
                  <a:srgbClr val="FFFF99"/>
                </a:solidFill>
              </a:rPr>
            </a:br>
            <a:endParaRPr lang="ja-JP" altLang="en-US" sz="4000" dirty="0" smtClean="0">
              <a:solidFill>
                <a:srgbClr val="FFFF99"/>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8" presetClass="entr" presetSubtype="0" accel="50000" fill="hold" grpId="0" nodeType="withEffect">
                                  <p:stCondLst>
                                    <p:cond delay="0"/>
                                  </p:stCondLst>
                                  <p:iterate type="lt">
                                    <p:tmPct val="50000"/>
                                  </p:iterate>
                                  <p:childTnLst>
                                    <p:set>
                                      <p:cBhvr>
                                        <p:cTn id="6" dur="1" fill="hold">
                                          <p:stCondLst>
                                            <p:cond delay="0"/>
                                          </p:stCondLst>
                                        </p:cTn>
                                        <p:tgtEl>
                                          <p:spTgt spid="10242"/>
                                        </p:tgtEl>
                                        <p:attrNameLst>
                                          <p:attrName>style.visibility</p:attrName>
                                        </p:attrNameLst>
                                      </p:cBhvr>
                                      <p:to>
                                        <p:strVal val="visible"/>
                                      </p:to>
                                    </p:set>
                                    <p:set>
                                      <p:cBhvr>
                                        <p:cTn id="7" dur="228" fill="hold">
                                          <p:stCondLst>
                                            <p:cond delay="0"/>
                                          </p:stCondLst>
                                        </p:cTn>
                                        <p:tgtEl>
                                          <p:spTgt spid="10242"/>
                                        </p:tgtEl>
                                        <p:attrNameLst>
                                          <p:attrName>style.rotation</p:attrName>
                                        </p:attrNameLst>
                                      </p:cBhvr>
                                      <p:to>
                                        <p:strVal val="-45.0"/>
                                      </p:to>
                                    </p:set>
                                    <p:anim calcmode="lin" valueType="num">
                                      <p:cBhvr>
                                        <p:cTn id="8" dur="228" fill="hold">
                                          <p:stCondLst>
                                            <p:cond delay="228"/>
                                          </p:stCondLst>
                                        </p:cTn>
                                        <p:tgtEl>
                                          <p:spTgt spid="10242"/>
                                        </p:tgtEl>
                                        <p:attrNameLst>
                                          <p:attrName>style.rotation</p:attrName>
                                        </p:attrNameLst>
                                      </p:cBhvr>
                                      <p:tavLst>
                                        <p:tav tm="0">
                                          <p:val>
                                            <p:fltVal val="-45"/>
                                          </p:val>
                                        </p:tav>
                                        <p:tav tm="69900">
                                          <p:val>
                                            <p:fltVal val="45"/>
                                          </p:val>
                                        </p:tav>
                                        <p:tav tm="100000">
                                          <p:val>
                                            <p:fltVal val="0"/>
                                          </p:val>
                                        </p:tav>
                                      </p:tavLst>
                                    </p:anim>
                                    <p:anim calcmode="lin" valueType="num">
                                      <p:cBhvr>
                                        <p:cTn id="9" dur="228" fill="hold">
                                          <p:stCondLst>
                                            <p:cond delay="0"/>
                                          </p:stCondLst>
                                        </p:cTn>
                                        <p:tgtEl>
                                          <p:spTgt spid="10242"/>
                                        </p:tgtEl>
                                        <p:attrNameLst>
                                          <p:attrName>ppt_y</p:attrName>
                                        </p:attrNameLst>
                                      </p:cBhvr>
                                      <p:tavLst>
                                        <p:tav tm="0">
                                          <p:val>
                                            <p:strVal val="#ppt_y-1"/>
                                          </p:val>
                                        </p:tav>
                                        <p:tav tm="100000">
                                          <p:val>
                                            <p:strVal val="#ppt_y-(0.354*#ppt_w-0.172*#ppt_h)"/>
                                          </p:val>
                                        </p:tav>
                                      </p:tavLst>
                                    </p:anim>
                                    <p:anim calcmode="lin" valueType="num">
                                      <p:cBhvr>
                                        <p:cTn id="10" dur="78" decel="50000" autoRev="1" fill="hold">
                                          <p:stCondLst>
                                            <p:cond delay="228"/>
                                          </p:stCondLst>
                                        </p:cTn>
                                        <p:tgtEl>
                                          <p:spTgt spid="10242"/>
                                        </p:tgtEl>
                                        <p:attrNameLst>
                                          <p:attrName>ppt_y</p:attrName>
                                        </p:attrNameLst>
                                      </p:cBhvr>
                                      <p:tavLst>
                                        <p:tav tm="0">
                                          <p:val>
                                            <p:strVal val="#ppt_y-(0.354*#ppt_w-0.172*#ppt_h)"/>
                                          </p:val>
                                        </p:tav>
                                        <p:tav tm="100000">
                                          <p:val>
                                            <p:strVal val="#ppt_y-(0.354*#ppt_w-0.172*#ppt_h)-#ppt_h/2"/>
                                          </p:val>
                                        </p:tav>
                                      </p:tavLst>
                                    </p:anim>
                                    <p:anim calcmode="lin" valueType="num">
                                      <p:cBhvr>
                                        <p:cTn id="11" dur="68" fill="hold">
                                          <p:stCondLst>
                                            <p:cond delay="432"/>
                                          </p:stCondLst>
                                        </p:cTn>
                                        <p:tgtEl>
                                          <p:spTgt spid="10242"/>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idx="4294967295"/>
          </p:nvPr>
        </p:nvSpPr>
        <p:spPr>
          <a:xfrm>
            <a:off x="755650" y="0"/>
            <a:ext cx="7772400" cy="1143000"/>
          </a:xfrm>
        </p:spPr>
        <p:txBody>
          <a:bodyPr/>
          <a:lstStyle/>
          <a:p>
            <a:pPr eaLnBrk="1" hangingPunct="1"/>
            <a:r>
              <a:rPr lang="ja-JP" altLang="en-US" sz="4000" smtClean="0">
                <a:solidFill>
                  <a:srgbClr val="FFFFCC"/>
                </a:solidFill>
              </a:rPr>
              <a:t>シカゴの時代背景</a:t>
            </a:r>
          </a:p>
        </p:txBody>
      </p:sp>
      <p:pic>
        <p:nvPicPr>
          <p:cNvPr id="271363" name="Picture 3" descr="シカゴ駅"/>
          <p:cNvPicPr>
            <a:picLocks noGrp="1" noChangeAspect="1" noChangeArrowheads="1"/>
          </p:cNvPicPr>
          <p:nvPr>
            <p:ph sz="half" idx="4294967295"/>
          </p:nvPr>
        </p:nvPicPr>
        <p:blipFill>
          <a:blip r:embed="rId3" cstate="print"/>
          <a:srcRect/>
          <a:stretch>
            <a:fillRect/>
          </a:stretch>
        </p:blipFill>
        <p:spPr>
          <a:xfrm>
            <a:off x="395288" y="1412875"/>
            <a:ext cx="8496300" cy="5272088"/>
          </a:xfrm>
        </p:spPr>
      </p:pic>
      <p:sp>
        <p:nvSpPr>
          <p:cNvPr id="271364" name="Text Box 4"/>
          <p:cNvSpPr txBox="1">
            <a:spLocks noChangeArrowheads="1"/>
          </p:cNvSpPr>
          <p:nvPr/>
        </p:nvSpPr>
        <p:spPr bwMode="auto">
          <a:xfrm>
            <a:off x="285750" y="1071563"/>
            <a:ext cx="8858250" cy="579437"/>
          </a:xfrm>
          <a:prstGeom prst="rect">
            <a:avLst/>
          </a:prstGeom>
          <a:solidFill>
            <a:srgbClr val="000099"/>
          </a:solidFill>
          <a:ln w="9525">
            <a:noFill/>
            <a:miter lim="800000"/>
            <a:headEnd/>
            <a:tailEnd/>
          </a:ln>
        </p:spPr>
        <p:txBody>
          <a:bodyPr>
            <a:spAutoFit/>
          </a:bodyPr>
          <a:lstStyle/>
          <a:p>
            <a:pPr algn="ctr">
              <a:spcBef>
                <a:spcPct val="50000"/>
              </a:spcBef>
            </a:pPr>
            <a:r>
              <a:rPr lang="ja-JP" altLang="en-US" sz="3200">
                <a:solidFill>
                  <a:srgbClr val="FFFFFF"/>
                </a:solidFill>
              </a:rPr>
              <a:t>成功を夢見た人たちが集まった、無法と腐敗の街</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271364"/>
                                        </p:tgtEl>
                                        <p:attrNameLst>
                                          <p:attrName>style.visibility</p:attrName>
                                        </p:attrNameLst>
                                      </p:cBhvr>
                                      <p:to>
                                        <p:strVal val="visible"/>
                                      </p:to>
                                    </p:set>
                                    <p:anim calcmode="lin" valueType="num">
                                      <p:cBhvr additive="base">
                                        <p:cTn id="7" dur="2000" fill="hold"/>
                                        <p:tgtEl>
                                          <p:spTgt spid="271364"/>
                                        </p:tgtEl>
                                        <p:attrNameLst>
                                          <p:attrName>ppt_x</p:attrName>
                                        </p:attrNameLst>
                                      </p:cBhvr>
                                      <p:tavLst>
                                        <p:tav tm="0">
                                          <p:val>
                                            <p:strVal val="#ppt_x"/>
                                          </p:val>
                                        </p:tav>
                                        <p:tav tm="100000">
                                          <p:val>
                                            <p:strVal val="#ppt_x"/>
                                          </p:val>
                                        </p:tav>
                                      </p:tavLst>
                                    </p:anim>
                                    <p:anim calcmode="lin" valueType="num">
                                      <p:cBhvr additive="base">
                                        <p:cTn id="8" dur="2000" fill="hold"/>
                                        <p:tgtEl>
                                          <p:spTgt spid="271364"/>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21" presetClass="entr" presetSubtype="4" fill="hold" nodeType="afterEffect">
                                  <p:stCondLst>
                                    <p:cond delay="0"/>
                                  </p:stCondLst>
                                  <p:childTnLst>
                                    <p:set>
                                      <p:cBhvr>
                                        <p:cTn id="11" dur="1" fill="hold">
                                          <p:stCondLst>
                                            <p:cond delay="0"/>
                                          </p:stCondLst>
                                        </p:cTn>
                                        <p:tgtEl>
                                          <p:spTgt spid="271363"/>
                                        </p:tgtEl>
                                        <p:attrNameLst>
                                          <p:attrName>style.visibility</p:attrName>
                                        </p:attrNameLst>
                                      </p:cBhvr>
                                      <p:to>
                                        <p:strVal val="visible"/>
                                      </p:to>
                                    </p:set>
                                    <p:animEffect transition="in" filter="wheel(4)">
                                      <p:cBhvr>
                                        <p:cTn id="12" dur="2000"/>
                                        <p:tgtEl>
                                          <p:spTgt spid="2713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136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2387" name="Picture 3" descr="シカゴ市街"/>
          <p:cNvPicPr>
            <a:picLocks noGrp="1" noChangeAspect="1" noChangeArrowheads="1"/>
          </p:cNvPicPr>
          <p:nvPr>
            <p:ph sz="half" idx="4294967295"/>
          </p:nvPr>
        </p:nvPicPr>
        <p:blipFill>
          <a:blip r:embed="rId3" cstate="print"/>
          <a:srcRect/>
          <a:stretch>
            <a:fillRect/>
          </a:stretch>
        </p:blipFill>
        <p:spPr>
          <a:xfrm>
            <a:off x="214313" y="1071563"/>
            <a:ext cx="4249737" cy="5500687"/>
          </a:xfrm>
        </p:spPr>
      </p:pic>
      <p:sp>
        <p:nvSpPr>
          <p:cNvPr id="272388" name="Text Box 4"/>
          <p:cNvSpPr txBox="1">
            <a:spLocks noChangeArrowheads="1"/>
          </p:cNvSpPr>
          <p:nvPr/>
        </p:nvSpPr>
        <p:spPr bwMode="auto">
          <a:xfrm>
            <a:off x="4786313" y="1143000"/>
            <a:ext cx="4035425" cy="5016500"/>
          </a:xfrm>
          <a:prstGeom prst="rect">
            <a:avLst/>
          </a:prstGeom>
          <a:noFill/>
          <a:ln w="9525">
            <a:noFill/>
            <a:miter lim="800000"/>
            <a:headEnd/>
            <a:tailEnd/>
          </a:ln>
        </p:spPr>
        <p:txBody>
          <a:bodyPr>
            <a:spAutoFit/>
          </a:bodyPr>
          <a:lstStyle/>
          <a:p>
            <a:pPr>
              <a:spcBef>
                <a:spcPct val="50000"/>
              </a:spcBef>
              <a:defRPr/>
            </a:pPr>
            <a:r>
              <a:rPr lang="ja-JP" altLang="en-US" sz="3200" dirty="0">
                <a:solidFill>
                  <a:schemeClr val="bg2">
                    <a:lumMod val="20000"/>
                    <a:lumOff val="80000"/>
                  </a:schemeClr>
                </a:solidFill>
                <a:ea typeface="ＭＳ Ｐゴシック" pitchFamily="50" charset="-128"/>
              </a:rPr>
              <a:t>無秩序な自由競争</a:t>
            </a:r>
          </a:p>
          <a:p>
            <a:pPr>
              <a:spcBef>
                <a:spcPct val="50000"/>
              </a:spcBef>
              <a:defRPr/>
            </a:pPr>
            <a:r>
              <a:rPr lang="ja-JP" altLang="en-US" sz="3200" dirty="0">
                <a:solidFill>
                  <a:schemeClr val="bg2">
                    <a:lumMod val="20000"/>
                    <a:lumOff val="80000"/>
                  </a:schemeClr>
                </a:solidFill>
                <a:ea typeface="ＭＳ Ｐゴシック" pitchFamily="50" charset="-128"/>
              </a:rPr>
              <a:t>事業家につきまとう孤独感と疎外感　　　　　いつ敗者になるかという恐怖感</a:t>
            </a:r>
          </a:p>
          <a:p>
            <a:pPr>
              <a:spcBef>
                <a:spcPct val="50000"/>
              </a:spcBef>
              <a:defRPr/>
            </a:pPr>
            <a:r>
              <a:rPr lang="ja-JP" altLang="en-US" sz="3200" dirty="0">
                <a:solidFill>
                  <a:schemeClr val="bg2">
                    <a:lumMod val="20000"/>
                    <a:lumOff val="80000"/>
                  </a:schemeClr>
                </a:solidFill>
                <a:ea typeface="ＭＳ Ｐゴシック" pitchFamily="50" charset="-128"/>
              </a:rPr>
              <a:t>そんな街の中で心から信頼し、語り合える友人が居たらどんなにすばらしいことだろう</a:t>
            </a:r>
          </a:p>
        </p:txBody>
      </p:sp>
      <p:sp>
        <p:nvSpPr>
          <p:cNvPr id="5" name="正方形/長方形 4"/>
          <p:cNvSpPr/>
          <p:nvPr/>
        </p:nvSpPr>
        <p:spPr>
          <a:xfrm>
            <a:off x="1071563" y="214313"/>
            <a:ext cx="7072312" cy="708025"/>
          </a:xfrm>
          <a:prstGeom prst="rect">
            <a:avLst/>
          </a:prstGeom>
        </p:spPr>
        <p:txBody>
          <a:bodyPr>
            <a:spAutoFit/>
          </a:bodyPr>
          <a:lstStyle/>
          <a:p>
            <a:pPr algn="ctr">
              <a:spcBef>
                <a:spcPct val="50000"/>
              </a:spcBef>
              <a:defRPr/>
            </a:pPr>
            <a:r>
              <a:rPr lang="ja-JP" altLang="en-US" sz="4000" dirty="0">
                <a:solidFill>
                  <a:schemeClr val="bg2">
                    <a:lumMod val="20000"/>
                    <a:lumOff val="80000"/>
                  </a:schemeClr>
                </a:solidFill>
                <a:ea typeface="ＭＳ Ｐゴシック" pitchFamily="50" charset="-128"/>
              </a:rPr>
              <a:t>ロータリー創立の動機</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nodeType="afterEffect">
                                  <p:stCondLst>
                                    <p:cond delay="0"/>
                                  </p:stCondLst>
                                  <p:childTnLst>
                                    <p:set>
                                      <p:cBhvr>
                                        <p:cTn id="6" dur="1" fill="hold">
                                          <p:stCondLst>
                                            <p:cond delay="0"/>
                                          </p:stCondLst>
                                        </p:cTn>
                                        <p:tgtEl>
                                          <p:spTgt spid="272387"/>
                                        </p:tgtEl>
                                        <p:attrNameLst>
                                          <p:attrName>style.visibility</p:attrName>
                                        </p:attrNameLst>
                                      </p:cBhvr>
                                      <p:to>
                                        <p:strVal val="visible"/>
                                      </p:to>
                                    </p:set>
                                    <p:animEffect transition="in" filter="wheel(4)">
                                      <p:cBhvr>
                                        <p:cTn id="7" dur="2000"/>
                                        <p:tgtEl>
                                          <p:spTgt spid="272387"/>
                                        </p:tgtEl>
                                      </p:cBhvr>
                                    </p:animEffect>
                                  </p:childTnLst>
                                </p:cTn>
                              </p:par>
                            </p:childTnLst>
                          </p:cTn>
                        </p:par>
                        <p:par>
                          <p:cTn id="8" fill="hold">
                            <p:stCondLst>
                              <p:cond delay="2000"/>
                            </p:stCondLst>
                            <p:childTnLst>
                              <p:par>
                                <p:cTn id="9" presetID="2" presetClass="entr" presetSubtype="4" fill="hold" nodeType="afterEffect">
                                  <p:stCondLst>
                                    <p:cond delay="0"/>
                                  </p:stCondLst>
                                  <p:childTnLst>
                                    <p:set>
                                      <p:cBhvr>
                                        <p:cTn id="10" dur="1" fill="hold">
                                          <p:stCondLst>
                                            <p:cond delay="0"/>
                                          </p:stCondLst>
                                        </p:cTn>
                                        <p:tgtEl>
                                          <p:spTgt spid="272388">
                                            <p:txEl>
                                              <p:pRg st="0" end="0"/>
                                            </p:txEl>
                                          </p:spTgt>
                                        </p:tgtEl>
                                        <p:attrNameLst>
                                          <p:attrName>style.visibility</p:attrName>
                                        </p:attrNameLst>
                                      </p:cBhvr>
                                      <p:to>
                                        <p:strVal val="visible"/>
                                      </p:to>
                                    </p:set>
                                    <p:anim calcmode="lin" valueType="num">
                                      <p:cBhvr additive="base">
                                        <p:cTn id="11" dur="3000" fill="hold"/>
                                        <p:tgtEl>
                                          <p:spTgt spid="272388">
                                            <p:txEl>
                                              <p:pRg st="0" end="0"/>
                                            </p:txEl>
                                          </p:spTgt>
                                        </p:tgtEl>
                                        <p:attrNameLst>
                                          <p:attrName>ppt_x</p:attrName>
                                        </p:attrNameLst>
                                      </p:cBhvr>
                                      <p:tavLst>
                                        <p:tav tm="0">
                                          <p:val>
                                            <p:strVal val="#ppt_x"/>
                                          </p:val>
                                        </p:tav>
                                        <p:tav tm="100000">
                                          <p:val>
                                            <p:strVal val="#ppt_x"/>
                                          </p:val>
                                        </p:tav>
                                      </p:tavLst>
                                    </p:anim>
                                    <p:anim calcmode="lin" valueType="num">
                                      <p:cBhvr additive="base">
                                        <p:cTn id="12" dur="3000" fill="hold"/>
                                        <p:tgtEl>
                                          <p:spTgt spid="272388">
                                            <p:txEl>
                                              <p:pRg st="0" end="0"/>
                                            </p:txEl>
                                          </p:spTgt>
                                        </p:tgtEl>
                                        <p:attrNameLst>
                                          <p:attrName>ppt_y</p:attrName>
                                        </p:attrNameLst>
                                      </p:cBhvr>
                                      <p:tavLst>
                                        <p:tav tm="0">
                                          <p:val>
                                            <p:strVal val="1+#ppt_h/2"/>
                                          </p:val>
                                        </p:tav>
                                        <p:tav tm="100000">
                                          <p:val>
                                            <p:strVal val="#ppt_y"/>
                                          </p:val>
                                        </p:tav>
                                      </p:tavLst>
                                    </p:anim>
                                  </p:childTnLst>
                                </p:cTn>
                              </p:par>
                            </p:childTnLst>
                          </p:cTn>
                        </p:par>
                        <p:par>
                          <p:cTn id="13" fill="hold">
                            <p:stCondLst>
                              <p:cond delay="5000"/>
                            </p:stCondLst>
                            <p:childTnLst>
                              <p:par>
                                <p:cTn id="14" presetID="2" presetClass="entr" presetSubtype="4" fill="hold" nodeType="afterEffect">
                                  <p:stCondLst>
                                    <p:cond delay="0"/>
                                  </p:stCondLst>
                                  <p:childTnLst>
                                    <p:set>
                                      <p:cBhvr>
                                        <p:cTn id="15" dur="1" fill="hold">
                                          <p:stCondLst>
                                            <p:cond delay="0"/>
                                          </p:stCondLst>
                                        </p:cTn>
                                        <p:tgtEl>
                                          <p:spTgt spid="272388">
                                            <p:txEl>
                                              <p:pRg st="1" end="1"/>
                                            </p:txEl>
                                          </p:spTgt>
                                        </p:tgtEl>
                                        <p:attrNameLst>
                                          <p:attrName>style.visibility</p:attrName>
                                        </p:attrNameLst>
                                      </p:cBhvr>
                                      <p:to>
                                        <p:strVal val="visible"/>
                                      </p:to>
                                    </p:set>
                                    <p:anim calcmode="lin" valueType="num">
                                      <p:cBhvr additive="base">
                                        <p:cTn id="16" dur="3000" fill="hold"/>
                                        <p:tgtEl>
                                          <p:spTgt spid="272388">
                                            <p:txEl>
                                              <p:pRg st="1" end="1"/>
                                            </p:txEl>
                                          </p:spTgt>
                                        </p:tgtEl>
                                        <p:attrNameLst>
                                          <p:attrName>ppt_x</p:attrName>
                                        </p:attrNameLst>
                                      </p:cBhvr>
                                      <p:tavLst>
                                        <p:tav tm="0">
                                          <p:val>
                                            <p:strVal val="#ppt_x"/>
                                          </p:val>
                                        </p:tav>
                                        <p:tav tm="100000">
                                          <p:val>
                                            <p:strVal val="#ppt_x"/>
                                          </p:val>
                                        </p:tav>
                                      </p:tavLst>
                                    </p:anim>
                                    <p:anim calcmode="lin" valueType="num">
                                      <p:cBhvr additive="base">
                                        <p:cTn id="17" dur="3000" fill="hold"/>
                                        <p:tgtEl>
                                          <p:spTgt spid="272388">
                                            <p:txEl>
                                              <p:pRg st="1" end="1"/>
                                            </p:txEl>
                                          </p:spTgt>
                                        </p:tgtEl>
                                        <p:attrNameLst>
                                          <p:attrName>ppt_y</p:attrName>
                                        </p:attrNameLst>
                                      </p:cBhvr>
                                      <p:tavLst>
                                        <p:tav tm="0">
                                          <p:val>
                                            <p:strVal val="1+#ppt_h/2"/>
                                          </p:val>
                                        </p:tav>
                                        <p:tav tm="100000">
                                          <p:val>
                                            <p:strVal val="#ppt_y"/>
                                          </p:val>
                                        </p:tav>
                                      </p:tavLst>
                                    </p:anim>
                                  </p:childTnLst>
                                </p:cTn>
                              </p:par>
                            </p:childTnLst>
                          </p:cTn>
                        </p:par>
                        <p:par>
                          <p:cTn id="18" fill="hold">
                            <p:stCondLst>
                              <p:cond delay="8000"/>
                            </p:stCondLst>
                            <p:childTnLst>
                              <p:par>
                                <p:cTn id="19" presetID="2" presetClass="entr" presetSubtype="4" fill="hold" nodeType="afterEffect">
                                  <p:stCondLst>
                                    <p:cond delay="0"/>
                                  </p:stCondLst>
                                  <p:childTnLst>
                                    <p:set>
                                      <p:cBhvr>
                                        <p:cTn id="20" dur="1" fill="hold">
                                          <p:stCondLst>
                                            <p:cond delay="0"/>
                                          </p:stCondLst>
                                        </p:cTn>
                                        <p:tgtEl>
                                          <p:spTgt spid="272388">
                                            <p:txEl>
                                              <p:pRg st="2" end="2"/>
                                            </p:txEl>
                                          </p:spTgt>
                                        </p:tgtEl>
                                        <p:attrNameLst>
                                          <p:attrName>style.visibility</p:attrName>
                                        </p:attrNameLst>
                                      </p:cBhvr>
                                      <p:to>
                                        <p:strVal val="visible"/>
                                      </p:to>
                                    </p:set>
                                    <p:anim calcmode="lin" valueType="num">
                                      <p:cBhvr additive="base">
                                        <p:cTn id="21" dur="3000" fill="hold"/>
                                        <p:tgtEl>
                                          <p:spTgt spid="272388">
                                            <p:txEl>
                                              <p:pRg st="2" end="2"/>
                                            </p:txEl>
                                          </p:spTgt>
                                        </p:tgtEl>
                                        <p:attrNameLst>
                                          <p:attrName>ppt_x</p:attrName>
                                        </p:attrNameLst>
                                      </p:cBhvr>
                                      <p:tavLst>
                                        <p:tav tm="0">
                                          <p:val>
                                            <p:strVal val="#ppt_x"/>
                                          </p:val>
                                        </p:tav>
                                        <p:tav tm="100000">
                                          <p:val>
                                            <p:strVal val="#ppt_x"/>
                                          </p:val>
                                        </p:tav>
                                      </p:tavLst>
                                    </p:anim>
                                    <p:anim calcmode="lin" valueType="num">
                                      <p:cBhvr additive="base">
                                        <p:cTn id="22" dur="3000" fill="hold"/>
                                        <p:tgtEl>
                                          <p:spTgt spid="272388">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6658" name="Rectangle 2"/>
          <p:cNvSpPr>
            <a:spLocks noGrp="1" noChangeArrowheads="1"/>
          </p:cNvSpPr>
          <p:nvPr>
            <p:ph type="title" sz="quarter"/>
          </p:nvPr>
        </p:nvSpPr>
        <p:spPr>
          <a:xfrm>
            <a:off x="684213" y="0"/>
            <a:ext cx="7772400" cy="1143000"/>
          </a:xfrm>
        </p:spPr>
        <p:txBody>
          <a:bodyPr/>
          <a:lstStyle/>
          <a:p>
            <a:r>
              <a:rPr lang="ja-JP" altLang="en-US" sz="4000" smtClean="0">
                <a:solidFill>
                  <a:srgbClr val="FFFFCC"/>
                </a:solidFill>
              </a:rPr>
              <a:t>初期のロータリー思考</a:t>
            </a:r>
          </a:p>
        </p:txBody>
      </p:sp>
      <p:graphicFrame>
        <p:nvGraphicFramePr>
          <p:cNvPr id="326659" name="Object 2"/>
          <p:cNvGraphicFramePr>
            <a:graphicFrameLocks noChangeAspect="1"/>
          </p:cNvGraphicFramePr>
          <p:nvPr>
            <p:ph sz="quarter" idx="1"/>
          </p:nvPr>
        </p:nvGraphicFramePr>
        <p:xfrm>
          <a:off x="0" y="4941888"/>
          <a:ext cx="1555750" cy="1916112"/>
        </p:xfrm>
        <a:graphic>
          <a:graphicData uri="http://schemas.openxmlformats.org/presentationml/2006/ole">
            <p:oleObj spid="_x0000_s277506" name="Image" r:id="rId4" imgW="646177" imgH="795597" progId="">
              <p:embed/>
            </p:oleObj>
          </a:graphicData>
        </a:graphic>
      </p:graphicFrame>
      <p:graphicFrame>
        <p:nvGraphicFramePr>
          <p:cNvPr id="326660" name="Object 3"/>
          <p:cNvGraphicFramePr>
            <a:graphicFrameLocks noChangeAspect="1"/>
          </p:cNvGraphicFramePr>
          <p:nvPr>
            <p:ph sz="quarter" idx="2"/>
          </p:nvPr>
        </p:nvGraphicFramePr>
        <p:xfrm>
          <a:off x="0" y="0"/>
          <a:ext cx="1584325" cy="1800225"/>
        </p:xfrm>
        <a:graphic>
          <a:graphicData uri="http://schemas.openxmlformats.org/presentationml/2006/ole">
            <p:oleObj spid="_x0000_s277507" name="Image" r:id="rId5" imgW="722500" imgH="820053" progId="">
              <p:embed/>
            </p:oleObj>
          </a:graphicData>
        </a:graphic>
      </p:graphicFrame>
      <p:graphicFrame>
        <p:nvGraphicFramePr>
          <p:cNvPr id="326661" name="Object 4"/>
          <p:cNvGraphicFramePr>
            <a:graphicFrameLocks noChangeAspect="1"/>
          </p:cNvGraphicFramePr>
          <p:nvPr>
            <p:ph sz="quarter" idx="3"/>
          </p:nvPr>
        </p:nvGraphicFramePr>
        <p:xfrm>
          <a:off x="7666038" y="0"/>
          <a:ext cx="1477962" cy="1871663"/>
        </p:xfrm>
        <a:graphic>
          <a:graphicData uri="http://schemas.openxmlformats.org/presentationml/2006/ole">
            <p:oleObj spid="_x0000_s277508" name="Image" r:id="rId6" imgW="603352" imgH="764985" progId="">
              <p:embed/>
            </p:oleObj>
          </a:graphicData>
        </a:graphic>
      </p:graphicFrame>
      <p:graphicFrame>
        <p:nvGraphicFramePr>
          <p:cNvPr id="326662" name="Object 5"/>
          <p:cNvGraphicFramePr>
            <a:graphicFrameLocks noChangeAspect="1"/>
          </p:cNvGraphicFramePr>
          <p:nvPr>
            <p:ph sz="quarter" idx="4"/>
          </p:nvPr>
        </p:nvGraphicFramePr>
        <p:xfrm>
          <a:off x="7604125" y="5113338"/>
          <a:ext cx="1539875" cy="1744662"/>
        </p:xfrm>
        <a:graphic>
          <a:graphicData uri="http://schemas.openxmlformats.org/presentationml/2006/ole">
            <p:oleObj spid="_x0000_s277509" name="Image" r:id="rId7" imgW="713173" imgH="807858" progId="">
              <p:embed/>
            </p:oleObj>
          </a:graphicData>
        </a:graphic>
      </p:graphicFrame>
      <p:sp>
        <p:nvSpPr>
          <p:cNvPr id="326663" name="Rectangle 7"/>
          <p:cNvSpPr>
            <a:spLocks noChangeArrowheads="1"/>
          </p:cNvSpPr>
          <p:nvPr/>
        </p:nvSpPr>
        <p:spPr bwMode="auto">
          <a:xfrm>
            <a:off x="1571625" y="2143125"/>
            <a:ext cx="6215063" cy="2554288"/>
          </a:xfrm>
          <a:prstGeom prst="rect">
            <a:avLst/>
          </a:prstGeom>
          <a:noFill/>
          <a:ln w="9525">
            <a:noFill/>
            <a:miter lim="800000"/>
            <a:headEnd/>
            <a:tailEnd/>
          </a:ln>
        </p:spPr>
        <p:txBody>
          <a:bodyPr>
            <a:spAutoFit/>
          </a:bodyPr>
          <a:lstStyle/>
          <a:p>
            <a:pPr>
              <a:defRPr/>
            </a:pPr>
            <a:r>
              <a:rPr lang="ja-JP" altLang="en-US" sz="3200" dirty="0">
                <a:solidFill>
                  <a:schemeClr val="bg2">
                    <a:lumMod val="90000"/>
                  </a:schemeClr>
                </a:solidFill>
              </a:rPr>
              <a:t>ロータリーの目的　</a:t>
            </a:r>
            <a:r>
              <a:rPr lang="en-US" altLang="ja-JP" sz="3200" dirty="0">
                <a:solidFill>
                  <a:schemeClr val="bg2">
                    <a:lumMod val="90000"/>
                  </a:schemeClr>
                </a:solidFill>
              </a:rPr>
              <a:t>1906</a:t>
            </a:r>
            <a:r>
              <a:rPr lang="ja-JP" altLang="en-US" sz="3200" dirty="0">
                <a:solidFill>
                  <a:schemeClr val="bg2">
                    <a:lumMod val="90000"/>
                  </a:schemeClr>
                </a:solidFill>
              </a:rPr>
              <a:t>年</a:t>
            </a:r>
            <a:r>
              <a:rPr lang="en-US" altLang="ja-JP" sz="3200" dirty="0">
                <a:solidFill>
                  <a:schemeClr val="bg2">
                    <a:lumMod val="90000"/>
                  </a:schemeClr>
                </a:solidFill>
              </a:rPr>
              <a:t>1</a:t>
            </a:r>
            <a:r>
              <a:rPr lang="ja-JP" altLang="en-US" sz="3200" dirty="0">
                <a:solidFill>
                  <a:schemeClr val="bg2">
                    <a:lumMod val="90000"/>
                  </a:schemeClr>
                </a:solidFill>
              </a:rPr>
              <a:t>月制定</a:t>
            </a:r>
          </a:p>
          <a:p>
            <a:pPr>
              <a:defRPr/>
            </a:pPr>
            <a:r>
              <a:rPr lang="en-US" altLang="ja-JP" sz="3200" dirty="0">
                <a:solidFill>
                  <a:schemeClr val="bg2">
                    <a:lumMod val="90000"/>
                  </a:schemeClr>
                </a:solidFill>
              </a:rPr>
              <a:t>1.</a:t>
            </a:r>
            <a:r>
              <a:rPr lang="ja-JP" altLang="en-US" sz="3200" dirty="0">
                <a:solidFill>
                  <a:schemeClr val="bg2">
                    <a:lumMod val="90000"/>
                  </a:schemeClr>
                </a:solidFill>
              </a:rPr>
              <a:t>会員の事業上の利益の促進</a:t>
            </a:r>
          </a:p>
          <a:p>
            <a:pPr>
              <a:defRPr/>
            </a:pPr>
            <a:r>
              <a:rPr lang="en-US" altLang="ja-JP" sz="3200" dirty="0">
                <a:solidFill>
                  <a:schemeClr val="bg2">
                    <a:lumMod val="90000"/>
                  </a:schemeClr>
                </a:solidFill>
              </a:rPr>
              <a:t>2.</a:t>
            </a:r>
            <a:r>
              <a:rPr lang="ja-JP" altLang="en-US" sz="3200" dirty="0">
                <a:solidFill>
                  <a:schemeClr val="bg2">
                    <a:lumMod val="90000"/>
                  </a:schemeClr>
                </a:solidFill>
              </a:rPr>
              <a:t>会員同士の親睦</a:t>
            </a:r>
          </a:p>
          <a:p>
            <a:pPr>
              <a:defRPr/>
            </a:pPr>
            <a:endParaRPr lang="ja-JP" altLang="en-US" sz="3200" dirty="0">
              <a:solidFill>
                <a:schemeClr val="bg2">
                  <a:lumMod val="90000"/>
                </a:schemeClr>
              </a:solidFill>
            </a:endParaRPr>
          </a:p>
          <a:p>
            <a:pPr algn="ctr">
              <a:defRPr/>
            </a:pPr>
            <a:r>
              <a:rPr lang="ja-JP" altLang="en-US" sz="3200" dirty="0">
                <a:solidFill>
                  <a:schemeClr val="bg2">
                    <a:lumMod val="90000"/>
                  </a:schemeClr>
                </a:solidFill>
              </a:rPr>
              <a:t>物質的相互扶助</a:t>
            </a:r>
          </a:p>
        </p:txBody>
      </p:sp>
      <p:sp>
        <p:nvSpPr>
          <p:cNvPr id="326664" name="Line 8"/>
          <p:cNvSpPr>
            <a:spLocks noChangeShapeType="1"/>
          </p:cNvSpPr>
          <p:nvPr/>
        </p:nvSpPr>
        <p:spPr bwMode="auto">
          <a:xfrm flipV="1">
            <a:off x="1547813" y="1052513"/>
            <a:ext cx="5688012" cy="0"/>
          </a:xfrm>
          <a:prstGeom prst="line">
            <a:avLst/>
          </a:prstGeom>
          <a:noFill/>
          <a:ln w="76200">
            <a:solidFill>
              <a:srgbClr val="FFFFCC"/>
            </a:solidFill>
            <a:round/>
            <a:headEnd/>
            <a:tailEnd type="triangle" w="med" len="med"/>
          </a:ln>
        </p:spPr>
        <p:txBody>
          <a:bodyPr/>
          <a:lstStyle/>
          <a:p>
            <a:endParaRPr lang="ja-JP" altLang="en-US"/>
          </a:p>
        </p:txBody>
      </p:sp>
      <p:sp>
        <p:nvSpPr>
          <p:cNvPr id="326665" name="Line 9"/>
          <p:cNvSpPr>
            <a:spLocks noChangeShapeType="1"/>
          </p:cNvSpPr>
          <p:nvPr/>
        </p:nvSpPr>
        <p:spPr bwMode="auto">
          <a:xfrm>
            <a:off x="8893175" y="1916113"/>
            <a:ext cx="0" cy="2833687"/>
          </a:xfrm>
          <a:prstGeom prst="line">
            <a:avLst/>
          </a:prstGeom>
          <a:noFill/>
          <a:ln w="76200">
            <a:solidFill>
              <a:srgbClr val="FFFFCC"/>
            </a:solidFill>
            <a:round/>
            <a:headEnd/>
            <a:tailEnd type="triangle" w="med" len="med"/>
          </a:ln>
        </p:spPr>
        <p:txBody>
          <a:bodyPr/>
          <a:lstStyle/>
          <a:p>
            <a:endParaRPr lang="ja-JP" altLang="en-US"/>
          </a:p>
        </p:txBody>
      </p:sp>
      <p:sp>
        <p:nvSpPr>
          <p:cNvPr id="326666" name="Line 10"/>
          <p:cNvSpPr>
            <a:spLocks noChangeShapeType="1"/>
          </p:cNvSpPr>
          <p:nvPr/>
        </p:nvSpPr>
        <p:spPr bwMode="auto">
          <a:xfrm flipH="1">
            <a:off x="1908175" y="6524625"/>
            <a:ext cx="5722938" cy="0"/>
          </a:xfrm>
          <a:prstGeom prst="line">
            <a:avLst/>
          </a:prstGeom>
          <a:noFill/>
          <a:ln w="76200">
            <a:solidFill>
              <a:srgbClr val="FFFFCC"/>
            </a:solidFill>
            <a:round/>
            <a:headEnd/>
            <a:tailEnd type="triangle" w="med" len="med"/>
          </a:ln>
        </p:spPr>
        <p:txBody>
          <a:bodyPr/>
          <a:lstStyle/>
          <a:p>
            <a:endParaRPr lang="ja-JP" altLang="en-US"/>
          </a:p>
        </p:txBody>
      </p:sp>
      <p:sp>
        <p:nvSpPr>
          <p:cNvPr id="326667" name="Line 11"/>
          <p:cNvSpPr>
            <a:spLocks noChangeShapeType="1"/>
          </p:cNvSpPr>
          <p:nvPr/>
        </p:nvSpPr>
        <p:spPr bwMode="auto">
          <a:xfrm flipV="1">
            <a:off x="250825" y="1916113"/>
            <a:ext cx="0" cy="3125787"/>
          </a:xfrm>
          <a:prstGeom prst="line">
            <a:avLst/>
          </a:prstGeom>
          <a:noFill/>
          <a:ln w="76200">
            <a:solidFill>
              <a:srgbClr val="FFFFCC"/>
            </a:solidFill>
            <a:round/>
            <a:headEnd/>
            <a:tailEnd type="triangle" w="med" len="med"/>
          </a:ln>
        </p:spPr>
        <p:txBody>
          <a:bodyPr/>
          <a:lstStyle/>
          <a:p>
            <a:endParaRPr lang="ja-JP" altLang="en-US"/>
          </a:p>
        </p:txBody>
      </p:sp>
      <p:sp>
        <p:nvSpPr>
          <p:cNvPr id="326668" name="Text Box 12"/>
          <p:cNvSpPr txBox="1">
            <a:spLocks noChangeArrowheads="1"/>
          </p:cNvSpPr>
          <p:nvPr/>
        </p:nvSpPr>
        <p:spPr bwMode="auto">
          <a:xfrm>
            <a:off x="1908175" y="5537200"/>
            <a:ext cx="5499100" cy="708025"/>
          </a:xfrm>
          <a:prstGeom prst="rect">
            <a:avLst/>
          </a:prstGeom>
          <a:solidFill>
            <a:srgbClr val="FFFFCC"/>
          </a:solidFill>
          <a:ln w="9525">
            <a:noFill/>
            <a:miter lim="800000"/>
            <a:headEnd/>
            <a:tailEnd/>
          </a:ln>
        </p:spPr>
        <p:txBody>
          <a:bodyPr>
            <a:spAutoFit/>
          </a:bodyPr>
          <a:lstStyle/>
          <a:p>
            <a:pPr algn="ctr">
              <a:spcBef>
                <a:spcPct val="50000"/>
              </a:spcBef>
            </a:pPr>
            <a:r>
              <a:rPr lang="en-US" altLang="ja-JP" sz="4000">
                <a:solidFill>
                  <a:srgbClr val="FF0000"/>
                </a:solidFill>
              </a:rPr>
              <a:t>Back Scratching</a:t>
            </a:r>
            <a:r>
              <a:rPr lang="ja-JP" altLang="en-US" sz="4000">
                <a:solidFill>
                  <a:srgbClr val="FF0000"/>
                </a:solidFill>
              </a:rPr>
              <a:t>の世界</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26658"/>
                                        </p:tgtEl>
                                        <p:attrNameLst>
                                          <p:attrName>style.visibility</p:attrName>
                                        </p:attrNameLst>
                                      </p:cBhvr>
                                      <p:to>
                                        <p:strVal val="visible"/>
                                      </p:to>
                                    </p:set>
                                    <p:animEffect transition="in" filter="fade">
                                      <p:cBhvr>
                                        <p:cTn id="7" dur="1000"/>
                                        <p:tgtEl>
                                          <p:spTgt spid="326658"/>
                                        </p:tgtEl>
                                      </p:cBhvr>
                                    </p:animEffect>
                                  </p:childTnLst>
                                </p:cTn>
                              </p:par>
                            </p:childTnLst>
                          </p:cTn>
                        </p:par>
                        <p:par>
                          <p:cTn id="8" fill="hold">
                            <p:stCondLst>
                              <p:cond delay="1000"/>
                            </p:stCondLst>
                            <p:childTnLst>
                              <p:par>
                                <p:cTn id="9" presetID="2" presetClass="entr" presetSubtype="4" fill="hold" nodeType="afterEffect">
                                  <p:stCondLst>
                                    <p:cond delay="0"/>
                                  </p:stCondLst>
                                  <p:childTnLst>
                                    <p:set>
                                      <p:cBhvr>
                                        <p:cTn id="10" dur="1" fill="hold">
                                          <p:stCondLst>
                                            <p:cond delay="0"/>
                                          </p:stCondLst>
                                        </p:cTn>
                                        <p:tgtEl>
                                          <p:spTgt spid="326663">
                                            <p:txEl>
                                              <p:pRg st="0" end="0"/>
                                            </p:txEl>
                                          </p:spTgt>
                                        </p:tgtEl>
                                        <p:attrNameLst>
                                          <p:attrName>style.visibility</p:attrName>
                                        </p:attrNameLst>
                                      </p:cBhvr>
                                      <p:to>
                                        <p:strVal val="visible"/>
                                      </p:to>
                                    </p:set>
                                    <p:anim calcmode="lin" valueType="num">
                                      <p:cBhvr additive="base">
                                        <p:cTn id="11" dur="2000" fill="hold"/>
                                        <p:tgtEl>
                                          <p:spTgt spid="326663">
                                            <p:txEl>
                                              <p:pRg st="0" end="0"/>
                                            </p:txEl>
                                          </p:spTgt>
                                        </p:tgtEl>
                                        <p:attrNameLst>
                                          <p:attrName>ppt_x</p:attrName>
                                        </p:attrNameLst>
                                      </p:cBhvr>
                                      <p:tavLst>
                                        <p:tav tm="0">
                                          <p:val>
                                            <p:strVal val="#ppt_x"/>
                                          </p:val>
                                        </p:tav>
                                        <p:tav tm="100000">
                                          <p:val>
                                            <p:strVal val="#ppt_x"/>
                                          </p:val>
                                        </p:tav>
                                      </p:tavLst>
                                    </p:anim>
                                    <p:anim calcmode="lin" valueType="num">
                                      <p:cBhvr additive="base">
                                        <p:cTn id="12" dur="2000" fill="hold"/>
                                        <p:tgtEl>
                                          <p:spTgt spid="326663">
                                            <p:txEl>
                                              <p:pRg st="0" end="0"/>
                                            </p:txEl>
                                          </p:spTgt>
                                        </p:tgtEl>
                                        <p:attrNameLst>
                                          <p:attrName>ppt_y</p:attrName>
                                        </p:attrNameLst>
                                      </p:cBhvr>
                                      <p:tavLst>
                                        <p:tav tm="0">
                                          <p:val>
                                            <p:strVal val="1+#ppt_h/2"/>
                                          </p:val>
                                        </p:tav>
                                        <p:tav tm="100000">
                                          <p:val>
                                            <p:strVal val="#ppt_y"/>
                                          </p:val>
                                        </p:tav>
                                      </p:tavLst>
                                    </p:anim>
                                  </p:childTnLst>
                                </p:cTn>
                              </p:par>
                            </p:childTnLst>
                          </p:cTn>
                        </p:par>
                        <p:par>
                          <p:cTn id="13" fill="hold">
                            <p:stCondLst>
                              <p:cond delay="3000"/>
                            </p:stCondLst>
                            <p:childTnLst>
                              <p:par>
                                <p:cTn id="14" presetID="2" presetClass="entr" presetSubtype="4" fill="hold" nodeType="afterEffect">
                                  <p:stCondLst>
                                    <p:cond delay="0"/>
                                  </p:stCondLst>
                                  <p:childTnLst>
                                    <p:set>
                                      <p:cBhvr>
                                        <p:cTn id="15" dur="1" fill="hold">
                                          <p:stCondLst>
                                            <p:cond delay="0"/>
                                          </p:stCondLst>
                                        </p:cTn>
                                        <p:tgtEl>
                                          <p:spTgt spid="326663">
                                            <p:txEl>
                                              <p:pRg st="1" end="1"/>
                                            </p:txEl>
                                          </p:spTgt>
                                        </p:tgtEl>
                                        <p:attrNameLst>
                                          <p:attrName>style.visibility</p:attrName>
                                        </p:attrNameLst>
                                      </p:cBhvr>
                                      <p:to>
                                        <p:strVal val="visible"/>
                                      </p:to>
                                    </p:set>
                                    <p:anim calcmode="lin" valueType="num">
                                      <p:cBhvr additive="base">
                                        <p:cTn id="16" dur="2000" fill="hold"/>
                                        <p:tgtEl>
                                          <p:spTgt spid="326663">
                                            <p:txEl>
                                              <p:pRg st="1" end="1"/>
                                            </p:txEl>
                                          </p:spTgt>
                                        </p:tgtEl>
                                        <p:attrNameLst>
                                          <p:attrName>ppt_x</p:attrName>
                                        </p:attrNameLst>
                                      </p:cBhvr>
                                      <p:tavLst>
                                        <p:tav tm="0">
                                          <p:val>
                                            <p:strVal val="#ppt_x"/>
                                          </p:val>
                                        </p:tav>
                                        <p:tav tm="100000">
                                          <p:val>
                                            <p:strVal val="#ppt_x"/>
                                          </p:val>
                                        </p:tav>
                                      </p:tavLst>
                                    </p:anim>
                                    <p:anim calcmode="lin" valueType="num">
                                      <p:cBhvr additive="base">
                                        <p:cTn id="17" dur="2000" fill="hold"/>
                                        <p:tgtEl>
                                          <p:spTgt spid="326663">
                                            <p:txEl>
                                              <p:pRg st="1" end="1"/>
                                            </p:txEl>
                                          </p:spTgt>
                                        </p:tgtEl>
                                        <p:attrNameLst>
                                          <p:attrName>ppt_y</p:attrName>
                                        </p:attrNameLst>
                                      </p:cBhvr>
                                      <p:tavLst>
                                        <p:tav tm="0">
                                          <p:val>
                                            <p:strVal val="1+#ppt_h/2"/>
                                          </p:val>
                                        </p:tav>
                                        <p:tav tm="100000">
                                          <p:val>
                                            <p:strVal val="#ppt_y"/>
                                          </p:val>
                                        </p:tav>
                                      </p:tavLst>
                                    </p:anim>
                                  </p:childTnLst>
                                </p:cTn>
                              </p:par>
                            </p:childTnLst>
                          </p:cTn>
                        </p:par>
                        <p:par>
                          <p:cTn id="18" fill="hold">
                            <p:stCondLst>
                              <p:cond delay="5000"/>
                            </p:stCondLst>
                            <p:childTnLst>
                              <p:par>
                                <p:cTn id="19" presetID="2" presetClass="entr" presetSubtype="4" fill="hold" nodeType="afterEffect">
                                  <p:stCondLst>
                                    <p:cond delay="0"/>
                                  </p:stCondLst>
                                  <p:childTnLst>
                                    <p:set>
                                      <p:cBhvr>
                                        <p:cTn id="20" dur="1" fill="hold">
                                          <p:stCondLst>
                                            <p:cond delay="0"/>
                                          </p:stCondLst>
                                        </p:cTn>
                                        <p:tgtEl>
                                          <p:spTgt spid="326663">
                                            <p:txEl>
                                              <p:pRg st="2" end="2"/>
                                            </p:txEl>
                                          </p:spTgt>
                                        </p:tgtEl>
                                        <p:attrNameLst>
                                          <p:attrName>style.visibility</p:attrName>
                                        </p:attrNameLst>
                                      </p:cBhvr>
                                      <p:to>
                                        <p:strVal val="visible"/>
                                      </p:to>
                                    </p:set>
                                    <p:anim calcmode="lin" valueType="num">
                                      <p:cBhvr additive="base">
                                        <p:cTn id="21" dur="2000" fill="hold"/>
                                        <p:tgtEl>
                                          <p:spTgt spid="326663">
                                            <p:txEl>
                                              <p:pRg st="2" end="2"/>
                                            </p:txEl>
                                          </p:spTgt>
                                        </p:tgtEl>
                                        <p:attrNameLst>
                                          <p:attrName>ppt_x</p:attrName>
                                        </p:attrNameLst>
                                      </p:cBhvr>
                                      <p:tavLst>
                                        <p:tav tm="0">
                                          <p:val>
                                            <p:strVal val="#ppt_x"/>
                                          </p:val>
                                        </p:tav>
                                        <p:tav tm="100000">
                                          <p:val>
                                            <p:strVal val="#ppt_x"/>
                                          </p:val>
                                        </p:tav>
                                      </p:tavLst>
                                    </p:anim>
                                    <p:anim calcmode="lin" valueType="num">
                                      <p:cBhvr additive="base">
                                        <p:cTn id="22" dur="2000" fill="hold"/>
                                        <p:tgtEl>
                                          <p:spTgt spid="326663">
                                            <p:txEl>
                                              <p:pRg st="2" end="2"/>
                                            </p:txEl>
                                          </p:spTgt>
                                        </p:tgtEl>
                                        <p:attrNameLst>
                                          <p:attrName>ppt_y</p:attrName>
                                        </p:attrNameLst>
                                      </p:cBhvr>
                                      <p:tavLst>
                                        <p:tav tm="0">
                                          <p:val>
                                            <p:strVal val="1+#ppt_h/2"/>
                                          </p:val>
                                        </p:tav>
                                        <p:tav tm="100000">
                                          <p:val>
                                            <p:strVal val="#ppt_y"/>
                                          </p:val>
                                        </p:tav>
                                      </p:tavLst>
                                    </p:anim>
                                  </p:childTnLst>
                                </p:cTn>
                              </p:par>
                            </p:childTnLst>
                          </p:cTn>
                        </p:par>
                        <p:par>
                          <p:cTn id="23" fill="hold">
                            <p:stCondLst>
                              <p:cond delay="7000"/>
                            </p:stCondLst>
                            <p:childTnLst>
                              <p:par>
                                <p:cTn id="24" presetID="2" presetClass="entr" presetSubtype="4" fill="hold" nodeType="afterEffect">
                                  <p:stCondLst>
                                    <p:cond delay="0"/>
                                  </p:stCondLst>
                                  <p:childTnLst>
                                    <p:set>
                                      <p:cBhvr>
                                        <p:cTn id="25" dur="1" fill="hold">
                                          <p:stCondLst>
                                            <p:cond delay="0"/>
                                          </p:stCondLst>
                                        </p:cTn>
                                        <p:tgtEl>
                                          <p:spTgt spid="326663">
                                            <p:txEl>
                                              <p:pRg st="4" end="4"/>
                                            </p:txEl>
                                          </p:spTgt>
                                        </p:tgtEl>
                                        <p:attrNameLst>
                                          <p:attrName>style.visibility</p:attrName>
                                        </p:attrNameLst>
                                      </p:cBhvr>
                                      <p:to>
                                        <p:strVal val="visible"/>
                                      </p:to>
                                    </p:set>
                                    <p:anim calcmode="lin" valueType="num">
                                      <p:cBhvr additive="base">
                                        <p:cTn id="26" dur="2000" fill="hold"/>
                                        <p:tgtEl>
                                          <p:spTgt spid="326663">
                                            <p:txEl>
                                              <p:pRg st="4" end="4"/>
                                            </p:txEl>
                                          </p:spTgt>
                                        </p:tgtEl>
                                        <p:attrNameLst>
                                          <p:attrName>ppt_x</p:attrName>
                                        </p:attrNameLst>
                                      </p:cBhvr>
                                      <p:tavLst>
                                        <p:tav tm="0">
                                          <p:val>
                                            <p:strVal val="#ppt_x"/>
                                          </p:val>
                                        </p:tav>
                                        <p:tav tm="100000">
                                          <p:val>
                                            <p:strVal val="#ppt_x"/>
                                          </p:val>
                                        </p:tav>
                                      </p:tavLst>
                                    </p:anim>
                                    <p:anim calcmode="lin" valueType="num">
                                      <p:cBhvr additive="base">
                                        <p:cTn id="27" dur="2000" fill="hold"/>
                                        <p:tgtEl>
                                          <p:spTgt spid="32666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8" fill="hold" nodeType="clickEffect">
                                  <p:stCondLst>
                                    <p:cond delay="0"/>
                                  </p:stCondLst>
                                  <p:childTnLst>
                                    <p:set>
                                      <p:cBhvr>
                                        <p:cTn id="31" dur="1" fill="hold">
                                          <p:stCondLst>
                                            <p:cond delay="0"/>
                                          </p:stCondLst>
                                        </p:cTn>
                                        <p:tgtEl>
                                          <p:spTgt spid="326660"/>
                                        </p:tgtEl>
                                        <p:attrNameLst>
                                          <p:attrName>style.visibility</p:attrName>
                                        </p:attrNameLst>
                                      </p:cBhvr>
                                      <p:to>
                                        <p:strVal val="visible"/>
                                      </p:to>
                                    </p:set>
                                    <p:anim calcmode="lin" valueType="num">
                                      <p:cBhvr additive="base">
                                        <p:cTn id="32" dur="500" fill="hold"/>
                                        <p:tgtEl>
                                          <p:spTgt spid="326660"/>
                                        </p:tgtEl>
                                        <p:attrNameLst>
                                          <p:attrName>ppt_x</p:attrName>
                                        </p:attrNameLst>
                                      </p:cBhvr>
                                      <p:tavLst>
                                        <p:tav tm="0">
                                          <p:val>
                                            <p:strVal val="0-#ppt_w/2"/>
                                          </p:val>
                                        </p:tav>
                                        <p:tav tm="100000">
                                          <p:val>
                                            <p:strVal val="#ppt_x"/>
                                          </p:val>
                                        </p:tav>
                                      </p:tavLst>
                                    </p:anim>
                                    <p:anim calcmode="lin" valueType="num">
                                      <p:cBhvr additive="base">
                                        <p:cTn id="33" dur="500" fill="hold"/>
                                        <p:tgtEl>
                                          <p:spTgt spid="326660"/>
                                        </p:tgtEl>
                                        <p:attrNameLst>
                                          <p:attrName>ppt_y</p:attrName>
                                        </p:attrNameLst>
                                      </p:cBhvr>
                                      <p:tavLst>
                                        <p:tav tm="0">
                                          <p:val>
                                            <p:strVal val="#ppt_y"/>
                                          </p:val>
                                        </p:tav>
                                        <p:tav tm="100000">
                                          <p:val>
                                            <p:strVal val="#ppt_y"/>
                                          </p:val>
                                        </p:tav>
                                      </p:tavLst>
                                    </p:anim>
                                  </p:childTnLst>
                                </p:cTn>
                              </p:par>
                              <p:par>
                                <p:cTn id="34" presetID="2" presetClass="entr" presetSubtype="8" fill="hold" grpId="0" nodeType="withEffect">
                                  <p:stCondLst>
                                    <p:cond delay="0"/>
                                  </p:stCondLst>
                                  <p:childTnLst>
                                    <p:set>
                                      <p:cBhvr>
                                        <p:cTn id="35" dur="1" fill="hold">
                                          <p:stCondLst>
                                            <p:cond delay="0"/>
                                          </p:stCondLst>
                                        </p:cTn>
                                        <p:tgtEl>
                                          <p:spTgt spid="326664"/>
                                        </p:tgtEl>
                                        <p:attrNameLst>
                                          <p:attrName>style.visibility</p:attrName>
                                        </p:attrNameLst>
                                      </p:cBhvr>
                                      <p:to>
                                        <p:strVal val="visible"/>
                                      </p:to>
                                    </p:set>
                                    <p:anim calcmode="lin" valueType="num">
                                      <p:cBhvr additive="base">
                                        <p:cTn id="36" dur="500" fill="hold"/>
                                        <p:tgtEl>
                                          <p:spTgt spid="326664"/>
                                        </p:tgtEl>
                                        <p:attrNameLst>
                                          <p:attrName>ppt_x</p:attrName>
                                        </p:attrNameLst>
                                      </p:cBhvr>
                                      <p:tavLst>
                                        <p:tav tm="0">
                                          <p:val>
                                            <p:strVal val="0-#ppt_w/2"/>
                                          </p:val>
                                        </p:tav>
                                        <p:tav tm="100000">
                                          <p:val>
                                            <p:strVal val="#ppt_x"/>
                                          </p:val>
                                        </p:tav>
                                      </p:tavLst>
                                    </p:anim>
                                    <p:anim calcmode="lin" valueType="num">
                                      <p:cBhvr additive="base">
                                        <p:cTn id="37" dur="500" fill="hold"/>
                                        <p:tgtEl>
                                          <p:spTgt spid="326664"/>
                                        </p:tgtEl>
                                        <p:attrNameLst>
                                          <p:attrName>ppt_y</p:attrName>
                                        </p:attrNameLst>
                                      </p:cBhvr>
                                      <p:tavLst>
                                        <p:tav tm="0">
                                          <p:val>
                                            <p:strVal val="#ppt_y"/>
                                          </p:val>
                                        </p:tav>
                                        <p:tav tm="100000">
                                          <p:val>
                                            <p:strVal val="#ppt_y"/>
                                          </p:val>
                                        </p:tav>
                                      </p:tavLst>
                                    </p:anim>
                                  </p:childTnLst>
                                </p:cTn>
                              </p:par>
                            </p:childTnLst>
                          </p:cTn>
                        </p:par>
                        <p:par>
                          <p:cTn id="38" fill="hold">
                            <p:stCondLst>
                              <p:cond delay="500"/>
                            </p:stCondLst>
                            <p:childTnLst>
                              <p:par>
                                <p:cTn id="39" presetID="2" presetClass="entr" presetSubtype="1" fill="hold" nodeType="afterEffect">
                                  <p:stCondLst>
                                    <p:cond delay="0"/>
                                  </p:stCondLst>
                                  <p:childTnLst>
                                    <p:set>
                                      <p:cBhvr>
                                        <p:cTn id="40" dur="1" fill="hold">
                                          <p:stCondLst>
                                            <p:cond delay="0"/>
                                          </p:stCondLst>
                                        </p:cTn>
                                        <p:tgtEl>
                                          <p:spTgt spid="326661"/>
                                        </p:tgtEl>
                                        <p:attrNameLst>
                                          <p:attrName>style.visibility</p:attrName>
                                        </p:attrNameLst>
                                      </p:cBhvr>
                                      <p:to>
                                        <p:strVal val="visible"/>
                                      </p:to>
                                    </p:set>
                                    <p:anim calcmode="lin" valueType="num">
                                      <p:cBhvr additive="base">
                                        <p:cTn id="41" dur="500" fill="hold"/>
                                        <p:tgtEl>
                                          <p:spTgt spid="326661"/>
                                        </p:tgtEl>
                                        <p:attrNameLst>
                                          <p:attrName>ppt_x</p:attrName>
                                        </p:attrNameLst>
                                      </p:cBhvr>
                                      <p:tavLst>
                                        <p:tav tm="0">
                                          <p:val>
                                            <p:strVal val="#ppt_x"/>
                                          </p:val>
                                        </p:tav>
                                        <p:tav tm="100000">
                                          <p:val>
                                            <p:strVal val="#ppt_x"/>
                                          </p:val>
                                        </p:tav>
                                      </p:tavLst>
                                    </p:anim>
                                    <p:anim calcmode="lin" valueType="num">
                                      <p:cBhvr additive="base">
                                        <p:cTn id="42" dur="500" fill="hold"/>
                                        <p:tgtEl>
                                          <p:spTgt spid="326661"/>
                                        </p:tgtEl>
                                        <p:attrNameLst>
                                          <p:attrName>ppt_y</p:attrName>
                                        </p:attrNameLst>
                                      </p:cBhvr>
                                      <p:tavLst>
                                        <p:tav tm="0">
                                          <p:val>
                                            <p:strVal val="0-#ppt_h/2"/>
                                          </p:val>
                                        </p:tav>
                                        <p:tav tm="100000">
                                          <p:val>
                                            <p:strVal val="#ppt_y"/>
                                          </p:val>
                                        </p:tav>
                                      </p:tavLst>
                                    </p:anim>
                                  </p:childTnLst>
                                </p:cTn>
                              </p:par>
                              <p:par>
                                <p:cTn id="43" presetID="2" presetClass="entr" presetSubtype="1" fill="hold" grpId="0" nodeType="withEffect">
                                  <p:stCondLst>
                                    <p:cond delay="0"/>
                                  </p:stCondLst>
                                  <p:childTnLst>
                                    <p:set>
                                      <p:cBhvr>
                                        <p:cTn id="44" dur="1" fill="hold">
                                          <p:stCondLst>
                                            <p:cond delay="0"/>
                                          </p:stCondLst>
                                        </p:cTn>
                                        <p:tgtEl>
                                          <p:spTgt spid="326665"/>
                                        </p:tgtEl>
                                        <p:attrNameLst>
                                          <p:attrName>style.visibility</p:attrName>
                                        </p:attrNameLst>
                                      </p:cBhvr>
                                      <p:to>
                                        <p:strVal val="visible"/>
                                      </p:to>
                                    </p:set>
                                    <p:anim calcmode="lin" valueType="num">
                                      <p:cBhvr additive="base">
                                        <p:cTn id="45" dur="500" fill="hold"/>
                                        <p:tgtEl>
                                          <p:spTgt spid="326665"/>
                                        </p:tgtEl>
                                        <p:attrNameLst>
                                          <p:attrName>ppt_x</p:attrName>
                                        </p:attrNameLst>
                                      </p:cBhvr>
                                      <p:tavLst>
                                        <p:tav tm="0">
                                          <p:val>
                                            <p:strVal val="#ppt_x"/>
                                          </p:val>
                                        </p:tav>
                                        <p:tav tm="100000">
                                          <p:val>
                                            <p:strVal val="#ppt_x"/>
                                          </p:val>
                                        </p:tav>
                                      </p:tavLst>
                                    </p:anim>
                                    <p:anim calcmode="lin" valueType="num">
                                      <p:cBhvr additive="base">
                                        <p:cTn id="46" dur="500" fill="hold"/>
                                        <p:tgtEl>
                                          <p:spTgt spid="326665"/>
                                        </p:tgtEl>
                                        <p:attrNameLst>
                                          <p:attrName>ppt_y</p:attrName>
                                        </p:attrNameLst>
                                      </p:cBhvr>
                                      <p:tavLst>
                                        <p:tav tm="0">
                                          <p:val>
                                            <p:strVal val="0-#ppt_h/2"/>
                                          </p:val>
                                        </p:tav>
                                        <p:tav tm="100000">
                                          <p:val>
                                            <p:strVal val="#ppt_y"/>
                                          </p:val>
                                        </p:tav>
                                      </p:tavLst>
                                    </p:anim>
                                  </p:childTnLst>
                                </p:cTn>
                              </p:par>
                            </p:childTnLst>
                          </p:cTn>
                        </p:par>
                        <p:par>
                          <p:cTn id="47" fill="hold">
                            <p:stCondLst>
                              <p:cond delay="1000"/>
                            </p:stCondLst>
                            <p:childTnLst>
                              <p:par>
                                <p:cTn id="48" presetID="2" presetClass="entr" presetSubtype="2" fill="hold" nodeType="afterEffect">
                                  <p:stCondLst>
                                    <p:cond delay="0"/>
                                  </p:stCondLst>
                                  <p:childTnLst>
                                    <p:set>
                                      <p:cBhvr>
                                        <p:cTn id="49" dur="1" fill="hold">
                                          <p:stCondLst>
                                            <p:cond delay="0"/>
                                          </p:stCondLst>
                                        </p:cTn>
                                        <p:tgtEl>
                                          <p:spTgt spid="326662"/>
                                        </p:tgtEl>
                                        <p:attrNameLst>
                                          <p:attrName>style.visibility</p:attrName>
                                        </p:attrNameLst>
                                      </p:cBhvr>
                                      <p:to>
                                        <p:strVal val="visible"/>
                                      </p:to>
                                    </p:set>
                                    <p:anim calcmode="lin" valueType="num">
                                      <p:cBhvr additive="base">
                                        <p:cTn id="50" dur="500" fill="hold"/>
                                        <p:tgtEl>
                                          <p:spTgt spid="326662"/>
                                        </p:tgtEl>
                                        <p:attrNameLst>
                                          <p:attrName>ppt_x</p:attrName>
                                        </p:attrNameLst>
                                      </p:cBhvr>
                                      <p:tavLst>
                                        <p:tav tm="0">
                                          <p:val>
                                            <p:strVal val="1+#ppt_w/2"/>
                                          </p:val>
                                        </p:tav>
                                        <p:tav tm="100000">
                                          <p:val>
                                            <p:strVal val="#ppt_x"/>
                                          </p:val>
                                        </p:tav>
                                      </p:tavLst>
                                    </p:anim>
                                    <p:anim calcmode="lin" valueType="num">
                                      <p:cBhvr additive="base">
                                        <p:cTn id="51" dur="500" fill="hold"/>
                                        <p:tgtEl>
                                          <p:spTgt spid="326662"/>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326666"/>
                                        </p:tgtEl>
                                        <p:attrNameLst>
                                          <p:attrName>style.visibility</p:attrName>
                                        </p:attrNameLst>
                                      </p:cBhvr>
                                      <p:to>
                                        <p:strVal val="visible"/>
                                      </p:to>
                                    </p:set>
                                    <p:anim calcmode="lin" valueType="num">
                                      <p:cBhvr additive="base">
                                        <p:cTn id="54" dur="500" fill="hold"/>
                                        <p:tgtEl>
                                          <p:spTgt spid="326666"/>
                                        </p:tgtEl>
                                        <p:attrNameLst>
                                          <p:attrName>ppt_x</p:attrName>
                                        </p:attrNameLst>
                                      </p:cBhvr>
                                      <p:tavLst>
                                        <p:tav tm="0">
                                          <p:val>
                                            <p:strVal val="1+#ppt_w/2"/>
                                          </p:val>
                                        </p:tav>
                                        <p:tav tm="100000">
                                          <p:val>
                                            <p:strVal val="#ppt_x"/>
                                          </p:val>
                                        </p:tav>
                                      </p:tavLst>
                                    </p:anim>
                                    <p:anim calcmode="lin" valueType="num">
                                      <p:cBhvr additive="base">
                                        <p:cTn id="55" dur="500" fill="hold"/>
                                        <p:tgtEl>
                                          <p:spTgt spid="326666"/>
                                        </p:tgtEl>
                                        <p:attrNameLst>
                                          <p:attrName>ppt_y</p:attrName>
                                        </p:attrNameLst>
                                      </p:cBhvr>
                                      <p:tavLst>
                                        <p:tav tm="0">
                                          <p:val>
                                            <p:strVal val="#ppt_y"/>
                                          </p:val>
                                        </p:tav>
                                        <p:tav tm="100000">
                                          <p:val>
                                            <p:strVal val="#ppt_y"/>
                                          </p:val>
                                        </p:tav>
                                      </p:tavLst>
                                    </p:anim>
                                  </p:childTnLst>
                                </p:cTn>
                              </p:par>
                            </p:childTnLst>
                          </p:cTn>
                        </p:par>
                        <p:par>
                          <p:cTn id="56" fill="hold">
                            <p:stCondLst>
                              <p:cond delay="1500"/>
                            </p:stCondLst>
                            <p:childTnLst>
                              <p:par>
                                <p:cTn id="57" presetID="2" presetClass="entr" presetSubtype="4" fill="hold" nodeType="afterEffect">
                                  <p:stCondLst>
                                    <p:cond delay="0"/>
                                  </p:stCondLst>
                                  <p:childTnLst>
                                    <p:set>
                                      <p:cBhvr>
                                        <p:cTn id="58" dur="1" fill="hold">
                                          <p:stCondLst>
                                            <p:cond delay="0"/>
                                          </p:stCondLst>
                                        </p:cTn>
                                        <p:tgtEl>
                                          <p:spTgt spid="326659"/>
                                        </p:tgtEl>
                                        <p:attrNameLst>
                                          <p:attrName>style.visibility</p:attrName>
                                        </p:attrNameLst>
                                      </p:cBhvr>
                                      <p:to>
                                        <p:strVal val="visible"/>
                                      </p:to>
                                    </p:set>
                                    <p:anim calcmode="lin" valueType="num">
                                      <p:cBhvr additive="base">
                                        <p:cTn id="59" dur="500" fill="hold"/>
                                        <p:tgtEl>
                                          <p:spTgt spid="326659"/>
                                        </p:tgtEl>
                                        <p:attrNameLst>
                                          <p:attrName>ppt_x</p:attrName>
                                        </p:attrNameLst>
                                      </p:cBhvr>
                                      <p:tavLst>
                                        <p:tav tm="0">
                                          <p:val>
                                            <p:strVal val="#ppt_x"/>
                                          </p:val>
                                        </p:tav>
                                        <p:tav tm="100000">
                                          <p:val>
                                            <p:strVal val="#ppt_x"/>
                                          </p:val>
                                        </p:tav>
                                      </p:tavLst>
                                    </p:anim>
                                    <p:anim calcmode="lin" valueType="num">
                                      <p:cBhvr additive="base">
                                        <p:cTn id="60" dur="500" fill="hold"/>
                                        <p:tgtEl>
                                          <p:spTgt spid="326659"/>
                                        </p:tgtEl>
                                        <p:attrNameLst>
                                          <p:attrName>ppt_y</p:attrName>
                                        </p:attrNameLst>
                                      </p:cBhvr>
                                      <p:tavLst>
                                        <p:tav tm="0">
                                          <p:val>
                                            <p:strVal val="1+#ppt_h/2"/>
                                          </p:val>
                                        </p:tav>
                                        <p:tav tm="100000">
                                          <p:val>
                                            <p:strVal val="#ppt_y"/>
                                          </p:val>
                                        </p:tav>
                                      </p:tavLst>
                                    </p:anim>
                                  </p:childTnLst>
                                </p:cTn>
                              </p:par>
                              <p:par>
                                <p:cTn id="61" presetID="2" presetClass="entr" presetSubtype="4" fill="hold" grpId="0" nodeType="withEffect">
                                  <p:stCondLst>
                                    <p:cond delay="0"/>
                                  </p:stCondLst>
                                  <p:childTnLst>
                                    <p:set>
                                      <p:cBhvr>
                                        <p:cTn id="62" dur="1" fill="hold">
                                          <p:stCondLst>
                                            <p:cond delay="0"/>
                                          </p:stCondLst>
                                        </p:cTn>
                                        <p:tgtEl>
                                          <p:spTgt spid="326667"/>
                                        </p:tgtEl>
                                        <p:attrNameLst>
                                          <p:attrName>style.visibility</p:attrName>
                                        </p:attrNameLst>
                                      </p:cBhvr>
                                      <p:to>
                                        <p:strVal val="visible"/>
                                      </p:to>
                                    </p:set>
                                    <p:anim calcmode="lin" valueType="num">
                                      <p:cBhvr additive="base">
                                        <p:cTn id="63" dur="500" fill="hold"/>
                                        <p:tgtEl>
                                          <p:spTgt spid="326667"/>
                                        </p:tgtEl>
                                        <p:attrNameLst>
                                          <p:attrName>ppt_x</p:attrName>
                                        </p:attrNameLst>
                                      </p:cBhvr>
                                      <p:tavLst>
                                        <p:tav tm="0">
                                          <p:val>
                                            <p:strVal val="#ppt_x"/>
                                          </p:val>
                                        </p:tav>
                                        <p:tav tm="100000">
                                          <p:val>
                                            <p:strVal val="#ppt_x"/>
                                          </p:val>
                                        </p:tav>
                                      </p:tavLst>
                                    </p:anim>
                                    <p:anim calcmode="lin" valueType="num">
                                      <p:cBhvr additive="base">
                                        <p:cTn id="64" dur="500" fill="hold"/>
                                        <p:tgtEl>
                                          <p:spTgt spid="326667"/>
                                        </p:tgtEl>
                                        <p:attrNameLst>
                                          <p:attrName>ppt_y</p:attrName>
                                        </p:attrNameLst>
                                      </p:cBhvr>
                                      <p:tavLst>
                                        <p:tav tm="0">
                                          <p:val>
                                            <p:strVal val="1+#ppt_h/2"/>
                                          </p:val>
                                        </p:tav>
                                        <p:tav tm="100000">
                                          <p:val>
                                            <p:strVal val="#ppt_y"/>
                                          </p:val>
                                        </p:tav>
                                      </p:tavLst>
                                    </p:anim>
                                  </p:childTnLst>
                                </p:cTn>
                              </p:par>
                            </p:childTnLst>
                          </p:cTn>
                        </p:par>
                        <p:par>
                          <p:cTn id="65" fill="hold">
                            <p:stCondLst>
                              <p:cond delay="2000"/>
                            </p:stCondLst>
                            <p:childTnLst>
                              <p:par>
                                <p:cTn id="66" presetID="49" presetClass="entr" presetSubtype="0" decel="100000" fill="hold" grpId="0" nodeType="afterEffect">
                                  <p:stCondLst>
                                    <p:cond delay="0"/>
                                  </p:stCondLst>
                                  <p:childTnLst>
                                    <p:set>
                                      <p:cBhvr>
                                        <p:cTn id="67" dur="1" fill="hold">
                                          <p:stCondLst>
                                            <p:cond delay="0"/>
                                          </p:stCondLst>
                                        </p:cTn>
                                        <p:tgtEl>
                                          <p:spTgt spid="326668"/>
                                        </p:tgtEl>
                                        <p:attrNameLst>
                                          <p:attrName>style.visibility</p:attrName>
                                        </p:attrNameLst>
                                      </p:cBhvr>
                                      <p:to>
                                        <p:strVal val="visible"/>
                                      </p:to>
                                    </p:set>
                                    <p:anim calcmode="lin" valueType="num">
                                      <p:cBhvr>
                                        <p:cTn id="68" dur="500" fill="hold"/>
                                        <p:tgtEl>
                                          <p:spTgt spid="326668"/>
                                        </p:tgtEl>
                                        <p:attrNameLst>
                                          <p:attrName>ppt_w</p:attrName>
                                        </p:attrNameLst>
                                      </p:cBhvr>
                                      <p:tavLst>
                                        <p:tav tm="0">
                                          <p:val>
                                            <p:fltVal val="0"/>
                                          </p:val>
                                        </p:tav>
                                        <p:tav tm="100000">
                                          <p:val>
                                            <p:strVal val="#ppt_w"/>
                                          </p:val>
                                        </p:tav>
                                      </p:tavLst>
                                    </p:anim>
                                    <p:anim calcmode="lin" valueType="num">
                                      <p:cBhvr>
                                        <p:cTn id="69" dur="500" fill="hold"/>
                                        <p:tgtEl>
                                          <p:spTgt spid="326668"/>
                                        </p:tgtEl>
                                        <p:attrNameLst>
                                          <p:attrName>ppt_h</p:attrName>
                                        </p:attrNameLst>
                                      </p:cBhvr>
                                      <p:tavLst>
                                        <p:tav tm="0">
                                          <p:val>
                                            <p:fltVal val="0"/>
                                          </p:val>
                                        </p:tav>
                                        <p:tav tm="100000">
                                          <p:val>
                                            <p:strVal val="#ppt_h"/>
                                          </p:val>
                                        </p:tav>
                                      </p:tavLst>
                                    </p:anim>
                                    <p:anim calcmode="lin" valueType="num">
                                      <p:cBhvr>
                                        <p:cTn id="70" dur="500" fill="hold"/>
                                        <p:tgtEl>
                                          <p:spTgt spid="326668"/>
                                        </p:tgtEl>
                                        <p:attrNameLst>
                                          <p:attrName>style.rotation</p:attrName>
                                        </p:attrNameLst>
                                      </p:cBhvr>
                                      <p:tavLst>
                                        <p:tav tm="0">
                                          <p:val>
                                            <p:fltVal val="360"/>
                                          </p:val>
                                        </p:tav>
                                        <p:tav tm="100000">
                                          <p:val>
                                            <p:fltVal val="0"/>
                                          </p:val>
                                        </p:tav>
                                      </p:tavLst>
                                    </p:anim>
                                    <p:animEffect transition="in" filter="fade">
                                      <p:cBhvr>
                                        <p:cTn id="71" dur="500"/>
                                        <p:tgtEl>
                                          <p:spTgt spid="3266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6658" grpId="0"/>
      <p:bldP spid="326664" grpId="0" animBg="1"/>
      <p:bldP spid="326665" grpId="0" animBg="1"/>
      <p:bldP spid="326666" grpId="0" animBg="1"/>
      <p:bldP spid="326667" grpId="0" animBg="1"/>
      <p:bldP spid="326668"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コンテンツ プレースホルダ 6" descr="post card Rotary.gif"/>
          <p:cNvPicPr>
            <a:picLocks noGrp="1" noChangeAspect="1"/>
          </p:cNvPicPr>
          <p:nvPr>
            <p:ph sz="quarter" idx="1"/>
          </p:nvPr>
        </p:nvPicPr>
        <p:blipFill>
          <a:blip r:embed="rId3" cstate="print"/>
          <a:srcRect/>
          <a:stretch>
            <a:fillRect/>
          </a:stretch>
        </p:blipFill>
        <p:spPr>
          <a:xfrm>
            <a:off x="428625" y="357188"/>
            <a:ext cx="5000625" cy="6143625"/>
          </a:xfrm>
        </p:spPr>
      </p:pic>
      <p:sp>
        <p:nvSpPr>
          <p:cNvPr id="6" name="コンテンツ プレースホルダ 5"/>
          <p:cNvSpPr>
            <a:spLocks noGrp="1"/>
          </p:cNvSpPr>
          <p:nvPr>
            <p:ph sz="quarter" idx="4"/>
          </p:nvPr>
        </p:nvSpPr>
        <p:spPr>
          <a:xfrm>
            <a:off x="5715000" y="357188"/>
            <a:ext cx="3214688" cy="6143625"/>
          </a:xfrm>
        </p:spPr>
        <p:txBody>
          <a:bodyPr/>
          <a:lstStyle/>
          <a:p>
            <a:pPr>
              <a:defRPr/>
            </a:pPr>
            <a:r>
              <a:rPr lang="ja-JP" altLang="en-US" dirty="0" smtClean="0">
                <a:solidFill>
                  <a:schemeClr val="bg2">
                    <a:lumMod val="20000"/>
                    <a:lumOff val="80000"/>
                  </a:schemeClr>
                </a:solidFill>
              </a:rPr>
              <a:t>統計係　</a:t>
            </a:r>
            <a:r>
              <a:rPr lang="en-US" altLang="ja-JP" dirty="0" smtClean="0">
                <a:solidFill>
                  <a:schemeClr val="bg2">
                    <a:lumMod val="20000"/>
                    <a:lumOff val="80000"/>
                  </a:schemeClr>
                </a:solidFill>
              </a:rPr>
              <a:t>statistician </a:t>
            </a:r>
            <a:r>
              <a:rPr lang="ja-JP" altLang="en-US" dirty="0" smtClean="0">
                <a:solidFill>
                  <a:schemeClr val="bg2">
                    <a:lumMod val="20000"/>
                    <a:lumOff val="80000"/>
                  </a:schemeClr>
                </a:solidFill>
              </a:rPr>
              <a:t>の　設置</a:t>
            </a:r>
          </a:p>
          <a:p>
            <a:pPr>
              <a:defRPr/>
            </a:pPr>
            <a:r>
              <a:rPr lang="ja-JP" altLang="en-US" dirty="0" smtClean="0">
                <a:solidFill>
                  <a:schemeClr val="bg2">
                    <a:lumMod val="20000"/>
                    <a:lumOff val="80000"/>
                  </a:schemeClr>
                </a:solidFill>
              </a:rPr>
              <a:t>例会ごとに会員相互の商取引を報告</a:t>
            </a:r>
          </a:p>
          <a:p>
            <a:pPr>
              <a:defRPr/>
            </a:pPr>
            <a:r>
              <a:rPr lang="ja-JP" altLang="en-US" dirty="0" smtClean="0">
                <a:solidFill>
                  <a:schemeClr val="bg2">
                    <a:lumMod val="20000"/>
                    <a:lumOff val="80000"/>
                  </a:schemeClr>
                </a:solidFill>
              </a:rPr>
              <a:t>規約、商取引の機密主義</a:t>
            </a:r>
          </a:p>
          <a:p>
            <a:pPr>
              <a:defRPr/>
            </a:pPr>
            <a:endParaRPr lang="ja-JP" alt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afterEffect">
                                  <p:stCondLst>
                                    <p:cond delay="0"/>
                                  </p:stCondLst>
                                  <p:childTnLst>
                                    <p:set>
                                      <p:cBhvr>
                                        <p:cTn id="6" dur="1" fill="hold">
                                          <p:stCondLst>
                                            <p:cond delay="0"/>
                                          </p:stCondLst>
                                        </p:cTn>
                                        <p:tgtEl>
                                          <p:spTgt spid="9218"/>
                                        </p:tgtEl>
                                        <p:attrNameLst>
                                          <p:attrName>style.visibility</p:attrName>
                                        </p:attrNameLst>
                                      </p:cBhvr>
                                      <p:to>
                                        <p:strVal val="visible"/>
                                      </p:to>
                                    </p:set>
                                    <p:animEffect transition="in" filter="diamond(in)">
                                      <p:cBhvr>
                                        <p:cTn id="7" dur="2000"/>
                                        <p:tgtEl>
                                          <p:spTgt spid="9218"/>
                                        </p:tgtEl>
                                      </p:cBhvr>
                                    </p:animEffect>
                                  </p:childTnLst>
                                </p:cTn>
                              </p:par>
                            </p:childTnLst>
                          </p:cTn>
                        </p:par>
                        <p:par>
                          <p:cTn id="8" fill="hold">
                            <p:stCondLst>
                              <p:cond delay="2000"/>
                            </p:stCondLst>
                            <p:childTnLst>
                              <p:par>
                                <p:cTn id="9" presetID="2" presetClass="entr" presetSubtype="4" fill="hold" nodeType="after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anim calcmode="lin" valueType="num">
                                      <p:cBhvr additive="base">
                                        <p:cTn id="11" dur="20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12" dur="20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par>
                          <p:cTn id="13" fill="hold">
                            <p:stCondLst>
                              <p:cond delay="4000"/>
                            </p:stCondLst>
                            <p:childTnLst>
                              <p:par>
                                <p:cTn id="14" presetID="2" presetClass="entr" presetSubtype="4" fill="hold" nodeType="afterEffect">
                                  <p:stCondLst>
                                    <p:cond delay="0"/>
                                  </p:stCondLst>
                                  <p:childTnLst>
                                    <p:set>
                                      <p:cBhvr>
                                        <p:cTn id="15" dur="1" fill="hold">
                                          <p:stCondLst>
                                            <p:cond delay="0"/>
                                          </p:stCondLst>
                                        </p:cTn>
                                        <p:tgtEl>
                                          <p:spTgt spid="6">
                                            <p:txEl>
                                              <p:pRg st="1" end="1"/>
                                            </p:txEl>
                                          </p:spTgt>
                                        </p:tgtEl>
                                        <p:attrNameLst>
                                          <p:attrName>style.visibility</p:attrName>
                                        </p:attrNameLst>
                                      </p:cBhvr>
                                      <p:to>
                                        <p:strVal val="visible"/>
                                      </p:to>
                                    </p:set>
                                    <p:anim calcmode="lin" valueType="num">
                                      <p:cBhvr additive="base">
                                        <p:cTn id="16" dur="2000" fill="hold"/>
                                        <p:tgtEl>
                                          <p:spTgt spid="6">
                                            <p:txEl>
                                              <p:pRg st="1" end="1"/>
                                            </p:txEl>
                                          </p:spTgt>
                                        </p:tgtEl>
                                        <p:attrNameLst>
                                          <p:attrName>ppt_x</p:attrName>
                                        </p:attrNameLst>
                                      </p:cBhvr>
                                      <p:tavLst>
                                        <p:tav tm="0">
                                          <p:val>
                                            <p:strVal val="#ppt_x"/>
                                          </p:val>
                                        </p:tav>
                                        <p:tav tm="100000">
                                          <p:val>
                                            <p:strVal val="#ppt_x"/>
                                          </p:val>
                                        </p:tav>
                                      </p:tavLst>
                                    </p:anim>
                                    <p:anim calcmode="lin" valueType="num">
                                      <p:cBhvr additive="base">
                                        <p:cTn id="17" dur="2000" fill="hold"/>
                                        <p:tgtEl>
                                          <p:spTgt spid="6">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nodeType="clickEffect">
                                  <p:stCondLst>
                                    <p:cond delay="0"/>
                                  </p:stCondLst>
                                  <p:childTnLst>
                                    <p:set>
                                      <p:cBhvr>
                                        <p:cTn id="21" dur="1" fill="hold">
                                          <p:stCondLst>
                                            <p:cond delay="0"/>
                                          </p:stCondLst>
                                        </p:cTn>
                                        <p:tgtEl>
                                          <p:spTgt spid="6">
                                            <p:txEl>
                                              <p:pRg st="2" end="2"/>
                                            </p:txEl>
                                          </p:spTgt>
                                        </p:tgtEl>
                                        <p:attrNameLst>
                                          <p:attrName>style.visibility</p:attrName>
                                        </p:attrNameLst>
                                      </p:cBhvr>
                                      <p:to>
                                        <p:strVal val="visible"/>
                                      </p:to>
                                    </p:set>
                                    <p:anim calcmode="lin" valueType="num">
                                      <p:cBhvr additive="base">
                                        <p:cTn id="22" dur="20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23" dur="20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685800" y="0"/>
            <a:ext cx="7772400" cy="1143000"/>
          </a:xfrm>
        </p:spPr>
        <p:txBody>
          <a:bodyPr/>
          <a:lstStyle/>
          <a:p>
            <a:r>
              <a:rPr lang="ja-JP" altLang="en-US" sz="4000" smtClean="0">
                <a:solidFill>
                  <a:srgbClr val="FFFFCC"/>
                </a:solidFill>
              </a:rPr>
              <a:t>公衆便所設置運動</a:t>
            </a:r>
          </a:p>
        </p:txBody>
      </p:sp>
      <p:sp>
        <p:nvSpPr>
          <p:cNvPr id="30724" name="Text Box 4"/>
          <p:cNvSpPr txBox="1">
            <a:spLocks noChangeArrowheads="1"/>
          </p:cNvSpPr>
          <p:nvPr/>
        </p:nvSpPr>
        <p:spPr bwMode="auto">
          <a:xfrm>
            <a:off x="642938" y="6019800"/>
            <a:ext cx="7929562" cy="646113"/>
          </a:xfrm>
          <a:prstGeom prst="rect">
            <a:avLst/>
          </a:prstGeom>
          <a:solidFill>
            <a:srgbClr val="FFFFCC"/>
          </a:solidFill>
          <a:ln w="9525">
            <a:noFill/>
            <a:miter lim="800000"/>
            <a:headEnd/>
            <a:tailEnd/>
          </a:ln>
        </p:spPr>
        <p:txBody>
          <a:bodyPr>
            <a:spAutoFit/>
          </a:bodyPr>
          <a:lstStyle/>
          <a:p>
            <a:pPr algn="ctr">
              <a:spcBef>
                <a:spcPct val="50000"/>
              </a:spcBef>
            </a:pPr>
            <a:r>
              <a:rPr lang="ja-JP" altLang="en-US" sz="3600">
                <a:solidFill>
                  <a:srgbClr val="FF0000"/>
                </a:solidFill>
              </a:rPr>
              <a:t>ロータリー最初の対社会的奉仕活動</a:t>
            </a:r>
          </a:p>
        </p:txBody>
      </p:sp>
      <p:pic>
        <p:nvPicPr>
          <p:cNvPr id="30725" name="Picture 5" descr="シカゴ公衆便所"/>
          <p:cNvPicPr>
            <a:picLocks noChangeAspect="1" noChangeArrowheads="1"/>
          </p:cNvPicPr>
          <p:nvPr/>
        </p:nvPicPr>
        <p:blipFill>
          <a:blip r:embed="rId3" cstate="print"/>
          <a:srcRect/>
          <a:stretch>
            <a:fillRect/>
          </a:stretch>
        </p:blipFill>
        <p:spPr bwMode="auto">
          <a:xfrm>
            <a:off x="467544" y="980728"/>
            <a:ext cx="8305800" cy="4835525"/>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0722"/>
                                        </p:tgtEl>
                                        <p:attrNameLst>
                                          <p:attrName>style.visibility</p:attrName>
                                        </p:attrNameLst>
                                      </p:cBhvr>
                                      <p:to>
                                        <p:strVal val="visible"/>
                                      </p:to>
                                    </p:set>
                                    <p:animEffect transition="in" filter="fade">
                                      <p:cBhvr>
                                        <p:cTn id="7" dur="1000"/>
                                        <p:tgtEl>
                                          <p:spTgt spid="30722"/>
                                        </p:tgtEl>
                                      </p:cBhvr>
                                    </p:animEffect>
                                  </p:childTnLst>
                                </p:cTn>
                              </p:par>
                            </p:childTnLst>
                          </p:cTn>
                        </p:par>
                        <p:par>
                          <p:cTn id="8" fill="hold">
                            <p:stCondLst>
                              <p:cond delay="1000"/>
                            </p:stCondLst>
                            <p:childTnLst>
                              <p:par>
                                <p:cTn id="9" presetID="9" presetClass="entr" presetSubtype="0" fill="hold" nodeType="afterEffect">
                                  <p:stCondLst>
                                    <p:cond delay="0"/>
                                  </p:stCondLst>
                                  <p:childTnLst>
                                    <p:set>
                                      <p:cBhvr>
                                        <p:cTn id="10" dur="1" fill="hold">
                                          <p:stCondLst>
                                            <p:cond delay="0"/>
                                          </p:stCondLst>
                                        </p:cTn>
                                        <p:tgtEl>
                                          <p:spTgt spid="30725"/>
                                        </p:tgtEl>
                                        <p:attrNameLst>
                                          <p:attrName>style.visibility</p:attrName>
                                        </p:attrNameLst>
                                      </p:cBhvr>
                                      <p:to>
                                        <p:strVal val="visible"/>
                                      </p:to>
                                    </p:set>
                                    <p:animEffect transition="in" filter="dissolve">
                                      <p:cBhvr>
                                        <p:cTn id="11" dur="500"/>
                                        <p:tgtEl>
                                          <p:spTgt spid="30725"/>
                                        </p:tgtEl>
                                      </p:cBhvr>
                                    </p:animEffect>
                                  </p:childTnLst>
                                </p:cTn>
                              </p:par>
                            </p:childTnLst>
                          </p:cTn>
                        </p:par>
                        <p:par>
                          <p:cTn id="12" fill="hold">
                            <p:stCondLst>
                              <p:cond delay="1500"/>
                            </p:stCondLst>
                            <p:childTnLst>
                              <p:par>
                                <p:cTn id="13" presetID="27" presetClass="entr" presetSubtype="0" fill="hold" grpId="0" nodeType="afterEffect">
                                  <p:stCondLst>
                                    <p:cond delay="1000"/>
                                  </p:stCondLst>
                                  <p:iterate type="lt">
                                    <p:tmPct val="50000"/>
                                  </p:iterate>
                                  <p:childTnLst>
                                    <p:set>
                                      <p:cBhvr>
                                        <p:cTn id="14" dur="1" fill="hold">
                                          <p:stCondLst>
                                            <p:cond delay="0"/>
                                          </p:stCondLst>
                                        </p:cTn>
                                        <p:tgtEl>
                                          <p:spTgt spid="30724"/>
                                        </p:tgtEl>
                                        <p:attrNameLst>
                                          <p:attrName>style.visibility</p:attrName>
                                        </p:attrNameLst>
                                      </p:cBhvr>
                                      <p:to>
                                        <p:strVal val="visible"/>
                                      </p:to>
                                    </p:set>
                                    <p:anim calcmode="discrete" valueType="clr">
                                      <p:cBhvr override="childStyle">
                                        <p:cTn id="15" dur="80"/>
                                        <p:tgtEl>
                                          <p:spTgt spid="30724"/>
                                        </p:tgtEl>
                                        <p:attrNameLst>
                                          <p:attrName>style.color</p:attrName>
                                        </p:attrNameLst>
                                      </p:cBhvr>
                                      <p:tavLst>
                                        <p:tav tm="0">
                                          <p:val>
                                            <p:clrVal>
                                              <a:schemeClr val="accent2"/>
                                            </p:clrVal>
                                          </p:val>
                                        </p:tav>
                                        <p:tav tm="50000">
                                          <p:val>
                                            <p:clrVal>
                                              <a:schemeClr val="hlink"/>
                                            </p:clrVal>
                                          </p:val>
                                        </p:tav>
                                      </p:tavLst>
                                    </p:anim>
                                    <p:anim calcmode="discrete" valueType="clr">
                                      <p:cBhvr>
                                        <p:cTn id="16" dur="80"/>
                                        <p:tgtEl>
                                          <p:spTgt spid="30724"/>
                                        </p:tgtEl>
                                        <p:attrNameLst>
                                          <p:attrName>fillcolor</p:attrName>
                                        </p:attrNameLst>
                                      </p:cBhvr>
                                      <p:tavLst>
                                        <p:tav tm="0">
                                          <p:val>
                                            <p:clrVal>
                                              <a:schemeClr val="accent2"/>
                                            </p:clrVal>
                                          </p:val>
                                        </p:tav>
                                        <p:tav tm="50000">
                                          <p:val>
                                            <p:clrVal>
                                              <a:schemeClr val="hlink"/>
                                            </p:clrVal>
                                          </p:val>
                                        </p:tav>
                                      </p:tavLst>
                                    </p:anim>
                                    <p:set>
                                      <p:cBhvr>
                                        <p:cTn id="17" dur="80"/>
                                        <p:tgtEl>
                                          <p:spTgt spid="30724"/>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2" grpId="0"/>
      <p:bldP spid="30724" grpId="0" animBg="1"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8707" name="Picture 3" descr="1911HB1"/>
          <p:cNvPicPr>
            <a:picLocks noChangeAspect="1" noChangeArrowheads="1"/>
          </p:cNvPicPr>
          <p:nvPr/>
        </p:nvPicPr>
        <p:blipFill>
          <a:blip r:embed="rId3" cstate="print"/>
          <a:srcRect/>
          <a:stretch>
            <a:fillRect/>
          </a:stretch>
        </p:blipFill>
        <p:spPr bwMode="auto">
          <a:xfrm>
            <a:off x="2357438" y="785813"/>
            <a:ext cx="4286250" cy="5429250"/>
          </a:xfrm>
          <a:prstGeom prst="rect">
            <a:avLst/>
          </a:prstGeom>
          <a:noFill/>
          <a:ln w="9525">
            <a:noFill/>
            <a:miter lim="800000"/>
            <a:headEnd/>
            <a:tailEnd/>
          </a:ln>
        </p:spPr>
      </p:pic>
      <p:pic>
        <p:nvPicPr>
          <p:cNvPr id="328708" name="Picture 4" descr="1911HB2"/>
          <p:cNvPicPr>
            <a:picLocks noChangeAspect="1" noChangeArrowheads="1"/>
          </p:cNvPicPr>
          <p:nvPr/>
        </p:nvPicPr>
        <p:blipFill>
          <a:blip r:embed="rId4" cstate="print"/>
          <a:srcRect/>
          <a:stretch>
            <a:fillRect/>
          </a:stretch>
        </p:blipFill>
        <p:spPr bwMode="auto">
          <a:xfrm>
            <a:off x="0" y="0"/>
            <a:ext cx="9193213" cy="6858000"/>
          </a:xfrm>
          <a:prstGeom prst="rect">
            <a:avLst/>
          </a:prstGeom>
          <a:noFill/>
          <a:ln w="9525">
            <a:noFill/>
            <a:miter lim="800000"/>
            <a:headEnd/>
            <a:tailEnd/>
          </a:ln>
        </p:spPr>
      </p:pic>
      <p:sp>
        <p:nvSpPr>
          <p:cNvPr id="6" name="正方形/長方形 5"/>
          <p:cNvSpPr/>
          <p:nvPr/>
        </p:nvSpPr>
        <p:spPr>
          <a:xfrm>
            <a:off x="4316413" y="544513"/>
            <a:ext cx="474662" cy="6313487"/>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afterEffect">
                                  <p:stCondLst>
                                    <p:cond delay="0"/>
                                  </p:stCondLst>
                                  <p:childTnLst>
                                    <p:set>
                                      <p:cBhvr>
                                        <p:cTn id="6" dur="1" fill="hold">
                                          <p:stCondLst>
                                            <p:cond delay="0"/>
                                          </p:stCondLst>
                                        </p:cTn>
                                        <p:tgtEl>
                                          <p:spTgt spid="328707"/>
                                        </p:tgtEl>
                                        <p:attrNameLst>
                                          <p:attrName>style.visibility</p:attrName>
                                        </p:attrNameLst>
                                      </p:cBhvr>
                                      <p:to>
                                        <p:strVal val="visible"/>
                                      </p:to>
                                    </p:set>
                                    <p:animEffect transition="in" filter="diamond(in)">
                                      <p:cBhvr>
                                        <p:cTn id="7" dur="2000"/>
                                        <p:tgtEl>
                                          <p:spTgt spid="328707"/>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nodeType="clickEffect">
                                  <p:stCondLst>
                                    <p:cond delay="0"/>
                                  </p:stCondLst>
                                  <p:childTnLst>
                                    <p:set>
                                      <p:cBhvr>
                                        <p:cTn id="11" dur="1" fill="hold">
                                          <p:stCondLst>
                                            <p:cond delay="0"/>
                                          </p:stCondLst>
                                        </p:cTn>
                                        <p:tgtEl>
                                          <p:spTgt spid="328708"/>
                                        </p:tgtEl>
                                        <p:attrNameLst>
                                          <p:attrName>style.visibility</p:attrName>
                                        </p:attrNameLst>
                                      </p:cBhvr>
                                      <p:to>
                                        <p:strVal val="visible"/>
                                      </p:to>
                                    </p:set>
                                    <p:animEffect transition="in" filter="diamond(in)">
                                      <p:cBhvr>
                                        <p:cTn id="12" dur="2000"/>
                                        <p:tgtEl>
                                          <p:spTgt spid="328708"/>
                                        </p:tgtEl>
                                      </p:cBhvr>
                                    </p:animEffect>
                                  </p:childTnLst>
                                </p:cTn>
                              </p:par>
                            </p:childTnLst>
                          </p:cTn>
                        </p:par>
                        <p:par>
                          <p:cTn id="13" fill="hold">
                            <p:stCondLst>
                              <p:cond delay="2000"/>
                            </p:stCondLst>
                            <p:childTnLst>
                              <p:par>
                                <p:cTn id="14" presetID="4" presetClass="entr" presetSubtype="16" fill="hold" grpId="0" nodeType="after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ox(in)">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3474" name="Picture 2" descr="ポールハリス"/>
          <p:cNvPicPr>
            <a:picLocks noChangeAspect="1" noChangeArrowheads="1"/>
          </p:cNvPicPr>
          <p:nvPr/>
        </p:nvPicPr>
        <p:blipFill>
          <a:blip r:embed="rId3" cstate="print"/>
          <a:srcRect/>
          <a:stretch>
            <a:fillRect/>
          </a:stretch>
        </p:blipFill>
        <p:spPr bwMode="auto">
          <a:xfrm>
            <a:off x="395288" y="476250"/>
            <a:ext cx="3760787" cy="5894388"/>
          </a:xfrm>
          <a:prstGeom prst="rect">
            <a:avLst/>
          </a:prstGeom>
          <a:noFill/>
        </p:spPr>
      </p:pic>
      <p:pic>
        <p:nvPicPr>
          <p:cNvPr id="233476" name="Picture 4" descr="Sheldon 3"/>
          <p:cNvPicPr>
            <a:picLocks noChangeAspect="1" noChangeArrowheads="1"/>
          </p:cNvPicPr>
          <p:nvPr/>
        </p:nvPicPr>
        <p:blipFill>
          <a:blip r:embed="rId4" cstate="print"/>
          <a:srcRect/>
          <a:stretch>
            <a:fillRect/>
          </a:stretch>
        </p:blipFill>
        <p:spPr bwMode="auto">
          <a:xfrm>
            <a:off x="3059113" y="476250"/>
            <a:ext cx="3543300" cy="5905500"/>
          </a:xfrm>
          <a:prstGeom prst="rect">
            <a:avLst/>
          </a:prstGeom>
          <a:noFill/>
        </p:spPr>
      </p:pic>
      <p:pic>
        <p:nvPicPr>
          <p:cNvPr id="233478" name="Picture 6" descr="フランク・コリンズ"/>
          <p:cNvPicPr>
            <a:picLocks noChangeAspect="1" noChangeArrowheads="1"/>
          </p:cNvPicPr>
          <p:nvPr/>
        </p:nvPicPr>
        <p:blipFill>
          <a:blip r:embed="rId5" cstate="print"/>
          <a:srcRect/>
          <a:stretch>
            <a:fillRect/>
          </a:stretch>
        </p:blipFill>
        <p:spPr bwMode="auto">
          <a:xfrm>
            <a:off x="4716463" y="476250"/>
            <a:ext cx="4021137" cy="5881688"/>
          </a:xfrm>
          <a:prstGeom prst="rect">
            <a:avLst/>
          </a:prstGeom>
          <a:noFill/>
        </p:spPr>
      </p:pic>
      <p:sp>
        <p:nvSpPr>
          <p:cNvPr id="233482" name="WordArt 10"/>
          <p:cNvSpPr>
            <a:spLocks noChangeArrowheads="1" noChangeShapeType="1" noTextEdit="1"/>
          </p:cNvSpPr>
          <p:nvPr/>
        </p:nvSpPr>
        <p:spPr bwMode="auto">
          <a:xfrm>
            <a:off x="611560" y="4869160"/>
            <a:ext cx="7992243" cy="1319907"/>
          </a:xfrm>
          <a:prstGeom prst="rect">
            <a:avLst/>
          </a:prstGeom>
        </p:spPr>
        <p:txBody>
          <a:bodyPr wrap="none" fromWordArt="1">
            <a:prstTxWarp prst="textPlain">
              <a:avLst>
                <a:gd name="adj" fmla="val 49784"/>
              </a:avLst>
            </a:prstTxWarp>
          </a:bodyPr>
          <a:lstStyle/>
          <a:p>
            <a:pPr algn="ctr"/>
            <a:r>
              <a:rPr lang="en-US" altLang="ja-JP" sz="3600" b="1" i="1" kern="10" dirty="0">
                <a:ln w="9525">
                  <a:solidFill>
                    <a:srgbClr val="FF0000"/>
                  </a:solidFill>
                  <a:round/>
                  <a:headEnd/>
                  <a:tailEnd/>
                </a:ln>
                <a:solidFill>
                  <a:srgbClr val="FFFFFF"/>
                </a:solidFill>
                <a:effectLst>
                  <a:outerShdw dist="35921" dir="2700000" algn="ctr" rotWithShape="0">
                    <a:srgbClr val="808080">
                      <a:alpha val="80000"/>
                    </a:srgbClr>
                  </a:outerShdw>
                </a:effectLst>
                <a:latin typeface="Century" pitchFamily="18" charset="0"/>
                <a:ea typeface="ＭＳ Ｐゴシック"/>
              </a:rPr>
              <a:t>He profits most who serves </a:t>
            </a:r>
            <a:r>
              <a:rPr lang="en-US" altLang="ja-JP" sz="3600" b="1" i="1" kern="10" dirty="0" smtClean="0">
                <a:ln w="9525">
                  <a:solidFill>
                    <a:srgbClr val="FF0000"/>
                  </a:solidFill>
                  <a:round/>
                  <a:headEnd/>
                  <a:tailEnd/>
                </a:ln>
                <a:solidFill>
                  <a:srgbClr val="FFFFFF"/>
                </a:solidFill>
                <a:effectLst>
                  <a:outerShdw dist="35921" dir="2700000" algn="ctr" rotWithShape="0">
                    <a:srgbClr val="808080">
                      <a:alpha val="80000"/>
                    </a:srgbClr>
                  </a:outerShdw>
                </a:effectLst>
                <a:latin typeface="Century" pitchFamily="18" charset="0"/>
                <a:ea typeface="ＭＳ Ｐゴシック"/>
              </a:rPr>
              <a:t>best</a:t>
            </a:r>
            <a:endParaRPr lang="ja-JP" altLang="en-US" sz="3600" b="1" i="1" kern="10" dirty="0" smtClean="0">
              <a:ln w="9525">
                <a:solidFill>
                  <a:srgbClr val="FF0000"/>
                </a:solidFill>
                <a:round/>
                <a:headEnd/>
                <a:tailEnd/>
              </a:ln>
              <a:solidFill>
                <a:srgbClr val="FFFFFF"/>
              </a:solidFill>
              <a:effectLst>
                <a:outerShdw dist="35921" dir="2700000" algn="ctr" rotWithShape="0">
                  <a:srgbClr val="808080">
                    <a:alpha val="80000"/>
                  </a:srgbClr>
                </a:outerShdw>
              </a:effectLst>
              <a:latin typeface="Century" pitchFamily="18" charset="0"/>
              <a:ea typeface="ＭＳ Ｐゴシック"/>
            </a:endParaRPr>
          </a:p>
          <a:p>
            <a:pPr algn="ctr"/>
            <a:r>
              <a:rPr lang="en-US" altLang="ja-JP" sz="3600" b="1" i="1" kern="10" dirty="0" smtClean="0">
                <a:ln w="9525">
                  <a:solidFill>
                    <a:srgbClr val="FF0000"/>
                  </a:solidFill>
                  <a:round/>
                  <a:headEnd/>
                  <a:tailEnd/>
                </a:ln>
                <a:solidFill>
                  <a:srgbClr val="FFFFFF"/>
                </a:solidFill>
                <a:effectLst>
                  <a:outerShdw dist="35921" dir="2700000" algn="ctr" rotWithShape="0">
                    <a:srgbClr val="808080">
                      <a:alpha val="80000"/>
                    </a:srgbClr>
                  </a:outerShdw>
                </a:effectLst>
                <a:latin typeface="Century" pitchFamily="18" charset="0"/>
                <a:ea typeface="ＭＳ Ｐゴシック"/>
              </a:rPr>
              <a:t>Service above self</a:t>
            </a:r>
            <a:endParaRPr lang="ja-JP" altLang="en-US" sz="3600" b="1" i="1" kern="10" dirty="0" smtClean="0">
              <a:ln w="9525">
                <a:solidFill>
                  <a:srgbClr val="FF0000"/>
                </a:solidFill>
                <a:round/>
                <a:headEnd/>
                <a:tailEnd/>
              </a:ln>
              <a:solidFill>
                <a:srgbClr val="FFFFFF"/>
              </a:solidFill>
              <a:effectLst>
                <a:outerShdw dist="35921" dir="2700000" algn="ctr" rotWithShape="0">
                  <a:srgbClr val="808080">
                    <a:alpha val="80000"/>
                  </a:srgbClr>
                </a:outerShdw>
              </a:effectLst>
              <a:latin typeface="Century" pitchFamily="18" charset="0"/>
              <a:ea typeface="ＭＳ Ｐゴシック"/>
            </a:endParaRPr>
          </a:p>
          <a:p>
            <a:pPr algn="ctr"/>
            <a:endParaRPr lang="ja-JP" altLang="en-US" sz="3600" i="1" kern="10" dirty="0">
              <a:ln w="9525">
                <a:solidFill>
                  <a:srgbClr val="FF0000"/>
                </a:solidFill>
                <a:round/>
                <a:headEnd/>
                <a:tailEnd/>
              </a:ln>
              <a:solidFill>
                <a:srgbClr val="FFFFFF"/>
              </a:solidFill>
              <a:effectLst>
                <a:outerShdw dist="35921" dir="2700000" algn="ctr" rotWithShape="0">
                  <a:srgbClr val="808080">
                    <a:alpha val="80000"/>
                  </a:srgbClr>
                </a:outerShdw>
              </a:effectLst>
              <a:latin typeface="ＭＳ Ｐゴシック"/>
              <a:ea typeface="ＭＳ Ｐゴシック"/>
            </a:endParaRPr>
          </a:p>
        </p:txBody>
      </p:sp>
      <p:sp>
        <p:nvSpPr>
          <p:cNvPr id="233485" name="WordArt 13"/>
          <p:cNvSpPr>
            <a:spLocks noChangeArrowheads="1" noChangeShapeType="1" noTextEdit="1"/>
          </p:cNvSpPr>
          <p:nvPr/>
        </p:nvSpPr>
        <p:spPr bwMode="auto">
          <a:xfrm>
            <a:off x="1619672" y="3068960"/>
            <a:ext cx="5832475" cy="1657350"/>
          </a:xfrm>
          <a:prstGeom prst="rect">
            <a:avLst/>
          </a:prstGeom>
        </p:spPr>
        <p:txBody>
          <a:bodyPr wrap="none" fromWordArt="1">
            <a:prstTxWarp prst="textPlain">
              <a:avLst>
                <a:gd name="adj" fmla="val 50000"/>
              </a:avLst>
            </a:prstTxWarp>
          </a:bodyPr>
          <a:lstStyle/>
          <a:p>
            <a:pPr algn="ctr"/>
            <a:r>
              <a:rPr lang="ja-JP" altLang="en-US" sz="3600" kern="10" dirty="0" smtClean="0">
                <a:ln w="9525">
                  <a:solidFill>
                    <a:srgbClr val="000000"/>
                  </a:solidFill>
                  <a:round/>
                  <a:headEnd/>
                  <a:tailEnd/>
                </a:ln>
                <a:solidFill>
                  <a:srgbClr val="FFFFFF"/>
                </a:solidFill>
                <a:latin typeface="ＭＳ Ｐゴシック"/>
                <a:ea typeface="ＭＳ Ｐゴシック"/>
              </a:rPr>
              <a:t>二つの</a:t>
            </a:r>
            <a:r>
              <a:rPr lang="zh-TW" altLang="en-US" sz="3600" kern="10" dirty="0" smtClean="0">
                <a:ln w="9525">
                  <a:solidFill>
                    <a:srgbClr val="000000"/>
                  </a:solidFill>
                  <a:round/>
                  <a:headEnd/>
                  <a:tailEnd/>
                </a:ln>
                <a:solidFill>
                  <a:srgbClr val="FFFFFF"/>
                </a:solidFill>
                <a:latin typeface="ＭＳ Ｐゴシック"/>
                <a:ea typeface="ＭＳ Ｐゴシック"/>
              </a:rPr>
              <a:t>奉仕</a:t>
            </a:r>
            <a:r>
              <a:rPr lang="zh-TW" altLang="en-US" sz="3600" kern="10" dirty="0">
                <a:ln w="9525">
                  <a:solidFill>
                    <a:srgbClr val="000000"/>
                  </a:solidFill>
                  <a:round/>
                  <a:headEnd/>
                  <a:tailEnd/>
                </a:ln>
                <a:solidFill>
                  <a:srgbClr val="FFFFFF"/>
                </a:solidFill>
                <a:latin typeface="ＭＳ Ｐゴシック"/>
                <a:ea typeface="ＭＳ Ｐゴシック"/>
              </a:rPr>
              <a:t>理念</a:t>
            </a:r>
            <a:endParaRPr lang="ja-JP" altLang="en-US" sz="3600" kern="10" dirty="0">
              <a:ln w="9525">
                <a:solidFill>
                  <a:srgbClr val="000000"/>
                </a:solidFill>
                <a:round/>
                <a:headEnd/>
                <a:tailEnd/>
              </a:ln>
              <a:solidFill>
                <a:srgbClr val="FFFFFF"/>
              </a:solidFill>
              <a:latin typeface="ＭＳ Ｐゴシック"/>
              <a:ea typeface="ＭＳ Ｐゴシック"/>
            </a:endParaRPr>
          </a:p>
        </p:txBody>
      </p:sp>
      <p:sp>
        <p:nvSpPr>
          <p:cNvPr id="7" name="テキスト ボックス 6"/>
          <p:cNvSpPr txBox="1"/>
          <p:nvPr/>
        </p:nvSpPr>
        <p:spPr>
          <a:xfrm>
            <a:off x="1115616" y="764704"/>
            <a:ext cx="6912768" cy="1938992"/>
          </a:xfrm>
          <a:prstGeom prst="rect">
            <a:avLst/>
          </a:prstGeom>
          <a:noFill/>
          <a:ln>
            <a:noFill/>
          </a:ln>
        </p:spPr>
        <p:txBody>
          <a:bodyPr wrap="square" rtlCol="0">
            <a:spAutoFit/>
          </a:bodyPr>
          <a:lstStyle/>
          <a:p>
            <a:pPr algn="ctr"/>
            <a:r>
              <a:rPr kumimoji="1" lang="ja-JP" altLang="en-US" sz="6000" dirty="0" smtClean="0">
                <a:ln w="18415" cmpd="sng">
                  <a:solidFill>
                    <a:schemeClr val="tx1"/>
                  </a:solidFill>
                  <a:prstDash val="solid"/>
                </a:ln>
                <a:solidFill>
                  <a:srgbClr val="FFFFFF"/>
                </a:solidFill>
                <a:effectLst>
                  <a:outerShdw blurRad="63500" dir="3600000" algn="tl" rotWithShape="0">
                    <a:srgbClr val="000000">
                      <a:alpha val="70000"/>
                    </a:srgbClr>
                  </a:outerShdw>
                </a:effectLst>
              </a:rPr>
              <a:t>親睦と事業上の利益の促進からの脱皮</a:t>
            </a:r>
            <a:endParaRPr kumimoji="1" lang="ja-JP" altLang="en-US" sz="6000" dirty="0">
              <a:ln w="18415" cmpd="sng">
                <a:solidFill>
                  <a:schemeClr val="tx1"/>
                </a:solidFill>
                <a:prstDash val="solid"/>
              </a:ln>
              <a:solidFill>
                <a:srgbClr val="FFFFFF"/>
              </a:solidFill>
              <a:effectLst>
                <a:outerShdw blurRad="63500" dir="3600000" algn="tl" rotWithShape="0">
                  <a:srgbClr val="000000">
                    <a:alpha val="70000"/>
                  </a:srgbClr>
                </a:outerShdw>
              </a:effectLst>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afterEffect">
                                  <p:stCondLst>
                                    <p:cond delay="0"/>
                                  </p:stCondLst>
                                  <p:childTnLst>
                                    <p:set>
                                      <p:cBhvr>
                                        <p:cTn id="6" dur="1" fill="hold">
                                          <p:stCondLst>
                                            <p:cond delay="0"/>
                                          </p:stCondLst>
                                        </p:cTn>
                                        <p:tgtEl>
                                          <p:spTgt spid="233474"/>
                                        </p:tgtEl>
                                        <p:attrNameLst>
                                          <p:attrName>style.visibility</p:attrName>
                                        </p:attrNameLst>
                                      </p:cBhvr>
                                      <p:to>
                                        <p:strVal val="visible"/>
                                      </p:to>
                                    </p:set>
                                    <p:animEffect transition="in" filter="diamond(in)">
                                      <p:cBhvr>
                                        <p:cTn id="7" dur="5000"/>
                                        <p:tgtEl>
                                          <p:spTgt spid="233474"/>
                                        </p:tgtEl>
                                      </p:cBhvr>
                                    </p:animEffect>
                                  </p:childTnLst>
                                </p:cTn>
                              </p:par>
                            </p:childTnLst>
                          </p:cTn>
                        </p:par>
                        <p:par>
                          <p:cTn id="8" fill="hold">
                            <p:stCondLst>
                              <p:cond delay="5000"/>
                            </p:stCondLst>
                            <p:childTnLst>
                              <p:par>
                                <p:cTn id="9" presetID="8" presetClass="entr" presetSubtype="16" fill="hold" nodeType="afterEffect">
                                  <p:stCondLst>
                                    <p:cond delay="0"/>
                                  </p:stCondLst>
                                  <p:childTnLst>
                                    <p:set>
                                      <p:cBhvr>
                                        <p:cTn id="10" dur="1" fill="hold">
                                          <p:stCondLst>
                                            <p:cond delay="0"/>
                                          </p:stCondLst>
                                        </p:cTn>
                                        <p:tgtEl>
                                          <p:spTgt spid="233476"/>
                                        </p:tgtEl>
                                        <p:attrNameLst>
                                          <p:attrName>style.visibility</p:attrName>
                                        </p:attrNameLst>
                                      </p:cBhvr>
                                      <p:to>
                                        <p:strVal val="visible"/>
                                      </p:to>
                                    </p:set>
                                    <p:animEffect transition="in" filter="diamond(in)">
                                      <p:cBhvr>
                                        <p:cTn id="11" dur="5000"/>
                                        <p:tgtEl>
                                          <p:spTgt spid="233476"/>
                                        </p:tgtEl>
                                      </p:cBhvr>
                                    </p:animEffect>
                                  </p:childTnLst>
                                </p:cTn>
                              </p:par>
                            </p:childTnLst>
                          </p:cTn>
                        </p:par>
                        <p:par>
                          <p:cTn id="12" fill="hold">
                            <p:stCondLst>
                              <p:cond delay="10000"/>
                            </p:stCondLst>
                            <p:childTnLst>
                              <p:par>
                                <p:cTn id="13" presetID="8" presetClass="entr" presetSubtype="16" fill="hold" nodeType="afterEffect">
                                  <p:stCondLst>
                                    <p:cond delay="0"/>
                                  </p:stCondLst>
                                  <p:childTnLst>
                                    <p:set>
                                      <p:cBhvr>
                                        <p:cTn id="14" dur="1" fill="hold">
                                          <p:stCondLst>
                                            <p:cond delay="0"/>
                                          </p:stCondLst>
                                        </p:cTn>
                                        <p:tgtEl>
                                          <p:spTgt spid="233478"/>
                                        </p:tgtEl>
                                        <p:attrNameLst>
                                          <p:attrName>style.visibility</p:attrName>
                                        </p:attrNameLst>
                                      </p:cBhvr>
                                      <p:to>
                                        <p:strVal val="visible"/>
                                      </p:to>
                                    </p:set>
                                    <p:animEffect transition="in" filter="diamond(in)">
                                      <p:cBhvr>
                                        <p:cTn id="15" dur="2000"/>
                                        <p:tgtEl>
                                          <p:spTgt spid="233478"/>
                                        </p:tgtEl>
                                      </p:cBhvr>
                                    </p:animEffect>
                                  </p:childTnLst>
                                </p:cTn>
                              </p:par>
                            </p:childTnLst>
                          </p:cTn>
                        </p:par>
                        <p:par>
                          <p:cTn id="16" fill="hold">
                            <p:stCondLst>
                              <p:cond delay="12000"/>
                            </p:stCondLst>
                            <p:childTnLst>
                              <p:par>
                                <p:cTn id="17" presetID="2" presetClass="entr" presetSubtype="4" fill="hold" grpId="0" nodeType="afterEffect">
                                  <p:stCondLst>
                                    <p:cond delay="0"/>
                                  </p:stCondLst>
                                  <p:childTnLst>
                                    <p:set>
                                      <p:cBhvr>
                                        <p:cTn id="18" dur="1" fill="hold">
                                          <p:stCondLst>
                                            <p:cond delay="0"/>
                                          </p:stCondLst>
                                        </p:cTn>
                                        <p:tgtEl>
                                          <p:spTgt spid="233482"/>
                                        </p:tgtEl>
                                        <p:attrNameLst>
                                          <p:attrName>style.visibility</p:attrName>
                                        </p:attrNameLst>
                                      </p:cBhvr>
                                      <p:to>
                                        <p:strVal val="visible"/>
                                      </p:to>
                                    </p:set>
                                    <p:anim calcmode="lin" valueType="num">
                                      <p:cBhvr additive="base">
                                        <p:cTn id="19" dur="500" fill="hold"/>
                                        <p:tgtEl>
                                          <p:spTgt spid="233482"/>
                                        </p:tgtEl>
                                        <p:attrNameLst>
                                          <p:attrName>ppt_x</p:attrName>
                                        </p:attrNameLst>
                                      </p:cBhvr>
                                      <p:tavLst>
                                        <p:tav tm="0">
                                          <p:val>
                                            <p:strVal val="#ppt_x"/>
                                          </p:val>
                                        </p:tav>
                                        <p:tav tm="100000">
                                          <p:val>
                                            <p:strVal val="#ppt_x"/>
                                          </p:val>
                                        </p:tav>
                                      </p:tavLst>
                                    </p:anim>
                                    <p:anim calcmode="lin" valueType="num">
                                      <p:cBhvr additive="base">
                                        <p:cTn id="20" dur="500" fill="hold"/>
                                        <p:tgtEl>
                                          <p:spTgt spid="23348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3482"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コンテンツ プレースホルダ 3" descr="Collins 01.JPG"/>
          <p:cNvPicPr>
            <a:picLocks noGrp="1" noChangeAspect="1"/>
          </p:cNvPicPr>
          <p:nvPr>
            <p:ph idx="1"/>
          </p:nvPr>
        </p:nvPicPr>
        <p:blipFill>
          <a:blip r:embed="rId3" cstate="print"/>
          <a:stretch>
            <a:fillRect/>
          </a:stretch>
        </p:blipFill>
        <p:spPr>
          <a:xfrm>
            <a:off x="4447532" y="260648"/>
            <a:ext cx="4373730" cy="6336704"/>
          </a:xfrm>
        </p:spPr>
      </p:pic>
      <p:sp>
        <p:nvSpPr>
          <p:cNvPr id="6" name="テキスト ボックス 5"/>
          <p:cNvSpPr txBox="1"/>
          <p:nvPr/>
        </p:nvSpPr>
        <p:spPr>
          <a:xfrm>
            <a:off x="395536" y="332656"/>
            <a:ext cx="3816424" cy="707886"/>
          </a:xfrm>
          <a:prstGeom prst="rect">
            <a:avLst/>
          </a:prstGeom>
          <a:solidFill>
            <a:srgbClr val="FFFF99"/>
          </a:solidFill>
        </p:spPr>
        <p:txBody>
          <a:bodyPr wrap="square" rtlCol="0">
            <a:spAutoFit/>
          </a:bodyPr>
          <a:lstStyle/>
          <a:p>
            <a:pPr algn="ctr"/>
            <a:r>
              <a:rPr kumimoji="1" lang="en-US" altLang="ja-JP" sz="4000" dirty="0" smtClean="0"/>
              <a:t>Service not self</a:t>
            </a:r>
            <a:endParaRPr kumimoji="1" lang="ja-JP" altLang="en-US" sz="4000" dirty="0"/>
          </a:p>
        </p:txBody>
      </p:sp>
      <p:sp>
        <p:nvSpPr>
          <p:cNvPr id="7" name="コンテンツ プレースホルダ 2"/>
          <p:cNvSpPr txBox="1">
            <a:spLocks/>
          </p:cNvSpPr>
          <p:nvPr/>
        </p:nvSpPr>
        <p:spPr bwMode="auto">
          <a:xfrm>
            <a:off x="323528" y="1412776"/>
            <a:ext cx="3960440" cy="4674666"/>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342900" marR="0" lvl="0" indent="-342900" algn="l" defTabSz="914400" rtl="0" eaLnBrk="0" fontAlgn="base" latinLnBrk="0" hangingPunct="0">
              <a:lnSpc>
                <a:spcPct val="100000"/>
              </a:lnSpc>
              <a:spcBef>
                <a:spcPct val="20000"/>
              </a:spcBef>
              <a:spcAft>
                <a:spcPct val="0"/>
              </a:spcAft>
              <a:buClrTx/>
              <a:buSzTx/>
              <a:buFont typeface="Arial" charset="0"/>
              <a:buChar char="•"/>
              <a:tabLst/>
              <a:defRPr/>
            </a:pPr>
            <a:r>
              <a:rPr kumimoji="1" lang="en-US" altLang="ja-JP" sz="3200" b="0" i="0" u="none" strike="noStrike" kern="1200" cap="none" spc="0" normalizeH="0" baseline="0" noProof="0" dirty="0" smtClean="0">
                <a:ln>
                  <a:noFill/>
                </a:ln>
                <a:solidFill>
                  <a:schemeClr val="bg2">
                    <a:lumMod val="20000"/>
                    <a:lumOff val="80000"/>
                  </a:schemeClr>
                </a:solidFill>
                <a:effectLst/>
                <a:uLnTx/>
                <a:uFillTx/>
                <a:latin typeface="+mn-lt"/>
                <a:ea typeface="+mn-ea"/>
                <a:cs typeface="+mn-cs"/>
              </a:rPr>
              <a:t>1911</a:t>
            </a:r>
            <a:r>
              <a:rPr kumimoji="1" lang="ja-JP" altLang="en-US" sz="3200" b="0" i="0" u="none" strike="noStrike" kern="1200" cap="none" spc="0" normalizeH="0" baseline="0" noProof="0" dirty="0" smtClean="0">
                <a:ln>
                  <a:noFill/>
                </a:ln>
                <a:solidFill>
                  <a:schemeClr val="bg2">
                    <a:lumMod val="20000"/>
                    <a:lumOff val="80000"/>
                  </a:schemeClr>
                </a:solidFill>
                <a:effectLst/>
                <a:uLnTx/>
                <a:uFillTx/>
                <a:latin typeface="+mn-lt"/>
                <a:ea typeface="+mn-ea"/>
                <a:cs typeface="+mn-cs"/>
              </a:rPr>
              <a:t>年　全米ロータリークラブ連合会でミネアポリスクラブのフランク・コリンズが発表</a:t>
            </a:r>
          </a:p>
          <a:p>
            <a:pPr marL="342900" marR="0" lvl="0" indent="-342900" algn="l" defTabSz="914400" rtl="0" eaLnBrk="0" fontAlgn="base" latinLnBrk="0" hangingPunct="0">
              <a:lnSpc>
                <a:spcPct val="100000"/>
              </a:lnSpc>
              <a:spcBef>
                <a:spcPct val="20000"/>
              </a:spcBef>
              <a:spcAft>
                <a:spcPct val="0"/>
              </a:spcAft>
              <a:buClrTx/>
              <a:buSzTx/>
              <a:buFont typeface="Arial" charset="0"/>
              <a:buChar char="•"/>
              <a:tabLst/>
              <a:defRPr/>
            </a:pPr>
            <a:r>
              <a:rPr kumimoji="1" lang="ja-JP" altLang="en-US" sz="3200" b="0" i="0" u="none" strike="noStrike" kern="1200" cap="none" spc="0" normalizeH="0" baseline="0" noProof="0" dirty="0" smtClean="0">
                <a:ln>
                  <a:noFill/>
                </a:ln>
                <a:solidFill>
                  <a:schemeClr val="bg2">
                    <a:lumMod val="20000"/>
                    <a:lumOff val="80000"/>
                  </a:schemeClr>
                </a:solidFill>
                <a:effectLst/>
                <a:uLnTx/>
                <a:uFillTx/>
                <a:latin typeface="+mn-lt"/>
                <a:ea typeface="+mn-ea"/>
                <a:cs typeface="+mn-cs"/>
              </a:rPr>
              <a:t>ロータリアンが独占していた取引を一般にも拡大しようという意味</a:t>
            </a:r>
            <a:endParaRPr kumimoji="1" lang="ja-JP" altLang="en-US" sz="3200" b="0" i="0" u="none" strike="noStrike" kern="1200" cap="none" spc="0" normalizeH="0" baseline="0" noProof="0" dirty="0">
              <a:ln>
                <a:noFill/>
              </a:ln>
              <a:solidFill>
                <a:schemeClr val="bg2">
                  <a:lumMod val="20000"/>
                  <a:lumOff val="80000"/>
                </a:schemeClr>
              </a:solidFill>
              <a:effectLst/>
              <a:uLnTx/>
              <a:uFillTx/>
              <a:latin typeface="+mn-lt"/>
              <a:ea typeface="+mn-ea"/>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par>
                          <p:cTn id="8" fill="hold">
                            <p:stCondLst>
                              <p:cond delay="2000"/>
                            </p:stCondLst>
                            <p:childTnLst>
                              <p:par>
                                <p:cTn id="9" presetID="2" presetClass="entr" presetSubtype="4" fill="hold" nodeType="afterEffect">
                                  <p:stCondLst>
                                    <p:cond delay="0"/>
                                  </p:stCondLst>
                                  <p:childTnLst>
                                    <p:set>
                                      <p:cBhvr>
                                        <p:cTn id="10" dur="1" fill="hold">
                                          <p:stCondLst>
                                            <p:cond delay="0"/>
                                          </p:stCondLst>
                                        </p:cTn>
                                        <p:tgtEl>
                                          <p:spTgt spid="7">
                                            <p:txEl>
                                              <p:pRg st="0" end="0"/>
                                            </p:txEl>
                                          </p:spTgt>
                                        </p:tgtEl>
                                        <p:attrNameLst>
                                          <p:attrName>style.visibility</p:attrName>
                                        </p:attrNameLst>
                                      </p:cBhvr>
                                      <p:to>
                                        <p:strVal val="visible"/>
                                      </p:to>
                                    </p:set>
                                    <p:anim calcmode="lin" valueType="num">
                                      <p:cBhvr additive="base">
                                        <p:cTn id="11" dur="20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12" dur="2000" fill="hold"/>
                                        <p:tgtEl>
                                          <p:spTgt spid="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7">
                                            <p:txEl>
                                              <p:pRg st="1" end="1"/>
                                            </p:txEl>
                                          </p:spTgt>
                                        </p:tgtEl>
                                        <p:attrNameLst>
                                          <p:attrName>style.visibility</p:attrName>
                                        </p:attrNameLst>
                                      </p:cBhvr>
                                      <p:to>
                                        <p:strVal val="visible"/>
                                      </p:to>
                                    </p:set>
                                    <p:anim calcmode="lin" valueType="num">
                                      <p:cBhvr additive="base">
                                        <p:cTn id="17" dur="2000" fill="hold"/>
                                        <p:tgtEl>
                                          <p:spTgt spid="7">
                                            <p:txEl>
                                              <p:pRg st="1" end="1"/>
                                            </p:txEl>
                                          </p:spTgt>
                                        </p:tgtEl>
                                        <p:attrNameLst>
                                          <p:attrName>ppt_x</p:attrName>
                                        </p:attrNameLst>
                                      </p:cBhvr>
                                      <p:tavLst>
                                        <p:tav tm="0">
                                          <p:val>
                                            <p:strVal val="#ppt_x"/>
                                          </p:val>
                                        </p:tav>
                                        <p:tav tm="100000">
                                          <p:val>
                                            <p:strVal val="#ppt_x"/>
                                          </p:val>
                                        </p:tav>
                                      </p:tavLst>
                                    </p:anim>
                                    <p:anim calcmode="lin" valueType="num">
                                      <p:cBhvr additive="base">
                                        <p:cTn id="18" dur="2000" fill="hold"/>
                                        <p:tgtEl>
                                          <p:spTgt spid="7">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2195736" y="274638"/>
            <a:ext cx="4896544" cy="850106"/>
          </a:xfrm>
        </p:spPr>
        <p:txBody>
          <a:bodyPr/>
          <a:lstStyle/>
          <a:p>
            <a:r>
              <a:rPr kumimoji="1" lang="en-US" altLang="ja-JP" dirty="0" smtClean="0">
                <a:solidFill>
                  <a:srgbClr val="FFFF99"/>
                </a:solidFill>
              </a:rPr>
              <a:t>Service not self</a:t>
            </a:r>
            <a:endParaRPr kumimoji="1" lang="ja-JP" altLang="en-US" dirty="0">
              <a:solidFill>
                <a:srgbClr val="FFFF99"/>
              </a:solidFill>
            </a:endParaRPr>
          </a:p>
        </p:txBody>
      </p:sp>
      <p:sp>
        <p:nvSpPr>
          <p:cNvPr id="3" name="コンテンツ プレースホルダ 2"/>
          <p:cNvSpPr>
            <a:spLocks noGrp="1"/>
          </p:cNvSpPr>
          <p:nvPr>
            <p:ph idx="1"/>
          </p:nvPr>
        </p:nvSpPr>
        <p:spPr>
          <a:xfrm>
            <a:off x="539552" y="2564905"/>
            <a:ext cx="8229600" cy="2952328"/>
          </a:xfrm>
        </p:spPr>
        <p:txBody>
          <a:bodyPr/>
          <a:lstStyle/>
          <a:p>
            <a:r>
              <a:rPr kumimoji="1" lang="ja-JP" altLang="en-US" dirty="0" smtClean="0">
                <a:solidFill>
                  <a:schemeClr val="bg2"/>
                </a:solidFill>
              </a:rPr>
              <a:t>決議</a:t>
            </a:r>
            <a:r>
              <a:rPr kumimoji="1" lang="en-US" altLang="ja-JP" dirty="0" smtClean="0">
                <a:solidFill>
                  <a:schemeClr val="bg2"/>
                </a:solidFill>
              </a:rPr>
              <a:t>23-34</a:t>
            </a:r>
            <a:endParaRPr kumimoji="1" lang="ja-JP" altLang="en-US" dirty="0" smtClean="0">
              <a:solidFill>
                <a:schemeClr val="bg2"/>
              </a:solidFill>
            </a:endParaRPr>
          </a:p>
          <a:p>
            <a:pPr>
              <a:buNone/>
            </a:pPr>
            <a:r>
              <a:rPr kumimoji="1" lang="ja-JP" altLang="en-US" dirty="0" smtClean="0">
                <a:solidFill>
                  <a:schemeClr val="bg2"/>
                </a:solidFill>
              </a:rPr>
              <a:t>　　奉仕の理想とは </a:t>
            </a:r>
            <a:r>
              <a:rPr kumimoji="1" lang="en-US" altLang="ja-JP" dirty="0" smtClean="0">
                <a:solidFill>
                  <a:schemeClr val="bg2"/>
                </a:solidFill>
              </a:rPr>
              <a:t>Service above self</a:t>
            </a:r>
          </a:p>
          <a:p>
            <a:r>
              <a:rPr lang="en-US" altLang="ja-JP" dirty="0" smtClean="0">
                <a:solidFill>
                  <a:schemeClr val="bg2"/>
                </a:solidFill>
              </a:rPr>
              <a:t>Official Directory</a:t>
            </a:r>
            <a:endParaRPr lang="ja-JP" altLang="en-US" dirty="0" smtClean="0">
              <a:solidFill>
                <a:schemeClr val="bg2"/>
              </a:solidFill>
            </a:endParaRPr>
          </a:p>
          <a:p>
            <a:pPr>
              <a:buNone/>
            </a:pPr>
            <a:r>
              <a:rPr lang="ja-JP" altLang="en-US" dirty="0" smtClean="0">
                <a:solidFill>
                  <a:schemeClr val="bg2"/>
                </a:solidFill>
              </a:rPr>
              <a:t>　　奉仕の理想とは、他人のことを思い遣り、他　人のために役立つこと</a:t>
            </a:r>
            <a:endParaRPr kumimoji="1" lang="ja-JP" altLang="en-US" dirty="0">
              <a:solidFill>
                <a:schemeClr val="bg2"/>
              </a:solidFill>
            </a:endParaRPr>
          </a:p>
        </p:txBody>
      </p:sp>
      <p:sp>
        <p:nvSpPr>
          <p:cNvPr id="5" name="タイトル 1"/>
          <p:cNvSpPr txBox="1">
            <a:spLocks/>
          </p:cNvSpPr>
          <p:nvPr/>
        </p:nvSpPr>
        <p:spPr bwMode="auto">
          <a:xfrm>
            <a:off x="2195736" y="1628800"/>
            <a:ext cx="4896544" cy="850106"/>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1" lang="en-US" altLang="ja-JP" sz="4400" b="0" i="0" u="none" strike="noStrike" kern="1200" cap="none" spc="0" normalizeH="0" baseline="0" noProof="0" dirty="0" smtClean="0">
                <a:ln>
                  <a:noFill/>
                </a:ln>
                <a:solidFill>
                  <a:srgbClr val="FFFF99"/>
                </a:solidFill>
                <a:effectLst/>
                <a:uLnTx/>
                <a:uFillTx/>
                <a:latin typeface="+mj-lt"/>
                <a:ea typeface="+mj-ea"/>
                <a:cs typeface="+mj-cs"/>
              </a:rPr>
              <a:t>Service above self</a:t>
            </a:r>
            <a:endParaRPr kumimoji="1" lang="ja-JP" altLang="en-US" sz="4400" b="0" i="0" u="none" strike="noStrike" kern="1200" cap="none" spc="0" normalizeH="0" baseline="0" noProof="0" dirty="0">
              <a:ln>
                <a:noFill/>
              </a:ln>
              <a:solidFill>
                <a:srgbClr val="FFFF99"/>
              </a:solidFill>
              <a:effectLst/>
              <a:uLnTx/>
              <a:uFillTx/>
              <a:latin typeface="+mj-lt"/>
              <a:ea typeface="+mj-ea"/>
              <a:cs typeface="+mj-cs"/>
            </a:endParaRPr>
          </a:p>
        </p:txBody>
      </p:sp>
      <p:sp>
        <p:nvSpPr>
          <p:cNvPr id="6" name="下矢印 5"/>
          <p:cNvSpPr/>
          <p:nvPr/>
        </p:nvSpPr>
        <p:spPr>
          <a:xfrm>
            <a:off x="4139952" y="1052736"/>
            <a:ext cx="864096" cy="720080"/>
          </a:xfrm>
          <a:prstGeom prst="down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7" name="テキスト ボックス 6"/>
          <p:cNvSpPr txBox="1"/>
          <p:nvPr/>
        </p:nvSpPr>
        <p:spPr>
          <a:xfrm>
            <a:off x="1403648" y="5805264"/>
            <a:ext cx="6768752" cy="707886"/>
          </a:xfrm>
          <a:prstGeom prst="rect">
            <a:avLst/>
          </a:prstGeom>
          <a:solidFill>
            <a:srgbClr val="FFFF99"/>
          </a:solidFill>
          <a:ln>
            <a:solidFill>
              <a:srgbClr val="FF0000"/>
            </a:solidFill>
          </a:ln>
        </p:spPr>
        <p:txBody>
          <a:bodyPr wrap="square" rtlCol="0">
            <a:spAutoFit/>
          </a:bodyPr>
          <a:lstStyle/>
          <a:p>
            <a:pPr algn="ctr"/>
            <a:r>
              <a:rPr kumimoji="1" lang="ja-JP" altLang="en-US" sz="4000" dirty="0" smtClean="0"/>
              <a:t>社会奉仕を示すモットー</a:t>
            </a:r>
            <a:endParaRPr kumimoji="1" lang="ja-JP" altLang="en-US" sz="4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childTnLst>
                          </p:cTn>
                        </p:par>
                        <p:par>
                          <p:cTn id="8" fill="hold">
                            <p:stCondLst>
                              <p:cond delay="2000"/>
                            </p:stCondLst>
                            <p:childTnLst>
                              <p:par>
                                <p:cTn id="9" presetID="2" presetClass="entr" presetSubtype="1"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2000" fill="hold"/>
                                        <p:tgtEl>
                                          <p:spTgt spid="6"/>
                                        </p:tgtEl>
                                        <p:attrNameLst>
                                          <p:attrName>ppt_x</p:attrName>
                                        </p:attrNameLst>
                                      </p:cBhvr>
                                      <p:tavLst>
                                        <p:tav tm="0">
                                          <p:val>
                                            <p:strVal val="#ppt_x"/>
                                          </p:val>
                                        </p:tav>
                                        <p:tav tm="100000">
                                          <p:val>
                                            <p:strVal val="#ppt_x"/>
                                          </p:val>
                                        </p:tav>
                                      </p:tavLst>
                                    </p:anim>
                                    <p:anim calcmode="lin" valueType="num">
                                      <p:cBhvr additive="base">
                                        <p:cTn id="12" dur="2000" fill="hold"/>
                                        <p:tgtEl>
                                          <p:spTgt spid="6"/>
                                        </p:tgtEl>
                                        <p:attrNameLst>
                                          <p:attrName>ppt_y</p:attrName>
                                        </p:attrNameLst>
                                      </p:cBhvr>
                                      <p:tavLst>
                                        <p:tav tm="0">
                                          <p:val>
                                            <p:strVal val="0-#ppt_h/2"/>
                                          </p:val>
                                        </p:tav>
                                        <p:tav tm="100000">
                                          <p:val>
                                            <p:strVal val="#ppt_y"/>
                                          </p:val>
                                        </p:tav>
                                      </p:tavLst>
                                    </p:anim>
                                  </p:childTnLst>
                                </p:cTn>
                              </p:par>
                            </p:childTnLst>
                          </p:cTn>
                        </p:par>
                        <p:par>
                          <p:cTn id="13" fill="hold">
                            <p:stCondLst>
                              <p:cond delay="4000"/>
                            </p:stCondLst>
                            <p:childTnLst>
                              <p:par>
                                <p:cTn id="14" presetID="10" presetClass="entr" presetSubtype="0" fill="hold" nodeType="afterEffect">
                                  <p:stCondLst>
                                    <p:cond delay="0"/>
                                  </p:stCondLst>
                                  <p:childTnLst>
                                    <p:set>
                                      <p:cBhvr>
                                        <p:cTn id="15" dur="1" fill="hold">
                                          <p:stCondLst>
                                            <p:cond delay="0"/>
                                          </p:stCondLst>
                                        </p:cTn>
                                        <p:tgtEl>
                                          <p:spTgt spid="5">
                                            <p:txEl>
                                              <p:pRg st="0" end="0"/>
                                            </p:txEl>
                                          </p:spTgt>
                                        </p:tgtEl>
                                        <p:attrNameLst>
                                          <p:attrName>style.visibility</p:attrName>
                                        </p:attrNameLst>
                                      </p:cBhvr>
                                      <p:to>
                                        <p:strVal val="visible"/>
                                      </p:to>
                                    </p:set>
                                    <p:animEffect transition="in" filter="fade">
                                      <p:cBhvr>
                                        <p:cTn id="16" dur="2000"/>
                                        <p:tgtEl>
                                          <p:spTgt spid="5">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3">
                                            <p:txEl>
                                              <p:pRg st="0" end="0"/>
                                            </p:txEl>
                                          </p:spTgt>
                                        </p:tgtEl>
                                        <p:attrNameLst>
                                          <p:attrName>style.visibility</p:attrName>
                                        </p:attrNameLst>
                                      </p:cBhvr>
                                      <p:to>
                                        <p:strVal val="visible"/>
                                      </p:to>
                                    </p:set>
                                    <p:anim calcmode="lin" valueType="num">
                                      <p:cBhvr additive="base">
                                        <p:cTn id="21" dur="2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22" dur="2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par>
                          <p:cTn id="23" fill="hold">
                            <p:stCondLst>
                              <p:cond delay="2000"/>
                            </p:stCondLst>
                            <p:childTnLst>
                              <p:par>
                                <p:cTn id="24" presetID="2" presetClass="entr" presetSubtype="4" fill="hold" nodeType="afterEffect">
                                  <p:stCondLst>
                                    <p:cond delay="0"/>
                                  </p:stCondLst>
                                  <p:childTnLst>
                                    <p:set>
                                      <p:cBhvr>
                                        <p:cTn id="25" dur="1" fill="hold">
                                          <p:stCondLst>
                                            <p:cond delay="0"/>
                                          </p:stCondLst>
                                        </p:cTn>
                                        <p:tgtEl>
                                          <p:spTgt spid="3">
                                            <p:txEl>
                                              <p:pRg st="1" end="1"/>
                                            </p:txEl>
                                          </p:spTgt>
                                        </p:tgtEl>
                                        <p:attrNameLst>
                                          <p:attrName>style.visibility</p:attrName>
                                        </p:attrNameLst>
                                      </p:cBhvr>
                                      <p:to>
                                        <p:strVal val="visible"/>
                                      </p:to>
                                    </p:set>
                                    <p:anim calcmode="lin" valueType="num">
                                      <p:cBhvr additive="base">
                                        <p:cTn id="26" dur="20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7" dur="20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nodeType="clickEffect">
                                  <p:stCondLst>
                                    <p:cond delay="0"/>
                                  </p:stCondLst>
                                  <p:childTnLst>
                                    <p:set>
                                      <p:cBhvr>
                                        <p:cTn id="31" dur="1" fill="hold">
                                          <p:stCondLst>
                                            <p:cond delay="0"/>
                                          </p:stCondLst>
                                        </p:cTn>
                                        <p:tgtEl>
                                          <p:spTgt spid="3">
                                            <p:txEl>
                                              <p:pRg st="2" end="2"/>
                                            </p:txEl>
                                          </p:spTgt>
                                        </p:tgtEl>
                                        <p:attrNameLst>
                                          <p:attrName>style.visibility</p:attrName>
                                        </p:attrNameLst>
                                      </p:cBhvr>
                                      <p:to>
                                        <p:strVal val="visible"/>
                                      </p:to>
                                    </p:set>
                                    <p:anim calcmode="lin" valueType="num">
                                      <p:cBhvr additive="base">
                                        <p:cTn id="32" dur="20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33" dur="2000" fill="hold"/>
                                        <p:tgtEl>
                                          <p:spTgt spid="3">
                                            <p:txEl>
                                              <p:pRg st="2" end="2"/>
                                            </p:txEl>
                                          </p:spTgt>
                                        </p:tgtEl>
                                        <p:attrNameLst>
                                          <p:attrName>ppt_y</p:attrName>
                                        </p:attrNameLst>
                                      </p:cBhvr>
                                      <p:tavLst>
                                        <p:tav tm="0">
                                          <p:val>
                                            <p:strVal val="1+#ppt_h/2"/>
                                          </p:val>
                                        </p:tav>
                                        <p:tav tm="100000">
                                          <p:val>
                                            <p:strVal val="#ppt_y"/>
                                          </p:val>
                                        </p:tav>
                                      </p:tavLst>
                                    </p:anim>
                                  </p:childTnLst>
                                </p:cTn>
                              </p:par>
                              <p:par>
                                <p:cTn id="34" presetID="2" presetClass="entr" presetSubtype="4" fill="hold" nodeType="withEffect">
                                  <p:stCondLst>
                                    <p:cond delay="0"/>
                                  </p:stCondLst>
                                  <p:childTnLst>
                                    <p:set>
                                      <p:cBhvr>
                                        <p:cTn id="35" dur="1" fill="hold">
                                          <p:stCondLst>
                                            <p:cond delay="0"/>
                                          </p:stCondLst>
                                        </p:cTn>
                                        <p:tgtEl>
                                          <p:spTgt spid="3">
                                            <p:txEl>
                                              <p:pRg st="3" end="3"/>
                                            </p:txEl>
                                          </p:spTgt>
                                        </p:tgtEl>
                                        <p:attrNameLst>
                                          <p:attrName>style.visibility</p:attrName>
                                        </p:attrNameLst>
                                      </p:cBhvr>
                                      <p:to>
                                        <p:strVal val="visible"/>
                                      </p:to>
                                    </p:set>
                                    <p:anim calcmode="lin" valueType="num">
                                      <p:cBhvr additive="base">
                                        <p:cTn id="36" dur="20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7" dur="20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par>
                          <p:cTn id="38" fill="hold">
                            <p:stCondLst>
                              <p:cond delay="2000"/>
                            </p:stCondLst>
                            <p:childTnLst>
                              <p:par>
                                <p:cTn id="39" presetID="10" presetClass="entr" presetSubtype="0" fill="hold" grpId="0" nodeType="afterEffect">
                                  <p:stCondLst>
                                    <p:cond delay="0"/>
                                  </p:stCondLst>
                                  <p:childTnLst>
                                    <p:set>
                                      <p:cBhvr>
                                        <p:cTn id="40" dur="1" fill="hold">
                                          <p:stCondLst>
                                            <p:cond delay="0"/>
                                          </p:stCondLst>
                                        </p:cTn>
                                        <p:tgtEl>
                                          <p:spTgt spid="7"/>
                                        </p:tgtEl>
                                        <p:attrNameLst>
                                          <p:attrName>style.visibility</p:attrName>
                                        </p:attrNameLst>
                                      </p:cBhvr>
                                      <p:to>
                                        <p:strVal val="visible"/>
                                      </p:to>
                                    </p:set>
                                    <p:animEffect transition="in" filter="fade">
                                      <p:cBhvr>
                                        <p:cTn id="41"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animBg="1"/>
      <p:bldP spid="7"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457200" y="0"/>
            <a:ext cx="8382000" cy="990600"/>
          </a:xfrm>
        </p:spPr>
        <p:txBody>
          <a:bodyPr/>
          <a:lstStyle/>
          <a:p>
            <a:r>
              <a:rPr lang="ja-JP" altLang="en-US" sz="4000" smtClean="0">
                <a:solidFill>
                  <a:srgbClr val="FFFFCC"/>
                </a:solidFill>
              </a:rPr>
              <a:t>職業奉仕概念の導入</a:t>
            </a:r>
          </a:p>
        </p:txBody>
      </p:sp>
      <p:sp>
        <p:nvSpPr>
          <p:cNvPr id="16387" name="Text Box 3"/>
          <p:cNvSpPr txBox="1">
            <a:spLocks noChangeArrowheads="1"/>
          </p:cNvSpPr>
          <p:nvPr/>
        </p:nvSpPr>
        <p:spPr bwMode="auto">
          <a:xfrm>
            <a:off x="3581400" y="2133600"/>
            <a:ext cx="5334000" cy="457200"/>
          </a:xfrm>
          <a:prstGeom prst="rect">
            <a:avLst/>
          </a:prstGeom>
          <a:noFill/>
          <a:ln w="9525">
            <a:noFill/>
            <a:miter lim="800000"/>
            <a:headEnd/>
            <a:tailEnd/>
          </a:ln>
        </p:spPr>
        <p:txBody>
          <a:bodyPr>
            <a:spAutoFit/>
          </a:bodyPr>
          <a:lstStyle/>
          <a:p>
            <a:pPr>
              <a:spcBef>
                <a:spcPct val="50000"/>
              </a:spcBef>
            </a:pPr>
            <a:endParaRPr lang="ja-JP" altLang="ja-JP" sz="2400"/>
          </a:p>
        </p:txBody>
      </p:sp>
      <p:sp>
        <p:nvSpPr>
          <p:cNvPr id="331781" name="Text Box 5"/>
          <p:cNvSpPr txBox="1">
            <a:spLocks noChangeArrowheads="1"/>
          </p:cNvSpPr>
          <p:nvPr/>
        </p:nvSpPr>
        <p:spPr bwMode="auto">
          <a:xfrm>
            <a:off x="3995738" y="981075"/>
            <a:ext cx="4968875" cy="4278094"/>
          </a:xfrm>
          <a:prstGeom prst="rect">
            <a:avLst/>
          </a:prstGeom>
          <a:noFill/>
          <a:ln w="9525">
            <a:noFill/>
            <a:miter lim="800000"/>
            <a:headEnd/>
            <a:tailEnd/>
          </a:ln>
        </p:spPr>
        <p:txBody>
          <a:bodyPr>
            <a:spAutoFit/>
          </a:bodyPr>
          <a:lstStyle/>
          <a:p>
            <a:pPr>
              <a:spcBef>
                <a:spcPct val="50000"/>
              </a:spcBef>
              <a:defRPr/>
            </a:pPr>
            <a:r>
              <a:rPr lang="ja-JP" altLang="en-US" sz="3200" dirty="0">
                <a:solidFill>
                  <a:schemeClr val="bg2">
                    <a:lumMod val="90000"/>
                  </a:schemeClr>
                </a:solidFill>
              </a:rPr>
              <a:t>ミシガン大学</a:t>
            </a:r>
            <a:r>
              <a:rPr lang="ja-JP" altLang="en-US" sz="3200" dirty="0" smtClean="0">
                <a:solidFill>
                  <a:schemeClr val="bg2">
                    <a:lumMod val="90000"/>
                  </a:schemeClr>
                </a:solidFill>
              </a:rPr>
              <a:t>経営学部卒業</a:t>
            </a:r>
            <a:endParaRPr lang="ja-JP" altLang="en-US" sz="3200" dirty="0">
              <a:solidFill>
                <a:schemeClr val="bg2">
                  <a:lumMod val="90000"/>
                </a:schemeClr>
              </a:solidFill>
            </a:endParaRPr>
          </a:p>
          <a:p>
            <a:pPr>
              <a:spcBef>
                <a:spcPct val="50000"/>
              </a:spcBef>
              <a:defRPr/>
            </a:pPr>
            <a:r>
              <a:rPr lang="ja-JP" altLang="en-US" sz="3200" dirty="0" smtClean="0">
                <a:solidFill>
                  <a:schemeClr val="bg2">
                    <a:lumMod val="90000"/>
                  </a:schemeClr>
                </a:solidFill>
              </a:rPr>
              <a:t>図書訪問販売、出版社経営</a:t>
            </a:r>
          </a:p>
          <a:p>
            <a:pPr>
              <a:spcBef>
                <a:spcPct val="50000"/>
              </a:spcBef>
              <a:defRPr/>
            </a:pPr>
            <a:r>
              <a:rPr lang="en-US" altLang="ja-JP" sz="3200" dirty="0" smtClean="0">
                <a:solidFill>
                  <a:schemeClr val="bg2">
                    <a:lumMod val="90000"/>
                  </a:schemeClr>
                </a:solidFill>
              </a:rPr>
              <a:t>1902</a:t>
            </a:r>
            <a:r>
              <a:rPr lang="ja-JP" altLang="en-US" sz="3200" dirty="0">
                <a:solidFill>
                  <a:schemeClr val="bg2">
                    <a:lumMod val="90000"/>
                  </a:schemeClr>
                </a:solidFill>
              </a:rPr>
              <a:t>年　ビジネス・スクール開校　　　　　　</a:t>
            </a:r>
          </a:p>
          <a:p>
            <a:pPr>
              <a:spcBef>
                <a:spcPct val="50000"/>
              </a:spcBef>
              <a:defRPr/>
            </a:pPr>
            <a:r>
              <a:rPr lang="en-US" altLang="ja-JP" sz="3200" dirty="0" smtClean="0">
                <a:solidFill>
                  <a:schemeClr val="bg2">
                    <a:lumMod val="90000"/>
                  </a:schemeClr>
                </a:solidFill>
              </a:rPr>
              <a:t>He profits most who serves best </a:t>
            </a:r>
            <a:r>
              <a:rPr lang="ja-JP" altLang="en-US" sz="3200" dirty="0" smtClean="0">
                <a:solidFill>
                  <a:schemeClr val="bg2">
                    <a:lumMod val="90000"/>
                  </a:schemeClr>
                </a:solidFill>
              </a:rPr>
              <a:t>に基づく販売学を教える</a:t>
            </a:r>
            <a:endParaRPr lang="ja-JP" altLang="en-US" sz="3200" dirty="0">
              <a:solidFill>
                <a:schemeClr val="bg2">
                  <a:lumMod val="90000"/>
                </a:schemeClr>
              </a:solidFill>
            </a:endParaRPr>
          </a:p>
        </p:txBody>
      </p:sp>
      <p:sp>
        <p:nvSpPr>
          <p:cNvPr id="16389" name="Text Box 6"/>
          <p:cNvSpPr txBox="1">
            <a:spLocks noChangeArrowheads="1"/>
          </p:cNvSpPr>
          <p:nvPr/>
        </p:nvSpPr>
        <p:spPr bwMode="auto">
          <a:xfrm>
            <a:off x="304800" y="4876800"/>
            <a:ext cx="8610600" cy="457200"/>
          </a:xfrm>
          <a:prstGeom prst="rect">
            <a:avLst/>
          </a:prstGeom>
          <a:noFill/>
          <a:ln w="9525">
            <a:noFill/>
            <a:miter lim="800000"/>
            <a:headEnd/>
            <a:tailEnd/>
          </a:ln>
        </p:spPr>
        <p:txBody>
          <a:bodyPr>
            <a:spAutoFit/>
          </a:bodyPr>
          <a:lstStyle/>
          <a:p>
            <a:pPr>
              <a:spcBef>
                <a:spcPct val="50000"/>
              </a:spcBef>
            </a:pPr>
            <a:endParaRPr lang="ja-JP" altLang="ja-JP" sz="2400"/>
          </a:p>
        </p:txBody>
      </p:sp>
      <p:pic>
        <p:nvPicPr>
          <p:cNvPr id="331784" name="Picture 8" descr="Sheldon 3"/>
          <p:cNvPicPr>
            <a:picLocks noChangeAspect="1" noChangeArrowheads="1"/>
          </p:cNvPicPr>
          <p:nvPr/>
        </p:nvPicPr>
        <p:blipFill>
          <a:blip r:embed="rId3" cstate="print"/>
          <a:srcRect/>
          <a:stretch>
            <a:fillRect/>
          </a:stretch>
        </p:blipFill>
        <p:spPr bwMode="auto">
          <a:xfrm>
            <a:off x="323850" y="908050"/>
            <a:ext cx="3381375" cy="5634038"/>
          </a:xfrm>
          <a:prstGeom prst="rect">
            <a:avLst/>
          </a:prstGeom>
          <a:noFill/>
          <a:ln w="9525">
            <a:noFill/>
            <a:miter lim="800000"/>
            <a:headEnd/>
            <a:tailEnd/>
          </a:ln>
        </p:spPr>
      </p:pic>
      <p:sp>
        <p:nvSpPr>
          <p:cNvPr id="331783" name="Text Box 7"/>
          <p:cNvSpPr txBox="1">
            <a:spLocks noChangeArrowheads="1"/>
          </p:cNvSpPr>
          <p:nvPr/>
        </p:nvSpPr>
        <p:spPr bwMode="auto">
          <a:xfrm>
            <a:off x="0" y="6021388"/>
            <a:ext cx="3857625" cy="579437"/>
          </a:xfrm>
          <a:prstGeom prst="rect">
            <a:avLst/>
          </a:prstGeom>
          <a:solidFill>
            <a:srgbClr val="000099"/>
          </a:solidFill>
          <a:ln w="9525">
            <a:noFill/>
            <a:miter lim="800000"/>
            <a:headEnd/>
            <a:tailEnd/>
          </a:ln>
        </p:spPr>
        <p:txBody>
          <a:bodyPr>
            <a:spAutoFit/>
          </a:bodyPr>
          <a:lstStyle/>
          <a:p>
            <a:pPr algn="ctr">
              <a:spcBef>
                <a:spcPct val="50000"/>
              </a:spcBef>
            </a:pPr>
            <a:r>
              <a:rPr lang="ja-JP" altLang="en-US" sz="3200">
                <a:solidFill>
                  <a:schemeClr val="bg2"/>
                </a:solidFill>
              </a:rPr>
              <a:t>アーサー  </a:t>
            </a:r>
            <a:r>
              <a:rPr lang="en-US" altLang="ja-JP" sz="3200">
                <a:solidFill>
                  <a:schemeClr val="bg2"/>
                </a:solidFill>
              </a:rPr>
              <a:t> </a:t>
            </a:r>
            <a:r>
              <a:rPr lang="ja-JP" altLang="en-US" sz="3200">
                <a:solidFill>
                  <a:schemeClr val="bg2"/>
                </a:solidFill>
              </a:rPr>
              <a:t>シェルドン</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afterEffect">
                                  <p:stCondLst>
                                    <p:cond delay="0"/>
                                  </p:stCondLst>
                                  <p:childTnLst>
                                    <p:set>
                                      <p:cBhvr>
                                        <p:cTn id="6" dur="1" fill="hold">
                                          <p:stCondLst>
                                            <p:cond delay="0"/>
                                          </p:stCondLst>
                                        </p:cTn>
                                        <p:tgtEl>
                                          <p:spTgt spid="331784"/>
                                        </p:tgtEl>
                                        <p:attrNameLst>
                                          <p:attrName>style.visibility</p:attrName>
                                        </p:attrNameLst>
                                      </p:cBhvr>
                                      <p:to>
                                        <p:strVal val="visible"/>
                                      </p:to>
                                    </p:set>
                                    <p:animEffect transition="in" filter="diamond(in)">
                                      <p:cBhvr>
                                        <p:cTn id="7" dur="2000"/>
                                        <p:tgtEl>
                                          <p:spTgt spid="331784"/>
                                        </p:tgtEl>
                                      </p:cBhvr>
                                    </p:animEffect>
                                  </p:childTnLst>
                                </p:cTn>
                              </p:par>
                              <p:par>
                                <p:cTn id="8" presetID="8" presetClass="entr" presetSubtype="16" fill="hold" grpId="0" nodeType="withEffect">
                                  <p:stCondLst>
                                    <p:cond delay="0"/>
                                  </p:stCondLst>
                                  <p:childTnLst>
                                    <p:set>
                                      <p:cBhvr>
                                        <p:cTn id="9" dur="1" fill="hold">
                                          <p:stCondLst>
                                            <p:cond delay="0"/>
                                          </p:stCondLst>
                                        </p:cTn>
                                        <p:tgtEl>
                                          <p:spTgt spid="331783"/>
                                        </p:tgtEl>
                                        <p:attrNameLst>
                                          <p:attrName>style.visibility</p:attrName>
                                        </p:attrNameLst>
                                      </p:cBhvr>
                                      <p:to>
                                        <p:strVal val="visible"/>
                                      </p:to>
                                    </p:set>
                                    <p:animEffect transition="in" filter="diamond(in)">
                                      <p:cBhvr>
                                        <p:cTn id="10" dur="2000"/>
                                        <p:tgtEl>
                                          <p:spTgt spid="331783"/>
                                        </p:tgtEl>
                                      </p:cBhvr>
                                    </p:animEffect>
                                  </p:childTnLst>
                                </p:cTn>
                              </p:par>
                            </p:childTnLst>
                          </p:cTn>
                        </p:par>
                        <p:par>
                          <p:cTn id="11" fill="hold">
                            <p:stCondLst>
                              <p:cond delay="2000"/>
                            </p:stCondLst>
                            <p:childTnLst>
                              <p:par>
                                <p:cTn id="12" presetID="2" presetClass="entr" presetSubtype="4" fill="hold" nodeType="afterEffect">
                                  <p:stCondLst>
                                    <p:cond delay="0"/>
                                  </p:stCondLst>
                                  <p:childTnLst>
                                    <p:set>
                                      <p:cBhvr>
                                        <p:cTn id="13" dur="1" fill="hold">
                                          <p:stCondLst>
                                            <p:cond delay="0"/>
                                          </p:stCondLst>
                                        </p:cTn>
                                        <p:tgtEl>
                                          <p:spTgt spid="331781">
                                            <p:txEl>
                                              <p:pRg st="0" end="0"/>
                                            </p:txEl>
                                          </p:spTgt>
                                        </p:tgtEl>
                                        <p:attrNameLst>
                                          <p:attrName>style.visibility</p:attrName>
                                        </p:attrNameLst>
                                      </p:cBhvr>
                                      <p:to>
                                        <p:strVal val="visible"/>
                                      </p:to>
                                    </p:set>
                                    <p:anim calcmode="lin" valueType="num">
                                      <p:cBhvr additive="base">
                                        <p:cTn id="14" dur="2000" fill="hold"/>
                                        <p:tgtEl>
                                          <p:spTgt spid="331781">
                                            <p:txEl>
                                              <p:pRg st="0" end="0"/>
                                            </p:txEl>
                                          </p:spTgt>
                                        </p:tgtEl>
                                        <p:attrNameLst>
                                          <p:attrName>ppt_x</p:attrName>
                                        </p:attrNameLst>
                                      </p:cBhvr>
                                      <p:tavLst>
                                        <p:tav tm="0">
                                          <p:val>
                                            <p:strVal val="#ppt_x"/>
                                          </p:val>
                                        </p:tav>
                                        <p:tav tm="100000">
                                          <p:val>
                                            <p:strVal val="#ppt_x"/>
                                          </p:val>
                                        </p:tav>
                                      </p:tavLst>
                                    </p:anim>
                                    <p:anim calcmode="lin" valueType="num">
                                      <p:cBhvr additive="base">
                                        <p:cTn id="15" dur="2000" fill="hold"/>
                                        <p:tgtEl>
                                          <p:spTgt spid="331781">
                                            <p:txEl>
                                              <p:pRg st="0" end="0"/>
                                            </p:txEl>
                                          </p:spTgt>
                                        </p:tgtEl>
                                        <p:attrNameLst>
                                          <p:attrName>ppt_y</p:attrName>
                                        </p:attrNameLst>
                                      </p:cBhvr>
                                      <p:tavLst>
                                        <p:tav tm="0">
                                          <p:val>
                                            <p:strVal val="1+#ppt_h/2"/>
                                          </p:val>
                                        </p:tav>
                                        <p:tav tm="100000">
                                          <p:val>
                                            <p:strVal val="#ppt_y"/>
                                          </p:val>
                                        </p:tav>
                                      </p:tavLst>
                                    </p:anim>
                                  </p:childTnLst>
                                </p:cTn>
                              </p:par>
                            </p:childTnLst>
                          </p:cTn>
                        </p:par>
                        <p:par>
                          <p:cTn id="16" fill="hold">
                            <p:stCondLst>
                              <p:cond delay="4000"/>
                            </p:stCondLst>
                            <p:childTnLst>
                              <p:par>
                                <p:cTn id="17" presetID="2" presetClass="entr" presetSubtype="4" fill="hold" nodeType="afterEffect">
                                  <p:stCondLst>
                                    <p:cond delay="0"/>
                                  </p:stCondLst>
                                  <p:childTnLst>
                                    <p:set>
                                      <p:cBhvr>
                                        <p:cTn id="18" dur="1" fill="hold">
                                          <p:stCondLst>
                                            <p:cond delay="0"/>
                                          </p:stCondLst>
                                        </p:cTn>
                                        <p:tgtEl>
                                          <p:spTgt spid="331781">
                                            <p:txEl>
                                              <p:pRg st="1" end="1"/>
                                            </p:txEl>
                                          </p:spTgt>
                                        </p:tgtEl>
                                        <p:attrNameLst>
                                          <p:attrName>style.visibility</p:attrName>
                                        </p:attrNameLst>
                                      </p:cBhvr>
                                      <p:to>
                                        <p:strVal val="visible"/>
                                      </p:to>
                                    </p:set>
                                    <p:anim calcmode="lin" valueType="num">
                                      <p:cBhvr additive="base">
                                        <p:cTn id="19" dur="2000" fill="hold"/>
                                        <p:tgtEl>
                                          <p:spTgt spid="331781">
                                            <p:txEl>
                                              <p:pRg st="1" end="1"/>
                                            </p:txEl>
                                          </p:spTgt>
                                        </p:tgtEl>
                                        <p:attrNameLst>
                                          <p:attrName>ppt_x</p:attrName>
                                        </p:attrNameLst>
                                      </p:cBhvr>
                                      <p:tavLst>
                                        <p:tav tm="0">
                                          <p:val>
                                            <p:strVal val="#ppt_x"/>
                                          </p:val>
                                        </p:tav>
                                        <p:tav tm="100000">
                                          <p:val>
                                            <p:strVal val="#ppt_x"/>
                                          </p:val>
                                        </p:tav>
                                      </p:tavLst>
                                    </p:anim>
                                    <p:anim calcmode="lin" valueType="num">
                                      <p:cBhvr additive="base">
                                        <p:cTn id="20" dur="2000" fill="hold"/>
                                        <p:tgtEl>
                                          <p:spTgt spid="331781">
                                            <p:txEl>
                                              <p:pRg st="1" end="1"/>
                                            </p:txEl>
                                          </p:spTgt>
                                        </p:tgtEl>
                                        <p:attrNameLst>
                                          <p:attrName>ppt_y</p:attrName>
                                        </p:attrNameLst>
                                      </p:cBhvr>
                                      <p:tavLst>
                                        <p:tav tm="0">
                                          <p:val>
                                            <p:strVal val="1+#ppt_h/2"/>
                                          </p:val>
                                        </p:tav>
                                        <p:tav tm="100000">
                                          <p:val>
                                            <p:strVal val="#ppt_y"/>
                                          </p:val>
                                        </p:tav>
                                      </p:tavLst>
                                    </p:anim>
                                  </p:childTnLst>
                                </p:cTn>
                              </p:par>
                            </p:childTnLst>
                          </p:cTn>
                        </p:par>
                        <p:par>
                          <p:cTn id="21" fill="hold">
                            <p:stCondLst>
                              <p:cond delay="6000"/>
                            </p:stCondLst>
                            <p:childTnLst>
                              <p:par>
                                <p:cTn id="22" presetID="2" presetClass="entr" presetSubtype="4" fill="hold" nodeType="afterEffect">
                                  <p:stCondLst>
                                    <p:cond delay="0"/>
                                  </p:stCondLst>
                                  <p:childTnLst>
                                    <p:set>
                                      <p:cBhvr>
                                        <p:cTn id="23" dur="1" fill="hold">
                                          <p:stCondLst>
                                            <p:cond delay="0"/>
                                          </p:stCondLst>
                                        </p:cTn>
                                        <p:tgtEl>
                                          <p:spTgt spid="331781">
                                            <p:txEl>
                                              <p:pRg st="2" end="2"/>
                                            </p:txEl>
                                          </p:spTgt>
                                        </p:tgtEl>
                                        <p:attrNameLst>
                                          <p:attrName>style.visibility</p:attrName>
                                        </p:attrNameLst>
                                      </p:cBhvr>
                                      <p:to>
                                        <p:strVal val="visible"/>
                                      </p:to>
                                    </p:set>
                                    <p:anim calcmode="lin" valueType="num">
                                      <p:cBhvr additive="base">
                                        <p:cTn id="24" dur="2000" fill="hold"/>
                                        <p:tgtEl>
                                          <p:spTgt spid="331781">
                                            <p:txEl>
                                              <p:pRg st="2" end="2"/>
                                            </p:txEl>
                                          </p:spTgt>
                                        </p:tgtEl>
                                        <p:attrNameLst>
                                          <p:attrName>ppt_x</p:attrName>
                                        </p:attrNameLst>
                                      </p:cBhvr>
                                      <p:tavLst>
                                        <p:tav tm="0">
                                          <p:val>
                                            <p:strVal val="#ppt_x"/>
                                          </p:val>
                                        </p:tav>
                                        <p:tav tm="100000">
                                          <p:val>
                                            <p:strVal val="#ppt_x"/>
                                          </p:val>
                                        </p:tav>
                                      </p:tavLst>
                                    </p:anim>
                                    <p:anim calcmode="lin" valueType="num">
                                      <p:cBhvr additive="base">
                                        <p:cTn id="25" dur="2000" fill="hold"/>
                                        <p:tgtEl>
                                          <p:spTgt spid="331781">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nodeType="clickEffect">
                                  <p:stCondLst>
                                    <p:cond delay="0"/>
                                  </p:stCondLst>
                                  <p:childTnLst>
                                    <p:set>
                                      <p:cBhvr>
                                        <p:cTn id="29" dur="1" fill="hold">
                                          <p:stCondLst>
                                            <p:cond delay="0"/>
                                          </p:stCondLst>
                                        </p:cTn>
                                        <p:tgtEl>
                                          <p:spTgt spid="331781">
                                            <p:txEl>
                                              <p:pRg st="3" end="3"/>
                                            </p:txEl>
                                          </p:spTgt>
                                        </p:tgtEl>
                                        <p:attrNameLst>
                                          <p:attrName>style.visibility</p:attrName>
                                        </p:attrNameLst>
                                      </p:cBhvr>
                                      <p:to>
                                        <p:strVal val="visible"/>
                                      </p:to>
                                    </p:set>
                                    <p:anim calcmode="lin" valueType="num">
                                      <p:cBhvr additive="base">
                                        <p:cTn id="30" dur="2000" fill="hold"/>
                                        <p:tgtEl>
                                          <p:spTgt spid="331781">
                                            <p:txEl>
                                              <p:pRg st="3" end="3"/>
                                            </p:txEl>
                                          </p:spTgt>
                                        </p:tgtEl>
                                        <p:attrNameLst>
                                          <p:attrName>ppt_x</p:attrName>
                                        </p:attrNameLst>
                                      </p:cBhvr>
                                      <p:tavLst>
                                        <p:tav tm="0">
                                          <p:val>
                                            <p:strVal val="#ppt_x"/>
                                          </p:val>
                                        </p:tav>
                                        <p:tav tm="100000">
                                          <p:val>
                                            <p:strVal val="#ppt_x"/>
                                          </p:val>
                                        </p:tav>
                                      </p:tavLst>
                                    </p:anim>
                                    <p:anim calcmode="lin" valueType="num">
                                      <p:cBhvr additive="base">
                                        <p:cTn id="31" dur="2000" fill="hold"/>
                                        <p:tgtEl>
                                          <p:spTgt spid="331781">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178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395288" y="188913"/>
            <a:ext cx="8424862" cy="719137"/>
          </a:xfrm>
        </p:spPr>
        <p:txBody>
          <a:bodyPr/>
          <a:lstStyle/>
          <a:p>
            <a:pPr eaLnBrk="1" hangingPunct="1"/>
            <a:r>
              <a:rPr lang="ja-JP" altLang="en-US" sz="4000" dirty="0" smtClean="0">
                <a:solidFill>
                  <a:srgbClr val="FFFFCC"/>
                </a:solidFill>
              </a:rPr>
              <a:t>シェルドンの著作</a:t>
            </a:r>
          </a:p>
        </p:txBody>
      </p:sp>
      <p:sp>
        <p:nvSpPr>
          <p:cNvPr id="291843" name="Rectangle 3"/>
          <p:cNvSpPr>
            <a:spLocks noGrp="1" noChangeArrowheads="1"/>
          </p:cNvSpPr>
          <p:nvPr>
            <p:ph type="body" idx="1"/>
          </p:nvPr>
        </p:nvSpPr>
        <p:spPr>
          <a:xfrm>
            <a:off x="642938" y="857250"/>
            <a:ext cx="8143875" cy="5857875"/>
          </a:xfrm>
        </p:spPr>
        <p:txBody>
          <a:bodyPr/>
          <a:lstStyle/>
          <a:p>
            <a:pPr eaLnBrk="1" hangingPunct="1">
              <a:defRPr/>
            </a:pPr>
            <a:r>
              <a:rPr lang="en-US" altLang="ja-JP" dirty="0" smtClean="0">
                <a:solidFill>
                  <a:schemeClr val="bg2">
                    <a:lumMod val="90000"/>
                  </a:schemeClr>
                </a:solidFill>
              </a:rPr>
              <a:t>1910</a:t>
            </a:r>
            <a:r>
              <a:rPr lang="ja-JP" altLang="en-US" dirty="0" smtClean="0">
                <a:solidFill>
                  <a:schemeClr val="bg2">
                    <a:lumMod val="90000"/>
                  </a:schemeClr>
                </a:solidFill>
              </a:rPr>
              <a:t>年　シカゴ大会講演</a:t>
            </a:r>
          </a:p>
          <a:p>
            <a:pPr eaLnBrk="1" hangingPunct="1">
              <a:defRPr/>
            </a:pPr>
            <a:r>
              <a:rPr lang="en-US" altLang="ja-JP" dirty="0" smtClean="0">
                <a:solidFill>
                  <a:schemeClr val="bg2">
                    <a:lumMod val="90000"/>
                  </a:schemeClr>
                </a:solidFill>
              </a:rPr>
              <a:t>1911</a:t>
            </a:r>
            <a:r>
              <a:rPr lang="ja-JP" altLang="en-US" dirty="0" smtClean="0">
                <a:solidFill>
                  <a:schemeClr val="bg2">
                    <a:lumMod val="90000"/>
                  </a:schemeClr>
                </a:solidFill>
              </a:rPr>
              <a:t>年　ポートランド大会講演</a:t>
            </a:r>
            <a:r>
              <a:rPr lang="ja-JP" altLang="en-US" dirty="0" smtClean="0">
                <a:solidFill>
                  <a:schemeClr val="hlink"/>
                </a:solidFill>
              </a:rPr>
              <a:t>　　</a:t>
            </a:r>
            <a:r>
              <a:rPr lang="ja-JP" altLang="en-US" dirty="0" smtClean="0">
                <a:solidFill>
                  <a:srgbClr val="FF9900"/>
                </a:solidFill>
              </a:rPr>
              <a:t>私の宣言</a:t>
            </a:r>
          </a:p>
          <a:p>
            <a:pPr eaLnBrk="1" hangingPunct="1">
              <a:defRPr/>
            </a:pPr>
            <a:r>
              <a:rPr lang="en-US" altLang="ja-JP" dirty="0" smtClean="0">
                <a:solidFill>
                  <a:schemeClr val="bg2">
                    <a:lumMod val="90000"/>
                  </a:schemeClr>
                </a:solidFill>
              </a:rPr>
              <a:t>1913</a:t>
            </a:r>
            <a:r>
              <a:rPr lang="ja-JP" altLang="en-US" dirty="0" smtClean="0">
                <a:solidFill>
                  <a:schemeClr val="bg2">
                    <a:lumMod val="90000"/>
                  </a:schemeClr>
                </a:solidFill>
              </a:rPr>
              <a:t>年　バッファロー大会講演</a:t>
            </a:r>
          </a:p>
          <a:p>
            <a:pPr eaLnBrk="1" hangingPunct="1">
              <a:buFontTx/>
              <a:buNone/>
              <a:defRPr/>
            </a:pPr>
            <a:r>
              <a:rPr lang="ja-JP" altLang="en-US" dirty="0" smtClean="0">
                <a:solidFill>
                  <a:schemeClr val="hlink"/>
                </a:solidFill>
              </a:rPr>
              <a:t>　　</a:t>
            </a:r>
            <a:r>
              <a:rPr lang="ja-JP" altLang="en-US" dirty="0" smtClean="0">
                <a:solidFill>
                  <a:srgbClr val="FF9900"/>
                </a:solidFill>
              </a:rPr>
              <a:t>事業を成功させる哲学と職業倫理</a:t>
            </a:r>
          </a:p>
          <a:p>
            <a:pPr eaLnBrk="1" hangingPunct="1">
              <a:defRPr/>
            </a:pPr>
            <a:r>
              <a:rPr lang="en-US" altLang="ja-JP" dirty="0" smtClean="0">
                <a:solidFill>
                  <a:schemeClr val="bg2">
                    <a:lumMod val="90000"/>
                  </a:schemeClr>
                </a:solidFill>
              </a:rPr>
              <a:t>1921</a:t>
            </a:r>
            <a:r>
              <a:rPr lang="ja-JP" altLang="en-US" dirty="0" smtClean="0">
                <a:solidFill>
                  <a:schemeClr val="bg2">
                    <a:lumMod val="90000"/>
                  </a:schemeClr>
                </a:solidFill>
              </a:rPr>
              <a:t>年　エジンバラ大会講演</a:t>
            </a:r>
          </a:p>
          <a:p>
            <a:pPr eaLnBrk="1" hangingPunct="1">
              <a:buNone/>
              <a:defRPr/>
            </a:pPr>
            <a:r>
              <a:rPr lang="ja-JP" altLang="en-US" dirty="0" smtClean="0">
                <a:solidFill>
                  <a:schemeClr val="hlink"/>
                </a:solidFill>
              </a:rPr>
              <a:t>　　</a:t>
            </a:r>
            <a:r>
              <a:rPr lang="ja-JP" altLang="en-US" dirty="0" smtClean="0">
                <a:solidFill>
                  <a:srgbClr val="FF9900"/>
                </a:solidFill>
              </a:rPr>
              <a:t>ロータリー哲学</a:t>
            </a:r>
            <a:endParaRPr lang="en-US" altLang="ja-JP" dirty="0" smtClean="0">
              <a:solidFill>
                <a:srgbClr val="FF9900"/>
              </a:solidFill>
            </a:endParaRPr>
          </a:p>
          <a:p>
            <a:pPr eaLnBrk="1" hangingPunct="1">
              <a:defRPr/>
            </a:pPr>
            <a:r>
              <a:rPr lang="en-US" altLang="ja-JP" dirty="0" smtClean="0">
                <a:solidFill>
                  <a:schemeClr val="bg2">
                    <a:lumMod val="90000"/>
                  </a:schemeClr>
                </a:solidFill>
              </a:rPr>
              <a:t>The Rotarian  </a:t>
            </a:r>
            <a:r>
              <a:rPr lang="ja-JP" altLang="en-US" dirty="0" smtClean="0">
                <a:solidFill>
                  <a:schemeClr val="bg2">
                    <a:lumMod val="90000"/>
                  </a:schemeClr>
                </a:solidFill>
              </a:rPr>
              <a:t>に掲載された</a:t>
            </a:r>
            <a:r>
              <a:rPr lang="en-US" altLang="ja-JP" dirty="0" smtClean="0">
                <a:solidFill>
                  <a:schemeClr val="bg2">
                    <a:lumMod val="90000"/>
                  </a:schemeClr>
                </a:solidFill>
              </a:rPr>
              <a:t>2</a:t>
            </a:r>
            <a:r>
              <a:rPr lang="ja-JP" altLang="en-US" dirty="0" smtClean="0">
                <a:solidFill>
                  <a:schemeClr val="bg2">
                    <a:lumMod val="90000"/>
                  </a:schemeClr>
                </a:solidFill>
              </a:rPr>
              <a:t>回の小論文</a:t>
            </a:r>
          </a:p>
          <a:p>
            <a:pPr eaLnBrk="1" hangingPunct="1">
              <a:defRPr/>
            </a:pPr>
            <a:r>
              <a:rPr lang="en-US" altLang="ja-JP" dirty="0" smtClean="0">
                <a:solidFill>
                  <a:srgbClr val="FF0000"/>
                </a:solidFill>
              </a:rPr>
              <a:t>1902</a:t>
            </a:r>
            <a:r>
              <a:rPr lang="ja-JP" altLang="en-US" dirty="0" smtClean="0">
                <a:solidFill>
                  <a:srgbClr val="FF0000"/>
                </a:solidFill>
              </a:rPr>
              <a:t>年　</a:t>
            </a:r>
            <a:r>
              <a:rPr lang="en-US" altLang="ja-JP" dirty="0" smtClean="0">
                <a:solidFill>
                  <a:srgbClr val="FF0000"/>
                </a:solidFill>
              </a:rPr>
              <a:t>Successful Selling  </a:t>
            </a:r>
            <a:r>
              <a:rPr lang="ja-JP" altLang="en-US" dirty="0" smtClean="0">
                <a:solidFill>
                  <a:srgbClr val="FF0000"/>
                </a:solidFill>
              </a:rPr>
              <a:t>　</a:t>
            </a:r>
          </a:p>
          <a:p>
            <a:pPr eaLnBrk="1" hangingPunct="1">
              <a:buFont typeface="Arial" pitchFamily="34" charset="0"/>
              <a:buChar char="•"/>
              <a:defRPr/>
            </a:pPr>
            <a:r>
              <a:rPr lang="en-US" altLang="ja-JP" dirty="0" smtClean="0">
                <a:solidFill>
                  <a:srgbClr val="FF0000"/>
                </a:solidFill>
              </a:rPr>
              <a:t>1917</a:t>
            </a:r>
            <a:r>
              <a:rPr lang="ja-JP" altLang="en-US" dirty="0" smtClean="0">
                <a:solidFill>
                  <a:srgbClr val="FF0000"/>
                </a:solidFill>
              </a:rPr>
              <a:t>年　</a:t>
            </a:r>
            <a:r>
              <a:rPr lang="en-US" altLang="ja-JP" dirty="0" smtClean="0">
                <a:solidFill>
                  <a:srgbClr val="FF0000"/>
                </a:solidFill>
              </a:rPr>
              <a:t>The Science of Business  </a:t>
            </a:r>
            <a:r>
              <a:rPr lang="ja-JP" altLang="en-US" dirty="0" smtClean="0">
                <a:solidFill>
                  <a:schemeClr val="bg2">
                    <a:lumMod val="90000"/>
                  </a:schemeClr>
                </a:solidFill>
              </a:rPr>
              <a:t/>
            </a:r>
            <a:br>
              <a:rPr lang="ja-JP" altLang="en-US" dirty="0" smtClean="0">
                <a:solidFill>
                  <a:schemeClr val="bg2">
                    <a:lumMod val="90000"/>
                  </a:schemeClr>
                </a:solidFill>
              </a:rPr>
            </a:br>
            <a:r>
              <a:rPr lang="en-US" sz="2800" dirty="0" smtClean="0"/>
              <a:t/>
            </a:r>
            <a:br>
              <a:rPr lang="en-US" sz="2800" dirty="0" smtClean="0"/>
            </a:br>
            <a:endParaRPr lang="ja-JP" altLang="en-US" sz="2800" dirty="0" smtClean="0">
              <a:solidFill>
                <a:schemeClr val="accent2">
                  <a:lumMod val="20000"/>
                  <a:lumOff val="80000"/>
                </a:schemeClr>
              </a:solidFill>
            </a:endParaRPr>
          </a:p>
          <a:p>
            <a:pPr eaLnBrk="1" hangingPunct="1">
              <a:buFontTx/>
              <a:buNone/>
              <a:defRPr/>
            </a:pPr>
            <a:r>
              <a:rPr lang="ja-JP" altLang="en-US" sz="2800" dirty="0" smtClean="0">
                <a:solidFill>
                  <a:srgbClr val="FF9900"/>
                </a:solidFill>
              </a:rPr>
              <a:t>　</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291843">
                                            <p:txEl>
                                              <p:pRg st="0" end="0"/>
                                            </p:txEl>
                                          </p:spTgt>
                                        </p:tgtEl>
                                        <p:attrNameLst>
                                          <p:attrName>style.visibility</p:attrName>
                                        </p:attrNameLst>
                                      </p:cBhvr>
                                      <p:to>
                                        <p:strVal val="visible"/>
                                      </p:to>
                                    </p:set>
                                    <p:anim calcmode="lin" valueType="num">
                                      <p:cBhvr additive="base">
                                        <p:cTn id="7" dur="2000" fill="hold"/>
                                        <p:tgtEl>
                                          <p:spTgt spid="291843">
                                            <p:txEl>
                                              <p:pRg st="0" end="0"/>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291843">
                                            <p:txEl>
                                              <p:pRg st="0" end="0"/>
                                            </p:txEl>
                                          </p:spTgt>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2" presetClass="entr" presetSubtype="4" fill="hold" nodeType="afterEffect">
                                  <p:stCondLst>
                                    <p:cond delay="0"/>
                                  </p:stCondLst>
                                  <p:childTnLst>
                                    <p:set>
                                      <p:cBhvr>
                                        <p:cTn id="11" dur="1" fill="hold">
                                          <p:stCondLst>
                                            <p:cond delay="0"/>
                                          </p:stCondLst>
                                        </p:cTn>
                                        <p:tgtEl>
                                          <p:spTgt spid="291843">
                                            <p:txEl>
                                              <p:pRg st="1" end="1"/>
                                            </p:txEl>
                                          </p:spTgt>
                                        </p:tgtEl>
                                        <p:attrNameLst>
                                          <p:attrName>style.visibility</p:attrName>
                                        </p:attrNameLst>
                                      </p:cBhvr>
                                      <p:to>
                                        <p:strVal val="visible"/>
                                      </p:to>
                                    </p:set>
                                    <p:anim calcmode="lin" valueType="num">
                                      <p:cBhvr additive="base">
                                        <p:cTn id="12" dur="2000" fill="hold"/>
                                        <p:tgtEl>
                                          <p:spTgt spid="291843">
                                            <p:txEl>
                                              <p:pRg st="1" end="1"/>
                                            </p:txEl>
                                          </p:spTgt>
                                        </p:tgtEl>
                                        <p:attrNameLst>
                                          <p:attrName>ppt_x</p:attrName>
                                        </p:attrNameLst>
                                      </p:cBhvr>
                                      <p:tavLst>
                                        <p:tav tm="0">
                                          <p:val>
                                            <p:strVal val="#ppt_x"/>
                                          </p:val>
                                        </p:tav>
                                        <p:tav tm="100000">
                                          <p:val>
                                            <p:strVal val="#ppt_x"/>
                                          </p:val>
                                        </p:tav>
                                      </p:tavLst>
                                    </p:anim>
                                    <p:anim calcmode="lin" valueType="num">
                                      <p:cBhvr additive="base">
                                        <p:cTn id="13" dur="2000" fill="hold"/>
                                        <p:tgtEl>
                                          <p:spTgt spid="291843">
                                            <p:txEl>
                                              <p:pRg st="1" end="1"/>
                                            </p:txEl>
                                          </p:spTgt>
                                        </p:tgtEl>
                                        <p:attrNameLst>
                                          <p:attrName>ppt_y</p:attrName>
                                        </p:attrNameLst>
                                      </p:cBhvr>
                                      <p:tavLst>
                                        <p:tav tm="0">
                                          <p:val>
                                            <p:strVal val="1+#ppt_h/2"/>
                                          </p:val>
                                        </p:tav>
                                        <p:tav tm="100000">
                                          <p:val>
                                            <p:strVal val="#ppt_y"/>
                                          </p:val>
                                        </p:tav>
                                      </p:tavLst>
                                    </p:anim>
                                  </p:childTnLst>
                                </p:cTn>
                              </p:par>
                            </p:childTnLst>
                          </p:cTn>
                        </p:par>
                        <p:par>
                          <p:cTn id="14" fill="hold">
                            <p:stCondLst>
                              <p:cond delay="4000"/>
                            </p:stCondLst>
                            <p:childTnLst>
                              <p:par>
                                <p:cTn id="15" presetID="2" presetClass="entr" presetSubtype="4" fill="hold" nodeType="afterEffect">
                                  <p:stCondLst>
                                    <p:cond delay="0"/>
                                  </p:stCondLst>
                                  <p:childTnLst>
                                    <p:set>
                                      <p:cBhvr>
                                        <p:cTn id="16" dur="1" fill="hold">
                                          <p:stCondLst>
                                            <p:cond delay="0"/>
                                          </p:stCondLst>
                                        </p:cTn>
                                        <p:tgtEl>
                                          <p:spTgt spid="291843">
                                            <p:txEl>
                                              <p:pRg st="2" end="2"/>
                                            </p:txEl>
                                          </p:spTgt>
                                        </p:tgtEl>
                                        <p:attrNameLst>
                                          <p:attrName>style.visibility</p:attrName>
                                        </p:attrNameLst>
                                      </p:cBhvr>
                                      <p:to>
                                        <p:strVal val="visible"/>
                                      </p:to>
                                    </p:set>
                                    <p:anim calcmode="lin" valueType="num">
                                      <p:cBhvr additive="base">
                                        <p:cTn id="17" dur="2000" fill="hold"/>
                                        <p:tgtEl>
                                          <p:spTgt spid="291843">
                                            <p:txEl>
                                              <p:pRg st="2" end="2"/>
                                            </p:txEl>
                                          </p:spTgt>
                                        </p:tgtEl>
                                        <p:attrNameLst>
                                          <p:attrName>ppt_x</p:attrName>
                                        </p:attrNameLst>
                                      </p:cBhvr>
                                      <p:tavLst>
                                        <p:tav tm="0">
                                          <p:val>
                                            <p:strVal val="#ppt_x"/>
                                          </p:val>
                                        </p:tav>
                                        <p:tav tm="100000">
                                          <p:val>
                                            <p:strVal val="#ppt_x"/>
                                          </p:val>
                                        </p:tav>
                                      </p:tavLst>
                                    </p:anim>
                                    <p:anim calcmode="lin" valueType="num">
                                      <p:cBhvr additive="base">
                                        <p:cTn id="18" dur="2000" fill="hold"/>
                                        <p:tgtEl>
                                          <p:spTgt spid="291843">
                                            <p:txEl>
                                              <p:pRg st="2" end="2"/>
                                            </p:txEl>
                                          </p:spTgt>
                                        </p:tgtEl>
                                        <p:attrNameLst>
                                          <p:attrName>ppt_y</p:attrName>
                                        </p:attrNameLst>
                                      </p:cBhvr>
                                      <p:tavLst>
                                        <p:tav tm="0">
                                          <p:val>
                                            <p:strVal val="1+#ppt_h/2"/>
                                          </p:val>
                                        </p:tav>
                                        <p:tav tm="100000">
                                          <p:val>
                                            <p:strVal val="#ppt_y"/>
                                          </p:val>
                                        </p:tav>
                                      </p:tavLst>
                                    </p:anim>
                                  </p:childTnLst>
                                </p:cTn>
                              </p:par>
                            </p:childTnLst>
                          </p:cTn>
                        </p:par>
                        <p:par>
                          <p:cTn id="19" fill="hold">
                            <p:stCondLst>
                              <p:cond delay="6000"/>
                            </p:stCondLst>
                            <p:childTnLst>
                              <p:par>
                                <p:cTn id="20" presetID="2" presetClass="entr" presetSubtype="4" fill="hold" nodeType="afterEffect">
                                  <p:stCondLst>
                                    <p:cond delay="0"/>
                                  </p:stCondLst>
                                  <p:childTnLst>
                                    <p:set>
                                      <p:cBhvr>
                                        <p:cTn id="21" dur="1" fill="hold">
                                          <p:stCondLst>
                                            <p:cond delay="0"/>
                                          </p:stCondLst>
                                        </p:cTn>
                                        <p:tgtEl>
                                          <p:spTgt spid="291843">
                                            <p:txEl>
                                              <p:pRg st="3" end="3"/>
                                            </p:txEl>
                                          </p:spTgt>
                                        </p:tgtEl>
                                        <p:attrNameLst>
                                          <p:attrName>style.visibility</p:attrName>
                                        </p:attrNameLst>
                                      </p:cBhvr>
                                      <p:to>
                                        <p:strVal val="visible"/>
                                      </p:to>
                                    </p:set>
                                    <p:anim calcmode="lin" valueType="num">
                                      <p:cBhvr additive="base">
                                        <p:cTn id="22" dur="2000" fill="hold"/>
                                        <p:tgtEl>
                                          <p:spTgt spid="291843">
                                            <p:txEl>
                                              <p:pRg st="3" end="3"/>
                                            </p:txEl>
                                          </p:spTgt>
                                        </p:tgtEl>
                                        <p:attrNameLst>
                                          <p:attrName>ppt_x</p:attrName>
                                        </p:attrNameLst>
                                      </p:cBhvr>
                                      <p:tavLst>
                                        <p:tav tm="0">
                                          <p:val>
                                            <p:strVal val="#ppt_x"/>
                                          </p:val>
                                        </p:tav>
                                        <p:tav tm="100000">
                                          <p:val>
                                            <p:strVal val="#ppt_x"/>
                                          </p:val>
                                        </p:tav>
                                      </p:tavLst>
                                    </p:anim>
                                    <p:anim calcmode="lin" valueType="num">
                                      <p:cBhvr additive="base">
                                        <p:cTn id="23" dur="2000" fill="hold"/>
                                        <p:tgtEl>
                                          <p:spTgt spid="291843">
                                            <p:txEl>
                                              <p:pRg st="3" end="3"/>
                                            </p:txEl>
                                          </p:spTgt>
                                        </p:tgtEl>
                                        <p:attrNameLst>
                                          <p:attrName>ppt_y</p:attrName>
                                        </p:attrNameLst>
                                      </p:cBhvr>
                                      <p:tavLst>
                                        <p:tav tm="0">
                                          <p:val>
                                            <p:strVal val="1+#ppt_h/2"/>
                                          </p:val>
                                        </p:tav>
                                        <p:tav tm="100000">
                                          <p:val>
                                            <p:strVal val="#ppt_y"/>
                                          </p:val>
                                        </p:tav>
                                      </p:tavLst>
                                    </p:anim>
                                  </p:childTnLst>
                                </p:cTn>
                              </p:par>
                            </p:childTnLst>
                          </p:cTn>
                        </p:par>
                        <p:par>
                          <p:cTn id="24" fill="hold">
                            <p:stCondLst>
                              <p:cond delay="8000"/>
                            </p:stCondLst>
                            <p:childTnLst>
                              <p:par>
                                <p:cTn id="25" presetID="2" presetClass="entr" presetSubtype="4" fill="hold" nodeType="afterEffect">
                                  <p:stCondLst>
                                    <p:cond delay="0"/>
                                  </p:stCondLst>
                                  <p:childTnLst>
                                    <p:set>
                                      <p:cBhvr>
                                        <p:cTn id="26" dur="1" fill="hold">
                                          <p:stCondLst>
                                            <p:cond delay="0"/>
                                          </p:stCondLst>
                                        </p:cTn>
                                        <p:tgtEl>
                                          <p:spTgt spid="291843">
                                            <p:txEl>
                                              <p:pRg st="4" end="4"/>
                                            </p:txEl>
                                          </p:spTgt>
                                        </p:tgtEl>
                                        <p:attrNameLst>
                                          <p:attrName>style.visibility</p:attrName>
                                        </p:attrNameLst>
                                      </p:cBhvr>
                                      <p:to>
                                        <p:strVal val="visible"/>
                                      </p:to>
                                    </p:set>
                                    <p:anim calcmode="lin" valueType="num">
                                      <p:cBhvr additive="base">
                                        <p:cTn id="27" dur="2000" fill="hold"/>
                                        <p:tgtEl>
                                          <p:spTgt spid="291843">
                                            <p:txEl>
                                              <p:pRg st="4" end="4"/>
                                            </p:txEl>
                                          </p:spTgt>
                                        </p:tgtEl>
                                        <p:attrNameLst>
                                          <p:attrName>ppt_x</p:attrName>
                                        </p:attrNameLst>
                                      </p:cBhvr>
                                      <p:tavLst>
                                        <p:tav tm="0">
                                          <p:val>
                                            <p:strVal val="#ppt_x"/>
                                          </p:val>
                                        </p:tav>
                                        <p:tav tm="100000">
                                          <p:val>
                                            <p:strVal val="#ppt_x"/>
                                          </p:val>
                                        </p:tav>
                                      </p:tavLst>
                                    </p:anim>
                                    <p:anim calcmode="lin" valueType="num">
                                      <p:cBhvr additive="base">
                                        <p:cTn id="28" dur="2000" fill="hold"/>
                                        <p:tgtEl>
                                          <p:spTgt spid="291843">
                                            <p:txEl>
                                              <p:pRg st="4" end="4"/>
                                            </p:txEl>
                                          </p:spTgt>
                                        </p:tgtEl>
                                        <p:attrNameLst>
                                          <p:attrName>ppt_y</p:attrName>
                                        </p:attrNameLst>
                                      </p:cBhvr>
                                      <p:tavLst>
                                        <p:tav tm="0">
                                          <p:val>
                                            <p:strVal val="1+#ppt_h/2"/>
                                          </p:val>
                                        </p:tav>
                                        <p:tav tm="100000">
                                          <p:val>
                                            <p:strVal val="#ppt_y"/>
                                          </p:val>
                                        </p:tav>
                                      </p:tavLst>
                                    </p:anim>
                                  </p:childTnLst>
                                </p:cTn>
                              </p:par>
                            </p:childTnLst>
                          </p:cTn>
                        </p:par>
                        <p:par>
                          <p:cTn id="29" fill="hold">
                            <p:stCondLst>
                              <p:cond delay="10000"/>
                            </p:stCondLst>
                            <p:childTnLst>
                              <p:par>
                                <p:cTn id="30" presetID="2" presetClass="entr" presetSubtype="4" fill="hold" nodeType="afterEffect">
                                  <p:stCondLst>
                                    <p:cond delay="0"/>
                                  </p:stCondLst>
                                  <p:childTnLst>
                                    <p:set>
                                      <p:cBhvr>
                                        <p:cTn id="31" dur="1" fill="hold">
                                          <p:stCondLst>
                                            <p:cond delay="0"/>
                                          </p:stCondLst>
                                        </p:cTn>
                                        <p:tgtEl>
                                          <p:spTgt spid="291843">
                                            <p:txEl>
                                              <p:pRg st="5" end="5"/>
                                            </p:txEl>
                                          </p:spTgt>
                                        </p:tgtEl>
                                        <p:attrNameLst>
                                          <p:attrName>style.visibility</p:attrName>
                                        </p:attrNameLst>
                                      </p:cBhvr>
                                      <p:to>
                                        <p:strVal val="visible"/>
                                      </p:to>
                                    </p:set>
                                    <p:anim calcmode="lin" valueType="num">
                                      <p:cBhvr additive="base">
                                        <p:cTn id="32" dur="2000" fill="hold"/>
                                        <p:tgtEl>
                                          <p:spTgt spid="291843">
                                            <p:txEl>
                                              <p:pRg st="5" end="5"/>
                                            </p:txEl>
                                          </p:spTgt>
                                        </p:tgtEl>
                                        <p:attrNameLst>
                                          <p:attrName>ppt_x</p:attrName>
                                        </p:attrNameLst>
                                      </p:cBhvr>
                                      <p:tavLst>
                                        <p:tav tm="0">
                                          <p:val>
                                            <p:strVal val="#ppt_x"/>
                                          </p:val>
                                        </p:tav>
                                        <p:tav tm="100000">
                                          <p:val>
                                            <p:strVal val="#ppt_x"/>
                                          </p:val>
                                        </p:tav>
                                      </p:tavLst>
                                    </p:anim>
                                    <p:anim calcmode="lin" valueType="num">
                                      <p:cBhvr additive="base">
                                        <p:cTn id="33" dur="2000" fill="hold"/>
                                        <p:tgtEl>
                                          <p:spTgt spid="291843">
                                            <p:txEl>
                                              <p:pRg st="5" end="5"/>
                                            </p:txEl>
                                          </p:spTgt>
                                        </p:tgtEl>
                                        <p:attrNameLst>
                                          <p:attrName>ppt_y</p:attrName>
                                        </p:attrNameLst>
                                      </p:cBhvr>
                                      <p:tavLst>
                                        <p:tav tm="0">
                                          <p:val>
                                            <p:strVal val="1+#ppt_h/2"/>
                                          </p:val>
                                        </p:tav>
                                        <p:tav tm="100000">
                                          <p:val>
                                            <p:strVal val="#ppt_y"/>
                                          </p:val>
                                        </p:tav>
                                      </p:tavLst>
                                    </p:anim>
                                  </p:childTnLst>
                                </p:cTn>
                              </p:par>
                            </p:childTnLst>
                          </p:cTn>
                        </p:par>
                        <p:par>
                          <p:cTn id="34" fill="hold">
                            <p:stCondLst>
                              <p:cond delay="12000"/>
                            </p:stCondLst>
                            <p:childTnLst>
                              <p:par>
                                <p:cTn id="35" presetID="2" presetClass="entr" presetSubtype="4" fill="hold" nodeType="afterEffect">
                                  <p:stCondLst>
                                    <p:cond delay="0"/>
                                  </p:stCondLst>
                                  <p:childTnLst>
                                    <p:set>
                                      <p:cBhvr>
                                        <p:cTn id="36" dur="1" fill="hold">
                                          <p:stCondLst>
                                            <p:cond delay="0"/>
                                          </p:stCondLst>
                                        </p:cTn>
                                        <p:tgtEl>
                                          <p:spTgt spid="291843">
                                            <p:txEl>
                                              <p:pRg st="6" end="6"/>
                                            </p:txEl>
                                          </p:spTgt>
                                        </p:tgtEl>
                                        <p:attrNameLst>
                                          <p:attrName>style.visibility</p:attrName>
                                        </p:attrNameLst>
                                      </p:cBhvr>
                                      <p:to>
                                        <p:strVal val="visible"/>
                                      </p:to>
                                    </p:set>
                                    <p:anim calcmode="lin" valueType="num">
                                      <p:cBhvr additive="base">
                                        <p:cTn id="37" dur="2000" fill="hold"/>
                                        <p:tgtEl>
                                          <p:spTgt spid="291843">
                                            <p:txEl>
                                              <p:pRg st="6" end="6"/>
                                            </p:txEl>
                                          </p:spTgt>
                                        </p:tgtEl>
                                        <p:attrNameLst>
                                          <p:attrName>ppt_x</p:attrName>
                                        </p:attrNameLst>
                                      </p:cBhvr>
                                      <p:tavLst>
                                        <p:tav tm="0">
                                          <p:val>
                                            <p:strVal val="#ppt_x"/>
                                          </p:val>
                                        </p:tav>
                                        <p:tav tm="100000">
                                          <p:val>
                                            <p:strVal val="#ppt_x"/>
                                          </p:val>
                                        </p:tav>
                                      </p:tavLst>
                                    </p:anim>
                                    <p:anim calcmode="lin" valueType="num">
                                      <p:cBhvr additive="base">
                                        <p:cTn id="38" dur="2000" fill="hold"/>
                                        <p:tgtEl>
                                          <p:spTgt spid="29184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291843">
                                            <p:txEl>
                                              <p:pRg st="7" end="7"/>
                                            </p:txEl>
                                          </p:spTgt>
                                        </p:tgtEl>
                                        <p:attrNameLst>
                                          <p:attrName>style.visibility</p:attrName>
                                        </p:attrNameLst>
                                      </p:cBhvr>
                                      <p:to>
                                        <p:strVal val="visible"/>
                                      </p:to>
                                    </p:set>
                                    <p:anim calcmode="lin" valueType="num">
                                      <p:cBhvr additive="base">
                                        <p:cTn id="43" dur="2000" fill="hold"/>
                                        <p:tgtEl>
                                          <p:spTgt spid="291843">
                                            <p:txEl>
                                              <p:pRg st="7" end="7"/>
                                            </p:txEl>
                                          </p:spTgt>
                                        </p:tgtEl>
                                        <p:attrNameLst>
                                          <p:attrName>ppt_x</p:attrName>
                                        </p:attrNameLst>
                                      </p:cBhvr>
                                      <p:tavLst>
                                        <p:tav tm="0">
                                          <p:val>
                                            <p:strVal val="#ppt_x"/>
                                          </p:val>
                                        </p:tav>
                                        <p:tav tm="100000">
                                          <p:val>
                                            <p:strVal val="#ppt_x"/>
                                          </p:val>
                                        </p:tav>
                                      </p:tavLst>
                                    </p:anim>
                                    <p:anim calcmode="lin" valueType="num">
                                      <p:cBhvr additive="base">
                                        <p:cTn id="44" dur="2000" fill="hold"/>
                                        <p:tgtEl>
                                          <p:spTgt spid="291843">
                                            <p:txEl>
                                              <p:pRg st="7" end="7"/>
                                            </p:txEl>
                                          </p:spTgt>
                                        </p:tgtEl>
                                        <p:attrNameLst>
                                          <p:attrName>ppt_y</p:attrName>
                                        </p:attrNameLst>
                                      </p:cBhvr>
                                      <p:tavLst>
                                        <p:tav tm="0">
                                          <p:val>
                                            <p:strVal val="1+#ppt_h/2"/>
                                          </p:val>
                                        </p:tav>
                                        <p:tav tm="100000">
                                          <p:val>
                                            <p:strVal val="#ppt_y"/>
                                          </p:val>
                                        </p:tav>
                                      </p:tavLst>
                                    </p:anim>
                                  </p:childTnLst>
                                </p:cTn>
                              </p:par>
                            </p:childTnLst>
                          </p:cTn>
                        </p:par>
                        <p:par>
                          <p:cTn id="45" fill="hold">
                            <p:stCondLst>
                              <p:cond delay="2000"/>
                            </p:stCondLst>
                            <p:childTnLst>
                              <p:par>
                                <p:cTn id="46" presetID="2" presetClass="entr" presetSubtype="4" fill="hold" nodeType="afterEffect">
                                  <p:stCondLst>
                                    <p:cond delay="0"/>
                                  </p:stCondLst>
                                  <p:childTnLst>
                                    <p:set>
                                      <p:cBhvr>
                                        <p:cTn id="47" dur="1" fill="hold">
                                          <p:stCondLst>
                                            <p:cond delay="0"/>
                                          </p:stCondLst>
                                        </p:cTn>
                                        <p:tgtEl>
                                          <p:spTgt spid="291843">
                                            <p:txEl>
                                              <p:pRg st="8" end="8"/>
                                            </p:txEl>
                                          </p:spTgt>
                                        </p:tgtEl>
                                        <p:attrNameLst>
                                          <p:attrName>style.visibility</p:attrName>
                                        </p:attrNameLst>
                                      </p:cBhvr>
                                      <p:to>
                                        <p:strVal val="visible"/>
                                      </p:to>
                                    </p:set>
                                    <p:anim calcmode="lin" valueType="num">
                                      <p:cBhvr additive="base">
                                        <p:cTn id="48" dur="2000" fill="hold"/>
                                        <p:tgtEl>
                                          <p:spTgt spid="291843">
                                            <p:txEl>
                                              <p:pRg st="8" end="8"/>
                                            </p:txEl>
                                          </p:spTgt>
                                        </p:tgtEl>
                                        <p:attrNameLst>
                                          <p:attrName>ppt_x</p:attrName>
                                        </p:attrNameLst>
                                      </p:cBhvr>
                                      <p:tavLst>
                                        <p:tav tm="0">
                                          <p:val>
                                            <p:strVal val="#ppt_x"/>
                                          </p:val>
                                        </p:tav>
                                        <p:tav tm="100000">
                                          <p:val>
                                            <p:strVal val="#ppt_x"/>
                                          </p:val>
                                        </p:tav>
                                      </p:tavLst>
                                    </p:anim>
                                    <p:anim calcmode="lin" valueType="num">
                                      <p:cBhvr additive="base">
                                        <p:cTn id="49" dur="2000" fill="hold"/>
                                        <p:tgtEl>
                                          <p:spTgt spid="291843">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タイトル 1"/>
          <p:cNvSpPr>
            <a:spLocks noGrp="1"/>
          </p:cNvSpPr>
          <p:nvPr>
            <p:ph type="title"/>
          </p:nvPr>
        </p:nvSpPr>
        <p:spPr/>
        <p:txBody>
          <a:bodyPr/>
          <a:lstStyle/>
          <a:p>
            <a:endParaRPr lang="ja-JP" altLang="en-US" smtClean="0"/>
          </a:p>
        </p:txBody>
      </p:sp>
      <p:pic>
        <p:nvPicPr>
          <p:cNvPr id="23555" name="コンテンツ プレースホルダ 3" descr="PICT0133.JPG"/>
          <p:cNvPicPr>
            <a:picLocks noGrp="1" noChangeAspect="1"/>
          </p:cNvPicPr>
          <p:nvPr>
            <p:ph idx="1"/>
          </p:nvPr>
        </p:nvPicPr>
        <p:blipFill>
          <a:blip r:embed="rId3" cstate="print"/>
          <a:srcRect/>
          <a:stretch>
            <a:fillRect/>
          </a:stretch>
        </p:blipFill>
        <p:spPr>
          <a:xfrm>
            <a:off x="857250" y="285750"/>
            <a:ext cx="7524750" cy="5643563"/>
          </a:xfrm>
        </p:spPr>
      </p:pic>
      <p:sp>
        <p:nvSpPr>
          <p:cNvPr id="5" name="正方形/長方形 4"/>
          <p:cNvSpPr/>
          <p:nvPr/>
        </p:nvSpPr>
        <p:spPr>
          <a:xfrm>
            <a:off x="428625" y="6072188"/>
            <a:ext cx="8429625" cy="584200"/>
          </a:xfrm>
          <a:prstGeom prst="rect">
            <a:avLst/>
          </a:prstGeom>
        </p:spPr>
        <p:txBody>
          <a:bodyPr>
            <a:spAutoFit/>
          </a:bodyPr>
          <a:lstStyle/>
          <a:p>
            <a:pPr algn="ctr">
              <a:defRPr/>
            </a:pPr>
            <a:r>
              <a:rPr lang="en-US" altLang="ja-JP" sz="3200" dirty="0">
                <a:solidFill>
                  <a:schemeClr val="accent2">
                    <a:lumMod val="20000"/>
                    <a:lumOff val="80000"/>
                  </a:schemeClr>
                </a:solidFill>
              </a:rPr>
              <a:t>Successful Selling  1902</a:t>
            </a:r>
            <a:r>
              <a:rPr lang="ja-JP" altLang="en-US" sz="3200" dirty="0">
                <a:solidFill>
                  <a:schemeClr val="accent2">
                    <a:lumMod val="20000"/>
                    <a:lumOff val="80000"/>
                  </a:schemeClr>
                </a:solidFill>
              </a:rPr>
              <a:t>年初版　</a:t>
            </a:r>
            <a:r>
              <a:rPr lang="en-US" altLang="ja-JP" sz="3200" dirty="0">
                <a:solidFill>
                  <a:schemeClr val="accent2">
                    <a:lumMod val="20000"/>
                    <a:lumOff val="80000"/>
                  </a:schemeClr>
                </a:solidFill>
              </a:rPr>
              <a:t>1924</a:t>
            </a:r>
            <a:r>
              <a:rPr lang="ja-JP" altLang="en-US" sz="3200" dirty="0">
                <a:solidFill>
                  <a:schemeClr val="accent2">
                    <a:lumMod val="20000"/>
                    <a:lumOff val="80000"/>
                  </a:schemeClr>
                </a:solidFill>
              </a:rPr>
              <a:t>年改訂</a:t>
            </a:r>
            <a:endParaRPr lang="en-US" altLang="ja-JP" sz="3200" dirty="0">
              <a:solidFill>
                <a:schemeClr val="accent2">
                  <a:lumMod val="20000"/>
                  <a:lumOff val="80000"/>
                </a:schemeClr>
              </a:solidFill>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endParaRPr kumimoji="1" lang="ja-JP" altLang="en-US"/>
          </a:p>
        </p:txBody>
      </p:sp>
      <p:sp>
        <p:nvSpPr>
          <p:cNvPr id="3" name="コンテンツ プレースホルダ 2"/>
          <p:cNvSpPr>
            <a:spLocks noGrp="1"/>
          </p:cNvSpPr>
          <p:nvPr>
            <p:ph idx="1"/>
          </p:nvPr>
        </p:nvSpPr>
        <p:spPr>
          <a:xfrm>
            <a:off x="500034" y="500042"/>
            <a:ext cx="8229600" cy="4525963"/>
          </a:xfrm>
        </p:spPr>
        <p:txBody>
          <a:bodyPr/>
          <a:lstStyle/>
          <a:p>
            <a:r>
              <a:rPr lang="en-US" altLang="ja-JP" sz="3600" dirty="0" smtClean="0">
                <a:solidFill>
                  <a:srgbClr val="FFFF99"/>
                </a:solidFill>
              </a:rPr>
              <a:t>Health, honor, and harmony are all essential for happiness - the thing which money alone will not buy. The spirit of Service is foreign to the nature of the un-</a:t>
            </a:r>
            <a:r>
              <a:rPr lang="en-US" altLang="ja-JP" sz="3600" dirty="0" err="1" smtClean="0">
                <a:solidFill>
                  <a:srgbClr val="FFFF99"/>
                </a:solidFill>
              </a:rPr>
              <a:t>relaible</a:t>
            </a:r>
            <a:r>
              <a:rPr lang="en-US" altLang="ja-JP" sz="3600" dirty="0" smtClean="0">
                <a:solidFill>
                  <a:srgbClr val="FFFF99"/>
                </a:solidFill>
              </a:rPr>
              <a:t> man. He is wholly selfish, and in his heart he believes the motto, “</a:t>
            </a:r>
            <a:r>
              <a:rPr lang="en-US" altLang="ja-JP" sz="3600" dirty="0" smtClean="0">
                <a:solidFill>
                  <a:srgbClr val="FF0000"/>
                </a:solidFill>
              </a:rPr>
              <a:t>He profits most who serves best</a:t>
            </a:r>
            <a:r>
              <a:rPr lang="en-US" altLang="ja-JP" sz="3600" dirty="0" smtClean="0">
                <a:solidFill>
                  <a:srgbClr val="FFFF99"/>
                </a:solidFill>
              </a:rPr>
              <a:t>,” is impracticable idealism</a:t>
            </a:r>
            <a:r>
              <a:rPr lang="en-US" altLang="ja-JP" dirty="0" smtClean="0">
                <a:solidFill>
                  <a:srgbClr val="FFFF99"/>
                </a:solidFill>
              </a:rPr>
              <a:t>. </a:t>
            </a:r>
            <a:endParaRPr lang="ja-JP" altLang="en-US" dirty="0" smtClean="0">
              <a:solidFill>
                <a:srgbClr val="FFFF99"/>
              </a:solidFill>
            </a:endParaRPr>
          </a:p>
          <a:p>
            <a:endParaRPr lang="ja-JP" altLang="en-US" dirty="0" smtClean="0">
              <a:solidFill>
                <a:srgbClr val="FFFF99"/>
              </a:solidFill>
            </a:endParaRPr>
          </a:p>
          <a:p>
            <a:pPr>
              <a:buNone/>
            </a:pPr>
            <a:r>
              <a:rPr lang="en-US" altLang="ja-JP" sz="3600" dirty="0" smtClean="0">
                <a:solidFill>
                  <a:srgbClr val="FFFF00"/>
                </a:solidFill>
              </a:rPr>
              <a:t>Successful Selling   Vol.6   Page 7</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animEffect transition="in" filter="fade">
                                      <p:cBhvr>
                                        <p:cTn id="11"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457200" y="1052736"/>
            <a:ext cx="8229600" cy="4608512"/>
          </a:xfrm>
        </p:spPr>
        <p:txBody>
          <a:bodyPr/>
          <a:lstStyle/>
          <a:p>
            <a:r>
              <a:rPr kumimoji="1" lang="ja-JP" altLang="en-US" sz="4800" dirty="0" smtClean="0">
                <a:solidFill>
                  <a:srgbClr val="FFFF99"/>
                </a:solidFill>
              </a:rPr>
              <a:t>シェルドンの</a:t>
            </a:r>
            <a:br>
              <a:rPr kumimoji="1" lang="ja-JP" altLang="en-US" sz="4800" dirty="0" smtClean="0">
                <a:solidFill>
                  <a:srgbClr val="FFFF99"/>
                </a:solidFill>
              </a:rPr>
            </a:br>
            <a:r>
              <a:rPr lang="ja-JP" altLang="en-US" sz="4800" dirty="0" smtClean="0">
                <a:solidFill>
                  <a:srgbClr val="FFFF99"/>
                </a:solidFill>
              </a:rPr>
              <a:t>職業奉仕理念は</a:t>
            </a:r>
            <a:br>
              <a:rPr lang="ja-JP" altLang="en-US" sz="4800" dirty="0" smtClean="0">
                <a:solidFill>
                  <a:srgbClr val="FFFF99"/>
                </a:solidFill>
              </a:rPr>
            </a:br>
            <a:r>
              <a:rPr lang="ja-JP" altLang="en-US" sz="4800" dirty="0" smtClean="0">
                <a:solidFill>
                  <a:srgbClr val="FFFF99"/>
                </a:solidFill>
              </a:rPr>
              <a:t>限りなく</a:t>
            </a:r>
            <a:br>
              <a:rPr lang="ja-JP" altLang="en-US" sz="4800" dirty="0" smtClean="0">
                <a:solidFill>
                  <a:srgbClr val="FFFF99"/>
                </a:solidFill>
              </a:rPr>
            </a:br>
            <a:r>
              <a:rPr lang="ja-JP" altLang="en-US" sz="4800" dirty="0" smtClean="0">
                <a:solidFill>
                  <a:srgbClr val="FFFF99"/>
                </a:solidFill>
              </a:rPr>
              <a:t>修正資本主義に近い考え方</a:t>
            </a:r>
            <a:br>
              <a:rPr lang="ja-JP" altLang="en-US" sz="4800" dirty="0" smtClean="0">
                <a:solidFill>
                  <a:srgbClr val="FFFF99"/>
                </a:solidFill>
              </a:rPr>
            </a:br>
            <a:r>
              <a:rPr lang="ja-JP" altLang="en-US" sz="4800" dirty="0" smtClean="0">
                <a:solidFill>
                  <a:srgbClr val="FFFF99"/>
                </a:solidFill>
              </a:rPr>
              <a:t/>
            </a:r>
            <a:br>
              <a:rPr lang="ja-JP" altLang="en-US" sz="4800" dirty="0" smtClean="0">
                <a:solidFill>
                  <a:srgbClr val="FFFF99"/>
                </a:solidFill>
              </a:rPr>
            </a:br>
            <a:r>
              <a:rPr lang="ja-JP" altLang="en-US" sz="4800" dirty="0" smtClean="0">
                <a:solidFill>
                  <a:srgbClr val="FFFF99"/>
                </a:solidFill>
              </a:rPr>
              <a:t>時代を</a:t>
            </a:r>
            <a:r>
              <a:rPr lang="en-US" altLang="ja-JP" sz="4800" dirty="0" smtClean="0">
                <a:solidFill>
                  <a:srgbClr val="FFFF99"/>
                </a:solidFill>
              </a:rPr>
              <a:t>30</a:t>
            </a:r>
            <a:r>
              <a:rPr lang="ja-JP" altLang="en-US" sz="4800" dirty="0" smtClean="0">
                <a:solidFill>
                  <a:srgbClr val="FFFF99"/>
                </a:solidFill>
              </a:rPr>
              <a:t>年先取りした思考</a:t>
            </a:r>
            <a:r>
              <a:rPr lang="ja-JP" altLang="en-US" dirty="0" smtClean="0">
                <a:solidFill>
                  <a:srgbClr val="FFFF99"/>
                </a:solidFill>
              </a:rPr>
              <a:t/>
            </a:r>
            <a:br>
              <a:rPr lang="ja-JP" altLang="en-US" dirty="0" smtClean="0">
                <a:solidFill>
                  <a:srgbClr val="FFFF99"/>
                </a:solidFill>
              </a:rPr>
            </a:br>
            <a:endParaRPr kumimoji="1" lang="ja-JP" altLang="en-US" dirty="0">
              <a:solidFill>
                <a:srgbClr val="FFFF99"/>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6"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 by="(-#ppt_w*2)" calcmode="lin" valueType="num">
                                      <p:cBhvr rctx="PPT">
                                        <p:cTn id="7" dur="500" autoRev="1" fill="hold">
                                          <p:stCondLst>
                                            <p:cond delay="0"/>
                                          </p:stCondLst>
                                        </p:cTn>
                                        <p:tgtEl>
                                          <p:spTgt spid="2"/>
                                        </p:tgtEl>
                                        <p:attrNameLst>
                                          <p:attrName>ppt_w</p:attrName>
                                        </p:attrNameLst>
                                      </p:cBhvr>
                                    </p:anim>
                                    <p:anim by="(#ppt_w*0.50)" calcmode="lin" valueType="num">
                                      <p:cBhvr>
                                        <p:cTn id="8" dur="500" decel="50000" autoRev="1" fill="hold">
                                          <p:stCondLst>
                                            <p:cond delay="0"/>
                                          </p:stCondLst>
                                        </p:cTn>
                                        <p:tgtEl>
                                          <p:spTgt spid="2"/>
                                        </p:tgtEl>
                                        <p:attrNameLst>
                                          <p:attrName>ppt_x</p:attrName>
                                        </p:attrNameLst>
                                      </p:cBhvr>
                                    </p:anim>
                                    <p:anim from="(-#ppt_h/2)" to="(#ppt_y)" calcmode="lin" valueType="num">
                                      <p:cBhvr>
                                        <p:cTn id="9" dur="1000" fill="hold">
                                          <p:stCondLst>
                                            <p:cond delay="0"/>
                                          </p:stCondLst>
                                        </p:cTn>
                                        <p:tgtEl>
                                          <p:spTgt spid="2"/>
                                        </p:tgtEl>
                                        <p:attrNameLst>
                                          <p:attrName>ppt_y</p:attrName>
                                        </p:attrNameLst>
                                      </p:cBhvr>
                                    </p:anim>
                                    <p:animRot by="21600000">
                                      <p:cBhvr>
                                        <p:cTn id="10" dur="1000" fill="hold">
                                          <p:stCondLst>
                                            <p:cond delay="0"/>
                                          </p:stCondLst>
                                        </p:cTn>
                                        <p:tgtEl>
                                          <p:spTgt spid="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タイトル 1"/>
          <p:cNvSpPr>
            <a:spLocks noGrp="1"/>
          </p:cNvSpPr>
          <p:nvPr>
            <p:ph type="title"/>
          </p:nvPr>
        </p:nvSpPr>
        <p:spPr>
          <a:xfrm>
            <a:off x="714375" y="0"/>
            <a:ext cx="7772400" cy="1143000"/>
          </a:xfrm>
        </p:spPr>
        <p:txBody>
          <a:bodyPr/>
          <a:lstStyle/>
          <a:p>
            <a:r>
              <a:rPr lang="en-US" altLang="ja-JP" sz="4000" smtClean="0">
                <a:solidFill>
                  <a:srgbClr val="FFFFCC"/>
                </a:solidFill>
              </a:rPr>
              <a:t>19</a:t>
            </a:r>
            <a:r>
              <a:rPr lang="ja-JP" altLang="en-US" sz="4000" smtClean="0">
                <a:solidFill>
                  <a:srgbClr val="FFFFCC"/>
                </a:solidFill>
              </a:rPr>
              <a:t>世紀の資本主義</a:t>
            </a:r>
          </a:p>
        </p:txBody>
      </p:sp>
      <p:sp>
        <p:nvSpPr>
          <p:cNvPr id="3" name="コンテンツ プレースホルダ 2"/>
          <p:cNvSpPr>
            <a:spLocks noGrp="1"/>
          </p:cNvSpPr>
          <p:nvPr>
            <p:ph idx="1"/>
          </p:nvPr>
        </p:nvSpPr>
        <p:spPr>
          <a:xfrm>
            <a:off x="755576" y="2276872"/>
            <a:ext cx="7700392" cy="3810570"/>
          </a:xfrm>
        </p:spPr>
        <p:txBody>
          <a:bodyPr/>
          <a:lstStyle/>
          <a:p>
            <a:pPr>
              <a:defRPr/>
            </a:pPr>
            <a:r>
              <a:rPr lang="ja-JP" altLang="en-US" dirty="0" smtClean="0">
                <a:solidFill>
                  <a:schemeClr val="bg2">
                    <a:lumMod val="20000"/>
                    <a:lumOff val="80000"/>
                  </a:schemeClr>
                </a:solidFill>
              </a:rPr>
              <a:t>ロータリーが創立された当時は、資本家の欲望が労働者を搾取した時代</a:t>
            </a:r>
          </a:p>
          <a:p>
            <a:pPr>
              <a:defRPr/>
            </a:pPr>
            <a:r>
              <a:rPr lang="ja-JP" altLang="en-US" dirty="0" smtClean="0">
                <a:solidFill>
                  <a:schemeClr val="bg2">
                    <a:lumMod val="20000"/>
                    <a:lumOff val="80000"/>
                  </a:schemeClr>
                </a:solidFill>
              </a:rPr>
              <a:t>利潤をあげるために、いかに安い賃金で労働者を雇うか</a:t>
            </a:r>
          </a:p>
          <a:p>
            <a:pPr>
              <a:defRPr/>
            </a:pPr>
            <a:r>
              <a:rPr lang="ja-JP" altLang="en-US" dirty="0" smtClean="0">
                <a:solidFill>
                  <a:schemeClr val="bg2">
                    <a:lumMod val="20000"/>
                    <a:lumOff val="80000"/>
                  </a:schemeClr>
                </a:solidFill>
              </a:rPr>
              <a:t>労働者の貧困、失業</a:t>
            </a:r>
          </a:p>
          <a:p>
            <a:pPr>
              <a:defRPr/>
            </a:pPr>
            <a:r>
              <a:rPr lang="ja-JP" altLang="en-US" dirty="0" smtClean="0">
                <a:solidFill>
                  <a:schemeClr val="bg2">
                    <a:lumMod val="20000"/>
                    <a:lumOff val="80000"/>
                  </a:schemeClr>
                </a:solidFill>
              </a:rPr>
              <a:t>無秩序な自由競争による経済恐慌</a:t>
            </a:r>
            <a:endParaRPr lang="ja-JP" altLang="en-US" dirty="0">
              <a:solidFill>
                <a:schemeClr val="bg2">
                  <a:lumMod val="20000"/>
                  <a:lumOff val="80000"/>
                </a:schemeClr>
              </a:solidFill>
            </a:endParaRPr>
          </a:p>
        </p:txBody>
      </p:sp>
      <p:sp>
        <p:nvSpPr>
          <p:cNvPr id="6148" name="テキスト ボックス 3"/>
          <p:cNvSpPr txBox="1">
            <a:spLocks noChangeArrowheads="1"/>
          </p:cNvSpPr>
          <p:nvPr/>
        </p:nvSpPr>
        <p:spPr bwMode="auto">
          <a:xfrm>
            <a:off x="928688" y="1285875"/>
            <a:ext cx="7072312" cy="646113"/>
          </a:xfrm>
          <a:prstGeom prst="rect">
            <a:avLst/>
          </a:prstGeom>
          <a:solidFill>
            <a:srgbClr val="FFFFCC"/>
          </a:solidFill>
          <a:ln w="9525">
            <a:solidFill>
              <a:srgbClr val="FF3300"/>
            </a:solidFill>
            <a:miter lim="800000"/>
            <a:headEnd/>
            <a:tailEnd/>
          </a:ln>
        </p:spPr>
        <p:txBody>
          <a:bodyPr>
            <a:spAutoFit/>
          </a:bodyPr>
          <a:lstStyle/>
          <a:p>
            <a:pPr algn="ctr"/>
            <a:r>
              <a:rPr lang="ja-JP" altLang="en-US" sz="3600"/>
              <a:t>資本家　対　労働者　対立の構図</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grpId="0" nodeType="afterEffect">
                                  <p:stCondLst>
                                    <p:cond delay="0"/>
                                  </p:stCondLst>
                                  <p:childTnLst>
                                    <p:set>
                                      <p:cBhvr>
                                        <p:cTn id="6" dur="1" fill="hold">
                                          <p:stCondLst>
                                            <p:cond delay="0"/>
                                          </p:stCondLst>
                                        </p:cTn>
                                        <p:tgtEl>
                                          <p:spTgt spid="6148"/>
                                        </p:tgtEl>
                                        <p:attrNameLst>
                                          <p:attrName>style.visibility</p:attrName>
                                        </p:attrNameLst>
                                      </p:cBhvr>
                                      <p:to>
                                        <p:strVal val="visible"/>
                                      </p:to>
                                    </p:set>
                                    <p:animEffect transition="in" filter="diamond(in)">
                                      <p:cBhvr>
                                        <p:cTn id="7" dur="2000"/>
                                        <p:tgtEl>
                                          <p:spTgt spid="6148"/>
                                        </p:tgtEl>
                                      </p:cBhvr>
                                    </p:animEffect>
                                  </p:childTnLst>
                                </p:cTn>
                              </p:par>
                            </p:childTnLst>
                          </p:cTn>
                        </p:par>
                        <p:par>
                          <p:cTn id="8" fill="hold">
                            <p:stCondLst>
                              <p:cond delay="2000"/>
                            </p:stCondLst>
                            <p:childTnLst>
                              <p:par>
                                <p:cTn id="9" presetID="2" presetClass="entr" presetSubtype="4" fill="hold" nodeType="after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 calcmode="lin" valueType="num">
                                      <p:cBhvr additive="base">
                                        <p:cTn id="11" dur="2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2" dur="2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calcmode="lin" valueType="num">
                                      <p:cBhvr additive="base">
                                        <p:cTn id="17" dur="20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8" dur="20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par>
                          <p:cTn id="19" fill="hold">
                            <p:stCondLst>
                              <p:cond delay="2000"/>
                            </p:stCondLst>
                            <p:childTnLst>
                              <p:par>
                                <p:cTn id="20" presetID="2" presetClass="entr" presetSubtype="4" fill="hold" nodeType="after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 calcmode="lin" valueType="num">
                                      <p:cBhvr additive="base">
                                        <p:cTn id="22" dur="20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3" dur="20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par>
                          <p:cTn id="24" fill="hold">
                            <p:stCondLst>
                              <p:cond delay="4000"/>
                            </p:stCondLst>
                            <p:childTnLst>
                              <p:par>
                                <p:cTn id="25" presetID="2" presetClass="entr" presetSubtype="4" fill="hold" nodeType="after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 calcmode="lin" valueType="num">
                                      <p:cBhvr additive="base">
                                        <p:cTn id="27" dur="20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8" dur="20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8"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タイトル 1"/>
          <p:cNvSpPr>
            <a:spLocks noGrp="1"/>
          </p:cNvSpPr>
          <p:nvPr>
            <p:ph type="title"/>
          </p:nvPr>
        </p:nvSpPr>
        <p:spPr>
          <a:xfrm>
            <a:off x="714375" y="0"/>
            <a:ext cx="7772400" cy="1143000"/>
          </a:xfrm>
        </p:spPr>
        <p:txBody>
          <a:bodyPr/>
          <a:lstStyle/>
          <a:p>
            <a:r>
              <a:rPr lang="ja-JP" altLang="en-US" sz="4000" smtClean="0">
                <a:solidFill>
                  <a:srgbClr val="FFFFCC"/>
                </a:solidFill>
              </a:rPr>
              <a:t>修正資本主義</a:t>
            </a:r>
          </a:p>
        </p:txBody>
      </p:sp>
      <p:sp>
        <p:nvSpPr>
          <p:cNvPr id="3" name="コンテンツ プレースホルダ 2"/>
          <p:cNvSpPr>
            <a:spLocks noGrp="1"/>
          </p:cNvSpPr>
          <p:nvPr>
            <p:ph idx="1"/>
          </p:nvPr>
        </p:nvSpPr>
        <p:spPr>
          <a:xfrm>
            <a:off x="428625" y="1143000"/>
            <a:ext cx="8215313" cy="5357813"/>
          </a:xfrm>
        </p:spPr>
        <p:txBody>
          <a:bodyPr/>
          <a:lstStyle/>
          <a:p>
            <a:pPr>
              <a:defRPr/>
            </a:pPr>
            <a:r>
              <a:rPr lang="ja-JP" altLang="en-US" dirty="0" smtClean="0">
                <a:solidFill>
                  <a:schemeClr val="bg2">
                    <a:lumMod val="20000"/>
                    <a:lumOff val="80000"/>
                  </a:schemeClr>
                </a:solidFill>
              </a:rPr>
              <a:t>資本主義のもたらす社会矛盾や害悪を緩和するための施策　修正資本主義</a:t>
            </a:r>
          </a:p>
          <a:p>
            <a:pPr>
              <a:defRPr/>
            </a:pPr>
            <a:r>
              <a:rPr lang="ja-JP" altLang="en-US" dirty="0" smtClean="0">
                <a:solidFill>
                  <a:schemeClr val="bg2">
                    <a:lumMod val="20000"/>
                    <a:lumOff val="80000"/>
                  </a:schemeClr>
                </a:solidFill>
              </a:rPr>
              <a:t>ジョン・ケインズ</a:t>
            </a:r>
          </a:p>
          <a:p>
            <a:pPr>
              <a:buFontTx/>
              <a:buNone/>
              <a:defRPr/>
            </a:pPr>
            <a:r>
              <a:rPr lang="ja-JP" altLang="en-US" dirty="0" smtClean="0">
                <a:solidFill>
                  <a:schemeClr val="bg2">
                    <a:lumMod val="20000"/>
                    <a:lumOff val="80000"/>
                  </a:schemeClr>
                </a:solidFill>
              </a:rPr>
              <a:t>　　　　法規制による資本家の活動規制</a:t>
            </a:r>
          </a:p>
          <a:p>
            <a:pPr>
              <a:buFontTx/>
              <a:buNone/>
              <a:defRPr/>
            </a:pPr>
            <a:r>
              <a:rPr lang="ja-JP" altLang="en-US" dirty="0" smtClean="0">
                <a:solidFill>
                  <a:schemeClr val="bg2">
                    <a:lumMod val="20000"/>
                    <a:lumOff val="80000"/>
                  </a:schemeClr>
                </a:solidFill>
              </a:rPr>
              <a:t>　　　　公共事業等による失業者対策　　　　</a:t>
            </a:r>
          </a:p>
          <a:p>
            <a:pPr>
              <a:buFontTx/>
              <a:buNone/>
              <a:defRPr/>
            </a:pPr>
            <a:r>
              <a:rPr lang="ja-JP" altLang="en-US" dirty="0" smtClean="0">
                <a:solidFill>
                  <a:schemeClr val="bg2">
                    <a:lumMod val="20000"/>
                    <a:lumOff val="80000"/>
                  </a:schemeClr>
                </a:solidFill>
              </a:rPr>
              <a:t>　　　　従業員の福利厚生</a:t>
            </a:r>
          </a:p>
          <a:p>
            <a:pPr>
              <a:defRPr/>
            </a:pPr>
            <a:r>
              <a:rPr lang="ja-JP" altLang="en-US" dirty="0" smtClean="0">
                <a:solidFill>
                  <a:schemeClr val="bg2">
                    <a:lumMod val="20000"/>
                    <a:lumOff val="80000"/>
                  </a:schemeClr>
                </a:solidFill>
              </a:rPr>
              <a:t>シェルドンの理念</a:t>
            </a:r>
          </a:p>
          <a:p>
            <a:pPr>
              <a:buFontTx/>
              <a:buNone/>
              <a:defRPr/>
            </a:pPr>
            <a:r>
              <a:rPr lang="ja-JP" altLang="en-US" dirty="0" smtClean="0">
                <a:solidFill>
                  <a:schemeClr val="bg2">
                    <a:lumMod val="20000"/>
                    <a:lumOff val="80000"/>
                  </a:schemeClr>
                </a:solidFill>
              </a:rPr>
              <a:t>　　　　経営学の原理原則に基づく企業経営</a:t>
            </a:r>
          </a:p>
          <a:p>
            <a:pPr>
              <a:buFontTx/>
              <a:buNone/>
              <a:defRPr/>
            </a:pPr>
            <a:r>
              <a:rPr lang="ja-JP" altLang="en-US" dirty="0" smtClean="0">
                <a:solidFill>
                  <a:schemeClr val="bg2">
                    <a:lumMod val="20000"/>
                    <a:lumOff val="80000"/>
                  </a:schemeClr>
                </a:solidFill>
              </a:rPr>
              <a:t>　　　　利益の適正配分　従業員対策</a:t>
            </a:r>
            <a:endParaRPr lang="ja-JP" altLang="en-US" dirty="0">
              <a:solidFill>
                <a:schemeClr val="bg2">
                  <a:lumMod val="20000"/>
                  <a:lumOff val="80000"/>
                </a:schemeClr>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20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20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par>
                          <p:cTn id="15" fill="hold">
                            <p:stCondLst>
                              <p:cond delay="2000"/>
                            </p:stCondLst>
                            <p:childTnLst>
                              <p:par>
                                <p:cTn id="16" presetID="2" presetClass="entr" presetSubtype="4" fill="hold" nodeType="afterEffect">
                                  <p:stCondLst>
                                    <p:cond delay="0"/>
                                  </p:stCondLst>
                                  <p:childTnLst>
                                    <p:set>
                                      <p:cBhvr>
                                        <p:cTn id="17" dur="1" fill="hold">
                                          <p:stCondLst>
                                            <p:cond delay="0"/>
                                          </p:stCondLst>
                                        </p:cTn>
                                        <p:tgtEl>
                                          <p:spTgt spid="3">
                                            <p:txEl>
                                              <p:pRg st="2" end="2"/>
                                            </p:txEl>
                                          </p:spTgt>
                                        </p:tgtEl>
                                        <p:attrNameLst>
                                          <p:attrName>style.visibility</p:attrName>
                                        </p:attrNameLst>
                                      </p:cBhvr>
                                      <p:to>
                                        <p:strVal val="visible"/>
                                      </p:to>
                                    </p:set>
                                    <p:anim calcmode="lin" valueType="num">
                                      <p:cBhvr additive="base">
                                        <p:cTn id="18" dur="20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9" dur="20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par>
                          <p:cTn id="20" fill="hold">
                            <p:stCondLst>
                              <p:cond delay="4000"/>
                            </p:stCondLst>
                            <p:childTnLst>
                              <p:par>
                                <p:cTn id="21" presetID="2" presetClass="entr" presetSubtype="4" fill="hold" nodeType="after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 calcmode="lin" valueType="num">
                                      <p:cBhvr additive="base">
                                        <p:cTn id="23" dur="20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4" dur="20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par>
                          <p:cTn id="25" fill="hold">
                            <p:stCondLst>
                              <p:cond delay="6000"/>
                            </p:stCondLst>
                            <p:childTnLst>
                              <p:par>
                                <p:cTn id="26" presetID="2" presetClass="entr" presetSubtype="4" fill="hold" nodeType="afterEffect">
                                  <p:stCondLst>
                                    <p:cond delay="0"/>
                                  </p:stCondLst>
                                  <p:childTnLst>
                                    <p:set>
                                      <p:cBhvr>
                                        <p:cTn id="27" dur="1" fill="hold">
                                          <p:stCondLst>
                                            <p:cond delay="0"/>
                                          </p:stCondLst>
                                        </p:cTn>
                                        <p:tgtEl>
                                          <p:spTgt spid="3">
                                            <p:txEl>
                                              <p:pRg st="4" end="4"/>
                                            </p:txEl>
                                          </p:spTgt>
                                        </p:tgtEl>
                                        <p:attrNameLst>
                                          <p:attrName>style.visibility</p:attrName>
                                        </p:attrNameLst>
                                      </p:cBhvr>
                                      <p:to>
                                        <p:strVal val="visible"/>
                                      </p:to>
                                    </p:set>
                                    <p:anim calcmode="lin" valueType="num">
                                      <p:cBhvr additive="base">
                                        <p:cTn id="28" dur="20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9" dur="20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 presetClass="entr" presetSubtype="4" fill="hold" nodeType="clickEffect">
                                  <p:stCondLst>
                                    <p:cond delay="0"/>
                                  </p:stCondLst>
                                  <p:childTnLst>
                                    <p:set>
                                      <p:cBhvr>
                                        <p:cTn id="33" dur="1" fill="hold">
                                          <p:stCondLst>
                                            <p:cond delay="0"/>
                                          </p:stCondLst>
                                        </p:cTn>
                                        <p:tgtEl>
                                          <p:spTgt spid="3">
                                            <p:txEl>
                                              <p:pRg st="5" end="5"/>
                                            </p:txEl>
                                          </p:spTgt>
                                        </p:tgtEl>
                                        <p:attrNameLst>
                                          <p:attrName>style.visibility</p:attrName>
                                        </p:attrNameLst>
                                      </p:cBhvr>
                                      <p:to>
                                        <p:strVal val="visible"/>
                                      </p:to>
                                    </p:set>
                                    <p:anim calcmode="lin" valueType="num">
                                      <p:cBhvr additive="base">
                                        <p:cTn id="34" dur="20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5" dur="20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par>
                          <p:cTn id="36" fill="hold">
                            <p:stCondLst>
                              <p:cond delay="2000"/>
                            </p:stCondLst>
                            <p:childTnLst>
                              <p:par>
                                <p:cTn id="37" presetID="2" presetClass="entr" presetSubtype="4" fill="hold" nodeType="afterEffect">
                                  <p:stCondLst>
                                    <p:cond delay="0"/>
                                  </p:stCondLst>
                                  <p:childTnLst>
                                    <p:set>
                                      <p:cBhvr>
                                        <p:cTn id="38" dur="1" fill="hold">
                                          <p:stCondLst>
                                            <p:cond delay="0"/>
                                          </p:stCondLst>
                                        </p:cTn>
                                        <p:tgtEl>
                                          <p:spTgt spid="3">
                                            <p:txEl>
                                              <p:pRg st="6" end="6"/>
                                            </p:txEl>
                                          </p:spTgt>
                                        </p:tgtEl>
                                        <p:attrNameLst>
                                          <p:attrName>style.visibility</p:attrName>
                                        </p:attrNameLst>
                                      </p:cBhvr>
                                      <p:to>
                                        <p:strVal val="visible"/>
                                      </p:to>
                                    </p:set>
                                    <p:anim calcmode="lin" valueType="num">
                                      <p:cBhvr additive="base">
                                        <p:cTn id="39" dur="20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0" dur="20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par>
                          <p:cTn id="41" fill="hold">
                            <p:stCondLst>
                              <p:cond delay="4000"/>
                            </p:stCondLst>
                            <p:childTnLst>
                              <p:par>
                                <p:cTn id="42" presetID="2" presetClass="entr" presetSubtype="4" fill="hold" nodeType="afterEffect">
                                  <p:stCondLst>
                                    <p:cond delay="0"/>
                                  </p:stCondLst>
                                  <p:childTnLst>
                                    <p:set>
                                      <p:cBhvr>
                                        <p:cTn id="43" dur="1" fill="hold">
                                          <p:stCondLst>
                                            <p:cond delay="0"/>
                                          </p:stCondLst>
                                        </p:cTn>
                                        <p:tgtEl>
                                          <p:spTgt spid="3">
                                            <p:txEl>
                                              <p:pRg st="7" end="7"/>
                                            </p:txEl>
                                          </p:spTgt>
                                        </p:tgtEl>
                                        <p:attrNameLst>
                                          <p:attrName>style.visibility</p:attrName>
                                        </p:attrNameLst>
                                      </p:cBhvr>
                                      <p:to>
                                        <p:strVal val="visible"/>
                                      </p:to>
                                    </p:set>
                                    <p:anim calcmode="lin" valueType="num">
                                      <p:cBhvr additive="base">
                                        <p:cTn id="44" dur="20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45" dur="20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9010" name="Rectangle 2"/>
          <p:cNvSpPr>
            <a:spLocks noGrp="1" noChangeArrowheads="1"/>
          </p:cNvSpPr>
          <p:nvPr>
            <p:ph type="title" idx="4294967295"/>
          </p:nvPr>
        </p:nvSpPr>
        <p:spPr>
          <a:xfrm>
            <a:off x="0" y="0"/>
            <a:ext cx="9144000" cy="1219200"/>
          </a:xfrm>
        </p:spPr>
        <p:txBody>
          <a:bodyPr/>
          <a:lstStyle/>
          <a:p>
            <a:pPr eaLnBrk="1" hangingPunct="1"/>
            <a:r>
              <a:rPr lang="ja-JP" altLang="en-US" sz="4000" smtClean="0">
                <a:solidFill>
                  <a:srgbClr val="FFFFCC"/>
                </a:solidFill>
              </a:rPr>
              <a:t>顧客に満足度を与える具体的経営方法</a:t>
            </a:r>
          </a:p>
        </p:txBody>
      </p:sp>
      <p:sp>
        <p:nvSpPr>
          <p:cNvPr id="299011" name="Rectangle 3"/>
          <p:cNvSpPr>
            <a:spLocks noGrp="1" noChangeArrowheads="1"/>
          </p:cNvSpPr>
          <p:nvPr>
            <p:ph type="body" idx="4294967295"/>
          </p:nvPr>
        </p:nvSpPr>
        <p:spPr>
          <a:xfrm>
            <a:off x="714375" y="1214438"/>
            <a:ext cx="7772400" cy="3857625"/>
          </a:xfrm>
        </p:spPr>
        <p:txBody>
          <a:bodyPr/>
          <a:lstStyle/>
          <a:p>
            <a:pPr eaLnBrk="1" hangingPunct="1">
              <a:lnSpc>
                <a:spcPct val="90000"/>
              </a:lnSpc>
              <a:defRPr/>
            </a:pPr>
            <a:r>
              <a:rPr lang="ja-JP" altLang="en-US" dirty="0" smtClean="0">
                <a:solidFill>
                  <a:schemeClr val="bg2">
                    <a:lumMod val="90000"/>
                  </a:schemeClr>
                </a:solidFill>
              </a:rPr>
              <a:t>高い品質　安全性</a:t>
            </a:r>
          </a:p>
          <a:p>
            <a:pPr eaLnBrk="1" hangingPunct="1">
              <a:lnSpc>
                <a:spcPct val="90000"/>
              </a:lnSpc>
              <a:defRPr/>
            </a:pPr>
            <a:r>
              <a:rPr lang="ja-JP" altLang="en-US" dirty="0" smtClean="0">
                <a:solidFill>
                  <a:schemeClr val="bg2">
                    <a:lumMod val="90000"/>
                  </a:schemeClr>
                </a:solidFill>
              </a:rPr>
              <a:t>適正な価格　需要供給のバランス</a:t>
            </a:r>
          </a:p>
          <a:p>
            <a:pPr eaLnBrk="1" hangingPunct="1">
              <a:lnSpc>
                <a:spcPct val="90000"/>
              </a:lnSpc>
              <a:defRPr/>
            </a:pPr>
            <a:r>
              <a:rPr lang="ja-JP" altLang="en-US" dirty="0" smtClean="0">
                <a:solidFill>
                  <a:schemeClr val="bg2">
                    <a:lumMod val="90000"/>
                  </a:schemeClr>
                </a:solidFill>
              </a:rPr>
              <a:t>経営者・従業員の接客態度</a:t>
            </a:r>
          </a:p>
          <a:p>
            <a:pPr eaLnBrk="1" hangingPunct="1">
              <a:lnSpc>
                <a:spcPct val="90000"/>
              </a:lnSpc>
              <a:defRPr/>
            </a:pPr>
            <a:r>
              <a:rPr lang="ja-JP" altLang="en-US" dirty="0" smtClean="0">
                <a:solidFill>
                  <a:schemeClr val="bg2">
                    <a:lumMod val="90000"/>
                  </a:schemeClr>
                </a:solidFill>
              </a:rPr>
              <a:t>豊富な品揃え</a:t>
            </a:r>
          </a:p>
          <a:p>
            <a:pPr eaLnBrk="1" hangingPunct="1">
              <a:lnSpc>
                <a:spcPct val="90000"/>
              </a:lnSpc>
              <a:defRPr/>
            </a:pPr>
            <a:r>
              <a:rPr lang="ja-JP" altLang="en-US" dirty="0" smtClean="0">
                <a:solidFill>
                  <a:schemeClr val="bg2">
                    <a:lumMod val="90000"/>
                  </a:schemeClr>
                </a:solidFill>
              </a:rPr>
              <a:t>公正な広告　虚偽・誇大広告</a:t>
            </a:r>
          </a:p>
          <a:p>
            <a:pPr eaLnBrk="1" hangingPunct="1">
              <a:lnSpc>
                <a:spcPct val="90000"/>
              </a:lnSpc>
              <a:defRPr/>
            </a:pPr>
            <a:r>
              <a:rPr lang="ja-JP" altLang="en-US" dirty="0" smtClean="0">
                <a:solidFill>
                  <a:schemeClr val="bg2">
                    <a:lumMod val="90000"/>
                  </a:schemeClr>
                </a:solidFill>
              </a:rPr>
              <a:t>高い商品知識　高度な専門知識</a:t>
            </a:r>
          </a:p>
          <a:p>
            <a:pPr eaLnBrk="1" hangingPunct="1">
              <a:lnSpc>
                <a:spcPct val="90000"/>
              </a:lnSpc>
              <a:defRPr/>
            </a:pPr>
            <a:r>
              <a:rPr lang="ja-JP" altLang="en-US" dirty="0" smtClean="0">
                <a:solidFill>
                  <a:schemeClr val="bg2">
                    <a:lumMod val="90000"/>
                  </a:schemeClr>
                </a:solidFill>
              </a:rPr>
              <a:t>アフター・サービス　</a:t>
            </a:r>
            <a:r>
              <a:rPr lang="en-US" altLang="ja-JP" dirty="0" smtClean="0">
                <a:solidFill>
                  <a:schemeClr val="bg2">
                    <a:lumMod val="90000"/>
                  </a:schemeClr>
                </a:solidFill>
              </a:rPr>
              <a:t>PL</a:t>
            </a:r>
            <a:r>
              <a:rPr lang="ja-JP" altLang="en-US" dirty="0" smtClean="0">
                <a:solidFill>
                  <a:schemeClr val="bg2">
                    <a:lumMod val="90000"/>
                  </a:schemeClr>
                </a:solidFill>
              </a:rPr>
              <a:t>法</a:t>
            </a:r>
          </a:p>
        </p:txBody>
      </p:sp>
      <p:sp>
        <p:nvSpPr>
          <p:cNvPr id="299012" name="Text Box 4"/>
          <p:cNvSpPr txBox="1">
            <a:spLocks noChangeArrowheads="1"/>
          </p:cNvSpPr>
          <p:nvPr/>
        </p:nvSpPr>
        <p:spPr bwMode="auto">
          <a:xfrm>
            <a:off x="1357313" y="5072063"/>
            <a:ext cx="6119812" cy="650875"/>
          </a:xfrm>
          <a:prstGeom prst="rect">
            <a:avLst/>
          </a:prstGeom>
          <a:solidFill>
            <a:srgbClr val="FFFFFF"/>
          </a:solidFill>
          <a:ln w="9525">
            <a:solidFill>
              <a:srgbClr val="FF0000"/>
            </a:solidFill>
            <a:miter lim="800000"/>
            <a:headEnd/>
            <a:tailEnd/>
          </a:ln>
        </p:spPr>
        <p:txBody>
          <a:bodyPr>
            <a:spAutoFit/>
          </a:bodyPr>
          <a:lstStyle/>
          <a:p>
            <a:pPr algn="ctr">
              <a:spcBef>
                <a:spcPct val="50000"/>
              </a:spcBef>
            </a:pPr>
            <a:r>
              <a:rPr lang="ja-JP" altLang="en-US" sz="3600"/>
              <a:t>リピーター新規顧客の獲得</a:t>
            </a:r>
          </a:p>
        </p:txBody>
      </p:sp>
      <p:sp>
        <p:nvSpPr>
          <p:cNvPr id="299013" name="Text Box 5"/>
          <p:cNvSpPr txBox="1">
            <a:spLocks noChangeArrowheads="1"/>
          </p:cNvSpPr>
          <p:nvPr/>
        </p:nvSpPr>
        <p:spPr bwMode="auto">
          <a:xfrm>
            <a:off x="642938" y="5929313"/>
            <a:ext cx="7775575" cy="650875"/>
          </a:xfrm>
          <a:prstGeom prst="rect">
            <a:avLst/>
          </a:prstGeom>
          <a:solidFill>
            <a:srgbClr val="FFFFFF"/>
          </a:solidFill>
          <a:ln w="9525">
            <a:solidFill>
              <a:srgbClr val="FF0000"/>
            </a:solidFill>
            <a:miter lim="800000"/>
            <a:headEnd/>
            <a:tailEnd/>
          </a:ln>
        </p:spPr>
        <p:txBody>
          <a:bodyPr>
            <a:spAutoFit/>
          </a:bodyPr>
          <a:lstStyle/>
          <a:p>
            <a:pPr algn="ctr">
              <a:spcBef>
                <a:spcPct val="50000"/>
              </a:spcBef>
            </a:pPr>
            <a:r>
              <a:rPr lang="ja-JP" altLang="en-US" sz="3600"/>
              <a:t>結果として高い職業倫理に繋がる</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99010"/>
                                        </p:tgtEl>
                                        <p:attrNameLst>
                                          <p:attrName>style.visibility</p:attrName>
                                        </p:attrNameLst>
                                      </p:cBhvr>
                                      <p:to>
                                        <p:strVal val="visible"/>
                                      </p:to>
                                    </p:set>
                                    <p:animEffect transition="in" filter="fade">
                                      <p:cBhvr>
                                        <p:cTn id="7" dur="1000"/>
                                        <p:tgtEl>
                                          <p:spTgt spid="299010"/>
                                        </p:tgtEl>
                                      </p:cBhvr>
                                    </p:animEffect>
                                  </p:childTnLst>
                                </p:cTn>
                              </p:par>
                            </p:childTnLst>
                          </p:cTn>
                        </p:par>
                        <p:par>
                          <p:cTn id="8" fill="hold">
                            <p:stCondLst>
                              <p:cond delay="1000"/>
                            </p:stCondLst>
                            <p:childTnLst>
                              <p:par>
                                <p:cTn id="9" presetID="2" presetClass="entr" presetSubtype="4" fill="hold" nodeType="afterEffect">
                                  <p:stCondLst>
                                    <p:cond delay="0"/>
                                  </p:stCondLst>
                                  <p:childTnLst>
                                    <p:set>
                                      <p:cBhvr>
                                        <p:cTn id="10" dur="1" fill="hold">
                                          <p:stCondLst>
                                            <p:cond delay="0"/>
                                          </p:stCondLst>
                                        </p:cTn>
                                        <p:tgtEl>
                                          <p:spTgt spid="299011">
                                            <p:txEl>
                                              <p:pRg st="0" end="0"/>
                                            </p:txEl>
                                          </p:spTgt>
                                        </p:tgtEl>
                                        <p:attrNameLst>
                                          <p:attrName>style.visibility</p:attrName>
                                        </p:attrNameLst>
                                      </p:cBhvr>
                                      <p:to>
                                        <p:strVal val="visible"/>
                                      </p:to>
                                    </p:set>
                                    <p:anim calcmode="lin" valueType="num">
                                      <p:cBhvr additive="base">
                                        <p:cTn id="11" dur="3000" fill="hold"/>
                                        <p:tgtEl>
                                          <p:spTgt spid="299011">
                                            <p:txEl>
                                              <p:pRg st="0" end="0"/>
                                            </p:txEl>
                                          </p:spTgt>
                                        </p:tgtEl>
                                        <p:attrNameLst>
                                          <p:attrName>ppt_x</p:attrName>
                                        </p:attrNameLst>
                                      </p:cBhvr>
                                      <p:tavLst>
                                        <p:tav tm="0">
                                          <p:val>
                                            <p:strVal val="#ppt_x"/>
                                          </p:val>
                                        </p:tav>
                                        <p:tav tm="100000">
                                          <p:val>
                                            <p:strVal val="#ppt_x"/>
                                          </p:val>
                                        </p:tav>
                                      </p:tavLst>
                                    </p:anim>
                                    <p:anim calcmode="lin" valueType="num">
                                      <p:cBhvr additive="base">
                                        <p:cTn id="12" dur="3000" fill="hold"/>
                                        <p:tgtEl>
                                          <p:spTgt spid="29901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299011">
                                            <p:txEl>
                                              <p:pRg st="1" end="1"/>
                                            </p:txEl>
                                          </p:spTgt>
                                        </p:tgtEl>
                                        <p:attrNameLst>
                                          <p:attrName>style.visibility</p:attrName>
                                        </p:attrNameLst>
                                      </p:cBhvr>
                                      <p:to>
                                        <p:strVal val="visible"/>
                                      </p:to>
                                    </p:set>
                                    <p:anim calcmode="lin" valueType="num">
                                      <p:cBhvr additive="base">
                                        <p:cTn id="17" dur="3000" fill="hold"/>
                                        <p:tgtEl>
                                          <p:spTgt spid="299011">
                                            <p:txEl>
                                              <p:pRg st="1" end="1"/>
                                            </p:txEl>
                                          </p:spTgt>
                                        </p:tgtEl>
                                        <p:attrNameLst>
                                          <p:attrName>ppt_x</p:attrName>
                                        </p:attrNameLst>
                                      </p:cBhvr>
                                      <p:tavLst>
                                        <p:tav tm="0">
                                          <p:val>
                                            <p:strVal val="#ppt_x"/>
                                          </p:val>
                                        </p:tav>
                                        <p:tav tm="100000">
                                          <p:val>
                                            <p:strVal val="#ppt_x"/>
                                          </p:val>
                                        </p:tav>
                                      </p:tavLst>
                                    </p:anim>
                                    <p:anim calcmode="lin" valueType="num">
                                      <p:cBhvr additive="base">
                                        <p:cTn id="18" dur="3000" fill="hold"/>
                                        <p:tgtEl>
                                          <p:spTgt spid="299011">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299011">
                                            <p:txEl>
                                              <p:pRg st="2" end="2"/>
                                            </p:txEl>
                                          </p:spTgt>
                                        </p:tgtEl>
                                        <p:attrNameLst>
                                          <p:attrName>style.visibility</p:attrName>
                                        </p:attrNameLst>
                                      </p:cBhvr>
                                      <p:to>
                                        <p:strVal val="visible"/>
                                      </p:to>
                                    </p:set>
                                    <p:anim calcmode="lin" valueType="num">
                                      <p:cBhvr additive="base">
                                        <p:cTn id="23" dur="3000" fill="hold"/>
                                        <p:tgtEl>
                                          <p:spTgt spid="299011">
                                            <p:txEl>
                                              <p:pRg st="2" end="2"/>
                                            </p:txEl>
                                          </p:spTgt>
                                        </p:tgtEl>
                                        <p:attrNameLst>
                                          <p:attrName>ppt_x</p:attrName>
                                        </p:attrNameLst>
                                      </p:cBhvr>
                                      <p:tavLst>
                                        <p:tav tm="0">
                                          <p:val>
                                            <p:strVal val="#ppt_x"/>
                                          </p:val>
                                        </p:tav>
                                        <p:tav tm="100000">
                                          <p:val>
                                            <p:strVal val="#ppt_x"/>
                                          </p:val>
                                        </p:tav>
                                      </p:tavLst>
                                    </p:anim>
                                    <p:anim calcmode="lin" valueType="num">
                                      <p:cBhvr additive="base">
                                        <p:cTn id="24" dur="3000" fill="hold"/>
                                        <p:tgtEl>
                                          <p:spTgt spid="299011">
                                            <p:txEl>
                                              <p:pRg st="2" end="2"/>
                                            </p:txEl>
                                          </p:spTgt>
                                        </p:tgtEl>
                                        <p:attrNameLst>
                                          <p:attrName>ppt_y</p:attrName>
                                        </p:attrNameLst>
                                      </p:cBhvr>
                                      <p:tavLst>
                                        <p:tav tm="0">
                                          <p:val>
                                            <p:strVal val="1+#ppt_h/2"/>
                                          </p:val>
                                        </p:tav>
                                        <p:tav tm="100000">
                                          <p:val>
                                            <p:strVal val="#ppt_y"/>
                                          </p:val>
                                        </p:tav>
                                      </p:tavLst>
                                    </p:anim>
                                  </p:childTnLst>
                                </p:cTn>
                              </p:par>
                            </p:childTnLst>
                          </p:cTn>
                        </p:par>
                        <p:par>
                          <p:cTn id="25" fill="hold">
                            <p:stCondLst>
                              <p:cond delay="3000"/>
                            </p:stCondLst>
                            <p:childTnLst>
                              <p:par>
                                <p:cTn id="26" presetID="2" presetClass="entr" presetSubtype="4" fill="hold" nodeType="afterEffect">
                                  <p:stCondLst>
                                    <p:cond delay="0"/>
                                  </p:stCondLst>
                                  <p:childTnLst>
                                    <p:set>
                                      <p:cBhvr>
                                        <p:cTn id="27" dur="1" fill="hold">
                                          <p:stCondLst>
                                            <p:cond delay="0"/>
                                          </p:stCondLst>
                                        </p:cTn>
                                        <p:tgtEl>
                                          <p:spTgt spid="299011">
                                            <p:txEl>
                                              <p:pRg st="3" end="3"/>
                                            </p:txEl>
                                          </p:spTgt>
                                        </p:tgtEl>
                                        <p:attrNameLst>
                                          <p:attrName>style.visibility</p:attrName>
                                        </p:attrNameLst>
                                      </p:cBhvr>
                                      <p:to>
                                        <p:strVal val="visible"/>
                                      </p:to>
                                    </p:set>
                                    <p:anim calcmode="lin" valueType="num">
                                      <p:cBhvr additive="base">
                                        <p:cTn id="28" dur="3000" fill="hold"/>
                                        <p:tgtEl>
                                          <p:spTgt spid="299011">
                                            <p:txEl>
                                              <p:pRg st="3" end="3"/>
                                            </p:txEl>
                                          </p:spTgt>
                                        </p:tgtEl>
                                        <p:attrNameLst>
                                          <p:attrName>ppt_x</p:attrName>
                                        </p:attrNameLst>
                                      </p:cBhvr>
                                      <p:tavLst>
                                        <p:tav tm="0">
                                          <p:val>
                                            <p:strVal val="#ppt_x"/>
                                          </p:val>
                                        </p:tav>
                                        <p:tav tm="100000">
                                          <p:val>
                                            <p:strVal val="#ppt_x"/>
                                          </p:val>
                                        </p:tav>
                                      </p:tavLst>
                                    </p:anim>
                                    <p:anim calcmode="lin" valueType="num">
                                      <p:cBhvr additive="base">
                                        <p:cTn id="29" dur="3000" fill="hold"/>
                                        <p:tgtEl>
                                          <p:spTgt spid="299011">
                                            <p:txEl>
                                              <p:pRg st="3" end="3"/>
                                            </p:txEl>
                                          </p:spTgt>
                                        </p:tgtEl>
                                        <p:attrNameLst>
                                          <p:attrName>ppt_y</p:attrName>
                                        </p:attrNameLst>
                                      </p:cBhvr>
                                      <p:tavLst>
                                        <p:tav tm="0">
                                          <p:val>
                                            <p:strVal val="1+#ppt_h/2"/>
                                          </p:val>
                                        </p:tav>
                                        <p:tav tm="100000">
                                          <p:val>
                                            <p:strVal val="#ppt_y"/>
                                          </p:val>
                                        </p:tav>
                                      </p:tavLst>
                                    </p:anim>
                                  </p:childTnLst>
                                </p:cTn>
                              </p:par>
                            </p:childTnLst>
                          </p:cTn>
                        </p:par>
                        <p:par>
                          <p:cTn id="30" fill="hold">
                            <p:stCondLst>
                              <p:cond delay="6000"/>
                            </p:stCondLst>
                            <p:childTnLst>
                              <p:par>
                                <p:cTn id="31" presetID="2" presetClass="entr" presetSubtype="4" fill="hold" nodeType="afterEffect">
                                  <p:stCondLst>
                                    <p:cond delay="0"/>
                                  </p:stCondLst>
                                  <p:childTnLst>
                                    <p:set>
                                      <p:cBhvr>
                                        <p:cTn id="32" dur="1" fill="hold">
                                          <p:stCondLst>
                                            <p:cond delay="0"/>
                                          </p:stCondLst>
                                        </p:cTn>
                                        <p:tgtEl>
                                          <p:spTgt spid="299011">
                                            <p:txEl>
                                              <p:pRg st="4" end="4"/>
                                            </p:txEl>
                                          </p:spTgt>
                                        </p:tgtEl>
                                        <p:attrNameLst>
                                          <p:attrName>style.visibility</p:attrName>
                                        </p:attrNameLst>
                                      </p:cBhvr>
                                      <p:to>
                                        <p:strVal val="visible"/>
                                      </p:to>
                                    </p:set>
                                    <p:anim calcmode="lin" valueType="num">
                                      <p:cBhvr additive="base">
                                        <p:cTn id="33" dur="3000" fill="hold"/>
                                        <p:tgtEl>
                                          <p:spTgt spid="299011">
                                            <p:txEl>
                                              <p:pRg st="4" end="4"/>
                                            </p:txEl>
                                          </p:spTgt>
                                        </p:tgtEl>
                                        <p:attrNameLst>
                                          <p:attrName>ppt_x</p:attrName>
                                        </p:attrNameLst>
                                      </p:cBhvr>
                                      <p:tavLst>
                                        <p:tav tm="0">
                                          <p:val>
                                            <p:strVal val="#ppt_x"/>
                                          </p:val>
                                        </p:tav>
                                        <p:tav tm="100000">
                                          <p:val>
                                            <p:strVal val="#ppt_x"/>
                                          </p:val>
                                        </p:tav>
                                      </p:tavLst>
                                    </p:anim>
                                    <p:anim calcmode="lin" valueType="num">
                                      <p:cBhvr additive="base">
                                        <p:cTn id="34" dur="3000" fill="hold"/>
                                        <p:tgtEl>
                                          <p:spTgt spid="299011">
                                            <p:txEl>
                                              <p:pRg st="4" end="4"/>
                                            </p:txEl>
                                          </p:spTgt>
                                        </p:tgtEl>
                                        <p:attrNameLst>
                                          <p:attrName>ppt_y</p:attrName>
                                        </p:attrNameLst>
                                      </p:cBhvr>
                                      <p:tavLst>
                                        <p:tav tm="0">
                                          <p:val>
                                            <p:strVal val="1+#ppt_h/2"/>
                                          </p:val>
                                        </p:tav>
                                        <p:tav tm="100000">
                                          <p:val>
                                            <p:strVal val="#ppt_y"/>
                                          </p:val>
                                        </p:tav>
                                      </p:tavLst>
                                    </p:anim>
                                  </p:childTnLst>
                                </p:cTn>
                              </p:par>
                            </p:childTnLst>
                          </p:cTn>
                        </p:par>
                        <p:par>
                          <p:cTn id="35" fill="hold">
                            <p:stCondLst>
                              <p:cond delay="9000"/>
                            </p:stCondLst>
                            <p:childTnLst>
                              <p:par>
                                <p:cTn id="36" presetID="2" presetClass="entr" presetSubtype="4" fill="hold" nodeType="afterEffect">
                                  <p:stCondLst>
                                    <p:cond delay="0"/>
                                  </p:stCondLst>
                                  <p:childTnLst>
                                    <p:set>
                                      <p:cBhvr>
                                        <p:cTn id="37" dur="1" fill="hold">
                                          <p:stCondLst>
                                            <p:cond delay="0"/>
                                          </p:stCondLst>
                                        </p:cTn>
                                        <p:tgtEl>
                                          <p:spTgt spid="299011">
                                            <p:txEl>
                                              <p:pRg st="5" end="5"/>
                                            </p:txEl>
                                          </p:spTgt>
                                        </p:tgtEl>
                                        <p:attrNameLst>
                                          <p:attrName>style.visibility</p:attrName>
                                        </p:attrNameLst>
                                      </p:cBhvr>
                                      <p:to>
                                        <p:strVal val="visible"/>
                                      </p:to>
                                    </p:set>
                                    <p:anim calcmode="lin" valueType="num">
                                      <p:cBhvr additive="base">
                                        <p:cTn id="38" dur="3000" fill="hold"/>
                                        <p:tgtEl>
                                          <p:spTgt spid="299011">
                                            <p:txEl>
                                              <p:pRg st="5" end="5"/>
                                            </p:txEl>
                                          </p:spTgt>
                                        </p:tgtEl>
                                        <p:attrNameLst>
                                          <p:attrName>ppt_x</p:attrName>
                                        </p:attrNameLst>
                                      </p:cBhvr>
                                      <p:tavLst>
                                        <p:tav tm="0">
                                          <p:val>
                                            <p:strVal val="#ppt_x"/>
                                          </p:val>
                                        </p:tav>
                                        <p:tav tm="100000">
                                          <p:val>
                                            <p:strVal val="#ppt_x"/>
                                          </p:val>
                                        </p:tav>
                                      </p:tavLst>
                                    </p:anim>
                                    <p:anim calcmode="lin" valueType="num">
                                      <p:cBhvr additive="base">
                                        <p:cTn id="39" dur="3000" fill="hold"/>
                                        <p:tgtEl>
                                          <p:spTgt spid="299011">
                                            <p:txEl>
                                              <p:pRg st="5" end="5"/>
                                            </p:txEl>
                                          </p:spTgt>
                                        </p:tgtEl>
                                        <p:attrNameLst>
                                          <p:attrName>ppt_y</p:attrName>
                                        </p:attrNameLst>
                                      </p:cBhvr>
                                      <p:tavLst>
                                        <p:tav tm="0">
                                          <p:val>
                                            <p:strVal val="1+#ppt_h/2"/>
                                          </p:val>
                                        </p:tav>
                                        <p:tav tm="100000">
                                          <p:val>
                                            <p:strVal val="#ppt_y"/>
                                          </p:val>
                                        </p:tav>
                                      </p:tavLst>
                                    </p:anim>
                                  </p:childTnLst>
                                </p:cTn>
                              </p:par>
                            </p:childTnLst>
                          </p:cTn>
                        </p:par>
                        <p:par>
                          <p:cTn id="40" fill="hold">
                            <p:stCondLst>
                              <p:cond delay="12000"/>
                            </p:stCondLst>
                            <p:childTnLst>
                              <p:par>
                                <p:cTn id="41" presetID="2" presetClass="entr" presetSubtype="4" fill="hold" nodeType="afterEffect">
                                  <p:stCondLst>
                                    <p:cond delay="0"/>
                                  </p:stCondLst>
                                  <p:childTnLst>
                                    <p:set>
                                      <p:cBhvr>
                                        <p:cTn id="42" dur="1" fill="hold">
                                          <p:stCondLst>
                                            <p:cond delay="0"/>
                                          </p:stCondLst>
                                        </p:cTn>
                                        <p:tgtEl>
                                          <p:spTgt spid="299011">
                                            <p:txEl>
                                              <p:pRg st="6" end="6"/>
                                            </p:txEl>
                                          </p:spTgt>
                                        </p:tgtEl>
                                        <p:attrNameLst>
                                          <p:attrName>style.visibility</p:attrName>
                                        </p:attrNameLst>
                                      </p:cBhvr>
                                      <p:to>
                                        <p:strVal val="visible"/>
                                      </p:to>
                                    </p:set>
                                    <p:anim calcmode="lin" valueType="num">
                                      <p:cBhvr additive="base">
                                        <p:cTn id="43" dur="3000" fill="hold"/>
                                        <p:tgtEl>
                                          <p:spTgt spid="299011">
                                            <p:txEl>
                                              <p:pRg st="6" end="6"/>
                                            </p:txEl>
                                          </p:spTgt>
                                        </p:tgtEl>
                                        <p:attrNameLst>
                                          <p:attrName>ppt_x</p:attrName>
                                        </p:attrNameLst>
                                      </p:cBhvr>
                                      <p:tavLst>
                                        <p:tav tm="0">
                                          <p:val>
                                            <p:strVal val="#ppt_x"/>
                                          </p:val>
                                        </p:tav>
                                        <p:tav tm="100000">
                                          <p:val>
                                            <p:strVal val="#ppt_x"/>
                                          </p:val>
                                        </p:tav>
                                      </p:tavLst>
                                    </p:anim>
                                    <p:anim calcmode="lin" valueType="num">
                                      <p:cBhvr additive="base">
                                        <p:cTn id="44" dur="3000" fill="hold"/>
                                        <p:tgtEl>
                                          <p:spTgt spid="299011">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8" presetClass="entr" presetSubtype="16" fill="hold" grpId="0" nodeType="clickEffect">
                                  <p:stCondLst>
                                    <p:cond delay="0"/>
                                  </p:stCondLst>
                                  <p:childTnLst>
                                    <p:set>
                                      <p:cBhvr>
                                        <p:cTn id="48" dur="1" fill="hold">
                                          <p:stCondLst>
                                            <p:cond delay="0"/>
                                          </p:stCondLst>
                                        </p:cTn>
                                        <p:tgtEl>
                                          <p:spTgt spid="299012"/>
                                        </p:tgtEl>
                                        <p:attrNameLst>
                                          <p:attrName>style.visibility</p:attrName>
                                        </p:attrNameLst>
                                      </p:cBhvr>
                                      <p:to>
                                        <p:strVal val="visible"/>
                                      </p:to>
                                    </p:set>
                                    <p:animEffect transition="in" filter="diamond(in)">
                                      <p:cBhvr>
                                        <p:cTn id="49" dur="2000"/>
                                        <p:tgtEl>
                                          <p:spTgt spid="299012"/>
                                        </p:tgtEl>
                                      </p:cBhvr>
                                    </p:animEffect>
                                  </p:childTnLst>
                                </p:cTn>
                              </p:par>
                            </p:childTnLst>
                          </p:cTn>
                        </p:par>
                        <p:par>
                          <p:cTn id="50" fill="hold">
                            <p:stCondLst>
                              <p:cond delay="2000"/>
                            </p:stCondLst>
                            <p:childTnLst>
                              <p:par>
                                <p:cTn id="51" presetID="8" presetClass="entr" presetSubtype="16" fill="hold" grpId="0" nodeType="afterEffect">
                                  <p:stCondLst>
                                    <p:cond delay="0"/>
                                  </p:stCondLst>
                                  <p:childTnLst>
                                    <p:set>
                                      <p:cBhvr>
                                        <p:cTn id="52" dur="1" fill="hold">
                                          <p:stCondLst>
                                            <p:cond delay="0"/>
                                          </p:stCondLst>
                                        </p:cTn>
                                        <p:tgtEl>
                                          <p:spTgt spid="299013"/>
                                        </p:tgtEl>
                                        <p:attrNameLst>
                                          <p:attrName>style.visibility</p:attrName>
                                        </p:attrNameLst>
                                      </p:cBhvr>
                                      <p:to>
                                        <p:strVal val="visible"/>
                                      </p:to>
                                    </p:set>
                                    <p:animEffect transition="in" filter="diamond(in)">
                                      <p:cBhvr>
                                        <p:cTn id="53" dur="2000"/>
                                        <p:tgtEl>
                                          <p:spTgt spid="2990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9010" grpId="0"/>
      <p:bldP spid="299012" grpId="0" animBg="1"/>
      <p:bldP spid="299013" grpId="0" animBg="1"/>
    </p:bldLst>
  </p:timing>
</p:sld>
</file>

<file path=ppt/slides/slide2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40642" name="Rectangle 2"/>
          <p:cNvSpPr>
            <a:spLocks noGrp="1" noChangeArrowheads="1"/>
          </p:cNvSpPr>
          <p:nvPr>
            <p:ph type="title" idx="4294967295"/>
          </p:nvPr>
        </p:nvSpPr>
        <p:spPr>
          <a:xfrm>
            <a:off x="228600" y="0"/>
            <a:ext cx="8686800" cy="1052513"/>
          </a:xfrm>
        </p:spPr>
        <p:txBody>
          <a:bodyPr/>
          <a:lstStyle/>
          <a:p>
            <a:pPr eaLnBrk="1" hangingPunct="1"/>
            <a:r>
              <a:rPr lang="ja-JP" altLang="en-US" sz="4000" smtClean="0">
                <a:solidFill>
                  <a:srgbClr val="FFFFCC"/>
                </a:solidFill>
              </a:rPr>
              <a:t>事業における人間関係学</a:t>
            </a:r>
          </a:p>
        </p:txBody>
      </p:sp>
      <p:sp>
        <p:nvSpPr>
          <p:cNvPr id="240643" name="Rectangle 3"/>
          <p:cNvSpPr>
            <a:spLocks noGrp="1" noChangeArrowheads="1"/>
          </p:cNvSpPr>
          <p:nvPr>
            <p:ph type="body" idx="4294967295"/>
          </p:nvPr>
        </p:nvSpPr>
        <p:spPr>
          <a:xfrm>
            <a:off x="228600" y="981075"/>
            <a:ext cx="8915400" cy="4419600"/>
          </a:xfrm>
        </p:spPr>
        <p:txBody>
          <a:bodyPr/>
          <a:lstStyle/>
          <a:p>
            <a:pPr eaLnBrk="1" hangingPunct="1">
              <a:defRPr/>
            </a:pPr>
            <a:r>
              <a:rPr lang="ja-JP" altLang="en-US" dirty="0" smtClean="0">
                <a:solidFill>
                  <a:schemeClr val="bg2">
                    <a:lumMod val="90000"/>
                  </a:schemeClr>
                </a:solidFill>
              </a:rPr>
              <a:t>事業上得た利益は、事業主のみのものではない。</a:t>
            </a:r>
          </a:p>
          <a:p>
            <a:pPr eaLnBrk="1" hangingPunct="1">
              <a:defRPr/>
            </a:pPr>
            <a:r>
              <a:rPr lang="ja-JP" altLang="en-US" dirty="0" smtClean="0">
                <a:solidFill>
                  <a:schemeClr val="bg2">
                    <a:lumMod val="90000"/>
                  </a:schemeClr>
                </a:solidFill>
              </a:rPr>
              <a:t>事業は、経営者、従業員、取引業者、顧客、同業者すべてによって支えられている。</a:t>
            </a:r>
          </a:p>
          <a:p>
            <a:pPr eaLnBrk="1" hangingPunct="1">
              <a:defRPr/>
            </a:pPr>
            <a:r>
              <a:rPr lang="ja-JP" altLang="en-US" dirty="0" smtClean="0">
                <a:solidFill>
                  <a:schemeClr val="bg2">
                    <a:lumMod val="90000"/>
                  </a:schemeClr>
                </a:solidFill>
              </a:rPr>
              <a:t>これらの人々と、利益を適正に配分すれば、自らの事業は継続し発展することを、自らの事業所で実証する。</a:t>
            </a:r>
          </a:p>
          <a:p>
            <a:pPr eaLnBrk="1" hangingPunct="1">
              <a:defRPr/>
            </a:pPr>
            <a:r>
              <a:rPr lang="ja-JP" altLang="en-US" dirty="0" smtClean="0">
                <a:solidFill>
                  <a:schemeClr val="bg2">
                    <a:lumMod val="90000"/>
                  </a:schemeClr>
                </a:solidFill>
              </a:rPr>
              <a:t>自らの事業所でそれを実証することによって、業界全体の職業倫理が向上する。</a:t>
            </a:r>
          </a:p>
        </p:txBody>
      </p:sp>
      <p:sp>
        <p:nvSpPr>
          <p:cNvPr id="240644" name="Rectangle 4"/>
          <p:cNvSpPr>
            <a:spLocks noChangeArrowheads="1"/>
          </p:cNvSpPr>
          <p:nvPr/>
        </p:nvSpPr>
        <p:spPr bwMode="auto">
          <a:xfrm>
            <a:off x="2500313" y="5357813"/>
            <a:ext cx="4286250" cy="1323975"/>
          </a:xfrm>
          <a:prstGeom prst="rect">
            <a:avLst/>
          </a:prstGeom>
          <a:solidFill>
            <a:srgbClr val="FFFFCC"/>
          </a:solidFill>
          <a:ln w="9525">
            <a:solidFill>
              <a:srgbClr val="FF0000"/>
            </a:solidFill>
            <a:miter lim="800000"/>
            <a:headEnd/>
            <a:tailEnd/>
          </a:ln>
        </p:spPr>
        <p:txBody>
          <a:bodyPr>
            <a:spAutoFit/>
          </a:bodyPr>
          <a:lstStyle/>
          <a:p>
            <a:pPr algn="ctr"/>
            <a:r>
              <a:rPr lang="ja-JP" altLang="en-US" sz="4000"/>
              <a:t>利益の適正配分</a:t>
            </a:r>
          </a:p>
          <a:p>
            <a:pPr algn="ctr"/>
            <a:r>
              <a:rPr lang="ja-JP" altLang="en-US" sz="4000"/>
              <a:t>倫理基準の向上</a:t>
            </a:r>
            <a:endParaRPr lang="en-US" altLang="ja-JP" sz="400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40642"/>
                                        </p:tgtEl>
                                        <p:attrNameLst>
                                          <p:attrName>style.visibility</p:attrName>
                                        </p:attrNameLst>
                                      </p:cBhvr>
                                      <p:to>
                                        <p:strVal val="visible"/>
                                      </p:to>
                                    </p:set>
                                    <p:animEffect transition="in" filter="fade">
                                      <p:cBhvr>
                                        <p:cTn id="7" dur="1000"/>
                                        <p:tgtEl>
                                          <p:spTgt spid="240642"/>
                                        </p:tgtEl>
                                      </p:cBhvr>
                                    </p:animEffect>
                                  </p:childTnLst>
                                </p:cTn>
                              </p:par>
                            </p:childTnLst>
                          </p:cTn>
                        </p:par>
                        <p:par>
                          <p:cTn id="8" fill="hold">
                            <p:stCondLst>
                              <p:cond delay="1000"/>
                            </p:stCondLst>
                            <p:childTnLst>
                              <p:par>
                                <p:cTn id="9" presetID="2" presetClass="entr" presetSubtype="4" fill="hold" grpId="0" nodeType="afterEffect">
                                  <p:stCondLst>
                                    <p:cond delay="0"/>
                                  </p:stCondLst>
                                  <p:childTnLst>
                                    <p:set>
                                      <p:cBhvr>
                                        <p:cTn id="10" dur="1" fill="hold">
                                          <p:stCondLst>
                                            <p:cond delay="0"/>
                                          </p:stCondLst>
                                        </p:cTn>
                                        <p:tgtEl>
                                          <p:spTgt spid="240643">
                                            <p:txEl>
                                              <p:pRg st="0" end="0"/>
                                            </p:txEl>
                                          </p:spTgt>
                                        </p:tgtEl>
                                        <p:attrNameLst>
                                          <p:attrName>style.visibility</p:attrName>
                                        </p:attrNameLst>
                                      </p:cBhvr>
                                      <p:to>
                                        <p:strVal val="visible"/>
                                      </p:to>
                                    </p:set>
                                    <p:anim calcmode="lin" valueType="num">
                                      <p:cBhvr additive="base">
                                        <p:cTn id="11" dur="2000" fill="hold"/>
                                        <p:tgtEl>
                                          <p:spTgt spid="240643">
                                            <p:txEl>
                                              <p:pRg st="0" end="0"/>
                                            </p:txEl>
                                          </p:spTgt>
                                        </p:tgtEl>
                                        <p:attrNameLst>
                                          <p:attrName>ppt_x</p:attrName>
                                        </p:attrNameLst>
                                      </p:cBhvr>
                                      <p:tavLst>
                                        <p:tav tm="0">
                                          <p:val>
                                            <p:strVal val="#ppt_x"/>
                                          </p:val>
                                        </p:tav>
                                        <p:tav tm="100000">
                                          <p:val>
                                            <p:strVal val="#ppt_x"/>
                                          </p:val>
                                        </p:tav>
                                      </p:tavLst>
                                    </p:anim>
                                    <p:anim calcmode="lin" valueType="num">
                                      <p:cBhvr additive="base">
                                        <p:cTn id="12" dur="2000" fill="hold"/>
                                        <p:tgtEl>
                                          <p:spTgt spid="240643">
                                            <p:txEl>
                                              <p:pRg st="0" end="0"/>
                                            </p:txEl>
                                          </p:spTgt>
                                        </p:tgtEl>
                                        <p:attrNameLst>
                                          <p:attrName>ppt_y</p:attrName>
                                        </p:attrNameLst>
                                      </p:cBhvr>
                                      <p:tavLst>
                                        <p:tav tm="0">
                                          <p:val>
                                            <p:strVal val="1+#ppt_h/2"/>
                                          </p:val>
                                        </p:tav>
                                        <p:tav tm="100000">
                                          <p:val>
                                            <p:strVal val="#ppt_y"/>
                                          </p:val>
                                        </p:tav>
                                      </p:tavLst>
                                    </p:anim>
                                  </p:childTnLst>
                                </p:cTn>
                              </p:par>
                            </p:childTnLst>
                          </p:cTn>
                        </p:par>
                        <p:par>
                          <p:cTn id="13" fill="hold">
                            <p:stCondLst>
                              <p:cond delay="3000"/>
                            </p:stCondLst>
                            <p:childTnLst>
                              <p:par>
                                <p:cTn id="14" presetID="2" presetClass="entr" presetSubtype="4" fill="hold" grpId="0" nodeType="afterEffect">
                                  <p:stCondLst>
                                    <p:cond delay="0"/>
                                  </p:stCondLst>
                                  <p:childTnLst>
                                    <p:set>
                                      <p:cBhvr>
                                        <p:cTn id="15" dur="1" fill="hold">
                                          <p:stCondLst>
                                            <p:cond delay="0"/>
                                          </p:stCondLst>
                                        </p:cTn>
                                        <p:tgtEl>
                                          <p:spTgt spid="240643">
                                            <p:txEl>
                                              <p:pRg st="1" end="1"/>
                                            </p:txEl>
                                          </p:spTgt>
                                        </p:tgtEl>
                                        <p:attrNameLst>
                                          <p:attrName>style.visibility</p:attrName>
                                        </p:attrNameLst>
                                      </p:cBhvr>
                                      <p:to>
                                        <p:strVal val="visible"/>
                                      </p:to>
                                    </p:set>
                                    <p:anim calcmode="lin" valueType="num">
                                      <p:cBhvr additive="base">
                                        <p:cTn id="16" dur="2000" fill="hold"/>
                                        <p:tgtEl>
                                          <p:spTgt spid="240643">
                                            <p:txEl>
                                              <p:pRg st="1" end="1"/>
                                            </p:txEl>
                                          </p:spTgt>
                                        </p:tgtEl>
                                        <p:attrNameLst>
                                          <p:attrName>ppt_x</p:attrName>
                                        </p:attrNameLst>
                                      </p:cBhvr>
                                      <p:tavLst>
                                        <p:tav tm="0">
                                          <p:val>
                                            <p:strVal val="#ppt_x"/>
                                          </p:val>
                                        </p:tav>
                                        <p:tav tm="100000">
                                          <p:val>
                                            <p:strVal val="#ppt_x"/>
                                          </p:val>
                                        </p:tav>
                                      </p:tavLst>
                                    </p:anim>
                                    <p:anim calcmode="lin" valueType="num">
                                      <p:cBhvr additive="base">
                                        <p:cTn id="17" dur="2000" fill="hold"/>
                                        <p:tgtEl>
                                          <p:spTgt spid="24064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240643">
                                            <p:txEl>
                                              <p:pRg st="2" end="2"/>
                                            </p:txEl>
                                          </p:spTgt>
                                        </p:tgtEl>
                                        <p:attrNameLst>
                                          <p:attrName>style.visibility</p:attrName>
                                        </p:attrNameLst>
                                      </p:cBhvr>
                                      <p:to>
                                        <p:strVal val="visible"/>
                                      </p:to>
                                    </p:set>
                                    <p:anim calcmode="lin" valueType="num">
                                      <p:cBhvr additive="base">
                                        <p:cTn id="22" dur="2000" fill="hold"/>
                                        <p:tgtEl>
                                          <p:spTgt spid="240643">
                                            <p:txEl>
                                              <p:pRg st="2" end="2"/>
                                            </p:txEl>
                                          </p:spTgt>
                                        </p:tgtEl>
                                        <p:attrNameLst>
                                          <p:attrName>ppt_x</p:attrName>
                                        </p:attrNameLst>
                                      </p:cBhvr>
                                      <p:tavLst>
                                        <p:tav tm="0">
                                          <p:val>
                                            <p:strVal val="#ppt_x"/>
                                          </p:val>
                                        </p:tav>
                                        <p:tav tm="100000">
                                          <p:val>
                                            <p:strVal val="#ppt_x"/>
                                          </p:val>
                                        </p:tav>
                                      </p:tavLst>
                                    </p:anim>
                                    <p:anim calcmode="lin" valueType="num">
                                      <p:cBhvr additive="base">
                                        <p:cTn id="23" dur="2000" fill="hold"/>
                                        <p:tgtEl>
                                          <p:spTgt spid="240643">
                                            <p:txEl>
                                              <p:pRg st="2" end="2"/>
                                            </p:txEl>
                                          </p:spTgt>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2" presetClass="entr" presetSubtype="4" fill="hold" grpId="0" nodeType="afterEffect">
                                  <p:stCondLst>
                                    <p:cond delay="0"/>
                                  </p:stCondLst>
                                  <p:childTnLst>
                                    <p:set>
                                      <p:cBhvr>
                                        <p:cTn id="26" dur="1" fill="hold">
                                          <p:stCondLst>
                                            <p:cond delay="0"/>
                                          </p:stCondLst>
                                        </p:cTn>
                                        <p:tgtEl>
                                          <p:spTgt spid="240643">
                                            <p:txEl>
                                              <p:pRg st="3" end="3"/>
                                            </p:txEl>
                                          </p:spTgt>
                                        </p:tgtEl>
                                        <p:attrNameLst>
                                          <p:attrName>style.visibility</p:attrName>
                                        </p:attrNameLst>
                                      </p:cBhvr>
                                      <p:to>
                                        <p:strVal val="visible"/>
                                      </p:to>
                                    </p:set>
                                    <p:anim calcmode="lin" valueType="num">
                                      <p:cBhvr additive="base">
                                        <p:cTn id="27" dur="2000" fill="hold"/>
                                        <p:tgtEl>
                                          <p:spTgt spid="240643">
                                            <p:txEl>
                                              <p:pRg st="3" end="3"/>
                                            </p:txEl>
                                          </p:spTgt>
                                        </p:tgtEl>
                                        <p:attrNameLst>
                                          <p:attrName>ppt_x</p:attrName>
                                        </p:attrNameLst>
                                      </p:cBhvr>
                                      <p:tavLst>
                                        <p:tav tm="0">
                                          <p:val>
                                            <p:strVal val="#ppt_x"/>
                                          </p:val>
                                        </p:tav>
                                        <p:tav tm="100000">
                                          <p:val>
                                            <p:strVal val="#ppt_x"/>
                                          </p:val>
                                        </p:tav>
                                      </p:tavLst>
                                    </p:anim>
                                    <p:anim calcmode="lin" valueType="num">
                                      <p:cBhvr additive="base">
                                        <p:cTn id="28" dur="2000" fill="hold"/>
                                        <p:tgtEl>
                                          <p:spTgt spid="240643">
                                            <p:txEl>
                                              <p:pRg st="3" end="3"/>
                                            </p:txEl>
                                          </p:spTgt>
                                        </p:tgtEl>
                                        <p:attrNameLst>
                                          <p:attrName>ppt_y</p:attrName>
                                        </p:attrNameLst>
                                      </p:cBhvr>
                                      <p:tavLst>
                                        <p:tav tm="0">
                                          <p:val>
                                            <p:strVal val="1+#ppt_h/2"/>
                                          </p:val>
                                        </p:tav>
                                        <p:tav tm="100000">
                                          <p:val>
                                            <p:strVal val="#ppt_y"/>
                                          </p:val>
                                        </p:tav>
                                      </p:tavLst>
                                    </p:anim>
                                  </p:childTnLst>
                                </p:cTn>
                              </p:par>
                            </p:childTnLst>
                          </p:cTn>
                        </p:par>
                        <p:par>
                          <p:cTn id="29" fill="hold">
                            <p:stCondLst>
                              <p:cond delay="4000"/>
                            </p:stCondLst>
                            <p:childTnLst>
                              <p:par>
                                <p:cTn id="30" presetID="8" presetClass="entr" presetSubtype="16" fill="hold" grpId="0" nodeType="afterEffect">
                                  <p:stCondLst>
                                    <p:cond delay="0"/>
                                  </p:stCondLst>
                                  <p:childTnLst>
                                    <p:set>
                                      <p:cBhvr>
                                        <p:cTn id="31" dur="1" fill="hold">
                                          <p:stCondLst>
                                            <p:cond delay="0"/>
                                          </p:stCondLst>
                                        </p:cTn>
                                        <p:tgtEl>
                                          <p:spTgt spid="240644"/>
                                        </p:tgtEl>
                                        <p:attrNameLst>
                                          <p:attrName>style.visibility</p:attrName>
                                        </p:attrNameLst>
                                      </p:cBhvr>
                                      <p:to>
                                        <p:strVal val="visible"/>
                                      </p:to>
                                    </p:set>
                                    <p:animEffect transition="in" filter="diamond(in)">
                                      <p:cBhvr>
                                        <p:cTn id="32" dur="2000"/>
                                        <p:tgtEl>
                                          <p:spTgt spid="2406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0642" grpId="0"/>
      <p:bldP spid="240643" grpId="0" build="p" autoUpdateAnimBg="0" advAuto="0"/>
      <p:bldP spid="24064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4"/>
          <p:cNvPicPr>
            <a:picLocks noChangeAspect="1" noChangeArrowheads="1"/>
          </p:cNvPicPr>
          <p:nvPr/>
        </p:nvPicPr>
        <p:blipFill>
          <a:blip r:embed="rId3" cstate="print"/>
          <a:srcRect/>
          <a:stretch>
            <a:fillRect/>
          </a:stretch>
        </p:blipFill>
        <p:spPr bwMode="auto">
          <a:xfrm>
            <a:off x="1835150" y="188913"/>
            <a:ext cx="5173663" cy="6480175"/>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a:xfrm>
            <a:off x="685800" y="0"/>
            <a:ext cx="7772400" cy="1052513"/>
          </a:xfrm>
        </p:spPr>
        <p:txBody>
          <a:bodyPr/>
          <a:lstStyle/>
          <a:p>
            <a:r>
              <a:rPr lang="ja-JP" altLang="en-US" sz="4000" smtClean="0">
                <a:solidFill>
                  <a:srgbClr val="FFFFCC"/>
                </a:solidFill>
              </a:rPr>
              <a:t>レストラン協会の道徳律制定</a:t>
            </a:r>
          </a:p>
        </p:txBody>
      </p:sp>
      <p:sp>
        <p:nvSpPr>
          <p:cNvPr id="258051" name="Rectangle 3"/>
          <p:cNvSpPr>
            <a:spLocks noGrp="1" noChangeArrowheads="1"/>
          </p:cNvSpPr>
          <p:nvPr>
            <p:ph type="body" idx="1"/>
          </p:nvPr>
        </p:nvSpPr>
        <p:spPr>
          <a:xfrm>
            <a:off x="3924300" y="2276475"/>
            <a:ext cx="5029200" cy="3892550"/>
          </a:xfrm>
        </p:spPr>
        <p:txBody>
          <a:bodyPr/>
          <a:lstStyle/>
          <a:p>
            <a:pPr>
              <a:lnSpc>
                <a:spcPct val="90000"/>
              </a:lnSpc>
            </a:pPr>
            <a:r>
              <a:rPr lang="ja-JP" altLang="en-US" dirty="0" smtClean="0">
                <a:solidFill>
                  <a:schemeClr val="bg2"/>
                </a:solidFill>
              </a:rPr>
              <a:t>労使関係、従業員対策</a:t>
            </a:r>
          </a:p>
          <a:p>
            <a:pPr>
              <a:lnSpc>
                <a:spcPct val="90000"/>
              </a:lnSpc>
            </a:pPr>
            <a:r>
              <a:rPr lang="ja-JP" altLang="en-US" dirty="0" smtClean="0">
                <a:solidFill>
                  <a:schemeClr val="bg2"/>
                </a:solidFill>
              </a:rPr>
              <a:t>職業倫理基準高揚</a:t>
            </a:r>
          </a:p>
          <a:p>
            <a:pPr>
              <a:lnSpc>
                <a:spcPct val="90000"/>
              </a:lnSpc>
            </a:pPr>
            <a:r>
              <a:rPr lang="ja-JP" altLang="en-US" dirty="0" smtClean="0">
                <a:solidFill>
                  <a:schemeClr val="bg2"/>
                </a:solidFill>
              </a:rPr>
              <a:t>接客態度、サービス</a:t>
            </a:r>
          </a:p>
          <a:p>
            <a:pPr>
              <a:lnSpc>
                <a:spcPct val="90000"/>
              </a:lnSpc>
            </a:pPr>
            <a:r>
              <a:rPr lang="ja-JP" altLang="en-US" dirty="0" smtClean="0">
                <a:solidFill>
                  <a:schemeClr val="bg2"/>
                </a:solidFill>
              </a:rPr>
              <a:t>取引関係</a:t>
            </a:r>
          </a:p>
          <a:p>
            <a:pPr>
              <a:lnSpc>
                <a:spcPct val="90000"/>
              </a:lnSpc>
            </a:pPr>
            <a:r>
              <a:rPr lang="ja-JP" altLang="en-US" dirty="0" smtClean="0">
                <a:solidFill>
                  <a:schemeClr val="bg2"/>
                </a:solidFill>
              </a:rPr>
              <a:t>同業者対策</a:t>
            </a:r>
          </a:p>
          <a:p>
            <a:pPr>
              <a:lnSpc>
                <a:spcPct val="90000"/>
              </a:lnSpc>
            </a:pPr>
            <a:r>
              <a:rPr lang="ja-JP" altLang="en-US" dirty="0" smtClean="0">
                <a:solidFill>
                  <a:schemeClr val="bg2"/>
                </a:solidFill>
              </a:rPr>
              <a:t>行政との関係</a:t>
            </a:r>
          </a:p>
        </p:txBody>
      </p:sp>
      <p:pic>
        <p:nvPicPr>
          <p:cNvPr id="258052" name="Picture 4" descr="ガイガンデッカー"/>
          <p:cNvPicPr>
            <a:picLocks noChangeAspect="1" noChangeArrowheads="1"/>
          </p:cNvPicPr>
          <p:nvPr/>
        </p:nvPicPr>
        <p:blipFill>
          <a:blip r:embed="rId3" cstate="print"/>
          <a:srcRect/>
          <a:stretch>
            <a:fillRect/>
          </a:stretch>
        </p:blipFill>
        <p:spPr bwMode="auto">
          <a:xfrm>
            <a:off x="381000" y="1600200"/>
            <a:ext cx="3430588" cy="4648200"/>
          </a:xfrm>
          <a:prstGeom prst="rect">
            <a:avLst/>
          </a:prstGeom>
          <a:noFill/>
          <a:ln w="9525">
            <a:noFill/>
            <a:miter lim="800000"/>
            <a:headEnd/>
            <a:tailEnd/>
          </a:ln>
        </p:spPr>
      </p:pic>
      <p:sp>
        <p:nvSpPr>
          <p:cNvPr id="27653" name="Text Box 5"/>
          <p:cNvSpPr txBox="1">
            <a:spLocks noChangeArrowheads="1"/>
          </p:cNvSpPr>
          <p:nvPr/>
        </p:nvSpPr>
        <p:spPr bwMode="auto">
          <a:xfrm>
            <a:off x="4419600" y="1219200"/>
            <a:ext cx="1936750" cy="457200"/>
          </a:xfrm>
          <a:prstGeom prst="rect">
            <a:avLst/>
          </a:prstGeom>
          <a:noFill/>
          <a:ln w="9525">
            <a:noFill/>
            <a:miter lim="800000"/>
            <a:headEnd/>
            <a:tailEnd/>
          </a:ln>
        </p:spPr>
        <p:txBody>
          <a:bodyPr>
            <a:spAutoFit/>
          </a:bodyPr>
          <a:lstStyle/>
          <a:p>
            <a:endParaRPr lang="ja-JP" altLang="ja-JP"/>
          </a:p>
        </p:txBody>
      </p:sp>
      <p:sp>
        <p:nvSpPr>
          <p:cNvPr id="258054" name="Text Box 6"/>
          <p:cNvSpPr txBox="1">
            <a:spLocks noChangeArrowheads="1"/>
          </p:cNvSpPr>
          <p:nvPr/>
        </p:nvSpPr>
        <p:spPr bwMode="auto">
          <a:xfrm>
            <a:off x="4495800" y="1295400"/>
            <a:ext cx="4419600" cy="641350"/>
          </a:xfrm>
          <a:prstGeom prst="rect">
            <a:avLst/>
          </a:prstGeom>
          <a:noFill/>
          <a:ln w="9525">
            <a:noFill/>
            <a:miter lim="800000"/>
            <a:headEnd/>
            <a:tailEnd/>
          </a:ln>
        </p:spPr>
        <p:txBody>
          <a:bodyPr>
            <a:spAutoFit/>
          </a:bodyPr>
          <a:lstStyle/>
          <a:p>
            <a:pPr>
              <a:spcBef>
                <a:spcPct val="50000"/>
              </a:spcBef>
            </a:pPr>
            <a:r>
              <a:rPr lang="ja-JP" altLang="en-US" sz="3600">
                <a:solidFill>
                  <a:srgbClr val="FF9900"/>
                </a:solidFill>
              </a:rPr>
              <a:t>ガイ・ガンディカー</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58052"/>
                                        </p:tgtEl>
                                        <p:attrNameLst>
                                          <p:attrName>style.visibility</p:attrName>
                                        </p:attrNameLst>
                                      </p:cBhvr>
                                      <p:to>
                                        <p:strVal val="visible"/>
                                      </p:to>
                                    </p:set>
                                    <p:animEffect transition="in" filter="fade">
                                      <p:cBhvr>
                                        <p:cTn id="7" dur="2000"/>
                                        <p:tgtEl>
                                          <p:spTgt spid="258052"/>
                                        </p:tgtEl>
                                      </p:cBhvr>
                                    </p:animEffect>
                                  </p:childTnLst>
                                </p:cTn>
                              </p:par>
                            </p:childTnLst>
                          </p:cTn>
                        </p:par>
                        <p:par>
                          <p:cTn id="8" fill="hold">
                            <p:stCondLst>
                              <p:cond delay="2000"/>
                            </p:stCondLst>
                            <p:childTnLst>
                              <p:par>
                                <p:cTn id="9" presetID="5" presetClass="entr" presetSubtype="10" fill="hold" grpId="0" nodeType="afterEffect">
                                  <p:stCondLst>
                                    <p:cond delay="0"/>
                                  </p:stCondLst>
                                  <p:childTnLst>
                                    <p:set>
                                      <p:cBhvr>
                                        <p:cTn id="10" dur="1" fill="hold">
                                          <p:stCondLst>
                                            <p:cond delay="0"/>
                                          </p:stCondLst>
                                        </p:cTn>
                                        <p:tgtEl>
                                          <p:spTgt spid="258054"/>
                                        </p:tgtEl>
                                        <p:attrNameLst>
                                          <p:attrName>style.visibility</p:attrName>
                                        </p:attrNameLst>
                                      </p:cBhvr>
                                      <p:to>
                                        <p:strVal val="visible"/>
                                      </p:to>
                                    </p:set>
                                    <p:animEffect transition="in" filter="checkerboard(across)">
                                      <p:cBhvr>
                                        <p:cTn id="11" dur="500"/>
                                        <p:tgtEl>
                                          <p:spTgt spid="258054"/>
                                        </p:tgtEl>
                                      </p:cBhvr>
                                    </p:animEffect>
                                  </p:childTnLst>
                                </p:cTn>
                              </p:par>
                            </p:childTnLst>
                          </p:cTn>
                        </p:par>
                        <p:par>
                          <p:cTn id="12" fill="hold">
                            <p:stCondLst>
                              <p:cond delay="2500"/>
                            </p:stCondLst>
                            <p:childTnLst>
                              <p:par>
                                <p:cTn id="13" presetID="5" presetClass="entr" presetSubtype="10" fill="hold" grpId="0" nodeType="afterEffect">
                                  <p:stCondLst>
                                    <p:cond delay="0"/>
                                  </p:stCondLst>
                                  <p:childTnLst>
                                    <p:set>
                                      <p:cBhvr>
                                        <p:cTn id="14" dur="1" fill="hold">
                                          <p:stCondLst>
                                            <p:cond delay="0"/>
                                          </p:stCondLst>
                                        </p:cTn>
                                        <p:tgtEl>
                                          <p:spTgt spid="258051">
                                            <p:txEl>
                                              <p:pRg st="0" end="0"/>
                                            </p:txEl>
                                          </p:spTgt>
                                        </p:tgtEl>
                                        <p:attrNameLst>
                                          <p:attrName>style.visibility</p:attrName>
                                        </p:attrNameLst>
                                      </p:cBhvr>
                                      <p:to>
                                        <p:strVal val="visible"/>
                                      </p:to>
                                    </p:set>
                                    <p:animEffect transition="in" filter="checkerboard(across)">
                                      <p:cBhvr>
                                        <p:cTn id="15" dur="500"/>
                                        <p:tgtEl>
                                          <p:spTgt spid="258051">
                                            <p:txEl>
                                              <p:pRg st="0" end="0"/>
                                            </p:txEl>
                                          </p:spTgt>
                                        </p:tgtEl>
                                      </p:cBhvr>
                                    </p:animEffect>
                                  </p:childTnLst>
                                </p:cTn>
                              </p:par>
                            </p:childTnLst>
                          </p:cTn>
                        </p:par>
                        <p:par>
                          <p:cTn id="16" fill="hold">
                            <p:stCondLst>
                              <p:cond delay="3000"/>
                            </p:stCondLst>
                            <p:childTnLst>
                              <p:par>
                                <p:cTn id="17" presetID="5" presetClass="entr" presetSubtype="10" fill="hold" grpId="0" nodeType="afterEffect">
                                  <p:stCondLst>
                                    <p:cond delay="0"/>
                                  </p:stCondLst>
                                  <p:childTnLst>
                                    <p:set>
                                      <p:cBhvr>
                                        <p:cTn id="18" dur="1" fill="hold">
                                          <p:stCondLst>
                                            <p:cond delay="0"/>
                                          </p:stCondLst>
                                        </p:cTn>
                                        <p:tgtEl>
                                          <p:spTgt spid="258051">
                                            <p:txEl>
                                              <p:pRg st="1" end="1"/>
                                            </p:txEl>
                                          </p:spTgt>
                                        </p:tgtEl>
                                        <p:attrNameLst>
                                          <p:attrName>style.visibility</p:attrName>
                                        </p:attrNameLst>
                                      </p:cBhvr>
                                      <p:to>
                                        <p:strVal val="visible"/>
                                      </p:to>
                                    </p:set>
                                    <p:animEffect transition="in" filter="checkerboard(across)">
                                      <p:cBhvr>
                                        <p:cTn id="19" dur="500"/>
                                        <p:tgtEl>
                                          <p:spTgt spid="258051">
                                            <p:txEl>
                                              <p:pRg st="1" end="1"/>
                                            </p:txEl>
                                          </p:spTgt>
                                        </p:tgtEl>
                                      </p:cBhvr>
                                    </p:animEffect>
                                  </p:childTnLst>
                                </p:cTn>
                              </p:par>
                            </p:childTnLst>
                          </p:cTn>
                        </p:par>
                        <p:par>
                          <p:cTn id="20" fill="hold">
                            <p:stCondLst>
                              <p:cond delay="3500"/>
                            </p:stCondLst>
                            <p:childTnLst>
                              <p:par>
                                <p:cTn id="21" presetID="5" presetClass="entr" presetSubtype="10" fill="hold" grpId="0" nodeType="afterEffect">
                                  <p:stCondLst>
                                    <p:cond delay="0"/>
                                  </p:stCondLst>
                                  <p:childTnLst>
                                    <p:set>
                                      <p:cBhvr>
                                        <p:cTn id="22" dur="1" fill="hold">
                                          <p:stCondLst>
                                            <p:cond delay="0"/>
                                          </p:stCondLst>
                                        </p:cTn>
                                        <p:tgtEl>
                                          <p:spTgt spid="258051">
                                            <p:txEl>
                                              <p:pRg st="2" end="2"/>
                                            </p:txEl>
                                          </p:spTgt>
                                        </p:tgtEl>
                                        <p:attrNameLst>
                                          <p:attrName>style.visibility</p:attrName>
                                        </p:attrNameLst>
                                      </p:cBhvr>
                                      <p:to>
                                        <p:strVal val="visible"/>
                                      </p:to>
                                    </p:set>
                                    <p:animEffect transition="in" filter="checkerboard(across)">
                                      <p:cBhvr>
                                        <p:cTn id="23" dur="500"/>
                                        <p:tgtEl>
                                          <p:spTgt spid="258051">
                                            <p:txEl>
                                              <p:pRg st="2" end="2"/>
                                            </p:txEl>
                                          </p:spTgt>
                                        </p:tgtEl>
                                      </p:cBhvr>
                                    </p:animEffect>
                                  </p:childTnLst>
                                </p:cTn>
                              </p:par>
                            </p:childTnLst>
                          </p:cTn>
                        </p:par>
                        <p:par>
                          <p:cTn id="24" fill="hold">
                            <p:stCondLst>
                              <p:cond delay="4000"/>
                            </p:stCondLst>
                            <p:childTnLst>
                              <p:par>
                                <p:cTn id="25" presetID="5" presetClass="entr" presetSubtype="10" fill="hold" grpId="0" nodeType="afterEffect">
                                  <p:stCondLst>
                                    <p:cond delay="0"/>
                                  </p:stCondLst>
                                  <p:childTnLst>
                                    <p:set>
                                      <p:cBhvr>
                                        <p:cTn id="26" dur="1" fill="hold">
                                          <p:stCondLst>
                                            <p:cond delay="0"/>
                                          </p:stCondLst>
                                        </p:cTn>
                                        <p:tgtEl>
                                          <p:spTgt spid="258051">
                                            <p:txEl>
                                              <p:pRg st="3" end="3"/>
                                            </p:txEl>
                                          </p:spTgt>
                                        </p:tgtEl>
                                        <p:attrNameLst>
                                          <p:attrName>style.visibility</p:attrName>
                                        </p:attrNameLst>
                                      </p:cBhvr>
                                      <p:to>
                                        <p:strVal val="visible"/>
                                      </p:to>
                                    </p:set>
                                    <p:animEffect transition="in" filter="checkerboard(across)">
                                      <p:cBhvr>
                                        <p:cTn id="27" dur="500"/>
                                        <p:tgtEl>
                                          <p:spTgt spid="258051">
                                            <p:txEl>
                                              <p:pRg st="3" end="3"/>
                                            </p:txEl>
                                          </p:spTgt>
                                        </p:tgtEl>
                                      </p:cBhvr>
                                    </p:animEffect>
                                  </p:childTnLst>
                                </p:cTn>
                              </p:par>
                            </p:childTnLst>
                          </p:cTn>
                        </p:par>
                        <p:par>
                          <p:cTn id="28" fill="hold">
                            <p:stCondLst>
                              <p:cond delay="4500"/>
                            </p:stCondLst>
                            <p:childTnLst>
                              <p:par>
                                <p:cTn id="29" presetID="5" presetClass="entr" presetSubtype="10" fill="hold" grpId="0" nodeType="afterEffect">
                                  <p:stCondLst>
                                    <p:cond delay="0"/>
                                  </p:stCondLst>
                                  <p:childTnLst>
                                    <p:set>
                                      <p:cBhvr>
                                        <p:cTn id="30" dur="1" fill="hold">
                                          <p:stCondLst>
                                            <p:cond delay="0"/>
                                          </p:stCondLst>
                                        </p:cTn>
                                        <p:tgtEl>
                                          <p:spTgt spid="258051">
                                            <p:txEl>
                                              <p:pRg st="4" end="4"/>
                                            </p:txEl>
                                          </p:spTgt>
                                        </p:tgtEl>
                                        <p:attrNameLst>
                                          <p:attrName>style.visibility</p:attrName>
                                        </p:attrNameLst>
                                      </p:cBhvr>
                                      <p:to>
                                        <p:strVal val="visible"/>
                                      </p:to>
                                    </p:set>
                                    <p:animEffect transition="in" filter="checkerboard(across)">
                                      <p:cBhvr>
                                        <p:cTn id="31" dur="500"/>
                                        <p:tgtEl>
                                          <p:spTgt spid="258051">
                                            <p:txEl>
                                              <p:pRg st="4" end="4"/>
                                            </p:txEl>
                                          </p:spTgt>
                                        </p:tgtEl>
                                      </p:cBhvr>
                                    </p:animEffect>
                                  </p:childTnLst>
                                </p:cTn>
                              </p:par>
                            </p:childTnLst>
                          </p:cTn>
                        </p:par>
                        <p:par>
                          <p:cTn id="32" fill="hold">
                            <p:stCondLst>
                              <p:cond delay="5000"/>
                            </p:stCondLst>
                            <p:childTnLst>
                              <p:par>
                                <p:cTn id="33" presetID="5" presetClass="entr" presetSubtype="10" fill="hold" grpId="0" nodeType="afterEffect">
                                  <p:stCondLst>
                                    <p:cond delay="0"/>
                                  </p:stCondLst>
                                  <p:childTnLst>
                                    <p:set>
                                      <p:cBhvr>
                                        <p:cTn id="34" dur="1" fill="hold">
                                          <p:stCondLst>
                                            <p:cond delay="0"/>
                                          </p:stCondLst>
                                        </p:cTn>
                                        <p:tgtEl>
                                          <p:spTgt spid="258051">
                                            <p:txEl>
                                              <p:pRg st="5" end="5"/>
                                            </p:txEl>
                                          </p:spTgt>
                                        </p:tgtEl>
                                        <p:attrNameLst>
                                          <p:attrName>style.visibility</p:attrName>
                                        </p:attrNameLst>
                                      </p:cBhvr>
                                      <p:to>
                                        <p:strVal val="visible"/>
                                      </p:to>
                                    </p:set>
                                    <p:animEffect transition="in" filter="checkerboard(across)">
                                      <p:cBhvr>
                                        <p:cTn id="35" dur="500"/>
                                        <p:tgtEl>
                                          <p:spTgt spid="258051">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8051" grpId="0" build="p" autoUpdateAnimBg="0" advAuto="0"/>
      <p:bldP spid="258054" grpId="0" autoUpdateAnimBg="0"/>
    </p:bldLst>
  </p:timing>
</p:sld>
</file>

<file path=ppt/slides/slide2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a:xfrm>
            <a:off x="762000" y="0"/>
            <a:ext cx="7772400" cy="990600"/>
          </a:xfrm>
        </p:spPr>
        <p:txBody>
          <a:bodyPr/>
          <a:lstStyle/>
          <a:p>
            <a:pPr eaLnBrk="1" hangingPunct="1"/>
            <a:r>
              <a:rPr lang="ja-JP" altLang="en-US" sz="4000" smtClean="0">
                <a:solidFill>
                  <a:srgbClr val="FFFFCC"/>
                </a:solidFill>
              </a:rPr>
              <a:t>奉仕活動の実践をめぐる論争</a:t>
            </a:r>
          </a:p>
        </p:txBody>
      </p:sp>
      <p:sp>
        <p:nvSpPr>
          <p:cNvPr id="210947" name="AutoShape 3"/>
          <p:cNvSpPr>
            <a:spLocks noChangeArrowheads="1"/>
          </p:cNvSpPr>
          <p:nvPr/>
        </p:nvSpPr>
        <p:spPr bwMode="auto">
          <a:xfrm>
            <a:off x="533400" y="1295400"/>
            <a:ext cx="3119438" cy="914400"/>
          </a:xfrm>
          <a:prstGeom prst="parallelogram">
            <a:avLst>
              <a:gd name="adj" fmla="val 85286"/>
            </a:avLst>
          </a:prstGeom>
          <a:solidFill>
            <a:schemeClr val="accent1"/>
          </a:solidFill>
          <a:ln w="9525">
            <a:solidFill>
              <a:srgbClr val="FFFFFF"/>
            </a:solidFill>
            <a:miter lim="800000"/>
            <a:headEnd/>
            <a:tailEnd/>
          </a:ln>
        </p:spPr>
        <p:txBody>
          <a:bodyPr wrap="none" anchor="ctr"/>
          <a:lstStyle/>
          <a:p>
            <a:pPr algn="ctr"/>
            <a:r>
              <a:rPr lang="ja-JP" altLang="en-US" sz="3200"/>
              <a:t>利益の</a:t>
            </a:r>
          </a:p>
          <a:p>
            <a:pPr algn="ctr"/>
            <a:r>
              <a:rPr lang="ja-JP" altLang="en-US" sz="3200"/>
              <a:t>適正配分</a:t>
            </a:r>
          </a:p>
        </p:txBody>
      </p:sp>
      <p:sp>
        <p:nvSpPr>
          <p:cNvPr id="210948" name="AutoShape 4"/>
          <p:cNvSpPr>
            <a:spLocks noChangeArrowheads="1"/>
          </p:cNvSpPr>
          <p:nvPr/>
        </p:nvSpPr>
        <p:spPr bwMode="auto">
          <a:xfrm>
            <a:off x="3352800" y="1295400"/>
            <a:ext cx="2967038" cy="914400"/>
          </a:xfrm>
          <a:prstGeom prst="parallelogram">
            <a:avLst>
              <a:gd name="adj" fmla="val 81120"/>
            </a:avLst>
          </a:prstGeom>
          <a:solidFill>
            <a:schemeClr val="accent1"/>
          </a:solidFill>
          <a:ln w="9525">
            <a:solidFill>
              <a:schemeClr val="accent5">
                <a:lumMod val="20000"/>
                <a:lumOff val="80000"/>
              </a:schemeClr>
            </a:solidFill>
            <a:miter lim="800000"/>
            <a:headEnd/>
            <a:tailEnd/>
          </a:ln>
        </p:spPr>
        <p:txBody>
          <a:bodyPr wrap="none" anchor="ctr"/>
          <a:lstStyle/>
          <a:p>
            <a:pPr algn="ctr">
              <a:defRPr/>
            </a:pPr>
            <a:r>
              <a:rPr lang="ja-JP" altLang="en-US" sz="3200"/>
              <a:t>職業倫理</a:t>
            </a:r>
          </a:p>
          <a:p>
            <a:pPr algn="ctr">
              <a:defRPr/>
            </a:pPr>
            <a:r>
              <a:rPr lang="ja-JP" altLang="en-US" sz="3200"/>
              <a:t>高揚</a:t>
            </a:r>
          </a:p>
        </p:txBody>
      </p:sp>
      <p:sp>
        <p:nvSpPr>
          <p:cNvPr id="210949" name="AutoShape 5"/>
          <p:cNvSpPr>
            <a:spLocks noChangeArrowheads="1"/>
          </p:cNvSpPr>
          <p:nvPr/>
        </p:nvSpPr>
        <p:spPr bwMode="auto">
          <a:xfrm>
            <a:off x="6019800" y="1295400"/>
            <a:ext cx="2967038" cy="914400"/>
          </a:xfrm>
          <a:prstGeom prst="parallelogram">
            <a:avLst>
              <a:gd name="adj" fmla="val 81120"/>
            </a:avLst>
          </a:prstGeom>
          <a:solidFill>
            <a:schemeClr val="accent1"/>
          </a:solidFill>
          <a:ln w="9525">
            <a:solidFill>
              <a:schemeClr val="accent5">
                <a:lumMod val="20000"/>
                <a:lumOff val="80000"/>
              </a:schemeClr>
            </a:solidFill>
            <a:miter lim="800000"/>
            <a:headEnd/>
            <a:tailEnd/>
          </a:ln>
        </p:spPr>
        <p:txBody>
          <a:bodyPr wrap="none" anchor="ctr"/>
          <a:lstStyle/>
          <a:p>
            <a:pPr algn="ctr">
              <a:defRPr/>
            </a:pPr>
            <a:r>
              <a:rPr lang="ja-JP" altLang="en-US" sz="3200"/>
              <a:t>自己改善</a:t>
            </a:r>
          </a:p>
        </p:txBody>
      </p:sp>
      <p:sp>
        <p:nvSpPr>
          <p:cNvPr id="210950" name="AutoShape 6"/>
          <p:cNvSpPr>
            <a:spLocks noChangeArrowheads="1"/>
          </p:cNvSpPr>
          <p:nvPr/>
        </p:nvSpPr>
        <p:spPr bwMode="auto">
          <a:xfrm>
            <a:off x="1219200" y="2438400"/>
            <a:ext cx="2967038" cy="914400"/>
          </a:xfrm>
          <a:prstGeom prst="parallelogram">
            <a:avLst>
              <a:gd name="adj" fmla="val 81120"/>
            </a:avLst>
          </a:prstGeom>
          <a:solidFill>
            <a:schemeClr val="accent1"/>
          </a:solidFill>
          <a:ln w="9525">
            <a:solidFill>
              <a:schemeClr val="accent5">
                <a:lumMod val="20000"/>
                <a:lumOff val="80000"/>
              </a:schemeClr>
            </a:solidFill>
            <a:miter lim="800000"/>
            <a:headEnd/>
            <a:tailEnd/>
          </a:ln>
        </p:spPr>
        <p:txBody>
          <a:bodyPr wrap="none" anchor="ctr"/>
          <a:lstStyle/>
          <a:p>
            <a:pPr algn="ctr">
              <a:defRPr/>
            </a:pPr>
            <a:r>
              <a:rPr lang="ja-JP" altLang="en-US" sz="3200"/>
              <a:t>理念提唱</a:t>
            </a:r>
          </a:p>
        </p:txBody>
      </p:sp>
      <p:sp>
        <p:nvSpPr>
          <p:cNvPr id="210951" name="AutoShape 7"/>
          <p:cNvSpPr>
            <a:spLocks noChangeArrowheads="1"/>
          </p:cNvSpPr>
          <p:nvPr/>
        </p:nvSpPr>
        <p:spPr bwMode="auto">
          <a:xfrm>
            <a:off x="4343400" y="2438400"/>
            <a:ext cx="2967038" cy="914400"/>
          </a:xfrm>
          <a:prstGeom prst="parallelogram">
            <a:avLst>
              <a:gd name="adj" fmla="val 81120"/>
            </a:avLst>
          </a:prstGeom>
          <a:solidFill>
            <a:schemeClr val="accent1"/>
          </a:solidFill>
          <a:ln w="9525">
            <a:solidFill>
              <a:schemeClr val="accent5">
                <a:lumMod val="20000"/>
                <a:lumOff val="80000"/>
              </a:schemeClr>
            </a:solidFill>
            <a:miter lim="800000"/>
            <a:headEnd/>
            <a:tailEnd/>
          </a:ln>
        </p:spPr>
        <p:txBody>
          <a:bodyPr wrap="none" anchor="ctr"/>
          <a:lstStyle/>
          <a:p>
            <a:pPr algn="ctr">
              <a:defRPr/>
            </a:pPr>
            <a:r>
              <a:rPr lang="ja-JP" altLang="en-US" sz="3200"/>
              <a:t>個人奉仕</a:t>
            </a:r>
          </a:p>
        </p:txBody>
      </p:sp>
      <p:sp>
        <p:nvSpPr>
          <p:cNvPr id="210952" name="AutoShape 8"/>
          <p:cNvSpPr>
            <a:spLocks noChangeArrowheads="1"/>
          </p:cNvSpPr>
          <p:nvPr/>
        </p:nvSpPr>
        <p:spPr bwMode="auto">
          <a:xfrm>
            <a:off x="304800" y="4343400"/>
            <a:ext cx="2967038" cy="914400"/>
          </a:xfrm>
          <a:prstGeom prst="parallelogram">
            <a:avLst>
              <a:gd name="adj" fmla="val 81120"/>
            </a:avLst>
          </a:prstGeom>
          <a:solidFill>
            <a:srgbClr val="FFFFCC"/>
          </a:solidFill>
          <a:ln w="9525">
            <a:solidFill>
              <a:srgbClr val="FF0000"/>
            </a:solidFill>
            <a:miter lim="800000"/>
            <a:headEnd/>
            <a:tailEnd/>
          </a:ln>
        </p:spPr>
        <p:txBody>
          <a:bodyPr wrap="none" anchor="ctr"/>
          <a:lstStyle/>
          <a:p>
            <a:pPr algn="ctr"/>
            <a:r>
              <a:rPr lang="ja-JP" altLang="en-US" sz="3200"/>
              <a:t>人道主義</a:t>
            </a:r>
          </a:p>
          <a:p>
            <a:pPr algn="ctr"/>
            <a:r>
              <a:rPr lang="ja-JP" altLang="en-US" sz="3200"/>
              <a:t>的活動</a:t>
            </a:r>
          </a:p>
        </p:txBody>
      </p:sp>
      <p:sp>
        <p:nvSpPr>
          <p:cNvPr id="210953" name="AutoShape 9"/>
          <p:cNvSpPr>
            <a:spLocks noChangeArrowheads="1"/>
          </p:cNvSpPr>
          <p:nvPr/>
        </p:nvSpPr>
        <p:spPr bwMode="auto">
          <a:xfrm>
            <a:off x="3048000" y="4343400"/>
            <a:ext cx="2967038" cy="914400"/>
          </a:xfrm>
          <a:prstGeom prst="parallelogram">
            <a:avLst>
              <a:gd name="adj" fmla="val 81120"/>
            </a:avLst>
          </a:prstGeom>
          <a:solidFill>
            <a:srgbClr val="FFFFCC"/>
          </a:solidFill>
          <a:ln w="9525">
            <a:solidFill>
              <a:srgbClr val="FF0000"/>
            </a:solidFill>
            <a:miter lim="800000"/>
            <a:headEnd/>
            <a:tailEnd/>
          </a:ln>
        </p:spPr>
        <p:txBody>
          <a:bodyPr wrap="none" anchor="ctr"/>
          <a:lstStyle/>
          <a:p>
            <a:pPr algn="ctr"/>
            <a:r>
              <a:rPr lang="ja-JP" altLang="en-US" sz="3200"/>
              <a:t>実践活動</a:t>
            </a:r>
          </a:p>
        </p:txBody>
      </p:sp>
      <p:sp>
        <p:nvSpPr>
          <p:cNvPr id="210954" name="AutoShape 10"/>
          <p:cNvSpPr>
            <a:spLocks noChangeArrowheads="1"/>
          </p:cNvSpPr>
          <p:nvPr/>
        </p:nvSpPr>
        <p:spPr bwMode="auto">
          <a:xfrm>
            <a:off x="2895600" y="5715000"/>
            <a:ext cx="2967038" cy="914400"/>
          </a:xfrm>
          <a:prstGeom prst="parallelogram">
            <a:avLst>
              <a:gd name="adj" fmla="val 81120"/>
            </a:avLst>
          </a:prstGeom>
          <a:solidFill>
            <a:srgbClr val="FFFFCC"/>
          </a:solidFill>
          <a:ln w="9525">
            <a:solidFill>
              <a:srgbClr val="FF0000"/>
            </a:solidFill>
            <a:miter lim="800000"/>
            <a:headEnd/>
            <a:tailEnd/>
          </a:ln>
        </p:spPr>
        <p:txBody>
          <a:bodyPr wrap="none" anchor="ctr"/>
          <a:lstStyle/>
          <a:p>
            <a:pPr algn="ctr"/>
            <a:r>
              <a:rPr lang="ja-JP" altLang="en-US" sz="3200"/>
              <a:t>金銭的</a:t>
            </a:r>
          </a:p>
          <a:p>
            <a:pPr algn="ctr"/>
            <a:r>
              <a:rPr lang="ja-JP" altLang="en-US" sz="3200"/>
              <a:t>奉仕</a:t>
            </a:r>
          </a:p>
        </p:txBody>
      </p:sp>
      <p:sp>
        <p:nvSpPr>
          <p:cNvPr id="210955" name="AutoShape 11"/>
          <p:cNvSpPr>
            <a:spLocks noChangeArrowheads="1"/>
          </p:cNvSpPr>
          <p:nvPr/>
        </p:nvSpPr>
        <p:spPr bwMode="auto">
          <a:xfrm>
            <a:off x="5638800" y="5715000"/>
            <a:ext cx="2967038" cy="914400"/>
          </a:xfrm>
          <a:prstGeom prst="parallelogram">
            <a:avLst>
              <a:gd name="adj" fmla="val 81120"/>
            </a:avLst>
          </a:prstGeom>
          <a:solidFill>
            <a:srgbClr val="FFFFCC"/>
          </a:solidFill>
          <a:ln w="9525">
            <a:solidFill>
              <a:srgbClr val="FF0000"/>
            </a:solidFill>
            <a:miter lim="800000"/>
            <a:headEnd/>
            <a:tailEnd/>
          </a:ln>
        </p:spPr>
        <p:txBody>
          <a:bodyPr wrap="none" anchor="ctr"/>
          <a:lstStyle/>
          <a:p>
            <a:pPr algn="ctr"/>
            <a:r>
              <a:rPr lang="ja-JP" altLang="en-US" sz="3200"/>
              <a:t>団体奉仕</a:t>
            </a:r>
          </a:p>
        </p:txBody>
      </p:sp>
      <p:pic>
        <p:nvPicPr>
          <p:cNvPr id="210956" name="Picture 12" descr="colorbar"/>
          <p:cNvPicPr>
            <a:picLocks noChangeAspect="1" noChangeArrowheads="1" noCrop="1"/>
          </p:cNvPicPr>
          <p:nvPr/>
        </p:nvPicPr>
        <p:blipFill>
          <a:blip r:embed="rId3"/>
          <a:srcRect/>
          <a:stretch>
            <a:fillRect/>
          </a:stretch>
        </p:blipFill>
        <p:spPr bwMode="auto">
          <a:xfrm>
            <a:off x="250825" y="3860800"/>
            <a:ext cx="8642350" cy="73025"/>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10947"/>
                                        </p:tgtEl>
                                        <p:attrNameLst>
                                          <p:attrName>style.visibility</p:attrName>
                                        </p:attrNameLst>
                                      </p:cBhvr>
                                      <p:to>
                                        <p:strVal val="visible"/>
                                      </p:to>
                                    </p:set>
                                    <p:anim calcmode="lin" valueType="num">
                                      <p:cBhvr additive="base">
                                        <p:cTn id="7" dur="2000" fill="hold"/>
                                        <p:tgtEl>
                                          <p:spTgt spid="210947"/>
                                        </p:tgtEl>
                                        <p:attrNameLst>
                                          <p:attrName>ppt_x</p:attrName>
                                        </p:attrNameLst>
                                      </p:cBhvr>
                                      <p:tavLst>
                                        <p:tav tm="0">
                                          <p:val>
                                            <p:strVal val="0-#ppt_w/2"/>
                                          </p:val>
                                        </p:tav>
                                        <p:tav tm="100000">
                                          <p:val>
                                            <p:strVal val="#ppt_x"/>
                                          </p:val>
                                        </p:tav>
                                      </p:tavLst>
                                    </p:anim>
                                    <p:anim calcmode="lin" valueType="num">
                                      <p:cBhvr additive="base">
                                        <p:cTn id="8" dur="2000" fill="hold"/>
                                        <p:tgtEl>
                                          <p:spTgt spid="210947"/>
                                        </p:tgtEl>
                                        <p:attrNameLst>
                                          <p:attrName>ppt_y</p:attrName>
                                        </p:attrNameLst>
                                      </p:cBhvr>
                                      <p:tavLst>
                                        <p:tav tm="0">
                                          <p:val>
                                            <p:strVal val="#ppt_y"/>
                                          </p:val>
                                        </p:tav>
                                        <p:tav tm="100000">
                                          <p:val>
                                            <p:strVal val="#ppt_y"/>
                                          </p:val>
                                        </p:tav>
                                      </p:tavLst>
                                    </p:anim>
                                  </p:childTnLst>
                                </p:cTn>
                              </p:par>
                            </p:childTnLst>
                          </p:cTn>
                        </p:par>
                        <p:par>
                          <p:cTn id="9" fill="hold">
                            <p:stCondLst>
                              <p:cond delay="2000"/>
                            </p:stCondLst>
                            <p:childTnLst>
                              <p:par>
                                <p:cTn id="10" presetID="2" presetClass="entr" presetSubtype="8" fill="hold" grpId="0" nodeType="afterEffect">
                                  <p:stCondLst>
                                    <p:cond delay="0"/>
                                  </p:stCondLst>
                                  <p:childTnLst>
                                    <p:set>
                                      <p:cBhvr>
                                        <p:cTn id="11" dur="1" fill="hold">
                                          <p:stCondLst>
                                            <p:cond delay="0"/>
                                          </p:stCondLst>
                                        </p:cTn>
                                        <p:tgtEl>
                                          <p:spTgt spid="210948"/>
                                        </p:tgtEl>
                                        <p:attrNameLst>
                                          <p:attrName>style.visibility</p:attrName>
                                        </p:attrNameLst>
                                      </p:cBhvr>
                                      <p:to>
                                        <p:strVal val="visible"/>
                                      </p:to>
                                    </p:set>
                                    <p:anim calcmode="lin" valueType="num">
                                      <p:cBhvr additive="base">
                                        <p:cTn id="12" dur="2000" fill="hold"/>
                                        <p:tgtEl>
                                          <p:spTgt spid="210948"/>
                                        </p:tgtEl>
                                        <p:attrNameLst>
                                          <p:attrName>ppt_x</p:attrName>
                                        </p:attrNameLst>
                                      </p:cBhvr>
                                      <p:tavLst>
                                        <p:tav tm="0">
                                          <p:val>
                                            <p:strVal val="0-#ppt_w/2"/>
                                          </p:val>
                                        </p:tav>
                                        <p:tav tm="100000">
                                          <p:val>
                                            <p:strVal val="#ppt_x"/>
                                          </p:val>
                                        </p:tav>
                                      </p:tavLst>
                                    </p:anim>
                                    <p:anim calcmode="lin" valueType="num">
                                      <p:cBhvr additive="base">
                                        <p:cTn id="13" dur="2000" fill="hold"/>
                                        <p:tgtEl>
                                          <p:spTgt spid="210948"/>
                                        </p:tgtEl>
                                        <p:attrNameLst>
                                          <p:attrName>ppt_y</p:attrName>
                                        </p:attrNameLst>
                                      </p:cBhvr>
                                      <p:tavLst>
                                        <p:tav tm="0">
                                          <p:val>
                                            <p:strVal val="#ppt_y"/>
                                          </p:val>
                                        </p:tav>
                                        <p:tav tm="100000">
                                          <p:val>
                                            <p:strVal val="#ppt_y"/>
                                          </p:val>
                                        </p:tav>
                                      </p:tavLst>
                                    </p:anim>
                                  </p:childTnLst>
                                </p:cTn>
                              </p:par>
                            </p:childTnLst>
                          </p:cTn>
                        </p:par>
                        <p:par>
                          <p:cTn id="14" fill="hold">
                            <p:stCondLst>
                              <p:cond delay="4000"/>
                            </p:stCondLst>
                            <p:childTnLst>
                              <p:par>
                                <p:cTn id="15" presetID="2" presetClass="entr" presetSubtype="8" fill="hold" grpId="0" nodeType="afterEffect">
                                  <p:stCondLst>
                                    <p:cond delay="0"/>
                                  </p:stCondLst>
                                  <p:childTnLst>
                                    <p:set>
                                      <p:cBhvr>
                                        <p:cTn id="16" dur="1" fill="hold">
                                          <p:stCondLst>
                                            <p:cond delay="0"/>
                                          </p:stCondLst>
                                        </p:cTn>
                                        <p:tgtEl>
                                          <p:spTgt spid="210949"/>
                                        </p:tgtEl>
                                        <p:attrNameLst>
                                          <p:attrName>style.visibility</p:attrName>
                                        </p:attrNameLst>
                                      </p:cBhvr>
                                      <p:to>
                                        <p:strVal val="visible"/>
                                      </p:to>
                                    </p:set>
                                    <p:anim calcmode="lin" valueType="num">
                                      <p:cBhvr additive="base">
                                        <p:cTn id="17" dur="2000" fill="hold"/>
                                        <p:tgtEl>
                                          <p:spTgt spid="210949"/>
                                        </p:tgtEl>
                                        <p:attrNameLst>
                                          <p:attrName>ppt_x</p:attrName>
                                        </p:attrNameLst>
                                      </p:cBhvr>
                                      <p:tavLst>
                                        <p:tav tm="0">
                                          <p:val>
                                            <p:strVal val="0-#ppt_w/2"/>
                                          </p:val>
                                        </p:tav>
                                        <p:tav tm="100000">
                                          <p:val>
                                            <p:strVal val="#ppt_x"/>
                                          </p:val>
                                        </p:tav>
                                      </p:tavLst>
                                    </p:anim>
                                    <p:anim calcmode="lin" valueType="num">
                                      <p:cBhvr additive="base">
                                        <p:cTn id="18" dur="2000" fill="hold"/>
                                        <p:tgtEl>
                                          <p:spTgt spid="210949"/>
                                        </p:tgtEl>
                                        <p:attrNameLst>
                                          <p:attrName>ppt_y</p:attrName>
                                        </p:attrNameLst>
                                      </p:cBhvr>
                                      <p:tavLst>
                                        <p:tav tm="0">
                                          <p:val>
                                            <p:strVal val="#ppt_y"/>
                                          </p:val>
                                        </p:tav>
                                        <p:tav tm="100000">
                                          <p:val>
                                            <p:strVal val="#ppt_y"/>
                                          </p:val>
                                        </p:tav>
                                      </p:tavLst>
                                    </p:anim>
                                  </p:childTnLst>
                                </p:cTn>
                              </p:par>
                            </p:childTnLst>
                          </p:cTn>
                        </p:par>
                        <p:par>
                          <p:cTn id="19" fill="hold">
                            <p:stCondLst>
                              <p:cond delay="6000"/>
                            </p:stCondLst>
                            <p:childTnLst>
                              <p:par>
                                <p:cTn id="20" presetID="2" presetClass="entr" presetSubtype="8" fill="hold" grpId="0" nodeType="afterEffect">
                                  <p:stCondLst>
                                    <p:cond delay="0"/>
                                  </p:stCondLst>
                                  <p:childTnLst>
                                    <p:set>
                                      <p:cBhvr>
                                        <p:cTn id="21" dur="1" fill="hold">
                                          <p:stCondLst>
                                            <p:cond delay="0"/>
                                          </p:stCondLst>
                                        </p:cTn>
                                        <p:tgtEl>
                                          <p:spTgt spid="210950"/>
                                        </p:tgtEl>
                                        <p:attrNameLst>
                                          <p:attrName>style.visibility</p:attrName>
                                        </p:attrNameLst>
                                      </p:cBhvr>
                                      <p:to>
                                        <p:strVal val="visible"/>
                                      </p:to>
                                    </p:set>
                                    <p:anim calcmode="lin" valueType="num">
                                      <p:cBhvr additive="base">
                                        <p:cTn id="22" dur="2000" fill="hold"/>
                                        <p:tgtEl>
                                          <p:spTgt spid="210950"/>
                                        </p:tgtEl>
                                        <p:attrNameLst>
                                          <p:attrName>ppt_x</p:attrName>
                                        </p:attrNameLst>
                                      </p:cBhvr>
                                      <p:tavLst>
                                        <p:tav tm="0">
                                          <p:val>
                                            <p:strVal val="0-#ppt_w/2"/>
                                          </p:val>
                                        </p:tav>
                                        <p:tav tm="100000">
                                          <p:val>
                                            <p:strVal val="#ppt_x"/>
                                          </p:val>
                                        </p:tav>
                                      </p:tavLst>
                                    </p:anim>
                                    <p:anim calcmode="lin" valueType="num">
                                      <p:cBhvr additive="base">
                                        <p:cTn id="23" dur="2000" fill="hold"/>
                                        <p:tgtEl>
                                          <p:spTgt spid="210950"/>
                                        </p:tgtEl>
                                        <p:attrNameLst>
                                          <p:attrName>ppt_y</p:attrName>
                                        </p:attrNameLst>
                                      </p:cBhvr>
                                      <p:tavLst>
                                        <p:tav tm="0">
                                          <p:val>
                                            <p:strVal val="#ppt_y"/>
                                          </p:val>
                                        </p:tav>
                                        <p:tav tm="100000">
                                          <p:val>
                                            <p:strVal val="#ppt_y"/>
                                          </p:val>
                                        </p:tav>
                                      </p:tavLst>
                                    </p:anim>
                                  </p:childTnLst>
                                </p:cTn>
                              </p:par>
                            </p:childTnLst>
                          </p:cTn>
                        </p:par>
                        <p:par>
                          <p:cTn id="24" fill="hold">
                            <p:stCondLst>
                              <p:cond delay="8000"/>
                            </p:stCondLst>
                            <p:childTnLst>
                              <p:par>
                                <p:cTn id="25" presetID="2" presetClass="entr" presetSubtype="8" fill="hold" grpId="0" nodeType="afterEffect">
                                  <p:stCondLst>
                                    <p:cond delay="0"/>
                                  </p:stCondLst>
                                  <p:childTnLst>
                                    <p:set>
                                      <p:cBhvr>
                                        <p:cTn id="26" dur="1" fill="hold">
                                          <p:stCondLst>
                                            <p:cond delay="0"/>
                                          </p:stCondLst>
                                        </p:cTn>
                                        <p:tgtEl>
                                          <p:spTgt spid="210951"/>
                                        </p:tgtEl>
                                        <p:attrNameLst>
                                          <p:attrName>style.visibility</p:attrName>
                                        </p:attrNameLst>
                                      </p:cBhvr>
                                      <p:to>
                                        <p:strVal val="visible"/>
                                      </p:to>
                                    </p:set>
                                    <p:anim calcmode="lin" valueType="num">
                                      <p:cBhvr additive="base">
                                        <p:cTn id="27" dur="2000" fill="hold"/>
                                        <p:tgtEl>
                                          <p:spTgt spid="210951"/>
                                        </p:tgtEl>
                                        <p:attrNameLst>
                                          <p:attrName>ppt_x</p:attrName>
                                        </p:attrNameLst>
                                      </p:cBhvr>
                                      <p:tavLst>
                                        <p:tav tm="0">
                                          <p:val>
                                            <p:strVal val="0-#ppt_w/2"/>
                                          </p:val>
                                        </p:tav>
                                        <p:tav tm="100000">
                                          <p:val>
                                            <p:strVal val="#ppt_x"/>
                                          </p:val>
                                        </p:tav>
                                      </p:tavLst>
                                    </p:anim>
                                    <p:anim calcmode="lin" valueType="num">
                                      <p:cBhvr additive="base">
                                        <p:cTn id="28" dur="2000" fill="hold"/>
                                        <p:tgtEl>
                                          <p:spTgt spid="210951"/>
                                        </p:tgtEl>
                                        <p:attrNameLst>
                                          <p:attrName>ppt_y</p:attrName>
                                        </p:attrNameLst>
                                      </p:cBhvr>
                                      <p:tavLst>
                                        <p:tav tm="0">
                                          <p:val>
                                            <p:strVal val="#ppt_y"/>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8" fill="hold" nodeType="clickEffect">
                                  <p:stCondLst>
                                    <p:cond delay="0"/>
                                  </p:stCondLst>
                                  <p:childTnLst>
                                    <p:set>
                                      <p:cBhvr>
                                        <p:cTn id="32" dur="1" fill="hold">
                                          <p:stCondLst>
                                            <p:cond delay="0"/>
                                          </p:stCondLst>
                                        </p:cTn>
                                        <p:tgtEl>
                                          <p:spTgt spid="210956"/>
                                        </p:tgtEl>
                                        <p:attrNameLst>
                                          <p:attrName>style.visibility</p:attrName>
                                        </p:attrNameLst>
                                      </p:cBhvr>
                                      <p:to>
                                        <p:strVal val="visible"/>
                                      </p:to>
                                    </p:set>
                                    <p:anim calcmode="lin" valueType="num">
                                      <p:cBhvr additive="base">
                                        <p:cTn id="33" dur="2000" fill="hold"/>
                                        <p:tgtEl>
                                          <p:spTgt spid="210956"/>
                                        </p:tgtEl>
                                        <p:attrNameLst>
                                          <p:attrName>ppt_x</p:attrName>
                                        </p:attrNameLst>
                                      </p:cBhvr>
                                      <p:tavLst>
                                        <p:tav tm="0">
                                          <p:val>
                                            <p:strVal val="0-#ppt_w/2"/>
                                          </p:val>
                                        </p:tav>
                                        <p:tav tm="100000">
                                          <p:val>
                                            <p:strVal val="#ppt_x"/>
                                          </p:val>
                                        </p:tav>
                                      </p:tavLst>
                                    </p:anim>
                                    <p:anim calcmode="lin" valueType="num">
                                      <p:cBhvr additive="base">
                                        <p:cTn id="34" dur="2000" fill="hold"/>
                                        <p:tgtEl>
                                          <p:spTgt spid="210956"/>
                                        </p:tgtEl>
                                        <p:attrNameLst>
                                          <p:attrName>ppt_y</p:attrName>
                                        </p:attrNameLst>
                                      </p:cBhvr>
                                      <p:tavLst>
                                        <p:tav tm="0">
                                          <p:val>
                                            <p:strVal val="#ppt_y"/>
                                          </p:val>
                                        </p:tav>
                                        <p:tav tm="100000">
                                          <p:val>
                                            <p:strVal val="#ppt_y"/>
                                          </p:val>
                                        </p:tav>
                                      </p:tavLst>
                                    </p:anim>
                                  </p:childTnLst>
                                </p:cTn>
                              </p:par>
                            </p:childTnLst>
                          </p:cTn>
                        </p:par>
                        <p:par>
                          <p:cTn id="35" fill="hold">
                            <p:stCondLst>
                              <p:cond delay="2000"/>
                            </p:stCondLst>
                            <p:childTnLst>
                              <p:par>
                                <p:cTn id="36" presetID="2" presetClass="entr" presetSubtype="8" fill="hold" grpId="0" nodeType="afterEffect">
                                  <p:stCondLst>
                                    <p:cond delay="0"/>
                                  </p:stCondLst>
                                  <p:childTnLst>
                                    <p:set>
                                      <p:cBhvr>
                                        <p:cTn id="37" dur="1" fill="hold">
                                          <p:stCondLst>
                                            <p:cond delay="0"/>
                                          </p:stCondLst>
                                        </p:cTn>
                                        <p:tgtEl>
                                          <p:spTgt spid="210952"/>
                                        </p:tgtEl>
                                        <p:attrNameLst>
                                          <p:attrName>style.visibility</p:attrName>
                                        </p:attrNameLst>
                                      </p:cBhvr>
                                      <p:to>
                                        <p:strVal val="visible"/>
                                      </p:to>
                                    </p:set>
                                    <p:anim calcmode="lin" valueType="num">
                                      <p:cBhvr additive="base">
                                        <p:cTn id="38" dur="2000" fill="hold"/>
                                        <p:tgtEl>
                                          <p:spTgt spid="210952"/>
                                        </p:tgtEl>
                                        <p:attrNameLst>
                                          <p:attrName>ppt_x</p:attrName>
                                        </p:attrNameLst>
                                      </p:cBhvr>
                                      <p:tavLst>
                                        <p:tav tm="0">
                                          <p:val>
                                            <p:strVal val="0-#ppt_w/2"/>
                                          </p:val>
                                        </p:tav>
                                        <p:tav tm="100000">
                                          <p:val>
                                            <p:strVal val="#ppt_x"/>
                                          </p:val>
                                        </p:tav>
                                      </p:tavLst>
                                    </p:anim>
                                    <p:anim calcmode="lin" valueType="num">
                                      <p:cBhvr additive="base">
                                        <p:cTn id="39" dur="2000" fill="hold"/>
                                        <p:tgtEl>
                                          <p:spTgt spid="210952"/>
                                        </p:tgtEl>
                                        <p:attrNameLst>
                                          <p:attrName>ppt_y</p:attrName>
                                        </p:attrNameLst>
                                      </p:cBhvr>
                                      <p:tavLst>
                                        <p:tav tm="0">
                                          <p:val>
                                            <p:strVal val="#ppt_y"/>
                                          </p:val>
                                        </p:tav>
                                        <p:tav tm="100000">
                                          <p:val>
                                            <p:strVal val="#ppt_y"/>
                                          </p:val>
                                        </p:tav>
                                      </p:tavLst>
                                    </p:anim>
                                  </p:childTnLst>
                                </p:cTn>
                              </p:par>
                            </p:childTnLst>
                          </p:cTn>
                        </p:par>
                        <p:par>
                          <p:cTn id="40" fill="hold">
                            <p:stCondLst>
                              <p:cond delay="4000"/>
                            </p:stCondLst>
                            <p:childTnLst>
                              <p:par>
                                <p:cTn id="41" presetID="2" presetClass="entr" presetSubtype="8" fill="hold" grpId="0" nodeType="afterEffect">
                                  <p:stCondLst>
                                    <p:cond delay="0"/>
                                  </p:stCondLst>
                                  <p:childTnLst>
                                    <p:set>
                                      <p:cBhvr>
                                        <p:cTn id="42" dur="1" fill="hold">
                                          <p:stCondLst>
                                            <p:cond delay="0"/>
                                          </p:stCondLst>
                                        </p:cTn>
                                        <p:tgtEl>
                                          <p:spTgt spid="210953"/>
                                        </p:tgtEl>
                                        <p:attrNameLst>
                                          <p:attrName>style.visibility</p:attrName>
                                        </p:attrNameLst>
                                      </p:cBhvr>
                                      <p:to>
                                        <p:strVal val="visible"/>
                                      </p:to>
                                    </p:set>
                                    <p:anim calcmode="lin" valueType="num">
                                      <p:cBhvr additive="base">
                                        <p:cTn id="43" dur="2000" fill="hold"/>
                                        <p:tgtEl>
                                          <p:spTgt spid="210953"/>
                                        </p:tgtEl>
                                        <p:attrNameLst>
                                          <p:attrName>ppt_x</p:attrName>
                                        </p:attrNameLst>
                                      </p:cBhvr>
                                      <p:tavLst>
                                        <p:tav tm="0">
                                          <p:val>
                                            <p:strVal val="0-#ppt_w/2"/>
                                          </p:val>
                                        </p:tav>
                                        <p:tav tm="100000">
                                          <p:val>
                                            <p:strVal val="#ppt_x"/>
                                          </p:val>
                                        </p:tav>
                                      </p:tavLst>
                                    </p:anim>
                                    <p:anim calcmode="lin" valueType="num">
                                      <p:cBhvr additive="base">
                                        <p:cTn id="44" dur="2000" fill="hold"/>
                                        <p:tgtEl>
                                          <p:spTgt spid="210953"/>
                                        </p:tgtEl>
                                        <p:attrNameLst>
                                          <p:attrName>ppt_y</p:attrName>
                                        </p:attrNameLst>
                                      </p:cBhvr>
                                      <p:tavLst>
                                        <p:tav tm="0">
                                          <p:val>
                                            <p:strVal val="#ppt_y"/>
                                          </p:val>
                                        </p:tav>
                                        <p:tav tm="100000">
                                          <p:val>
                                            <p:strVal val="#ppt_y"/>
                                          </p:val>
                                        </p:tav>
                                      </p:tavLst>
                                    </p:anim>
                                  </p:childTnLst>
                                </p:cTn>
                              </p:par>
                            </p:childTnLst>
                          </p:cTn>
                        </p:par>
                        <p:par>
                          <p:cTn id="45" fill="hold">
                            <p:stCondLst>
                              <p:cond delay="6000"/>
                            </p:stCondLst>
                            <p:childTnLst>
                              <p:par>
                                <p:cTn id="46" presetID="2" presetClass="entr" presetSubtype="8" fill="hold" grpId="0" nodeType="afterEffect">
                                  <p:stCondLst>
                                    <p:cond delay="0"/>
                                  </p:stCondLst>
                                  <p:childTnLst>
                                    <p:set>
                                      <p:cBhvr>
                                        <p:cTn id="47" dur="1" fill="hold">
                                          <p:stCondLst>
                                            <p:cond delay="0"/>
                                          </p:stCondLst>
                                        </p:cTn>
                                        <p:tgtEl>
                                          <p:spTgt spid="210954"/>
                                        </p:tgtEl>
                                        <p:attrNameLst>
                                          <p:attrName>style.visibility</p:attrName>
                                        </p:attrNameLst>
                                      </p:cBhvr>
                                      <p:to>
                                        <p:strVal val="visible"/>
                                      </p:to>
                                    </p:set>
                                    <p:anim calcmode="lin" valueType="num">
                                      <p:cBhvr additive="base">
                                        <p:cTn id="48" dur="2000" fill="hold"/>
                                        <p:tgtEl>
                                          <p:spTgt spid="210954"/>
                                        </p:tgtEl>
                                        <p:attrNameLst>
                                          <p:attrName>ppt_x</p:attrName>
                                        </p:attrNameLst>
                                      </p:cBhvr>
                                      <p:tavLst>
                                        <p:tav tm="0">
                                          <p:val>
                                            <p:strVal val="0-#ppt_w/2"/>
                                          </p:val>
                                        </p:tav>
                                        <p:tav tm="100000">
                                          <p:val>
                                            <p:strVal val="#ppt_x"/>
                                          </p:val>
                                        </p:tav>
                                      </p:tavLst>
                                    </p:anim>
                                    <p:anim calcmode="lin" valueType="num">
                                      <p:cBhvr additive="base">
                                        <p:cTn id="49" dur="2000" fill="hold"/>
                                        <p:tgtEl>
                                          <p:spTgt spid="210954"/>
                                        </p:tgtEl>
                                        <p:attrNameLst>
                                          <p:attrName>ppt_y</p:attrName>
                                        </p:attrNameLst>
                                      </p:cBhvr>
                                      <p:tavLst>
                                        <p:tav tm="0">
                                          <p:val>
                                            <p:strVal val="#ppt_y"/>
                                          </p:val>
                                        </p:tav>
                                        <p:tav tm="100000">
                                          <p:val>
                                            <p:strVal val="#ppt_y"/>
                                          </p:val>
                                        </p:tav>
                                      </p:tavLst>
                                    </p:anim>
                                  </p:childTnLst>
                                </p:cTn>
                              </p:par>
                            </p:childTnLst>
                          </p:cTn>
                        </p:par>
                        <p:par>
                          <p:cTn id="50" fill="hold">
                            <p:stCondLst>
                              <p:cond delay="8000"/>
                            </p:stCondLst>
                            <p:childTnLst>
                              <p:par>
                                <p:cTn id="51" presetID="2" presetClass="entr" presetSubtype="8" fill="hold" grpId="0" nodeType="afterEffect">
                                  <p:stCondLst>
                                    <p:cond delay="0"/>
                                  </p:stCondLst>
                                  <p:childTnLst>
                                    <p:set>
                                      <p:cBhvr>
                                        <p:cTn id="52" dur="1" fill="hold">
                                          <p:stCondLst>
                                            <p:cond delay="0"/>
                                          </p:stCondLst>
                                        </p:cTn>
                                        <p:tgtEl>
                                          <p:spTgt spid="210955"/>
                                        </p:tgtEl>
                                        <p:attrNameLst>
                                          <p:attrName>style.visibility</p:attrName>
                                        </p:attrNameLst>
                                      </p:cBhvr>
                                      <p:to>
                                        <p:strVal val="visible"/>
                                      </p:to>
                                    </p:set>
                                    <p:anim calcmode="lin" valueType="num">
                                      <p:cBhvr additive="base">
                                        <p:cTn id="53" dur="2000" fill="hold"/>
                                        <p:tgtEl>
                                          <p:spTgt spid="210955"/>
                                        </p:tgtEl>
                                        <p:attrNameLst>
                                          <p:attrName>ppt_x</p:attrName>
                                        </p:attrNameLst>
                                      </p:cBhvr>
                                      <p:tavLst>
                                        <p:tav tm="0">
                                          <p:val>
                                            <p:strVal val="0-#ppt_w/2"/>
                                          </p:val>
                                        </p:tav>
                                        <p:tav tm="100000">
                                          <p:val>
                                            <p:strVal val="#ppt_x"/>
                                          </p:val>
                                        </p:tav>
                                      </p:tavLst>
                                    </p:anim>
                                    <p:anim calcmode="lin" valueType="num">
                                      <p:cBhvr additive="base">
                                        <p:cTn id="54" dur="2000" fill="hold"/>
                                        <p:tgtEl>
                                          <p:spTgt spid="21095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0947" grpId="0" animBg="1" autoUpdateAnimBg="0"/>
      <p:bldP spid="210948" grpId="0" animBg="1" autoUpdateAnimBg="0"/>
      <p:bldP spid="210949" grpId="0" animBg="1" autoUpdateAnimBg="0"/>
      <p:bldP spid="210950" grpId="0" animBg="1" autoUpdateAnimBg="0"/>
      <p:bldP spid="210951" grpId="0" animBg="1" autoUpdateAnimBg="0"/>
      <p:bldP spid="210952" grpId="0" animBg="1" autoUpdateAnimBg="0"/>
      <p:bldP spid="210953" grpId="0" animBg="1" autoUpdateAnimBg="0"/>
      <p:bldP spid="210954" grpId="0" animBg="1" autoUpdateAnimBg="0"/>
      <p:bldP spid="210955" grpId="0" animBg="1" autoUpdateAnimBg="0"/>
    </p:bldLst>
  </p:timing>
</p:sld>
</file>

<file path=ppt/slides/slide2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a:xfrm>
            <a:off x="685800" y="0"/>
            <a:ext cx="7772400" cy="1016000"/>
          </a:xfrm>
        </p:spPr>
        <p:txBody>
          <a:bodyPr/>
          <a:lstStyle/>
          <a:p>
            <a:pPr eaLnBrk="1" hangingPunct="1"/>
            <a:r>
              <a:rPr lang="ja-JP" altLang="en-US" sz="4000" smtClean="0">
                <a:solidFill>
                  <a:srgbClr val="FFFFCC"/>
                </a:solidFill>
                <a:latin typeface="ＭＳ Ｐゴシック" charset="-128"/>
              </a:rPr>
              <a:t>決議</a:t>
            </a:r>
            <a:r>
              <a:rPr lang="en-US" altLang="ja-JP" sz="4000" smtClean="0">
                <a:solidFill>
                  <a:srgbClr val="FFFFCC"/>
                </a:solidFill>
                <a:latin typeface="ＭＳ Ｐゴシック" charset="-128"/>
              </a:rPr>
              <a:t>23-34</a:t>
            </a:r>
            <a:endParaRPr lang="ja-JP" altLang="en-US" sz="4000" smtClean="0">
              <a:solidFill>
                <a:schemeClr val="hlink"/>
              </a:solidFill>
              <a:latin typeface="ＭＳ Ｐゴシック" charset="-128"/>
            </a:endParaRPr>
          </a:p>
        </p:txBody>
      </p:sp>
      <p:sp>
        <p:nvSpPr>
          <p:cNvPr id="265220" name="Text Box 4"/>
          <p:cNvSpPr txBox="1">
            <a:spLocks noChangeArrowheads="1"/>
          </p:cNvSpPr>
          <p:nvPr/>
        </p:nvSpPr>
        <p:spPr bwMode="auto">
          <a:xfrm>
            <a:off x="285750" y="1500188"/>
            <a:ext cx="8610600" cy="4278312"/>
          </a:xfrm>
          <a:prstGeom prst="rect">
            <a:avLst/>
          </a:prstGeom>
          <a:noFill/>
          <a:ln w="9525">
            <a:noFill/>
            <a:miter lim="800000"/>
            <a:headEnd/>
            <a:tailEnd/>
          </a:ln>
        </p:spPr>
        <p:txBody>
          <a:bodyPr>
            <a:spAutoFit/>
          </a:bodyPr>
          <a:lstStyle/>
          <a:p>
            <a:pPr>
              <a:spcBef>
                <a:spcPct val="50000"/>
              </a:spcBef>
              <a:defRPr/>
            </a:pPr>
            <a:r>
              <a:rPr lang="ja-JP" altLang="en-US" sz="3200" dirty="0">
                <a:solidFill>
                  <a:schemeClr val="bg2">
                    <a:lumMod val="90000"/>
                  </a:schemeClr>
                </a:solidFill>
                <a:latin typeface="ＭＳ Ｐゴシック" charset="-128"/>
              </a:rPr>
              <a:t>第</a:t>
            </a:r>
            <a:r>
              <a:rPr lang="en-US" altLang="ja-JP" sz="3200" dirty="0">
                <a:solidFill>
                  <a:schemeClr val="bg2">
                    <a:lumMod val="90000"/>
                  </a:schemeClr>
                </a:solidFill>
                <a:latin typeface="ＭＳ Ｐゴシック" charset="-128"/>
              </a:rPr>
              <a:t>1</a:t>
            </a:r>
            <a:r>
              <a:rPr lang="ja-JP" altLang="en-US" sz="3200" dirty="0">
                <a:solidFill>
                  <a:schemeClr val="bg2">
                    <a:lumMod val="90000"/>
                  </a:schemeClr>
                </a:solidFill>
                <a:latin typeface="ＭＳ Ｐゴシック" charset="-128"/>
              </a:rPr>
              <a:t>条　ロータリー哲学の定義</a:t>
            </a:r>
          </a:p>
          <a:p>
            <a:pPr>
              <a:spcBef>
                <a:spcPct val="50000"/>
              </a:spcBef>
              <a:defRPr/>
            </a:pPr>
            <a:r>
              <a:rPr lang="ja-JP" altLang="en-US" sz="3200" dirty="0">
                <a:solidFill>
                  <a:schemeClr val="bg2">
                    <a:lumMod val="90000"/>
                  </a:schemeClr>
                </a:solidFill>
                <a:latin typeface="ＭＳ Ｐゴシック" charset="-128"/>
              </a:rPr>
              <a:t>第</a:t>
            </a:r>
            <a:r>
              <a:rPr lang="en-US" altLang="ja-JP" sz="3200" dirty="0">
                <a:solidFill>
                  <a:schemeClr val="bg2">
                    <a:lumMod val="90000"/>
                  </a:schemeClr>
                </a:solidFill>
                <a:latin typeface="ＭＳ Ｐゴシック" charset="-128"/>
              </a:rPr>
              <a:t>2</a:t>
            </a:r>
            <a:r>
              <a:rPr lang="ja-JP" altLang="en-US" sz="3200" dirty="0">
                <a:solidFill>
                  <a:schemeClr val="bg2">
                    <a:lumMod val="90000"/>
                  </a:schemeClr>
                </a:solidFill>
                <a:latin typeface="ＭＳ Ｐゴシック" charset="-128"/>
              </a:rPr>
              <a:t>条　ロータリークラブの役割</a:t>
            </a:r>
          </a:p>
          <a:p>
            <a:pPr>
              <a:spcBef>
                <a:spcPct val="50000"/>
              </a:spcBef>
              <a:defRPr/>
            </a:pPr>
            <a:r>
              <a:rPr lang="ja-JP" altLang="en-US" sz="3200" dirty="0">
                <a:solidFill>
                  <a:schemeClr val="bg2">
                    <a:lumMod val="90000"/>
                  </a:schemeClr>
                </a:solidFill>
                <a:latin typeface="ＭＳ Ｐゴシック" charset="-128"/>
              </a:rPr>
              <a:t>第</a:t>
            </a:r>
            <a:r>
              <a:rPr lang="en-US" altLang="ja-JP" sz="3200" dirty="0">
                <a:solidFill>
                  <a:schemeClr val="bg2">
                    <a:lumMod val="90000"/>
                  </a:schemeClr>
                </a:solidFill>
                <a:latin typeface="ＭＳ Ｐゴシック" charset="-128"/>
              </a:rPr>
              <a:t>3</a:t>
            </a:r>
            <a:r>
              <a:rPr lang="ja-JP" altLang="en-US" sz="3200" dirty="0">
                <a:solidFill>
                  <a:schemeClr val="bg2">
                    <a:lumMod val="90000"/>
                  </a:schemeClr>
                </a:solidFill>
                <a:latin typeface="ＭＳ Ｐゴシック" charset="-128"/>
              </a:rPr>
              <a:t>条　ＲＩの役割</a:t>
            </a:r>
          </a:p>
          <a:p>
            <a:pPr>
              <a:spcBef>
                <a:spcPct val="50000"/>
              </a:spcBef>
              <a:defRPr/>
            </a:pPr>
            <a:r>
              <a:rPr lang="ja-JP" altLang="en-US" sz="3200" dirty="0">
                <a:solidFill>
                  <a:schemeClr val="bg2">
                    <a:lumMod val="90000"/>
                  </a:schemeClr>
                </a:solidFill>
                <a:latin typeface="ＭＳ Ｐゴシック" charset="-128"/>
              </a:rPr>
              <a:t>第</a:t>
            </a:r>
            <a:r>
              <a:rPr lang="en-US" altLang="ja-JP" sz="3200" dirty="0">
                <a:solidFill>
                  <a:schemeClr val="bg2">
                    <a:lumMod val="90000"/>
                  </a:schemeClr>
                </a:solidFill>
                <a:latin typeface="ＭＳ Ｐゴシック" charset="-128"/>
              </a:rPr>
              <a:t>4</a:t>
            </a:r>
            <a:r>
              <a:rPr lang="ja-JP" altLang="en-US" sz="3200" dirty="0">
                <a:solidFill>
                  <a:schemeClr val="bg2">
                    <a:lumMod val="90000"/>
                  </a:schemeClr>
                </a:solidFill>
                <a:latin typeface="ＭＳ Ｐゴシック" charset="-128"/>
              </a:rPr>
              <a:t>条　実践哲学の定義</a:t>
            </a:r>
          </a:p>
          <a:p>
            <a:pPr>
              <a:spcBef>
                <a:spcPct val="50000"/>
              </a:spcBef>
              <a:defRPr/>
            </a:pPr>
            <a:r>
              <a:rPr lang="ja-JP" altLang="en-US" sz="3200" dirty="0">
                <a:solidFill>
                  <a:schemeClr val="bg2">
                    <a:lumMod val="90000"/>
                  </a:schemeClr>
                </a:solidFill>
                <a:latin typeface="ＭＳ Ｐゴシック" charset="-128"/>
              </a:rPr>
              <a:t>第</a:t>
            </a:r>
            <a:r>
              <a:rPr lang="en-US" altLang="ja-JP" sz="3200" dirty="0">
                <a:solidFill>
                  <a:schemeClr val="bg2">
                    <a:lumMod val="90000"/>
                  </a:schemeClr>
                </a:solidFill>
                <a:latin typeface="ＭＳ Ｐゴシック" charset="-128"/>
              </a:rPr>
              <a:t>5</a:t>
            </a:r>
            <a:r>
              <a:rPr lang="ja-JP" altLang="en-US" sz="3200" dirty="0">
                <a:solidFill>
                  <a:schemeClr val="bg2">
                    <a:lumMod val="90000"/>
                  </a:schemeClr>
                </a:solidFill>
                <a:latin typeface="ＭＳ Ｐゴシック" charset="-128"/>
              </a:rPr>
              <a:t>条　クラブ自治権</a:t>
            </a:r>
          </a:p>
          <a:p>
            <a:pPr>
              <a:spcBef>
                <a:spcPct val="50000"/>
              </a:spcBef>
              <a:defRPr/>
            </a:pPr>
            <a:r>
              <a:rPr lang="ja-JP" altLang="en-US" sz="3200" dirty="0">
                <a:solidFill>
                  <a:schemeClr val="bg2">
                    <a:lumMod val="90000"/>
                  </a:schemeClr>
                </a:solidFill>
                <a:latin typeface="ＭＳ Ｐゴシック" charset="-128"/>
              </a:rPr>
              <a:t>第</a:t>
            </a:r>
            <a:r>
              <a:rPr lang="en-US" altLang="ja-JP" sz="3200" dirty="0">
                <a:solidFill>
                  <a:schemeClr val="bg2">
                    <a:lumMod val="90000"/>
                  </a:schemeClr>
                </a:solidFill>
                <a:latin typeface="ＭＳ Ｐゴシック" charset="-128"/>
              </a:rPr>
              <a:t>6</a:t>
            </a:r>
            <a:r>
              <a:rPr lang="ja-JP" altLang="en-US" sz="3200" dirty="0">
                <a:solidFill>
                  <a:schemeClr val="bg2">
                    <a:lumMod val="90000"/>
                  </a:schemeClr>
                </a:solidFill>
                <a:latin typeface="ＭＳ Ｐゴシック" charset="-128"/>
              </a:rPr>
              <a:t>条　社会奉仕活動実践の指針</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265220">
                                            <p:txEl>
                                              <p:pRg st="0" end="0"/>
                                            </p:txEl>
                                          </p:spTgt>
                                        </p:tgtEl>
                                        <p:attrNameLst>
                                          <p:attrName>style.visibility</p:attrName>
                                        </p:attrNameLst>
                                      </p:cBhvr>
                                      <p:to>
                                        <p:strVal val="visible"/>
                                      </p:to>
                                    </p:set>
                                    <p:anim calcmode="lin" valueType="num">
                                      <p:cBhvr additive="base">
                                        <p:cTn id="7" dur="2000" fill="hold"/>
                                        <p:tgtEl>
                                          <p:spTgt spid="265220">
                                            <p:txEl>
                                              <p:pRg st="0" end="0"/>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265220">
                                            <p:txEl>
                                              <p:pRg st="0" end="0"/>
                                            </p:txEl>
                                          </p:spTgt>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2" presetClass="entr" presetSubtype="4" fill="hold" grpId="0" nodeType="afterEffect">
                                  <p:stCondLst>
                                    <p:cond delay="0"/>
                                  </p:stCondLst>
                                  <p:childTnLst>
                                    <p:set>
                                      <p:cBhvr>
                                        <p:cTn id="11" dur="1" fill="hold">
                                          <p:stCondLst>
                                            <p:cond delay="0"/>
                                          </p:stCondLst>
                                        </p:cTn>
                                        <p:tgtEl>
                                          <p:spTgt spid="265220">
                                            <p:txEl>
                                              <p:pRg st="1" end="1"/>
                                            </p:txEl>
                                          </p:spTgt>
                                        </p:tgtEl>
                                        <p:attrNameLst>
                                          <p:attrName>style.visibility</p:attrName>
                                        </p:attrNameLst>
                                      </p:cBhvr>
                                      <p:to>
                                        <p:strVal val="visible"/>
                                      </p:to>
                                    </p:set>
                                    <p:anim calcmode="lin" valueType="num">
                                      <p:cBhvr additive="base">
                                        <p:cTn id="12" dur="2000" fill="hold"/>
                                        <p:tgtEl>
                                          <p:spTgt spid="265220">
                                            <p:txEl>
                                              <p:pRg st="1" end="1"/>
                                            </p:txEl>
                                          </p:spTgt>
                                        </p:tgtEl>
                                        <p:attrNameLst>
                                          <p:attrName>ppt_x</p:attrName>
                                        </p:attrNameLst>
                                      </p:cBhvr>
                                      <p:tavLst>
                                        <p:tav tm="0">
                                          <p:val>
                                            <p:strVal val="#ppt_x"/>
                                          </p:val>
                                        </p:tav>
                                        <p:tav tm="100000">
                                          <p:val>
                                            <p:strVal val="#ppt_x"/>
                                          </p:val>
                                        </p:tav>
                                      </p:tavLst>
                                    </p:anim>
                                    <p:anim calcmode="lin" valueType="num">
                                      <p:cBhvr additive="base">
                                        <p:cTn id="13" dur="2000" fill="hold"/>
                                        <p:tgtEl>
                                          <p:spTgt spid="265220">
                                            <p:txEl>
                                              <p:pRg st="1" end="1"/>
                                            </p:txEl>
                                          </p:spTgt>
                                        </p:tgtEl>
                                        <p:attrNameLst>
                                          <p:attrName>ppt_y</p:attrName>
                                        </p:attrNameLst>
                                      </p:cBhvr>
                                      <p:tavLst>
                                        <p:tav tm="0">
                                          <p:val>
                                            <p:strVal val="1+#ppt_h/2"/>
                                          </p:val>
                                        </p:tav>
                                        <p:tav tm="100000">
                                          <p:val>
                                            <p:strVal val="#ppt_y"/>
                                          </p:val>
                                        </p:tav>
                                      </p:tavLst>
                                    </p:anim>
                                  </p:childTnLst>
                                </p:cTn>
                              </p:par>
                            </p:childTnLst>
                          </p:cTn>
                        </p:par>
                        <p:par>
                          <p:cTn id="14" fill="hold">
                            <p:stCondLst>
                              <p:cond delay="4000"/>
                            </p:stCondLst>
                            <p:childTnLst>
                              <p:par>
                                <p:cTn id="15" presetID="2" presetClass="entr" presetSubtype="4" fill="hold" grpId="0" nodeType="afterEffect">
                                  <p:stCondLst>
                                    <p:cond delay="0"/>
                                  </p:stCondLst>
                                  <p:childTnLst>
                                    <p:set>
                                      <p:cBhvr>
                                        <p:cTn id="16" dur="1" fill="hold">
                                          <p:stCondLst>
                                            <p:cond delay="0"/>
                                          </p:stCondLst>
                                        </p:cTn>
                                        <p:tgtEl>
                                          <p:spTgt spid="265220">
                                            <p:txEl>
                                              <p:pRg st="2" end="2"/>
                                            </p:txEl>
                                          </p:spTgt>
                                        </p:tgtEl>
                                        <p:attrNameLst>
                                          <p:attrName>style.visibility</p:attrName>
                                        </p:attrNameLst>
                                      </p:cBhvr>
                                      <p:to>
                                        <p:strVal val="visible"/>
                                      </p:to>
                                    </p:set>
                                    <p:anim calcmode="lin" valueType="num">
                                      <p:cBhvr additive="base">
                                        <p:cTn id="17" dur="2000" fill="hold"/>
                                        <p:tgtEl>
                                          <p:spTgt spid="265220">
                                            <p:txEl>
                                              <p:pRg st="2" end="2"/>
                                            </p:txEl>
                                          </p:spTgt>
                                        </p:tgtEl>
                                        <p:attrNameLst>
                                          <p:attrName>ppt_x</p:attrName>
                                        </p:attrNameLst>
                                      </p:cBhvr>
                                      <p:tavLst>
                                        <p:tav tm="0">
                                          <p:val>
                                            <p:strVal val="#ppt_x"/>
                                          </p:val>
                                        </p:tav>
                                        <p:tav tm="100000">
                                          <p:val>
                                            <p:strVal val="#ppt_x"/>
                                          </p:val>
                                        </p:tav>
                                      </p:tavLst>
                                    </p:anim>
                                    <p:anim calcmode="lin" valueType="num">
                                      <p:cBhvr additive="base">
                                        <p:cTn id="18" dur="2000" fill="hold"/>
                                        <p:tgtEl>
                                          <p:spTgt spid="265220">
                                            <p:txEl>
                                              <p:pRg st="2" end="2"/>
                                            </p:txEl>
                                          </p:spTgt>
                                        </p:tgtEl>
                                        <p:attrNameLst>
                                          <p:attrName>ppt_y</p:attrName>
                                        </p:attrNameLst>
                                      </p:cBhvr>
                                      <p:tavLst>
                                        <p:tav tm="0">
                                          <p:val>
                                            <p:strVal val="1+#ppt_h/2"/>
                                          </p:val>
                                        </p:tav>
                                        <p:tav tm="100000">
                                          <p:val>
                                            <p:strVal val="#ppt_y"/>
                                          </p:val>
                                        </p:tav>
                                      </p:tavLst>
                                    </p:anim>
                                  </p:childTnLst>
                                </p:cTn>
                              </p:par>
                            </p:childTnLst>
                          </p:cTn>
                        </p:par>
                        <p:par>
                          <p:cTn id="19" fill="hold">
                            <p:stCondLst>
                              <p:cond delay="6000"/>
                            </p:stCondLst>
                            <p:childTnLst>
                              <p:par>
                                <p:cTn id="20" presetID="2" presetClass="entr" presetSubtype="4" fill="hold" grpId="0" nodeType="afterEffect">
                                  <p:stCondLst>
                                    <p:cond delay="0"/>
                                  </p:stCondLst>
                                  <p:childTnLst>
                                    <p:set>
                                      <p:cBhvr>
                                        <p:cTn id="21" dur="1" fill="hold">
                                          <p:stCondLst>
                                            <p:cond delay="0"/>
                                          </p:stCondLst>
                                        </p:cTn>
                                        <p:tgtEl>
                                          <p:spTgt spid="265220">
                                            <p:txEl>
                                              <p:pRg st="3" end="3"/>
                                            </p:txEl>
                                          </p:spTgt>
                                        </p:tgtEl>
                                        <p:attrNameLst>
                                          <p:attrName>style.visibility</p:attrName>
                                        </p:attrNameLst>
                                      </p:cBhvr>
                                      <p:to>
                                        <p:strVal val="visible"/>
                                      </p:to>
                                    </p:set>
                                    <p:anim calcmode="lin" valueType="num">
                                      <p:cBhvr additive="base">
                                        <p:cTn id="22" dur="2000" fill="hold"/>
                                        <p:tgtEl>
                                          <p:spTgt spid="265220">
                                            <p:txEl>
                                              <p:pRg st="3" end="3"/>
                                            </p:txEl>
                                          </p:spTgt>
                                        </p:tgtEl>
                                        <p:attrNameLst>
                                          <p:attrName>ppt_x</p:attrName>
                                        </p:attrNameLst>
                                      </p:cBhvr>
                                      <p:tavLst>
                                        <p:tav tm="0">
                                          <p:val>
                                            <p:strVal val="#ppt_x"/>
                                          </p:val>
                                        </p:tav>
                                        <p:tav tm="100000">
                                          <p:val>
                                            <p:strVal val="#ppt_x"/>
                                          </p:val>
                                        </p:tav>
                                      </p:tavLst>
                                    </p:anim>
                                    <p:anim calcmode="lin" valueType="num">
                                      <p:cBhvr additive="base">
                                        <p:cTn id="23" dur="2000" fill="hold"/>
                                        <p:tgtEl>
                                          <p:spTgt spid="265220">
                                            <p:txEl>
                                              <p:pRg st="3" end="3"/>
                                            </p:txEl>
                                          </p:spTgt>
                                        </p:tgtEl>
                                        <p:attrNameLst>
                                          <p:attrName>ppt_y</p:attrName>
                                        </p:attrNameLst>
                                      </p:cBhvr>
                                      <p:tavLst>
                                        <p:tav tm="0">
                                          <p:val>
                                            <p:strVal val="1+#ppt_h/2"/>
                                          </p:val>
                                        </p:tav>
                                        <p:tav tm="100000">
                                          <p:val>
                                            <p:strVal val="#ppt_y"/>
                                          </p:val>
                                        </p:tav>
                                      </p:tavLst>
                                    </p:anim>
                                  </p:childTnLst>
                                </p:cTn>
                              </p:par>
                            </p:childTnLst>
                          </p:cTn>
                        </p:par>
                        <p:par>
                          <p:cTn id="24" fill="hold">
                            <p:stCondLst>
                              <p:cond delay="8000"/>
                            </p:stCondLst>
                            <p:childTnLst>
                              <p:par>
                                <p:cTn id="25" presetID="2" presetClass="entr" presetSubtype="4" fill="hold" grpId="0" nodeType="afterEffect">
                                  <p:stCondLst>
                                    <p:cond delay="0"/>
                                  </p:stCondLst>
                                  <p:childTnLst>
                                    <p:set>
                                      <p:cBhvr>
                                        <p:cTn id="26" dur="1" fill="hold">
                                          <p:stCondLst>
                                            <p:cond delay="0"/>
                                          </p:stCondLst>
                                        </p:cTn>
                                        <p:tgtEl>
                                          <p:spTgt spid="265220">
                                            <p:txEl>
                                              <p:pRg st="4" end="4"/>
                                            </p:txEl>
                                          </p:spTgt>
                                        </p:tgtEl>
                                        <p:attrNameLst>
                                          <p:attrName>style.visibility</p:attrName>
                                        </p:attrNameLst>
                                      </p:cBhvr>
                                      <p:to>
                                        <p:strVal val="visible"/>
                                      </p:to>
                                    </p:set>
                                    <p:anim calcmode="lin" valueType="num">
                                      <p:cBhvr additive="base">
                                        <p:cTn id="27" dur="2000" fill="hold"/>
                                        <p:tgtEl>
                                          <p:spTgt spid="265220">
                                            <p:txEl>
                                              <p:pRg st="4" end="4"/>
                                            </p:txEl>
                                          </p:spTgt>
                                        </p:tgtEl>
                                        <p:attrNameLst>
                                          <p:attrName>ppt_x</p:attrName>
                                        </p:attrNameLst>
                                      </p:cBhvr>
                                      <p:tavLst>
                                        <p:tav tm="0">
                                          <p:val>
                                            <p:strVal val="#ppt_x"/>
                                          </p:val>
                                        </p:tav>
                                        <p:tav tm="100000">
                                          <p:val>
                                            <p:strVal val="#ppt_x"/>
                                          </p:val>
                                        </p:tav>
                                      </p:tavLst>
                                    </p:anim>
                                    <p:anim calcmode="lin" valueType="num">
                                      <p:cBhvr additive="base">
                                        <p:cTn id="28" dur="2000" fill="hold"/>
                                        <p:tgtEl>
                                          <p:spTgt spid="265220">
                                            <p:txEl>
                                              <p:pRg st="4" end="4"/>
                                            </p:txEl>
                                          </p:spTgt>
                                        </p:tgtEl>
                                        <p:attrNameLst>
                                          <p:attrName>ppt_y</p:attrName>
                                        </p:attrNameLst>
                                      </p:cBhvr>
                                      <p:tavLst>
                                        <p:tav tm="0">
                                          <p:val>
                                            <p:strVal val="1+#ppt_h/2"/>
                                          </p:val>
                                        </p:tav>
                                        <p:tav tm="100000">
                                          <p:val>
                                            <p:strVal val="#ppt_y"/>
                                          </p:val>
                                        </p:tav>
                                      </p:tavLst>
                                    </p:anim>
                                  </p:childTnLst>
                                </p:cTn>
                              </p:par>
                            </p:childTnLst>
                          </p:cTn>
                        </p:par>
                        <p:par>
                          <p:cTn id="29" fill="hold">
                            <p:stCondLst>
                              <p:cond delay="10000"/>
                            </p:stCondLst>
                            <p:childTnLst>
                              <p:par>
                                <p:cTn id="30" presetID="2" presetClass="entr" presetSubtype="4" fill="hold" grpId="0" nodeType="afterEffect">
                                  <p:stCondLst>
                                    <p:cond delay="0"/>
                                  </p:stCondLst>
                                  <p:childTnLst>
                                    <p:set>
                                      <p:cBhvr>
                                        <p:cTn id="31" dur="1" fill="hold">
                                          <p:stCondLst>
                                            <p:cond delay="0"/>
                                          </p:stCondLst>
                                        </p:cTn>
                                        <p:tgtEl>
                                          <p:spTgt spid="265220">
                                            <p:txEl>
                                              <p:pRg st="5" end="5"/>
                                            </p:txEl>
                                          </p:spTgt>
                                        </p:tgtEl>
                                        <p:attrNameLst>
                                          <p:attrName>style.visibility</p:attrName>
                                        </p:attrNameLst>
                                      </p:cBhvr>
                                      <p:to>
                                        <p:strVal val="visible"/>
                                      </p:to>
                                    </p:set>
                                    <p:anim calcmode="lin" valueType="num">
                                      <p:cBhvr additive="base">
                                        <p:cTn id="32" dur="2000" fill="hold"/>
                                        <p:tgtEl>
                                          <p:spTgt spid="265220">
                                            <p:txEl>
                                              <p:pRg st="5" end="5"/>
                                            </p:txEl>
                                          </p:spTgt>
                                        </p:tgtEl>
                                        <p:attrNameLst>
                                          <p:attrName>ppt_x</p:attrName>
                                        </p:attrNameLst>
                                      </p:cBhvr>
                                      <p:tavLst>
                                        <p:tav tm="0">
                                          <p:val>
                                            <p:strVal val="#ppt_x"/>
                                          </p:val>
                                        </p:tav>
                                        <p:tav tm="100000">
                                          <p:val>
                                            <p:strVal val="#ppt_x"/>
                                          </p:val>
                                        </p:tav>
                                      </p:tavLst>
                                    </p:anim>
                                    <p:anim calcmode="lin" valueType="num">
                                      <p:cBhvr additive="base">
                                        <p:cTn id="33" dur="2000" fill="hold"/>
                                        <p:tgtEl>
                                          <p:spTgt spid="265220">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5220" grpId="0" uiExpand="1" build="allAtOnce" autoUpdateAnimBg="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タイトル 1"/>
          <p:cNvSpPr>
            <a:spLocks noGrp="1"/>
          </p:cNvSpPr>
          <p:nvPr>
            <p:ph type="title"/>
          </p:nvPr>
        </p:nvSpPr>
        <p:spPr>
          <a:xfrm>
            <a:off x="428625" y="785813"/>
            <a:ext cx="8229600" cy="5286375"/>
          </a:xfrm>
        </p:spPr>
        <p:txBody>
          <a:bodyPr/>
          <a:lstStyle/>
          <a:p>
            <a:r>
              <a:rPr lang="ja-JP" altLang="en-US" sz="5400" dirty="0" smtClean="0">
                <a:solidFill>
                  <a:srgbClr val="FFFF99"/>
                </a:solidFill>
                <a:latin typeface="AR P明朝体U" pitchFamily="50" charset="-128"/>
                <a:ea typeface="AR P明朝体U" pitchFamily="50" charset="-128"/>
              </a:rPr>
              <a:t>社会奉仕に関する</a:t>
            </a:r>
            <a:br>
              <a:rPr lang="ja-JP" altLang="en-US" sz="5400" dirty="0" smtClean="0">
                <a:solidFill>
                  <a:srgbClr val="FFFF99"/>
                </a:solidFill>
                <a:latin typeface="AR P明朝体U" pitchFamily="50" charset="-128"/>
                <a:ea typeface="AR P明朝体U" pitchFamily="50" charset="-128"/>
              </a:rPr>
            </a:br>
            <a:r>
              <a:rPr lang="en-US" altLang="ja-JP" sz="5400" dirty="0" smtClean="0">
                <a:solidFill>
                  <a:srgbClr val="FFFF99"/>
                </a:solidFill>
                <a:latin typeface="AR P明朝体U" pitchFamily="50" charset="-128"/>
                <a:ea typeface="AR P明朝体U" pitchFamily="50" charset="-128"/>
              </a:rPr>
              <a:t>1923</a:t>
            </a:r>
            <a:r>
              <a:rPr lang="ja-JP" altLang="en-US" sz="5400" dirty="0" smtClean="0">
                <a:solidFill>
                  <a:srgbClr val="FFFF99"/>
                </a:solidFill>
                <a:latin typeface="AR P明朝体U" pitchFamily="50" charset="-128"/>
                <a:ea typeface="AR P明朝体U" pitchFamily="50" charset="-128"/>
              </a:rPr>
              <a:t>年の声明の</a:t>
            </a:r>
            <a:br>
              <a:rPr lang="ja-JP" altLang="en-US" sz="5400" dirty="0" smtClean="0">
                <a:solidFill>
                  <a:srgbClr val="FFFF99"/>
                </a:solidFill>
                <a:latin typeface="AR P明朝体U" pitchFamily="50" charset="-128"/>
                <a:ea typeface="AR P明朝体U" pitchFamily="50" charset="-128"/>
              </a:rPr>
            </a:br>
            <a:r>
              <a:rPr lang="ja-JP" altLang="en-US" sz="5400" dirty="0" smtClean="0">
                <a:solidFill>
                  <a:srgbClr val="FFFF99"/>
                </a:solidFill>
                <a:latin typeface="AR P明朝体U" pitchFamily="50" charset="-128"/>
                <a:ea typeface="AR P明朝体U" pitchFamily="50" charset="-128"/>
              </a:rPr>
              <a:t>第</a:t>
            </a:r>
            <a:r>
              <a:rPr lang="en-US" altLang="ja-JP" sz="5400" dirty="0" smtClean="0">
                <a:solidFill>
                  <a:srgbClr val="FFFF99"/>
                </a:solidFill>
                <a:latin typeface="AR P明朝体U" pitchFamily="50" charset="-128"/>
                <a:ea typeface="AR P明朝体U" pitchFamily="50" charset="-128"/>
              </a:rPr>
              <a:t>1</a:t>
            </a:r>
            <a:r>
              <a:rPr lang="ja-JP" altLang="en-US" sz="5400" dirty="0" smtClean="0">
                <a:solidFill>
                  <a:srgbClr val="FFFF99"/>
                </a:solidFill>
                <a:latin typeface="AR P明朝体U" pitchFamily="50" charset="-128"/>
                <a:ea typeface="AR P明朝体U" pitchFamily="50" charset="-128"/>
              </a:rPr>
              <a:t>項を</a:t>
            </a:r>
            <a:br>
              <a:rPr lang="ja-JP" altLang="en-US" sz="5400" dirty="0" smtClean="0">
                <a:solidFill>
                  <a:srgbClr val="FFFF99"/>
                </a:solidFill>
                <a:latin typeface="AR P明朝体U" pitchFamily="50" charset="-128"/>
                <a:ea typeface="AR P明朝体U" pitchFamily="50" charset="-128"/>
              </a:rPr>
            </a:br>
            <a:r>
              <a:rPr lang="ja-JP" altLang="en-US" sz="5400" dirty="0" smtClean="0">
                <a:solidFill>
                  <a:srgbClr val="FFFF99"/>
                </a:solidFill>
                <a:latin typeface="AR P明朝体U" pitchFamily="50" charset="-128"/>
                <a:ea typeface="AR P明朝体U" pitchFamily="50" charset="-128"/>
              </a:rPr>
              <a:t>奉仕哲学の定義として</a:t>
            </a:r>
            <a:br>
              <a:rPr lang="ja-JP" altLang="en-US" sz="5400" dirty="0" smtClean="0">
                <a:solidFill>
                  <a:srgbClr val="FFFF99"/>
                </a:solidFill>
                <a:latin typeface="AR P明朝体U" pitchFamily="50" charset="-128"/>
                <a:ea typeface="AR P明朝体U" pitchFamily="50" charset="-128"/>
              </a:rPr>
            </a:br>
            <a:r>
              <a:rPr lang="ja-JP" altLang="en-US" sz="5400" dirty="0" smtClean="0">
                <a:solidFill>
                  <a:srgbClr val="FFFF99"/>
                </a:solidFill>
                <a:latin typeface="AR P明朝体U" pitchFamily="50" charset="-128"/>
                <a:ea typeface="AR P明朝体U" pitchFamily="50" charset="-128"/>
              </a:rPr>
              <a:t>使用する件</a:t>
            </a:r>
            <a:r>
              <a:rPr lang="ja-JP" altLang="en-US" sz="4000" dirty="0" smtClean="0">
                <a:solidFill>
                  <a:srgbClr val="FFFF99"/>
                </a:solidFill>
              </a:rPr>
              <a:t/>
            </a:r>
            <a:br>
              <a:rPr lang="ja-JP" altLang="en-US" sz="4000" dirty="0" smtClean="0">
                <a:solidFill>
                  <a:srgbClr val="FFFF99"/>
                </a:solidFill>
              </a:rPr>
            </a:br>
            <a:endParaRPr lang="ja-JP" altLang="en-US" sz="4000" dirty="0" smtClean="0">
              <a:solidFill>
                <a:srgbClr val="FFFF99"/>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8" presetClass="entr" presetSubtype="0" accel="50000" fill="hold" grpId="0" nodeType="afterEffect">
                                  <p:stCondLst>
                                    <p:cond delay="0"/>
                                  </p:stCondLst>
                                  <p:iterate type="lt">
                                    <p:tmPct val="50000"/>
                                  </p:iterate>
                                  <p:childTnLst>
                                    <p:set>
                                      <p:cBhvr>
                                        <p:cTn id="6" dur="1" fill="hold">
                                          <p:stCondLst>
                                            <p:cond delay="0"/>
                                          </p:stCondLst>
                                        </p:cTn>
                                        <p:tgtEl>
                                          <p:spTgt spid="10242"/>
                                        </p:tgtEl>
                                        <p:attrNameLst>
                                          <p:attrName>style.visibility</p:attrName>
                                        </p:attrNameLst>
                                      </p:cBhvr>
                                      <p:to>
                                        <p:strVal val="visible"/>
                                      </p:to>
                                    </p:set>
                                    <p:set>
                                      <p:cBhvr>
                                        <p:cTn id="7" dur="228" fill="hold">
                                          <p:stCondLst>
                                            <p:cond delay="0"/>
                                          </p:stCondLst>
                                        </p:cTn>
                                        <p:tgtEl>
                                          <p:spTgt spid="10242"/>
                                        </p:tgtEl>
                                        <p:attrNameLst>
                                          <p:attrName>style.rotation</p:attrName>
                                        </p:attrNameLst>
                                      </p:cBhvr>
                                      <p:to>
                                        <p:strVal val="-45.0"/>
                                      </p:to>
                                    </p:set>
                                    <p:anim calcmode="lin" valueType="num">
                                      <p:cBhvr>
                                        <p:cTn id="8" dur="228" fill="hold">
                                          <p:stCondLst>
                                            <p:cond delay="228"/>
                                          </p:stCondLst>
                                        </p:cTn>
                                        <p:tgtEl>
                                          <p:spTgt spid="10242"/>
                                        </p:tgtEl>
                                        <p:attrNameLst>
                                          <p:attrName>style.rotation</p:attrName>
                                        </p:attrNameLst>
                                      </p:cBhvr>
                                      <p:tavLst>
                                        <p:tav tm="0">
                                          <p:val>
                                            <p:fltVal val="-45"/>
                                          </p:val>
                                        </p:tav>
                                        <p:tav tm="69900">
                                          <p:val>
                                            <p:fltVal val="45"/>
                                          </p:val>
                                        </p:tav>
                                        <p:tav tm="100000">
                                          <p:val>
                                            <p:fltVal val="0"/>
                                          </p:val>
                                        </p:tav>
                                      </p:tavLst>
                                    </p:anim>
                                    <p:anim calcmode="lin" valueType="num">
                                      <p:cBhvr>
                                        <p:cTn id="9" dur="228" fill="hold">
                                          <p:stCondLst>
                                            <p:cond delay="0"/>
                                          </p:stCondLst>
                                        </p:cTn>
                                        <p:tgtEl>
                                          <p:spTgt spid="10242"/>
                                        </p:tgtEl>
                                        <p:attrNameLst>
                                          <p:attrName>ppt_y</p:attrName>
                                        </p:attrNameLst>
                                      </p:cBhvr>
                                      <p:tavLst>
                                        <p:tav tm="0">
                                          <p:val>
                                            <p:strVal val="#ppt_y-1"/>
                                          </p:val>
                                        </p:tav>
                                        <p:tav tm="100000">
                                          <p:val>
                                            <p:strVal val="#ppt_y-(0.354*#ppt_w-0.172*#ppt_h)"/>
                                          </p:val>
                                        </p:tav>
                                      </p:tavLst>
                                    </p:anim>
                                    <p:anim calcmode="lin" valueType="num">
                                      <p:cBhvr>
                                        <p:cTn id="10" dur="78" decel="50000" autoRev="1" fill="hold">
                                          <p:stCondLst>
                                            <p:cond delay="228"/>
                                          </p:stCondLst>
                                        </p:cTn>
                                        <p:tgtEl>
                                          <p:spTgt spid="10242"/>
                                        </p:tgtEl>
                                        <p:attrNameLst>
                                          <p:attrName>ppt_y</p:attrName>
                                        </p:attrNameLst>
                                      </p:cBhvr>
                                      <p:tavLst>
                                        <p:tav tm="0">
                                          <p:val>
                                            <p:strVal val="#ppt_y-(0.354*#ppt_w-0.172*#ppt_h)"/>
                                          </p:val>
                                        </p:tav>
                                        <p:tav tm="100000">
                                          <p:val>
                                            <p:strVal val="#ppt_y-(0.354*#ppt_w-0.172*#ppt_h)-#ppt_h/2"/>
                                          </p:val>
                                        </p:tav>
                                      </p:tavLst>
                                    </p:anim>
                                    <p:anim calcmode="lin" valueType="num">
                                      <p:cBhvr>
                                        <p:cTn id="11" dur="68" fill="hold">
                                          <p:stCondLst>
                                            <p:cond delay="432"/>
                                          </p:stCondLst>
                                        </p:cTn>
                                        <p:tgtEl>
                                          <p:spTgt spid="10242"/>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2"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タイトル 1"/>
          <p:cNvSpPr>
            <a:spLocks noGrp="1"/>
          </p:cNvSpPr>
          <p:nvPr>
            <p:ph type="title"/>
          </p:nvPr>
        </p:nvSpPr>
        <p:spPr>
          <a:xfrm>
            <a:off x="323528" y="785813"/>
            <a:ext cx="8496943" cy="5286375"/>
          </a:xfrm>
        </p:spPr>
        <p:txBody>
          <a:bodyPr/>
          <a:lstStyle/>
          <a:p>
            <a:r>
              <a:rPr lang="ja-JP" altLang="en-US" sz="3600" dirty="0" smtClean="0">
                <a:solidFill>
                  <a:srgbClr val="FFFF99"/>
                </a:solidFill>
                <a:latin typeface="AR P明朝体U" pitchFamily="50" charset="-128"/>
                <a:ea typeface="AR P明朝体U" pitchFamily="50" charset="-128"/>
              </a:rPr>
              <a:t>利己的な欲求と利他の心の葛藤を</a:t>
            </a:r>
            <a:br>
              <a:rPr lang="ja-JP" altLang="en-US" sz="3600" dirty="0" smtClean="0">
                <a:solidFill>
                  <a:srgbClr val="FFFF99"/>
                </a:solidFill>
                <a:latin typeface="AR P明朝体U" pitchFamily="50" charset="-128"/>
                <a:ea typeface="AR P明朝体U" pitchFamily="50" charset="-128"/>
              </a:rPr>
            </a:br>
            <a:r>
              <a:rPr lang="ja-JP" altLang="en-US" sz="3600" dirty="0" smtClean="0">
                <a:solidFill>
                  <a:srgbClr val="FFFF99"/>
                </a:solidFill>
                <a:latin typeface="AR P明朝体U" pitchFamily="50" charset="-128"/>
                <a:ea typeface="AR P明朝体U" pitchFamily="50" charset="-128"/>
              </a:rPr>
              <a:t>和らげる人生哲学</a:t>
            </a:r>
            <a:br>
              <a:rPr lang="ja-JP" altLang="en-US" sz="3600" dirty="0" smtClean="0">
                <a:solidFill>
                  <a:srgbClr val="FFFF99"/>
                </a:solidFill>
                <a:latin typeface="AR P明朝体U" pitchFamily="50" charset="-128"/>
                <a:ea typeface="AR P明朝体U" pitchFamily="50" charset="-128"/>
              </a:rPr>
            </a:br>
            <a:r>
              <a:rPr lang="ja-JP" altLang="en-US" sz="3600" dirty="0" smtClean="0">
                <a:solidFill>
                  <a:srgbClr val="FFFF99"/>
                </a:solidFill>
                <a:latin typeface="AR P明朝体U" pitchFamily="50" charset="-128"/>
                <a:ea typeface="AR P明朝体U" pitchFamily="50" charset="-128"/>
              </a:rPr>
              <a:t/>
            </a:r>
            <a:br>
              <a:rPr lang="ja-JP" altLang="en-US" sz="3600" dirty="0" smtClean="0">
                <a:solidFill>
                  <a:srgbClr val="FFFF99"/>
                </a:solidFill>
                <a:latin typeface="AR P明朝体U" pitchFamily="50" charset="-128"/>
                <a:ea typeface="AR P明朝体U" pitchFamily="50" charset="-128"/>
              </a:rPr>
            </a:br>
            <a:r>
              <a:rPr lang="ja-JP" altLang="en-US" sz="3600" dirty="0" smtClean="0">
                <a:solidFill>
                  <a:srgbClr val="FFFF99"/>
                </a:solidFill>
                <a:latin typeface="AR P明朝体U" pitchFamily="50" charset="-128"/>
                <a:ea typeface="AR P明朝体U" pitchFamily="50" charset="-128"/>
              </a:rPr>
              <a:t>ロータリー哲学は、奉仕 </a:t>
            </a:r>
            <a:br>
              <a:rPr lang="ja-JP" altLang="en-US" sz="3600" dirty="0" smtClean="0">
                <a:solidFill>
                  <a:srgbClr val="FFFF99"/>
                </a:solidFill>
                <a:latin typeface="AR P明朝体U" pitchFamily="50" charset="-128"/>
                <a:ea typeface="AR P明朝体U" pitchFamily="50" charset="-128"/>
              </a:rPr>
            </a:br>
            <a:r>
              <a:rPr lang="en-US" altLang="ja-JP" sz="3600" dirty="0" smtClean="0">
                <a:solidFill>
                  <a:srgbClr val="FFFF99"/>
                </a:solidFill>
                <a:latin typeface="AR P明朝体U" pitchFamily="50" charset="-128"/>
                <a:ea typeface="AR P明朝体U" pitchFamily="50" charset="-128"/>
              </a:rPr>
              <a:t>Service above self </a:t>
            </a:r>
            <a:r>
              <a:rPr lang="ja-JP" altLang="en-US" sz="3600" dirty="0" smtClean="0">
                <a:solidFill>
                  <a:srgbClr val="FFFF99"/>
                </a:solidFill>
                <a:latin typeface="AR P明朝体U" pitchFamily="50" charset="-128"/>
                <a:ea typeface="AR P明朝体U" pitchFamily="50" charset="-128"/>
              </a:rPr>
              <a:t>の哲学であり、</a:t>
            </a:r>
            <a:br>
              <a:rPr lang="ja-JP" altLang="en-US" sz="3600" dirty="0" smtClean="0">
                <a:solidFill>
                  <a:srgbClr val="FFFF99"/>
                </a:solidFill>
                <a:latin typeface="AR P明朝体U" pitchFamily="50" charset="-128"/>
                <a:ea typeface="AR P明朝体U" pitchFamily="50" charset="-128"/>
              </a:rPr>
            </a:br>
            <a:r>
              <a:rPr lang="ja-JP" altLang="en-US" sz="3600" dirty="0" smtClean="0">
                <a:solidFill>
                  <a:srgbClr val="FFFF99"/>
                </a:solidFill>
                <a:latin typeface="AR P明朝体U" pitchFamily="50" charset="-128"/>
                <a:ea typeface="AR P明朝体U" pitchFamily="50" charset="-128"/>
              </a:rPr>
              <a:t>これは </a:t>
            </a:r>
            <a:r>
              <a:rPr lang="en-US" altLang="ja-JP" sz="3600" dirty="0" smtClean="0">
                <a:solidFill>
                  <a:srgbClr val="FFFF99"/>
                </a:solidFill>
                <a:latin typeface="AR P明朝体U" pitchFamily="50" charset="-128"/>
                <a:ea typeface="AR P明朝体U" pitchFamily="50" charset="-128"/>
              </a:rPr>
              <a:t>He profits most who serves best </a:t>
            </a:r>
            <a:r>
              <a:rPr lang="ja-JP" altLang="en-US" sz="3600" dirty="0" smtClean="0">
                <a:solidFill>
                  <a:srgbClr val="FFFF99"/>
                </a:solidFill>
                <a:latin typeface="AR P明朝体U" pitchFamily="50" charset="-128"/>
                <a:ea typeface="AR P明朝体U" pitchFamily="50" charset="-128"/>
              </a:rPr>
              <a:t>という実践的な倫理原則に基づくものである。</a:t>
            </a:r>
            <a:r>
              <a:rPr lang="ja-JP" altLang="en-US" sz="4000" dirty="0" smtClean="0">
                <a:solidFill>
                  <a:srgbClr val="FFFF99"/>
                </a:solidFill>
              </a:rPr>
              <a:t/>
            </a:r>
            <a:br>
              <a:rPr lang="ja-JP" altLang="en-US" sz="4000" dirty="0" smtClean="0">
                <a:solidFill>
                  <a:srgbClr val="FFFF99"/>
                </a:solidFill>
              </a:rPr>
            </a:br>
            <a:endParaRPr lang="ja-JP" altLang="en-US" sz="4000" dirty="0" smtClean="0">
              <a:solidFill>
                <a:srgbClr val="FFFF99"/>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10242"/>
                                        </p:tgtEl>
                                        <p:attrNameLst>
                                          <p:attrName>style.visibility</p:attrName>
                                        </p:attrNameLst>
                                      </p:cBhvr>
                                      <p:to>
                                        <p:strVal val="visible"/>
                                      </p:to>
                                    </p:set>
                                    <p:anim calcmode="lin" valueType="num">
                                      <p:cBhvr additive="base">
                                        <p:cTn id="7" dur="2000" fill="hold"/>
                                        <p:tgtEl>
                                          <p:spTgt spid="10242"/>
                                        </p:tgtEl>
                                        <p:attrNameLst>
                                          <p:attrName>ppt_x</p:attrName>
                                        </p:attrNameLst>
                                      </p:cBhvr>
                                      <p:tavLst>
                                        <p:tav tm="0">
                                          <p:val>
                                            <p:strVal val="#ppt_x"/>
                                          </p:val>
                                        </p:tav>
                                        <p:tav tm="100000">
                                          <p:val>
                                            <p:strVal val="#ppt_x"/>
                                          </p:val>
                                        </p:tav>
                                      </p:tavLst>
                                    </p:anim>
                                    <p:anim calcmode="lin" valueType="num">
                                      <p:cBhvr additive="base">
                                        <p:cTn id="8" dur="2000" fill="hold"/>
                                        <p:tgtEl>
                                          <p:spTgt spid="1024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2"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4914" name="Rectangle 2"/>
          <p:cNvSpPr>
            <a:spLocks noGrp="1" noChangeArrowheads="1"/>
          </p:cNvSpPr>
          <p:nvPr>
            <p:ph type="title"/>
          </p:nvPr>
        </p:nvSpPr>
        <p:spPr>
          <a:xfrm>
            <a:off x="685800" y="0"/>
            <a:ext cx="7772400" cy="1143000"/>
          </a:xfrm>
        </p:spPr>
        <p:txBody>
          <a:bodyPr/>
          <a:lstStyle/>
          <a:p>
            <a:r>
              <a:rPr lang="ja-JP" altLang="en-US">
                <a:solidFill>
                  <a:srgbClr val="FFFFCC"/>
                </a:solidFill>
              </a:rPr>
              <a:t>四大奉仕の採用</a:t>
            </a:r>
          </a:p>
        </p:txBody>
      </p:sp>
      <p:sp>
        <p:nvSpPr>
          <p:cNvPr id="294915" name="Text Box 3"/>
          <p:cNvSpPr txBox="1">
            <a:spLocks noChangeArrowheads="1"/>
          </p:cNvSpPr>
          <p:nvPr/>
        </p:nvSpPr>
        <p:spPr bwMode="auto">
          <a:xfrm>
            <a:off x="3348038" y="1341438"/>
            <a:ext cx="2438400" cy="914400"/>
          </a:xfrm>
          <a:prstGeom prst="rect">
            <a:avLst/>
          </a:prstGeom>
          <a:solidFill>
            <a:srgbClr val="FFFF00"/>
          </a:solidFill>
          <a:ln w="9525">
            <a:noFill/>
            <a:miter lim="800000"/>
            <a:headEnd/>
            <a:tailEnd/>
          </a:ln>
          <a:effectLst/>
        </p:spPr>
        <p:txBody>
          <a:bodyPr>
            <a:spAutoFit/>
          </a:bodyPr>
          <a:lstStyle/>
          <a:p>
            <a:pPr algn="ctr">
              <a:spcBef>
                <a:spcPct val="50000"/>
              </a:spcBef>
            </a:pPr>
            <a:r>
              <a:rPr lang="ja-JP" altLang="en-US" sz="5400"/>
              <a:t>理事会</a:t>
            </a:r>
          </a:p>
        </p:txBody>
      </p:sp>
      <p:sp>
        <p:nvSpPr>
          <p:cNvPr id="294916" name="Text Box 4"/>
          <p:cNvSpPr txBox="1">
            <a:spLocks noChangeArrowheads="1"/>
          </p:cNvSpPr>
          <p:nvPr/>
        </p:nvSpPr>
        <p:spPr bwMode="auto">
          <a:xfrm>
            <a:off x="250825" y="3357563"/>
            <a:ext cx="2133600" cy="1320800"/>
          </a:xfrm>
          <a:prstGeom prst="rect">
            <a:avLst/>
          </a:prstGeom>
          <a:solidFill>
            <a:srgbClr val="FF9900"/>
          </a:solidFill>
          <a:ln w="9525">
            <a:solidFill>
              <a:srgbClr val="FFFFFF"/>
            </a:solidFill>
            <a:miter lim="800000"/>
            <a:headEnd/>
            <a:tailEnd/>
          </a:ln>
          <a:effectLst/>
        </p:spPr>
        <p:txBody>
          <a:bodyPr>
            <a:spAutoFit/>
          </a:bodyPr>
          <a:lstStyle/>
          <a:p>
            <a:pPr algn="ctr">
              <a:spcBef>
                <a:spcPct val="50000"/>
              </a:spcBef>
            </a:pPr>
            <a:r>
              <a:rPr lang="ja-JP" altLang="en-US" sz="3200">
                <a:solidFill>
                  <a:srgbClr val="FFFFFF"/>
                </a:solidFill>
              </a:rPr>
              <a:t>クラブ奉仕</a:t>
            </a:r>
          </a:p>
          <a:p>
            <a:pPr algn="ctr">
              <a:spcBef>
                <a:spcPct val="50000"/>
              </a:spcBef>
            </a:pPr>
            <a:r>
              <a:rPr lang="ja-JP" altLang="en-US" sz="3200">
                <a:solidFill>
                  <a:srgbClr val="FFFFFF"/>
                </a:solidFill>
              </a:rPr>
              <a:t>委員会</a:t>
            </a:r>
          </a:p>
        </p:txBody>
      </p:sp>
      <p:sp>
        <p:nvSpPr>
          <p:cNvPr id="294917" name="Text Box 5"/>
          <p:cNvSpPr txBox="1">
            <a:spLocks noChangeArrowheads="1"/>
          </p:cNvSpPr>
          <p:nvPr/>
        </p:nvSpPr>
        <p:spPr bwMode="auto">
          <a:xfrm>
            <a:off x="2700338" y="3357563"/>
            <a:ext cx="1828800" cy="1320800"/>
          </a:xfrm>
          <a:prstGeom prst="rect">
            <a:avLst/>
          </a:prstGeom>
          <a:solidFill>
            <a:srgbClr val="FF9900"/>
          </a:solidFill>
          <a:ln w="9525">
            <a:solidFill>
              <a:srgbClr val="FFFFFF"/>
            </a:solidFill>
            <a:miter lim="800000"/>
            <a:headEnd/>
            <a:tailEnd/>
          </a:ln>
          <a:effectLst/>
        </p:spPr>
        <p:txBody>
          <a:bodyPr>
            <a:spAutoFit/>
          </a:bodyPr>
          <a:lstStyle/>
          <a:p>
            <a:pPr algn="ctr">
              <a:spcBef>
                <a:spcPct val="50000"/>
              </a:spcBef>
            </a:pPr>
            <a:r>
              <a:rPr lang="ja-JP" altLang="en-US" sz="3200">
                <a:solidFill>
                  <a:srgbClr val="FFFFFF"/>
                </a:solidFill>
              </a:rPr>
              <a:t>職業奉仕</a:t>
            </a:r>
          </a:p>
          <a:p>
            <a:pPr algn="ctr">
              <a:spcBef>
                <a:spcPct val="50000"/>
              </a:spcBef>
            </a:pPr>
            <a:r>
              <a:rPr lang="ja-JP" altLang="en-US" sz="3200">
                <a:solidFill>
                  <a:srgbClr val="FFFFFF"/>
                </a:solidFill>
              </a:rPr>
              <a:t>委員会</a:t>
            </a:r>
          </a:p>
        </p:txBody>
      </p:sp>
      <p:sp>
        <p:nvSpPr>
          <p:cNvPr id="294918" name="Text Box 6"/>
          <p:cNvSpPr txBox="1">
            <a:spLocks noChangeArrowheads="1"/>
          </p:cNvSpPr>
          <p:nvPr/>
        </p:nvSpPr>
        <p:spPr bwMode="auto">
          <a:xfrm>
            <a:off x="4932363" y="3357563"/>
            <a:ext cx="1828800" cy="1320800"/>
          </a:xfrm>
          <a:prstGeom prst="rect">
            <a:avLst/>
          </a:prstGeom>
          <a:solidFill>
            <a:srgbClr val="FF9900"/>
          </a:solidFill>
          <a:ln w="9525">
            <a:solidFill>
              <a:srgbClr val="FFFFFF"/>
            </a:solidFill>
            <a:miter lim="800000"/>
            <a:headEnd/>
            <a:tailEnd/>
          </a:ln>
          <a:effectLst/>
        </p:spPr>
        <p:txBody>
          <a:bodyPr>
            <a:spAutoFit/>
          </a:bodyPr>
          <a:lstStyle/>
          <a:p>
            <a:pPr algn="ctr">
              <a:spcBef>
                <a:spcPct val="50000"/>
              </a:spcBef>
            </a:pPr>
            <a:r>
              <a:rPr lang="ja-JP" altLang="en-US" sz="3200">
                <a:solidFill>
                  <a:srgbClr val="FFFFFF"/>
                </a:solidFill>
              </a:rPr>
              <a:t>社会奉仕</a:t>
            </a:r>
          </a:p>
          <a:p>
            <a:pPr algn="ctr">
              <a:spcBef>
                <a:spcPct val="50000"/>
              </a:spcBef>
            </a:pPr>
            <a:r>
              <a:rPr lang="ja-JP" altLang="en-US" sz="3200">
                <a:solidFill>
                  <a:srgbClr val="FFFFFF"/>
                </a:solidFill>
              </a:rPr>
              <a:t>委員会</a:t>
            </a:r>
          </a:p>
        </p:txBody>
      </p:sp>
      <p:sp>
        <p:nvSpPr>
          <p:cNvPr id="294919" name="Text Box 7"/>
          <p:cNvSpPr txBox="1">
            <a:spLocks noChangeArrowheads="1"/>
          </p:cNvSpPr>
          <p:nvPr/>
        </p:nvSpPr>
        <p:spPr bwMode="auto">
          <a:xfrm>
            <a:off x="7092950" y="3357563"/>
            <a:ext cx="1828800" cy="1320800"/>
          </a:xfrm>
          <a:prstGeom prst="rect">
            <a:avLst/>
          </a:prstGeom>
          <a:solidFill>
            <a:srgbClr val="FF9900"/>
          </a:solidFill>
          <a:ln w="9525">
            <a:solidFill>
              <a:srgbClr val="FFFFFF"/>
            </a:solidFill>
            <a:miter lim="800000"/>
            <a:headEnd/>
            <a:tailEnd/>
          </a:ln>
          <a:effectLst/>
        </p:spPr>
        <p:txBody>
          <a:bodyPr>
            <a:spAutoFit/>
          </a:bodyPr>
          <a:lstStyle/>
          <a:p>
            <a:pPr algn="ctr">
              <a:spcBef>
                <a:spcPct val="50000"/>
              </a:spcBef>
            </a:pPr>
            <a:r>
              <a:rPr lang="ja-JP" altLang="en-US" sz="3200">
                <a:solidFill>
                  <a:srgbClr val="FFFFFF"/>
                </a:solidFill>
              </a:rPr>
              <a:t>国際奉仕</a:t>
            </a:r>
          </a:p>
          <a:p>
            <a:pPr algn="ctr">
              <a:spcBef>
                <a:spcPct val="50000"/>
              </a:spcBef>
            </a:pPr>
            <a:r>
              <a:rPr lang="ja-JP" altLang="en-US" sz="3200">
                <a:solidFill>
                  <a:srgbClr val="FFFFFF"/>
                </a:solidFill>
              </a:rPr>
              <a:t>委員会</a:t>
            </a:r>
          </a:p>
        </p:txBody>
      </p:sp>
      <p:sp>
        <p:nvSpPr>
          <p:cNvPr id="294920" name="Line 8"/>
          <p:cNvSpPr>
            <a:spLocks noChangeShapeType="1"/>
          </p:cNvSpPr>
          <p:nvPr/>
        </p:nvSpPr>
        <p:spPr bwMode="auto">
          <a:xfrm flipH="1">
            <a:off x="1619250" y="2492375"/>
            <a:ext cx="2057400" cy="685800"/>
          </a:xfrm>
          <a:prstGeom prst="line">
            <a:avLst/>
          </a:prstGeom>
          <a:noFill/>
          <a:ln w="76200">
            <a:solidFill>
              <a:srgbClr val="FFFF00"/>
            </a:solidFill>
            <a:round/>
            <a:headEnd/>
            <a:tailEnd type="triangle" w="med" len="med"/>
          </a:ln>
          <a:effectLst/>
        </p:spPr>
        <p:txBody>
          <a:bodyPr/>
          <a:lstStyle/>
          <a:p>
            <a:endParaRPr lang="ja-JP" altLang="en-US"/>
          </a:p>
        </p:txBody>
      </p:sp>
      <p:sp>
        <p:nvSpPr>
          <p:cNvPr id="294921" name="Line 9"/>
          <p:cNvSpPr>
            <a:spLocks noChangeShapeType="1"/>
          </p:cNvSpPr>
          <p:nvPr/>
        </p:nvSpPr>
        <p:spPr bwMode="auto">
          <a:xfrm flipH="1">
            <a:off x="3708400" y="2565400"/>
            <a:ext cx="609600" cy="685800"/>
          </a:xfrm>
          <a:prstGeom prst="line">
            <a:avLst/>
          </a:prstGeom>
          <a:noFill/>
          <a:ln w="76200">
            <a:solidFill>
              <a:srgbClr val="FFFF00"/>
            </a:solidFill>
            <a:round/>
            <a:headEnd/>
            <a:tailEnd type="triangle" w="med" len="med"/>
          </a:ln>
          <a:effectLst/>
        </p:spPr>
        <p:txBody>
          <a:bodyPr/>
          <a:lstStyle/>
          <a:p>
            <a:endParaRPr lang="ja-JP" altLang="en-US"/>
          </a:p>
        </p:txBody>
      </p:sp>
      <p:sp>
        <p:nvSpPr>
          <p:cNvPr id="294922" name="Line 10"/>
          <p:cNvSpPr>
            <a:spLocks noChangeShapeType="1"/>
          </p:cNvSpPr>
          <p:nvPr/>
        </p:nvSpPr>
        <p:spPr bwMode="auto">
          <a:xfrm>
            <a:off x="4859338" y="2565400"/>
            <a:ext cx="685800" cy="609600"/>
          </a:xfrm>
          <a:prstGeom prst="line">
            <a:avLst/>
          </a:prstGeom>
          <a:noFill/>
          <a:ln w="76200">
            <a:solidFill>
              <a:srgbClr val="FFFF00"/>
            </a:solidFill>
            <a:round/>
            <a:headEnd/>
            <a:tailEnd type="triangle" w="med" len="med"/>
          </a:ln>
          <a:effectLst/>
        </p:spPr>
        <p:txBody>
          <a:bodyPr/>
          <a:lstStyle/>
          <a:p>
            <a:endParaRPr lang="ja-JP" altLang="en-US"/>
          </a:p>
        </p:txBody>
      </p:sp>
      <p:sp>
        <p:nvSpPr>
          <p:cNvPr id="294923" name="Line 11"/>
          <p:cNvSpPr>
            <a:spLocks noChangeShapeType="1"/>
          </p:cNvSpPr>
          <p:nvPr/>
        </p:nvSpPr>
        <p:spPr bwMode="auto">
          <a:xfrm>
            <a:off x="5435600" y="2492375"/>
            <a:ext cx="2133600" cy="609600"/>
          </a:xfrm>
          <a:prstGeom prst="line">
            <a:avLst/>
          </a:prstGeom>
          <a:noFill/>
          <a:ln w="76200">
            <a:solidFill>
              <a:srgbClr val="FFFF00"/>
            </a:solidFill>
            <a:round/>
            <a:headEnd/>
            <a:tailEnd type="triangle" w="med" len="med"/>
          </a:ln>
          <a:effectLst/>
        </p:spPr>
        <p:txBody>
          <a:bodyPr/>
          <a:lstStyle/>
          <a:p>
            <a:endParaRPr lang="ja-JP" altLang="en-US"/>
          </a:p>
        </p:txBody>
      </p:sp>
      <p:sp>
        <p:nvSpPr>
          <p:cNvPr id="294924" name="Text Box 12"/>
          <p:cNvSpPr txBox="1">
            <a:spLocks noChangeArrowheads="1"/>
          </p:cNvSpPr>
          <p:nvPr/>
        </p:nvSpPr>
        <p:spPr bwMode="auto">
          <a:xfrm>
            <a:off x="338138" y="5254650"/>
            <a:ext cx="8382000" cy="1200329"/>
          </a:xfrm>
          <a:prstGeom prst="rect">
            <a:avLst/>
          </a:prstGeom>
          <a:noFill/>
          <a:ln w="9525">
            <a:noFill/>
            <a:miter lim="800000"/>
            <a:headEnd/>
            <a:tailEnd/>
          </a:ln>
          <a:effectLst/>
        </p:spPr>
        <p:txBody>
          <a:bodyPr>
            <a:spAutoFit/>
          </a:bodyPr>
          <a:lstStyle/>
          <a:p>
            <a:pPr algn="ctr">
              <a:spcBef>
                <a:spcPct val="50000"/>
              </a:spcBef>
            </a:pPr>
            <a:r>
              <a:rPr lang="en-US" altLang="ja-JP" sz="3600" dirty="0" smtClean="0">
                <a:solidFill>
                  <a:srgbClr val="FFFFCC"/>
                </a:solidFill>
              </a:rPr>
              <a:t>1927</a:t>
            </a:r>
            <a:r>
              <a:rPr lang="ja-JP" altLang="en-US" sz="3600" dirty="0" smtClean="0">
                <a:solidFill>
                  <a:srgbClr val="FFFFCC"/>
                </a:solidFill>
              </a:rPr>
              <a:t>年　オステンド大会　　　　　　　　　　　奉仕</a:t>
            </a:r>
            <a:r>
              <a:rPr lang="ja-JP" altLang="en-US" sz="3600" dirty="0">
                <a:solidFill>
                  <a:srgbClr val="FFFFCC"/>
                </a:solidFill>
              </a:rPr>
              <a:t>活動の実践に対応したクラブ</a:t>
            </a:r>
            <a:r>
              <a:rPr lang="ja-JP" altLang="en-US" sz="3600" dirty="0" smtClean="0">
                <a:solidFill>
                  <a:srgbClr val="FFFFCC"/>
                </a:solidFill>
              </a:rPr>
              <a:t>管理</a:t>
            </a:r>
            <a:endParaRPr lang="ja-JP" altLang="en-US" sz="3600" dirty="0">
              <a:solidFill>
                <a:srgbClr val="FFFFCC"/>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94914"/>
                                        </p:tgtEl>
                                        <p:attrNameLst>
                                          <p:attrName>style.visibility</p:attrName>
                                        </p:attrNameLst>
                                      </p:cBhvr>
                                      <p:to>
                                        <p:strVal val="visible"/>
                                      </p:to>
                                    </p:set>
                                    <p:animEffect transition="in" filter="fade">
                                      <p:cBhvr>
                                        <p:cTn id="7" dur="1000"/>
                                        <p:tgtEl>
                                          <p:spTgt spid="294914"/>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294915"/>
                                        </p:tgtEl>
                                        <p:attrNameLst>
                                          <p:attrName>style.visibility</p:attrName>
                                        </p:attrNameLst>
                                      </p:cBhvr>
                                      <p:to>
                                        <p:strVal val="visible"/>
                                      </p:to>
                                    </p:set>
                                    <p:animEffect transition="in" filter="checkerboard(across)">
                                      <p:cBhvr>
                                        <p:cTn id="10" dur="500"/>
                                        <p:tgtEl>
                                          <p:spTgt spid="294915"/>
                                        </p:tgtEl>
                                      </p:cBhvr>
                                    </p:animEffect>
                                  </p:childTnLst>
                                </p:cTn>
                              </p:par>
                            </p:childTnLst>
                          </p:cTn>
                        </p:par>
                        <p:par>
                          <p:cTn id="11" fill="hold">
                            <p:stCondLst>
                              <p:cond delay="1000"/>
                            </p:stCondLst>
                            <p:childTnLst>
                              <p:par>
                                <p:cTn id="12" presetID="5" presetClass="entr" presetSubtype="5" fill="hold" grpId="0" nodeType="afterEffect">
                                  <p:stCondLst>
                                    <p:cond delay="0"/>
                                  </p:stCondLst>
                                  <p:childTnLst>
                                    <p:set>
                                      <p:cBhvr>
                                        <p:cTn id="13" dur="1" fill="hold">
                                          <p:stCondLst>
                                            <p:cond delay="0"/>
                                          </p:stCondLst>
                                        </p:cTn>
                                        <p:tgtEl>
                                          <p:spTgt spid="294920"/>
                                        </p:tgtEl>
                                        <p:attrNameLst>
                                          <p:attrName>style.visibility</p:attrName>
                                        </p:attrNameLst>
                                      </p:cBhvr>
                                      <p:to>
                                        <p:strVal val="visible"/>
                                      </p:to>
                                    </p:set>
                                    <p:animEffect transition="in" filter="checkerboard(down)">
                                      <p:cBhvr>
                                        <p:cTn id="14" dur="500"/>
                                        <p:tgtEl>
                                          <p:spTgt spid="294920"/>
                                        </p:tgtEl>
                                      </p:cBhvr>
                                    </p:animEffect>
                                  </p:childTnLst>
                                </p:cTn>
                              </p:par>
                            </p:childTnLst>
                          </p:cTn>
                        </p:par>
                        <p:par>
                          <p:cTn id="15" fill="hold">
                            <p:stCondLst>
                              <p:cond delay="1500"/>
                            </p:stCondLst>
                            <p:childTnLst>
                              <p:par>
                                <p:cTn id="16" presetID="5" presetClass="entr" presetSubtype="5" fill="hold" grpId="0" nodeType="afterEffect">
                                  <p:stCondLst>
                                    <p:cond delay="0"/>
                                  </p:stCondLst>
                                  <p:childTnLst>
                                    <p:set>
                                      <p:cBhvr>
                                        <p:cTn id="17" dur="1" fill="hold">
                                          <p:stCondLst>
                                            <p:cond delay="0"/>
                                          </p:stCondLst>
                                        </p:cTn>
                                        <p:tgtEl>
                                          <p:spTgt spid="294916"/>
                                        </p:tgtEl>
                                        <p:attrNameLst>
                                          <p:attrName>style.visibility</p:attrName>
                                        </p:attrNameLst>
                                      </p:cBhvr>
                                      <p:to>
                                        <p:strVal val="visible"/>
                                      </p:to>
                                    </p:set>
                                    <p:animEffect transition="in" filter="checkerboard(down)">
                                      <p:cBhvr>
                                        <p:cTn id="18" dur="500"/>
                                        <p:tgtEl>
                                          <p:spTgt spid="294916"/>
                                        </p:tgtEl>
                                      </p:cBhvr>
                                    </p:animEffect>
                                  </p:childTnLst>
                                </p:cTn>
                              </p:par>
                            </p:childTnLst>
                          </p:cTn>
                        </p:par>
                        <p:par>
                          <p:cTn id="19" fill="hold">
                            <p:stCondLst>
                              <p:cond delay="2000"/>
                            </p:stCondLst>
                            <p:childTnLst>
                              <p:par>
                                <p:cTn id="20" presetID="5" presetClass="entr" presetSubtype="5" fill="hold" grpId="0" nodeType="afterEffect">
                                  <p:stCondLst>
                                    <p:cond delay="0"/>
                                  </p:stCondLst>
                                  <p:childTnLst>
                                    <p:set>
                                      <p:cBhvr>
                                        <p:cTn id="21" dur="1" fill="hold">
                                          <p:stCondLst>
                                            <p:cond delay="0"/>
                                          </p:stCondLst>
                                        </p:cTn>
                                        <p:tgtEl>
                                          <p:spTgt spid="294921"/>
                                        </p:tgtEl>
                                        <p:attrNameLst>
                                          <p:attrName>style.visibility</p:attrName>
                                        </p:attrNameLst>
                                      </p:cBhvr>
                                      <p:to>
                                        <p:strVal val="visible"/>
                                      </p:to>
                                    </p:set>
                                    <p:animEffect transition="in" filter="checkerboard(down)">
                                      <p:cBhvr>
                                        <p:cTn id="22" dur="500"/>
                                        <p:tgtEl>
                                          <p:spTgt spid="294921"/>
                                        </p:tgtEl>
                                      </p:cBhvr>
                                    </p:animEffect>
                                  </p:childTnLst>
                                </p:cTn>
                              </p:par>
                            </p:childTnLst>
                          </p:cTn>
                        </p:par>
                        <p:par>
                          <p:cTn id="23" fill="hold">
                            <p:stCondLst>
                              <p:cond delay="2500"/>
                            </p:stCondLst>
                            <p:childTnLst>
                              <p:par>
                                <p:cTn id="24" presetID="5" presetClass="entr" presetSubtype="5" fill="hold" grpId="0" nodeType="afterEffect">
                                  <p:stCondLst>
                                    <p:cond delay="0"/>
                                  </p:stCondLst>
                                  <p:childTnLst>
                                    <p:set>
                                      <p:cBhvr>
                                        <p:cTn id="25" dur="1" fill="hold">
                                          <p:stCondLst>
                                            <p:cond delay="0"/>
                                          </p:stCondLst>
                                        </p:cTn>
                                        <p:tgtEl>
                                          <p:spTgt spid="294917"/>
                                        </p:tgtEl>
                                        <p:attrNameLst>
                                          <p:attrName>style.visibility</p:attrName>
                                        </p:attrNameLst>
                                      </p:cBhvr>
                                      <p:to>
                                        <p:strVal val="visible"/>
                                      </p:to>
                                    </p:set>
                                    <p:animEffect transition="in" filter="checkerboard(down)">
                                      <p:cBhvr>
                                        <p:cTn id="26" dur="500"/>
                                        <p:tgtEl>
                                          <p:spTgt spid="294917"/>
                                        </p:tgtEl>
                                      </p:cBhvr>
                                    </p:animEffect>
                                  </p:childTnLst>
                                </p:cTn>
                              </p:par>
                            </p:childTnLst>
                          </p:cTn>
                        </p:par>
                        <p:par>
                          <p:cTn id="27" fill="hold">
                            <p:stCondLst>
                              <p:cond delay="3000"/>
                            </p:stCondLst>
                            <p:childTnLst>
                              <p:par>
                                <p:cTn id="28" presetID="5" presetClass="entr" presetSubtype="5" fill="hold" grpId="0" nodeType="afterEffect">
                                  <p:stCondLst>
                                    <p:cond delay="0"/>
                                  </p:stCondLst>
                                  <p:childTnLst>
                                    <p:set>
                                      <p:cBhvr>
                                        <p:cTn id="29" dur="1" fill="hold">
                                          <p:stCondLst>
                                            <p:cond delay="0"/>
                                          </p:stCondLst>
                                        </p:cTn>
                                        <p:tgtEl>
                                          <p:spTgt spid="294922"/>
                                        </p:tgtEl>
                                        <p:attrNameLst>
                                          <p:attrName>style.visibility</p:attrName>
                                        </p:attrNameLst>
                                      </p:cBhvr>
                                      <p:to>
                                        <p:strVal val="visible"/>
                                      </p:to>
                                    </p:set>
                                    <p:animEffect transition="in" filter="checkerboard(down)">
                                      <p:cBhvr>
                                        <p:cTn id="30" dur="500"/>
                                        <p:tgtEl>
                                          <p:spTgt spid="294922"/>
                                        </p:tgtEl>
                                      </p:cBhvr>
                                    </p:animEffect>
                                  </p:childTnLst>
                                </p:cTn>
                              </p:par>
                            </p:childTnLst>
                          </p:cTn>
                        </p:par>
                        <p:par>
                          <p:cTn id="31" fill="hold">
                            <p:stCondLst>
                              <p:cond delay="3500"/>
                            </p:stCondLst>
                            <p:childTnLst>
                              <p:par>
                                <p:cTn id="32" presetID="5" presetClass="entr" presetSubtype="5" fill="hold" grpId="0" nodeType="afterEffect">
                                  <p:stCondLst>
                                    <p:cond delay="0"/>
                                  </p:stCondLst>
                                  <p:childTnLst>
                                    <p:set>
                                      <p:cBhvr>
                                        <p:cTn id="33" dur="1" fill="hold">
                                          <p:stCondLst>
                                            <p:cond delay="0"/>
                                          </p:stCondLst>
                                        </p:cTn>
                                        <p:tgtEl>
                                          <p:spTgt spid="294918"/>
                                        </p:tgtEl>
                                        <p:attrNameLst>
                                          <p:attrName>style.visibility</p:attrName>
                                        </p:attrNameLst>
                                      </p:cBhvr>
                                      <p:to>
                                        <p:strVal val="visible"/>
                                      </p:to>
                                    </p:set>
                                    <p:animEffect transition="in" filter="checkerboard(down)">
                                      <p:cBhvr>
                                        <p:cTn id="34" dur="500"/>
                                        <p:tgtEl>
                                          <p:spTgt spid="294918"/>
                                        </p:tgtEl>
                                      </p:cBhvr>
                                    </p:animEffect>
                                  </p:childTnLst>
                                </p:cTn>
                              </p:par>
                            </p:childTnLst>
                          </p:cTn>
                        </p:par>
                        <p:par>
                          <p:cTn id="35" fill="hold">
                            <p:stCondLst>
                              <p:cond delay="4000"/>
                            </p:stCondLst>
                            <p:childTnLst>
                              <p:par>
                                <p:cTn id="36" presetID="5" presetClass="entr" presetSubtype="5" fill="hold" grpId="0" nodeType="afterEffect">
                                  <p:stCondLst>
                                    <p:cond delay="0"/>
                                  </p:stCondLst>
                                  <p:childTnLst>
                                    <p:set>
                                      <p:cBhvr>
                                        <p:cTn id="37" dur="1" fill="hold">
                                          <p:stCondLst>
                                            <p:cond delay="0"/>
                                          </p:stCondLst>
                                        </p:cTn>
                                        <p:tgtEl>
                                          <p:spTgt spid="294923"/>
                                        </p:tgtEl>
                                        <p:attrNameLst>
                                          <p:attrName>style.visibility</p:attrName>
                                        </p:attrNameLst>
                                      </p:cBhvr>
                                      <p:to>
                                        <p:strVal val="visible"/>
                                      </p:to>
                                    </p:set>
                                    <p:animEffect transition="in" filter="checkerboard(down)">
                                      <p:cBhvr>
                                        <p:cTn id="38" dur="500"/>
                                        <p:tgtEl>
                                          <p:spTgt spid="294923"/>
                                        </p:tgtEl>
                                      </p:cBhvr>
                                    </p:animEffect>
                                  </p:childTnLst>
                                </p:cTn>
                              </p:par>
                            </p:childTnLst>
                          </p:cTn>
                        </p:par>
                        <p:par>
                          <p:cTn id="39" fill="hold">
                            <p:stCondLst>
                              <p:cond delay="4500"/>
                            </p:stCondLst>
                            <p:childTnLst>
                              <p:par>
                                <p:cTn id="40" presetID="5" presetClass="entr" presetSubtype="5" fill="hold" grpId="0" nodeType="afterEffect">
                                  <p:stCondLst>
                                    <p:cond delay="0"/>
                                  </p:stCondLst>
                                  <p:childTnLst>
                                    <p:set>
                                      <p:cBhvr>
                                        <p:cTn id="41" dur="1" fill="hold">
                                          <p:stCondLst>
                                            <p:cond delay="0"/>
                                          </p:stCondLst>
                                        </p:cTn>
                                        <p:tgtEl>
                                          <p:spTgt spid="294919"/>
                                        </p:tgtEl>
                                        <p:attrNameLst>
                                          <p:attrName>style.visibility</p:attrName>
                                        </p:attrNameLst>
                                      </p:cBhvr>
                                      <p:to>
                                        <p:strVal val="visible"/>
                                      </p:to>
                                    </p:set>
                                    <p:animEffect transition="in" filter="checkerboard(down)">
                                      <p:cBhvr>
                                        <p:cTn id="42" dur="500"/>
                                        <p:tgtEl>
                                          <p:spTgt spid="294919"/>
                                        </p:tgtEl>
                                      </p:cBhvr>
                                    </p:animEffect>
                                  </p:childTnLst>
                                </p:cTn>
                              </p:par>
                            </p:childTnLst>
                          </p:cTn>
                        </p:par>
                        <p:par>
                          <p:cTn id="43" fill="hold">
                            <p:stCondLst>
                              <p:cond delay="5000"/>
                            </p:stCondLst>
                            <p:childTnLst>
                              <p:par>
                                <p:cTn id="44" presetID="2" presetClass="entr" presetSubtype="4" fill="hold" nodeType="afterEffect">
                                  <p:stCondLst>
                                    <p:cond delay="0"/>
                                  </p:stCondLst>
                                  <p:childTnLst>
                                    <p:set>
                                      <p:cBhvr>
                                        <p:cTn id="45" dur="1" fill="hold">
                                          <p:stCondLst>
                                            <p:cond delay="0"/>
                                          </p:stCondLst>
                                        </p:cTn>
                                        <p:tgtEl>
                                          <p:spTgt spid="294924">
                                            <p:txEl>
                                              <p:pRg st="0" end="0"/>
                                            </p:txEl>
                                          </p:spTgt>
                                        </p:tgtEl>
                                        <p:attrNameLst>
                                          <p:attrName>style.visibility</p:attrName>
                                        </p:attrNameLst>
                                      </p:cBhvr>
                                      <p:to>
                                        <p:strVal val="visible"/>
                                      </p:to>
                                    </p:set>
                                    <p:anim calcmode="lin" valueType="num">
                                      <p:cBhvr additive="base">
                                        <p:cTn id="46" dur="3000" fill="hold"/>
                                        <p:tgtEl>
                                          <p:spTgt spid="294924">
                                            <p:txEl>
                                              <p:pRg st="0" end="0"/>
                                            </p:txEl>
                                          </p:spTgt>
                                        </p:tgtEl>
                                        <p:attrNameLst>
                                          <p:attrName>ppt_x</p:attrName>
                                        </p:attrNameLst>
                                      </p:cBhvr>
                                      <p:tavLst>
                                        <p:tav tm="0">
                                          <p:val>
                                            <p:strVal val="#ppt_x"/>
                                          </p:val>
                                        </p:tav>
                                        <p:tav tm="100000">
                                          <p:val>
                                            <p:strVal val="#ppt_x"/>
                                          </p:val>
                                        </p:tav>
                                      </p:tavLst>
                                    </p:anim>
                                    <p:anim calcmode="lin" valueType="num">
                                      <p:cBhvr additive="base">
                                        <p:cTn id="47" dur="3000" fill="hold"/>
                                        <p:tgtEl>
                                          <p:spTgt spid="294924">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4914" grpId="0"/>
      <p:bldP spid="294915" grpId="0" animBg="1" autoUpdateAnimBg="0"/>
      <p:bldP spid="294916" grpId="0" animBg="1" autoUpdateAnimBg="0"/>
      <p:bldP spid="294917" grpId="0" animBg="1" autoUpdateAnimBg="0"/>
      <p:bldP spid="294918" grpId="0" animBg="1" autoUpdateAnimBg="0"/>
      <p:bldP spid="294919" grpId="0" animBg="1" autoUpdateAnimBg="0"/>
      <p:bldP spid="294920" grpId="0" animBg="1"/>
      <p:bldP spid="294921" grpId="0" animBg="1"/>
      <p:bldP spid="294922" grpId="0" animBg="1"/>
      <p:bldP spid="294923"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685800" y="0"/>
            <a:ext cx="7772400" cy="1219200"/>
          </a:xfrm>
        </p:spPr>
        <p:txBody>
          <a:bodyPr/>
          <a:lstStyle/>
          <a:p>
            <a:r>
              <a:rPr lang="ja-JP" altLang="en-US" sz="4000" smtClean="0">
                <a:solidFill>
                  <a:srgbClr val="FFFFCC"/>
                </a:solidFill>
              </a:rPr>
              <a:t>世界大恐慌</a:t>
            </a:r>
          </a:p>
        </p:txBody>
      </p:sp>
      <p:sp>
        <p:nvSpPr>
          <p:cNvPr id="58371" name="Rectangle 3"/>
          <p:cNvSpPr>
            <a:spLocks noGrp="1" noChangeArrowheads="1"/>
          </p:cNvSpPr>
          <p:nvPr>
            <p:ph type="body" idx="1"/>
          </p:nvPr>
        </p:nvSpPr>
        <p:spPr>
          <a:xfrm>
            <a:off x="357188" y="1714500"/>
            <a:ext cx="8458200" cy="3810000"/>
          </a:xfrm>
        </p:spPr>
        <p:txBody>
          <a:bodyPr/>
          <a:lstStyle/>
          <a:p>
            <a:pPr>
              <a:defRPr/>
            </a:pPr>
            <a:r>
              <a:rPr lang="ja-JP" altLang="en-US" dirty="0">
                <a:solidFill>
                  <a:schemeClr val="bg2">
                    <a:lumMod val="90000"/>
                  </a:schemeClr>
                </a:solidFill>
              </a:rPr>
              <a:t>世界大恐慌による経済危機</a:t>
            </a:r>
          </a:p>
          <a:p>
            <a:pPr>
              <a:defRPr/>
            </a:pPr>
            <a:r>
              <a:rPr lang="ja-JP" altLang="en-US" dirty="0">
                <a:solidFill>
                  <a:schemeClr val="bg2">
                    <a:lumMod val="90000"/>
                  </a:schemeClr>
                </a:solidFill>
              </a:rPr>
              <a:t>政権交代による政治的危機</a:t>
            </a:r>
          </a:p>
          <a:p>
            <a:pPr>
              <a:defRPr/>
            </a:pPr>
            <a:r>
              <a:rPr lang="ja-JP" altLang="en-US" dirty="0">
                <a:solidFill>
                  <a:schemeClr val="bg2">
                    <a:lumMod val="90000"/>
                  </a:schemeClr>
                </a:solidFill>
              </a:rPr>
              <a:t>経済政策の</a:t>
            </a:r>
            <a:r>
              <a:rPr lang="ja-JP" altLang="en-US" dirty="0" smtClean="0">
                <a:solidFill>
                  <a:schemeClr val="bg2">
                    <a:lumMod val="90000"/>
                  </a:schemeClr>
                </a:solidFill>
              </a:rPr>
              <a:t>変更</a:t>
            </a:r>
            <a:r>
              <a:rPr lang="ja-JP" altLang="en-US" dirty="0">
                <a:solidFill>
                  <a:schemeClr val="bg2">
                    <a:lumMod val="90000"/>
                  </a:schemeClr>
                </a:solidFill>
              </a:rPr>
              <a:t>　　ニューディール政策</a:t>
            </a:r>
          </a:p>
          <a:p>
            <a:pPr>
              <a:defRPr/>
            </a:pPr>
            <a:r>
              <a:rPr lang="en-US" altLang="ja-JP" dirty="0" smtClean="0">
                <a:solidFill>
                  <a:schemeClr val="bg2">
                    <a:lumMod val="90000"/>
                  </a:schemeClr>
                </a:solidFill>
              </a:rPr>
              <a:t>1937</a:t>
            </a:r>
            <a:r>
              <a:rPr lang="ja-JP" altLang="en-US" dirty="0" smtClean="0">
                <a:solidFill>
                  <a:schemeClr val="bg2">
                    <a:lumMod val="90000"/>
                  </a:schemeClr>
                </a:solidFill>
              </a:rPr>
              <a:t>年夏　最悪の状態</a:t>
            </a:r>
            <a:r>
              <a:rPr lang="ja-JP" altLang="en-US" dirty="0" smtClean="0">
                <a:solidFill>
                  <a:schemeClr val="hlink"/>
                </a:solidFill>
              </a:rPr>
              <a:t>　</a:t>
            </a:r>
            <a:r>
              <a:rPr lang="ja-JP" altLang="en-US" dirty="0" smtClean="0">
                <a:solidFill>
                  <a:srgbClr val="FF0000"/>
                </a:solidFill>
              </a:rPr>
              <a:t>「恐慌の中の恐慌」</a:t>
            </a:r>
          </a:p>
          <a:p>
            <a:pPr>
              <a:defRPr/>
            </a:pPr>
            <a:r>
              <a:rPr lang="ja-JP" altLang="en-US" dirty="0" smtClean="0">
                <a:solidFill>
                  <a:schemeClr val="bg2">
                    <a:lumMod val="90000"/>
                  </a:schemeClr>
                </a:solidFill>
              </a:rPr>
              <a:t>軍需産業の積極的育成</a:t>
            </a:r>
          </a:p>
          <a:p>
            <a:pPr>
              <a:defRPr/>
            </a:pPr>
            <a:r>
              <a:rPr lang="ja-JP" altLang="en-US" dirty="0" smtClean="0">
                <a:solidFill>
                  <a:srgbClr val="FFFFCC"/>
                </a:solidFill>
              </a:rPr>
              <a:t>ロータリアン企業の迅速な業績回復</a:t>
            </a:r>
          </a:p>
          <a:p>
            <a:pPr>
              <a:defRPr/>
            </a:pPr>
            <a:endParaRPr lang="ja-JP" altLang="en-US" dirty="0" smtClean="0">
              <a:solidFill>
                <a:srgbClr val="FF0000"/>
              </a:solidFill>
            </a:endParaRPr>
          </a:p>
        </p:txBody>
      </p:sp>
    </p:spTree>
  </p:cSld>
  <p:clrMapOvr>
    <a:masterClrMapping/>
  </p:clrMapOvr>
  <p:transition>
    <p:wheel spokes="8"/>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58371">
                                            <p:txEl>
                                              <p:pRg st="0" end="0"/>
                                            </p:txEl>
                                          </p:spTgt>
                                        </p:tgtEl>
                                        <p:attrNameLst>
                                          <p:attrName>style.visibility</p:attrName>
                                        </p:attrNameLst>
                                      </p:cBhvr>
                                      <p:to>
                                        <p:strVal val="visible"/>
                                      </p:to>
                                    </p:set>
                                    <p:anim calcmode="lin" valueType="num">
                                      <p:cBhvr additive="base">
                                        <p:cTn id="7" dur="2000" fill="hold"/>
                                        <p:tgtEl>
                                          <p:spTgt spid="58371">
                                            <p:txEl>
                                              <p:pRg st="0" end="0"/>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58371">
                                            <p:txEl>
                                              <p:pRg st="0" end="0"/>
                                            </p:txEl>
                                          </p:spTgt>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2" presetClass="entr" presetSubtype="4" fill="hold" nodeType="afterEffect">
                                  <p:stCondLst>
                                    <p:cond delay="0"/>
                                  </p:stCondLst>
                                  <p:childTnLst>
                                    <p:set>
                                      <p:cBhvr>
                                        <p:cTn id="11" dur="1" fill="hold">
                                          <p:stCondLst>
                                            <p:cond delay="0"/>
                                          </p:stCondLst>
                                        </p:cTn>
                                        <p:tgtEl>
                                          <p:spTgt spid="58371">
                                            <p:txEl>
                                              <p:pRg st="1" end="1"/>
                                            </p:txEl>
                                          </p:spTgt>
                                        </p:tgtEl>
                                        <p:attrNameLst>
                                          <p:attrName>style.visibility</p:attrName>
                                        </p:attrNameLst>
                                      </p:cBhvr>
                                      <p:to>
                                        <p:strVal val="visible"/>
                                      </p:to>
                                    </p:set>
                                    <p:anim calcmode="lin" valueType="num">
                                      <p:cBhvr additive="base">
                                        <p:cTn id="12" dur="2000" fill="hold"/>
                                        <p:tgtEl>
                                          <p:spTgt spid="58371">
                                            <p:txEl>
                                              <p:pRg st="1" end="1"/>
                                            </p:txEl>
                                          </p:spTgt>
                                        </p:tgtEl>
                                        <p:attrNameLst>
                                          <p:attrName>ppt_x</p:attrName>
                                        </p:attrNameLst>
                                      </p:cBhvr>
                                      <p:tavLst>
                                        <p:tav tm="0">
                                          <p:val>
                                            <p:strVal val="#ppt_x"/>
                                          </p:val>
                                        </p:tav>
                                        <p:tav tm="100000">
                                          <p:val>
                                            <p:strVal val="#ppt_x"/>
                                          </p:val>
                                        </p:tav>
                                      </p:tavLst>
                                    </p:anim>
                                    <p:anim calcmode="lin" valueType="num">
                                      <p:cBhvr additive="base">
                                        <p:cTn id="13" dur="2000" fill="hold"/>
                                        <p:tgtEl>
                                          <p:spTgt spid="58371">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nodeType="clickEffect">
                                  <p:stCondLst>
                                    <p:cond delay="0"/>
                                  </p:stCondLst>
                                  <p:childTnLst>
                                    <p:set>
                                      <p:cBhvr>
                                        <p:cTn id="17" dur="1" fill="hold">
                                          <p:stCondLst>
                                            <p:cond delay="0"/>
                                          </p:stCondLst>
                                        </p:cTn>
                                        <p:tgtEl>
                                          <p:spTgt spid="58371">
                                            <p:txEl>
                                              <p:pRg st="2" end="2"/>
                                            </p:txEl>
                                          </p:spTgt>
                                        </p:tgtEl>
                                        <p:attrNameLst>
                                          <p:attrName>style.visibility</p:attrName>
                                        </p:attrNameLst>
                                      </p:cBhvr>
                                      <p:to>
                                        <p:strVal val="visible"/>
                                      </p:to>
                                    </p:set>
                                    <p:anim calcmode="lin" valueType="num">
                                      <p:cBhvr additive="base">
                                        <p:cTn id="18" dur="2000" fill="hold"/>
                                        <p:tgtEl>
                                          <p:spTgt spid="58371">
                                            <p:txEl>
                                              <p:pRg st="2" end="2"/>
                                            </p:txEl>
                                          </p:spTgt>
                                        </p:tgtEl>
                                        <p:attrNameLst>
                                          <p:attrName>ppt_x</p:attrName>
                                        </p:attrNameLst>
                                      </p:cBhvr>
                                      <p:tavLst>
                                        <p:tav tm="0">
                                          <p:val>
                                            <p:strVal val="#ppt_x"/>
                                          </p:val>
                                        </p:tav>
                                        <p:tav tm="100000">
                                          <p:val>
                                            <p:strVal val="#ppt_x"/>
                                          </p:val>
                                        </p:tav>
                                      </p:tavLst>
                                    </p:anim>
                                    <p:anim calcmode="lin" valueType="num">
                                      <p:cBhvr additive="base">
                                        <p:cTn id="19" dur="2000" fill="hold"/>
                                        <p:tgtEl>
                                          <p:spTgt spid="58371">
                                            <p:txEl>
                                              <p:pRg st="2" end="2"/>
                                            </p:txEl>
                                          </p:spTgt>
                                        </p:tgtEl>
                                        <p:attrNameLst>
                                          <p:attrName>ppt_y</p:attrName>
                                        </p:attrNameLst>
                                      </p:cBhvr>
                                      <p:tavLst>
                                        <p:tav tm="0">
                                          <p:val>
                                            <p:strVal val="1+#ppt_h/2"/>
                                          </p:val>
                                        </p:tav>
                                        <p:tav tm="100000">
                                          <p:val>
                                            <p:strVal val="#ppt_y"/>
                                          </p:val>
                                        </p:tav>
                                      </p:tavLst>
                                    </p:anim>
                                  </p:childTnLst>
                                </p:cTn>
                              </p:par>
                            </p:childTnLst>
                          </p:cTn>
                        </p:par>
                        <p:par>
                          <p:cTn id="20" fill="hold">
                            <p:stCondLst>
                              <p:cond delay="2000"/>
                            </p:stCondLst>
                            <p:childTnLst>
                              <p:par>
                                <p:cTn id="21" presetID="2" presetClass="entr" presetSubtype="4" fill="hold" nodeType="afterEffect">
                                  <p:stCondLst>
                                    <p:cond delay="0"/>
                                  </p:stCondLst>
                                  <p:childTnLst>
                                    <p:set>
                                      <p:cBhvr>
                                        <p:cTn id="22" dur="1" fill="hold">
                                          <p:stCondLst>
                                            <p:cond delay="0"/>
                                          </p:stCondLst>
                                        </p:cTn>
                                        <p:tgtEl>
                                          <p:spTgt spid="58371">
                                            <p:txEl>
                                              <p:pRg st="3" end="3"/>
                                            </p:txEl>
                                          </p:spTgt>
                                        </p:tgtEl>
                                        <p:attrNameLst>
                                          <p:attrName>style.visibility</p:attrName>
                                        </p:attrNameLst>
                                      </p:cBhvr>
                                      <p:to>
                                        <p:strVal val="visible"/>
                                      </p:to>
                                    </p:set>
                                    <p:anim calcmode="lin" valueType="num">
                                      <p:cBhvr additive="base">
                                        <p:cTn id="23" dur="2000" fill="hold"/>
                                        <p:tgtEl>
                                          <p:spTgt spid="58371">
                                            <p:txEl>
                                              <p:pRg st="3" end="3"/>
                                            </p:txEl>
                                          </p:spTgt>
                                        </p:tgtEl>
                                        <p:attrNameLst>
                                          <p:attrName>ppt_x</p:attrName>
                                        </p:attrNameLst>
                                      </p:cBhvr>
                                      <p:tavLst>
                                        <p:tav tm="0">
                                          <p:val>
                                            <p:strVal val="#ppt_x"/>
                                          </p:val>
                                        </p:tav>
                                        <p:tav tm="100000">
                                          <p:val>
                                            <p:strVal val="#ppt_x"/>
                                          </p:val>
                                        </p:tav>
                                      </p:tavLst>
                                    </p:anim>
                                    <p:anim calcmode="lin" valueType="num">
                                      <p:cBhvr additive="base">
                                        <p:cTn id="24" dur="2000" fill="hold"/>
                                        <p:tgtEl>
                                          <p:spTgt spid="58371">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58371">
                                            <p:txEl>
                                              <p:pRg st="4" end="4"/>
                                            </p:txEl>
                                          </p:spTgt>
                                        </p:tgtEl>
                                        <p:attrNameLst>
                                          <p:attrName>style.visibility</p:attrName>
                                        </p:attrNameLst>
                                      </p:cBhvr>
                                      <p:to>
                                        <p:strVal val="visible"/>
                                      </p:to>
                                    </p:set>
                                    <p:anim calcmode="lin" valueType="num">
                                      <p:cBhvr additive="base">
                                        <p:cTn id="29" dur="2000" fill="hold"/>
                                        <p:tgtEl>
                                          <p:spTgt spid="58371">
                                            <p:txEl>
                                              <p:pRg st="4" end="4"/>
                                            </p:txEl>
                                          </p:spTgt>
                                        </p:tgtEl>
                                        <p:attrNameLst>
                                          <p:attrName>ppt_x</p:attrName>
                                        </p:attrNameLst>
                                      </p:cBhvr>
                                      <p:tavLst>
                                        <p:tav tm="0">
                                          <p:val>
                                            <p:strVal val="#ppt_x"/>
                                          </p:val>
                                        </p:tav>
                                        <p:tav tm="100000">
                                          <p:val>
                                            <p:strVal val="#ppt_x"/>
                                          </p:val>
                                        </p:tav>
                                      </p:tavLst>
                                    </p:anim>
                                    <p:anim calcmode="lin" valueType="num">
                                      <p:cBhvr additive="base">
                                        <p:cTn id="30" dur="2000" fill="hold"/>
                                        <p:tgtEl>
                                          <p:spTgt spid="58371">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nodeType="clickEffect">
                                  <p:stCondLst>
                                    <p:cond delay="0"/>
                                  </p:stCondLst>
                                  <p:childTnLst>
                                    <p:set>
                                      <p:cBhvr>
                                        <p:cTn id="34" dur="1" fill="hold">
                                          <p:stCondLst>
                                            <p:cond delay="0"/>
                                          </p:stCondLst>
                                        </p:cTn>
                                        <p:tgtEl>
                                          <p:spTgt spid="58371">
                                            <p:txEl>
                                              <p:pRg st="5" end="5"/>
                                            </p:txEl>
                                          </p:spTgt>
                                        </p:tgtEl>
                                        <p:attrNameLst>
                                          <p:attrName>style.visibility</p:attrName>
                                        </p:attrNameLst>
                                      </p:cBhvr>
                                      <p:to>
                                        <p:strVal val="visible"/>
                                      </p:to>
                                    </p:set>
                                    <p:anim calcmode="lin" valueType="num">
                                      <p:cBhvr additive="base">
                                        <p:cTn id="35" dur="2000" fill="hold"/>
                                        <p:tgtEl>
                                          <p:spTgt spid="58371">
                                            <p:txEl>
                                              <p:pRg st="5" end="5"/>
                                            </p:txEl>
                                          </p:spTgt>
                                        </p:tgtEl>
                                        <p:attrNameLst>
                                          <p:attrName>ppt_x</p:attrName>
                                        </p:attrNameLst>
                                      </p:cBhvr>
                                      <p:tavLst>
                                        <p:tav tm="0">
                                          <p:val>
                                            <p:strVal val="#ppt_x"/>
                                          </p:val>
                                        </p:tav>
                                        <p:tav tm="100000">
                                          <p:val>
                                            <p:strVal val="#ppt_x"/>
                                          </p:val>
                                        </p:tav>
                                      </p:tavLst>
                                    </p:anim>
                                    <p:anim calcmode="lin" valueType="num">
                                      <p:cBhvr additive="base">
                                        <p:cTn id="36" dur="2000" fill="hold"/>
                                        <p:tgtEl>
                                          <p:spTgt spid="58371">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684213" y="0"/>
            <a:ext cx="7772400" cy="873125"/>
          </a:xfrm>
        </p:spPr>
        <p:txBody>
          <a:bodyPr/>
          <a:lstStyle/>
          <a:p>
            <a:pPr eaLnBrk="1" hangingPunct="1"/>
            <a:r>
              <a:rPr lang="ja-JP" altLang="en-US" sz="4000" dirty="0" smtClean="0">
                <a:solidFill>
                  <a:srgbClr val="FFFFCC"/>
                </a:solidFill>
              </a:rPr>
              <a:t>四つのテスト</a:t>
            </a:r>
          </a:p>
        </p:txBody>
      </p:sp>
      <p:sp>
        <p:nvSpPr>
          <p:cNvPr id="249859" name="Text Box 3"/>
          <p:cNvSpPr txBox="1">
            <a:spLocks noChangeArrowheads="1"/>
          </p:cNvSpPr>
          <p:nvPr/>
        </p:nvSpPr>
        <p:spPr bwMode="auto">
          <a:xfrm>
            <a:off x="4140200" y="1412875"/>
            <a:ext cx="4800600" cy="4032250"/>
          </a:xfrm>
          <a:prstGeom prst="rect">
            <a:avLst/>
          </a:prstGeom>
          <a:noFill/>
          <a:ln w="9525">
            <a:noFill/>
            <a:miter lim="800000"/>
            <a:headEnd/>
            <a:tailEnd/>
          </a:ln>
        </p:spPr>
        <p:txBody>
          <a:bodyPr>
            <a:spAutoFit/>
          </a:bodyPr>
          <a:lstStyle/>
          <a:p>
            <a:pPr>
              <a:spcBef>
                <a:spcPct val="50000"/>
              </a:spcBef>
            </a:pPr>
            <a:r>
              <a:rPr lang="ja-JP" altLang="en-US" sz="3200" dirty="0">
                <a:solidFill>
                  <a:srgbClr val="FF9900"/>
                </a:solidFill>
              </a:rPr>
              <a:t>ハーバート・テーラー</a:t>
            </a:r>
          </a:p>
          <a:p>
            <a:pPr>
              <a:spcBef>
                <a:spcPct val="50000"/>
              </a:spcBef>
            </a:pPr>
            <a:r>
              <a:rPr lang="en-US" altLang="ja-JP" sz="3200" dirty="0">
                <a:solidFill>
                  <a:schemeClr val="bg2"/>
                </a:solidFill>
              </a:rPr>
              <a:t>1954</a:t>
            </a:r>
            <a:r>
              <a:rPr lang="ja-JP" altLang="en-US" sz="3200" dirty="0">
                <a:solidFill>
                  <a:schemeClr val="bg2"/>
                </a:solidFill>
              </a:rPr>
              <a:t>年　</a:t>
            </a:r>
            <a:r>
              <a:rPr lang="en-US" altLang="ja-JP" sz="3200" dirty="0">
                <a:solidFill>
                  <a:schemeClr val="bg2"/>
                </a:solidFill>
              </a:rPr>
              <a:t>RI</a:t>
            </a:r>
            <a:r>
              <a:rPr lang="ja-JP" altLang="en-US" sz="3200" dirty="0">
                <a:solidFill>
                  <a:schemeClr val="bg2"/>
                </a:solidFill>
              </a:rPr>
              <a:t>会長</a:t>
            </a:r>
          </a:p>
          <a:p>
            <a:pPr>
              <a:spcBef>
                <a:spcPct val="50000"/>
              </a:spcBef>
            </a:pPr>
            <a:r>
              <a:rPr lang="en-US" altLang="ja-JP" sz="3200" dirty="0">
                <a:solidFill>
                  <a:schemeClr val="bg2"/>
                </a:solidFill>
              </a:rPr>
              <a:t>1932</a:t>
            </a:r>
            <a:r>
              <a:rPr lang="ja-JP" altLang="en-US" sz="3200" dirty="0">
                <a:solidFill>
                  <a:schemeClr val="bg2"/>
                </a:solidFill>
              </a:rPr>
              <a:t>年、倒産寸前のクラブ・アルミニューム社再建のために考え、実践したスローガン　　</a:t>
            </a:r>
            <a:r>
              <a:rPr lang="en-US" altLang="ja-JP" sz="3200" dirty="0">
                <a:solidFill>
                  <a:schemeClr val="bg2"/>
                </a:solidFill>
              </a:rPr>
              <a:t>1954</a:t>
            </a:r>
            <a:r>
              <a:rPr lang="ja-JP" altLang="en-US" sz="3200" dirty="0">
                <a:solidFill>
                  <a:schemeClr val="bg2"/>
                </a:solidFill>
              </a:rPr>
              <a:t>年、その版権を</a:t>
            </a:r>
            <a:r>
              <a:rPr lang="en-US" altLang="ja-JP" sz="3200" dirty="0">
                <a:solidFill>
                  <a:schemeClr val="bg2"/>
                </a:solidFill>
              </a:rPr>
              <a:t>RI</a:t>
            </a:r>
            <a:r>
              <a:rPr lang="ja-JP" altLang="en-US" sz="3200" dirty="0">
                <a:solidFill>
                  <a:schemeClr val="bg2"/>
                </a:solidFill>
              </a:rPr>
              <a:t>に寄贈</a:t>
            </a:r>
          </a:p>
        </p:txBody>
      </p:sp>
      <p:pic>
        <p:nvPicPr>
          <p:cNvPr id="249860" name="Picture 4" descr="007"/>
          <p:cNvPicPr>
            <a:picLocks noGrp="1" noChangeAspect="1" noChangeArrowheads="1"/>
          </p:cNvPicPr>
          <p:nvPr>
            <p:ph idx="1"/>
          </p:nvPr>
        </p:nvPicPr>
        <p:blipFill>
          <a:blip r:embed="rId3" cstate="print"/>
          <a:srcRect/>
          <a:stretch>
            <a:fillRect/>
          </a:stretch>
        </p:blipFill>
        <p:spPr>
          <a:xfrm>
            <a:off x="250825" y="1628775"/>
            <a:ext cx="3562350" cy="4762500"/>
          </a:xfrm>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49860"/>
                                        </p:tgtEl>
                                        <p:attrNameLst>
                                          <p:attrName>style.visibility</p:attrName>
                                        </p:attrNameLst>
                                      </p:cBhvr>
                                      <p:to>
                                        <p:strVal val="visible"/>
                                      </p:to>
                                    </p:set>
                                    <p:animEffect transition="in" filter="fade">
                                      <p:cBhvr>
                                        <p:cTn id="7" dur="2000"/>
                                        <p:tgtEl>
                                          <p:spTgt spid="249860"/>
                                        </p:tgtEl>
                                      </p:cBhvr>
                                    </p:animEffect>
                                  </p:childTnLst>
                                </p:cTn>
                              </p:par>
                            </p:childTnLst>
                          </p:cTn>
                        </p:par>
                        <p:par>
                          <p:cTn id="8" fill="hold">
                            <p:stCondLst>
                              <p:cond delay="2000"/>
                            </p:stCondLst>
                            <p:childTnLst>
                              <p:par>
                                <p:cTn id="9" presetID="5" presetClass="entr" presetSubtype="10" fill="hold" grpId="0" nodeType="afterEffect">
                                  <p:stCondLst>
                                    <p:cond delay="0"/>
                                  </p:stCondLst>
                                  <p:childTnLst>
                                    <p:set>
                                      <p:cBhvr>
                                        <p:cTn id="10" dur="1" fill="hold">
                                          <p:stCondLst>
                                            <p:cond delay="0"/>
                                          </p:stCondLst>
                                        </p:cTn>
                                        <p:tgtEl>
                                          <p:spTgt spid="249859"/>
                                        </p:tgtEl>
                                        <p:attrNameLst>
                                          <p:attrName>style.visibility</p:attrName>
                                        </p:attrNameLst>
                                      </p:cBhvr>
                                      <p:to>
                                        <p:strVal val="visible"/>
                                      </p:to>
                                    </p:set>
                                    <p:animEffect transition="in" filter="checkerboard(across)">
                                      <p:cBhvr>
                                        <p:cTn id="11" dur="500"/>
                                        <p:tgtEl>
                                          <p:spTgt spid="2498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9859" grpId="0" autoUpdateAnimBg="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009"/>
          <p:cNvPicPr>
            <a:picLocks noGrp="1" noChangeAspect="1" noChangeArrowheads="1"/>
          </p:cNvPicPr>
          <p:nvPr>
            <p:ph idx="1"/>
          </p:nvPr>
        </p:nvPicPr>
        <p:blipFill>
          <a:blip r:embed="rId3" cstate="print"/>
          <a:srcRect/>
          <a:stretch>
            <a:fillRect/>
          </a:stretch>
        </p:blipFill>
        <p:spPr>
          <a:xfrm>
            <a:off x="323850" y="188913"/>
            <a:ext cx="8351838" cy="6557962"/>
          </a:xfrm>
        </p:spPr>
      </p:pic>
    </p:spTree>
  </p:cSld>
  <p:clrMapOvr>
    <a:masterClrMapping/>
  </p:clrMapOvr>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3794" name="Rectangle 2"/>
          <p:cNvSpPr>
            <a:spLocks noChangeArrowheads="1"/>
          </p:cNvSpPr>
          <p:nvPr/>
        </p:nvSpPr>
        <p:spPr bwMode="auto">
          <a:xfrm>
            <a:off x="323528" y="260648"/>
            <a:ext cx="8820472" cy="2554545"/>
          </a:xfrm>
          <a:prstGeom prst="rect">
            <a:avLst/>
          </a:prstGeom>
          <a:noFill/>
          <a:ln w="9525">
            <a:solidFill>
              <a:srgbClr val="FFFFCC"/>
            </a:solidFill>
            <a:miter lim="800000"/>
            <a:headEnd/>
            <a:tailEnd/>
          </a:ln>
        </p:spPr>
        <p:txBody>
          <a:bodyPr wrap="square">
            <a:spAutoFit/>
          </a:bodyPr>
          <a:lstStyle/>
          <a:p>
            <a:r>
              <a:rPr lang="en-US" altLang="ja-JP" sz="3200" dirty="0">
                <a:solidFill>
                  <a:srgbClr val="FFFFCC"/>
                </a:solidFill>
              </a:rPr>
              <a:t>Four way test</a:t>
            </a:r>
          </a:p>
          <a:p>
            <a:r>
              <a:rPr lang="en-US" altLang="ja-JP" sz="3200" dirty="0">
                <a:solidFill>
                  <a:schemeClr val="bg2"/>
                </a:solidFill>
              </a:rPr>
              <a:t>1. Is it the truth ?                                                      2. Is it fair to all concerned ?                                  3. Will it build goodwill and better friendships ?</a:t>
            </a:r>
            <a:r>
              <a:rPr lang="ja-JP" altLang="en-US" sz="3200" b="1" dirty="0">
                <a:solidFill>
                  <a:schemeClr val="bg2"/>
                </a:solidFill>
              </a:rPr>
              <a:t>　</a:t>
            </a:r>
            <a:r>
              <a:rPr lang="en-US" altLang="ja-JP" sz="3200" dirty="0">
                <a:solidFill>
                  <a:schemeClr val="bg2"/>
                </a:solidFill>
              </a:rPr>
              <a:t>4. Will it be beneficial to all concerned ? </a:t>
            </a:r>
          </a:p>
        </p:txBody>
      </p:sp>
      <p:sp>
        <p:nvSpPr>
          <p:cNvPr id="251907" name="Text Box 3"/>
          <p:cNvSpPr txBox="1">
            <a:spLocks noChangeArrowheads="1"/>
          </p:cNvSpPr>
          <p:nvPr/>
        </p:nvSpPr>
        <p:spPr bwMode="auto">
          <a:xfrm>
            <a:off x="251520" y="3501008"/>
            <a:ext cx="8569325" cy="2774950"/>
          </a:xfrm>
          <a:prstGeom prst="rect">
            <a:avLst/>
          </a:prstGeom>
          <a:noFill/>
          <a:ln w="9525">
            <a:noFill/>
            <a:miter lim="800000"/>
            <a:headEnd/>
            <a:tailEnd/>
          </a:ln>
        </p:spPr>
        <p:txBody>
          <a:bodyPr>
            <a:spAutoFit/>
          </a:bodyPr>
          <a:lstStyle/>
          <a:p>
            <a:pPr>
              <a:spcBef>
                <a:spcPct val="50000"/>
              </a:spcBef>
            </a:pPr>
            <a:r>
              <a:rPr lang="ja-JP" altLang="en-US" sz="3200" dirty="0">
                <a:solidFill>
                  <a:schemeClr val="bg2"/>
                </a:solidFill>
              </a:rPr>
              <a:t>１．真実かどうか？</a:t>
            </a:r>
          </a:p>
          <a:p>
            <a:pPr>
              <a:spcBef>
                <a:spcPct val="50000"/>
              </a:spcBef>
            </a:pPr>
            <a:r>
              <a:rPr lang="ja-JP" altLang="en-US" sz="3200" dirty="0">
                <a:solidFill>
                  <a:schemeClr val="bg2"/>
                </a:solidFill>
              </a:rPr>
              <a:t>２．みんなに公平か？</a:t>
            </a:r>
          </a:p>
          <a:p>
            <a:pPr>
              <a:spcBef>
                <a:spcPct val="50000"/>
              </a:spcBef>
            </a:pPr>
            <a:r>
              <a:rPr lang="ja-JP" altLang="en-US" sz="3200" dirty="0">
                <a:solidFill>
                  <a:schemeClr val="bg2"/>
                </a:solidFill>
              </a:rPr>
              <a:t>３．好意と友情を深めるか？</a:t>
            </a:r>
          </a:p>
          <a:p>
            <a:pPr>
              <a:spcBef>
                <a:spcPct val="50000"/>
              </a:spcBef>
            </a:pPr>
            <a:r>
              <a:rPr lang="ja-JP" altLang="en-US" sz="3200" dirty="0">
                <a:solidFill>
                  <a:schemeClr val="bg2"/>
                </a:solidFill>
              </a:rPr>
              <a:t>４．みんなのためになるかどうか？</a:t>
            </a:r>
          </a:p>
        </p:txBody>
      </p:sp>
      <p:sp>
        <p:nvSpPr>
          <p:cNvPr id="251908" name="Rectangle 4"/>
          <p:cNvSpPr>
            <a:spLocks noChangeArrowheads="1"/>
          </p:cNvSpPr>
          <p:nvPr/>
        </p:nvSpPr>
        <p:spPr bwMode="auto">
          <a:xfrm>
            <a:off x="827584" y="3429000"/>
            <a:ext cx="7632700" cy="647700"/>
          </a:xfrm>
          <a:prstGeom prst="rect">
            <a:avLst/>
          </a:prstGeom>
          <a:solidFill>
            <a:srgbClr val="000099"/>
          </a:solidFill>
          <a:ln w="9525">
            <a:noFill/>
            <a:miter lim="800000"/>
            <a:headEnd/>
            <a:tailEnd/>
          </a:ln>
        </p:spPr>
        <p:txBody>
          <a:bodyPr wrap="none" anchor="ctr"/>
          <a:lstStyle/>
          <a:p>
            <a:r>
              <a:rPr lang="ja-JP" altLang="en-US" sz="3200" dirty="0" smtClean="0">
                <a:solidFill>
                  <a:srgbClr val="FFFFCC"/>
                </a:solidFill>
              </a:rPr>
              <a:t>事実かどうか　 </a:t>
            </a:r>
            <a:r>
              <a:rPr lang="en-US" altLang="ja-JP" sz="3200" dirty="0" smtClean="0">
                <a:solidFill>
                  <a:srgbClr val="FFFFCC"/>
                </a:solidFill>
              </a:rPr>
              <a:t>?</a:t>
            </a:r>
            <a:endParaRPr lang="en-US" altLang="ja-JP" sz="3200" dirty="0">
              <a:solidFill>
                <a:srgbClr val="FFFFCC"/>
              </a:solidFill>
            </a:endParaRPr>
          </a:p>
        </p:txBody>
      </p:sp>
      <p:sp>
        <p:nvSpPr>
          <p:cNvPr id="251909" name="Rectangle 5"/>
          <p:cNvSpPr>
            <a:spLocks noChangeArrowheads="1"/>
          </p:cNvSpPr>
          <p:nvPr/>
        </p:nvSpPr>
        <p:spPr bwMode="auto">
          <a:xfrm>
            <a:off x="899592" y="4221088"/>
            <a:ext cx="7632700" cy="503237"/>
          </a:xfrm>
          <a:prstGeom prst="rect">
            <a:avLst/>
          </a:prstGeom>
          <a:solidFill>
            <a:srgbClr val="000099"/>
          </a:solidFill>
          <a:ln w="9525">
            <a:noFill/>
            <a:miter lim="800000"/>
            <a:headEnd/>
            <a:tailEnd/>
          </a:ln>
        </p:spPr>
        <p:txBody>
          <a:bodyPr wrap="none" anchor="ctr"/>
          <a:lstStyle/>
          <a:p>
            <a:r>
              <a:rPr lang="ja-JP" altLang="en-US" sz="3200" dirty="0">
                <a:solidFill>
                  <a:srgbClr val="FFFFCC"/>
                </a:solidFill>
              </a:rPr>
              <a:t>すべての取引先に対して公正かどうか　</a:t>
            </a:r>
            <a:r>
              <a:rPr lang="en-US" altLang="ja-JP" sz="3200" dirty="0">
                <a:solidFill>
                  <a:srgbClr val="FFFFCC"/>
                </a:solidFill>
              </a:rPr>
              <a:t>?</a:t>
            </a:r>
          </a:p>
        </p:txBody>
      </p:sp>
      <p:sp>
        <p:nvSpPr>
          <p:cNvPr id="251910" name="Rectangle 6"/>
          <p:cNvSpPr>
            <a:spLocks noChangeArrowheads="1"/>
          </p:cNvSpPr>
          <p:nvPr/>
        </p:nvSpPr>
        <p:spPr bwMode="auto">
          <a:xfrm>
            <a:off x="899592" y="5805264"/>
            <a:ext cx="7848600" cy="433388"/>
          </a:xfrm>
          <a:prstGeom prst="rect">
            <a:avLst/>
          </a:prstGeom>
          <a:solidFill>
            <a:srgbClr val="000099"/>
          </a:solidFill>
          <a:ln w="9525">
            <a:noFill/>
            <a:miter lim="800000"/>
            <a:headEnd/>
            <a:tailEnd/>
          </a:ln>
        </p:spPr>
        <p:txBody>
          <a:bodyPr wrap="none" anchor="ctr"/>
          <a:lstStyle/>
          <a:p>
            <a:r>
              <a:rPr lang="ja-JP" altLang="en-US" sz="3200" dirty="0">
                <a:solidFill>
                  <a:srgbClr val="FFFFCC"/>
                </a:solidFill>
              </a:rPr>
              <a:t>すべての取引先に利益をもたらすかどうか　</a:t>
            </a:r>
            <a:r>
              <a:rPr lang="en-US" altLang="ja-JP" sz="3200" dirty="0">
                <a:solidFill>
                  <a:srgbClr val="FFFFCC"/>
                </a:solidFill>
              </a:rPr>
              <a:t>?</a:t>
            </a:r>
          </a:p>
        </p:txBody>
      </p:sp>
      <p:sp>
        <p:nvSpPr>
          <p:cNvPr id="251911" name="Rectangle 7"/>
          <p:cNvSpPr>
            <a:spLocks noChangeArrowheads="1"/>
          </p:cNvSpPr>
          <p:nvPr/>
        </p:nvSpPr>
        <p:spPr bwMode="auto">
          <a:xfrm>
            <a:off x="899592" y="5085184"/>
            <a:ext cx="7848600" cy="433388"/>
          </a:xfrm>
          <a:prstGeom prst="rect">
            <a:avLst/>
          </a:prstGeom>
          <a:solidFill>
            <a:srgbClr val="000099"/>
          </a:solidFill>
          <a:ln w="9525">
            <a:noFill/>
            <a:miter lim="800000"/>
            <a:headEnd/>
            <a:tailEnd/>
          </a:ln>
        </p:spPr>
        <p:txBody>
          <a:bodyPr wrap="none" anchor="ctr"/>
          <a:lstStyle/>
          <a:p>
            <a:r>
              <a:rPr lang="ja-JP" altLang="en-US" sz="3200" dirty="0">
                <a:solidFill>
                  <a:srgbClr val="FFFFCC"/>
                </a:solidFill>
              </a:rPr>
              <a:t>信用を高め取引先をふやすかどうか　</a:t>
            </a:r>
            <a:r>
              <a:rPr lang="en-US" altLang="ja-JP" sz="3200" dirty="0">
                <a:solidFill>
                  <a:srgbClr val="FFFFCC"/>
                </a:solidFill>
              </a:rPr>
              <a:t>?</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251907">
                                            <p:txEl>
                                              <p:pRg st="0" end="0"/>
                                            </p:txEl>
                                          </p:spTgt>
                                        </p:tgtEl>
                                        <p:attrNameLst>
                                          <p:attrName>style.visibility</p:attrName>
                                        </p:attrNameLst>
                                      </p:cBhvr>
                                      <p:to>
                                        <p:strVal val="visible"/>
                                      </p:to>
                                    </p:set>
                                    <p:anim calcmode="lin" valueType="num">
                                      <p:cBhvr additive="base">
                                        <p:cTn id="7" dur="500" fill="hold"/>
                                        <p:tgtEl>
                                          <p:spTgt spid="25190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51907">
                                            <p:txEl>
                                              <p:pRg st="0" end="0"/>
                                            </p:txEl>
                                          </p:spTgt>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251907">
                                            <p:txEl>
                                              <p:pRg st="1" end="1"/>
                                            </p:txEl>
                                          </p:spTgt>
                                        </p:tgtEl>
                                        <p:attrNameLst>
                                          <p:attrName>style.visibility</p:attrName>
                                        </p:attrNameLst>
                                      </p:cBhvr>
                                      <p:to>
                                        <p:strVal val="visible"/>
                                      </p:to>
                                    </p:set>
                                    <p:anim calcmode="lin" valueType="num">
                                      <p:cBhvr additive="base">
                                        <p:cTn id="12" dur="500" fill="hold"/>
                                        <p:tgtEl>
                                          <p:spTgt spid="251907">
                                            <p:txEl>
                                              <p:pRg st="1" end="1"/>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251907">
                                            <p:txEl>
                                              <p:pRg st="1" end="1"/>
                                            </p:txEl>
                                          </p:spTgt>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nodeType="afterEffect">
                                  <p:stCondLst>
                                    <p:cond delay="0"/>
                                  </p:stCondLst>
                                  <p:childTnLst>
                                    <p:set>
                                      <p:cBhvr>
                                        <p:cTn id="16" dur="1" fill="hold">
                                          <p:stCondLst>
                                            <p:cond delay="0"/>
                                          </p:stCondLst>
                                        </p:cTn>
                                        <p:tgtEl>
                                          <p:spTgt spid="251907">
                                            <p:txEl>
                                              <p:pRg st="2" end="2"/>
                                            </p:txEl>
                                          </p:spTgt>
                                        </p:tgtEl>
                                        <p:attrNameLst>
                                          <p:attrName>style.visibility</p:attrName>
                                        </p:attrNameLst>
                                      </p:cBhvr>
                                      <p:to>
                                        <p:strVal val="visible"/>
                                      </p:to>
                                    </p:set>
                                    <p:anim calcmode="lin" valueType="num">
                                      <p:cBhvr additive="base">
                                        <p:cTn id="17" dur="500" fill="hold"/>
                                        <p:tgtEl>
                                          <p:spTgt spid="251907">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251907">
                                            <p:txEl>
                                              <p:pRg st="2" end="2"/>
                                            </p:txEl>
                                          </p:spTgt>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fill="hold" nodeType="afterEffect">
                                  <p:stCondLst>
                                    <p:cond delay="0"/>
                                  </p:stCondLst>
                                  <p:childTnLst>
                                    <p:set>
                                      <p:cBhvr>
                                        <p:cTn id="21" dur="1" fill="hold">
                                          <p:stCondLst>
                                            <p:cond delay="0"/>
                                          </p:stCondLst>
                                        </p:cTn>
                                        <p:tgtEl>
                                          <p:spTgt spid="251907">
                                            <p:txEl>
                                              <p:pRg st="3" end="3"/>
                                            </p:txEl>
                                          </p:spTgt>
                                        </p:tgtEl>
                                        <p:attrNameLst>
                                          <p:attrName>style.visibility</p:attrName>
                                        </p:attrNameLst>
                                      </p:cBhvr>
                                      <p:to>
                                        <p:strVal val="visible"/>
                                      </p:to>
                                    </p:set>
                                    <p:anim calcmode="lin" valueType="num">
                                      <p:cBhvr additive="base">
                                        <p:cTn id="22" dur="500" fill="hold"/>
                                        <p:tgtEl>
                                          <p:spTgt spid="251907">
                                            <p:txEl>
                                              <p:pRg st="3" end="3"/>
                                            </p:txEl>
                                          </p:spTgt>
                                        </p:tgtEl>
                                        <p:attrNameLst>
                                          <p:attrName>ppt_x</p:attrName>
                                        </p:attrNameLst>
                                      </p:cBhvr>
                                      <p:tavLst>
                                        <p:tav tm="0">
                                          <p:val>
                                            <p:strVal val="#ppt_x"/>
                                          </p:val>
                                        </p:tav>
                                        <p:tav tm="100000">
                                          <p:val>
                                            <p:strVal val="#ppt_x"/>
                                          </p:val>
                                        </p:tav>
                                      </p:tavLst>
                                    </p:anim>
                                    <p:anim calcmode="lin" valueType="num">
                                      <p:cBhvr additive="base">
                                        <p:cTn id="23" dur="500" fill="hold"/>
                                        <p:tgtEl>
                                          <p:spTgt spid="251907">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 presetClass="entr" presetSubtype="8" fill="hold" grpId="0" nodeType="clickEffect">
                                  <p:stCondLst>
                                    <p:cond delay="0"/>
                                  </p:stCondLst>
                                  <p:childTnLst>
                                    <p:set>
                                      <p:cBhvr>
                                        <p:cTn id="27" dur="1" fill="hold">
                                          <p:stCondLst>
                                            <p:cond delay="0"/>
                                          </p:stCondLst>
                                        </p:cTn>
                                        <p:tgtEl>
                                          <p:spTgt spid="251908"/>
                                        </p:tgtEl>
                                        <p:attrNameLst>
                                          <p:attrName>style.visibility</p:attrName>
                                        </p:attrNameLst>
                                      </p:cBhvr>
                                      <p:to>
                                        <p:strVal val="visible"/>
                                      </p:to>
                                    </p:set>
                                    <p:anim calcmode="lin" valueType="num">
                                      <p:cBhvr additive="base">
                                        <p:cTn id="28" dur="500" fill="hold"/>
                                        <p:tgtEl>
                                          <p:spTgt spid="251908"/>
                                        </p:tgtEl>
                                        <p:attrNameLst>
                                          <p:attrName>ppt_x</p:attrName>
                                        </p:attrNameLst>
                                      </p:cBhvr>
                                      <p:tavLst>
                                        <p:tav tm="0">
                                          <p:val>
                                            <p:strVal val="0-#ppt_w/2"/>
                                          </p:val>
                                        </p:tav>
                                        <p:tav tm="100000">
                                          <p:val>
                                            <p:strVal val="#ppt_x"/>
                                          </p:val>
                                        </p:tav>
                                      </p:tavLst>
                                    </p:anim>
                                    <p:anim calcmode="lin" valueType="num">
                                      <p:cBhvr additive="base">
                                        <p:cTn id="29" dur="500" fill="hold"/>
                                        <p:tgtEl>
                                          <p:spTgt spid="251908"/>
                                        </p:tgtEl>
                                        <p:attrNameLst>
                                          <p:attrName>ppt_y</p:attrName>
                                        </p:attrNameLst>
                                      </p:cBhvr>
                                      <p:tavLst>
                                        <p:tav tm="0">
                                          <p:val>
                                            <p:strVal val="#ppt_y"/>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 presetClass="entr" presetSubtype="8" fill="hold" grpId="0" nodeType="clickEffect">
                                  <p:stCondLst>
                                    <p:cond delay="0"/>
                                  </p:stCondLst>
                                  <p:childTnLst>
                                    <p:set>
                                      <p:cBhvr>
                                        <p:cTn id="33" dur="1" fill="hold">
                                          <p:stCondLst>
                                            <p:cond delay="0"/>
                                          </p:stCondLst>
                                        </p:cTn>
                                        <p:tgtEl>
                                          <p:spTgt spid="251909"/>
                                        </p:tgtEl>
                                        <p:attrNameLst>
                                          <p:attrName>style.visibility</p:attrName>
                                        </p:attrNameLst>
                                      </p:cBhvr>
                                      <p:to>
                                        <p:strVal val="visible"/>
                                      </p:to>
                                    </p:set>
                                    <p:anim calcmode="lin" valueType="num">
                                      <p:cBhvr additive="base">
                                        <p:cTn id="34" dur="500" fill="hold"/>
                                        <p:tgtEl>
                                          <p:spTgt spid="251909"/>
                                        </p:tgtEl>
                                        <p:attrNameLst>
                                          <p:attrName>ppt_x</p:attrName>
                                        </p:attrNameLst>
                                      </p:cBhvr>
                                      <p:tavLst>
                                        <p:tav tm="0">
                                          <p:val>
                                            <p:strVal val="0-#ppt_w/2"/>
                                          </p:val>
                                        </p:tav>
                                        <p:tav tm="100000">
                                          <p:val>
                                            <p:strVal val="#ppt_x"/>
                                          </p:val>
                                        </p:tav>
                                      </p:tavLst>
                                    </p:anim>
                                    <p:anim calcmode="lin" valueType="num">
                                      <p:cBhvr additive="base">
                                        <p:cTn id="35" dur="500" fill="hold"/>
                                        <p:tgtEl>
                                          <p:spTgt spid="251909"/>
                                        </p:tgtEl>
                                        <p:attrNameLst>
                                          <p:attrName>ppt_y</p:attrName>
                                        </p:attrNameLst>
                                      </p:cBhvr>
                                      <p:tavLst>
                                        <p:tav tm="0">
                                          <p:val>
                                            <p:strVal val="#ppt_y"/>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2" presetClass="entr" presetSubtype="8" fill="hold" grpId="0" nodeType="clickEffect">
                                  <p:stCondLst>
                                    <p:cond delay="0"/>
                                  </p:stCondLst>
                                  <p:childTnLst>
                                    <p:set>
                                      <p:cBhvr>
                                        <p:cTn id="39" dur="1" fill="hold">
                                          <p:stCondLst>
                                            <p:cond delay="0"/>
                                          </p:stCondLst>
                                        </p:cTn>
                                        <p:tgtEl>
                                          <p:spTgt spid="251911"/>
                                        </p:tgtEl>
                                        <p:attrNameLst>
                                          <p:attrName>style.visibility</p:attrName>
                                        </p:attrNameLst>
                                      </p:cBhvr>
                                      <p:to>
                                        <p:strVal val="visible"/>
                                      </p:to>
                                    </p:set>
                                    <p:anim calcmode="lin" valueType="num">
                                      <p:cBhvr additive="base">
                                        <p:cTn id="40" dur="500" fill="hold"/>
                                        <p:tgtEl>
                                          <p:spTgt spid="251911"/>
                                        </p:tgtEl>
                                        <p:attrNameLst>
                                          <p:attrName>ppt_x</p:attrName>
                                        </p:attrNameLst>
                                      </p:cBhvr>
                                      <p:tavLst>
                                        <p:tav tm="0">
                                          <p:val>
                                            <p:strVal val="0-#ppt_w/2"/>
                                          </p:val>
                                        </p:tav>
                                        <p:tav tm="100000">
                                          <p:val>
                                            <p:strVal val="#ppt_x"/>
                                          </p:val>
                                        </p:tav>
                                      </p:tavLst>
                                    </p:anim>
                                    <p:anim calcmode="lin" valueType="num">
                                      <p:cBhvr additive="base">
                                        <p:cTn id="41" dur="500" fill="hold"/>
                                        <p:tgtEl>
                                          <p:spTgt spid="251911"/>
                                        </p:tgtEl>
                                        <p:attrNameLst>
                                          <p:attrName>ppt_y</p:attrName>
                                        </p:attrNameLst>
                                      </p:cBhvr>
                                      <p:tavLst>
                                        <p:tav tm="0">
                                          <p:val>
                                            <p:strVal val="#ppt_y"/>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2" presetClass="entr" presetSubtype="8" fill="hold" grpId="0" nodeType="clickEffect">
                                  <p:stCondLst>
                                    <p:cond delay="0"/>
                                  </p:stCondLst>
                                  <p:childTnLst>
                                    <p:set>
                                      <p:cBhvr>
                                        <p:cTn id="45" dur="1" fill="hold">
                                          <p:stCondLst>
                                            <p:cond delay="0"/>
                                          </p:stCondLst>
                                        </p:cTn>
                                        <p:tgtEl>
                                          <p:spTgt spid="251910"/>
                                        </p:tgtEl>
                                        <p:attrNameLst>
                                          <p:attrName>style.visibility</p:attrName>
                                        </p:attrNameLst>
                                      </p:cBhvr>
                                      <p:to>
                                        <p:strVal val="visible"/>
                                      </p:to>
                                    </p:set>
                                    <p:anim calcmode="lin" valueType="num">
                                      <p:cBhvr additive="base">
                                        <p:cTn id="46" dur="500" fill="hold"/>
                                        <p:tgtEl>
                                          <p:spTgt spid="251910"/>
                                        </p:tgtEl>
                                        <p:attrNameLst>
                                          <p:attrName>ppt_x</p:attrName>
                                        </p:attrNameLst>
                                      </p:cBhvr>
                                      <p:tavLst>
                                        <p:tav tm="0">
                                          <p:val>
                                            <p:strVal val="0-#ppt_w/2"/>
                                          </p:val>
                                        </p:tav>
                                        <p:tav tm="100000">
                                          <p:val>
                                            <p:strVal val="#ppt_x"/>
                                          </p:val>
                                        </p:tav>
                                      </p:tavLst>
                                    </p:anim>
                                    <p:anim calcmode="lin" valueType="num">
                                      <p:cBhvr additive="base">
                                        <p:cTn id="47" dur="500" fill="hold"/>
                                        <p:tgtEl>
                                          <p:spTgt spid="2519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1908" grpId="0" animBg="1"/>
      <p:bldP spid="251909" grpId="0" animBg="1"/>
      <p:bldP spid="251910" grpId="0" animBg="1"/>
      <p:bldP spid="251911"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タイトル 1"/>
          <p:cNvSpPr>
            <a:spLocks noGrp="1"/>
          </p:cNvSpPr>
          <p:nvPr>
            <p:ph type="title"/>
          </p:nvPr>
        </p:nvSpPr>
        <p:spPr>
          <a:xfrm>
            <a:off x="642938" y="0"/>
            <a:ext cx="7772400" cy="1143000"/>
          </a:xfrm>
        </p:spPr>
        <p:txBody>
          <a:bodyPr/>
          <a:lstStyle/>
          <a:p>
            <a:r>
              <a:rPr lang="ja-JP" altLang="en-US" sz="4000" smtClean="0">
                <a:solidFill>
                  <a:srgbClr val="FFFFCC"/>
                </a:solidFill>
              </a:rPr>
              <a:t>企業経営者の分化</a:t>
            </a:r>
          </a:p>
        </p:txBody>
      </p:sp>
      <p:sp>
        <p:nvSpPr>
          <p:cNvPr id="26627" name="コンテンツ プレースホルダ 2"/>
          <p:cNvSpPr>
            <a:spLocks noGrp="1"/>
          </p:cNvSpPr>
          <p:nvPr>
            <p:ph idx="1"/>
          </p:nvPr>
        </p:nvSpPr>
        <p:spPr>
          <a:xfrm>
            <a:off x="428625" y="1428750"/>
            <a:ext cx="8286750" cy="1785938"/>
          </a:xfrm>
        </p:spPr>
        <p:txBody>
          <a:bodyPr/>
          <a:lstStyle/>
          <a:p>
            <a:r>
              <a:rPr lang="ja-JP" altLang="en-US" smtClean="0">
                <a:solidFill>
                  <a:srgbClr val="FFFFCC"/>
                </a:solidFill>
              </a:rPr>
              <a:t>戦後における企業の巨大化</a:t>
            </a:r>
          </a:p>
          <a:p>
            <a:r>
              <a:rPr lang="ja-JP" altLang="en-US" smtClean="0">
                <a:solidFill>
                  <a:srgbClr val="FFFFCC"/>
                </a:solidFill>
              </a:rPr>
              <a:t>企業経営の専門家としての経営者</a:t>
            </a:r>
          </a:p>
          <a:p>
            <a:r>
              <a:rPr lang="ja-JP" altLang="en-US" smtClean="0">
                <a:solidFill>
                  <a:srgbClr val="FFFFCC"/>
                </a:solidFill>
              </a:rPr>
              <a:t>サラリーマン社長の出現</a:t>
            </a:r>
          </a:p>
          <a:p>
            <a:endParaRPr lang="ja-JP" altLang="en-US" smtClean="0">
              <a:solidFill>
                <a:srgbClr val="FFFFCC"/>
              </a:solidFill>
            </a:endParaRPr>
          </a:p>
          <a:p>
            <a:endParaRPr lang="ja-JP" altLang="en-US" smtClean="0">
              <a:solidFill>
                <a:srgbClr val="FFFFCC"/>
              </a:solidFill>
            </a:endParaRPr>
          </a:p>
          <a:p>
            <a:endParaRPr lang="ja-JP" altLang="en-US" smtClean="0">
              <a:solidFill>
                <a:srgbClr val="FFFFCC"/>
              </a:solidFill>
            </a:endParaRPr>
          </a:p>
          <a:p>
            <a:r>
              <a:rPr lang="ja-JP" altLang="en-US" smtClean="0">
                <a:solidFill>
                  <a:srgbClr val="FFFFCC"/>
                </a:solidFill>
              </a:rPr>
              <a:t>絶対的権限を持たないロータリアンの出現</a:t>
            </a:r>
          </a:p>
          <a:p>
            <a:r>
              <a:rPr lang="ja-JP" altLang="en-US" smtClean="0">
                <a:solidFill>
                  <a:srgbClr val="FFFFCC"/>
                </a:solidFill>
              </a:rPr>
              <a:t>ロータリーの理念を実践に移すことの困難さ</a:t>
            </a:r>
          </a:p>
          <a:p>
            <a:endParaRPr lang="ja-JP" altLang="en-US" smtClean="0">
              <a:solidFill>
                <a:srgbClr val="FFFFCC"/>
              </a:solidFill>
            </a:endParaRPr>
          </a:p>
          <a:p>
            <a:endParaRPr lang="ja-JP" altLang="en-US" smtClean="0">
              <a:solidFill>
                <a:srgbClr val="FFFFCC"/>
              </a:solidFill>
            </a:endParaRPr>
          </a:p>
        </p:txBody>
      </p:sp>
      <p:sp>
        <p:nvSpPr>
          <p:cNvPr id="24580" name="テキスト ボックス 4"/>
          <p:cNvSpPr txBox="1">
            <a:spLocks noChangeArrowheads="1"/>
          </p:cNvSpPr>
          <p:nvPr/>
        </p:nvSpPr>
        <p:spPr bwMode="auto">
          <a:xfrm>
            <a:off x="785813" y="3429000"/>
            <a:ext cx="7858125" cy="769938"/>
          </a:xfrm>
          <a:prstGeom prst="rect">
            <a:avLst/>
          </a:prstGeom>
          <a:noFill/>
          <a:ln w="9525">
            <a:noFill/>
            <a:miter lim="800000"/>
            <a:headEnd/>
            <a:tailEnd/>
          </a:ln>
        </p:spPr>
        <p:txBody>
          <a:bodyPr>
            <a:spAutoFit/>
          </a:bodyPr>
          <a:lstStyle/>
          <a:p>
            <a:endParaRPr lang="ja-JP" altLang="en-US"/>
          </a:p>
        </p:txBody>
      </p:sp>
      <p:sp>
        <p:nvSpPr>
          <p:cNvPr id="26629" name="テキスト ボックス 6"/>
          <p:cNvSpPr txBox="1">
            <a:spLocks noChangeArrowheads="1"/>
          </p:cNvSpPr>
          <p:nvPr/>
        </p:nvSpPr>
        <p:spPr bwMode="auto">
          <a:xfrm>
            <a:off x="642938" y="3571875"/>
            <a:ext cx="7858125" cy="584200"/>
          </a:xfrm>
          <a:prstGeom prst="rect">
            <a:avLst/>
          </a:prstGeom>
          <a:solidFill>
            <a:srgbClr val="FFFFCC"/>
          </a:solidFill>
          <a:ln w="9525">
            <a:solidFill>
              <a:srgbClr val="FF3300"/>
            </a:solidFill>
            <a:miter lim="800000"/>
            <a:headEnd/>
            <a:tailEnd/>
          </a:ln>
        </p:spPr>
        <p:txBody>
          <a:bodyPr>
            <a:spAutoFit/>
          </a:bodyPr>
          <a:lstStyle/>
          <a:p>
            <a:pPr algn="ctr"/>
            <a:r>
              <a:rPr lang="ja-JP" altLang="en-US" sz="3200"/>
              <a:t>資本家　対　</a:t>
            </a:r>
            <a:r>
              <a:rPr lang="ja-JP" altLang="en-US" sz="3200">
                <a:solidFill>
                  <a:srgbClr val="FF0000"/>
                </a:solidFill>
              </a:rPr>
              <a:t>経営者</a:t>
            </a:r>
            <a:r>
              <a:rPr lang="ja-JP" altLang="en-US" sz="3200"/>
              <a:t>　対　労働者</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26627">
                                            <p:txEl>
                                              <p:pRg st="0" end="0"/>
                                            </p:txEl>
                                          </p:spTgt>
                                        </p:tgtEl>
                                        <p:attrNameLst>
                                          <p:attrName>style.visibility</p:attrName>
                                        </p:attrNameLst>
                                      </p:cBhvr>
                                      <p:to>
                                        <p:strVal val="visible"/>
                                      </p:to>
                                    </p:set>
                                    <p:anim calcmode="lin" valueType="num">
                                      <p:cBhvr additive="base">
                                        <p:cTn id="7" dur="2000" fill="hold"/>
                                        <p:tgtEl>
                                          <p:spTgt spid="26627">
                                            <p:txEl>
                                              <p:pRg st="0" end="0"/>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26627">
                                            <p:txEl>
                                              <p:pRg st="0" end="0"/>
                                            </p:txEl>
                                          </p:spTgt>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2" presetClass="entr" presetSubtype="4" fill="hold" nodeType="afterEffect">
                                  <p:stCondLst>
                                    <p:cond delay="0"/>
                                  </p:stCondLst>
                                  <p:childTnLst>
                                    <p:set>
                                      <p:cBhvr>
                                        <p:cTn id="11" dur="1" fill="hold">
                                          <p:stCondLst>
                                            <p:cond delay="0"/>
                                          </p:stCondLst>
                                        </p:cTn>
                                        <p:tgtEl>
                                          <p:spTgt spid="26627">
                                            <p:txEl>
                                              <p:pRg st="1" end="1"/>
                                            </p:txEl>
                                          </p:spTgt>
                                        </p:tgtEl>
                                        <p:attrNameLst>
                                          <p:attrName>style.visibility</p:attrName>
                                        </p:attrNameLst>
                                      </p:cBhvr>
                                      <p:to>
                                        <p:strVal val="visible"/>
                                      </p:to>
                                    </p:set>
                                    <p:anim calcmode="lin" valueType="num">
                                      <p:cBhvr additive="base">
                                        <p:cTn id="12" dur="2000" fill="hold"/>
                                        <p:tgtEl>
                                          <p:spTgt spid="26627">
                                            <p:txEl>
                                              <p:pRg st="1" end="1"/>
                                            </p:txEl>
                                          </p:spTgt>
                                        </p:tgtEl>
                                        <p:attrNameLst>
                                          <p:attrName>ppt_x</p:attrName>
                                        </p:attrNameLst>
                                      </p:cBhvr>
                                      <p:tavLst>
                                        <p:tav tm="0">
                                          <p:val>
                                            <p:strVal val="#ppt_x"/>
                                          </p:val>
                                        </p:tav>
                                        <p:tav tm="100000">
                                          <p:val>
                                            <p:strVal val="#ppt_x"/>
                                          </p:val>
                                        </p:tav>
                                      </p:tavLst>
                                    </p:anim>
                                    <p:anim calcmode="lin" valueType="num">
                                      <p:cBhvr additive="base">
                                        <p:cTn id="13" dur="2000" fill="hold"/>
                                        <p:tgtEl>
                                          <p:spTgt spid="26627">
                                            <p:txEl>
                                              <p:pRg st="1" end="1"/>
                                            </p:txEl>
                                          </p:spTgt>
                                        </p:tgtEl>
                                        <p:attrNameLst>
                                          <p:attrName>ppt_y</p:attrName>
                                        </p:attrNameLst>
                                      </p:cBhvr>
                                      <p:tavLst>
                                        <p:tav tm="0">
                                          <p:val>
                                            <p:strVal val="1+#ppt_h/2"/>
                                          </p:val>
                                        </p:tav>
                                        <p:tav tm="100000">
                                          <p:val>
                                            <p:strVal val="#ppt_y"/>
                                          </p:val>
                                        </p:tav>
                                      </p:tavLst>
                                    </p:anim>
                                  </p:childTnLst>
                                </p:cTn>
                              </p:par>
                            </p:childTnLst>
                          </p:cTn>
                        </p:par>
                        <p:par>
                          <p:cTn id="14" fill="hold">
                            <p:stCondLst>
                              <p:cond delay="4000"/>
                            </p:stCondLst>
                            <p:childTnLst>
                              <p:par>
                                <p:cTn id="15" presetID="2" presetClass="entr" presetSubtype="4" fill="hold" nodeType="afterEffect">
                                  <p:stCondLst>
                                    <p:cond delay="0"/>
                                  </p:stCondLst>
                                  <p:childTnLst>
                                    <p:set>
                                      <p:cBhvr>
                                        <p:cTn id="16" dur="1" fill="hold">
                                          <p:stCondLst>
                                            <p:cond delay="0"/>
                                          </p:stCondLst>
                                        </p:cTn>
                                        <p:tgtEl>
                                          <p:spTgt spid="26627">
                                            <p:txEl>
                                              <p:pRg st="2" end="2"/>
                                            </p:txEl>
                                          </p:spTgt>
                                        </p:tgtEl>
                                        <p:attrNameLst>
                                          <p:attrName>style.visibility</p:attrName>
                                        </p:attrNameLst>
                                      </p:cBhvr>
                                      <p:to>
                                        <p:strVal val="visible"/>
                                      </p:to>
                                    </p:set>
                                    <p:anim calcmode="lin" valueType="num">
                                      <p:cBhvr additive="base">
                                        <p:cTn id="17" dur="2000" fill="hold"/>
                                        <p:tgtEl>
                                          <p:spTgt spid="26627">
                                            <p:txEl>
                                              <p:pRg st="2" end="2"/>
                                            </p:txEl>
                                          </p:spTgt>
                                        </p:tgtEl>
                                        <p:attrNameLst>
                                          <p:attrName>ppt_x</p:attrName>
                                        </p:attrNameLst>
                                      </p:cBhvr>
                                      <p:tavLst>
                                        <p:tav tm="0">
                                          <p:val>
                                            <p:strVal val="#ppt_x"/>
                                          </p:val>
                                        </p:tav>
                                        <p:tav tm="100000">
                                          <p:val>
                                            <p:strVal val="#ppt_x"/>
                                          </p:val>
                                        </p:tav>
                                      </p:tavLst>
                                    </p:anim>
                                    <p:anim calcmode="lin" valueType="num">
                                      <p:cBhvr additive="base">
                                        <p:cTn id="18" dur="2000" fill="hold"/>
                                        <p:tgtEl>
                                          <p:spTgt spid="26627">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8" presetClass="entr" presetSubtype="16" fill="hold" grpId="0" nodeType="clickEffect">
                                  <p:stCondLst>
                                    <p:cond delay="0"/>
                                  </p:stCondLst>
                                  <p:childTnLst>
                                    <p:set>
                                      <p:cBhvr>
                                        <p:cTn id="22" dur="1" fill="hold">
                                          <p:stCondLst>
                                            <p:cond delay="0"/>
                                          </p:stCondLst>
                                        </p:cTn>
                                        <p:tgtEl>
                                          <p:spTgt spid="26629"/>
                                        </p:tgtEl>
                                        <p:attrNameLst>
                                          <p:attrName>style.visibility</p:attrName>
                                        </p:attrNameLst>
                                      </p:cBhvr>
                                      <p:to>
                                        <p:strVal val="visible"/>
                                      </p:to>
                                    </p:set>
                                    <p:animEffect transition="in" filter="diamond(in)">
                                      <p:cBhvr>
                                        <p:cTn id="23" dur="2000"/>
                                        <p:tgtEl>
                                          <p:spTgt spid="26629"/>
                                        </p:tgtEl>
                                      </p:cBhvr>
                                    </p:animEffect>
                                  </p:childTnLst>
                                </p:cTn>
                              </p:par>
                            </p:childTnLst>
                          </p:cTn>
                        </p:par>
                        <p:par>
                          <p:cTn id="24" fill="hold">
                            <p:stCondLst>
                              <p:cond delay="2000"/>
                            </p:stCondLst>
                            <p:childTnLst>
                              <p:par>
                                <p:cTn id="25" presetID="2" presetClass="entr" presetSubtype="4" fill="hold" nodeType="afterEffect">
                                  <p:stCondLst>
                                    <p:cond delay="0"/>
                                  </p:stCondLst>
                                  <p:childTnLst>
                                    <p:set>
                                      <p:cBhvr>
                                        <p:cTn id="26" dur="1" fill="hold">
                                          <p:stCondLst>
                                            <p:cond delay="0"/>
                                          </p:stCondLst>
                                        </p:cTn>
                                        <p:tgtEl>
                                          <p:spTgt spid="26627">
                                            <p:txEl>
                                              <p:pRg st="6" end="6"/>
                                            </p:txEl>
                                          </p:spTgt>
                                        </p:tgtEl>
                                        <p:attrNameLst>
                                          <p:attrName>style.visibility</p:attrName>
                                        </p:attrNameLst>
                                      </p:cBhvr>
                                      <p:to>
                                        <p:strVal val="visible"/>
                                      </p:to>
                                    </p:set>
                                    <p:anim calcmode="lin" valueType="num">
                                      <p:cBhvr additive="base">
                                        <p:cTn id="27" dur="2000" fill="hold"/>
                                        <p:tgtEl>
                                          <p:spTgt spid="26627">
                                            <p:txEl>
                                              <p:pRg st="6" end="6"/>
                                            </p:txEl>
                                          </p:spTgt>
                                        </p:tgtEl>
                                        <p:attrNameLst>
                                          <p:attrName>ppt_x</p:attrName>
                                        </p:attrNameLst>
                                      </p:cBhvr>
                                      <p:tavLst>
                                        <p:tav tm="0">
                                          <p:val>
                                            <p:strVal val="#ppt_x"/>
                                          </p:val>
                                        </p:tav>
                                        <p:tav tm="100000">
                                          <p:val>
                                            <p:strVal val="#ppt_x"/>
                                          </p:val>
                                        </p:tav>
                                      </p:tavLst>
                                    </p:anim>
                                    <p:anim calcmode="lin" valueType="num">
                                      <p:cBhvr additive="base">
                                        <p:cTn id="28" dur="2000" fill="hold"/>
                                        <p:tgtEl>
                                          <p:spTgt spid="26627">
                                            <p:txEl>
                                              <p:pRg st="6" end="6"/>
                                            </p:txEl>
                                          </p:spTgt>
                                        </p:tgtEl>
                                        <p:attrNameLst>
                                          <p:attrName>ppt_y</p:attrName>
                                        </p:attrNameLst>
                                      </p:cBhvr>
                                      <p:tavLst>
                                        <p:tav tm="0">
                                          <p:val>
                                            <p:strVal val="1+#ppt_h/2"/>
                                          </p:val>
                                        </p:tav>
                                        <p:tav tm="100000">
                                          <p:val>
                                            <p:strVal val="#ppt_y"/>
                                          </p:val>
                                        </p:tav>
                                      </p:tavLst>
                                    </p:anim>
                                  </p:childTnLst>
                                </p:cTn>
                              </p:par>
                            </p:childTnLst>
                          </p:cTn>
                        </p:par>
                        <p:par>
                          <p:cTn id="29" fill="hold">
                            <p:stCondLst>
                              <p:cond delay="4000"/>
                            </p:stCondLst>
                            <p:childTnLst>
                              <p:par>
                                <p:cTn id="30" presetID="2" presetClass="entr" presetSubtype="4" fill="hold" nodeType="afterEffect">
                                  <p:stCondLst>
                                    <p:cond delay="0"/>
                                  </p:stCondLst>
                                  <p:childTnLst>
                                    <p:set>
                                      <p:cBhvr>
                                        <p:cTn id="31" dur="1" fill="hold">
                                          <p:stCondLst>
                                            <p:cond delay="0"/>
                                          </p:stCondLst>
                                        </p:cTn>
                                        <p:tgtEl>
                                          <p:spTgt spid="26627">
                                            <p:txEl>
                                              <p:pRg st="7" end="7"/>
                                            </p:txEl>
                                          </p:spTgt>
                                        </p:tgtEl>
                                        <p:attrNameLst>
                                          <p:attrName>style.visibility</p:attrName>
                                        </p:attrNameLst>
                                      </p:cBhvr>
                                      <p:to>
                                        <p:strVal val="visible"/>
                                      </p:to>
                                    </p:set>
                                    <p:anim calcmode="lin" valueType="num">
                                      <p:cBhvr additive="base">
                                        <p:cTn id="32" dur="2000" fill="hold"/>
                                        <p:tgtEl>
                                          <p:spTgt spid="26627">
                                            <p:txEl>
                                              <p:pRg st="7" end="7"/>
                                            </p:txEl>
                                          </p:spTgt>
                                        </p:tgtEl>
                                        <p:attrNameLst>
                                          <p:attrName>ppt_x</p:attrName>
                                        </p:attrNameLst>
                                      </p:cBhvr>
                                      <p:tavLst>
                                        <p:tav tm="0">
                                          <p:val>
                                            <p:strVal val="#ppt_x"/>
                                          </p:val>
                                        </p:tav>
                                        <p:tav tm="100000">
                                          <p:val>
                                            <p:strVal val="#ppt_x"/>
                                          </p:val>
                                        </p:tav>
                                      </p:tavLst>
                                    </p:anim>
                                    <p:anim calcmode="lin" valueType="num">
                                      <p:cBhvr additive="base">
                                        <p:cTn id="33" dur="2000" fill="hold"/>
                                        <p:tgtEl>
                                          <p:spTgt spid="26627">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9"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1026"/>
          <p:cNvSpPr>
            <a:spLocks noGrp="1" noChangeArrowheads="1"/>
          </p:cNvSpPr>
          <p:nvPr>
            <p:ph type="title"/>
          </p:nvPr>
        </p:nvSpPr>
        <p:spPr>
          <a:xfrm>
            <a:off x="685800" y="0"/>
            <a:ext cx="7772400" cy="1219200"/>
          </a:xfrm>
        </p:spPr>
        <p:txBody>
          <a:bodyPr/>
          <a:lstStyle/>
          <a:p>
            <a:r>
              <a:rPr lang="ja-JP" altLang="en-US" sz="4000" smtClean="0">
                <a:solidFill>
                  <a:srgbClr val="FFFFCC"/>
                </a:solidFill>
              </a:rPr>
              <a:t>ロータリーの危機</a:t>
            </a:r>
          </a:p>
        </p:txBody>
      </p:sp>
      <p:sp>
        <p:nvSpPr>
          <p:cNvPr id="60419" name="Rectangle 1027"/>
          <p:cNvSpPr>
            <a:spLocks noGrp="1" noChangeArrowheads="1"/>
          </p:cNvSpPr>
          <p:nvPr>
            <p:ph type="body" idx="1"/>
          </p:nvPr>
        </p:nvSpPr>
        <p:spPr>
          <a:xfrm>
            <a:off x="179388" y="2000250"/>
            <a:ext cx="8964612" cy="4643438"/>
          </a:xfrm>
        </p:spPr>
        <p:txBody>
          <a:bodyPr/>
          <a:lstStyle/>
          <a:p>
            <a:pPr>
              <a:defRPr/>
            </a:pPr>
            <a:r>
              <a:rPr lang="ja-JP" altLang="en-US" dirty="0" smtClean="0">
                <a:solidFill>
                  <a:schemeClr val="bg2">
                    <a:lumMod val="90000"/>
                  </a:schemeClr>
                </a:solidFill>
              </a:rPr>
              <a:t>経済システムの変化　新資本主義の台頭</a:t>
            </a:r>
            <a:endParaRPr lang="ja-JP" altLang="en-US" dirty="0">
              <a:solidFill>
                <a:schemeClr val="bg2">
                  <a:lumMod val="90000"/>
                </a:schemeClr>
              </a:solidFill>
            </a:endParaRPr>
          </a:p>
          <a:p>
            <a:pPr>
              <a:buFontTx/>
              <a:buNone/>
              <a:defRPr/>
            </a:pPr>
            <a:r>
              <a:rPr lang="ja-JP" altLang="en-US" dirty="0">
                <a:solidFill>
                  <a:schemeClr val="bg2">
                    <a:lumMod val="90000"/>
                  </a:schemeClr>
                </a:solidFill>
              </a:rPr>
              <a:t>　　　</a:t>
            </a:r>
            <a:r>
              <a:rPr lang="ja-JP" altLang="en-US" dirty="0" smtClean="0">
                <a:solidFill>
                  <a:schemeClr val="bg2">
                    <a:lumMod val="90000"/>
                  </a:schemeClr>
                </a:solidFill>
              </a:rPr>
              <a:t>虚業的投資会社・職業倫理の低下</a:t>
            </a:r>
            <a:endParaRPr lang="ja-JP" altLang="en-US" dirty="0">
              <a:solidFill>
                <a:schemeClr val="bg2">
                  <a:lumMod val="90000"/>
                </a:schemeClr>
              </a:solidFill>
            </a:endParaRPr>
          </a:p>
          <a:p>
            <a:pPr>
              <a:defRPr/>
            </a:pPr>
            <a:r>
              <a:rPr lang="ja-JP" altLang="en-US" dirty="0" smtClean="0">
                <a:solidFill>
                  <a:schemeClr val="bg2">
                    <a:lumMod val="90000"/>
                  </a:schemeClr>
                </a:solidFill>
              </a:rPr>
              <a:t>職業奉仕理念の変化と衰退</a:t>
            </a:r>
          </a:p>
          <a:p>
            <a:pPr>
              <a:defRPr/>
            </a:pPr>
            <a:r>
              <a:rPr lang="ja-JP" altLang="en-US" dirty="0" smtClean="0">
                <a:solidFill>
                  <a:schemeClr val="bg2">
                    <a:lumMod val="90000"/>
                  </a:schemeClr>
                </a:solidFill>
              </a:rPr>
              <a:t>国際ロータリーの変化</a:t>
            </a:r>
          </a:p>
          <a:p>
            <a:pPr>
              <a:buFont typeface="Arial" charset="0"/>
              <a:buNone/>
              <a:defRPr/>
            </a:pPr>
            <a:r>
              <a:rPr lang="ja-JP" altLang="en-US" dirty="0" smtClean="0">
                <a:solidFill>
                  <a:schemeClr val="bg2">
                    <a:lumMod val="90000"/>
                  </a:schemeClr>
                </a:solidFill>
              </a:rPr>
              <a:t>　　　中央集権化と活動方針の変化</a:t>
            </a:r>
          </a:p>
          <a:p>
            <a:pPr>
              <a:defRPr/>
            </a:pPr>
            <a:r>
              <a:rPr lang="ja-JP" altLang="en-US" dirty="0" smtClean="0">
                <a:solidFill>
                  <a:schemeClr val="bg2">
                    <a:lumMod val="90000"/>
                  </a:schemeClr>
                </a:solidFill>
              </a:rPr>
              <a:t>クラブの管理運営の変化</a:t>
            </a:r>
          </a:p>
          <a:p>
            <a:pPr>
              <a:buFont typeface="Arial" charset="0"/>
              <a:buNone/>
              <a:defRPr/>
            </a:pPr>
            <a:r>
              <a:rPr lang="ja-JP" altLang="en-US" dirty="0" smtClean="0">
                <a:solidFill>
                  <a:schemeClr val="bg2">
                    <a:lumMod val="90000"/>
                  </a:schemeClr>
                </a:solidFill>
              </a:rPr>
              <a:t>　　　クラブ例会の形骸化・ロータリアンの魅力低下</a:t>
            </a:r>
            <a:endParaRPr lang="ja-JP" altLang="en-US" dirty="0">
              <a:solidFill>
                <a:schemeClr val="bg2">
                  <a:lumMod val="90000"/>
                </a:schemeClr>
              </a:solidFill>
            </a:endParaRPr>
          </a:p>
          <a:p>
            <a:pPr>
              <a:buFontTx/>
              <a:buNone/>
              <a:defRPr/>
            </a:pPr>
            <a:endParaRPr lang="ja-JP" altLang="en-US" dirty="0">
              <a:solidFill>
                <a:schemeClr val="bg2">
                  <a:lumMod val="90000"/>
                </a:schemeClr>
              </a:solidFill>
            </a:endParaRPr>
          </a:p>
        </p:txBody>
      </p:sp>
    </p:spTree>
  </p:cSld>
  <p:clrMapOvr>
    <a:masterClrMapping/>
  </p:clrMapOvr>
  <p:transition>
    <p:wheel spokes="8"/>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afterEffect">
                                  <p:stCondLst>
                                    <p:cond delay="0"/>
                                  </p:stCondLst>
                                  <p:childTnLst>
                                    <p:set>
                                      <p:cBhvr>
                                        <p:cTn id="6" dur="1" fill="hold">
                                          <p:stCondLst>
                                            <p:cond delay="0"/>
                                          </p:stCondLst>
                                        </p:cTn>
                                        <p:tgtEl>
                                          <p:spTgt spid="60419">
                                            <p:txEl>
                                              <p:pRg st="0" end="0"/>
                                            </p:txEl>
                                          </p:spTgt>
                                        </p:tgtEl>
                                        <p:attrNameLst>
                                          <p:attrName>style.visibility</p:attrName>
                                        </p:attrNameLst>
                                      </p:cBhvr>
                                      <p:to>
                                        <p:strVal val="visible"/>
                                      </p:to>
                                    </p:set>
                                    <p:animEffect transition="in" filter="checkerboard(across)">
                                      <p:cBhvr>
                                        <p:cTn id="7" dur="500"/>
                                        <p:tgtEl>
                                          <p:spTgt spid="60419">
                                            <p:txEl>
                                              <p:pRg st="0" end="0"/>
                                            </p:txEl>
                                          </p:spTgt>
                                        </p:tgtEl>
                                      </p:cBhvr>
                                    </p:animEffect>
                                  </p:childTnLst>
                                </p:cTn>
                              </p:par>
                            </p:childTnLst>
                          </p:cTn>
                        </p:par>
                        <p:par>
                          <p:cTn id="8" fill="hold">
                            <p:stCondLst>
                              <p:cond delay="500"/>
                            </p:stCondLst>
                            <p:childTnLst>
                              <p:par>
                                <p:cTn id="9" presetID="5" presetClass="entr" presetSubtype="10" fill="hold" nodeType="afterEffect">
                                  <p:stCondLst>
                                    <p:cond delay="0"/>
                                  </p:stCondLst>
                                  <p:childTnLst>
                                    <p:set>
                                      <p:cBhvr>
                                        <p:cTn id="10" dur="1" fill="hold">
                                          <p:stCondLst>
                                            <p:cond delay="0"/>
                                          </p:stCondLst>
                                        </p:cTn>
                                        <p:tgtEl>
                                          <p:spTgt spid="60419">
                                            <p:txEl>
                                              <p:pRg st="1" end="1"/>
                                            </p:txEl>
                                          </p:spTgt>
                                        </p:tgtEl>
                                        <p:attrNameLst>
                                          <p:attrName>style.visibility</p:attrName>
                                        </p:attrNameLst>
                                      </p:cBhvr>
                                      <p:to>
                                        <p:strVal val="visible"/>
                                      </p:to>
                                    </p:set>
                                    <p:animEffect transition="in" filter="checkerboard(across)">
                                      <p:cBhvr>
                                        <p:cTn id="11" dur="500"/>
                                        <p:tgtEl>
                                          <p:spTgt spid="60419">
                                            <p:txEl>
                                              <p:pRg st="1" end="1"/>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5" presetClass="entr" presetSubtype="10" fill="hold" nodeType="clickEffect">
                                  <p:stCondLst>
                                    <p:cond delay="0"/>
                                  </p:stCondLst>
                                  <p:childTnLst>
                                    <p:set>
                                      <p:cBhvr>
                                        <p:cTn id="15" dur="1" fill="hold">
                                          <p:stCondLst>
                                            <p:cond delay="0"/>
                                          </p:stCondLst>
                                        </p:cTn>
                                        <p:tgtEl>
                                          <p:spTgt spid="60419">
                                            <p:txEl>
                                              <p:pRg st="2" end="2"/>
                                            </p:txEl>
                                          </p:spTgt>
                                        </p:tgtEl>
                                        <p:attrNameLst>
                                          <p:attrName>style.visibility</p:attrName>
                                        </p:attrNameLst>
                                      </p:cBhvr>
                                      <p:to>
                                        <p:strVal val="visible"/>
                                      </p:to>
                                    </p:set>
                                    <p:animEffect transition="in" filter="checkerboard(across)">
                                      <p:cBhvr>
                                        <p:cTn id="16" dur="500"/>
                                        <p:tgtEl>
                                          <p:spTgt spid="60419">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 presetClass="entr" presetSubtype="10" fill="hold" nodeType="clickEffect">
                                  <p:stCondLst>
                                    <p:cond delay="0"/>
                                  </p:stCondLst>
                                  <p:childTnLst>
                                    <p:set>
                                      <p:cBhvr>
                                        <p:cTn id="20" dur="1" fill="hold">
                                          <p:stCondLst>
                                            <p:cond delay="0"/>
                                          </p:stCondLst>
                                        </p:cTn>
                                        <p:tgtEl>
                                          <p:spTgt spid="60419">
                                            <p:txEl>
                                              <p:pRg st="3" end="3"/>
                                            </p:txEl>
                                          </p:spTgt>
                                        </p:tgtEl>
                                        <p:attrNameLst>
                                          <p:attrName>style.visibility</p:attrName>
                                        </p:attrNameLst>
                                      </p:cBhvr>
                                      <p:to>
                                        <p:strVal val="visible"/>
                                      </p:to>
                                    </p:set>
                                    <p:animEffect transition="in" filter="checkerboard(across)">
                                      <p:cBhvr>
                                        <p:cTn id="21" dur="500"/>
                                        <p:tgtEl>
                                          <p:spTgt spid="60419">
                                            <p:txEl>
                                              <p:pRg st="3" end="3"/>
                                            </p:txEl>
                                          </p:spTgt>
                                        </p:tgtEl>
                                      </p:cBhvr>
                                    </p:animEffect>
                                  </p:childTnLst>
                                </p:cTn>
                              </p:par>
                            </p:childTnLst>
                          </p:cTn>
                        </p:par>
                        <p:par>
                          <p:cTn id="22" fill="hold">
                            <p:stCondLst>
                              <p:cond delay="500"/>
                            </p:stCondLst>
                            <p:childTnLst>
                              <p:par>
                                <p:cTn id="23" presetID="5" presetClass="entr" presetSubtype="10" fill="hold" nodeType="afterEffect">
                                  <p:stCondLst>
                                    <p:cond delay="0"/>
                                  </p:stCondLst>
                                  <p:childTnLst>
                                    <p:set>
                                      <p:cBhvr>
                                        <p:cTn id="24" dur="1" fill="hold">
                                          <p:stCondLst>
                                            <p:cond delay="0"/>
                                          </p:stCondLst>
                                        </p:cTn>
                                        <p:tgtEl>
                                          <p:spTgt spid="60419">
                                            <p:txEl>
                                              <p:pRg st="4" end="4"/>
                                            </p:txEl>
                                          </p:spTgt>
                                        </p:tgtEl>
                                        <p:attrNameLst>
                                          <p:attrName>style.visibility</p:attrName>
                                        </p:attrNameLst>
                                      </p:cBhvr>
                                      <p:to>
                                        <p:strVal val="visible"/>
                                      </p:to>
                                    </p:set>
                                    <p:animEffect transition="in" filter="checkerboard(across)">
                                      <p:cBhvr>
                                        <p:cTn id="25" dur="500"/>
                                        <p:tgtEl>
                                          <p:spTgt spid="60419">
                                            <p:txEl>
                                              <p:pRg st="4" end="4"/>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5" presetClass="entr" presetSubtype="10" fill="hold" nodeType="clickEffect">
                                  <p:stCondLst>
                                    <p:cond delay="0"/>
                                  </p:stCondLst>
                                  <p:childTnLst>
                                    <p:set>
                                      <p:cBhvr>
                                        <p:cTn id="29" dur="1" fill="hold">
                                          <p:stCondLst>
                                            <p:cond delay="0"/>
                                          </p:stCondLst>
                                        </p:cTn>
                                        <p:tgtEl>
                                          <p:spTgt spid="60419">
                                            <p:txEl>
                                              <p:pRg st="5" end="5"/>
                                            </p:txEl>
                                          </p:spTgt>
                                        </p:tgtEl>
                                        <p:attrNameLst>
                                          <p:attrName>style.visibility</p:attrName>
                                        </p:attrNameLst>
                                      </p:cBhvr>
                                      <p:to>
                                        <p:strVal val="visible"/>
                                      </p:to>
                                    </p:set>
                                    <p:animEffect transition="in" filter="checkerboard(across)">
                                      <p:cBhvr>
                                        <p:cTn id="30" dur="500"/>
                                        <p:tgtEl>
                                          <p:spTgt spid="60419">
                                            <p:txEl>
                                              <p:pRg st="5" end="5"/>
                                            </p:txEl>
                                          </p:spTgt>
                                        </p:tgtEl>
                                      </p:cBhvr>
                                    </p:animEffect>
                                  </p:childTnLst>
                                </p:cTn>
                              </p:par>
                            </p:childTnLst>
                          </p:cTn>
                        </p:par>
                        <p:par>
                          <p:cTn id="31" fill="hold">
                            <p:stCondLst>
                              <p:cond delay="500"/>
                            </p:stCondLst>
                            <p:childTnLst>
                              <p:par>
                                <p:cTn id="32" presetID="5" presetClass="entr" presetSubtype="10" fill="hold" nodeType="afterEffect">
                                  <p:stCondLst>
                                    <p:cond delay="0"/>
                                  </p:stCondLst>
                                  <p:childTnLst>
                                    <p:set>
                                      <p:cBhvr>
                                        <p:cTn id="33" dur="1" fill="hold">
                                          <p:stCondLst>
                                            <p:cond delay="0"/>
                                          </p:stCondLst>
                                        </p:cTn>
                                        <p:tgtEl>
                                          <p:spTgt spid="60419">
                                            <p:txEl>
                                              <p:pRg st="6" end="6"/>
                                            </p:txEl>
                                          </p:spTgt>
                                        </p:tgtEl>
                                        <p:attrNameLst>
                                          <p:attrName>style.visibility</p:attrName>
                                        </p:attrNameLst>
                                      </p:cBhvr>
                                      <p:to>
                                        <p:strVal val="visible"/>
                                      </p:to>
                                    </p:set>
                                    <p:animEffect transition="in" filter="checkerboard(across)">
                                      <p:cBhvr>
                                        <p:cTn id="34" dur="500"/>
                                        <p:tgtEl>
                                          <p:spTgt spid="60419">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図 4" descr="無題-スキャンされた画像-01.jpg"/>
          <p:cNvPicPr>
            <a:picLocks noChangeAspect="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sp>
        <p:nvSpPr>
          <p:cNvPr id="2" name="タイトル 1"/>
          <p:cNvSpPr>
            <a:spLocks noGrp="1"/>
          </p:cNvSpPr>
          <p:nvPr>
            <p:ph type="title"/>
          </p:nvPr>
        </p:nvSpPr>
        <p:spPr>
          <a:xfrm>
            <a:off x="214282" y="274638"/>
            <a:ext cx="8643998" cy="5940444"/>
          </a:xfrm>
        </p:spPr>
        <p:txBody>
          <a:bodyPr/>
          <a:lstStyle/>
          <a:p>
            <a:pPr>
              <a:defRPr/>
            </a:pPr>
            <a:r>
              <a:rPr lang="ja-JP" altLang="en-US" sz="9600" b="1" dirty="0" smtClean="0">
                <a:ln>
                  <a:solidFill>
                    <a:schemeClr val="tx1"/>
                  </a:solidFill>
                </a:ln>
                <a:solidFill>
                  <a:srgbClr val="FF0000"/>
                </a:solidFill>
                <a:latin typeface="AR P明朝体U" pitchFamily="50" charset="-128"/>
                <a:ea typeface="AR P明朝体U" pitchFamily="50" charset="-128"/>
              </a:rPr>
              <a:t>①</a:t>
            </a:r>
            <a:r>
              <a:rPr lang="ja-JP" altLang="en-US" sz="7200" b="1" dirty="0" smtClean="0">
                <a:ln>
                  <a:solidFill>
                    <a:schemeClr val="tx1"/>
                  </a:solidFill>
                </a:ln>
                <a:solidFill>
                  <a:srgbClr val="FF0000"/>
                </a:solidFill>
                <a:latin typeface="AR P明朝体U" pitchFamily="50" charset="-128"/>
                <a:ea typeface="AR P明朝体U" pitchFamily="50" charset="-128"/>
              </a:rPr>
              <a:t/>
            </a:r>
            <a:br>
              <a:rPr lang="ja-JP" altLang="en-US" sz="7200" b="1" dirty="0" smtClean="0">
                <a:ln>
                  <a:solidFill>
                    <a:schemeClr val="tx1"/>
                  </a:solidFill>
                </a:ln>
                <a:solidFill>
                  <a:srgbClr val="FF0000"/>
                </a:solidFill>
                <a:latin typeface="AR P明朝体U" pitchFamily="50" charset="-128"/>
                <a:ea typeface="AR P明朝体U" pitchFamily="50" charset="-128"/>
              </a:rPr>
            </a:br>
            <a:r>
              <a:rPr lang="en-US" altLang="ja-JP" sz="7200" b="1" dirty="0" smtClean="0">
                <a:ln>
                  <a:solidFill>
                    <a:schemeClr val="tx1"/>
                  </a:solidFill>
                </a:ln>
                <a:solidFill>
                  <a:srgbClr val="FF0000"/>
                </a:solidFill>
                <a:latin typeface="AR P明朝体U" pitchFamily="50" charset="-128"/>
                <a:ea typeface="AR P明朝体U" pitchFamily="50" charset="-128"/>
              </a:rPr>
              <a:t/>
            </a:r>
            <a:br>
              <a:rPr lang="en-US" altLang="ja-JP" sz="7200" b="1" dirty="0" smtClean="0">
                <a:ln>
                  <a:solidFill>
                    <a:schemeClr val="tx1"/>
                  </a:solidFill>
                </a:ln>
                <a:solidFill>
                  <a:srgbClr val="FF0000"/>
                </a:solidFill>
                <a:latin typeface="AR P明朝体U" pitchFamily="50" charset="-128"/>
                <a:ea typeface="AR P明朝体U" pitchFamily="50" charset="-128"/>
              </a:rPr>
            </a:br>
            <a:r>
              <a:rPr lang="ja-JP" altLang="en-US" sz="7200" b="1" dirty="0" smtClean="0">
                <a:ln>
                  <a:solidFill>
                    <a:schemeClr val="tx1"/>
                  </a:solidFill>
                </a:ln>
                <a:solidFill>
                  <a:srgbClr val="FF0000"/>
                </a:solidFill>
                <a:latin typeface="AR P明朝体U" pitchFamily="50" charset="-128"/>
                <a:ea typeface="AR P明朝体U" pitchFamily="50" charset="-128"/>
              </a:rPr>
              <a:t>経済システムの変化</a:t>
            </a:r>
            <a:br>
              <a:rPr lang="ja-JP" altLang="en-US" sz="7200" b="1" dirty="0" smtClean="0">
                <a:ln>
                  <a:solidFill>
                    <a:schemeClr val="tx1"/>
                  </a:solidFill>
                </a:ln>
                <a:solidFill>
                  <a:srgbClr val="FF0000"/>
                </a:solidFill>
                <a:latin typeface="AR P明朝体U" pitchFamily="50" charset="-128"/>
                <a:ea typeface="AR P明朝体U" pitchFamily="50" charset="-128"/>
              </a:rPr>
            </a:br>
            <a:r>
              <a:rPr lang="ja-JP" altLang="en-US" sz="7200" b="1" dirty="0" smtClean="0">
                <a:ln>
                  <a:solidFill>
                    <a:schemeClr val="tx1"/>
                  </a:solidFill>
                </a:ln>
                <a:solidFill>
                  <a:srgbClr val="FF0000"/>
                </a:solidFill>
                <a:latin typeface="AR P明朝体U" pitchFamily="50" charset="-128"/>
                <a:ea typeface="AR P明朝体U" pitchFamily="50" charset="-128"/>
              </a:rPr>
              <a:t>　</a:t>
            </a:r>
            <a:br>
              <a:rPr lang="ja-JP" altLang="en-US" sz="7200" b="1" dirty="0" smtClean="0">
                <a:ln>
                  <a:solidFill>
                    <a:schemeClr val="tx1"/>
                  </a:solidFill>
                </a:ln>
                <a:solidFill>
                  <a:srgbClr val="FF0000"/>
                </a:solidFill>
                <a:latin typeface="AR P明朝体U" pitchFamily="50" charset="-128"/>
                <a:ea typeface="AR P明朝体U" pitchFamily="50" charset="-128"/>
              </a:rPr>
            </a:br>
            <a:r>
              <a:rPr lang="ja-JP" altLang="en-US" sz="7200" b="1" dirty="0" smtClean="0">
                <a:ln>
                  <a:solidFill>
                    <a:schemeClr val="tx1"/>
                  </a:solidFill>
                </a:ln>
                <a:solidFill>
                  <a:srgbClr val="FF0000"/>
                </a:solidFill>
                <a:latin typeface="AR P明朝体U" pitchFamily="50" charset="-128"/>
                <a:ea typeface="AR P明朝体U" pitchFamily="50" charset="-128"/>
              </a:rPr>
              <a:t>新資本主義の台頭</a:t>
            </a:r>
            <a:endParaRPr lang="ja-JP" altLang="en-US" sz="7200" b="1" dirty="0">
              <a:ln>
                <a:solidFill>
                  <a:schemeClr val="tx1"/>
                </a:solidFill>
              </a:ln>
              <a:solidFill>
                <a:srgbClr val="FF0000"/>
              </a:solidFill>
              <a:latin typeface="AR P明朝体U" pitchFamily="50" charset="-128"/>
              <a:ea typeface="AR P明朝体U" pitchFamily="50" charset="-12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8" presetClass="entr" presetSubtype="0" accel="50000" fill="hold" nodeType="afterEffect">
                                  <p:stCondLst>
                                    <p:cond delay="0"/>
                                  </p:stCondLst>
                                  <p:iterate type="lt">
                                    <p:tmPct val="50000"/>
                                  </p:iterate>
                                  <p:childTnLst>
                                    <p:set>
                                      <p:cBhvr>
                                        <p:cTn id="6" dur="1" fill="hold">
                                          <p:stCondLst>
                                            <p:cond delay="0"/>
                                          </p:stCondLst>
                                        </p:cTn>
                                        <p:tgtEl>
                                          <p:spTgt spid="2"/>
                                        </p:tgtEl>
                                        <p:attrNameLst>
                                          <p:attrName>style.visibility</p:attrName>
                                        </p:attrNameLst>
                                      </p:cBhvr>
                                      <p:to>
                                        <p:strVal val="visible"/>
                                      </p:to>
                                    </p:set>
                                    <p:set>
                                      <p:cBhvr>
                                        <p:cTn id="7" dur="228" fill="hold">
                                          <p:stCondLst>
                                            <p:cond delay="0"/>
                                          </p:stCondLst>
                                        </p:cTn>
                                        <p:tgtEl>
                                          <p:spTgt spid="2"/>
                                        </p:tgtEl>
                                        <p:attrNameLst>
                                          <p:attrName>style.rotation</p:attrName>
                                        </p:attrNameLst>
                                      </p:cBhvr>
                                      <p:to>
                                        <p:strVal val="-45.0"/>
                                      </p:to>
                                    </p:set>
                                    <p:anim calcmode="lin" valueType="num">
                                      <p:cBhvr>
                                        <p:cTn id="8" dur="228" fill="hold">
                                          <p:stCondLst>
                                            <p:cond delay="228"/>
                                          </p:stCondLst>
                                        </p:cTn>
                                        <p:tgtEl>
                                          <p:spTgt spid="2"/>
                                        </p:tgtEl>
                                        <p:attrNameLst>
                                          <p:attrName>style.rotation</p:attrName>
                                        </p:attrNameLst>
                                      </p:cBhvr>
                                      <p:tavLst>
                                        <p:tav tm="0">
                                          <p:val>
                                            <p:fltVal val="-45"/>
                                          </p:val>
                                        </p:tav>
                                        <p:tav tm="69900">
                                          <p:val>
                                            <p:fltVal val="45"/>
                                          </p:val>
                                        </p:tav>
                                        <p:tav tm="100000">
                                          <p:val>
                                            <p:fltVal val="0"/>
                                          </p:val>
                                        </p:tav>
                                      </p:tavLst>
                                    </p:anim>
                                    <p:anim calcmode="lin" valueType="num">
                                      <p:cBhvr>
                                        <p:cTn id="9" dur="228" fill="hold">
                                          <p:stCondLst>
                                            <p:cond delay="0"/>
                                          </p:stCondLst>
                                        </p:cTn>
                                        <p:tgtEl>
                                          <p:spTgt spid="2"/>
                                        </p:tgtEl>
                                        <p:attrNameLst>
                                          <p:attrName>ppt_y</p:attrName>
                                        </p:attrNameLst>
                                      </p:cBhvr>
                                      <p:tavLst>
                                        <p:tav tm="0">
                                          <p:val>
                                            <p:strVal val="#ppt_y-1"/>
                                          </p:val>
                                        </p:tav>
                                        <p:tav tm="100000">
                                          <p:val>
                                            <p:strVal val="#ppt_y-(0.354*#ppt_w-0.172*#ppt_h)"/>
                                          </p:val>
                                        </p:tav>
                                      </p:tavLst>
                                    </p:anim>
                                    <p:anim calcmode="lin" valueType="num">
                                      <p:cBhvr>
                                        <p:cTn id="10" dur="78" decel="50000" autoRev="1" fill="hold">
                                          <p:stCondLst>
                                            <p:cond delay="228"/>
                                          </p:stCondLst>
                                        </p:cTn>
                                        <p:tgtEl>
                                          <p:spTgt spid="2"/>
                                        </p:tgtEl>
                                        <p:attrNameLst>
                                          <p:attrName>ppt_y</p:attrName>
                                        </p:attrNameLst>
                                      </p:cBhvr>
                                      <p:tavLst>
                                        <p:tav tm="0">
                                          <p:val>
                                            <p:strVal val="#ppt_y-(0.354*#ppt_w-0.172*#ppt_h)"/>
                                          </p:val>
                                        </p:tav>
                                        <p:tav tm="100000">
                                          <p:val>
                                            <p:strVal val="#ppt_y-(0.354*#ppt_w-0.172*#ppt_h)-#ppt_h/2"/>
                                          </p:val>
                                        </p:tav>
                                      </p:tavLst>
                                    </p:anim>
                                    <p:anim calcmode="lin" valueType="num">
                                      <p:cBhvr>
                                        <p:cTn id="11" dur="68" fill="hold">
                                          <p:stCondLst>
                                            <p:cond delay="432"/>
                                          </p:stCondLst>
                                        </p:cTn>
                                        <p:tgtEl>
                                          <p:spTgt spid="2"/>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タイトル 1"/>
          <p:cNvSpPr>
            <a:spLocks noGrp="1"/>
          </p:cNvSpPr>
          <p:nvPr>
            <p:ph type="title"/>
          </p:nvPr>
        </p:nvSpPr>
        <p:spPr>
          <a:xfrm>
            <a:off x="714375" y="0"/>
            <a:ext cx="7772400" cy="1143000"/>
          </a:xfrm>
        </p:spPr>
        <p:txBody>
          <a:bodyPr/>
          <a:lstStyle/>
          <a:p>
            <a:r>
              <a:rPr lang="ja-JP" altLang="en-US" sz="4000" smtClean="0">
                <a:solidFill>
                  <a:srgbClr val="FFFFCC"/>
                </a:solidFill>
              </a:rPr>
              <a:t>新資本主義</a:t>
            </a:r>
          </a:p>
        </p:txBody>
      </p:sp>
      <p:sp>
        <p:nvSpPr>
          <p:cNvPr id="3" name="コンテンツ プレースホルダ 2"/>
          <p:cNvSpPr>
            <a:spLocks noGrp="1"/>
          </p:cNvSpPr>
          <p:nvPr>
            <p:ph idx="1"/>
          </p:nvPr>
        </p:nvSpPr>
        <p:spPr>
          <a:xfrm>
            <a:off x="714375" y="1214438"/>
            <a:ext cx="7772400" cy="5000625"/>
          </a:xfrm>
        </p:spPr>
        <p:txBody>
          <a:bodyPr/>
          <a:lstStyle/>
          <a:p>
            <a:r>
              <a:rPr lang="ja-JP" altLang="en-US" smtClean="0">
                <a:solidFill>
                  <a:srgbClr val="FFFFCC"/>
                </a:solidFill>
              </a:rPr>
              <a:t>自らは資本を持たない疑似資本家の出現</a:t>
            </a:r>
          </a:p>
          <a:p>
            <a:endParaRPr lang="ja-JP" altLang="en-US" smtClean="0">
              <a:solidFill>
                <a:srgbClr val="FFFFCC"/>
              </a:solidFill>
            </a:endParaRPr>
          </a:p>
          <a:p>
            <a:endParaRPr lang="ja-JP" altLang="en-US" smtClean="0">
              <a:solidFill>
                <a:srgbClr val="FFFFCC"/>
              </a:solidFill>
            </a:endParaRPr>
          </a:p>
          <a:p>
            <a:r>
              <a:rPr lang="ja-JP" altLang="en-US" smtClean="0">
                <a:solidFill>
                  <a:srgbClr val="FFFFCC"/>
                </a:solidFill>
              </a:rPr>
              <a:t>投資ファンドの暗躍</a:t>
            </a:r>
          </a:p>
          <a:p>
            <a:r>
              <a:rPr lang="ja-JP" altLang="en-US" smtClean="0">
                <a:solidFill>
                  <a:srgbClr val="FFFFCC"/>
                </a:solidFill>
              </a:rPr>
              <a:t>レバレッジなどの技法を使って、オイル、穀物、不動産などあらゆる分野に先物投資</a:t>
            </a:r>
          </a:p>
          <a:p>
            <a:r>
              <a:rPr lang="ja-JP" altLang="en-US" smtClean="0">
                <a:solidFill>
                  <a:srgbClr val="FFFFCC"/>
                </a:solidFill>
              </a:rPr>
              <a:t>世界中のほとんどの投資銀行や証券会社がこれに加わる</a:t>
            </a:r>
          </a:p>
          <a:p>
            <a:r>
              <a:rPr lang="en-US" altLang="ja-JP" smtClean="0">
                <a:solidFill>
                  <a:srgbClr val="FFFFCC"/>
                </a:solidFill>
              </a:rPr>
              <a:t>M&amp;A</a:t>
            </a:r>
            <a:r>
              <a:rPr lang="ja-JP" altLang="en-US" smtClean="0">
                <a:solidFill>
                  <a:srgbClr val="FFFFCC"/>
                </a:solidFill>
              </a:rPr>
              <a:t>による企業乗っ取り</a:t>
            </a:r>
          </a:p>
          <a:p>
            <a:endParaRPr lang="ja-JP" altLang="en-US" smtClean="0">
              <a:solidFill>
                <a:srgbClr val="FFFFCC"/>
              </a:solidFill>
            </a:endParaRPr>
          </a:p>
        </p:txBody>
      </p:sp>
      <p:sp>
        <p:nvSpPr>
          <p:cNvPr id="28676" name="テキスト ボックス 3"/>
          <p:cNvSpPr txBox="1">
            <a:spLocks noChangeArrowheads="1"/>
          </p:cNvSpPr>
          <p:nvPr/>
        </p:nvSpPr>
        <p:spPr bwMode="auto">
          <a:xfrm>
            <a:off x="0" y="2071688"/>
            <a:ext cx="9144000" cy="584200"/>
          </a:xfrm>
          <a:prstGeom prst="rect">
            <a:avLst/>
          </a:prstGeom>
          <a:solidFill>
            <a:srgbClr val="FFFFCC"/>
          </a:solidFill>
          <a:ln w="9525">
            <a:solidFill>
              <a:srgbClr val="FF3300"/>
            </a:solidFill>
            <a:miter lim="800000"/>
            <a:headEnd/>
            <a:tailEnd/>
          </a:ln>
        </p:spPr>
        <p:txBody>
          <a:bodyPr>
            <a:spAutoFit/>
          </a:bodyPr>
          <a:lstStyle/>
          <a:p>
            <a:pPr algn="ctr"/>
            <a:r>
              <a:rPr lang="ja-JP" altLang="en-US" sz="3200"/>
              <a:t>資本家　対　</a:t>
            </a:r>
            <a:r>
              <a:rPr lang="ja-JP" altLang="en-US" sz="3200">
                <a:solidFill>
                  <a:srgbClr val="FF0000"/>
                </a:solidFill>
              </a:rPr>
              <a:t>疑似資本家</a:t>
            </a:r>
            <a:r>
              <a:rPr lang="ja-JP" altLang="en-US" sz="3200"/>
              <a:t>　対　経営者　対　労働者</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8" presetClass="entr" presetSubtype="16" fill="hold" grpId="0" nodeType="afterEffect">
                                  <p:stCondLst>
                                    <p:cond delay="0"/>
                                  </p:stCondLst>
                                  <p:childTnLst>
                                    <p:set>
                                      <p:cBhvr>
                                        <p:cTn id="11" dur="1" fill="hold">
                                          <p:stCondLst>
                                            <p:cond delay="0"/>
                                          </p:stCondLst>
                                        </p:cTn>
                                        <p:tgtEl>
                                          <p:spTgt spid="28676"/>
                                        </p:tgtEl>
                                        <p:attrNameLst>
                                          <p:attrName>style.visibility</p:attrName>
                                        </p:attrNameLst>
                                      </p:cBhvr>
                                      <p:to>
                                        <p:strVal val="visible"/>
                                      </p:to>
                                    </p:set>
                                    <p:animEffect transition="in" filter="diamond(in)">
                                      <p:cBhvr>
                                        <p:cTn id="12" dur="2000"/>
                                        <p:tgtEl>
                                          <p:spTgt spid="28676"/>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 calcmode="lin" valueType="num">
                                      <p:cBhvr additive="base">
                                        <p:cTn id="17" dur="20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8" dur="20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par>
                          <p:cTn id="19" fill="hold">
                            <p:stCondLst>
                              <p:cond delay="2000"/>
                            </p:stCondLst>
                            <p:childTnLst>
                              <p:par>
                                <p:cTn id="20" presetID="2" presetClass="entr" presetSubtype="4" fill="hold" nodeType="after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 calcmode="lin" valueType="num">
                                      <p:cBhvr additive="base">
                                        <p:cTn id="22" dur="20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3" dur="20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par>
                          <p:cTn id="24" fill="hold">
                            <p:stCondLst>
                              <p:cond delay="4000"/>
                            </p:stCondLst>
                            <p:childTnLst>
                              <p:par>
                                <p:cTn id="25" presetID="2" presetClass="entr" presetSubtype="4" fill="hold" nodeType="after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 calcmode="lin" valueType="num">
                                      <p:cBhvr additive="base">
                                        <p:cTn id="27" dur="20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8" dur="20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par>
                          <p:cTn id="29" fill="hold">
                            <p:stCondLst>
                              <p:cond delay="6000"/>
                            </p:stCondLst>
                            <p:childTnLst>
                              <p:par>
                                <p:cTn id="30" presetID="2" presetClass="entr" presetSubtype="4" fill="hold" nodeType="afterEffect">
                                  <p:stCondLst>
                                    <p:cond delay="0"/>
                                  </p:stCondLst>
                                  <p:childTnLst>
                                    <p:set>
                                      <p:cBhvr>
                                        <p:cTn id="31" dur="1" fill="hold">
                                          <p:stCondLst>
                                            <p:cond delay="0"/>
                                          </p:stCondLst>
                                        </p:cTn>
                                        <p:tgtEl>
                                          <p:spTgt spid="3">
                                            <p:txEl>
                                              <p:pRg st="6" end="6"/>
                                            </p:txEl>
                                          </p:spTgt>
                                        </p:tgtEl>
                                        <p:attrNameLst>
                                          <p:attrName>style.visibility</p:attrName>
                                        </p:attrNameLst>
                                      </p:cBhvr>
                                      <p:to>
                                        <p:strVal val="visible"/>
                                      </p:to>
                                    </p:set>
                                    <p:anim calcmode="lin" valueType="num">
                                      <p:cBhvr additive="base">
                                        <p:cTn id="32" dur="20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3" dur="20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6"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タイトル 1"/>
          <p:cNvSpPr>
            <a:spLocks noGrp="1"/>
          </p:cNvSpPr>
          <p:nvPr>
            <p:ph type="title"/>
          </p:nvPr>
        </p:nvSpPr>
        <p:spPr>
          <a:xfrm>
            <a:off x="714375" y="0"/>
            <a:ext cx="7772400" cy="1143000"/>
          </a:xfrm>
        </p:spPr>
        <p:txBody>
          <a:bodyPr/>
          <a:lstStyle/>
          <a:p>
            <a:r>
              <a:rPr lang="ja-JP" altLang="en-US" sz="4000" smtClean="0">
                <a:solidFill>
                  <a:srgbClr val="FFFFCC"/>
                </a:solidFill>
              </a:rPr>
              <a:t>虚業と実業の違い</a:t>
            </a:r>
          </a:p>
        </p:txBody>
      </p:sp>
      <p:sp>
        <p:nvSpPr>
          <p:cNvPr id="3" name="コンテンツ プレースホルダ 2"/>
          <p:cNvSpPr>
            <a:spLocks noGrp="1"/>
          </p:cNvSpPr>
          <p:nvPr>
            <p:ph idx="1"/>
          </p:nvPr>
        </p:nvSpPr>
        <p:spPr>
          <a:xfrm>
            <a:off x="142875" y="1143000"/>
            <a:ext cx="8715375" cy="4214813"/>
          </a:xfrm>
        </p:spPr>
        <p:txBody>
          <a:bodyPr/>
          <a:lstStyle/>
          <a:p>
            <a:pPr>
              <a:defRPr/>
            </a:pPr>
            <a:r>
              <a:rPr lang="ja-JP" altLang="en-US" dirty="0" smtClean="0">
                <a:solidFill>
                  <a:schemeClr val="bg2">
                    <a:lumMod val="20000"/>
                    <a:lumOff val="80000"/>
                  </a:schemeClr>
                </a:solidFill>
              </a:rPr>
              <a:t>虚業</a:t>
            </a:r>
          </a:p>
          <a:p>
            <a:pPr>
              <a:buFont typeface="Arial" charset="0"/>
              <a:buNone/>
              <a:defRPr/>
            </a:pPr>
            <a:r>
              <a:rPr lang="ja-JP" altLang="en-US" dirty="0" smtClean="0">
                <a:solidFill>
                  <a:schemeClr val="bg2">
                    <a:lumMod val="20000"/>
                    <a:lumOff val="80000"/>
                  </a:schemeClr>
                </a:solidFill>
              </a:rPr>
              <a:t>　　　　疑似投資家による金儲けの手段</a:t>
            </a:r>
          </a:p>
          <a:p>
            <a:pPr>
              <a:defRPr/>
            </a:pPr>
            <a:r>
              <a:rPr lang="ja-JP" altLang="en-US" dirty="0" smtClean="0">
                <a:solidFill>
                  <a:schemeClr val="bg2">
                    <a:lumMod val="20000"/>
                    <a:lumOff val="80000"/>
                  </a:schemeClr>
                </a:solidFill>
              </a:rPr>
              <a:t>実業</a:t>
            </a:r>
          </a:p>
          <a:p>
            <a:pPr>
              <a:buFont typeface="Arial" charset="0"/>
              <a:buNone/>
              <a:defRPr/>
            </a:pPr>
            <a:r>
              <a:rPr lang="ja-JP" altLang="en-US" dirty="0" smtClean="0">
                <a:solidFill>
                  <a:schemeClr val="bg2">
                    <a:lumMod val="20000"/>
                    <a:lumOff val="80000"/>
                  </a:schemeClr>
                </a:solidFill>
              </a:rPr>
              <a:t>　　　　職業を通じて社会に貢献奉仕</a:t>
            </a:r>
          </a:p>
          <a:p>
            <a:pPr>
              <a:buFontTx/>
              <a:buNone/>
              <a:defRPr/>
            </a:pPr>
            <a:r>
              <a:rPr lang="ja-JP" altLang="en-US" dirty="0" smtClean="0">
                <a:solidFill>
                  <a:schemeClr val="bg2">
                    <a:lumMod val="20000"/>
                    <a:lumOff val="80000"/>
                  </a:schemeClr>
                </a:solidFill>
              </a:rPr>
              <a:t>　　　</a:t>
            </a:r>
          </a:p>
          <a:p>
            <a:pPr>
              <a:buFontTx/>
              <a:buNone/>
              <a:defRPr/>
            </a:pPr>
            <a:r>
              <a:rPr lang="ja-JP" altLang="en-US" dirty="0" smtClean="0">
                <a:solidFill>
                  <a:schemeClr val="bg2">
                    <a:lumMod val="20000"/>
                    <a:lumOff val="80000"/>
                  </a:schemeClr>
                </a:solidFill>
              </a:rPr>
              <a:t>会社・従業員・顧客の利益のための</a:t>
            </a:r>
            <a:r>
              <a:rPr lang="en-US" altLang="ja-JP" dirty="0" smtClean="0">
                <a:solidFill>
                  <a:schemeClr val="bg2">
                    <a:lumMod val="20000"/>
                    <a:lumOff val="80000"/>
                  </a:schemeClr>
                </a:solidFill>
              </a:rPr>
              <a:t>M&amp;A</a:t>
            </a:r>
            <a:r>
              <a:rPr lang="ja-JP" altLang="en-US" dirty="0" smtClean="0">
                <a:solidFill>
                  <a:schemeClr val="bg2">
                    <a:lumMod val="20000"/>
                    <a:lumOff val="80000"/>
                  </a:schemeClr>
                </a:solidFill>
              </a:rPr>
              <a:t>　実業</a:t>
            </a:r>
            <a:endParaRPr lang="en-US" altLang="ja-JP" dirty="0" smtClean="0">
              <a:solidFill>
                <a:schemeClr val="bg2">
                  <a:lumMod val="20000"/>
                  <a:lumOff val="80000"/>
                </a:schemeClr>
              </a:solidFill>
            </a:endParaRPr>
          </a:p>
          <a:p>
            <a:pPr>
              <a:buFontTx/>
              <a:buNone/>
              <a:defRPr/>
            </a:pPr>
            <a:r>
              <a:rPr lang="ja-JP" altLang="en-US" dirty="0" smtClean="0">
                <a:solidFill>
                  <a:schemeClr val="bg2">
                    <a:lumMod val="20000"/>
                    <a:lumOff val="80000"/>
                  </a:schemeClr>
                </a:solidFill>
              </a:rPr>
              <a:t>会社乗っ取りのための</a:t>
            </a:r>
            <a:r>
              <a:rPr lang="en-US" altLang="ja-JP" dirty="0" smtClean="0">
                <a:solidFill>
                  <a:schemeClr val="bg2">
                    <a:lumMod val="20000"/>
                    <a:lumOff val="80000"/>
                  </a:schemeClr>
                </a:solidFill>
              </a:rPr>
              <a:t>M&amp;A</a:t>
            </a:r>
            <a:r>
              <a:rPr lang="ja-JP" altLang="en-US" dirty="0" smtClean="0">
                <a:solidFill>
                  <a:schemeClr val="bg2">
                    <a:lumMod val="20000"/>
                    <a:lumOff val="80000"/>
                  </a:schemeClr>
                </a:solidFill>
              </a:rPr>
              <a:t>　　　　　　　　   虚業</a:t>
            </a:r>
          </a:p>
          <a:p>
            <a:pPr>
              <a:buFontTx/>
              <a:buNone/>
              <a:defRPr/>
            </a:pPr>
            <a:endParaRPr lang="ja-JP" altLang="en-US" dirty="0" smtClean="0">
              <a:solidFill>
                <a:srgbClr val="FFFFFF"/>
              </a:solidFill>
            </a:endParaRPr>
          </a:p>
          <a:p>
            <a:pPr>
              <a:buFontTx/>
              <a:buNone/>
              <a:defRPr/>
            </a:pPr>
            <a:r>
              <a:rPr lang="ja-JP" altLang="en-US" dirty="0" smtClean="0">
                <a:solidFill>
                  <a:srgbClr val="FFFFFF"/>
                </a:solidFill>
              </a:rPr>
              <a:t>　</a:t>
            </a:r>
            <a:endParaRPr lang="ja-JP" altLang="en-US" dirty="0">
              <a:solidFill>
                <a:srgbClr val="FFFFFF"/>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2" presetClass="entr" presetSubtype="4" fill="hold" nodeType="after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calcmode="lin" valueType="num">
                                      <p:cBhvr additive="base">
                                        <p:cTn id="12" dur="20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3" dur="20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par>
                          <p:cTn id="14" fill="hold">
                            <p:stCondLst>
                              <p:cond delay="4000"/>
                            </p:stCondLst>
                            <p:childTnLst>
                              <p:par>
                                <p:cTn id="15" presetID="2" presetClass="entr" presetSubtype="4" fill="hold" nodeType="after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additive="base">
                                        <p:cTn id="17" dur="20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8" dur="20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par>
                          <p:cTn id="19" fill="hold">
                            <p:stCondLst>
                              <p:cond delay="6000"/>
                            </p:stCondLst>
                            <p:childTnLst>
                              <p:par>
                                <p:cTn id="20" presetID="2" presetClass="entr" presetSubtype="4" fill="hold" nodeType="after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 calcmode="lin" valueType="num">
                                      <p:cBhvr additive="base">
                                        <p:cTn id="22" dur="20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3" dur="20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nodeType="clickEffect">
                                  <p:stCondLst>
                                    <p:cond delay="0"/>
                                  </p:stCondLst>
                                  <p:childTnLst>
                                    <p:set>
                                      <p:cBhvr>
                                        <p:cTn id="27" dur="1" fill="hold">
                                          <p:stCondLst>
                                            <p:cond delay="0"/>
                                          </p:stCondLst>
                                        </p:cTn>
                                        <p:tgtEl>
                                          <p:spTgt spid="3">
                                            <p:txEl>
                                              <p:pRg st="5" end="5"/>
                                            </p:txEl>
                                          </p:spTgt>
                                        </p:tgtEl>
                                        <p:attrNameLst>
                                          <p:attrName>style.visibility</p:attrName>
                                        </p:attrNameLst>
                                      </p:cBhvr>
                                      <p:to>
                                        <p:strVal val="visible"/>
                                      </p:to>
                                    </p:set>
                                    <p:anim calcmode="lin" valueType="num">
                                      <p:cBhvr additive="base">
                                        <p:cTn id="28" dur="20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9" dur="20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par>
                          <p:cTn id="30" fill="hold">
                            <p:stCondLst>
                              <p:cond delay="2000"/>
                            </p:stCondLst>
                            <p:childTnLst>
                              <p:par>
                                <p:cTn id="31" presetID="2" presetClass="entr" presetSubtype="4" fill="hold" nodeType="afterEffect">
                                  <p:stCondLst>
                                    <p:cond delay="0"/>
                                  </p:stCondLst>
                                  <p:childTnLst>
                                    <p:set>
                                      <p:cBhvr>
                                        <p:cTn id="32" dur="1" fill="hold">
                                          <p:stCondLst>
                                            <p:cond delay="0"/>
                                          </p:stCondLst>
                                        </p:cTn>
                                        <p:tgtEl>
                                          <p:spTgt spid="3">
                                            <p:txEl>
                                              <p:pRg st="6" end="6"/>
                                            </p:txEl>
                                          </p:spTgt>
                                        </p:tgtEl>
                                        <p:attrNameLst>
                                          <p:attrName>style.visibility</p:attrName>
                                        </p:attrNameLst>
                                      </p:cBhvr>
                                      <p:to>
                                        <p:strVal val="visible"/>
                                      </p:to>
                                    </p:set>
                                    <p:anim calcmode="lin" valueType="num">
                                      <p:cBhvr additive="base">
                                        <p:cTn id="33" dur="20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4" dur="20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タイトル 1"/>
          <p:cNvSpPr>
            <a:spLocks noGrp="1"/>
          </p:cNvSpPr>
          <p:nvPr>
            <p:ph type="title"/>
          </p:nvPr>
        </p:nvSpPr>
        <p:spPr>
          <a:xfrm>
            <a:off x="714375" y="0"/>
            <a:ext cx="7772400" cy="1143000"/>
          </a:xfrm>
        </p:spPr>
        <p:txBody>
          <a:bodyPr/>
          <a:lstStyle/>
          <a:p>
            <a:r>
              <a:rPr lang="ja-JP" altLang="en-US" sz="4000" smtClean="0">
                <a:solidFill>
                  <a:srgbClr val="FFFFCC"/>
                </a:solidFill>
              </a:rPr>
              <a:t>アメリカの政策</a:t>
            </a:r>
          </a:p>
        </p:txBody>
      </p:sp>
      <p:sp>
        <p:nvSpPr>
          <p:cNvPr id="3" name="コンテンツ プレースホルダ 2"/>
          <p:cNvSpPr>
            <a:spLocks noGrp="1"/>
          </p:cNvSpPr>
          <p:nvPr>
            <p:ph idx="1"/>
          </p:nvPr>
        </p:nvSpPr>
        <p:spPr>
          <a:xfrm>
            <a:off x="685800" y="1428750"/>
            <a:ext cx="7772400" cy="5000625"/>
          </a:xfrm>
        </p:spPr>
        <p:txBody>
          <a:bodyPr/>
          <a:lstStyle/>
          <a:p>
            <a:pPr>
              <a:defRPr/>
            </a:pPr>
            <a:r>
              <a:rPr lang="ja-JP" altLang="en-US" dirty="0" smtClean="0">
                <a:solidFill>
                  <a:schemeClr val="bg2">
                    <a:lumMod val="20000"/>
                    <a:lumOff val="80000"/>
                  </a:schemeClr>
                </a:solidFill>
              </a:rPr>
              <a:t>共和党　　小さな政府</a:t>
            </a:r>
          </a:p>
          <a:p>
            <a:pPr>
              <a:buFontTx/>
              <a:buNone/>
              <a:defRPr/>
            </a:pPr>
            <a:r>
              <a:rPr lang="ja-JP" altLang="en-US" dirty="0" smtClean="0">
                <a:solidFill>
                  <a:schemeClr val="bg2">
                    <a:lumMod val="20000"/>
                    <a:lumOff val="80000"/>
                  </a:schemeClr>
                </a:solidFill>
              </a:rPr>
              <a:t>　　　個人の自由と責任を重視</a:t>
            </a:r>
          </a:p>
          <a:p>
            <a:pPr>
              <a:buFontTx/>
              <a:buNone/>
              <a:defRPr/>
            </a:pPr>
            <a:r>
              <a:rPr lang="ja-JP" altLang="en-US" dirty="0" smtClean="0">
                <a:solidFill>
                  <a:schemeClr val="bg2">
                    <a:lumMod val="20000"/>
                    <a:lumOff val="80000"/>
                  </a:schemeClr>
                </a:solidFill>
              </a:rPr>
              <a:t>　　　市場原理に委ねる経済政策</a:t>
            </a:r>
          </a:p>
          <a:p>
            <a:pPr>
              <a:buFontTx/>
              <a:buNone/>
              <a:defRPr/>
            </a:pPr>
            <a:endParaRPr lang="ja-JP" altLang="en-US" dirty="0" smtClean="0">
              <a:solidFill>
                <a:schemeClr val="bg2">
                  <a:lumMod val="20000"/>
                  <a:lumOff val="80000"/>
                </a:schemeClr>
              </a:solidFill>
            </a:endParaRPr>
          </a:p>
          <a:p>
            <a:pPr>
              <a:defRPr/>
            </a:pPr>
            <a:r>
              <a:rPr lang="ja-JP" altLang="en-US" dirty="0" smtClean="0">
                <a:solidFill>
                  <a:schemeClr val="bg2">
                    <a:lumMod val="20000"/>
                    <a:lumOff val="80000"/>
                  </a:schemeClr>
                </a:solidFill>
              </a:rPr>
              <a:t>民主党　　大きな政府</a:t>
            </a:r>
          </a:p>
          <a:p>
            <a:pPr>
              <a:buFontTx/>
              <a:buNone/>
              <a:defRPr/>
            </a:pPr>
            <a:r>
              <a:rPr lang="ja-JP" altLang="en-US" dirty="0" smtClean="0">
                <a:solidFill>
                  <a:schemeClr val="bg2">
                    <a:lumMod val="20000"/>
                    <a:lumOff val="80000"/>
                  </a:schemeClr>
                </a:solidFill>
              </a:rPr>
              <a:t>　　　社会保障を重視</a:t>
            </a:r>
          </a:p>
          <a:p>
            <a:pPr>
              <a:buFontTx/>
              <a:buNone/>
              <a:defRPr/>
            </a:pPr>
            <a:r>
              <a:rPr lang="ja-JP" altLang="en-US" dirty="0" smtClean="0">
                <a:solidFill>
                  <a:schemeClr val="bg2">
                    <a:lumMod val="20000"/>
                    <a:lumOff val="80000"/>
                  </a:schemeClr>
                </a:solidFill>
              </a:rPr>
              <a:t>　　　国による経済支援</a:t>
            </a:r>
            <a:endParaRPr lang="ja-JP" altLang="en-US" dirty="0">
              <a:solidFill>
                <a:schemeClr val="bg2">
                  <a:lumMod val="20000"/>
                  <a:lumOff val="80000"/>
                </a:schemeClr>
              </a:solidFill>
            </a:endParaRPr>
          </a:p>
        </p:txBody>
      </p:sp>
      <p:sp>
        <p:nvSpPr>
          <p:cNvPr id="30724" name="テキスト ボックス 3"/>
          <p:cNvSpPr txBox="1">
            <a:spLocks noChangeArrowheads="1"/>
          </p:cNvSpPr>
          <p:nvPr/>
        </p:nvSpPr>
        <p:spPr bwMode="auto">
          <a:xfrm>
            <a:off x="2000250" y="5715000"/>
            <a:ext cx="4714875" cy="584200"/>
          </a:xfrm>
          <a:prstGeom prst="rect">
            <a:avLst/>
          </a:prstGeom>
          <a:solidFill>
            <a:srgbClr val="FFFFCC"/>
          </a:solidFill>
          <a:ln w="9525">
            <a:solidFill>
              <a:srgbClr val="FF3300"/>
            </a:solidFill>
            <a:miter lim="800000"/>
            <a:headEnd/>
            <a:tailEnd/>
          </a:ln>
        </p:spPr>
        <p:txBody>
          <a:bodyPr>
            <a:spAutoFit/>
          </a:bodyPr>
          <a:lstStyle/>
          <a:p>
            <a:pPr algn="ctr"/>
            <a:r>
              <a:rPr lang="ja-JP" altLang="en-US" sz="3200"/>
              <a:t>世界経済恐慌</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2" presetClass="entr" presetSubtype="4" fill="hold" nodeType="after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calcmode="lin" valueType="num">
                                      <p:cBhvr additive="base">
                                        <p:cTn id="12" dur="20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3" dur="20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par>
                          <p:cTn id="14" fill="hold">
                            <p:stCondLst>
                              <p:cond delay="4000"/>
                            </p:stCondLst>
                            <p:childTnLst>
                              <p:par>
                                <p:cTn id="15" presetID="2" presetClass="entr" presetSubtype="4" fill="hold" nodeType="after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additive="base">
                                        <p:cTn id="17" dur="20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8" dur="20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20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20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par>
                          <p:cTn id="25" fill="hold">
                            <p:stCondLst>
                              <p:cond delay="2000"/>
                            </p:stCondLst>
                            <p:childTnLst>
                              <p:par>
                                <p:cTn id="26" presetID="2" presetClass="entr" presetSubtype="4" fill="hold" nodeType="afterEffect">
                                  <p:stCondLst>
                                    <p:cond delay="0"/>
                                  </p:stCondLst>
                                  <p:childTnLst>
                                    <p:set>
                                      <p:cBhvr>
                                        <p:cTn id="27" dur="1" fill="hold">
                                          <p:stCondLst>
                                            <p:cond delay="0"/>
                                          </p:stCondLst>
                                        </p:cTn>
                                        <p:tgtEl>
                                          <p:spTgt spid="3">
                                            <p:txEl>
                                              <p:pRg st="5" end="5"/>
                                            </p:txEl>
                                          </p:spTgt>
                                        </p:tgtEl>
                                        <p:attrNameLst>
                                          <p:attrName>style.visibility</p:attrName>
                                        </p:attrNameLst>
                                      </p:cBhvr>
                                      <p:to>
                                        <p:strVal val="visible"/>
                                      </p:to>
                                    </p:set>
                                    <p:anim calcmode="lin" valueType="num">
                                      <p:cBhvr additive="base">
                                        <p:cTn id="28" dur="20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9" dur="20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par>
                          <p:cTn id="30" fill="hold">
                            <p:stCondLst>
                              <p:cond delay="4000"/>
                            </p:stCondLst>
                            <p:childTnLst>
                              <p:par>
                                <p:cTn id="31" presetID="2" presetClass="entr" presetSubtype="4" fill="hold" nodeType="afterEffect">
                                  <p:stCondLst>
                                    <p:cond delay="0"/>
                                  </p:stCondLst>
                                  <p:childTnLst>
                                    <p:set>
                                      <p:cBhvr>
                                        <p:cTn id="32" dur="1" fill="hold">
                                          <p:stCondLst>
                                            <p:cond delay="0"/>
                                          </p:stCondLst>
                                        </p:cTn>
                                        <p:tgtEl>
                                          <p:spTgt spid="3">
                                            <p:txEl>
                                              <p:pRg st="6" end="6"/>
                                            </p:txEl>
                                          </p:spTgt>
                                        </p:tgtEl>
                                        <p:attrNameLst>
                                          <p:attrName>style.visibility</p:attrName>
                                        </p:attrNameLst>
                                      </p:cBhvr>
                                      <p:to>
                                        <p:strVal val="visible"/>
                                      </p:to>
                                    </p:set>
                                    <p:anim calcmode="lin" valueType="num">
                                      <p:cBhvr additive="base">
                                        <p:cTn id="33" dur="20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4" dur="20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8" presetClass="entr" presetSubtype="16" fill="hold" grpId="0" nodeType="clickEffect">
                                  <p:stCondLst>
                                    <p:cond delay="0"/>
                                  </p:stCondLst>
                                  <p:childTnLst>
                                    <p:set>
                                      <p:cBhvr>
                                        <p:cTn id="38" dur="1" fill="hold">
                                          <p:stCondLst>
                                            <p:cond delay="0"/>
                                          </p:stCondLst>
                                        </p:cTn>
                                        <p:tgtEl>
                                          <p:spTgt spid="30724"/>
                                        </p:tgtEl>
                                        <p:attrNameLst>
                                          <p:attrName>style.visibility</p:attrName>
                                        </p:attrNameLst>
                                      </p:cBhvr>
                                      <p:to>
                                        <p:strVal val="visible"/>
                                      </p:to>
                                    </p:set>
                                    <p:animEffect transition="in" filter="diamond(in)">
                                      <p:cBhvr>
                                        <p:cTn id="39" dur="2000"/>
                                        <p:tgtEl>
                                          <p:spTgt spid="307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4"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タイトル 1"/>
          <p:cNvSpPr>
            <a:spLocks noGrp="1"/>
          </p:cNvSpPr>
          <p:nvPr>
            <p:ph type="title"/>
          </p:nvPr>
        </p:nvSpPr>
        <p:spPr>
          <a:xfrm>
            <a:off x="714375" y="0"/>
            <a:ext cx="7772400" cy="1143000"/>
          </a:xfrm>
        </p:spPr>
        <p:txBody>
          <a:bodyPr/>
          <a:lstStyle/>
          <a:p>
            <a:r>
              <a:rPr lang="ja-JP" altLang="en-US" sz="4000" smtClean="0">
                <a:solidFill>
                  <a:srgbClr val="FFFFCC"/>
                </a:solidFill>
              </a:rPr>
              <a:t>労働者対労働者の対立</a:t>
            </a:r>
          </a:p>
        </p:txBody>
      </p:sp>
      <p:sp>
        <p:nvSpPr>
          <p:cNvPr id="3" name="コンテンツ プレースホルダ 2"/>
          <p:cNvSpPr>
            <a:spLocks noGrp="1"/>
          </p:cNvSpPr>
          <p:nvPr>
            <p:ph idx="1"/>
          </p:nvPr>
        </p:nvSpPr>
        <p:spPr>
          <a:xfrm>
            <a:off x="685800" y="1500188"/>
            <a:ext cx="7772400" cy="4595812"/>
          </a:xfrm>
        </p:spPr>
        <p:txBody>
          <a:bodyPr/>
          <a:lstStyle/>
          <a:p>
            <a:r>
              <a:rPr lang="ja-JP" altLang="en-US" smtClean="0">
                <a:solidFill>
                  <a:srgbClr val="FFFFCC"/>
                </a:solidFill>
              </a:rPr>
              <a:t>正規雇用者対非正規雇用者の対立</a:t>
            </a:r>
          </a:p>
          <a:p>
            <a:endParaRPr lang="ja-JP" altLang="en-US" smtClean="0">
              <a:solidFill>
                <a:srgbClr val="FFFFCC"/>
              </a:solidFill>
            </a:endParaRPr>
          </a:p>
          <a:p>
            <a:r>
              <a:rPr lang="ja-JP" altLang="en-US" smtClean="0">
                <a:solidFill>
                  <a:srgbClr val="FFFFCC"/>
                </a:solidFill>
              </a:rPr>
              <a:t>有能な人材を正規雇用者として確保</a:t>
            </a:r>
          </a:p>
          <a:p>
            <a:r>
              <a:rPr lang="ja-JP" altLang="en-US" smtClean="0">
                <a:solidFill>
                  <a:srgbClr val="FFFFCC"/>
                </a:solidFill>
              </a:rPr>
              <a:t>単なる労働力として使う人を低賃金で雇う</a:t>
            </a:r>
          </a:p>
          <a:p>
            <a:endParaRPr lang="ja-JP" altLang="en-US" smtClean="0">
              <a:solidFill>
                <a:srgbClr val="FFFFCC"/>
              </a:solidFill>
            </a:endParaRPr>
          </a:p>
          <a:p>
            <a:r>
              <a:rPr lang="ja-JP" altLang="en-US" smtClean="0">
                <a:solidFill>
                  <a:srgbClr val="FFFFCC"/>
                </a:solidFill>
              </a:rPr>
              <a:t>移民労働者の雇用</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2" presetClass="entr" presetSubtype="4" fill="hold" nodeType="after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 calcmode="lin" valueType="num">
                                      <p:cBhvr additive="base">
                                        <p:cTn id="12" dur="20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3" dur="20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par>
                          <p:cTn id="14" fill="hold">
                            <p:stCondLst>
                              <p:cond delay="4000"/>
                            </p:stCondLst>
                            <p:childTnLst>
                              <p:par>
                                <p:cTn id="15" presetID="2" presetClass="entr" presetSubtype="4" fill="hold" nodeType="after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 calcmode="lin" valueType="num">
                                      <p:cBhvr additive="base">
                                        <p:cTn id="17" dur="20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8" dur="20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anim calcmode="lin" valueType="num">
                                      <p:cBhvr additive="base">
                                        <p:cTn id="23" dur="20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4" dur="20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4"/>
          <p:cNvPicPr>
            <a:picLocks noChangeAspect="1" noChangeArrowheads="1"/>
          </p:cNvPicPr>
          <p:nvPr/>
        </p:nvPicPr>
        <p:blipFill>
          <a:blip r:embed="rId3" cstate="print"/>
          <a:srcRect/>
          <a:stretch>
            <a:fillRect/>
          </a:stretch>
        </p:blipFill>
        <p:spPr bwMode="auto">
          <a:xfrm>
            <a:off x="0" y="0"/>
            <a:ext cx="4929188" cy="6858000"/>
          </a:xfrm>
          <a:prstGeom prst="rect">
            <a:avLst/>
          </a:prstGeom>
          <a:noFill/>
          <a:ln w="9525">
            <a:noFill/>
            <a:miter lim="800000"/>
            <a:headEnd/>
            <a:tailEnd/>
          </a:ln>
        </p:spPr>
      </p:pic>
      <p:pic>
        <p:nvPicPr>
          <p:cNvPr id="31747" name="Picture 8" descr="Sheldon 3"/>
          <p:cNvPicPr>
            <a:picLocks noChangeAspect="1" noChangeArrowheads="1"/>
          </p:cNvPicPr>
          <p:nvPr/>
        </p:nvPicPr>
        <p:blipFill>
          <a:blip r:embed="rId4" cstate="print"/>
          <a:srcRect/>
          <a:stretch>
            <a:fillRect/>
          </a:stretch>
        </p:blipFill>
        <p:spPr bwMode="auto">
          <a:xfrm>
            <a:off x="4929188" y="0"/>
            <a:ext cx="4214812" cy="6904038"/>
          </a:xfrm>
          <a:prstGeom prst="rect">
            <a:avLst/>
          </a:prstGeom>
          <a:noFill/>
          <a:ln w="9525">
            <a:noFill/>
            <a:miter lim="800000"/>
            <a:headEnd/>
            <a:tailEnd/>
          </a:ln>
        </p:spPr>
      </p:pic>
      <p:sp>
        <p:nvSpPr>
          <p:cNvPr id="2" name="タイトル 1"/>
          <p:cNvSpPr>
            <a:spLocks noGrp="1"/>
          </p:cNvSpPr>
          <p:nvPr>
            <p:ph type="title"/>
          </p:nvPr>
        </p:nvSpPr>
        <p:spPr>
          <a:xfrm>
            <a:off x="428596" y="0"/>
            <a:ext cx="8229600" cy="6000792"/>
          </a:xfrm>
        </p:spPr>
        <p:txBody>
          <a:bodyPr/>
          <a:lstStyle/>
          <a:p>
            <a:pPr>
              <a:defRPr/>
            </a:pPr>
            <a:r>
              <a:rPr lang="ja-JP" altLang="en-US" sz="8000" b="1" dirty="0" smtClean="0">
                <a:ln>
                  <a:solidFill>
                    <a:schemeClr val="tx1"/>
                  </a:solidFill>
                </a:ln>
                <a:solidFill>
                  <a:srgbClr val="FF0000"/>
                </a:solidFill>
                <a:latin typeface="AR P明朝体U" pitchFamily="50" charset="-128"/>
                <a:ea typeface="AR P明朝体U" pitchFamily="50" charset="-128"/>
              </a:rPr>
              <a:t/>
            </a:r>
            <a:br>
              <a:rPr lang="ja-JP" altLang="en-US" sz="8000" b="1" dirty="0" smtClean="0">
                <a:ln>
                  <a:solidFill>
                    <a:schemeClr val="tx1"/>
                  </a:solidFill>
                </a:ln>
                <a:solidFill>
                  <a:srgbClr val="FF0000"/>
                </a:solidFill>
                <a:latin typeface="AR P明朝体U" pitchFamily="50" charset="-128"/>
                <a:ea typeface="AR P明朝体U" pitchFamily="50" charset="-128"/>
              </a:rPr>
            </a:br>
            <a:r>
              <a:rPr lang="ja-JP" altLang="en-US" sz="9600" b="1" dirty="0" smtClean="0">
                <a:ln>
                  <a:solidFill>
                    <a:schemeClr val="tx1"/>
                  </a:solidFill>
                </a:ln>
                <a:solidFill>
                  <a:srgbClr val="FF0000"/>
                </a:solidFill>
                <a:latin typeface="AR P明朝体U" pitchFamily="50" charset="-128"/>
                <a:ea typeface="AR P明朝体U" pitchFamily="50" charset="-128"/>
              </a:rPr>
              <a:t>②</a:t>
            </a:r>
            <a:br>
              <a:rPr lang="ja-JP" altLang="en-US" sz="9600" b="1" dirty="0" smtClean="0">
                <a:ln>
                  <a:solidFill>
                    <a:schemeClr val="tx1"/>
                  </a:solidFill>
                </a:ln>
                <a:solidFill>
                  <a:srgbClr val="FF0000"/>
                </a:solidFill>
                <a:latin typeface="AR P明朝体U" pitchFamily="50" charset="-128"/>
                <a:ea typeface="AR P明朝体U" pitchFamily="50" charset="-128"/>
              </a:rPr>
            </a:br>
            <a:r>
              <a:rPr lang="ja-JP" altLang="en-US" sz="8000" b="1" dirty="0" smtClean="0">
                <a:ln>
                  <a:solidFill>
                    <a:schemeClr val="tx1"/>
                  </a:solidFill>
                </a:ln>
                <a:solidFill>
                  <a:srgbClr val="FF0000"/>
                </a:solidFill>
                <a:latin typeface="AR P明朝体U" pitchFamily="50" charset="-128"/>
                <a:ea typeface="AR P明朝体U" pitchFamily="50" charset="-128"/>
              </a:rPr>
              <a:t/>
            </a:r>
            <a:br>
              <a:rPr lang="ja-JP" altLang="en-US" sz="8000" b="1" dirty="0" smtClean="0">
                <a:ln>
                  <a:solidFill>
                    <a:schemeClr val="tx1"/>
                  </a:solidFill>
                </a:ln>
                <a:solidFill>
                  <a:srgbClr val="FF0000"/>
                </a:solidFill>
                <a:latin typeface="AR P明朝体U" pitchFamily="50" charset="-128"/>
                <a:ea typeface="AR P明朝体U" pitchFamily="50" charset="-128"/>
              </a:rPr>
            </a:br>
            <a:r>
              <a:rPr lang="ja-JP" altLang="en-US" sz="8000" b="1" dirty="0" smtClean="0">
                <a:ln>
                  <a:solidFill>
                    <a:schemeClr val="tx1"/>
                  </a:solidFill>
                </a:ln>
                <a:solidFill>
                  <a:srgbClr val="FF0000"/>
                </a:solidFill>
                <a:latin typeface="AR P明朝体U" pitchFamily="50" charset="-128"/>
                <a:ea typeface="AR P明朝体U" pitchFamily="50" charset="-128"/>
              </a:rPr>
              <a:t>職業奉仕理念の</a:t>
            </a:r>
            <a:br>
              <a:rPr lang="ja-JP" altLang="en-US" sz="8000" b="1" dirty="0" smtClean="0">
                <a:ln>
                  <a:solidFill>
                    <a:schemeClr val="tx1"/>
                  </a:solidFill>
                </a:ln>
                <a:solidFill>
                  <a:srgbClr val="FF0000"/>
                </a:solidFill>
                <a:latin typeface="AR P明朝体U" pitchFamily="50" charset="-128"/>
                <a:ea typeface="AR P明朝体U" pitchFamily="50" charset="-128"/>
              </a:rPr>
            </a:br>
            <a:r>
              <a:rPr lang="ja-JP" altLang="en-US" sz="8000" b="1" dirty="0" smtClean="0">
                <a:ln>
                  <a:solidFill>
                    <a:schemeClr val="tx1"/>
                  </a:solidFill>
                </a:ln>
                <a:solidFill>
                  <a:srgbClr val="FF0000"/>
                </a:solidFill>
                <a:latin typeface="AR P明朝体U" pitchFamily="50" charset="-128"/>
                <a:ea typeface="AR P明朝体U" pitchFamily="50" charset="-128"/>
              </a:rPr>
              <a:t/>
            </a:r>
            <a:br>
              <a:rPr lang="ja-JP" altLang="en-US" sz="8000" b="1" dirty="0" smtClean="0">
                <a:ln>
                  <a:solidFill>
                    <a:schemeClr val="tx1"/>
                  </a:solidFill>
                </a:ln>
                <a:solidFill>
                  <a:srgbClr val="FF0000"/>
                </a:solidFill>
                <a:latin typeface="AR P明朝体U" pitchFamily="50" charset="-128"/>
                <a:ea typeface="AR P明朝体U" pitchFamily="50" charset="-128"/>
              </a:rPr>
            </a:br>
            <a:r>
              <a:rPr lang="ja-JP" altLang="en-US" sz="8000" b="1" dirty="0" smtClean="0">
                <a:ln>
                  <a:solidFill>
                    <a:schemeClr val="tx1"/>
                  </a:solidFill>
                </a:ln>
                <a:solidFill>
                  <a:srgbClr val="FF0000"/>
                </a:solidFill>
                <a:latin typeface="AR P明朝体U" pitchFamily="50" charset="-128"/>
                <a:ea typeface="AR P明朝体U" pitchFamily="50" charset="-128"/>
              </a:rPr>
              <a:t>衰退と変化</a:t>
            </a:r>
            <a:r>
              <a:rPr lang="ja-JP" altLang="en-US" dirty="0" smtClean="0">
                <a:solidFill>
                  <a:schemeClr val="bg2">
                    <a:lumMod val="90000"/>
                  </a:schemeClr>
                </a:solidFill>
              </a:rPr>
              <a:t/>
            </a:r>
            <a:br>
              <a:rPr lang="ja-JP" altLang="en-US" dirty="0" smtClean="0">
                <a:solidFill>
                  <a:schemeClr val="bg2">
                    <a:lumMod val="90000"/>
                  </a:schemeClr>
                </a:solidFill>
              </a:rPr>
            </a:br>
            <a:endParaRPr lang="ja-JP" alt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8" presetClass="entr" presetSubtype="0" accel="50000" fill="hold" nodeType="afterEffect">
                                  <p:stCondLst>
                                    <p:cond delay="0"/>
                                  </p:stCondLst>
                                  <p:iterate type="lt">
                                    <p:tmPct val="50000"/>
                                  </p:iterate>
                                  <p:childTnLst>
                                    <p:set>
                                      <p:cBhvr>
                                        <p:cTn id="6" dur="1" fill="hold">
                                          <p:stCondLst>
                                            <p:cond delay="0"/>
                                          </p:stCondLst>
                                        </p:cTn>
                                        <p:tgtEl>
                                          <p:spTgt spid="2"/>
                                        </p:tgtEl>
                                        <p:attrNameLst>
                                          <p:attrName>style.visibility</p:attrName>
                                        </p:attrNameLst>
                                      </p:cBhvr>
                                      <p:to>
                                        <p:strVal val="visible"/>
                                      </p:to>
                                    </p:set>
                                    <p:set>
                                      <p:cBhvr>
                                        <p:cTn id="7" dur="228" fill="hold">
                                          <p:stCondLst>
                                            <p:cond delay="0"/>
                                          </p:stCondLst>
                                        </p:cTn>
                                        <p:tgtEl>
                                          <p:spTgt spid="2"/>
                                        </p:tgtEl>
                                        <p:attrNameLst>
                                          <p:attrName>style.rotation</p:attrName>
                                        </p:attrNameLst>
                                      </p:cBhvr>
                                      <p:to>
                                        <p:strVal val="-45.0"/>
                                      </p:to>
                                    </p:set>
                                    <p:anim calcmode="lin" valueType="num">
                                      <p:cBhvr>
                                        <p:cTn id="8" dur="228" fill="hold">
                                          <p:stCondLst>
                                            <p:cond delay="228"/>
                                          </p:stCondLst>
                                        </p:cTn>
                                        <p:tgtEl>
                                          <p:spTgt spid="2"/>
                                        </p:tgtEl>
                                        <p:attrNameLst>
                                          <p:attrName>style.rotation</p:attrName>
                                        </p:attrNameLst>
                                      </p:cBhvr>
                                      <p:tavLst>
                                        <p:tav tm="0">
                                          <p:val>
                                            <p:fltVal val="-45"/>
                                          </p:val>
                                        </p:tav>
                                        <p:tav tm="69900">
                                          <p:val>
                                            <p:fltVal val="45"/>
                                          </p:val>
                                        </p:tav>
                                        <p:tav tm="100000">
                                          <p:val>
                                            <p:fltVal val="0"/>
                                          </p:val>
                                        </p:tav>
                                      </p:tavLst>
                                    </p:anim>
                                    <p:anim calcmode="lin" valueType="num">
                                      <p:cBhvr>
                                        <p:cTn id="9" dur="228" fill="hold">
                                          <p:stCondLst>
                                            <p:cond delay="0"/>
                                          </p:stCondLst>
                                        </p:cTn>
                                        <p:tgtEl>
                                          <p:spTgt spid="2"/>
                                        </p:tgtEl>
                                        <p:attrNameLst>
                                          <p:attrName>ppt_y</p:attrName>
                                        </p:attrNameLst>
                                      </p:cBhvr>
                                      <p:tavLst>
                                        <p:tav tm="0">
                                          <p:val>
                                            <p:strVal val="#ppt_y-1"/>
                                          </p:val>
                                        </p:tav>
                                        <p:tav tm="100000">
                                          <p:val>
                                            <p:strVal val="#ppt_y-(0.354*#ppt_w-0.172*#ppt_h)"/>
                                          </p:val>
                                        </p:tav>
                                      </p:tavLst>
                                    </p:anim>
                                    <p:anim calcmode="lin" valueType="num">
                                      <p:cBhvr>
                                        <p:cTn id="10" dur="78" decel="50000" autoRev="1" fill="hold">
                                          <p:stCondLst>
                                            <p:cond delay="228"/>
                                          </p:stCondLst>
                                        </p:cTn>
                                        <p:tgtEl>
                                          <p:spTgt spid="2"/>
                                        </p:tgtEl>
                                        <p:attrNameLst>
                                          <p:attrName>ppt_y</p:attrName>
                                        </p:attrNameLst>
                                      </p:cBhvr>
                                      <p:tavLst>
                                        <p:tav tm="0">
                                          <p:val>
                                            <p:strVal val="#ppt_y-(0.354*#ppt_w-0.172*#ppt_h)"/>
                                          </p:val>
                                        </p:tav>
                                        <p:tav tm="100000">
                                          <p:val>
                                            <p:strVal val="#ppt_y-(0.354*#ppt_w-0.172*#ppt_h)-#ppt_h/2"/>
                                          </p:val>
                                        </p:tav>
                                      </p:tavLst>
                                    </p:anim>
                                    <p:anim calcmode="lin" valueType="num">
                                      <p:cBhvr>
                                        <p:cTn id="11" dur="68" fill="hold">
                                          <p:stCondLst>
                                            <p:cond delay="432"/>
                                          </p:stCondLst>
                                        </p:cTn>
                                        <p:tgtEl>
                                          <p:spTgt spid="2"/>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タイトル 1"/>
          <p:cNvSpPr>
            <a:spLocks noGrp="1"/>
          </p:cNvSpPr>
          <p:nvPr>
            <p:ph type="title"/>
          </p:nvPr>
        </p:nvSpPr>
        <p:spPr>
          <a:xfrm>
            <a:off x="714375" y="0"/>
            <a:ext cx="7772400" cy="1143000"/>
          </a:xfrm>
        </p:spPr>
        <p:txBody>
          <a:bodyPr/>
          <a:lstStyle/>
          <a:p>
            <a:r>
              <a:rPr lang="ja-JP" altLang="en-US" sz="4000" smtClean="0">
                <a:solidFill>
                  <a:srgbClr val="FFFFCC"/>
                </a:solidFill>
              </a:rPr>
              <a:t>職業に対する考え方の変化</a:t>
            </a:r>
          </a:p>
        </p:txBody>
      </p:sp>
      <p:sp>
        <p:nvSpPr>
          <p:cNvPr id="3" name="コンテンツ プレースホルダ 2"/>
          <p:cNvSpPr>
            <a:spLocks noGrp="1"/>
          </p:cNvSpPr>
          <p:nvPr>
            <p:ph idx="1"/>
          </p:nvPr>
        </p:nvSpPr>
        <p:spPr>
          <a:xfrm>
            <a:off x="500063" y="1143000"/>
            <a:ext cx="8058150" cy="5214938"/>
          </a:xfrm>
        </p:spPr>
        <p:txBody>
          <a:bodyPr/>
          <a:lstStyle/>
          <a:p>
            <a:r>
              <a:rPr lang="ja-JP" altLang="en-US" smtClean="0">
                <a:solidFill>
                  <a:srgbClr val="FFFFFF"/>
                </a:solidFill>
              </a:rPr>
              <a:t>従来の職業感</a:t>
            </a:r>
          </a:p>
          <a:p>
            <a:r>
              <a:rPr lang="ja-JP" altLang="en-US" smtClean="0">
                <a:solidFill>
                  <a:srgbClr val="FFFFFF"/>
                </a:solidFill>
              </a:rPr>
              <a:t>額に汗して働く・勤勉</a:t>
            </a:r>
          </a:p>
          <a:p>
            <a:r>
              <a:rPr lang="ja-JP" altLang="en-US" smtClean="0">
                <a:solidFill>
                  <a:srgbClr val="FFFFFF"/>
                </a:solidFill>
              </a:rPr>
              <a:t>永年雇用・年功序列・会社への忠誠</a:t>
            </a:r>
          </a:p>
          <a:p>
            <a:endParaRPr lang="ja-JP" altLang="en-US" smtClean="0">
              <a:solidFill>
                <a:srgbClr val="FFFFFF"/>
              </a:solidFill>
            </a:endParaRPr>
          </a:p>
          <a:p>
            <a:r>
              <a:rPr lang="ja-JP" altLang="en-US" smtClean="0">
                <a:solidFill>
                  <a:srgbClr val="FFFFFF"/>
                </a:solidFill>
              </a:rPr>
              <a:t>労使の目的意識の変化</a:t>
            </a:r>
          </a:p>
          <a:p>
            <a:r>
              <a:rPr lang="ja-JP" altLang="en-US" smtClean="0">
                <a:solidFill>
                  <a:srgbClr val="FFFFFF"/>
                </a:solidFill>
              </a:rPr>
              <a:t>雇用体系の変化</a:t>
            </a:r>
          </a:p>
          <a:p>
            <a:r>
              <a:rPr lang="ja-JP" altLang="en-US" smtClean="0">
                <a:solidFill>
                  <a:srgbClr val="FFFFFF"/>
                </a:solidFill>
              </a:rPr>
              <a:t>職業に関する目的の変化</a:t>
            </a:r>
          </a:p>
          <a:p>
            <a:endParaRPr lang="ja-JP" altLang="en-US" smtClean="0">
              <a:solidFill>
                <a:srgbClr val="FFFFFF"/>
              </a:solidFill>
            </a:endParaRPr>
          </a:p>
        </p:txBody>
      </p:sp>
      <p:sp>
        <p:nvSpPr>
          <p:cNvPr id="4" name="テキスト ボックス 3"/>
          <p:cNvSpPr txBox="1">
            <a:spLocks noChangeArrowheads="1"/>
          </p:cNvSpPr>
          <p:nvPr/>
        </p:nvSpPr>
        <p:spPr bwMode="auto">
          <a:xfrm>
            <a:off x="500063" y="5357813"/>
            <a:ext cx="8143875" cy="1077912"/>
          </a:xfrm>
          <a:prstGeom prst="rect">
            <a:avLst/>
          </a:prstGeom>
          <a:solidFill>
            <a:srgbClr val="FFFFFF"/>
          </a:solidFill>
          <a:ln w="9525">
            <a:solidFill>
              <a:srgbClr val="FF3300"/>
            </a:solidFill>
            <a:miter lim="800000"/>
            <a:headEnd/>
            <a:tailEnd/>
          </a:ln>
        </p:spPr>
        <p:txBody>
          <a:bodyPr>
            <a:spAutoFit/>
          </a:bodyPr>
          <a:lstStyle/>
          <a:p>
            <a:pPr algn="ctr"/>
            <a:r>
              <a:rPr lang="ja-JP" altLang="en-US" sz="3200"/>
              <a:t>市場の原理に任せ、倫理感による規制を排除すれば、拝金思想に満ちた新資本主義に陥る</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2" presetClass="entr" presetSubtype="4" fill="hold" grpId="0" nodeType="after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calcmode="lin" valueType="num">
                                      <p:cBhvr additive="base">
                                        <p:cTn id="12" dur="20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3" dur="20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par>
                          <p:cTn id="14" fill="hold">
                            <p:stCondLst>
                              <p:cond delay="4000"/>
                            </p:stCondLst>
                            <p:childTnLst>
                              <p:par>
                                <p:cTn id="15" presetID="2" presetClass="entr" presetSubtype="4" fill="hold" grpId="0" nodeType="after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additive="base">
                                        <p:cTn id="17" dur="20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8" dur="20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20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20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par>
                          <p:cTn id="25" fill="hold">
                            <p:stCondLst>
                              <p:cond delay="2000"/>
                            </p:stCondLst>
                            <p:childTnLst>
                              <p:par>
                                <p:cTn id="26" presetID="2" presetClass="entr" presetSubtype="4" fill="hold" grpId="0" nodeType="afterEffect">
                                  <p:stCondLst>
                                    <p:cond delay="0"/>
                                  </p:stCondLst>
                                  <p:childTnLst>
                                    <p:set>
                                      <p:cBhvr>
                                        <p:cTn id="27" dur="1" fill="hold">
                                          <p:stCondLst>
                                            <p:cond delay="0"/>
                                          </p:stCondLst>
                                        </p:cTn>
                                        <p:tgtEl>
                                          <p:spTgt spid="3">
                                            <p:txEl>
                                              <p:pRg st="5" end="5"/>
                                            </p:txEl>
                                          </p:spTgt>
                                        </p:tgtEl>
                                        <p:attrNameLst>
                                          <p:attrName>style.visibility</p:attrName>
                                        </p:attrNameLst>
                                      </p:cBhvr>
                                      <p:to>
                                        <p:strVal val="visible"/>
                                      </p:to>
                                    </p:set>
                                    <p:anim calcmode="lin" valueType="num">
                                      <p:cBhvr additive="base">
                                        <p:cTn id="28" dur="20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9" dur="20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par>
                          <p:cTn id="30" fill="hold">
                            <p:stCondLst>
                              <p:cond delay="4000"/>
                            </p:stCondLst>
                            <p:childTnLst>
                              <p:par>
                                <p:cTn id="31" presetID="2" presetClass="entr" presetSubtype="4" fill="hold" grpId="0" nodeType="afterEffect">
                                  <p:stCondLst>
                                    <p:cond delay="0"/>
                                  </p:stCondLst>
                                  <p:childTnLst>
                                    <p:set>
                                      <p:cBhvr>
                                        <p:cTn id="32" dur="1" fill="hold">
                                          <p:stCondLst>
                                            <p:cond delay="0"/>
                                          </p:stCondLst>
                                        </p:cTn>
                                        <p:tgtEl>
                                          <p:spTgt spid="3">
                                            <p:txEl>
                                              <p:pRg st="6" end="6"/>
                                            </p:txEl>
                                          </p:spTgt>
                                        </p:tgtEl>
                                        <p:attrNameLst>
                                          <p:attrName>style.visibility</p:attrName>
                                        </p:attrNameLst>
                                      </p:cBhvr>
                                      <p:to>
                                        <p:strVal val="visible"/>
                                      </p:to>
                                    </p:set>
                                    <p:anim calcmode="lin" valueType="num">
                                      <p:cBhvr additive="base">
                                        <p:cTn id="33" dur="20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4" dur="20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8" presetClass="entr" presetSubtype="16" fill="hold" grpId="0" nodeType="clickEffect">
                                  <p:stCondLst>
                                    <p:cond delay="0"/>
                                  </p:stCondLst>
                                  <p:childTnLst>
                                    <p:set>
                                      <p:cBhvr>
                                        <p:cTn id="38" dur="1" fill="hold">
                                          <p:stCondLst>
                                            <p:cond delay="0"/>
                                          </p:stCondLst>
                                        </p:cTn>
                                        <p:tgtEl>
                                          <p:spTgt spid="4"/>
                                        </p:tgtEl>
                                        <p:attrNameLst>
                                          <p:attrName>style.visibility</p:attrName>
                                        </p:attrNameLst>
                                      </p:cBhvr>
                                      <p:to>
                                        <p:strVal val="visible"/>
                                      </p:to>
                                    </p:set>
                                    <p:animEffect transition="in" filter="diamond(in)">
                                      <p:cBhvr>
                                        <p:cTn id="39"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タイトル 1"/>
          <p:cNvSpPr>
            <a:spLocks noGrp="1"/>
          </p:cNvSpPr>
          <p:nvPr>
            <p:ph type="title"/>
          </p:nvPr>
        </p:nvSpPr>
        <p:spPr>
          <a:xfrm>
            <a:off x="714375" y="0"/>
            <a:ext cx="7772400" cy="1143000"/>
          </a:xfrm>
        </p:spPr>
        <p:txBody>
          <a:bodyPr/>
          <a:lstStyle/>
          <a:p>
            <a:r>
              <a:rPr lang="ja-JP" altLang="en-US" sz="4000" smtClean="0">
                <a:solidFill>
                  <a:srgbClr val="FFFFCC"/>
                </a:solidFill>
              </a:rPr>
              <a:t>職業奉仕理念の変化</a:t>
            </a:r>
          </a:p>
        </p:txBody>
      </p:sp>
      <p:sp>
        <p:nvSpPr>
          <p:cNvPr id="3" name="テキスト プレースホルダ 2"/>
          <p:cNvSpPr>
            <a:spLocks noGrp="1"/>
          </p:cNvSpPr>
          <p:nvPr>
            <p:ph type="body" sz="half" idx="1"/>
          </p:nvPr>
        </p:nvSpPr>
        <p:spPr>
          <a:xfrm>
            <a:off x="285750" y="1214438"/>
            <a:ext cx="8429625" cy="5143500"/>
          </a:xfrm>
        </p:spPr>
        <p:txBody>
          <a:bodyPr/>
          <a:lstStyle/>
          <a:p>
            <a:pPr>
              <a:buFont typeface="Arial" charset="0"/>
              <a:buNone/>
              <a:defRPr/>
            </a:pPr>
            <a:r>
              <a:rPr lang="ja-JP" altLang="en-US" sz="3600" dirty="0" smtClean="0">
                <a:solidFill>
                  <a:schemeClr val="bg2">
                    <a:lumMod val="20000"/>
                    <a:lumOff val="80000"/>
                  </a:schemeClr>
                </a:solidFill>
              </a:rPr>
              <a:t>　 職業を持たないクラブが、どのようにして職業奉仕を実践するのか</a:t>
            </a:r>
          </a:p>
          <a:p>
            <a:pPr>
              <a:buFont typeface="Arial" charset="0"/>
              <a:buNone/>
              <a:defRPr/>
            </a:pPr>
            <a:r>
              <a:rPr lang="ja-JP" altLang="en-US" sz="3600" dirty="0" smtClean="0">
                <a:solidFill>
                  <a:schemeClr val="bg2">
                    <a:lumMod val="20000"/>
                    <a:lumOff val="80000"/>
                  </a:schemeClr>
                </a:solidFill>
              </a:rPr>
              <a:t>　　　</a:t>
            </a:r>
          </a:p>
          <a:p>
            <a:pPr>
              <a:buFont typeface="Arial" charset="0"/>
              <a:buNone/>
              <a:defRPr/>
            </a:pPr>
            <a:r>
              <a:rPr lang="ja-JP" altLang="en-US" sz="3600" dirty="0" smtClean="0">
                <a:solidFill>
                  <a:srgbClr val="FFFF00"/>
                </a:solidFill>
              </a:rPr>
              <a:t>クラブが行う職業奉仕の実践</a:t>
            </a:r>
          </a:p>
          <a:p>
            <a:pPr>
              <a:defRPr/>
            </a:pPr>
            <a:r>
              <a:rPr lang="ja-JP" altLang="en-US" dirty="0" smtClean="0">
                <a:solidFill>
                  <a:schemeClr val="bg2">
                    <a:lumMod val="20000"/>
                    <a:lumOff val="80000"/>
                  </a:schemeClr>
                </a:solidFill>
              </a:rPr>
              <a:t>職場訪問</a:t>
            </a:r>
          </a:p>
          <a:p>
            <a:pPr>
              <a:defRPr/>
            </a:pPr>
            <a:r>
              <a:rPr lang="ja-JP" altLang="en-US" dirty="0" smtClean="0">
                <a:solidFill>
                  <a:schemeClr val="bg2">
                    <a:lumMod val="20000"/>
                    <a:lumOff val="80000"/>
                  </a:schemeClr>
                </a:solidFill>
              </a:rPr>
              <a:t>優良従業員表彰</a:t>
            </a:r>
          </a:p>
          <a:p>
            <a:pPr>
              <a:defRPr/>
            </a:pPr>
            <a:r>
              <a:rPr lang="ja-JP" altLang="en-US" dirty="0" smtClean="0">
                <a:solidFill>
                  <a:schemeClr val="bg2">
                    <a:lumMod val="20000"/>
                    <a:lumOff val="80000"/>
                  </a:schemeClr>
                </a:solidFill>
              </a:rPr>
              <a:t>ボランティア活動</a:t>
            </a:r>
            <a:endParaRPr lang="en-US" altLang="ja-JP" dirty="0" smtClean="0">
              <a:solidFill>
                <a:schemeClr val="bg2">
                  <a:lumMod val="20000"/>
                  <a:lumOff val="80000"/>
                </a:schemeClr>
              </a:solidFill>
            </a:endParaRPr>
          </a:p>
          <a:p>
            <a:pPr>
              <a:buFont typeface="Arial" charset="0"/>
              <a:buNone/>
              <a:defRPr/>
            </a:pPr>
            <a:r>
              <a:rPr lang="ja-JP" altLang="en-US" dirty="0" smtClean="0">
                <a:solidFill>
                  <a:schemeClr val="bg2">
                    <a:lumMod val="20000"/>
                    <a:lumOff val="80000"/>
                  </a:schemeClr>
                </a:solidFill>
              </a:rPr>
              <a:t>　　　</a:t>
            </a:r>
            <a:endParaRPr lang="ja-JP" altLang="en-US" dirty="0">
              <a:solidFill>
                <a:schemeClr val="bg2">
                  <a:lumMod val="20000"/>
                  <a:lumOff val="80000"/>
                </a:schemeClr>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par>
                          <p:cTn id="8" fill="hold">
                            <p:stCondLst>
                              <p:cond delay="2000"/>
                            </p:stCondLst>
                            <p:childTnLst>
                              <p:par>
                                <p:cTn id="9" presetID="10" presetClass="entr" presetSubtype="0" fill="hold"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fade">
                                      <p:cBhvr>
                                        <p:cTn id="11" dur="2000"/>
                                        <p:tgtEl>
                                          <p:spTgt spid="3">
                                            <p:txEl>
                                              <p:pRg st="1" end="1"/>
                                            </p:txEl>
                                          </p:spTgt>
                                        </p:tgtEl>
                                      </p:cBhvr>
                                    </p:animEffect>
                                  </p:childTnLst>
                                </p:cTn>
                              </p:par>
                            </p:childTnLst>
                          </p:cTn>
                        </p:par>
                        <p:par>
                          <p:cTn id="12" fill="hold">
                            <p:stCondLst>
                              <p:cond delay="4000"/>
                            </p:stCondLst>
                            <p:childTnLst>
                              <p:par>
                                <p:cTn id="13" presetID="10" presetClass="entr" presetSubtype="0" fill="hold"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fade">
                                      <p:cBhvr>
                                        <p:cTn id="15" dur="2000"/>
                                        <p:tgtEl>
                                          <p:spTgt spid="3">
                                            <p:txEl>
                                              <p:pRg st="2" end="2"/>
                                            </p:txEl>
                                          </p:spTgt>
                                        </p:tgtEl>
                                      </p:cBhvr>
                                    </p:animEffect>
                                  </p:childTnLst>
                                </p:cTn>
                              </p:par>
                            </p:childTnLst>
                          </p:cTn>
                        </p:par>
                        <p:par>
                          <p:cTn id="16" fill="hold">
                            <p:stCondLst>
                              <p:cond delay="6000"/>
                            </p:stCondLst>
                            <p:childTnLst>
                              <p:par>
                                <p:cTn id="17" presetID="2" presetClass="entr" presetSubtype="4" fill="hold" nodeType="after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20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20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par>
                          <p:cTn id="21" fill="hold">
                            <p:stCondLst>
                              <p:cond delay="8000"/>
                            </p:stCondLst>
                            <p:childTnLst>
                              <p:par>
                                <p:cTn id="22" presetID="2" presetClass="entr" presetSubtype="4" fill="hold" nodeType="afterEffect">
                                  <p:stCondLst>
                                    <p:cond delay="0"/>
                                  </p:stCondLst>
                                  <p:childTnLst>
                                    <p:set>
                                      <p:cBhvr>
                                        <p:cTn id="23" dur="1" fill="hold">
                                          <p:stCondLst>
                                            <p:cond delay="0"/>
                                          </p:stCondLst>
                                        </p:cTn>
                                        <p:tgtEl>
                                          <p:spTgt spid="3">
                                            <p:txEl>
                                              <p:pRg st="4" end="4"/>
                                            </p:txEl>
                                          </p:spTgt>
                                        </p:tgtEl>
                                        <p:attrNameLst>
                                          <p:attrName>style.visibility</p:attrName>
                                        </p:attrNameLst>
                                      </p:cBhvr>
                                      <p:to>
                                        <p:strVal val="visible"/>
                                      </p:to>
                                    </p:set>
                                    <p:anim calcmode="lin" valueType="num">
                                      <p:cBhvr additive="base">
                                        <p:cTn id="24" dur="20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5" dur="20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par>
                          <p:cTn id="26" fill="hold">
                            <p:stCondLst>
                              <p:cond delay="10000"/>
                            </p:stCondLst>
                            <p:childTnLst>
                              <p:par>
                                <p:cTn id="27" presetID="2" presetClass="entr" presetSubtype="4" fill="hold" nodeType="afterEffect">
                                  <p:stCondLst>
                                    <p:cond delay="0"/>
                                  </p:stCondLst>
                                  <p:childTnLst>
                                    <p:set>
                                      <p:cBhvr>
                                        <p:cTn id="28" dur="1" fill="hold">
                                          <p:stCondLst>
                                            <p:cond delay="0"/>
                                          </p:stCondLst>
                                        </p:cTn>
                                        <p:tgtEl>
                                          <p:spTgt spid="3">
                                            <p:txEl>
                                              <p:pRg st="5" end="5"/>
                                            </p:txEl>
                                          </p:spTgt>
                                        </p:tgtEl>
                                        <p:attrNameLst>
                                          <p:attrName>style.visibility</p:attrName>
                                        </p:attrNameLst>
                                      </p:cBhvr>
                                      <p:to>
                                        <p:strVal val="visible"/>
                                      </p:to>
                                    </p:set>
                                    <p:anim calcmode="lin" valueType="num">
                                      <p:cBhvr additive="base">
                                        <p:cTn id="29" dur="20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0" dur="20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図 3" descr="無題-スキャンされた画像-24.jpg"/>
          <p:cNvPicPr>
            <a:picLocks noChangeAspect="1"/>
          </p:cNvPicPr>
          <p:nvPr/>
        </p:nvPicPr>
        <p:blipFill>
          <a:blip r:embed="rId3" cstate="print"/>
          <a:srcRect/>
          <a:stretch>
            <a:fillRect/>
          </a:stretch>
        </p:blipFill>
        <p:spPr bwMode="auto">
          <a:xfrm>
            <a:off x="31750" y="0"/>
            <a:ext cx="9080500" cy="6858000"/>
          </a:xfrm>
          <a:prstGeom prst="rect">
            <a:avLst/>
          </a:prstGeom>
          <a:noFill/>
          <a:ln w="9525">
            <a:noFill/>
            <a:miter lim="800000"/>
            <a:headEnd/>
            <a:tailEnd/>
          </a:ln>
        </p:spPr>
      </p:pic>
      <p:sp>
        <p:nvSpPr>
          <p:cNvPr id="2" name="タイトル 1"/>
          <p:cNvSpPr>
            <a:spLocks noGrp="1"/>
          </p:cNvSpPr>
          <p:nvPr>
            <p:ph type="title"/>
          </p:nvPr>
        </p:nvSpPr>
        <p:spPr>
          <a:xfrm>
            <a:off x="457200" y="357166"/>
            <a:ext cx="8229600" cy="5857916"/>
          </a:xfrm>
        </p:spPr>
        <p:txBody>
          <a:bodyPr/>
          <a:lstStyle/>
          <a:p>
            <a:pPr>
              <a:defRPr/>
            </a:pPr>
            <a:r>
              <a:rPr lang="ja-JP" altLang="en-US" sz="7200" b="1" dirty="0" smtClean="0">
                <a:ln w="12700">
                  <a:solidFill>
                    <a:schemeClr val="tx1"/>
                  </a:solidFill>
                  <a:prstDash val="solid"/>
                </a:ln>
                <a:solidFill>
                  <a:srgbClr val="FF0000"/>
                </a:solidFill>
                <a:effectLst>
                  <a:outerShdw blurRad="41275" dist="20320" dir="1800000" algn="tl" rotWithShape="0">
                    <a:srgbClr val="000000">
                      <a:alpha val="40000"/>
                    </a:srgbClr>
                  </a:outerShdw>
                </a:effectLst>
                <a:latin typeface="AR P明朝体U" pitchFamily="50" charset="-128"/>
                <a:ea typeface="AR P明朝体U" pitchFamily="50" charset="-128"/>
              </a:rPr>
              <a:t>③国際ロータリーの</a:t>
            </a:r>
            <a:br>
              <a:rPr lang="ja-JP" altLang="en-US" sz="7200" b="1" dirty="0" smtClean="0">
                <a:ln w="12700">
                  <a:solidFill>
                    <a:schemeClr val="tx1"/>
                  </a:solidFill>
                  <a:prstDash val="solid"/>
                </a:ln>
                <a:solidFill>
                  <a:srgbClr val="FF0000"/>
                </a:solidFill>
                <a:effectLst>
                  <a:outerShdw blurRad="41275" dist="20320" dir="1800000" algn="tl" rotWithShape="0">
                    <a:srgbClr val="000000">
                      <a:alpha val="40000"/>
                    </a:srgbClr>
                  </a:outerShdw>
                </a:effectLst>
                <a:latin typeface="AR P明朝体U" pitchFamily="50" charset="-128"/>
                <a:ea typeface="AR P明朝体U" pitchFamily="50" charset="-128"/>
              </a:rPr>
            </a:br>
            <a:r>
              <a:rPr lang="ja-JP" altLang="en-US" sz="7200" b="1" dirty="0" smtClean="0">
                <a:ln w="12700">
                  <a:solidFill>
                    <a:schemeClr val="tx1"/>
                  </a:solidFill>
                  <a:prstDash val="solid"/>
                </a:ln>
                <a:solidFill>
                  <a:srgbClr val="FF0000"/>
                </a:solidFill>
                <a:effectLst>
                  <a:outerShdw blurRad="41275" dist="20320" dir="1800000" algn="tl" rotWithShape="0">
                    <a:srgbClr val="000000">
                      <a:alpha val="40000"/>
                    </a:srgbClr>
                  </a:outerShdw>
                </a:effectLst>
                <a:latin typeface="AR P明朝体U" pitchFamily="50" charset="-128"/>
                <a:ea typeface="AR P明朝体U" pitchFamily="50" charset="-128"/>
              </a:rPr>
              <a:t/>
            </a:r>
            <a:br>
              <a:rPr lang="ja-JP" altLang="en-US" sz="7200" b="1" dirty="0" smtClean="0">
                <a:ln w="12700">
                  <a:solidFill>
                    <a:schemeClr val="tx1"/>
                  </a:solidFill>
                  <a:prstDash val="solid"/>
                </a:ln>
                <a:solidFill>
                  <a:srgbClr val="FF0000"/>
                </a:solidFill>
                <a:effectLst>
                  <a:outerShdw blurRad="41275" dist="20320" dir="1800000" algn="tl" rotWithShape="0">
                    <a:srgbClr val="000000">
                      <a:alpha val="40000"/>
                    </a:srgbClr>
                  </a:outerShdw>
                </a:effectLst>
                <a:latin typeface="AR P明朝体U" pitchFamily="50" charset="-128"/>
                <a:ea typeface="AR P明朝体U" pitchFamily="50" charset="-128"/>
              </a:rPr>
            </a:br>
            <a:r>
              <a:rPr lang="ja-JP" altLang="en-US" sz="7200" b="1" dirty="0" smtClean="0">
                <a:ln w="12700">
                  <a:solidFill>
                    <a:schemeClr val="tx1"/>
                  </a:solidFill>
                  <a:prstDash val="solid"/>
                </a:ln>
                <a:solidFill>
                  <a:srgbClr val="FF0000"/>
                </a:solidFill>
                <a:effectLst>
                  <a:outerShdw blurRad="41275" dist="20320" dir="1800000" algn="tl" rotWithShape="0">
                    <a:srgbClr val="000000">
                      <a:alpha val="40000"/>
                    </a:srgbClr>
                  </a:outerShdw>
                </a:effectLst>
                <a:latin typeface="AR P明朝体U" pitchFamily="50" charset="-128"/>
                <a:ea typeface="AR P明朝体U" pitchFamily="50" charset="-128"/>
              </a:rPr>
              <a:t>中央集権化と</a:t>
            </a:r>
            <a:br>
              <a:rPr lang="ja-JP" altLang="en-US" sz="7200" b="1" dirty="0" smtClean="0">
                <a:ln w="12700">
                  <a:solidFill>
                    <a:schemeClr val="tx1"/>
                  </a:solidFill>
                  <a:prstDash val="solid"/>
                </a:ln>
                <a:solidFill>
                  <a:srgbClr val="FF0000"/>
                </a:solidFill>
                <a:effectLst>
                  <a:outerShdw blurRad="41275" dist="20320" dir="1800000" algn="tl" rotWithShape="0">
                    <a:srgbClr val="000000">
                      <a:alpha val="40000"/>
                    </a:srgbClr>
                  </a:outerShdw>
                </a:effectLst>
                <a:latin typeface="AR P明朝体U" pitchFamily="50" charset="-128"/>
                <a:ea typeface="AR P明朝体U" pitchFamily="50" charset="-128"/>
              </a:rPr>
            </a:br>
            <a:r>
              <a:rPr lang="ja-JP" altLang="en-US" sz="7200" b="1" dirty="0" smtClean="0">
                <a:ln w="12700">
                  <a:solidFill>
                    <a:schemeClr val="tx1"/>
                  </a:solidFill>
                  <a:prstDash val="solid"/>
                </a:ln>
                <a:solidFill>
                  <a:srgbClr val="FF0000"/>
                </a:solidFill>
                <a:effectLst>
                  <a:outerShdw blurRad="41275" dist="20320" dir="1800000" algn="tl" rotWithShape="0">
                    <a:srgbClr val="000000">
                      <a:alpha val="40000"/>
                    </a:srgbClr>
                  </a:outerShdw>
                </a:effectLst>
                <a:latin typeface="AR P明朝体U" pitchFamily="50" charset="-128"/>
                <a:ea typeface="AR P明朝体U" pitchFamily="50" charset="-128"/>
              </a:rPr>
              <a:t/>
            </a:r>
            <a:br>
              <a:rPr lang="ja-JP" altLang="en-US" sz="7200" b="1" dirty="0" smtClean="0">
                <a:ln w="12700">
                  <a:solidFill>
                    <a:schemeClr val="tx1"/>
                  </a:solidFill>
                  <a:prstDash val="solid"/>
                </a:ln>
                <a:solidFill>
                  <a:srgbClr val="FF0000"/>
                </a:solidFill>
                <a:effectLst>
                  <a:outerShdw blurRad="41275" dist="20320" dir="1800000" algn="tl" rotWithShape="0">
                    <a:srgbClr val="000000">
                      <a:alpha val="40000"/>
                    </a:srgbClr>
                  </a:outerShdw>
                </a:effectLst>
                <a:latin typeface="AR P明朝体U" pitchFamily="50" charset="-128"/>
                <a:ea typeface="AR P明朝体U" pitchFamily="50" charset="-128"/>
              </a:rPr>
            </a:br>
            <a:r>
              <a:rPr lang="ja-JP" altLang="en-US" sz="7200" b="1" dirty="0" smtClean="0">
                <a:ln w="12700">
                  <a:solidFill>
                    <a:schemeClr val="tx1"/>
                  </a:solidFill>
                  <a:prstDash val="solid"/>
                </a:ln>
                <a:solidFill>
                  <a:srgbClr val="FF0000"/>
                </a:solidFill>
                <a:effectLst>
                  <a:outerShdw blurRad="41275" dist="20320" dir="1800000" algn="tl" rotWithShape="0">
                    <a:srgbClr val="000000">
                      <a:alpha val="40000"/>
                    </a:srgbClr>
                  </a:outerShdw>
                </a:effectLst>
                <a:latin typeface="AR P明朝体U" pitchFamily="50" charset="-128"/>
                <a:ea typeface="AR P明朝体U" pitchFamily="50" charset="-128"/>
              </a:rPr>
              <a:t>活動方針の変化</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8" presetClass="entr" presetSubtype="0" accel="50000" fill="hold" nodeType="afterEffect">
                                  <p:stCondLst>
                                    <p:cond delay="0"/>
                                  </p:stCondLst>
                                  <p:iterate type="lt">
                                    <p:tmPct val="50000"/>
                                  </p:iterate>
                                  <p:childTnLst>
                                    <p:set>
                                      <p:cBhvr>
                                        <p:cTn id="6" dur="1" fill="hold">
                                          <p:stCondLst>
                                            <p:cond delay="0"/>
                                          </p:stCondLst>
                                        </p:cTn>
                                        <p:tgtEl>
                                          <p:spTgt spid="2"/>
                                        </p:tgtEl>
                                        <p:attrNameLst>
                                          <p:attrName>style.visibility</p:attrName>
                                        </p:attrNameLst>
                                      </p:cBhvr>
                                      <p:to>
                                        <p:strVal val="visible"/>
                                      </p:to>
                                    </p:set>
                                    <p:set>
                                      <p:cBhvr>
                                        <p:cTn id="7" dur="228" fill="hold">
                                          <p:stCondLst>
                                            <p:cond delay="0"/>
                                          </p:stCondLst>
                                        </p:cTn>
                                        <p:tgtEl>
                                          <p:spTgt spid="2"/>
                                        </p:tgtEl>
                                        <p:attrNameLst>
                                          <p:attrName>style.rotation</p:attrName>
                                        </p:attrNameLst>
                                      </p:cBhvr>
                                      <p:to>
                                        <p:strVal val="-45.0"/>
                                      </p:to>
                                    </p:set>
                                    <p:anim calcmode="lin" valueType="num">
                                      <p:cBhvr>
                                        <p:cTn id="8" dur="228" fill="hold">
                                          <p:stCondLst>
                                            <p:cond delay="228"/>
                                          </p:stCondLst>
                                        </p:cTn>
                                        <p:tgtEl>
                                          <p:spTgt spid="2"/>
                                        </p:tgtEl>
                                        <p:attrNameLst>
                                          <p:attrName>style.rotation</p:attrName>
                                        </p:attrNameLst>
                                      </p:cBhvr>
                                      <p:tavLst>
                                        <p:tav tm="0">
                                          <p:val>
                                            <p:fltVal val="-45"/>
                                          </p:val>
                                        </p:tav>
                                        <p:tav tm="69900">
                                          <p:val>
                                            <p:fltVal val="45"/>
                                          </p:val>
                                        </p:tav>
                                        <p:tav tm="100000">
                                          <p:val>
                                            <p:fltVal val="0"/>
                                          </p:val>
                                        </p:tav>
                                      </p:tavLst>
                                    </p:anim>
                                    <p:anim calcmode="lin" valueType="num">
                                      <p:cBhvr>
                                        <p:cTn id="9" dur="228" fill="hold">
                                          <p:stCondLst>
                                            <p:cond delay="0"/>
                                          </p:stCondLst>
                                        </p:cTn>
                                        <p:tgtEl>
                                          <p:spTgt spid="2"/>
                                        </p:tgtEl>
                                        <p:attrNameLst>
                                          <p:attrName>ppt_y</p:attrName>
                                        </p:attrNameLst>
                                      </p:cBhvr>
                                      <p:tavLst>
                                        <p:tav tm="0">
                                          <p:val>
                                            <p:strVal val="#ppt_y-1"/>
                                          </p:val>
                                        </p:tav>
                                        <p:tav tm="100000">
                                          <p:val>
                                            <p:strVal val="#ppt_y-(0.354*#ppt_w-0.172*#ppt_h)"/>
                                          </p:val>
                                        </p:tav>
                                      </p:tavLst>
                                    </p:anim>
                                    <p:anim calcmode="lin" valueType="num">
                                      <p:cBhvr>
                                        <p:cTn id="10" dur="78" decel="50000" autoRev="1" fill="hold">
                                          <p:stCondLst>
                                            <p:cond delay="228"/>
                                          </p:stCondLst>
                                        </p:cTn>
                                        <p:tgtEl>
                                          <p:spTgt spid="2"/>
                                        </p:tgtEl>
                                        <p:attrNameLst>
                                          <p:attrName>ppt_y</p:attrName>
                                        </p:attrNameLst>
                                      </p:cBhvr>
                                      <p:tavLst>
                                        <p:tav tm="0">
                                          <p:val>
                                            <p:strVal val="#ppt_y-(0.354*#ppt_w-0.172*#ppt_h)"/>
                                          </p:val>
                                        </p:tav>
                                        <p:tav tm="100000">
                                          <p:val>
                                            <p:strVal val="#ppt_y-(0.354*#ppt_w-0.172*#ppt_h)-#ppt_h/2"/>
                                          </p:val>
                                        </p:tav>
                                      </p:tavLst>
                                    </p:anim>
                                    <p:anim calcmode="lin" valueType="num">
                                      <p:cBhvr>
                                        <p:cTn id="11" dur="68" fill="hold">
                                          <p:stCondLst>
                                            <p:cond delay="432"/>
                                          </p:stCondLst>
                                        </p:cTn>
                                        <p:tgtEl>
                                          <p:spTgt spid="2"/>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a:xfrm>
            <a:off x="755650" y="0"/>
            <a:ext cx="7772400" cy="1143000"/>
          </a:xfrm>
        </p:spPr>
        <p:txBody>
          <a:bodyPr/>
          <a:lstStyle/>
          <a:p>
            <a:r>
              <a:rPr lang="en-US" altLang="ja-JP" sz="4000" smtClean="0">
                <a:solidFill>
                  <a:srgbClr val="FFFFCC"/>
                </a:solidFill>
              </a:rPr>
              <a:t>RI</a:t>
            </a:r>
            <a:r>
              <a:rPr lang="ja-JP" altLang="en-US" sz="4000" smtClean="0">
                <a:solidFill>
                  <a:srgbClr val="FFFFCC"/>
                </a:solidFill>
              </a:rPr>
              <a:t>の問題点</a:t>
            </a:r>
          </a:p>
        </p:txBody>
      </p:sp>
      <p:sp>
        <p:nvSpPr>
          <p:cNvPr id="84995" name="Rectangle 3"/>
          <p:cNvSpPr>
            <a:spLocks noGrp="1" noChangeArrowheads="1"/>
          </p:cNvSpPr>
          <p:nvPr>
            <p:ph type="body" idx="1"/>
          </p:nvPr>
        </p:nvSpPr>
        <p:spPr>
          <a:xfrm>
            <a:off x="250825" y="1071563"/>
            <a:ext cx="8569325" cy="4214812"/>
          </a:xfrm>
        </p:spPr>
        <p:txBody>
          <a:bodyPr/>
          <a:lstStyle/>
          <a:p>
            <a:pPr>
              <a:lnSpc>
                <a:spcPct val="90000"/>
              </a:lnSpc>
              <a:defRPr/>
            </a:pPr>
            <a:r>
              <a:rPr lang="ja-JP" altLang="en-US" dirty="0" smtClean="0">
                <a:solidFill>
                  <a:schemeClr val="bg2">
                    <a:lumMod val="90000"/>
                  </a:schemeClr>
                </a:solidFill>
              </a:rPr>
              <a:t>アメリカン・スタンダードによる管理運営</a:t>
            </a:r>
            <a:endParaRPr lang="ja-JP" altLang="en-US" dirty="0">
              <a:solidFill>
                <a:schemeClr val="bg2">
                  <a:lumMod val="90000"/>
                </a:schemeClr>
              </a:solidFill>
            </a:endParaRPr>
          </a:p>
          <a:p>
            <a:pPr>
              <a:lnSpc>
                <a:spcPct val="90000"/>
              </a:lnSpc>
              <a:defRPr/>
            </a:pPr>
            <a:r>
              <a:rPr lang="ja-JP" altLang="en-US" dirty="0" smtClean="0">
                <a:solidFill>
                  <a:schemeClr val="bg2">
                    <a:lumMod val="90000"/>
                  </a:schemeClr>
                </a:solidFill>
              </a:rPr>
              <a:t>職業奉仕理念の衰退とボランティア組織化</a:t>
            </a:r>
            <a:endParaRPr lang="ja-JP" altLang="en-US" dirty="0">
              <a:solidFill>
                <a:schemeClr val="bg2">
                  <a:lumMod val="90000"/>
                </a:schemeClr>
              </a:solidFill>
            </a:endParaRPr>
          </a:p>
          <a:p>
            <a:pPr>
              <a:lnSpc>
                <a:spcPct val="90000"/>
              </a:lnSpc>
              <a:defRPr/>
            </a:pPr>
            <a:r>
              <a:rPr lang="ja-JP" altLang="en-US" dirty="0">
                <a:solidFill>
                  <a:schemeClr val="bg2">
                    <a:lumMod val="90000"/>
                  </a:schemeClr>
                </a:solidFill>
              </a:rPr>
              <a:t>理事会の権限</a:t>
            </a:r>
            <a:r>
              <a:rPr lang="ja-JP" altLang="en-US" dirty="0" smtClean="0">
                <a:solidFill>
                  <a:schemeClr val="bg2">
                    <a:lumMod val="90000"/>
                  </a:schemeClr>
                </a:solidFill>
              </a:rPr>
              <a:t>強化・理事会</a:t>
            </a:r>
            <a:r>
              <a:rPr lang="ja-JP" altLang="en-US" dirty="0">
                <a:solidFill>
                  <a:schemeClr val="bg2">
                    <a:lumMod val="90000"/>
                  </a:schemeClr>
                </a:solidFill>
              </a:rPr>
              <a:t>決定の乱用・規定審議会の</a:t>
            </a:r>
            <a:r>
              <a:rPr lang="ja-JP" altLang="en-US" dirty="0" smtClean="0">
                <a:solidFill>
                  <a:schemeClr val="bg2">
                    <a:lumMod val="90000"/>
                  </a:schemeClr>
                </a:solidFill>
              </a:rPr>
              <a:t>無視・不十分な情報公開</a:t>
            </a:r>
          </a:p>
          <a:p>
            <a:pPr>
              <a:lnSpc>
                <a:spcPct val="90000"/>
              </a:lnSpc>
              <a:defRPr/>
            </a:pPr>
            <a:r>
              <a:rPr lang="en-US" altLang="ja-JP" dirty="0" smtClean="0">
                <a:solidFill>
                  <a:schemeClr val="bg2">
                    <a:lumMod val="90000"/>
                  </a:schemeClr>
                </a:solidFill>
              </a:rPr>
              <a:t>RI</a:t>
            </a:r>
            <a:r>
              <a:rPr lang="ja-JP" altLang="en-US" dirty="0" smtClean="0">
                <a:solidFill>
                  <a:schemeClr val="bg2">
                    <a:lumMod val="90000"/>
                  </a:schemeClr>
                </a:solidFill>
              </a:rPr>
              <a:t>理事会と</a:t>
            </a:r>
            <a:r>
              <a:rPr lang="en-US" altLang="ja-JP" dirty="0" smtClean="0">
                <a:solidFill>
                  <a:schemeClr val="bg2">
                    <a:lumMod val="90000"/>
                  </a:schemeClr>
                </a:solidFill>
              </a:rPr>
              <a:t>RI</a:t>
            </a:r>
            <a:r>
              <a:rPr lang="ja-JP" altLang="en-US" dirty="0" smtClean="0">
                <a:solidFill>
                  <a:schemeClr val="bg2">
                    <a:lumMod val="90000"/>
                  </a:schemeClr>
                </a:solidFill>
              </a:rPr>
              <a:t>事務局との意思不統一</a:t>
            </a:r>
            <a:endParaRPr lang="ja-JP" altLang="en-US" dirty="0">
              <a:solidFill>
                <a:schemeClr val="bg2">
                  <a:lumMod val="90000"/>
                </a:schemeClr>
              </a:solidFill>
            </a:endParaRPr>
          </a:p>
          <a:p>
            <a:pPr>
              <a:lnSpc>
                <a:spcPct val="90000"/>
              </a:lnSpc>
              <a:defRPr/>
            </a:pPr>
            <a:r>
              <a:rPr lang="ja-JP" altLang="en-US" dirty="0">
                <a:solidFill>
                  <a:schemeClr val="bg2">
                    <a:lumMod val="90000"/>
                  </a:schemeClr>
                </a:solidFill>
              </a:rPr>
              <a:t>事務職員の官僚化、肥大化</a:t>
            </a:r>
          </a:p>
          <a:p>
            <a:pPr>
              <a:lnSpc>
                <a:spcPct val="90000"/>
              </a:lnSpc>
              <a:defRPr/>
            </a:pPr>
            <a:r>
              <a:rPr lang="ja-JP" altLang="en-US" dirty="0">
                <a:solidFill>
                  <a:schemeClr val="bg2">
                    <a:lumMod val="90000"/>
                  </a:schemeClr>
                </a:solidFill>
              </a:rPr>
              <a:t>資産運用に</a:t>
            </a:r>
            <a:r>
              <a:rPr lang="ja-JP" altLang="en-US" dirty="0" smtClean="0">
                <a:solidFill>
                  <a:schemeClr val="bg2">
                    <a:lumMod val="90000"/>
                  </a:schemeClr>
                </a:solidFill>
              </a:rPr>
              <a:t>関する危惧　軍需産業への投資</a:t>
            </a:r>
            <a:endParaRPr lang="ja-JP" altLang="en-US" dirty="0">
              <a:solidFill>
                <a:schemeClr val="bg2">
                  <a:lumMod val="90000"/>
                </a:schemeClr>
              </a:solidFill>
            </a:endParaRPr>
          </a:p>
          <a:p>
            <a:pPr>
              <a:lnSpc>
                <a:spcPct val="90000"/>
              </a:lnSpc>
              <a:defRPr/>
            </a:pPr>
            <a:r>
              <a:rPr lang="ja-JP" altLang="en-US" dirty="0">
                <a:solidFill>
                  <a:schemeClr val="bg2">
                    <a:lumMod val="90000"/>
                  </a:schemeClr>
                </a:solidFill>
              </a:rPr>
              <a:t>イリノイ</a:t>
            </a:r>
            <a:r>
              <a:rPr lang="ja-JP" altLang="en-US" dirty="0" smtClean="0">
                <a:solidFill>
                  <a:schemeClr val="bg2">
                    <a:lumMod val="90000"/>
                  </a:schemeClr>
                </a:solidFill>
              </a:rPr>
              <a:t>州法下における組織運営の問題点</a:t>
            </a:r>
            <a:endParaRPr lang="ja-JP" altLang="en-US" dirty="0">
              <a:solidFill>
                <a:schemeClr val="bg2">
                  <a:lumMod val="90000"/>
                </a:schemeClr>
              </a:solidFill>
            </a:endParaRPr>
          </a:p>
        </p:txBody>
      </p:sp>
      <p:sp>
        <p:nvSpPr>
          <p:cNvPr id="35844" name="Text Box 4"/>
          <p:cNvSpPr txBox="1">
            <a:spLocks noChangeArrowheads="1"/>
          </p:cNvSpPr>
          <p:nvPr/>
        </p:nvSpPr>
        <p:spPr bwMode="auto">
          <a:xfrm>
            <a:off x="755650" y="5445125"/>
            <a:ext cx="1152525" cy="457200"/>
          </a:xfrm>
          <a:prstGeom prst="rect">
            <a:avLst/>
          </a:prstGeom>
          <a:noFill/>
          <a:ln w="9525">
            <a:noFill/>
            <a:miter lim="800000"/>
            <a:headEnd/>
            <a:tailEnd/>
          </a:ln>
        </p:spPr>
        <p:txBody>
          <a:bodyPr>
            <a:spAutoFit/>
          </a:bodyPr>
          <a:lstStyle/>
          <a:p>
            <a:pPr>
              <a:spcBef>
                <a:spcPct val="50000"/>
              </a:spcBef>
            </a:pPr>
            <a:endParaRPr lang="ja-JP" altLang="ja-JP"/>
          </a:p>
        </p:txBody>
      </p:sp>
      <p:sp>
        <p:nvSpPr>
          <p:cNvPr id="84997" name="Text Box 5"/>
          <p:cNvSpPr txBox="1">
            <a:spLocks noChangeArrowheads="1"/>
          </p:cNvSpPr>
          <p:nvPr/>
        </p:nvSpPr>
        <p:spPr bwMode="auto">
          <a:xfrm>
            <a:off x="642938" y="5357813"/>
            <a:ext cx="7991475" cy="1077912"/>
          </a:xfrm>
          <a:prstGeom prst="rect">
            <a:avLst/>
          </a:prstGeom>
          <a:solidFill>
            <a:srgbClr val="FFFFCC"/>
          </a:solidFill>
          <a:ln w="9525">
            <a:solidFill>
              <a:srgbClr val="FF0000"/>
            </a:solidFill>
            <a:miter lim="800000"/>
            <a:headEnd/>
            <a:tailEnd/>
          </a:ln>
        </p:spPr>
        <p:txBody>
          <a:bodyPr>
            <a:spAutoFit/>
          </a:bodyPr>
          <a:lstStyle/>
          <a:p>
            <a:pPr algn="ctr">
              <a:spcBef>
                <a:spcPct val="50000"/>
              </a:spcBef>
            </a:pPr>
            <a:r>
              <a:rPr lang="ja-JP" altLang="en-US" sz="3200">
                <a:solidFill>
                  <a:schemeClr val="tx2"/>
                </a:solidFill>
              </a:rPr>
              <a:t>宗教・言語・文化を尊重した中間管理組織による運営を考慮する必要がある</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afterEffect">
                                  <p:stCondLst>
                                    <p:cond delay="0"/>
                                  </p:stCondLst>
                                  <p:childTnLst>
                                    <p:set>
                                      <p:cBhvr>
                                        <p:cTn id="6" dur="1" fill="hold">
                                          <p:stCondLst>
                                            <p:cond delay="0"/>
                                          </p:stCondLst>
                                        </p:cTn>
                                        <p:tgtEl>
                                          <p:spTgt spid="84995">
                                            <p:txEl>
                                              <p:pRg st="0" end="0"/>
                                            </p:txEl>
                                          </p:spTgt>
                                        </p:tgtEl>
                                        <p:attrNameLst>
                                          <p:attrName>style.visibility</p:attrName>
                                        </p:attrNameLst>
                                      </p:cBhvr>
                                      <p:to>
                                        <p:strVal val="visible"/>
                                      </p:to>
                                    </p:set>
                                    <p:animEffect transition="in" filter="checkerboard(across)">
                                      <p:cBhvr>
                                        <p:cTn id="7" dur="500"/>
                                        <p:tgtEl>
                                          <p:spTgt spid="8499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84995">
                                            <p:txEl>
                                              <p:pRg st="1" end="1"/>
                                            </p:txEl>
                                          </p:spTgt>
                                        </p:tgtEl>
                                        <p:attrNameLst>
                                          <p:attrName>style.visibility</p:attrName>
                                        </p:attrNameLst>
                                      </p:cBhvr>
                                      <p:to>
                                        <p:strVal val="visible"/>
                                      </p:to>
                                    </p:set>
                                    <p:animEffect transition="in" filter="checkerboard(across)">
                                      <p:cBhvr>
                                        <p:cTn id="12" dur="500"/>
                                        <p:tgtEl>
                                          <p:spTgt spid="8499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84995">
                                            <p:txEl>
                                              <p:pRg st="2" end="2"/>
                                            </p:txEl>
                                          </p:spTgt>
                                        </p:tgtEl>
                                        <p:attrNameLst>
                                          <p:attrName>style.visibility</p:attrName>
                                        </p:attrNameLst>
                                      </p:cBhvr>
                                      <p:to>
                                        <p:strVal val="visible"/>
                                      </p:to>
                                    </p:set>
                                    <p:animEffect transition="in" filter="checkerboard(across)">
                                      <p:cBhvr>
                                        <p:cTn id="17" dur="500"/>
                                        <p:tgtEl>
                                          <p:spTgt spid="84995">
                                            <p:txEl>
                                              <p:pRg st="2" end="2"/>
                                            </p:txEl>
                                          </p:spTgt>
                                        </p:tgtEl>
                                      </p:cBhvr>
                                    </p:animEffect>
                                  </p:childTnLst>
                                </p:cTn>
                              </p:par>
                            </p:childTnLst>
                          </p:cTn>
                        </p:par>
                        <p:par>
                          <p:cTn id="18" fill="hold">
                            <p:stCondLst>
                              <p:cond delay="500"/>
                            </p:stCondLst>
                            <p:childTnLst>
                              <p:par>
                                <p:cTn id="19" presetID="5" presetClass="entr" presetSubtype="10" fill="hold" nodeType="afterEffect">
                                  <p:stCondLst>
                                    <p:cond delay="0"/>
                                  </p:stCondLst>
                                  <p:childTnLst>
                                    <p:set>
                                      <p:cBhvr>
                                        <p:cTn id="20" dur="1" fill="hold">
                                          <p:stCondLst>
                                            <p:cond delay="0"/>
                                          </p:stCondLst>
                                        </p:cTn>
                                        <p:tgtEl>
                                          <p:spTgt spid="84995">
                                            <p:txEl>
                                              <p:pRg st="3" end="3"/>
                                            </p:txEl>
                                          </p:spTgt>
                                        </p:tgtEl>
                                        <p:attrNameLst>
                                          <p:attrName>style.visibility</p:attrName>
                                        </p:attrNameLst>
                                      </p:cBhvr>
                                      <p:to>
                                        <p:strVal val="visible"/>
                                      </p:to>
                                    </p:set>
                                    <p:animEffect transition="in" filter="checkerboard(across)">
                                      <p:cBhvr>
                                        <p:cTn id="21" dur="500"/>
                                        <p:tgtEl>
                                          <p:spTgt spid="84995">
                                            <p:txEl>
                                              <p:pRg st="3" end="3"/>
                                            </p:txEl>
                                          </p:spTgt>
                                        </p:tgtEl>
                                      </p:cBhvr>
                                    </p:animEffect>
                                  </p:childTnLst>
                                </p:cTn>
                              </p:par>
                            </p:childTnLst>
                          </p:cTn>
                        </p:par>
                        <p:par>
                          <p:cTn id="22" fill="hold">
                            <p:stCondLst>
                              <p:cond delay="1000"/>
                            </p:stCondLst>
                            <p:childTnLst>
                              <p:par>
                                <p:cTn id="23" presetID="5" presetClass="entr" presetSubtype="10" fill="hold" nodeType="afterEffect">
                                  <p:stCondLst>
                                    <p:cond delay="0"/>
                                  </p:stCondLst>
                                  <p:childTnLst>
                                    <p:set>
                                      <p:cBhvr>
                                        <p:cTn id="24" dur="1" fill="hold">
                                          <p:stCondLst>
                                            <p:cond delay="0"/>
                                          </p:stCondLst>
                                        </p:cTn>
                                        <p:tgtEl>
                                          <p:spTgt spid="84995">
                                            <p:txEl>
                                              <p:pRg st="4" end="4"/>
                                            </p:txEl>
                                          </p:spTgt>
                                        </p:tgtEl>
                                        <p:attrNameLst>
                                          <p:attrName>style.visibility</p:attrName>
                                        </p:attrNameLst>
                                      </p:cBhvr>
                                      <p:to>
                                        <p:strVal val="visible"/>
                                      </p:to>
                                    </p:set>
                                    <p:animEffect transition="in" filter="checkerboard(across)">
                                      <p:cBhvr>
                                        <p:cTn id="25" dur="500"/>
                                        <p:tgtEl>
                                          <p:spTgt spid="84995">
                                            <p:txEl>
                                              <p:pRg st="4" end="4"/>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5" presetClass="entr" presetSubtype="10" fill="hold" nodeType="clickEffect">
                                  <p:stCondLst>
                                    <p:cond delay="0"/>
                                  </p:stCondLst>
                                  <p:childTnLst>
                                    <p:set>
                                      <p:cBhvr>
                                        <p:cTn id="29" dur="1" fill="hold">
                                          <p:stCondLst>
                                            <p:cond delay="0"/>
                                          </p:stCondLst>
                                        </p:cTn>
                                        <p:tgtEl>
                                          <p:spTgt spid="84995">
                                            <p:txEl>
                                              <p:pRg st="5" end="5"/>
                                            </p:txEl>
                                          </p:spTgt>
                                        </p:tgtEl>
                                        <p:attrNameLst>
                                          <p:attrName>style.visibility</p:attrName>
                                        </p:attrNameLst>
                                      </p:cBhvr>
                                      <p:to>
                                        <p:strVal val="visible"/>
                                      </p:to>
                                    </p:set>
                                    <p:animEffect transition="in" filter="checkerboard(across)">
                                      <p:cBhvr>
                                        <p:cTn id="30" dur="500"/>
                                        <p:tgtEl>
                                          <p:spTgt spid="84995">
                                            <p:txEl>
                                              <p:pRg st="5" end="5"/>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 presetClass="entr" presetSubtype="10" fill="hold" nodeType="clickEffect">
                                  <p:stCondLst>
                                    <p:cond delay="0"/>
                                  </p:stCondLst>
                                  <p:childTnLst>
                                    <p:set>
                                      <p:cBhvr>
                                        <p:cTn id="34" dur="1" fill="hold">
                                          <p:stCondLst>
                                            <p:cond delay="0"/>
                                          </p:stCondLst>
                                        </p:cTn>
                                        <p:tgtEl>
                                          <p:spTgt spid="84995">
                                            <p:txEl>
                                              <p:pRg st="6" end="6"/>
                                            </p:txEl>
                                          </p:spTgt>
                                        </p:tgtEl>
                                        <p:attrNameLst>
                                          <p:attrName>style.visibility</p:attrName>
                                        </p:attrNameLst>
                                      </p:cBhvr>
                                      <p:to>
                                        <p:strVal val="visible"/>
                                      </p:to>
                                    </p:set>
                                    <p:animEffect transition="in" filter="checkerboard(across)">
                                      <p:cBhvr>
                                        <p:cTn id="35" dur="500"/>
                                        <p:tgtEl>
                                          <p:spTgt spid="84995">
                                            <p:txEl>
                                              <p:pRg st="6" end="6"/>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8" presetClass="entr" presetSubtype="16" fill="hold" grpId="0" nodeType="clickEffect">
                                  <p:stCondLst>
                                    <p:cond delay="0"/>
                                  </p:stCondLst>
                                  <p:childTnLst>
                                    <p:set>
                                      <p:cBhvr>
                                        <p:cTn id="39" dur="1" fill="hold">
                                          <p:stCondLst>
                                            <p:cond delay="0"/>
                                          </p:stCondLst>
                                        </p:cTn>
                                        <p:tgtEl>
                                          <p:spTgt spid="84997"/>
                                        </p:tgtEl>
                                        <p:attrNameLst>
                                          <p:attrName>style.visibility</p:attrName>
                                        </p:attrNameLst>
                                      </p:cBhvr>
                                      <p:to>
                                        <p:strVal val="visible"/>
                                      </p:to>
                                    </p:set>
                                    <p:animEffect transition="in" filter="diamond(in)">
                                      <p:cBhvr>
                                        <p:cTn id="40" dur="2000"/>
                                        <p:tgtEl>
                                          <p:spTgt spid="8499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4997"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4"/>
          <p:cNvPicPr>
            <a:picLocks noGrp="1" noChangeAspect="1" noChangeArrowheads="1"/>
          </p:cNvPicPr>
          <p:nvPr>
            <p:ph idx="1"/>
          </p:nvPr>
        </p:nvPicPr>
        <p:blipFill>
          <a:blip r:embed="rId3" cstate="print"/>
          <a:srcRect/>
          <a:stretch>
            <a:fillRect/>
          </a:stretch>
        </p:blipFill>
        <p:spPr>
          <a:xfrm>
            <a:off x="0" y="0"/>
            <a:ext cx="9144000" cy="6858000"/>
          </a:xfrm>
        </p:spPr>
      </p:pic>
      <p:sp>
        <p:nvSpPr>
          <p:cNvPr id="2" name="タイトル 1"/>
          <p:cNvSpPr>
            <a:spLocks noGrp="1"/>
          </p:cNvSpPr>
          <p:nvPr>
            <p:ph type="title"/>
          </p:nvPr>
        </p:nvSpPr>
        <p:spPr>
          <a:xfrm>
            <a:off x="0" y="714356"/>
            <a:ext cx="9144000" cy="5572164"/>
          </a:xfrm>
        </p:spPr>
        <p:txBody>
          <a:bodyPr/>
          <a:lstStyle/>
          <a:p>
            <a:pPr>
              <a:defRPr/>
            </a:pPr>
            <a:r>
              <a:rPr lang="ja-JP" altLang="en-US" sz="6600" dirty="0" smtClean="0">
                <a:ln>
                  <a:solidFill>
                    <a:schemeClr val="tx1"/>
                  </a:solidFill>
                </a:ln>
                <a:solidFill>
                  <a:srgbClr val="FF0000"/>
                </a:solidFill>
                <a:latin typeface="AR P明朝体U" pitchFamily="50" charset="-128"/>
                <a:ea typeface="AR P明朝体U" pitchFamily="50" charset="-128"/>
              </a:rPr>
              <a:t>④クラブ管理運営の変化</a:t>
            </a:r>
            <a:br>
              <a:rPr lang="ja-JP" altLang="en-US" sz="6600" dirty="0" smtClean="0">
                <a:ln>
                  <a:solidFill>
                    <a:schemeClr val="tx1"/>
                  </a:solidFill>
                </a:ln>
                <a:solidFill>
                  <a:srgbClr val="FF0000"/>
                </a:solidFill>
                <a:latin typeface="AR P明朝体U" pitchFamily="50" charset="-128"/>
                <a:ea typeface="AR P明朝体U" pitchFamily="50" charset="-128"/>
              </a:rPr>
            </a:br>
            <a:r>
              <a:rPr lang="ja-JP" altLang="en-US" sz="6600" dirty="0" smtClean="0">
                <a:ln>
                  <a:solidFill>
                    <a:schemeClr val="tx1"/>
                  </a:solidFill>
                </a:ln>
                <a:solidFill>
                  <a:srgbClr val="FF0000"/>
                </a:solidFill>
                <a:latin typeface="AR P明朝体U" pitchFamily="50" charset="-128"/>
                <a:ea typeface="AR P明朝体U" pitchFamily="50" charset="-128"/>
              </a:rPr>
              <a:t/>
            </a:r>
            <a:br>
              <a:rPr lang="ja-JP" altLang="en-US" sz="6600" dirty="0" smtClean="0">
                <a:ln>
                  <a:solidFill>
                    <a:schemeClr val="tx1"/>
                  </a:solidFill>
                </a:ln>
                <a:solidFill>
                  <a:srgbClr val="FF0000"/>
                </a:solidFill>
                <a:latin typeface="AR P明朝体U" pitchFamily="50" charset="-128"/>
                <a:ea typeface="AR P明朝体U" pitchFamily="50" charset="-128"/>
              </a:rPr>
            </a:br>
            <a:r>
              <a:rPr lang="ja-JP" altLang="en-US" sz="6600" dirty="0" smtClean="0">
                <a:ln>
                  <a:solidFill>
                    <a:schemeClr val="tx1"/>
                  </a:solidFill>
                </a:ln>
                <a:solidFill>
                  <a:srgbClr val="FF0000"/>
                </a:solidFill>
                <a:latin typeface="AR P明朝体U" pitchFamily="50" charset="-128"/>
                <a:ea typeface="AR P明朝体U" pitchFamily="50" charset="-128"/>
              </a:rPr>
              <a:t>クラブ例会の形骸化</a:t>
            </a:r>
            <a:br>
              <a:rPr lang="ja-JP" altLang="en-US" sz="6600" dirty="0" smtClean="0">
                <a:ln>
                  <a:solidFill>
                    <a:schemeClr val="tx1"/>
                  </a:solidFill>
                </a:ln>
                <a:solidFill>
                  <a:srgbClr val="FF0000"/>
                </a:solidFill>
                <a:latin typeface="AR P明朝体U" pitchFamily="50" charset="-128"/>
                <a:ea typeface="AR P明朝体U" pitchFamily="50" charset="-128"/>
              </a:rPr>
            </a:br>
            <a:r>
              <a:rPr lang="ja-JP" altLang="en-US" sz="6600" dirty="0" smtClean="0">
                <a:ln>
                  <a:solidFill>
                    <a:schemeClr val="tx1"/>
                  </a:solidFill>
                </a:ln>
                <a:solidFill>
                  <a:srgbClr val="FF0000"/>
                </a:solidFill>
                <a:latin typeface="AR P明朝体U" pitchFamily="50" charset="-128"/>
                <a:ea typeface="AR P明朝体U" pitchFamily="50" charset="-128"/>
              </a:rPr>
              <a:t/>
            </a:r>
            <a:br>
              <a:rPr lang="ja-JP" altLang="en-US" sz="6600" dirty="0" smtClean="0">
                <a:ln>
                  <a:solidFill>
                    <a:schemeClr val="tx1"/>
                  </a:solidFill>
                </a:ln>
                <a:solidFill>
                  <a:srgbClr val="FF0000"/>
                </a:solidFill>
                <a:latin typeface="AR P明朝体U" pitchFamily="50" charset="-128"/>
                <a:ea typeface="AR P明朝体U" pitchFamily="50" charset="-128"/>
              </a:rPr>
            </a:br>
            <a:r>
              <a:rPr lang="ja-JP" altLang="en-US" sz="6600" dirty="0" smtClean="0">
                <a:ln>
                  <a:solidFill>
                    <a:schemeClr val="tx1"/>
                  </a:solidFill>
                </a:ln>
                <a:solidFill>
                  <a:srgbClr val="FF0000"/>
                </a:solidFill>
                <a:latin typeface="AR P明朝体U" pitchFamily="50" charset="-128"/>
                <a:ea typeface="AR P明朝体U" pitchFamily="50" charset="-128"/>
              </a:rPr>
              <a:t>ロータリーの魅力低下</a:t>
            </a:r>
            <a:r>
              <a:rPr lang="ja-JP" altLang="en-US" dirty="0" smtClean="0">
                <a:solidFill>
                  <a:schemeClr val="bg2">
                    <a:lumMod val="90000"/>
                  </a:schemeClr>
                </a:solidFill>
              </a:rPr>
              <a:t/>
            </a:r>
            <a:br>
              <a:rPr lang="ja-JP" altLang="en-US" dirty="0" smtClean="0">
                <a:solidFill>
                  <a:schemeClr val="bg2">
                    <a:lumMod val="90000"/>
                  </a:schemeClr>
                </a:solidFill>
              </a:rPr>
            </a:br>
            <a:endParaRPr lang="ja-JP" alt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8" presetClass="entr" presetSubtype="0" accel="50000" fill="hold" nodeType="afterEffect">
                                  <p:stCondLst>
                                    <p:cond delay="0"/>
                                  </p:stCondLst>
                                  <p:iterate type="lt">
                                    <p:tmPct val="50000"/>
                                  </p:iterate>
                                  <p:childTnLst>
                                    <p:set>
                                      <p:cBhvr>
                                        <p:cTn id="6" dur="1" fill="hold">
                                          <p:stCondLst>
                                            <p:cond delay="0"/>
                                          </p:stCondLst>
                                        </p:cTn>
                                        <p:tgtEl>
                                          <p:spTgt spid="2"/>
                                        </p:tgtEl>
                                        <p:attrNameLst>
                                          <p:attrName>style.visibility</p:attrName>
                                        </p:attrNameLst>
                                      </p:cBhvr>
                                      <p:to>
                                        <p:strVal val="visible"/>
                                      </p:to>
                                    </p:set>
                                    <p:set>
                                      <p:cBhvr>
                                        <p:cTn id="7" dur="228" fill="hold">
                                          <p:stCondLst>
                                            <p:cond delay="0"/>
                                          </p:stCondLst>
                                        </p:cTn>
                                        <p:tgtEl>
                                          <p:spTgt spid="2"/>
                                        </p:tgtEl>
                                        <p:attrNameLst>
                                          <p:attrName>style.rotation</p:attrName>
                                        </p:attrNameLst>
                                      </p:cBhvr>
                                      <p:to>
                                        <p:strVal val="-45.0"/>
                                      </p:to>
                                    </p:set>
                                    <p:anim calcmode="lin" valueType="num">
                                      <p:cBhvr>
                                        <p:cTn id="8" dur="228" fill="hold">
                                          <p:stCondLst>
                                            <p:cond delay="228"/>
                                          </p:stCondLst>
                                        </p:cTn>
                                        <p:tgtEl>
                                          <p:spTgt spid="2"/>
                                        </p:tgtEl>
                                        <p:attrNameLst>
                                          <p:attrName>style.rotation</p:attrName>
                                        </p:attrNameLst>
                                      </p:cBhvr>
                                      <p:tavLst>
                                        <p:tav tm="0">
                                          <p:val>
                                            <p:fltVal val="-45"/>
                                          </p:val>
                                        </p:tav>
                                        <p:tav tm="69900">
                                          <p:val>
                                            <p:fltVal val="45"/>
                                          </p:val>
                                        </p:tav>
                                        <p:tav tm="100000">
                                          <p:val>
                                            <p:fltVal val="0"/>
                                          </p:val>
                                        </p:tav>
                                      </p:tavLst>
                                    </p:anim>
                                    <p:anim calcmode="lin" valueType="num">
                                      <p:cBhvr>
                                        <p:cTn id="9" dur="228" fill="hold">
                                          <p:stCondLst>
                                            <p:cond delay="0"/>
                                          </p:stCondLst>
                                        </p:cTn>
                                        <p:tgtEl>
                                          <p:spTgt spid="2"/>
                                        </p:tgtEl>
                                        <p:attrNameLst>
                                          <p:attrName>ppt_y</p:attrName>
                                        </p:attrNameLst>
                                      </p:cBhvr>
                                      <p:tavLst>
                                        <p:tav tm="0">
                                          <p:val>
                                            <p:strVal val="#ppt_y-1"/>
                                          </p:val>
                                        </p:tav>
                                        <p:tav tm="100000">
                                          <p:val>
                                            <p:strVal val="#ppt_y-(0.354*#ppt_w-0.172*#ppt_h)"/>
                                          </p:val>
                                        </p:tav>
                                      </p:tavLst>
                                    </p:anim>
                                    <p:anim calcmode="lin" valueType="num">
                                      <p:cBhvr>
                                        <p:cTn id="10" dur="78" decel="50000" autoRev="1" fill="hold">
                                          <p:stCondLst>
                                            <p:cond delay="228"/>
                                          </p:stCondLst>
                                        </p:cTn>
                                        <p:tgtEl>
                                          <p:spTgt spid="2"/>
                                        </p:tgtEl>
                                        <p:attrNameLst>
                                          <p:attrName>ppt_y</p:attrName>
                                        </p:attrNameLst>
                                      </p:cBhvr>
                                      <p:tavLst>
                                        <p:tav tm="0">
                                          <p:val>
                                            <p:strVal val="#ppt_y-(0.354*#ppt_w-0.172*#ppt_h)"/>
                                          </p:val>
                                        </p:tav>
                                        <p:tav tm="100000">
                                          <p:val>
                                            <p:strVal val="#ppt_y-(0.354*#ppt_w-0.172*#ppt_h)-#ppt_h/2"/>
                                          </p:val>
                                        </p:tav>
                                      </p:tavLst>
                                    </p:anim>
                                    <p:anim calcmode="lin" valueType="num">
                                      <p:cBhvr>
                                        <p:cTn id="11" dur="68" fill="hold">
                                          <p:stCondLst>
                                            <p:cond delay="432"/>
                                          </p:stCondLst>
                                        </p:cTn>
                                        <p:tgtEl>
                                          <p:spTgt spid="2"/>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タイトル 1"/>
          <p:cNvSpPr>
            <a:spLocks noGrp="1"/>
          </p:cNvSpPr>
          <p:nvPr>
            <p:ph type="title"/>
          </p:nvPr>
        </p:nvSpPr>
        <p:spPr>
          <a:xfrm>
            <a:off x="642938" y="0"/>
            <a:ext cx="7772400" cy="1143000"/>
          </a:xfrm>
        </p:spPr>
        <p:txBody>
          <a:bodyPr/>
          <a:lstStyle/>
          <a:p>
            <a:r>
              <a:rPr lang="ja-JP" altLang="en-US" sz="4000" smtClean="0">
                <a:solidFill>
                  <a:srgbClr val="FFFFCC"/>
                </a:solidFill>
              </a:rPr>
              <a:t>日本ロータリーの活性化</a:t>
            </a:r>
          </a:p>
        </p:txBody>
      </p:sp>
      <p:sp>
        <p:nvSpPr>
          <p:cNvPr id="3" name="コンテンツ プレースホルダ 2"/>
          <p:cNvSpPr>
            <a:spLocks noGrp="1"/>
          </p:cNvSpPr>
          <p:nvPr>
            <p:ph idx="1"/>
          </p:nvPr>
        </p:nvSpPr>
        <p:spPr>
          <a:xfrm>
            <a:off x="428625" y="1285875"/>
            <a:ext cx="8358188" cy="3000375"/>
          </a:xfrm>
        </p:spPr>
        <p:txBody>
          <a:bodyPr/>
          <a:lstStyle/>
          <a:p>
            <a:pPr>
              <a:defRPr/>
            </a:pPr>
            <a:r>
              <a:rPr lang="ja-JP" altLang="en-US" dirty="0" smtClean="0">
                <a:solidFill>
                  <a:schemeClr val="bg2">
                    <a:lumMod val="20000"/>
                    <a:lumOff val="80000"/>
                  </a:schemeClr>
                </a:solidFill>
              </a:rPr>
              <a:t>純粋親睦の必要性</a:t>
            </a:r>
          </a:p>
          <a:p>
            <a:pPr>
              <a:defRPr/>
            </a:pPr>
            <a:r>
              <a:rPr lang="ja-JP" altLang="en-US" dirty="0" smtClean="0">
                <a:solidFill>
                  <a:schemeClr val="bg2">
                    <a:lumMod val="20000"/>
                    <a:lumOff val="80000"/>
                  </a:schemeClr>
                </a:solidFill>
              </a:rPr>
              <a:t>業界と会員の相互扶助による事業の発展</a:t>
            </a:r>
          </a:p>
          <a:p>
            <a:pPr>
              <a:defRPr/>
            </a:pPr>
            <a:r>
              <a:rPr lang="ja-JP" altLang="en-US" dirty="0" smtClean="0">
                <a:solidFill>
                  <a:schemeClr val="bg2">
                    <a:lumMod val="20000"/>
                    <a:lumOff val="80000"/>
                  </a:schemeClr>
                </a:solidFill>
              </a:rPr>
              <a:t>例会の重要性の再確認</a:t>
            </a:r>
          </a:p>
          <a:p>
            <a:pPr>
              <a:defRPr/>
            </a:pPr>
            <a:r>
              <a:rPr lang="ja-JP" altLang="en-US" dirty="0" smtClean="0">
                <a:solidFill>
                  <a:schemeClr val="bg2">
                    <a:lumMod val="20000"/>
                    <a:lumOff val="80000"/>
                  </a:schemeClr>
                </a:solidFill>
              </a:rPr>
              <a:t>日本のロータリーの認知度の低下</a:t>
            </a:r>
          </a:p>
          <a:p>
            <a:pPr>
              <a:defRPr/>
            </a:pPr>
            <a:r>
              <a:rPr lang="ja-JP" altLang="en-US" dirty="0" smtClean="0">
                <a:solidFill>
                  <a:schemeClr val="bg2">
                    <a:lumMod val="20000"/>
                    <a:lumOff val="80000"/>
                  </a:schemeClr>
                </a:solidFill>
              </a:rPr>
              <a:t>費用負担の問題</a:t>
            </a:r>
          </a:p>
          <a:p>
            <a:pPr>
              <a:defRPr/>
            </a:pPr>
            <a:endParaRPr lang="ja-JP" altLang="en-US" dirty="0">
              <a:solidFill>
                <a:schemeClr val="bg2">
                  <a:lumMod val="20000"/>
                  <a:lumOff val="80000"/>
                </a:schemeClr>
              </a:solidFill>
            </a:endParaRPr>
          </a:p>
        </p:txBody>
      </p:sp>
      <p:sp>
        <p:nvSpPr>
          <p:cNvPr id="5" name="テキスト ボックス 4"/>
          <p:cNvSpPr txBox="1">
            <a:spLocks noChangeArrowheads="1"/>
          </p:cNvSpPr>
          <p:nvPr/>
        </p:nvSpPr>
        <p:spPr bwMode="auto">
          <a:xfrm>
            <a:off x="1000125" y="4500563"/>
            <a:ext cx="7286625" cy="1754187"/>
          </a:xfrm>
          <a:prstGeom prst="rect">
            <a:avLst/>
          </a:prstGeom>
          <a:solidFill>
            <a:srgbClr val="FFFF99"/>
          </a:solidFill>
          <a:ln w="9525">
            <a:solidFill>
              <a:srgbClr val="FF0000"/>
            </a:solidFill>
            <a:miter lim="800000"/>
            <a:headEnd/>
            <a:tailEnd/>
          </a:ln>
        </p:spPr>
        <p:txBody>
          <a:bodyPr>
            <a:spAutoFit/>
          </a:bodyPr>
          <a:lstStyle/>
          <a:p>
            <a:pPr algn="ctr"/>
            <a:r>
              <a:rPr lang="ja-JP" altLang="en-US" sz="3600" dirty="0" smtClean="0"/>
              <a:t>ロータリアンとしての</a:t>
            </a:r>
            <a:endParaRPr lang="ja-JP" altLang="en-US" sz="3600" dirty="0"/>
          </a:p>
          <a:p>
            <a:pPr algn="ctr"/>
            <a:r>
              <a:rPr lang="ja-JP" altLang="en-US" sz="3600" dirty="0" smtClean="0"/>
              <a:t>誇りと大きなメリットが</a:t>
            </a:r>
            <a:endParaRPr lang="ja-JP" altLang="en-US" sz="3600" dirty="0"/>
          </a:p>
          <a:p>
            <a:pPr algn="ctr"/>
            <a:r>
              <a:rPr lang="ja-JP" altLang="en-US" sz="3600" dirty="0"/>
              <a:t>クラブを活性化する最善の方策</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2" presetClass="entr" presetSubtype="4" fill="hold" nodeType="after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calcmode="lin" valueType="num">
                                      <p:cBhvr additive="base">
                                        <p:cTn id="12" dur="20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3" dur="20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nodeType="clickEffect">
                                  <p:stCondLst>
                                    <p:cond delay="0"/>
                                  </p:stCondLst>
                                  <p:childTnLst>
                                    <p:set>
                                      <p:cBhvr>
                                        <p:cTn id="17" dur="1" fill="hold">
                                          <p:stCondLst>
                                            <p:cond delay="0"/>
                                          </p:stCondLst>
                                        </p:cTn>
                                        <p:tgtEl>
                                          <p:spTgt spid="3">
                                            <p:txEl>
                                              <p:pRg st="2" end="2"/>
                                            </p:txEl>
                                          </p:spTgt>
                                        </p:tgtEl>
                                        <p:attrNameLst>
                                          <p:attrName>style.visibility</p:attrName>
                                        </p:attrNameLst>
                                      </p:cBhvr>
                                      <p:to>
                                        <p:strVal val="visible"/>
                                      </p:to>
                                    </p:set>
                                    <p:anim calcmode="lin" valueType="num">
                                      <p:cBhvr additive="base">
                                        <p:cTn id="18" dur="20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9" dur="20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nodeType="clickEffect">
                                  <p:stCondLst>
                                    <p:cond delay="0"/>
                                  </p:stCondLst>
                                  <p:childTnLst>
                                    <p:set>
                                      <p:cBhvr>
                                        <p:cTn id="23" dur="1" fill="hold">
                                          <p:stCondLst>
                                            <p:cond delay="0"/>
                                          </p:stCondLst>
                                        </p:cTn>
                                        <p:tgtEl>
                                          <p:spTgt spid="3">
                                            <p:txEl>
                                              <p:pRg st="3" end="3"/>
                                            </p:txEl>
                                          </p:spTgt>
                                        </p:tgtEl>
                                        <p:attrNameLst>
                                          <p:attrName>style.visibility</p:attrName>
                                        </p:attrNameLst>
                                      </p:cBhvr>
                                      <p:to>
                                        <p:strVal val="visible"/>
                                      </p:to>
                                    </p:set>
                                    <p:anim calcmode="lin" valueType="num">
                                      <p:cBhvr additive="base">
                                        <p:cTn id="24" dur="20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5" dur="20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nodeType="clickEffect">
                                  <p:stCondLst>
                                    <p:cond delay="0"/>
                                  </p:stCondLst>
                                  <p:childTnLst>
                                    <p:set>
                                      <p:cBhvr>
                                        <p:cTn id="29" dur="1" fill="hold">
                                          <p:stCondLst>
                                            <p:cond delay="0"/>
                                          </p:stCondLst>
                                        </p:cTn>
                                        <p:tgtEl>
                                          <p:spTgt spid="3">
                                            <p:txEl>
                                              <p:pRg st="4" end="4"/>
                                            </p:txEl>
                                          </p:spTgt>
                                        </p:tgtEl>
                                        <p:attrNameLst>
                                          <p:attrName>style.visibility</p:attrName>
                                        </p:attrNameLst>
                                      </p:cBhvr>
                                      <p:to>
                                        <p:strVal val="visible"/>
                                      </p:to>
                                    </p:set>
                                    <p:anim calcmode="lin" valueType="num">
                                      <p:cBhvr additive="base">
                                        <p:cTn id="30" dur="20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1" dur="20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8" presetClass="entr" presetSubtype="16" fill="hold" grpId="0" nodeType="clickEffect">
                                  <p:stCondLst>
                                    <p:cond delay="0"/>
                                  </p:stCondLst>
                                  <p:childTnLst>
                                    <p:set>
                                      <p:cBhvr>
                                        <p:cTn id="35" dur="1" fill="hold">
                                          <p:stCondLst>
                                            <p:cond delay="0"/>
                                          </p:stCondLst>
                                        </p:cTn>
                                        <p:tgtEl>
                                          <p:spTgt spid="5"/>
                                        </p:tgtEl>
                                        <p:attrNameLst>
                                          <p:attrName>style.visibility</p:attrName>
                                        </p:attrNameLst>
                                      </p:cBhvr>
                                      <p:to>
                                        <p:strVal val="visible"/>
                                      </p:to>
                                    </p:set>
                                    <p:animEffect transition="in" filter="diamond(in)">
                                      <p:cBhvr>
                                        <p:cTn id="36"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タイトル 1"/>
          <p:cNvSpPr>
            <a:spLocks noGrp="1"/>
          </p:cNvSpPr>
          <p:nvPr>
            <p:ph type="title"/>
          </p:nvPr>
        </p:nvSpPr>
        <p:spPr>
          <a:xfrm>
            <a:off x="500063" y="0"/>
            <a:ext cx="8229600" cy="1143000"/>
          </a:xfrm>
        </p:spPr>
        <p:txBody>
          <a:bodyPr/>
          <a:lstStyle/>
          <a:p>
            <a:r>
              <a:rPr lang="ja-JP" altLang="en-US" smtClean="0">
                <a:solidFill>
                  <a:srgbClr val="FFFF99"/>
                </a:solidFill>
              </a:rPr>
              <a:t>近未来の予測</a:t>
            </a:r>
          </a:p>
        </p:txBody>
      </p:sp>
      <p:sp>
        <p:nvSpPr>
          <p:cNvPr id="3" name="コンテンツ プレースホルダ 2"/>
          <p:cNvSpPr>
            <a:spLocks noGrp="1"/>
          </p:cNvSpPr>
          <p:nvPr>
            <p:ph idx="1"/>
          </p:nvPr>
        </p:nvSpPr>
        <p:spPr>
          <a:xfrm>
            <a:off x="457200" y="1214438"/>
            <a:ext cx="8229600" cy="5357812"/>
          </a:xfrm>
        </p:spPr>
        <p:txBody>
          <a:bodyPr/>
          <a:lstStyle/>
          <a:p>
            <a:r>
              <a:rPr lang="ja-JP" altLang="en-US" dirty="0" smtClean="0">
                <a:solidFill>
                  <a:schemeClr val="bg2"/>
                </a:solidFill>
              </a:rPr>
              <a:t>地球人口　</a:t>
            </a:r>
            <a:r>
              <a:rPr lang="en-US" altLang="ja-JP" dirty="0" smtClean="0">
                <a:solidFill>
                  <a:schemeClr val="bg2"/>
                </a:solidFill>
              </a:rPr>
              <a:t>95.4</a:t>
            </a:r>
            <a:r>
              <a:rPr lang="ja-JP" altLang="en-US" dirty="0" smtClean="0">
                <a:solidFill>
                  <a:schemeClr val="bg2"/>
                </a:solidFill>
              </a:rPr>
              <a:t>億人　先進国人口　</a:t>
            </a:r>
            <a:r>
              <a:rPr lang="en-US" altLang="ja-JP" dirty="0" smtClean="0">
                <a:solidFill>
                  <a:schemeClr val="bg2"/>
                </a:solidFill>
              </a:rPr>
              <a:t>12.5</a:t>
            </a:r>
            <a:r>
              <a:rPr lang="ja-JP" altLang="en-US" dirty="0" smtClean="0">
                <a:solidFill>
                  <a:schemeClr val="bg2"/>
                </a:solidFill>
              </a:rPr>
              <a:t>億人</a:t>
            </a:r>
          </a:p>
          <a:p>
            <a:r>
              <a:rPr lang="ja-JP" altLang="en-US" dirty="0" smtClean="0">
                <a:solidFill>
                  <a:schemeClr val="bg2"/>
                </a:solidFill>
              </a:rPr>
              <a:t>発展途上国の人口爆発</a:t>
            </a:r>
          </a:p>
          <a:p>
            <a:r>
              <a:rPr lang="ja-JP" altLang="en-US" dirty="0" smtClean="0">
                <a:solidFill>
                  <a:schemeClr val="bg2"/>
                </a:solidFill>
              </a:rPr>
              <a:t>先進国の少子化</a:t>
            </a:r>
          </a:p>
          <a:p>
            <a:r>
              <a:rPr lang="ja-JP" altLang="en-US" dirty="0" smtClean="0">
                <a:solidFill>
                  <a:schemeClr val="bg2"/>
                </a:solidFill>
              </a:rPr>
              <a:t>飲み水、食料の不足、自然環境の破壊</a:t>
            </a:r>
          </a:p>
          <a:p>
            <a:r>
              <a:rPr lang="ja-JP" altLang="en-US" dirty="0" smtClean="0">
                <a:solidFill>
                  <a:schemeClr val="bg2"/>
                </a:solidFill>
              </a:rPr>
              <a:t>多発的な紛争、破壊</a:t>
            </a:r>
          </a:p>
          <a:p>
            <a:r>
              <a:rPr lang="ja-JP" altLang="en-US" dirty="0" smtClean="0">
                <a:solidFill>
                  <a:schemeClr val="bg2"/>
                </a:solidFill>
              </a:rPr>
              <a:t>虚業である新資本主義を阻止する責任</a:t>
            </a:r>
          </a:p>
        </p:txBody>
      </p:sp>
      <p:sp>
        <p:nvSpPr>
          <p:cNvPr id="4" name="テキスト ボックス 3"/>
          <p:cNvSpPr txBox="1">
            <a:spLocks noChangeArrowheads="1"/>
          </p:cNvSpPr>
          <p:nvPr/>
        </p:nvSpPr>
        <p:spPr bwMode="auto">
          <a:xfrm>
            <a:off x="2000250" y="5786438"/>
            <a:ext cx="4857750" cy="646331"/>
          </a:xfrm>
          <a:prstGeom prst="rect">
            <a:avLst/>
          </a:prstGeom>
          <a:solidFill>
            <a:schemeClr val="bg1"/>
          </a:solidFill>
          <a:ln w="9525">
            <a:solidFill>
              <a:srgbClr val="FF0000"/>
            </a:solidFill>
            <a:miter lim="800000"/>
            <a:headEnd/>
            <a:tailEnd/>
          </a:ln>
        </p:spPr>
        <p:txBody>
          <a:bodyPr>
            <a:spAutoFit/>
          </a:bodyPr>
          <a:lstStyle/>
          <a:p>
            <a:pPr algn="ctr"/>
            <a:r>
              <a:rPr lang="ja-JP" altLang="en-US" sz="3600" dirty="0"/>
              <a:t>ロータリーの</a:t>
            </a:r>
            <a:r>
              <a:rPr lang="ja-JP" altLang="en-US" sz="3600" dirty="0" smtClean="0"/>
              <a:t>存在意義</a:t>
            </a:r>
            <a:endParaRPr lang="ja-JP" altLang="en-US" sz="36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2" presetClass="entr" presetSubtype="4" fill="hold" nodeType="after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calcmode="lin" valueType="num">
                                      <p:cBhvr additive="base">
                                        <p:cTn id="12" dur="20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3" dur="20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par>
                          <p:cTn id="14" fill="hold">
                            <p:stCondLst>
                              <p:cond delay="4000"/>
                            </p:stCondLst>
                            <p:childTnLst>
                              <p:par>
                                <p:cTn id="15" presetID="2" presetClass="entr" presetSubtype="4" fill="hold" nodeType="after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additive="base">
                                        <p:cTn id="17" dur="20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8" dur="20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 calcmode="lin" valueType="num">
                                      <p:cBhvr additive="base">
                                        <p:cTn id="23" dur="20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4" dur="20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3">
                                            <p:txEl>
                                              <p:pRg st="4" end="4"/>
                                            </p:txEl>
                                          </p:spTgt>
                                        </p:tgtEl>
                                        <p:attrNameLst>
                                          <p:attrName>style.visibility</p:attrName>
                                        </p:attrNameLst>
                                      </p:cBhvr>
                                      <p:to>
                                        <p:strVal val="visible"/>
                                      </p:to>
                                    </p:set>
                                    <p:anim calcmode="lin" valueType="num">
                                      <p:cBhvr additive="base">
                                        <p:cTn id="29" dur="20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0" dur="20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nodeType="clickEffect">
                                  <p:stCondLst>
                                    <p:cond delay="0"/>
                                  </p:stCondLst>
                                  <p:childTnLst>
                                    <p:set>
                                      <p:cBhvr>
                                        <p:cTn id="34" dur="1" fill="hold">
                                          <p:stCondLst>
                                            <p:cond delay="0"/>
                                          </p:stCondLst>
                                        </p:cTn>
                                        <p:tgtEl>
                                          <p:spTgt spid="3">
                                            <p:txEl>
                                              <p:pRg st="5" end="5"/>
                                            </p:txEl>
                                          </p:spTgt>
                                        </p:tgtEl>
                                        <p:attrNameLst>
                                          <p:attrName>style.visibility</p:attrName>
                                        </p:attrNameLst>
                                      </p:cBhvr>
                                      <p:to>
                                        <p:strVal val="visible"/>
                                      </p:to>
                                    </p:set>
                                    <p:anim calcmode="lin" valueType="num">
                                      <p:cBhvr additive="base">
                                        <p:cTn id="35" dur="20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6" dur="20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8" presetClass="entr" presetSubtype="16" fill="hold" grpId="0" nodeType="clickEffect">
                                  <p:stCondLst>
                                    <p:cond delay="0"/>
                                  </p:stCondLst>
                                  <p:childTnLst>
                                    <p:set>
                                      <p:cBhvr>
                                        <p:cTn id="40" dur="1" fill="hold">
                                          <p:stCondLst>
                                            <p:cond delay="0"/>
                                          </p:stCondLst>
                                        </p:cTn>
                                        <p:tgtEl>
                                          <p:spTgt spid="4"/>
                                        </p:tgtEl>
                                        <p:attrNameLst>
                                          <p:attrName>style.visibility</p:attrName>
                                        </p:attrNameLst>
                                      </p:cBhvr>
                                      <p:to>
                                        <p:strVal val="visible"/>
                                      </p:to>
                                    </p:set>
                                    <p:animEffect transition="in" filter="diamond(in)">
                                      <p:cBhvr>
                                        <p:cTn id="41"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タイトル 3"/>
          <p:cNvSpPr txBox="1">
            <a:spLocks/>
          </p:cNvSpPr>
          <p:nvPr/>
        </p:nvSpPr>
        <p:spPr>
          <a:xfrm>
            <a:off x="0" y="0"/>
            <a:ext cx="9144000" cy="1052736"/>
          </a:xfrm>
          <a:prstGeom prst="rect">
            <a:avLst/>
          </a:prstGeom>
          <a:solidFill>
            <a:srgbClr val="060988"/>
          </a:solidFill>
        </p:spPr>
        <p:txBody>
          <a:bodyPr anchor="ctr">
            <a:noAutofit/>
          </a:bodyPr>
          <a:lstStyle/>
          <a:p>
            <a:pPr algn="ctr" fontAlgn="auto">
              <a:spcAft>
                <a:spcPts val="0"/>
              </a:spcAft>
              <a:defRPr/>
            </a:pPr>
            <a:r>
              <a:rPr lang="en-US" altLang="ja-JP" sz="5400" b="1" dirty="0" smtClean="0">
                <a:ln w="18000">
                  <a:solidFill>
                    <a:schemeClr val="accent2">
                      <a:satMod val="140000"/>
                    </a:schemeClr>
                  </a:solidFill>
                  <a:prstDash val="solid"/>
                  <a:miter lim="800000"/>
                </a:ln>
                <a:noFill/>
                <a:effectLst>
                  <a:outerShdw blurRad="25500" dist="23000" dir="7020000" algn="tl">
                    <a:srgbClr val="000000">
                      <a:alpha val="50000"/>
                    </a:srgbClr>
                  </a:outerShdw>
                </a:effectLst>
                <a:latin typeface="AR P隷書体M" pitchFamily="50" charset="-128"/>
                <a:ea typeface="AR P隷書体M" pitchFamily="50" charset="-128"/>
                <a:cs typeface="+mj-cs"/>
              </a:rPr>
              <a:t>2790</a:t>
            </a:r>
            <a:r>
              <a:rPr lang="ja-JP" altLang="en-US" sz="5400" b="1" dirty="0" smtClean="0">
                <a:ln w="18000">
                  <a:solidFill>
                    <a:schemeClr val="accent2">
                      <a:satMod val="140000"/>
                    </a:schemeClr>
                  </a:solidFill>
                  <a:prstDash val="solid"/>
                  <a:miter lim="800000"/>
                </a:ln>
                <a:noFill/>
                <a:effectLst>
                  <a:outerShdw blurRad="25500" dist="23000" dir="7020000" algn="tl">
                    <a:srgbClr val="000000">
                      <a:alpha val="50000"/>
                    </a:srgbClr>
                  </a:outerShdw>
                </a:effectLst>
                <a:latin typeface="AR P隷書体M" pitchFamily="50" charset="-128"/>
                <a:ea typeface="AR P隷書体M" pitchFamily="50" charset="-128"/>
                <a:cs typeface="+mj-cs"/>
              </a:rPr>
              <a:t>地区年次大会</a:t>
            </a:r>
            <a:endParaRPr lang="ja-JP" altLang="en-US" sz="5400" b="1" dirty="0">
              <a:ln w="18000">
                <a:solidFill>
                  <a:schemeClr val="accent2">
                    <a:satMod val="140000"/>
                  </a:schemeClr>
                </a:solidFill>
                <a:prstDash val="solid"/>
                <a:miter lim="800000"/>
              </a:ln>
              <a:noFill/>
              <a:effectLst>
                <a:outerShdw blurRad="25500" dist="23000" dir="7020000" algn="tl">
                  <a:srgbClr val="000000">
                    <a:alpha val="50000"/>
                  </a:srgbClr>
                </a:outerShdw>
              </a:effectLst>
              <a:latin typeface="AR P隷書体M" pitchFamily="50" charset="-128"/>
              <a:ea typeface="AR P隷書体M" pitchFamily="50" charset="-128"/>
              <a:cs typeface="+mj-cs"/>
            </a:endParaRPr>
          </a:p>
        </p:txBody>
      </p:sp>
      <p:pic>
        <p:nvPicPr>
          <p:cNvPr id="9219" name="図 7" descr="ani 4.gif"/>
          <p:cNvPicPr>
            <a:picLocks noChangeAspect="1"/>
          </p:cNvPicPr>
          <p:nvPr/>
        </p:nvPicPr>
        <p:blipFill>
          <a:blip r:embed="rId3" cstate="print"/>
          <a:srcRect/>
          <a:stretch>
            <a:fillRect/>
          </a:stretch>
        </p:blipFill>
        <p:spPr bwMode="auto">
          <a:xfrm>
            <a:off x="357188" y="71438"/>
            <a:ext cx="837282" cy="837282"/>
          </a:xfrm>
          <a:prstGeom prst="rect">
            <a:avLst/>
          </a:prstGeom>
          <a:noFill/>
          <a:ln w="9525">
            <a:noFill/>
            <a:miter lim="800000"/>
            <a:headEnd/>
            <a:tailEnd/>
          </a:ln>
        </p:spPr>
      </p:pic>
      <p:sp>
        <p:nvSpPr>
          <p:cNvPr id="9" name="タイトル 3"/>
          <p:cNvSpPr txBox="1">
            <a:spLocks/>
          </p:cNvSpPr>
          <p:nvPr/>
        </p:nvSpPr>
        <p:spPr>
          <a:xfrm>
            <a:off x="0" y="6286500"/>
            <a:ext cx="9144000" cy="571500"/>
          </a:xfrm>
          <a:prstGeom prst="rect">
            <a:avLst/>
          </a:prstGeom>
          <a:solidFill>
            <a:srgbClr val="040664"/>
          </a:solidFill>
        </p:spPr>
        <p:txBody>
          <a:bodyPr anchor="ctr">
            <a:normAutofit lnSpcReduction="10000"/>
          </a:bodyPr>
          <a:lstStyle/>
          <a:p>
            <a:pPr algn="ctr" fontAlgn="auto">
              <a:spcAft>
                <a:spcPts val="0"/>
              </a:spcAft>
              <a:defRPr/>
            </a:pPr>
            <a:r>
              <a:rPr lang="en-US" altLang="ja-JP" sz="3200" dirty="0">
                <a:solidFill>
                  <a:srgbClr val="FFFF99"/>
                </a:solidFill>
                <a:latin typeface="AR P隷書体M" pitchFamily="50" charset="-128"/>
                <a:ea typeface="AR P隷書体M" pitchFamily="50" charset="-128"/>
                <a:cs typeface="+mj-cs"/>
              </a:rPr>
              <a:t>2680</a:t>
            </a:r>
            <a:r>
              <a:rPr lang="ja-JP" altLang="en-US" sz="3200" dirty="0">
                <a:solidFill>
                  <a:srgbClr val="FFFF99"/>
                </a:solidFill>
                <a:latin typeface="AR P隷書体M" pitchFamily="50" charset="-128"/>
                <a:ea typeface="AR P隷書体M" pitchFamily="50" charset="-128"/>
                <a:cs typeface="+mj-cs"/>
              </a:rPr>
              <a:t>地区　</a:t>
            </a:r>
            <a:r>
              <a:rPr lang="en-US" altLang="ja-JP" sz="3200" dirty="0">
                <a:solidFill>
                  <a:srgbClr val="FFFF99"/>
                </a:solidFill>
                <a:latin typeface="AR P隷書体M" pitchFamily="50" charset="-128"/>
                <a:ea typeface="AR P隷書体M" pitchFamily="50" charset="-128"/>
                <a:cs typeface="+mj-cs"/>
              </a:rPr>
              <a:t>PDG </a:t>
            </a:r>
            <a:r>
              <a:rPr lang="ja-JP" altLang="en-US" sz="3200" dirty="0">
                <a:solidFill>
                  <a:srgbClr val="FFFF99"/>
                </a:solidFill>
                <a:latin typeface="AR P隷書体M" pitchFamily="50" charset="-128"/>
                <a:ea typeface="AR P隷書体M" pitchFamily="50" charset="-128"/>
                <a:cs typeface="+mj-cs"/>
              </a:rPr>
              <a:t>田中　毅</a:t>
            </a:r>
          </a:p>
        </p:txBody>
      </p:sp>
      <p:sp>
        <p:nvSpPr>
          <p:cNvPr id="8" name="正方形/長方形 7"/>
          <p:cNvSpPr/>
          <p:nvPr/>
        </p:nvSpPr>
        <p:spPr>
          <a:xfrm>
            <a:off x="571472" y="2357430"/>
            <a:ext cx="8001056" cy="2554545"/>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spAutoFit/>
          </a:bodyPr>
          <a:lstStyle/>
          <a:p>
            <a:pPr algn="ctr">
              <a:defRPr/>
            </a:pPr>
            <a:r>
              <a:rPr lang="ja-JP" altLang="en-US" sz="8000" b="1"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AR P明朝体U" pitchFamily="50" charset="-128"/>
                <a:ea typeface="AR P明朝体U" pitchFamily="50" charset="-128"/>
              </a:rPr>
              <a:t>ロータリーの危機</a:t>
            </a:r>
            <a:endParaRPr lang="en-US" altLang="ja-JP" sz="8000" b="1"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AR P明朝体U" pitchFamily="50" charset="-128"/>
              <a:ea typeface="AR P明朝体U" pitchFamily="50" charset="-128"/>
            </a:endParaRPr>
          </a:p>
          <a:p>
            <a:pPr algn="ctr">
              <a:defRPr/>
            </a:pPr>
            <a:endParaRPr lang="ja-JP" altLang="en-US" sz="8000" dirty="0">
              <a:ln w="17780" cmpd="sng">
                <a:solidFill>
                  <a:srgbClr val="FFFFFF"/>
                </a:solidFill>
                <a:prstDash val="solid"/>
                <a:miter lim="800000"/>
              </a:ln>
              <a:solidFill>
                <a:srgbClr val="FFFF99"/>
              </a:solidFill>
              <a:effectLst>
                <a:outerShdw blurRad="50800" algn="tl" rotWithShape="0">
                  <a:srgbClr val="000000"/>
                </a:outerShdw>
              </a:effectLst>
              <a:latin typeface="AR P明朝体U" pitchFamily="50" charset="-128"/>
              <a:ea typeface="AR P明朝体U" pitchFamily="50" charset="-12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childTnLst>
                                </p:cTn>
                              </p:par>
                            </p:childTnLst>
                          </p:cTn>
                        </p:par>
                        <p:par>
                          <p:cTn id="8" fill="hold">
                            <p:stCondLst>
                              <p:cond delay="1000"/>
                            </p:stCondLst>
                            <p:childTnLst>
                              <p:par>
                                <p:cTn id="9" presetID="2" presetClass="entr" presetSubtype="4" fill="hold" nodeType="afterEffect">
                                  <p:stCondLst>
                                    <p:cond delay="0"/>
                                  </p:stCondLst>
                                  <p:childTnLst>
                                    <p:set>
                                      <p:cBhvr>
                                        <p:cTn id="10" dur="1" fill="hold">
                                          <p:stCondLst>
                                            <p:cond delay="0"/>
                                          </p:stCondLst>
                                        </p:cTn>
                                        <p:tgtEl>
                                          <p:spTgt spid="9">
                                            <p:txEl>
                                              <p:pRg st="0" end="0"/>
                                            </p:txEl>
                                          </p:spTgt>
                                        </p:tgtEl>
                                        <p:attrNameLst>
                                          <p:attrName>style.visibility</p:attrName>
                                        </p:attrNameLst>
                                      </p:cBhvr>
                                      <p:to>
                                        <p:strVal val="visible"/>
                                      </p:to>
                                    </p:set>
                                    <p:anim calcmode="lin" valueType="num">
                                      <p:cBhvr additive="base">
                                        <p:cTn id="11"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12" dur="1000" fill="hold"/>
                                        <p:tgtEl>
                                          <p:spTgt spid="9">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テーマ">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テーマ">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13691</TotalTime>
  <Words>10255</Words>
  <Application>Microsoft Office PowerPoint</Application>
  <PresentationFormat>画面に合わせる (4:3)</PresentationFormat>
  <Paragraphs>523</Paragraphs>
  <Slides>48</Slides>
  <Notes>47</Notes>
  <HiddenSlides>0</HiddenSlides>
  <MMClips>0</MMClips>
  <ScaleCrop>false</ScaleCrop>
  <HeadingPairs>
    <vt:vector size="6" baseType="variant">
      <vt:variant>
        <vt:lpstr>テーマ</vt:lpstr>
      </vt:variant>
      <vt:variant>
        <vt:i4>1</vt:i4>
      </vt:variant>
      <vt:variant>
        <vt:lpstr>埋め込まれた OLE サーバー</vt:lpstr>
      </vt:variant>
      <vt:variant>
        <vt:i4>1</vt:i4>
      </vt:variant>
      <vt:variant>
        <vt:lpstr>スライド タイトル</vt:lpstr>
      </vt:variant>
      <vt:variant>
        <vt:i4>48</vt:i4>
      </vt:variant>
    </vt:vector>
  </HeadingPairs>
  <TitlesOfParts>
    <vt:vector size="50" baseType="lpstr">
      <vt:lpstr>Office テーマ</vt:lpstr>
      <vt:lpstr>Image</vt:lpstr>
      <vt:lpstr>スライド 1</vt:lpstr>
      <vt:lpstr>スライド 2</vt:lpstr>
      <vt:lpstr>ロータリーは決して順調な　　発展をとげたわけではない  何回となく大きな危機を　　　　　　　　乗り越えながら　　　　　　　　　　　　　現在に至った </vt:lpstr>
      <vt:lpstr>シカゴの時代背景</vt:lpstr>
      <vt:lpstr>スライド 5</vt:lpstr>
      <vt:lpstr>初期のロータリー思考</vt:lpstr>
      <vt:lpstr>スライド 7</vt:lpstr>
      <vt:lpstr>公衆便所設置運動</vt:lpstr>
      <vt:lpstr>スライド 9</vt:lpstr>
      <vt:lpstr>スライド 10</vt:lpstr>
      <vt:lpstr>スライド 11</vt:lpstr>
      <vt:lpstr>Service not self</vt:lpstr>
      <vt:lpstr>職業奉仕概念の導入</vt:lpstr>
      <vt:lpstr>シェルドンの著作</vt:lpstr>
      <vt:lpstr>スライド 15</vt:lpstr>
      <vt:lpstr>スライド 16</vt:lpstr>
      <vt:lpstr>シェルドンの 職業奉仕理念は 限りなく 修正資本主義に近い考え方  時代を30年先取りした思考 </vt:lpstr>
      <vt:lpstr>19世紀の資本主義</vt:lpstr>
      <vt:lpstr>修正資本主義</vt:lpstr>
      <vt:lpstr>顧客に満足度を与える具体的経営方法</vt:lpstr>
      <vt:lpstr>事業における人間関係学</vt:lpstr>
      <vt:lpstr>スライド 22</vt:lpstr>
      <vt:lpstr>レストラン協会の道徳律制定</vt:lpstr>
      <vt:lpstr>奉仕活動の実践をめぐる論争</vt:lpstr>
      <vt:lpstr>決議23-34</vt:lpstr>
      <vt:lpstr>社会奉仕に関する 1923年の声明の 第1項を 奉仕哲学の定義として 使用する件 </vt:lpstr>
      <vt:lpstr>利己的な欲求と利他の心の葛藤を 和らげる人生哲学  ロータリー哲学は、奉仕  Service above self の哲学であり、 これは He profits most who serves best という実践的な倫理原則に基づくものである。 </vt:lpstr>
      <vt:lpstr>四大奉仕の採用</vt:lpstr>
      <vt:lpstr>世界大恐慌</vt:lpstr>
      <vt:lpstr>四つのテスト</vt:lpstr>
      <vt:lpstr>スライド 31</vt:lpstr>
      <vt:lpstr>スライド 32</vt:lpstr>
      <vt:lpstr>企業経営者の分化</vt:lpstr>
      <vt:lpstr>ロータリーの危機</vt:lpstr>
      <vt:lpstr>①  経済システムの変化 　 新資本主義の台頭</vt:lpstr>
      <vt:lpstr>新資本主義</vt:lpstr>
      <vt:lpstr>虚業と実業の違い</vt:lpstr>
      <vt:lpstr>アメリカの政策</vt:lpstr>
      <vt:lpstr>労働者対労働者の対立</vt:lpstr>
      <vt:lpstr> ②  職業奉仕理念の  衰退と変化 </vt:lpstr>
      <vt:lpstr>職業に対する考え方の変化</vt:lpstr>
      <vt:lpstr>職業奉仕理念の変化</vt:lpstr>
      <vt:lpstr>③国際ロータリーの  中央集権化と  活動方針の変化</vt:lpstr>
      <vt:lpstr>RIの問題点</vt:lpstr>
      <vt:lpstr>④クラブ管理運営の変化  クラブ例会の形骸化  ロータリーの魅力低下 </vt:lpstr>
      <vt:lpstr>日本ロータリーの活性化</vt:lpstr>
      <vt:lpstr>近未来の予測</vt:lpstr>
      <vt:lpstr>スライド 48</vt:lpstr>
    </vt:vector>
  </TitlesOfParts>
  <Company>Ashicon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スライド 1</dc:title>
  <dc:creator>TANAKA Takeshi</dc:creator>
  <cp:lastModifiedBy>TANAKA Takeshi</cp:lastModifiedBy>
  <cp:revision>1181</cp:revision>
  <dcterms:created xsi:type="dcterms:W3CDTF">2009-04-18T10:54:09Z</dcterms:created>
  <dcterms:modified xsi:type="dcterms:W3CDTF">2010-11-01T01:06:46Z</dcterms:modified>
</cp:coreProperties>
</file>