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9" r:id="rId2"/>
    <p:sldId id="310" r:id="rId3"/>
    <p:sldId id="259" r:id="rId4"/>
    <p:sldId id="257" r:id="rId5"/>
    <p:sldId id="258" r:id="rId6"/>
    <p:sldId id="260" r:id="rId7"/>
    <p:sldId id="261" r:id="rId8"/>
    <p:sldId id="263" r:id="rId9"/>
    <p:sldId id="325" r:id="rId10"/>
    <p:sldId id="326" r:id="rId11"/>
    <p:sldId id="327" r:id="rId12"/>
    <p:sldId id="328" r:id="rId13"/>
    <p:sldId id="329" r:id="rId14"/>
    <p:sldId id="330"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48681" autoAdjust="0"/>
  </p:normalViewPr>
  <p:slideViewPr>
    <p:cSldViewPr>
      <p:cViewPr varScale="1">
        <p:scale>
          <a:sx n="63" d="100"/>
          <a:sy n="63" d="100"/>
        </p:scale>
        <p:origin x="-108" y="-930"/>
      </p:cViewPr>
      <p:guideLst>
        <p:guide orient="horz" pos="2160"/>
        <p:guide pos="2880"/>
      </p:guideLst>
    </p:cSldViewPr>
  </p:slideViewPr>
  <p:notesTextViewPr>
    <p:cViewPr>
      <p:scale>
        <a:sx n="100" d="100"/>
        <a:sy n="100" d="100"/>
      </p:scale>
      <p:origin x="0" y="0"/>
    </p:cViewPr>
  </p:notesTextViewPr>
  <p:sorterViewPr>
    <p:cViewPr>
      <p:scale>
        <a:sx n="62" d="100"/>
        <a:sy n="62" d="100"/>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2011/11/28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en-US" sz="1200" kern="1200" dirty="0" smtClean="0">
                <a:solidFill>
                  <a:schemeClr val="tx1"/>
                </a:solidFill>
                <a:latin typeface="+mn-lt"/>
                <a:ea typeface="+mn-ea"/>
                <a:cs typeface="+mn-cs"/>
              </a:rPr>
              <a:t>まず、絶対に変えてはならないものは「ロータリーの哲学」すなわち「ロータリーの奉仕理念」です。ロータリーの哲学を変えれば、それはロータリーではなくなるからです。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「決議</a:t>
            </a:r>
            <a:r>
              <a:rPr kumimoji="1" lang="en-US" sz="1200" kern="1200" dirty="0" smtClean="0">
                <a:solidFill>
                  <a:schemeClr val="tx1"/>
                </a:solidFill>
                <a:latin typeface="+mn-lt"/>
                <a:ea typeface="+mn-ea"/>
                <a:cs typeface="+mn-cs"/>
              </a:rPr>
              <a:t>23</a:t>
            </a:r>
            <a:r>
              <a:rPr kumimoji="1" lang="ja-JP" altLang="en-US" sz="1200" kern="1200" dirty="0" smtClean="0">
                <a:solidFill>
                  <a:schemeClr val="tx1"/>
                </a:solidFill>
                <a:latin typeface="+mn-lt"/>
                <a:ea typeface="+mn-ea"/>
                <a:cs typeface="+mn-cs"/>
              </a:rPr>
              <a:t>－</a:t>
            </a:r>
            <a:r>
              <a:rPr kumimoji="1" lang="en-US" sz="1200" kern="1200" dirty="0" smtClean="0">
                <a:solidFill>
                  <a:schemeClr val="tx1"/>
                </a:solidFill>
                <a:latin typeface="+mn-lt"/>
                <a:ea typeface="+mn-ea"/>
                <a:cs typeface="+mn-cs"/>
              </a:rPr>
              <a:t>34</a:t>
            </a:r>
            <a:r>
              <a:rPr kumimoji="1" lang="ja-JP" altLang="en-US" sz="1200" kern="1200" dirty="0" smtClean="0">
                <a:solidFill>
                  <a:schemeClr val="tx1"/>
                </a:solidFill>
                <a:latin typeface="+mn-lt"/>
                <a:ea typeface="+mn-ea"/>
                <a:cs typeface="+mn-cs"/>
              </a:rPr>
              <a:t>」には、「この哲学は</a:t>
            </a:r>
            <a:r>
              <a:rPr kumimoji="1" lang="en-US" sz="1200" kern="1200" dirty="0" smtClean="0">
                <a:solidFill>
                  <a:schemeClr val="tx1"/>
                </a:solidFill>
                <a:latin typeface="+mn-lt"/>
                <a:ea typeface="+mn-ea"/>
                <a:cs typeface="+mn-cs"/>
              </a:rPr>
              <a:t>Service above Self</a:t>
            </a:r>
            <a:r>
              <a:rPr kumimoji="1" lang="ja-JP" altLang="en-US" sz="1200" kern="1200" dirty="0" smtClean="0">
                <a:solidFill>
                  <a:schemeClr val="tx1"/>
                </a:solidFill>
                <a:latin typeface="+mn-lt"/>
                <a:ea typeface="+mn-ea"/>
                <a:cs typeface="+mn-cs"/>
              </a:rPr>
              <a:t>の奉仕の哲学であり、</a:t>
            </a:r>
            <a:r>
              <a:rPr kumimoji="1" lang="en-US" sz="1200" kern="1200" dirty="0" smtClean="0">
                <a:solidFill>
                  <a:schemeClr val="tx1"/>
                </a:solidFill>
                <a:latin typeface="+mn-lt"/>
                <a:ea typeface="+mn-ea"/>
                <a:cs typeface="+mn-cs"/>
              </a:rPr>
              <a:t>He profits most who serves vest</a:t>
            </a:r>
            <a:r>
              <a:rPr kumimoji="1" lang="ja-JP" altLang="en-US" sz="1200" kern="1200" dirty="0" smtClean="0">
                <a:solidFill>
                  <a:schemeClr val="tx1"/>
                </a:solidFill>
                <a:latin typeface="+mn-lt"/>
                <a:ea typeface="+mn-ea"/>
                <a:cs typeface="+mn-cs"/>
              </a:rPr>
              <a:t>という実践倫理に基づくものである。」と明記されています。すなわち、ロータリーの奉仕哲学は、</a:t>
            </a:r>
            <a:r>
              <a:rPr kumimoji="1" lang="en-US" sz="1200" kern="1200" dirty="0" smtClean="0">
                <a:solidFill>
                  <a:schemeClr val="tx1"/>
                </a:solidFill>
                <a:latin typeface="+mn-lt"/>
                <a:ea typeface="+mn-ea"/>
                <a:cs typeface="+mn-cs"/>
              </a:rPr>
              <a:t>He profits most who serves vest</a:t>
            </a:r>
            <a:r>
              <a:rPr kumimoji="1" lang="ja-JP" altLang="en-US" sz="1200" kern="1200" dirty="0" smtClean="0">
                <a:solidFill>
                  <a:schemeClr val="tx1"/>
                </a:solidFill>
                <a:latin typeface="+mn-lt"/>
                <a:ea typeface="+mn-ea"/>
                <a:cs typeface="+mn-cs"/>
              </a:rPr>
              <a:t>と</a:t>
            </a:r>
            <a:r>
              <a:rPr kumimoji="1" lang="en-US" sz="1200" kern="1200" dirty="0" smtClean="0">
                <a:solidFill>
                  <a:schemeClr val="tx1"/>
                </a:solidFill>
                <a:latin typeface="+mn-lt"/>
                <a:ea typeface="+mn-ea"/>
                <a:cs typeface="+mn-cs"/>
              </a:rPr>
              <a:t> Service Above Self</a:t>
            </a:r>
            <a:r>
              <a:rPr kumimoji="1" lang="ja-JP" altLang="en-US" sz="1200" kern="1200" dirty="0" smtClean="0">
                <a:solidFill>
                  <a:schemeClr val="tx1"/>
                </a:solidFill>
                <a:latin typeface="+mn-lt"/>
                <a:ea typeface="+mn-ea"/>
                <a:cs typeface="+mn-cs"/>
              </a:rPr>
              <a:t>の二つのモットーであり、この二つのモットーはどんなことがあっても絶対に変えてはならない奉仕理念なのです。</a:t>
            </a:r>
          </a:p>
          <a:p>
            <a:r>
              <a:rPr kumimoji="1" lang="ja-JP" altLang="en-US" sz="1200" kern="1200" dirty="0" smtClean="0">
                <a:solidFill>
                  <a:schemeClr val="tx1"/>
                </a:solidFill>
                <a:latin typeface="+mn-lt"/>
                <a:ea typeface="+mn-ea"/>
                <a:cs typeface="+mn-cs"/>
              </a:rPr>
              <a:t>日本のロータリアンがこぞって、「決議</a:t>
            </a:r>
            <a:r>
              <a:rPr kumimoji="1" lang="en-US" altLang="ja-JP" sz="1200" kern="1200" dirty="0" smtClean="0">
                <a:solidFill>
                  <a:schemeClr val="tx1"/>
                </a:solidFill>
                <a:latin typeface="+mn-lt"/>
                <a:ea typeface="+mn-ea"/>
                <a:cs typeface="+mn-cs"/>
              </a:rPr>
              <a:t>23-34</a:t>
            </a:r>
            <a:r>
              <a:rPr kumimoji="1" lang="ja-JP" altLang="en-US" sz="1200" kern="1200" dirty="0" smtClean="0">
                <a:solidFill>
                  <a:schemeClr val="tx1"/>
                </a:solidFill>
                <a:latin typeface="+mn-lt"/>
                <a:ea typeface="+mn-ea"/>
                <a:cs typeface="+mn-cs"/>
              </a:rPr>
              <a:t>」の存続を望むのも、これがロータリーの哲学を規定する唯一のドキュメントだからです。</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は皆様ご承知の通り、シカゴ・ロータリークラブ会員のアーサー・フレデリック・シェルドンが提唱したロータリーの奉仕理念です。</a:t>
            </a:r>
          </a:p>
          <a:p>
            <a:r>
              <a:rPr kumimoji="1" lang="ja-JP" altLang="ja-JP" sz="1200" kern="1200" dirty="0" smtClean="0">
                <a:solidFill>
                  <a:schemeClr val="tx1"/>
                </a:solidFill>
                <a:effectLst/>
                <a:latin typeface="+mn-lt"/>
                <a:ea typeface="+mn-ea"/>
                <a:cs typeface="+mn-cs"/>
              </a:rPr>
              <a:t>　私はロータリーの奉仕理念を理解するために、</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年ほど前から、シェルドンの研究をライフワークとして続けてきました。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シェルドンの文献を日本で入手するのは不可能に近く、いろいろ調べた結果、インターネットでアメリカの連邦図書館の蔵書リストの存在を知り、シェルドンの文献が</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冊近く存在することが分かりました。</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その資料を基に、アメリカやイギリスの古本屋のウエブサイトを利用して文献を指定して入荷したら送るように依頼して、現在までに約</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冊の文献を入手することができました。</a:t>
            </a:r>
          </a:p>
          <a:p>
            <a:r>
              <a:rPr kumimoji="1" lang="ja-JP" altLang="ja-JP" sz="1200" kern="1200" dirty="0" smtClean="0">
                <a:solidFill>
                  <a:schemeClr val="tx1"/>
                </a:solidFill>
                <a:effectLst/>
                <a:latin typeface="+mn-lt"/>
                <a:ea typeface="+mn-ea"/>
                <a:cs typeface="+mn-cs"/>
              </a:rPr>
              <a:t>その主なもの</a:t>
            </a:r>
            <a:r>
              <a:rPr kumimoji="1" lang="ja-JP" altLang="en-US" sz="1200" kern="1200" dirty="0"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このような</a:t>
            </a:r>
            <a:r>
              <a:rPr kumimoji="1" lang="ja-JP" altLang="ja-JP" sz="1200" kern="1200" dirty="0" smtClean="0">
                <a:solidFill>
                  <a:schemeClr val="tx1"/>
                </a:solidFill>
                <a:effectLst/>
                <a:latin typeface="+mn-lt"/>
                <a:ea typeface="+mn-ea"/>
                <a:cs typeface="+mn-cs"/>
              </a:rPr>
              <a:t>文献があり、現在順次翻訳中です。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そのほとんどは</a:t>
            </a:r>
            <a:r>
              <a:rPr kumimoji="1" lang="ja-JP" altLang="ja-JP" sz="1200" kern="1200" dirty="0" smtClean="0">
                <a:solidFill>
                  <a:schemeClr val="tx1"/>
                </a:solidFill>
                <a:effectLst/>
                <a:latin typeface="+mn-lt"/>
                <a:ea typeface="+mn-ea"/>
                <a:cs typeface="+mn-cs"/>
              </a:rPr>
              <a:t>、彼が設立していたシェルドン・スクールの教科書として発行されたもので</a:t>
            </a:r>
            <a:r>
              <a:rPr kumimoji="1" lang="ja-JP" altLang="en-US" sz="1200" kern="1200" dirty="0" smtClean="0">
                <a:solidFill>
                  <a:schemeClr val="tx1"/>
                </a:solidFill>
                <a:effectLst/>
                <a:latin typeface="+mn-lt"/>
                <a:ea typeface="+mn-ea"/>
                <a:cs typeface="+mn-cs"/>
              </a:rPr>
              <a:t>す。</a:t>
            </a:r>
          </a:p>
          <a:p>
            <a:r>
              <a:rPr kumimoji="1" lang="ja-JP" altLang="ja-JP" sz="1200" kern="1200" dirty="0" smtClean="0">
                <a:solidFill>
                  <a:schemeClr val="tx1"/>
                </a:solidFill>
                <a:effectLst/>
                <a:latin typeface="+mn-lt"/>
                <a:ea typeface="+mn-ea"/>
                <a:cs typeface="+mn-cs"/>
              </a:rPr>
              <a:t>なおこれ以外に、ロータリーの年次大会や</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に寄稿した幾つかの文献があります。</a:t>
            </a:r>
          </a:p>
          <a:p>
            <a:r>
              <a:rPr kumimoji="1" lang="ja-JP" altLang="ja-JP" sz="1200" kern="1200" dirty="0" smtClean="0">
                <a:solidFill>
                  <a:schemeClr val="tx1"/>
                </a:solidFill>
                <a:effectLst/>
                <a:latin typeface="+mn-lt"/>
                <a:ea typeface="+mn-ea"/>
                <a:cs typeface="+mn-cs"/>
              </a:rPr>
              <a:t>これらの文献はすべて、私が主宰しております「源流の会」のウエブサイトに収録してありますのでぜひご覧ください。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これらの文献を調べていますと、いろいろと面白い発見があります。</a:t>
            </a:r>
          </a:p>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というモットーは、シェルドンがロータリーのために作ったと信じている方も多いと思いますが、それは間違いで、このフレーズが最初に使われたのは</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　</a:t>
            </a:r>
            <a:r>
              <a:rPr kumimoji="1" lang="en-US" altLang="ja-JP" sz="1200" kern="1200" dirty="0" smtClean="0">
                <a:solidFill>
                  <a:schemeClr val="tx1"/>
                </a:solidFill>
                <a:effectLst/>
                <a:latin typeface="+mn-lt"/>
                <a:ea typeface="+mn-ea"/>
                <a:cs typeface="+mn-cs"/>
              </a:rPr>
              <a:t>Successful Selling</a:t>
            </a:r>
            <a:r>
              <a:rPr kumimoji="1" lang="ja-JP" altLang="ja-JP" sz="1200" kern="1200" dirty="0" smtClean="0">
                <a:solidFill>
                  <a:schemeClr val="tx1"/>
                </a:solidFill>
                <a:effectLst/>
                <a:latin typeface="+mn-lt"/>
                <a:ea typeface="+mn-ea"/>
                <a:cs typeface="+mn-cs"/>
              </a:rPr>
              <a:t>というシェルドン・スクールの教科書であり、経営学のモットーとして作られたものを、ロータリーが借用していることになります。</a:t>
            </a:r>
          </a:p>
          <a:p>
            <a:endParaRPr kumimoji="1" lang="ja-JP" altLang="en-US"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13</a:t>
            </a:fld>
            <a:endParaRPr kumimoji="1" lang="ja-JP" altLang="en-US"/>
          </a:p>
        </p:txBody>
      </p:sp>
    </p:spTree>
    <p:extLst>
      <p:ext uri="{BB962C8B-B14F-4D97-AF65-F5344CB8AC3E}">
        <p14:creationId xmlns:p14="http://schemas.microsoft.com/office/powerpoint/2010/main" val="328741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り、これは黄金律を説いたものだと述べています。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自分が他人からしてもらいたいと考えることを、まず他人にすること。すなわち自分が金銭を儲けたいと思うのなら、まず他人に奉仕をすることであり、先に奉仕があれば、必ず後から報酬が得られると説いて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ビジネスマンの目的は発展的な事業を構築することであり、その目的を達成するためには、奉仕の理念に基づいて、継続的に利益をもたらす顧客を確保することが必要であると説いています。</a:t>
            </a: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の詳しい説明をする前に、当時の社会情勢を説明しておかなければなりません。</a:t>
            </a:r>
          </a:p>
          <a:p>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世紀初頭、すなわちロータリーが創立された当時は、資本主義の矛盾が噴出した時期であり、醜い資本家の欲望が労働者を搾取した時代でもありました。</a:t>
            </a:r>
          </a:p>
          <a:p>
            <a:r>
              <a:rPr kumimoji="1" lang="ja-JP" altLang="ja-JP" sz="1200" kern="1200" dirty="0" smtClean="0">
                <a:solidFill>
                  <a:schemeClr val="tx1"/>
                </a:solidFill>
                <a:effectLst/>
                <a:latin typeface="+mn-lt"/>
                <a:ea typeface="+mn-ea"/>
                <a:cs typeface="+mn-cs"/>
              </a:rPr>
              <a:t>いかに安い賃金で労働者を雇うかが利潤を増やす鍵となり、そこが労働者の貧困、失業などの問題や、無秩序な自由競争による経済恐慌などの大きな社会矛盾を生む原因になりました。特に西部に進出するための交通の要衝として栄えたシカゴは、成功を夢見た金の亡者たちが集まった無法と腐敗の街であり、事業主は無秩序な自由競争に狂奔し、同業者はすべてライバルであり、法さえ犯さなければ金を儲けた者が成功者として、すなわちアメリカン・ドリームを達成した人としてもてはやされました。</a:t>
            </a:r>
          </a:p>
          <a:p>
            <a:r>
              <a:rPr kumimoji="1" lang="ja-JP" altLang="ja-JP" sz="1200" kern="1200" dirty="0" smtClean="0">
                <a:solidFill>
                  <a:schemeClr val="tx1"/>
                </a:solidFill>
                <a:effectLst/>
                <a:latin typeface="+mn-lt"/>
                <a:ea typeface="+mn-ea"/>
                <a:cs typeface="+mn-cs"/>
              </a:rPr>
              <a:t>労働者を搾取したり顧客をごまかした取引で大金を得たことに対する後ろめたい気持ちも、僅かばかりのチャリティーをすることで周囲の人も納得しました。騙すよりも騙される方が悪いという風潮がまかり通った時代でした。</a:t>
            </a:r>
            <a:endParaRPr kumimoji="1" lang="ja-JP" altLang="ja-JP" sz="1200" kern="1200" dirty="0">
              <a:solidFill>
                <a:schemeClr val="tx1"/>
              </a:solidFill>
              <a:effectLst/>
              <a:latin typeface="+mn-lt"/>
              <a:ea typeface="+mn-ea"/>
              <a:cs typeface="+mn-cs"/>
            </a:endParaRPr>
          </a:p>
        </p:txBody>
      </p:sp>
      <p:sp>
        <p:nvSpPr>
          <p:cNvPr id="54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A1833-813F-4ADE-A5CC-51B1CE0895C0}" type="slidenum">
              <a:rPr lang="ja-JP" altLang="en-US" smtClean="0"/>
              <a:pPr/>
              <a:t>15</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すさまじい自由競争の中で生きているビジネスマンにとっては、毎日過酷な日が続き、孤独感と疎外感に加えて、いつこの過酷な自由競争の敗者になるかもしれないという恐怖感が常に付きまとっていました。そんな街の中では親友ができる道理はありません。もしもこの街の中で心から何でも相談できる、また語り合える友人が居たらどんなにすばらしいことだろう。そういう発想からロータリーは生まれたのです。</a:t>
            </a:r>
          </a:p>
          <a:p>
            <a:endParaRPr lang="ja-JP" altLang="en-US" dirty="0" smtClean="0"/>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E2452-9B6C-48C4-873C-1650C1C1923C}" type="slidenum">
              <a:rPr lang="ja-JP" altLang="en-US" smtClean="0"/>
              <a:pPr/>
              <a:t>16</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親睦を目的としてロータリーは出発しましたが、せっかく一人一業種でたくさんの仲間が集まったのだから、お互いの商売を利用して金儲けにそれを利用したらどうかという、さもしい発想が浮かんできました。すなわち物質的相互扶助という考え方が起こってきたのです。</a:t>
            </a:r>
          </a:p>
          <a:p>
            <a:r>
              <a:rPr kumimoji="1" lang="en-US" altLang="ja-JP" sz="1200" kern="1200" dirty="0" smtClean="0">
                <a:solidFill>
                  <a:schemeClr val="tx1"/>
                </a:solidFill>
                <a:effectLst/>
                <a:latin typeface="+mn-lt"/>
                <a:ea typeface="+mn-ea"/>
                <a:cs typeface="+mn-cs"/>
              </a:rPr>
              <a:t>1906</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月に制定された最初のシカゴ・ロータリークラブの定款には、第１節・会員の事業上の利益の促進、第</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節・会員同士の良き親睦と明記されており、当初のシカゴ・クラブには奉仕の概念はなく、事業の繁栄と親睦を目的にして創立されたことが分かります。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会員同士の互恵取引が積極的に行われ、堅固で自己中心的な物質的相互扶助のグループを作っていきました。自らが掻けない自分の背中を、お互いが車座になって掻き合おうという、バックスクラッチングというエゴイズムで、ロータリーは出発したのです。</a:t>
            </a:r>
          </a:p>
          <a:p>
            <a:endParaRPr lang="ja-JP" altLang="en-US" dirty="0" smtClean="0"/>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17</a:t>
            </a:fld>
            <a:endParaRPr lang="ja-JP"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effectLst/>
                <a:latin typeface="+mn-lt"/>
                <a:ea typeface="+mn-ea"/>
                <a:cs typeface="+mn-cs"/>
              </a:rPr>
              <a:t>1908</a:t>
            </a:r>
            <a:r>
              <a:rPr kumimoji="1" lang="ja-JP" altLang="ja-JP" sz="1200" kern="1200" dirty="0" smtClean="0">
                <a:solidFill>
                  <a:schemeClr val="tx1"/>
                </a:solidFill>
                <a:effectLst/>
                <a:latin typeface="+mn-lt"/>
                <a:ea typeface="+mn-ea"/>
                <a:cs typeface="+mn-cs"/>
              </a:rPr>
              <a:t>年にシカゴクラブに入会したアーサー・フレデリック・シェルドンは、</a:t>
            </a:r>
            <a:r>
              <a:rPr kumimoji="1" lang="ja-JP" altLang="en-US" sz="1200" kern="1200" dirty="0" smtClean="0">
                <a:solidFill>
                  <a:schemeClr val="tx1"/>
                </a:solidFill>
                <a:effectLst/>
                <a:latin typeface="+mn-lt"/>
                <a:ea typeface="+mn-ea"/>
                <a:cs typeface="+mn-cs"/>
              </a:rPr>
              <a:t>こういった互恵取引を禁止する代わりに、</a:t>
            </a:r>
            <a:r>
              <a:rPr kumimoji="1" lang="ja-JP" altLang="ja-JP" sz="1200" kern="1200" dirty="0" smtClean="0">
                <a:solidFill>
                  <a:schemeClr val="tx1"/>
                </a:solidFill>
                <a:effectLst/>
                <a:latin typeface="+mn-lt"/>
                <a:ea typeface="+mn-ea"/>
                <a:cs typeface="+mn-cs"/>
              </a:rPr>
              <a:t>当時誰もが考えつかなかった奉仕理念をロータリーに提唱しました。ロータリーがこれを採択して、物質的相互扶助から決別したことによって、その後華々しい発展を遂げることになったのです。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18</a:t>
            </a:fld>
            <a:endParaRPr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さらに良好な労働環境を提供するのは資本家の責務であると考え、資本家が利益を独占するのではなくて、従業員や取引に関係する人たちと適正に再配分することが継続的に利益を得る方法だと考えたのです。すなわち当時からすれば、来るべき修正資本主義を先取りした</a:t>
            </a:r>
            <a:r>
              <a:rPr kumimoji="1" lang="ja-JP" altLang="en-US" sz="1200" kern="1200" dirty="0" smtClean="0">
                <a:solidFill>
                  <a:schemeClr val="tx1"/>
                </a:solidFill>
                <a:latin typeface="+mn-lt"/>
                <a:ea typeface="+mn-ea"/>
                <a:cs typeface="+mn-cs"/>
              </a:rPr>
              <a:t>彼の考え方は</a:t>
            </a:r>
            <a:r>
              <a:rPr kumimoji="1" lang="ja-JP" altLang="ja-JP" sz="1200" kern="1200" dirty="0" smtClean="0">
                <a:solidFill>
                  <a:schemeClr val="tx1"/>
                </a:solidFill>
                <a:latin typeface="+mn-lt"/>
                <a:ea typeface="+mn-ea"/>
                <a:cs typeface="+mn-cs"/>
              </a:rPr>
              <a:t>極めて斬新な</a:t>
            </a:r>
            <a:r>
              <a:rPr kumimoji="1" lang="ja-JP" altLang="en-US" sz="1200" kern="1200" dirty="0" smtClean="0">
                <a:solidFill>
                  <a:schemeClr val="tx1"/>
                </a:solidFill>
                <a:latin typeface="+mn-lt"/>
                <a:ea typeface="+mn-ea"/>
                <a:cs typeface="+mn-cs"/>
              </a:rPr>
              <a:t>もの</a:t>
            </a:r>
            <a:r>
              <a:rPr kumimoji="1" lang="ja-JP" altLang="ja-JP" sz="1200" kern="1200" dirty="0" smtClean="0">
                <a:solidFill>
                  <a:schemeClr val="tx1"/>
                </a:solidFill>
                <a:latin typeface="+mn-lt"/>
                <a:ea typeface="+mn-ea"/>
                <a:cs typeface="+mn-cs"/>
              </a:rPr>
              <a:t>であったと言えましょう。</a:t>
            </a:r>
          </a:p>
          <a:p>
            <a:endParaRPr kumimoji="1" lang="ja-JP" altLang="ja-JP" sz="1200" kern="1200" dirty="0">
              <a:solidFill>
                <a:schemeClr val="tx1"/>
              </a:solidFill>
              <a:effectLst/>
              <a:latin typeface="+mn-lt"/>
              <a:ea typeface="+mn-ea"/>
              <a:cs typeface="+mn-cs"/>
            </a:endParaRPr>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E0ACC-B694-44FE-B117-7B7B75F80588}" type="slidenum">
              <a:rPr lang="ja-JP" altLang="en-US" smtClean="0"/>
              <a:pPr/>
              <a:t>19</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ロータリー運動の原点は個々のロータリアンであり、その集合体がロータリークラブです。</a:t>
            </a:r>
          </a:p>
          <a:p>
            <a:r>
              <a:rPr kumimoji="1" lang="ja-JP" altLang="en-US" dirty="0" smtClean="0"/>
              <a:t>従ってロータリーの活性化は、即クラブの活性化にかかっています。</a:t>
            </a:r>
          </a:p>
          <a:p>
            <a:r>
              <a:rPr kumimoji="1" lang="en-US" altLang="ja-JP" dirty="0" smtClean="0"/>
              <a:t>3</a:t>
            </a:r>
            <a:r>
              <a:rPr kumimoji="1" lang="ja-JP" altLang="en-US" dirty="0" smtClean="0"/>
              <a:t>月</a:t>
            </a:r>
            <a:r>
              <a:rPr kumimoji="1" lang="en-US" altLang="ja-JP" dirty="0" smtClean="0"/>
              <a:t>11</a:t>
            </a:r>
            <a:r>
              <a:rPr kumimoji="1" lang="ja-JP" altLang="en-US" dirty="0" smtClean="0"/>
              <a:t>日に東北地方を未曾有の大災害が襲いました。とりわけ</a:t>
            </a:r>
            <a:r>
              <a:rPr kumimoji="1" lang="en-US" altLang="ja-JP" dirty="0" smtClean="0"/>
              <a:t>2520</a:t>
            </a:r>
            <a:r>
              <a:rPr kumimoji="1" lang="ja-JP" altLang="en-US" dirty="0" smtClean="0"/>
              <a:t>地区では</a:t>
            </a:r>
            <a:r>
              <a:rPr kumimoji="1" lang="en-US" altLang="ja-JP" dirty="0" smtClean="0"/>
              <a:t>82</a:t>
            </a:r>
            <a:r>
              <a:rPr kumimoji="1" lang="ja-JP" altLang="en-US" dirty="0" smtClean="0"/>
              <a:t>クラブ中</a:t>
            </a:r>
            <a:r>
              <a:rPr kumimoji="1" lang="en-US" altLang="ja-JP" dirty="0" smtClean="0"/>
              <a:t>26</a:t>
            </a:r>
            <a:r>
              <a:rPr kumimoji="1" lang="ja-JP" altLang="en-US" dirty="0" smtClean="0"/>
              <a:t>クラブが存亡の危機にあると聞いています。</a:t>
            </a:r>
          </a:p>
          <a:p>
            <a:r>
              <a:rPr kumimoji="1" lang="ja-JP" altLang="en-US" dirty="0" smtClean="0"/>
              <a:t>全国のロータリアンから、その危機を救うために</a:t>
            </a:r>
            <a:r>
              <a:rPr kumimoji="1" lang="en-US" altLang="ja-JP" dirty="0" smtClean="0"/>
              <a:t>11</a:t>
            </a:r>
            <a:r>
              <a:rPr kumimoji="1" lang="ja-JP" altLang="en-US" dirty="0" smtClean="0"/>
              <a:t>億の義捐金が寄せられました。しかし、愚かな昨年度のガバナー会はその義捐金をプールして、将来の奨学金に使うという決定をしました。</a:t>
            </a:r>
          </a:p>
          <a:p>
            <a:r>
              <a:rPr kumimoji="1" lang="ja-JP" altLang="en-US" dirty="0" smtClean="0"/>
              <a:t>私は阪神大震災の当事者として、その義捐金の使い方に大きな疑問を感じました。現在解散の危機にあるクラブを救済することも含めて、義捐金の使途はすべて現地に任せるべきだという運動を展開して、やっとのことで、方針転換を勝ち取りました。</a:t>
            </a:r>
          </a:p>
          <a:p>
            <a:r>
              <a:rPr kumimoji="1" lang="ja-JP" altLang="en-US" dirty="0" smtClean="0"/>
              <a:t>クラブが健全に復活すれば、今後何十倍にもなって、地域社会における奉仕活動を果たすことができるのです。</a:t>
            </a:r>
          </a:p>
          <a:p>
            <a:r>
              <a:rPr kumimoji="1" lang="ja-JP" altLang="en-US" dirty="0" smtClean="0"/>
              <a:t>さて、この</a:t>
            </a:r>
            <a:r>
              <a:rPr kumimoji="1" lang="en-US" altLang="ja-JP" dirty="0" smtClean="0"/>
              <a:t>10</a:t>
            </a:r>
            <a:r>
              <a:rPr kumimoji="1" lang="ja-JP" altLang="en-US" dirty="0" smtClean="0"/>
              <a:t>年間で日本では</a:t>
            </a:r>
            <a:r>
              <a:rPr kumimoji="1" lang="en-US" altLang="ja-JP" dirty="0" smtClean="0"/>
              <a:t>60</a:t>
            </a:r>
            <a:r>
              <a:rPr kumimoji="1" lang="ja-JP" altLang="en-US" dirty="0" smtClean="0"/>
              <a:t>のクラブが消滅しました。これはクラブの活性化が正常に営まれていないことを意味するのです。</a:t>
            </a:r>
          </a:p>
          <a:p>
            <a:r>
              <a:rPr kumimoji="1" lang="ja-JP" altLang="en-US" dirty="0" smtClean="0"/>
              <a:t>そこで、今日はロータリー活動の原点ともいえるクラブ奉仕について考えてみたいと思います。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a:p>
        </p:txBody>
      </p:sp>
    </p:spTree>
    <p:extLst>
      <p:ext uri="{BB962C8B-B14F-4D97-AF65-F5344CB8AC3E}">
        <p14:creationId xmlns:p14="http://schemas.microsoft.com/office/powerpoint/2010/main" val="17848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en-US" altLang="ja-JP" sz="1200" kern="1200" dirty="0" smtClean="0">
                <a:solidFill>
                  <a:schemeClr val="tx1"/>
                </a:solidFill>
                <a:latin typeface="+mn-lt"/>
                <a:ea typeface="+mn-ea"/>
                <a:cs typeface="+mn-cs"/>
              </a:rPr>
              <a:t>20</a:t>
            </a:r>
            <a:r>
              <a:rPr kumimoji="1" lang="ja-JP" altLang="en-US" sz="1200" kern="1200" dirty="0" smtClean="0">
                <a:solidFill>
                  <a:schemeClr val="tx1"/>
                </a:solidFill>
                <a:latin typeface="+mn-lt"/>
                <a:ea typeface="+mn-ea"/>
                <a:cs typeface="+mn-cs"/>
              </a:rPr>
              <a:t>世紀初頭の</a:t>
            </a:r>
            <a:r>
              <a:rPr kumimoji="1" lang="ja-JP" altLang="ja-JP" sz="1200" kern="1200" dirty="0" smtClean="0">
                <a:solidFill>
                  <a:schemeClr val="tx1"/>
                </a:solidFill>
                <a:latin typeface="+mn-lt"/>
                <a:ea typeface="+mn-ea"/>
                <a:cs typeface="+mn-cs"/>
              </a:rPr>
              <a:t>資本主義のもたらす社会矛盾を、資本主義の大枠の中で和らげたり克服するために考えられたのが修正資本主義です。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a:t>
            </a:r>
          </a:p>
          <a:p>
            <a:r>
              <a:rPr kumimoji="1" lang="ja-JP" altLang="ja-JP" sz="1200" kern="1200" dirty="0" smtClean="0">
                <a:solidFill>
                  <a:schemeClr val="tx1"/>
                </a:solidFill>
                <a:latin typeface="+mn-lt"/>
                <a:ea typeface="+mn-ea"/>
                <a:cs typeface="+mn-cs"/>
              </a:rPr>
              <a:t>この考え方を発表したのがジョン・ケインズであり、</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年に発行された</a:t>
            </a:r>
            <a:r>
              <a:rPr kumimoji="1" lang="ja-JP" altLang="ja-JP" sz="1200" kern="1200" dirty="0" smtClean="0">
                <a:solidFill>
                  <a:schemeClr val="tx1"/>
                </a:solidFill>
                <a:latin typeface="+mn-lt"/>
                <a:ea typeface="+mn-ea"/>
                <a:cs typeface="+mn-cs"/>
              </a:rPr>
              <a:t>著書の中で、資本主義のもたらす</a:t>
            </a:r>
            <a:r>
              <a:rPr kumimoji="1" lang="ja-JP" altLang="en-US" sz="1200" kern="1200" dirty="0" smtClean="0">
                <a:solidFill>
                  <a:schemeClr val="tx1"/>
                </a:solidFill>
                <a:latin typeface="+mn-lt"/>
                <a:ea typeface="+mn-ea"/>
                <a:cs typeface="+mn-cs"/>
              </a:rPr>
              <a:t>これらの</a:t>
            </a:r>
            <a:r>
              <a:rPr kumimoji="1" lang="ja-JP" altLang="ja-JP" sz="1200" kern="1200" dirty="0" smtClean="0">
                <a:solidFill>
                  <a:schemeClr val="tx1"/>
                </a:solidFill>
                <a:latin typeface="+mn-lt"/>
                <a:ea typeface="+mn-ea"/>
                <a:cs typeface="+mn-cs"/>
              </a:rPr>
              <a:t>社会矛盾</a:t>
            </a:r>
            <a:r>
              <a:rPr kumimoji="1" lang="ja-JP" altLang="en-US" sz="1200" kern="1200" dirty="0" smtClean="0">
                <a:solidFill>
                  <a:schemeClr val="tx1"/>
                </a:solidFill>
                <a:latin typeface="+mn-lt"/>
                <a:ea typeface="+mn-ea"/>
                <a:cs typeface="+mn-cs"/>
              </a:rPr>
              <a:t>は、</a:t>
            </a:r>
            <a:r>
              <a:rPr kumimoji="1" lang="ja-JP" altLang="ja-JP" sz="1200" kern="1200" dirty="0" smtClean="0">
                <a:solidFill>
                  <a:schemeClr val="tx1"/>
                </a:solidFill>
                <a:latin typeface="+mn-lt"/>
                <a:ea typeface="+mn-ea"/>
                <a:cs typeface="+mn-cs"/>
              </a:rPr>
              <a:t>資本主義制度そのものを変</a:t>
            </a:r>
            <a:r>
              <a:rPr kumimoji="1" lang="ja-JP" altLang="en-US" sz="1200" kern="1200" dirty="0" smtClean="0">
                <a:solidFill>
                  <a:schemeClr val="tx1"/>
                </a:solidFill>
                <a:latin typeface="+mn-lt"/>
                <a:ea typeface="+mn-ea"/>
                <a:cs typeface="+mn-cs"/>
              </a:rPr>
              <a:t>えなく</a:t>
            </a:r>
            <a:r>
              <a:rPr kumimoji="1" lang="ja-JP" altLang="ja-JP" sz="1200" kern="1200" dirty="0" smtClean="0">
                <a:solidFill>
                  <a:schemeClr val="tx1"/>
                </a:solidFill>
                <a:latin typeface="+mn-lt"/>
                <a:ea typeface="+mn-ea"/>
                <a:cs typeface="+mn-cs"/>
              </a:rPr>
              <a:t>ても、ニューディール政策やマクロ政策の展開、政府による公共投資</a:t>
            </a:r>
            <a:r>
              <a:rPr kumimoji="1" lang="ja-JP" altLang="en-US" sz="1200" kern="1200" dirty="0" smtClean="0">
                <a:solidFill>
                  <a:schemeClr val="tx1"/>
                </a:solidFill>
                <a:latin typeface="+mn-lt"/>
                <a:ea typeface="+mn-ea"/>
                <a:cs typeface="+mn-cs"/>
              </a:rPr>
              <a:t>などによって</a:t>
            </a:r>
            <a:r>
              <a:rPr kumimoji="1" lang="ja-JP" altLang="ja-JP" sz="1200" kern="1200" dirty="0" smtClean="0">
                <a:solidFill>
                  <a:schemeClr val="tx1"/>
                </a:solidFill>
                <a:latin typeface="+mn-lt"/>
                <a:ea typeface="+mn-ea"/>
                <a:cs typeface="+mn-cs"/>
              </a:rPr>
              <a:t>企業家のマインドを改善すること</a:t>
            </a:r>
            <a:r>
              <a:rPr kumimoji="1" lang="ja-JP" altLang="en-US" sz="1200" kern="1200" dirty="0" smtClean="0">
                <a:solidFill>
                  <a:schemeClr val="tx1"/>
                </a:solidFill>
                <a:latin typeface="+mn-lt"/>
                <a:ea typeface="+mn-ea"/>
                <a:cs typeface="+mn-cs"/>
              </a:rPr>
              <a:t>で、</a:t>
            </a:r>
            <a:r>
              <a:rPr kumimoji="1" lang="ja-JP" altLang="ja-JP" sz="1200" kern="1200" dirty="0" smtClean="0">
                <a:solidFill>
                  <a:schemeClr val="tx1"/>
                </a:solidFill>
                <a:latin typeface="+mn-lt"/>
                <a:ea typeface="+mn-ea"/>
                <a:cs typeface="+mn-cs"/>
              </a:rPr>
              <a:t>緩和し、克服できると述べています。</a:t>
            </a:r>
            <a:r>
              <a:rPr kumimoji="1" lang="ja-JP" altLang="ja-JP" sz="1200" kern="1200" dirty="0" smtClean="0">
                <a:solidFill>
                  <a:schemeClr val="tx1"/>
                </a:solidFill>
                <a:effectLst/>
                <a:latin typeface="+mn-lt"/>
                <a:ea typeface="+mn-ea"/>
                <a:cs typeface="+mn-cs"/>
              </a:rPr>
              <a:t>その考え方のことを修正資本主義と呼んでおり、世界大恐慌に対処するためにとられた経済政策です。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従って、資本主義経済が破綻し、その後修正資本主義が本格的に採用されるまでの</a:t>
            </a:r>
            <a:r>
              <a:rPr kumimoji="1" lang="en-US" altLang="ja-JP" dirty="0" smtClean="0"/>
              <a:t>30</a:t>
            </a:r>
            <a:r>
              <a:rPr kumimoji="1" lang="ja-JP" altLang="en-US" dirty="0" smtClean="0"/>
              <a:t>年間、すなわち</a:t>
            </a:r>
            <a:r>
              <a:rPr kumimoji="1" lang="en-US" altLang="ja-JP" dirty="0" smtClean="0"/>
              <a:t>1905</a:t>
            </a:r>
            <a:r>
              <a:rPr kumimoji="1" lang="ja-JP" altLang="en-US" dirty="0" smtClean="0"/>
              <a:t>年から</a:t>
            </a:r>
            <a:r>
              <a:rPr kumimoji="1" lang="en-US" altLang="ja-JP" dirty="0" smtClean="0"/>
              <a:t>1917</a:t>
            </a:r>
            <a:r>
              <a:rPr kumimoji="1" lang="ja-JP" altLang="en-US" dirty="0" smtClean="0"/>
              <a:t>年に起こった共産主義革命からアメリカを救ったの</a:t>
            </a:r>
            <a:r>
              <a:rPr kumimoji="1" lang="ja-JP" altLang="en-US" smtClean="0"/>
              <a:t>は、シェルドン</a:t>
            </a:r>
            <a:r>
              <a:rPr kumimoji="1" lang="ja-JP" altLang="en-US" dirty="0" smtClean="0"/>
              <a:t>だといっても過言ではありません。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dirty="0" smtClean="0">
                <a:solidFill>
                  <a:schemeClr val="tx1"/>
                </a:solidFill>
                <a:latin typeface="+mn-lt"/>
                <a:ea typeface="+mn-ea"/>
                <a:cs typeface="+mn-cs"/>
              </a:rPr>
              <a:t>ロータリーの奉仕理念はすべてシェルドンの奉仕理念に基づくものです。</a:t>
            </a:r>
          </a:p>
          <a:p>
            <a:r>
              <a:rPr kumimoji="1" lang="ja-JP" altLang="en-US" sz="1200" kern="1200" dirty="0" smtClean="0">
                <a:solidFill>
                  <a:schemeClr val="tx1"/>
                </a:solidFill>
                <a:latin typeface="+mn-lt"/>
                <a:ea typeface="+mn-ea"/>
                <a:cs typeface="+mn-cs"/>
              </a:rPr>
              <a:t>東洋的発想と似ている部分がある影響からか、仏教や儒教のような東洋思想を引き合いにして奉仕を語る人がいますが、たとえ似ている側面はあったとしても、シェルドンの奉仕理念は純然たる経営学に基づくものであることを強調しておきたいと思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sz="1200" kern="1200" dirty="0" smtClean="0">
                <a:solidFill>
                  <a:schemeClr val="tx1"/>
                </a:solidFill>
                <a:latin typeface="+mn-lt"/>
                <a:ea typeface="+mn-ea"/>
                <a:cs typeface="+mn-cs"/>
              </a:rPr>
              <a:t>1905</a:t>
            </a:r>
            <a:r>
              <a:rPr kumimoji="1" lang="ja-JP" altLang="en-US" sz="1200" kern="1200" dirty="0" smtClean="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職業奉仕を倫理高揚運動と説く人がいますが、これも大きな間違いで、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シェルドンの奉仕理念の詳細を説明します。</a:t>
            </a:r>
          </a:p>
          <a:p>
            <a:r>
              <a:rPr kumimoji="1" lang="ja-JP" altLang="ja-JP" sz="1200" kern="1200" dirty="0" smtClean="0">
                <a:solidFill>
                  <a:schemeClr val="tx1"/>
                </a:solidFill>
                <a:latin typeface="+mn-lt"/>
                <a:ea typeface="+mn-ea"/>
                <a:cs typeface="+mn-cs"/>
              </a:rPr>
              <a:t>売るためには良い製品を作って適正な価格つけることが最初のステップです。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まず品質の高い製品を作ることが一番重要です。</a:t>
            </a:r>
          </a:p>
          <a:p>
            <a:r>
              <a:rPr kumimoji="1" lang="ja-JP" altLang="ja-JP" sz="1200" kern="1200" dirty="0" smtClean="0">
                <a:solidFill>
                  <a:schemeClr val="tx1"/>
                </a:solidFill>
                <a:latin typeface="+mn-lt"/>
                <a:ea typeface="+mn-ea"/>
                <a:cs typeface="+mn-cs"/>
              </a:rPr>
              <a:t>次のステップはいかにして十分の量を作るかです。</a:t>
            </a:r>
          </a:p>
          <a:p>
            <a:r>
              <a:rPr kumimoji="1" lang="ja-JP" altLang="ja-JP" sz="1200" kern="1200" dirty="0" smtClean="0">
                <a:solidFill>
                  <a:schemeClr val="tx1"/>
                </a:solidFill>
                <a:latin typeface="+mn-lt"/>
                <a:ea typeface="+mn-ea"/>
                <a:cs typeface="+mn-cs"/>
              </a:rPr>
              <a:t>第</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のステップは、管理の方法すなわち</a:t>
            </a:r>
            <a:r>
              <a:rPr kumimoji="1" lang="ja-JP" altLang="en-US" sz="1200" kern="1200" dirty="0" smtClean="0">
                <a:solidFill>
                  <a:schemeClr val="tx1"/>
                </a:solidFill>
                <a:latin typeface="+mn-lt"/>
                <a:ea typeface="+mn-ea"/>
                <a:cs typeface="+mn-cs"/>
              </a:rPr>
              <a:t>事業を営む</a:t>
            </a:r>
            <a:r>
              <a:rPr kumimoji="1" lang="ja-JP" altLang="ja-JP" sz="1200" kern="1200" dirty="0" smtClean="0">
                <a:solidFill>
                  <a:schemeClr val="tx1"/>
                </a:solidFill>
                <a:latin typeface="+mn-lt"/>
                <a:ea typeface="+mn-ea"/>
                <a:cs typeface="+mn-cs"/>
              </a:rPr>
              <a:t>人間の行動を正しく処理することです。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「品質</a:t>
            </a:r>
            <a:r>
              <a:rPr kumimoji="1" lang="en-US" altLang="ja-JP" sz="1200" kern="1200" dirty="0" smtClean="0">
                <a:solidFill>
                  <a:schemeClr val="tx1"/>
                </a:solidFill>
                <a:latin typeface="+mn-lt"/>
                <a:ea typeface="+mn-ea"/>
                <a:cs typeface="+mn-cs"/>
              </a:rPr>
              <a:t>Q1</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量</a:t>
            </a:r>
            <a:r>
              <a:rPr kumimoji="1" lang="en-US" altLang="ja-JP" sz="1200" kern="1200" dirty="0" smtClean="0">
                <a:solidFill>
                  <a:schemeClr val="tx1"/>
                </a:solidFill>
                <a:latin typeface="+mn-lt"/>
                <a:ea typeface="+mn-ea"/>
                <a:cs typeface="+mn-cs"/>
              </a:rPr>
              <a:t>Q2</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管理の方法</a:t>
            </a:r>
            <a:r>
              <a:rPr kumimoji="1" lang="en-US" altLang="ja-JP" sz="1200" kern="1200" dirty="0" smtClean="0">
                <a:solidFill>
                  <a:schemeClr val="tx1"/>
                </a:solidFill>
                <a:latin typeface="+mn-lt"/>
                <a:ea typeface="+mn-ea"/>
                <a:cs typeface="+mn-cs"/>
              </a:rPr>
              <a:t>M</a:t>
            </a:r>
            <a:r>
              <a:rPr kumimoji="1" lang="ja-JP" altLang="ja-JP" sz="1200" kern="1200" dirty="0" smtClean="0">
                <a:solidFill>
                  <a:schemeClr val="tx1"/>
                </a:solidFill>
                <a:latin typeface="+mn-lt"/>
                <a:ea typeface="+mn-ea"/>
                <a:cs typeface="+mn-cs"/>
              </a:rPr>
              <a:t>」という公式は、物質的な値を測定する方法、すなわち物の価値を計る普遍的な基準なのです。</a:t>
            </a:r>
          </a:p>
          <a:p>
            <a:r>
              <a:rPr kumimoji="1" lang="ja-JP" altLang="ja-JP" sz="1200" kern="1200" dirty="0" smtClean="0">
                <a:solidFill>
                  <a:schemeClr val="tx1"/>
                </a:solidFill>
                <a:latin typeface="+mn-lt"/>
                <a:ea typeface="+mn-ea"/>
                <a:cs typeface="+mn-cs"/>
              </a:rPr>
              <a:t>簡単に言えば、販売術とは人を説得することです。勧誘術とも言えます。創造的な販売術とは、買うのをためらっている顧客に商品を販売する技術です。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くわえ煙草ではありませんか。</a:t>
            </a: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を進めてください。</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リピーターとなって再三、店に訪れる上得意を確保することが、すべての事業所を繁栄させます。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事業所の後援者と上得意の確保こそが事業を発展させる鍵なのです。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noProof="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資本家が利益を独占するのではなくて、従業員や取引に関係する人たちと適正に再配分することが継続的に利益を得る方法だと考えたのです。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その代わりに、従業員には、最善を尽くして働くこと。過失を最小限におさえること。会社の管理運営に協力することを要請</a:t>
            </a:r>
            <a:r>
              <a:rPr kumimoji="1" lang="ja-JP" altLang="en-US" sz="1200" kern="1200" dirty="0" smtClean="0">
                <a:solidFill>
                  <a:schemeClr val="tx1"/>
                </a:solidFill>
                <a:effectLst/>
                <a:latin typeface="+mn-lt"/>
                <a:ea typeface="+mn-ea"/>
                <a:cs typeface="+mn-cs"/>
              </a:rPr>
              <a:t>しています</a:t>
            </a:r>
            <a:r>
              <a:rPr kumimoji="1" lang="ja-JP" altLang="ja-JP"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en-US" sz="1200" kern="1200" dirty="0" smtClean="0">
                <a:solidFill>
                  <a:schemeClr val="tx1"/>
                </a:solidFill>
                <a:latin typeface="+mn-lt"/>
                <a:ea typeface="+mn-ea"/>
                <a:cs typeface="+mn-cs"/>
              </a:rPr>
              <a:t>先ほどから縷々説明した質、量、管理の方法を示した奉仕の三角形はインドの哲学家バガバン・ダスが「平和学」という本の中で発表したものです。</a:t>
            </a:r>
          </a:p>
          <a:p>
            <a:r>
              <a:rPr kumimoji="1" lang="ja-JP" altLang="en-US" sz="1200" kern="1200" dirty="0" smtClean="0">
                <a:solidFill>
                  <a:schemeClr val="tx1"/>
                </a:solidFill>
                <a:latin typeface="+mn-lt"/>
                <a:ea typeface="+mn-ea"/>
                <a:cs typeface="+mn-cs"/>
              </a:rPr>
              <a:t>シェルドンはその文献を</a:t>
            </a:r>
            <a:r>
              <a:rPr kumimoji="1" lang="en-US" sz="1200" kern="1200" dirty="0" smtClean="0">
                <a:solidFill>
                  <a:schemeClr val="tx1"/>
                </a:solidFill>
                <a:latin typeface="+mn-lt"/>
                <a:ea typeface="+mn-ea"/>
                <a:cs typeface="+mn-cs"/>
              </a:rPr>
              <a:t>11</a:t>
            </a:r>
            <a:r>
              <a:rPr kumimoji="1" lang="ja-JP" altLang="en-US" sz="1200" kern="1200" dirty="0" smtClean="0">
                <a:solidFill>
                  <a:schemeClr val="tx1"/>
                </a:solidFill>
                <a:latin typeface="+mn-lt"/>
                <a:ea typeface="+mn-ea"/>
                <a:cs typeface="+mn-cs"/>
              </a:rPr>
              <a:t>年かけて見つけ出して、この奉仕の三角形こそが奉仕の要素を端的に表したものであると考えて、それを基に奉仕理念を構築しました。</a:t>
            </a:r>
          </a:p>
          <a:p>
            <a:r>
              <a:rPr kumimoji="1" lang="ja-JP" altLang="en-US" sz="1200" kern="1200" dirty="0" smtClean="0">
                <a:solidFill>
                  <a:schemeClr val="tx1"/>
                </a:solidFill>
                <a:latin typeface="+mn-lt"/>
                <a:ea typeface="+mn-ea"/>
                <a:cs typeface="+mn-cs"/>
              </a:rPr>
              <a:t>ニューヨーク州のキングストーンにある、彼のお墓には奉仕の三角形と、</a:t>
            </a:r>
            <a:r>
              <a:rPr kumimoji="1" lang="en-US" sz="1200" kern="1200" dirty="0" smtClean="0">
                <a:solidFill>
                  <a:schemeClr val="tx1"/>
                </a:solidFill>
                <a:latin typeface="+mn-lt"/>
                <a:ea typeface="+mn-ea"/>
                <a:cs typeface="+mn-cs"/>
              </a:rPr>
              <a:t>He profits most who serves best</a:t>
            </a:r>
            <a:r>
              <a:rPr kumimoji="1" lang="ja-JP" altLang="en-US" sz="1200" kern="1200" dirty="0" smtClean="0">
                <a:solidFill>
                  <a:schemeClr val="tx1"/>
                </a:solidFill>
                <a:latin typeface="+mn-lt"/>
                <a:ea typeface="+mn-ea"/>
                <a:cs typeface="+mn-cs"/>
              </a:rPr>
              <a:t>の文字がはっきりと刻み込まれています。 </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変えてはならないものがある一方で、変えなければならないもの</a:t>
            </a:r>
            <a:r>
              <a:rPr kumimoji="1" lang="ja-JP" altLang="en-US" sz="1200" kern="1200" dirty="0" smtClean="0">
                <a:solidFill>
                  <a:schemeClr val="tx1"/>
                </a:solidFill>
                <a:latin typeface="+mn-lt"/>
                <a:ea typeface="+mn-ea"/>
                <a:cs typeface="+mn-cs"/>
              </a:rPr>
              <a:t>も</a:t>
            </a:r>
            <a:r>
              <a:rPr kumimoji="1" lang="ja-JP" altLang="ja-JP" sz="1200" kern="1200" dirty="0" smtClean="0">
                <a:solidFill>
                  <a:schemeClr val="tx1"/>
                </a:solidFill>
                <a:latin typeface="+mn-lt"/>
                <a:ea typeface="+mn-ea"/>
                <a:cs typeface="+mn-cs"/>
              </a:rPr>
              <a:t>あります。</a:t>
            </a:r>
          </a:p>
          <a:p>
            <a:r>
              <a:rPr kumimoji="1" lang="ja-JP" altLang="ja-JP" sz="1200" kern="1200" dirty="0" smtClean="0">
                <a:solidFill>
                  <a:schemeClr val="tx1"/>
                </a:solidFill>
                <a:latin typeface="+mn-lt"/>
                <a:ea typeface="+mn-ea"/>
                <a:cs typeface="+mn-cs"/>
              </a:rPr>
              <a:t>奉仕活動はロータリアンの思いつきで選択をすべきではなく、社会のニーズに従って実践する必要があります。産業構造の変化、需要供給のバランスの変化などの様々な要素によって、地域社会のニーズは変化していきます。その変化に伴って奉仕活動の実践も変化していかなければならないのです。</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今東北地方の人たちは物心両面の支援を求めています。奉仕活動をする側にいることを感謝しつつ、ロータリアンの本領を発揮するのは今なのです。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組織の管理運営を長年変更せずに放置しておくと、必ず制度疲労を起こして、その組織は衰退の道を辿ります。</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や</a:t>
            </a:r>
            <a:r>
              <a:rPr kumimoji="1" lang="ja-JP" altLang="en-US" sz="1200" kern="1200" dirty="0" smtClean="0">
                <a:solidFill>
                  <a:schemeClr val="tx1"/>
                </a:solidFill>
                <a:latin typeface="+mn-lt"/>
                <a:ea typeface="+mn-ea"/>
                <a:cs typeface="+mn-cs"/>
              </a:rPr>
              <a:t>地区や</a:t>
            </a:r>
            <a:r>
              <a:rPr kumimoji="1" lang="ja-JP" altLang="ja-JP" sz="1200" kern="1200" dirty="0" smtClean="0">
                <a:solidFill>
                  <a:schemeClr val="tx1"/>
                </a:solidFill>
                <a:latin typeface="+mn-lt"/>
                <a:ea typeface="+mn-ea"/>
                <a:cs typeface="+mn-cs"/>
              </a:rPr>
              <a:t>ロータリークラブの管理運営も社会の変化に適応するように変えていかなければ</a:t>
            </a:r>
            <a:r>
              <a:rPr kumimoji="1" lang="ja-JP" altLang="en-US" sz="1200" kern="1200" dirty="0" smtClean="0">
                <a:solidFill>
                  <a:schemeClr val="tx1"/>
                </a:solidFill>
                <a:latin typeface="+mn-lt"/>
                <a:ea typeface="+mn-ea"/>
                <a:cs typeface="+mn-cs"/>
              </a:rPr>
              <a:t>時代に取り残されていきます</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はともかくも、地区はガバナーのリーダーシップによって変えることができますし、またクラブは会長のリーダーシップによって変えることができるのです。</a:t>
            </a:r>
            <a:endParaRPr kumimoji="1" lang="ja-JP"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29</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まず最初にロータリークラブとは何かについて定義しておきたいと思います。</a:t>
            </a:r>
          </a:p>
          <a:p>
            <a:r>
              <a:rPr kumimoji="1" lang="ja-JP" altLang="en-US" dirty="0" smtClean="0"/>
              <a:t>一般的にクラブとは、同じ目的を持った人の集まりのことです。</a:t>
            </a:r>
          </a:p>
          <a:p>
            <a:r>
              <a:rPr kumimoji="1" lang="ja-JP" altLang="en-US" dirty="0" smtClean="0"/>
              <a:t>囲碁が好きな人が集まったのが囲碁クラブであり、</a:t>
            </a:r>
            <a:endParaRPr kumimoji="1" lang="ja-JP" altLang="en-US"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en-US" dirty="0" smtClean="0"/>
              <a:t>ロータリー運動とは、世に有益な職業から一人一業種で選ばれた会員が毎週一回開催される例会に集って、お互いが師となり徒となって集団で奉仕の心を学びつつ自己研鑽をすることです。</a:t>
            </a:r>
          </a:p>
          <a:p>
            <a:pPr>
              <a:defRPr/>
            </a:pPr>
            <a:r>
              <a:rPr lang="ja-JP" altLang="en-US" dirty="0" smtClean="0"/>
              <a:t>そして例会場を離れて、それぞれの個人生活、職場、地域社会、国際社会で奉仕活動の実践をしなければなりません。</a:t>
            </a:r>
          </a:p>
          <a:p>
            <a:pPr>
              <a:defRPr/>
            </a:pPr>
            <a:endParaRPr lang="ja-JP" altLang="en-US" dirty="0" smtClean="0"/>
          </a:p>
          <a:p>
            <a:pPr>
              <a:defRPr/>
            </a:pPr>
            <a:r>
              <a:rPr lang="ja-JP" altLang="en-US" dirty="0" smtClean="0"/>
              <a:t>このロータリーの大原則も徐々に崩壊し、</a:t>
            </a:r>
            <a:r>
              <a:rPr lang="en-US" dirty="0" smtClean="0"/>
              <a:t>2001</a:t>
            </a:r>
            <a:r>
              <a:rPr lang="ja-JP" altLang="en-US" dirty="0" smtClean="0"/>
              <a:t>年には一人一業種制度が廃止となり、クラブ内に複数の同一職業の会員が存在する可能性がでてきました。さらに例会出席よりも奉仕活動の実践を優先するために、</a:t>
            </a:r>
            <a:r>
              <a:rPr lang="en-US" altLang="ja-JP" dirty="0" smtClean="0"/>
              <a:t>e</a:t>
            </a:r>
            <a:r>
              <a:rPr lang="ja-JP" altLang="en-US" dirty="0" smtClean="0"/>
              <a:t>クラブを始めとして、メークアップの対象や方法が大幅に拡大されたというのが、昨今の状況です。</a:t>
            </a:r>
          </a:p>
          <a:p>
            <a:pPr>
              <a:lnSpc>
                <a:spcPct val="90000"/>
              </a:lnSpc>
              <a:defRPr/>
            </a:pPr>
            <a:endParaRPr lang="ja-JP" altLang="en-US" dirty="0" smtClean="0">
              <a:solidFill>
                <a:schemeClr val="bg2">
                  <a:lumMod val="90000"/>
                </a:schemeClr>
              </a:solidFill>
            </a:endParaRPr>
          </a:p>
        </p:txBody>
      </p:sp>
      <p:sp>
        <p:nvSpPr>
          <p:cNvPr id="399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3E0993-9BFA-4038-8374-4886C9002C77}" type="slidenum">
              <a:rPr lang="ja-JP" altLang="en-US" smtClean="0"/>
              <a:pPr/>
              <a:t>30</a:t>
            </a:fld>
            <a:endParaRPr lang="ja-JP"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r>
              <a:rPr kumimoji="1" lang="ja-JP" altLang="ja-JP" sz="1200" kern="1200" dirty="0" smtClean="0">
                <a:solidFill>
                  <a:schemeClr val="tx1"/>
                </a:solidFill>
                <a:latin typeface="+mn-lt"/>
                <a:ea typeface="+mn-ea"/>
                <a:cs typeface="+mn-cs"/>
              </a:rPr>
              <a:t>毎週の例会で行うことは、奉仕理念の研鑽し、事業上の発想の交換を通じて職業奉仕の理念を学び、その結果として自己改善という教育的効果を得ることができます。私たちはこれをクラブ奉仕と呼んでいます。クラブ奉仕とは固い純粋親睦で結ばれた会員同士が、お互いに役割分担をしながらクラブの管理運営をすること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して例会場を出て、それぞれの分野で奉仕活動の実践を行います。職場で行う奉仕活動の実践を職業奉仕、地域社会で行う奉仕活動の実践を社会奉仕、国際社会で行う奉仕活動の実践を国際奉仕と呼びます。</a:t>
            </a:r>
          </a:p>
          <a:p>
            <a:r>
              <a:rPr kumimoji="1" lang="ja-JP" altLang="ja-JP" sz="1200" kern="1200" dirty="0" smtClean="0">
                <a:solidFill>
                  <a:schemeClr val="tx1"/>
                </a:solidFill>
                <a:latin typeface="+mn-lt"/>
                <a:ea typeface="+mn-ea"/>
                <a:cs typeface="+mn-cs"/>
              </a:rPr>
              <a:t>職業奉仕とはアーサー・フレデリック・シェルドンが提唱した企業経営の理念であり、自分の利益を優先するのではなく、自らの職業を通じて社会に奉仕することによって、その見返りとして適正で継続的な利益が得られることを説いた考え方です。</a:t>
            </a:r>
          </a:p>
          <a:p>
            <a:r>
              <a:rPr kumimoji="1" lang="ja-JP" altLang="ja-JP" sz="1200" kern="1200" dirty="0" smtClean="0">
                <a:solidFill>
                  <a:schemeClr val="tx1"/>
                </a:solidFill>
                <a:latin typeface="+mn-lt"/>
                <a:ea typeface="+mn-ea"/>
                <a:cs typeface="+mn-cs"/>
              </a:rPr>
              <a:t>社会奉仕と世界社会奉仕に相当する国際奉仕とは弱者に涙する人道的奉仕活動であり、利己の心を超越して、他人のことを思い遣り、他人のために尽くす実践活動です。</a:t>
            </a:r>
          </a:p>
          <a:p>
            <a:r>
              <a:rPr kumimoji="1" lang="ja-JP" altLang="ja-JP" sz="1200" kern="1200" dirty="0" smtClean="0">
                <a:solidFill>
                  <a:schemeClr val="tx1"/>
                </a:solidFill>
                <a:latin typeface="+mn-lt"/>
                <a:ea typeface="+mn-ea"/>
                <a:cs typeface="+mn-cs"/>
              </a:rPr>
              <a:t>また国際奉仕のもう一つの考え方はロータリアンの世界的親交によって国際間の理解と親善と平和を推進する活動であり、その具体的な活動としてロータリー友情交換、グローバル・ネットワーク、国際青少年交換などが挙げられます。</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さらに昨年から新世代奉仕がこれに加わりました。</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このようにロータリー活動は例会内活動と例会外活動に分類されると同時に、まず例会内活動が優先され、それに引き続いて例会外の活動があることになります。その考え方からは、奉仕活動の実践をしたことが例会出席の補填になるという</a:t>
            </a:r>
            <a:r>
              <a:rPr kumimoji="1" lang="ja-JP" altLang="en-US" sz="1200" kern="1200" dirty="0" smtClean="0">
                <a:solidFill>
                  <a:schemeClr val="tx1"/>
                </a:solidFill>
                <a:latin typeface="+mn-lt"/>
                <a:ea typeface="+mn-ea"/>
                <a:cs typeface="+mn-cs"/>
              </a:rPr>
              <a:t>現行</a:t>
            </a:r>
            <a:r>
              <a:rPr kumimoji="1" lang="ja-JP" altLang="ja-JP" sz="1200" kern="1200" dirty="0" smtClean="0">
                <a:solidFill>
                  <a:schemeClr val="tx1"/>
                </a:solidFill>
                <a:latin typeface="+mn-lt"/>
                <a:ea typeface="+mn-ea"/>
                <a:cs typeface="+mn-cs"/>
              </a:rPr>
              <a:t>規約は大きな矛盾を抱えています。</a:t>
            </a:r>
            <a:endParaRPr kumimoji="1" lang="ja-JP" altLang="ja-JP" sz="1200" kern="1200" dirty="0">
              <a:solidFill>
                <a:schemeClr val="tx1"/>
              </a:solidFill>
              <a:latin typeface="+mn-lt"/>
              <a:ea typeface="+mn-ea"/>
              <a:cs typeface="+mn-cs"/>
            </a:endParaRPr>
          </a:p>
        </p:txBody>
      </p:sp>
      <p:sp>
        <p:nvSpPr>
          <p:cNvPr id="409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DB0223-CE05-4848-B8AC-2FEA0B69821C}" type="slidenum">
              <a:rPr lang="ja-JP" altLang="en-US" smtClean="0"/>
              <a:pPr/>
              <a:t>31</a:t>
            </a:fld>
            <a:endParaRPr lang="ja-JP"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ロータリー活動の原点は個々のロータリークラブにあります。</a:t>
            </a:r>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はクラブの集合体に過ぎず、地区は</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の出先機関です。すべてのロータリー活動の母体となるのは個々のクラブです。今日のセミナーではこの点を特に強調しておきたいと思います。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ロータリークラブの評価はどのような奉仕活動をしたかとか、財団にいくら寄付したかではなく、クラブの管理運営や例会などのクラブ奉仕</a:t>
            </a:r>
            <a:r>
              <a:rPr kumimoji="1" lang="ja-JP" altLang="en-US" sz="1200" kern="1200" dirty="0" smtClean="0">
                <a:solidFill>
                  <a:schemeClr val="tx1"/>
                </a:solidFill>
                <a:latin typeface="+mn-lt"/>
                <a:ea typeface="+mn-ea"/>
                <a:cs typeface="+mn-cs"/>
              </a:rPr>
              <a:t>部門の活動</a:t>
            </a:r>
            <a:r>
              <a:rPr kumimoji="1" lang="ja-JP" altLang="ja-JP" sz="1200" kern="1200" dirty="0" smtClean="0">
                <a:solidFill>
                  <a:schemeClr val="tx1"/>
                </a:solidFill>
                <a:latin typeface="+mn-lt"/>
                <a:ea typeface="+mn-ea"/>
                <a:cs typeface="+mn-cs"/>
              </a:rPr>
              <a:t>を通じていかに素晴らしいロータリアンを育てたかによって決まるのです。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たとえ</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がどのような道を進もうが、</a:t>
            </a:r>
            <a:r>
              <a:rPr kumimoji="1" lang="ja-JP" altLang="en-US" sz="1200" kern="1200" dirty="0" smtClean="0">
                <a:solidFill>
                  <a:schemeClr val="tx1"/>
                </a:solidFill>
                <a:latin typeface="+mn-lt"/>
                <a:ea typeface="+mn-ea"/>
                <a:cs typeface="+mn-cs"/>
              </a:rPr>
              <a:t>地区がどのような選択をとろうが、</a:t>
            </a:r>
            <a:r>
              <a:rPr kumimoji="1" lang="ja-JP" altLang="ja-JP" sz="1200" kern="1200" dirty="0" smtClean="0">
                <a:solidFill>
                  <a:schemeClr val="tx1"/>
                </a:solidFill>
                <a:latin typeface="+mn-lt"/>
                <a:ea typeface="+mn-ea"/>
                <a:cs typeface="+mn-cs"/>
              </a:rPr>
              <a:t>ロータリーの奉仕哲学はロータリークラブやロータリアンの心の中で脈々と生き続けさせなければなりません。そのためには個々のクラブが主導権を持って奉仕理念を遵守し、クラブの管理運営をする必要があります。</a:t>
            </a:r>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が推奨する納得のいかない募金や奉仕活動に諾々と従うのではなく、己の信じるところに従って、クラブが主体性を持ってロータリーの奉仕理念の研鑽と奉仕活動の実践に邁進すればよいのです。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pPr eaLnBrk="1" hangingPunct="1">
              <a:spcBef>
                <a:spcPct val="0"/>
              </a:spcBef>
            </a:pPr>
            <a:endParaRPr lang="ja-JP" altLang="en-US" dirty="0" smtClean="0"/>
          </a:p>
        </p:txBody>
      </p:sp>
      <p:sp>
        <p:nvSpPr>
          <p:cNvPr id="41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DD60E4-6734-4D39-BBDA-B96DC0A31FB7}" type="slidenum">
              <a:rPr lang="ja-JP" altLang="en-US" smtClean="0"/>
              <a:pPr/>
              <a:t>32</a:t>
            </a:fld>
            <a:endParaRPr lang="ja-JP"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ロータリーの規約には、</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定款、</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細則、標準ロータリークラブ定款、ロータリークラブ細則があります。</a:t>
            </a:r>
          </a:p>
          <a:p>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定款、</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細則、標準ロータリークラブ定款は規定審議会の議を経なければ制定や改正することはできません。</a:t>
            </a:r>
          </a:p>
          <a:p>
            <a:r>
              <a:rPr kumimoji="1" lang="ja-JP" altLang="ja-JP" sz="1200" kern="1200" dirty="0" smtClean="0">
                <a:solidFill>
                  <a:schemeClr val="tx1"/>
                </a:solidFill>
                <a:latin typeface="+mn-lt"/>
                <a:ea typeface="+mn-ea"/>
                <a:cs typeface="+mn-cs"/>
              </a:rPr>
              <a:t>クラブには新しい規約を制定したりまたは改正するための提案を、規定審議会に提出する権利がありますが、そこで定まったものは勝手に変えたり、自己流に解釈することはできません。</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ロータリークラブ細則は</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定款、</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細則、標準ロータリークラブ定款に背馳しない限り、クラブが独自に制定したり改正することができます。</a:t>
            </a:r>
          </a:p>
          <a:p>
            <a:r>
              <a:rPr kumimoji="1" lang="ja-JP" altLang="ja-JP" sz="1200" kern="1200" dirty="0" smtClean="0">
                <a:solidFill>
                  <a:schemeClr val="tx1"/>
                </a:solidFill>
                <a:latin typeface="+mn-lt"/>
                <a:ea typeface="+mn-ea"/>
                <a:cs typeface="+mn-cs"/>
              </a:rPr>
              <a:t>クラブ細則には役員選挙、委員会構成、入会手続、例会運営、資金管理等々クラブの管理運営に関する規約、すなわちクラブ奉仕の関する規約のすべてが含まれています。</a:t>
            </a:r>
          </a:p>
          <a:p>
            <a:r>
              <a:rPr kumimoji="1" lang="ja-JP" altLang="ja-JP" sz="1200" kern="1200" dirty="0" smtClean="0">
                <a:solidFill>
                  <a:schemeClr val="tx1"/>
                </a:solidFill>
                <a:latin typeface="+mn-lt"/>
                <a:ea typeface="+mn-ea"/>
                <a:cs typeface="+mn-cs"/>
              </a:rPr>
              <a:t>さらにその他の奉仕部門の具体的奉仕活動の実践のすべてもクラブ細則で定めることが可能です。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定款に違反しない限り、クラブは自由に細則を制定することができます。すなわちクラブは、自ら定めたクラブ細則に従って、クラブ自治権を持って管理運営をすることが大切です。</a:t>
            </a:r>
          </a:p>
          <a:p>
            <a:pPr eaLnBrk="1" hangingPunct="1"/>
            <a:endParaRPr lang="ja-JP" altLang="en-US" dirty="0" smtClean="0"/>
          </a:p>
        </p:txBody>
      </p:sp>
      <p:sp>
        <p:nvSpPr>
          <p:cNvPr id="430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E129-1F9B-4A22-9756-F96FC010C2F6}" type="slidenum">
              <a:rPr lang="ja-JP" altLang="en-US" smtClean="0"/>
              <a:pPr/>
              <a:t>33</a:t>
            </a:fld>
            <a:endParaRPr lang="ja-JP"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クラブの管理運営のほとんど、奉仕活動の全ては、</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定款、</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細則、標準ロータリークラブ定款ではなく、クラブ細則で定める事項ですから、毎年、クラブの実態に沿うようにクラブ細則を見直しながら、整備していく必要があります。</a:t>
            </a:r>
            <a:r>
              <a:rPr kumimoji="1" lang="en-US" altLang="ja-JP" sz="1200" kern="1200" dirty="0" smtClean="0">
                <a:solidFill>
                  <a:schemeClr val="tx1"/>
                </a:solidFill>
                <a:latin typeface="+mn-lt"/>
                <a:ea typeface="+mn-ea"/>
                <a:cs typeface="+mn-cs"/>
              </a:rPr>
              <a:t>2004</a:t>
            </a:r>
            <a:r>
              <a:rPr kumimoji="1" lang="ja-JP" altLang="ja-JP" sz="1200" kern="1200" dirty="0" smtClean="0">
                <a:solidFill>
                  <a:schemeClr val="tx1"/>
                </a:solidFill>
                <a:latin typeface="+mn-lt"/>
                <a:ea typeface="+mn-ea"/>
                <a:cs typeface="+mn-cs"/>
              </a:rPr>
              <a:t>年までの推奨クラブ細則は</a:t>
            </a:r>
            <a:r>
              <a:rPr kumimoji="1" lang="en-US" altLang="ja-JP" sz="1200" kern="1200" dirty="0" smtClean="0">
                <a:solidFill>
                  <a:schemeClr val="tx1"/>
                </a:solidFill>
                <a:latin typeface="+mn-lt"/>
                <a:ea typeface="+mn-ea"/>
                <a:cs typeface="+mn-cs"/>
              </a:rPr>
              <a:t>200</a:t>
            </a:r>
            <a:r>
              <a:rPr kumimoji="1" lang="ja-JP" altLang="ja-JP" sz="1200" kern="1200" dirty="0" smtClean="0">
                <a:solidFill>
                  <a:schemeClr val="tx1"/>
                </a:solidFill>
                <a:latin typeface="+mn-lt"/>
                <a:ea typeface="+mn-ea"/>
                <a:cs typeface="+mn-cs"/>
              </a:rPr>
              <a:t>名程度のクラブを想定して作られており、</a:t>
            </a:r>
            <a:r>
              <a:rPr kumimoji="1" lang="en-US" altLang="ja-JP" sz="1200" kern="1200" dirty="0" smtClean="0">
                <a:solidFill>
                  <a:schemeClr val="tx1"/>
                </a:solidFill>
                <a:latin typeface="+mn-lt"/>
                <a:ea typeface="+mn-ea"/>
                <a:cs typeface="+mn-cs"/>
              </a:rPr>
              <a:t>2005</a:t>
            </a:r>
            <a:r>
              <a:rPr kumimoji="1" lang="ja-JP" altLang="ja-JP" sz="1200" kern="1200" dirty="0" smtClean="0">
                <a:solidFill>
                  <a:schemeClr val="tx1"/>
                </a:solidFill>
                <a:latin typeface="+mn-lt"/>
                <a:ea typeface="+mn-ea"/>
                <a:cs typeface="+mn-cs"/>
              </a:rPr>
              <a:t>年に改訂された推奨クラブ細則は小規模のクラブが対象なので、何れにせよそのまま使うことには問題があります。</a:t>
            </a:r>
            <a:r>
              <a:rPr kumimoji="1" lang="en-US" altLang="ja-JP" sz="1200" kern="1200" dirty="0" smtClean="0">
                <a:solidFill>
                  <a:schemeClr val="tx1"/>
                </a:solidFill>
                <a:latin typeface="+mn-lt"/>
                <a:ea typeface="+mn-ea"/>
                <a:cs typeface="+mn-cs"/>
              </a:rPr>
              <a:t>30</a:t>
            </a:r>
            <a:r>
              <a:rPr kumimoji="1" lang="ja-JP" altLang="ja-JP" sz="1200" kern="1200" dirty="0" smtClean="0">
                <a:solidFill>
                  <a:schemeClr val="tx1"/>
                </a:solidFill>
                <a:latin typeface="+mn-lt"/>
                <a:ea typeface="+mn-ea"/>
                <a:cs typeface="+mn-cs"/>
              </a:rPr>
              <a:t>名なら</a:t>
            </a:r>
            <a:r>
              <a:rPr kumimoji="1" lang="en-US" altLang="ja-JP" sz="1200" kern="1200" dirty="0" smtClean="0">
                <a:solidFill>
                  <a:schemeClr val="tx1"/>
                </a:solidFill>
                <a:latin typeface="+mn-lt"/>
                <a:ea typeface="+mn-ea"/>
                <a:cs typeface="+mn-cs"/>
              </a:rPr>
              <a:t>30</a:t>
            </a:r>
            <a:r>
              <a:rPr kumimoji="1" lang="ja-JP" altLang="ja-JP" sz="1200" kern="1200" dirty="0" smtClean="0">
                <a:solidFill>
                  <a:schemeClr val="tx1"/>
                </a:solidFill>
                <a:latin typeface="+mn-lt"/>
                <a:ea typeface="+mn-ea"/>
                <a:cs typeface="+mn-cs"/>
              </a:rPr>
              <a:t>名の規模、</a:t>
            </a:r>
            <a:r>
              <a:rPr kumimoji="1" lang="en-US" altLang="ja-JP" sz="1200" kern="1200" dirty="0" smtClean="0">
                <a:solidFill>
                  <a:schemeClr val="tx1"/>
                </a:solidFill>
                <a:latin typeface="+mn-lt"/>
                <a:ea typeface="+mn-ea"/>
                <a:cs typeface="+mn-cs"/>
              </a:rPr>
              <a:t>50</a:t>
            </a:r>
            <a:r>
              <a:rPr kumimoji="1" lang="ja-JP" altLang="ja-JP" sz="1200" kern="1200" dirty="0" smtClean="0">
                <a:solidFill>
                  <a:schemeClr val="tx1"/>
                </a:solidFill>
                <a:latin typeface="+mn-lt"/>
                <a:ea typeface="+mn-ea"/>
                <a:cs typeface="+mn-cs"/>
              </a:rPr>
              <a:t>名なら</a:t>
            </a:r>
            <a:r>
              <a:rPr kumimoji="1" lang="en-US" altLang="ja-JP" sz="1200" kern="1200" dirty="0" smtClean="0">
                <a:solidFill>
                  <a:schemeClr val="tx1"/>
                </a:solidFill>
                <a:latin typeface="+mn-lt"/>
                <a:ea typeface="+mn-ea"/>
                <a:cs typeface="+mn-cs"/>
              </a:rPr>
              <a:t>50</a:t>
            </a:r>
            <a:r>
              <a:rPr kumimoji="1" lang="ja-JP" altLang="ja-JP" sz="1200" kern="1200" dirty="0" smtClean="0">
                <a:solidFill>
                  <a:schemeClr val="tx1"/>
                </a:solidFill>
                <a:latin typeface="+mn-lt"/>
                <a:ea typeface="+mn-ea"/>
                <a:cs typeface="+mn-cs"/>
              </a:rPr>
              <a:t>名の規模に合ったクラブ細則を作って、思い切った委員会の統廃合、新設を行って、クラブの実態に沿った委員会構成でクラブを管理していく必要があります。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奉仕活動実践に関する具体的な目標も全てクラブ細則で定める事項です。</a:t>
            </a:r>
          </a:p>
          <a:p>
            <a:r>
              <a:rPr kumimoji="1" lang="ja-JP" altLang="ja-JP" sz="1200" kern="1200" dirty="0" smtClean="0">
                <a:solidFill>
                  <a:schemeClr val="tx1"/>
                </a:solidFill>
                <a:latin typeface="+mn-lt"/>
                <a:ea typeface="+mn-ea"/>
                <a:cs typeface="+mn-cs"/>
              </a:rPr>
              <a:t>会員選挙の方法</a:t>
            </a:r>
            <a:r>
              <a:rPr kumimoji="1" lang="ja-JP" altLang="en-US" sz="1200" kern="1200" dirty="0" smtClean="0">
                <a:solidFill>
                  <a:schemeClr val="tx1"/>
                </a:solidFill>
                <a:latin typeface="+mn-lt"/>
                <a:ea typeface="+mn-ea"/>
                <a:cs typeface="+mn-cs"/>
              </a:rPr>
              <a:t>も</a:t>
            </a:r>
            <a:r>
              <a:rPr kumimoji="1" lang="ja-JP" altLang="ja-JP" sz="1200" kern="1200" dirty="0" smtClean="0">
                <a:solidFill>
                  <a:schemeClr val="tx1"/>
                </a:solidFill>
                <a:latin typeface="+mn-lt"/>
                <a:ea typeface="+mn-ea"/>
                <a:cs typeface="+mn-cs"/>
              </a:rPr>
              <a:t>例会の運営方法も細則規定事項です。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クラブ細則はクラブの実態に沿うように毎年見直しながら、改正していくことが大切です。</a:t>
            </a:r>
            <a:r>
              <a:rPr kumimoji="1" lang="ja-JP" altLang="en-US" sz="1200" kern="1200" dirty="0" smtClean="0">
                <a:solidFill>
                  <a:schemeClr val="tx1"/>
                </a:solidFill>
                <a:latin typeface="+mn-lt"/>
                <a:ea typeface="+mn-ea"/>
                <a:cs typeface="+mn-cs"/>
              </a:rPr>
              <a:t>そして、その時期は今なのです。今日帰られましたら、早速クラブ細則を見直して、新しい細則を改訂する準備を始めてください</a:t>
            </a:r>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34</a:t>
            </a:fld>
            <a:endParaRPr kumimoji="1"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不必要な委員会を統廃合したり、新しいプロジェクトに対処するために委員会を新設することもあるでしょう。委員会構成を変更しようと思ったら、整合性を保つために事前に細則を変更しなければなりません。</a:t>
            </a:r>
          </a:p>
          <a:p>
            <a:endParaRPr kumimoji="1" lang="ja-JP"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が最初の推奨クラブ細則を発表したのは</a:t>
            </a:r>
            <a:r>
              <a:rPr kumimoji="1" lang="en-US" altLang="ja-JP" sz="1200" kern="1200" dirty="0" smtClean="0">
                <a:solidFill>
                  <a:schemeClr val="tx1"/>
                </a:solidFill>
                <a:latin typeface="+mn-lt"/>
                <a:ea typeface="+mn-ea"/>
                <a:cs typeface="+mn-cs"/>
              </a:rPr>
              <a:t>1919</a:t>
            </a:r>
            <a:r>
              <a:rPr kumimoji="1" lang="ja-JP" altLang="ja-JP" sz="1200" kern="1200" dirty="0" smtClean="0">
                <a:solidFill>
                  <a:schemeClr val="tx1"/>
                </a:solidFill>
                <a:latin typeface="+mn-lt"/>
                <a:ea typeface="+mn-ea"/>
                <a:cs typeface="+mn-cs"/>
              </a:rPr>
              <a:t>年です。当時の推奨クラブ細則の冒頭には「本細則は単に推奨されるにすぎない。従って、ロータリー・クラブは、標準ロータリー・クラブ定款、</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定款、</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細則と矛盾しない限り、クラブ自身の事情に応じて変更することができる。」と明記されており、現行の推奨クラブ細則にも同じ文章が記載されています。</a:t>
            </a:r>
          </a:p>
          <a:p>
            <a:r>
              <a:rPr kumimoji="1" lang="ja-JP" altLang="ja-JP" sz="1200" kern="1200" dirty="0" smtClean="0">
                <a:solidFill>
                  <a:schemeClr val="tx1"/>
                </a:solidFill>
                <a:latin typeface="+mn-lt"/>
                <a:ea typeface="+mn-ea"/>
                <a:cs typeface="+mn-cs"/>
              </a:rPr>
              <a:t>クラブの現況と異なる推奨クラブ細則をそのまま採用し</a:t>
            </a:r>
            <a:r>
              <a:rPr kumimoji="1" lang="ja-JP" altLang="en-US" sz="1200" kern="1200" dirty="0" smtClean="0">
                <a:solidFill>
                  <a:schemeClr val="tx1"/>
                </a:solidFill>
                <a:latin typeface="+mn-lt"/>
                <a:ea typeface="+mn-ea"/>
                <a:cs typeface="+mn-cs"/>
              </a:rPr>
              <a:t>たり、</a:t>
            </a:r>
            <a:r>
              <a:rPr kumimoji="1" lang="ja-JP" altLang="ja-JP" sz="1200" kern="1200" dirty="0" smtClean="0">
                <a:solidFill>
                  <a:schemeClr val="tx1"/>
                </a:solidFill>
                <a:latin typeface="+mn-lt"/>
                <a:ea typeface="+mn-ea"/>
                <a:cs typeface="+mn-cs"/>
              </a:rPr>
              <a:t>クラブの現況と異なる古い細則をそのまま放置しているクラブも多いようですが、これはクラブ自身がクラブ細則に違反していることを意味します。クラブの現況に合わせて、原則として毎年新しいクラブ細則を制定する必要があるのです。</a:t>
            </a:r>
          </a:p>
          <a:p>
            <a:r>
              <a:rPr kumimoji="1" lang="ja-JP" altLang="ja-JP" sz="1200" kern="1200" dirty="0" smtClean="0">
                <a:solidFill>
                  <a:schemeClr val="tx1"/>
                </a:solidFill>
                <a:latin typeface="+mn-lt"/>
                <a:ea typeface="+mn-ea"/>
                <a:cs typeface="+mn-cs"/>
              </a:rPr>
              <a:t>　</a:t>
            </a:r>
            <a:endParaRPr lang="ja-JP" altLang="en-US" dirty="0"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EFE9B7-B491-4613-AEEA-818E6F7FB49E}" type="slidenum">
              <a:rPr lang="ja-JP" altLang="en-US" smtClean="0"/>
              <a:pPr/>
              <a:t>35</a:t>
            </a:fld>
            <a:endParaRPr lang="ja-JP"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クラブ会長はクラブの代表であると共に、クラブの象徴的な存在であり、クラブの精神的な基盤です。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そして、奉仕理念の提唱者です。クラブのあらゆる会合の議長を務め、あらゆる委員会の委員です。クラブ会長はオールマイティな権限を持っていますから、この特権をフルに発揮してください。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36</a:t>
            </a:fld>
            <a:endParaRPr kumimoji="1"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クラブ内で最高のリーダーシップを発揮できるのは会長任期中のみです。</a:t>
            </a:r>
            <a:r>
              <a:rPr kumimoji="1" lang="ja-JP" altLang="en-US" sz="1200" kern="1200" dirty="0" smtClean="0">
                <a:solidFill>
                  <a:schemeClr val="tx1"/>
                </a:solidFill>
                <a:latin typeface="+mn-lt"/>
                <a:ea typeface="+mn-ea"/>
                <a:cs typeface="+mn-cs"/>
              </a:rPr>
              <a:t>ガバナーにも全く同じことが言えます。</a:t>
            </a:r>
            <a:r>
              <a:rPr kumimoji="1" lang="ja-JP" altLang="ja-JP" sz="1200" kern="1200" dirty="0" smtClean="0">
                <a:solidFill>
                  <a:schemeClr val="tx1"/>
                </a:solidFill>
                <a:latin typeface="+mn-lt"/>
                <a:ea typeface="+mn-ea"/>
                <a:cs typeface="+mn-cs"/>
              </a:rPr>
              <a:t>元会長と言えども任期が過ぎれば</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会員に過ぎません。会長であるこの一年間を大切にして、十分リーダーシップを発揮してください。</a:t>
            </a:r>
            <a:r>
              <a:rPr kumimoji="1" lang="ja-JP" altLang="en-US" sz="1200" kern="1200" dirty="0" smtClean="0">
                <a:solidFill>
                  <a:schemeClr val="tx1"/>
                </a:solidFill>
                <a:latin typeface="+mn-lt"/>
                <a:ea typeface="+mn-ea"/>
                <a:cs typeface="+mn-cs"/>
              </a:rPr>
              <a:t>会長の任期中に十分にリーダーシップを発揮しなかった人ほど、会長を済ませた後で主導権を発揮したがるものです。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とクラブは対等な関係にあります。</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会長がテーマを掲げるように、クラブ会長も理念の提唱者としてクラフのテーマを掲げることが出来ます。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会長には例会ごとに</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分か</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分の会長の時間が与えられます。この時間をふるに活用してロータリーの理念を語りかけてください。限られた例会時間において会長に与えられた特権ですからフルに活用してください。</a:t>
            </a:r>
            <a:r>
              <a:rPr kumimoji="1" lang="ja-JP" altLang="en-US" sz="1200" kern="1200" dirty="0" smtClean="0">
                <a:solidFill>
                  <a:schemeClr val="tx1"/>
                </a:solidFill>
                <a:latin typeface="+mn-lt"/>
                <a:ea typeface="+mn-ea"/>
                <a:cs typeface="+mn-cs"/>
              </a:rPr>
              <a:t>くれぐれも時候の挨拶や新聞記事の紹介でお茶を濁さないでください。</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会長を務めることは、クラブ外におけるロータリーの指導者としての最初のステップともなります。ガバナーも</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理事も会長を経験しなければなれませんから、対外的に活躍してもらうためには、なるべく若い会長を作る努力も必要です。</a:t>
            </a:r>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37</a:t>
            </a:fld>
            <a:endParaRPr kumimoji="1"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クラブ会長として充実した</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年間を過ごし、クラブ管理運営に成功</a:t>
            </a:r>
            <a:r>
              <a:rPr kumimoji="1" lang="ja-JP" altLang="en-US" sz="1200" kern="1200" dirty="0" smtClean="0">
                <a:solidFill>
                  <a:schemeClr val="tx1"/>
                </a:solidFill>
                <a:latin typeface="+mn-lt"/>
                <a:ea typeface="+mn-ea"/>
                <a:cs typeface="+mn-cs"/>
              </a:rPr>
              <a:t>しようと思えば</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それは</a:t>
            </a:r>
            <a:r>
              <a:rPr kumimoji="1" lang="ja-JP" altLang="ja-JP" sz="1200" kern="1200" dirty="0" smtClean="0">
                <a:solidFill>
                  <a:schemeClr val="tx1"/>
                </a:solidFill>
                <a:latin typeface="+mn-lt"/>
                <a:ea typeface="+mn-ea"/>
                <a:cs typeface="+mn-cs"/>
              </a:rPr>
              <a:t>会長エレクト</a:t>
            </a:r>
            <a:r>
              <a:rPr kumimoji="1" lang="ja-JP" altLang="en-US" sz="1200" kern="1200" dirty="0" smtClean="0">
                <a:solidFill>
                  <a:schemeClr val="tx1"/>
                </a:solidFill>
                <a:latin typeface="+mn-lt"/>
                <a:ea typeface="+mn-ea"/>
                <a:cs typeface="+mn-cs"/>
              </a:rPr>
              <a:t>の一年間の</a:t>
            </a:r>
            <a:r>
              <a:rPr kumimoji="1" lang="ja-JP" altLang="ja-JP" sz="1200" kern="1200" dirty="0" smtClean="0">
                <a:solidFill>
                  <a:schemeClr val="tx1"/>
                </a:solidFill>
                <a:latin typeface="+mn-lt"/>
                <a:ea typeface="+mn-ea"/>
                <a:cs typeface="+mn-cs"/>
              </a:rPr>
              <a:t>準備如何にかかっています。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できるだけ早い時期に、クラブの実態を勘案した委員会構成を考え、</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自らの年度の目標を設定して、その目標を必ず達成させる方策を考え、クラブを強化するための準備をしなければなりません。</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会長のリーダーシップ如何によって、クラブは活性化するのです。</a:t>
            </a:r>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38</a:t>
            </a:fld>
            <a:endParaRPr kumimoji="1" lang="ja-JP"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クラブを社交クラブと考えた場合の代表者兼世話役が幹事です。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幹事はクラブの管理運営面における実務上の責任者として、</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対する各種報告義務、会員記録、各種会合の召集、各種会合の議事録、出席報告を提出する義務があります。</a:t>
            </a:r>
            <a:r>
              <a:rPr kumimoji="1" lang="ja-JP" altLang="en-US" sz="1200" kern="1200" dirty="0" smtClean="0">
                <a:solidFill>
                  <a:schemeClr val="tx1"/>
                </a:solidFill>
                <a:latin typeface="+mn-lt"/>
                <a:ea typeface="+mn-ea"/>
                <a:cs typeface="+mn-cs"/>
              </a:rPr>
              <a:t>なぜ会員証の署名や各種会合の招集者に幹事名が使われるのかをよく考える必要があります。</a:t>
            </a:r>
          </a:p>
          <a:p>
            <a:r>
              <a:rPr kumimoji="1" lang="ja-JP" altLang="ja-JP" sz="1200" kern="1200" dirty="0" smtClean="0">
                <a:solidFill>
                  <a:schemeClr val="tx1"/>
                </a:solidFill>
                <a:latin typeface="+mn-lt"/>
                <a:ea typeface="+mn-ea"/>
                <a:cs typeface="+mn-cs"/>
              </a:rPr>
              <a:t>ほとんどのクラブでは、これらの事務処理を事務局に任せきりにしていますが、本来は幹事自らが処理すべき事項です。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幹事は委員会に所属しません。従って、委員長欠席の場合の委員会報告を幹事が代行することはできません。ラブ代表者である会長と幹事がうまくチームを組んで、クラブを管理することが大切です。</a:t>
            </a: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39</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麻雀好きのひとが集まるのが麻雀クラブです。</a:t>
            </a:r>
          </a:p>
          <a:p>
            <a:endParaRPr kumimoji="1" lang="ja-JP" altLang="en-US"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クラブの管理主体は理事会です。従ってクラブ会長は、理事会に対して最大限のリーダーシップを発揮する必要があります。ことごとに理事会と対立するようでは円滑なクラブ運営はできません。</a:t>
            </a:r>
            <a:r>
              <a:rPr kumimoji="1" lang="ja-JP" altLang="en-US" sz="1200" kern="1200" dirty="0" smtClean="0">
                <a:solidFill>
                  <a:schemeClr val="tx1"/>
                </a:solidFill>
                <a:latin typeface="+mn-lt"/>
                <a:ea typeface="+mn-ea"/>
                <a:cs typeface="+mn-cs"/>
              </a:rPr>
              <a:t>理事や役員の任命権者は会長ですから、</a:t>
            </a:r>
            <a:r>
              <a:rPr kumimoji="1" lang="ja-JP" altLang="ja-JP" sz="1200" kern="1200" dirty="0" smtClean="0">
                <a:solidFill>
                  <a:schemeClr val="tx1"/>
                </a:solidFill>
                <a:latin typeface="+mn-lt"/>
                <a:ea typeface="+mn-ea"/>
                <a:cs typeface="+mn-cs"/>
              </a:rPr>
              <a:t>会長のリーダーシップが</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発揮できるような理事を指名</a:t>
            </a:r>
            <a:r>
              <a:rPr kumimoji="1" lang="ja-JP" altLang="en-US" sz="1200" kern="1200" dirty="0" smtClean="0">
                <a:solidFill>
                  <a:schemeClr val="tx1"/>
                </a:solidFill>
                <a:latin typeface="+mn-lt"/>
                <a:ea typeface="+mn-ea"/>
                <a:cs typeface="+mn-cs"/>
              </a:rPr>
              <a:t>して、</a:t>
            </a:r>
            <a:r>
              <a:rPr kumimoji="1" lang="ja-JP" altLang="ja-JP" sz="1200" kern="1200" dirty="0" smtClean="0">
                <a:solidFill>
                  <a:schemeClr val="tx1"/>
                </a:solidFill>
                <a:latin typeface="+mn-lt"/>
                <a:ea typeface="+mn-ea"/>
                <a:cs typeface="+mn-cs"/>
              </a:rPr>
              <a:t>理事会と協調し</a:t>
            </a:r>
            <a:r>
              <a:rPr kumimoji="1" lang="ja-JP" altLang="en-US" sz="1200" kern="1200" dirty="0" smtClean="0">
                <a:solidFill>
                  <a:schemeClr val="tx1"/>
                </a:solidFill>
                <a:latin typeface="+mn-lt"/>
                <a:ea typeface="+mn-ea"/>
                <a:cs typeface="+mn-cs"/>
              </a:rPr>
              <a:t>ながらクラブの管理運営を行うのが</a:t>
            </a:r>
            <a:r>
              <a:rPr kumimoji="1" lang="ja-JP" altLang="ja-JP" sz="1200" kern="1200" dirty="0" smtClean="0">
                <a:solidFill>
                  <a:schemeClr val="tx1"/>
                </a:solidFill>
                <a:latin typeface="+mn-lt"/>
                <a:ea typeface="+mn-ea"/>
                <a:cs typeface="+mn-cs"/>
              </a:rPr>
              <a:t>最も望ましい形です。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クラブ・プログラムの策定、年間活動予算の策定と修正、会員選考の最終決定も職業分類の貸与も理事会の役目です。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更に、例会取り止め、会員身分の終結、出席免除等かなりの部分が、理事会の裁量権に委ねられるようになりました。従って、理事会は安易な方向に流れるのではなく、会員に対して公正な判断を下すことが、前以上に要請されていることを忘れてはなりません。</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40</a:t>
            </a:fld>
            <a:endParaRPr kumimoji="1" lang="ja-JP"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入会金や会費の額は細則で定められているので、これらの額を変更するためには細則の変更が必要であり、定足数を満たした例会における会員の承認が必要です。</a:t>
            </a:r>
          </a:p>
          <a:p>
            <a:r>
              <a:rPr kumimoji="1" lang="ja-JP" altLang="ja-JP" sz="1200" kern="1200" dirty="0" smtClean="0">
                <a:solidFill>
                  <a:schemeClr val="tx1"/>
                </a:solidFill>
                <a:latin typeface="+mn-lt"/>
                <a:ea typeface="+mn-ea"/>
                <a:cs typeface="+mn-cs"/>
              </a:rPr>
              <a:t>外国のクラブ会費は非常に安く、最も高いアメリカでも食事代を別にして年会費</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万円から</a:t>
            </a:r>
            <a:r>
              <a:rPr kumimoji="1" lang="en-US" altLang="ja-JP" sz="1200" kern="1200" dirty="0" smtClean="0">
                <a:solidFill>
                  <a:schemeClr val="tx1"/>
                </a:solidFill>
                <a:latin typeface="+mn-lt"/>
                <a:ea typeface="+mn-ea"/>
                <a:cs typeface="+mn-cs"/>
              </a:rPr>
              <a:t>10</a:t>
            </a:r>
            <a:r>
              <a:rPr kumimoji="1" lang="ja-JP" altLang="ja-JP" sz="1200" kern="1200" dirty="0" smtClean="0">
                <a:solidFill>
                  <a:schemeClr val="tx1"/>
                </a:solidFill>
                <a:latin typeface="+mn-lt"/>
                <a:ea typeface="+mn-ea"/>
                <a:cs typeface="+mn-cs"/>
              </a:rPr>
              <a:t>万円であるのに、日本では食事代込みで</a:t>
            </a:r>
            <a:r>
              <a:rPr kumimoji="1" lang="en-US" altLang="ja-JP" sz="1200" kern="1200" dirty="0" smtClean="0">
                <a:solidFill>
                  <a:schemeClr val="tx1"/>
                </a:solidFill>
                <a:latin typeface="+mn-lt"/>
                <a:ea typeface="+mn-ea"/>
                <a:cs typeface="+mn-cs"/>
              </a:rPr>
              <a:t>20</a:t>
            </a:r>
            <a:r>
              <a:rPr kumimoji="1" lang="ja-JP" altLang="ja-JP" sz="1200" kern="1200" dirty="0" smtClean="0">
                <a:solidFill>
                  <a:schemeClr val="tx1"/>
                </a:solidFill>
                <a:latin typeface="+mn-lt"/>
                <a:ea typeface="+mn-ea"/>
                <a:cs typeface="+mn-cs"/>
              </a:rPr>
              <a:t>万円から</a:t>
            </a:r>
            <a:r>
              <a:rPr kumimoji="1" lang="en-US" altLang="ja-JP" sz="1200" kern="1200" dirty="0" smtClean="0">
                <a:solidFill>
                  <a:schemeClr val="tx1"/>
                </a:solidFill>
                <a:latin typeface="+mn-lt"/>
                <a:ea typeface="+mn-ea"/>
                <a:cs typeface="+mn-cs"/>
              </a:rPr>
              <a:t>40</a:t>
            </a:r>
            <a:r>
              <a:rPr kumimoji="1" lang="ja-JP" altLang="ja-JP" sz="1200" kern="1200" dirty="0" smtClean="0">
                <a:solidFill>
                  <a:schemeClr val="tx1"/>
                </a:solidFill>
                <a:latin typeface="+mn-lt"/>
                <a:ea typeface="+mn-ea"/>
                <a:cs typeface="+mn-cs"/>
              </a:rPr>
              <a:t>万円であり、半額を食事代としてもアメリカの倍以上を払っている計算になります。外国ではほとんどのクラブが事務所を持たず、事務処理はすべて幹事が行っているのがその理由の一つですが、費用負担の大きさが会員増強の大きなネックになっていることも事実なので、会費の節減を考えるべき時期にきているのではないでしょうか。</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本来、食費は会費に含めるべきではなく、個別負担金として会費納入時に別途徴収するか、例会ごとに別途支払うべきです。外国の例会では食事代として</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ドル～</a:t>
            </a:r>
            <a:r>
              <a:rPr kumimoji="1" lang="en-US" altLang="ja-JP" sz="1200" kern="1200" dirty="0" smtClean="0">
                <a:solidFill>
                  <a:schemeClr val="tx1"/>
                </a:solidFill>
                <a:latin typeface="+mn-lt"/>
                <a:ea typeface="+mn-ea"/>
                <a:cs typeface="+mn-cs"/>
              </a:rPr>
              <a:t>15</a:t>
            </a:r>
            <a:r>
              <a:rPr kumimoji="1" lang="ja-JP" altLang="ja-JP" sz="1200" kern="1200" dirty="0" smtClean="0">
                <a:solidFill>
                  <a:schemeClr val="tx1"/>
                </a:solidFill>
                <a:latin typeface="+mn-lt"/>
                <a:ea typeface="+mn-ea"/>
                <a:cs typeface="+mn-cs"/>
              </a:rPr>
              <a:t>ドルのクーポンを買うのが普通です。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次のような例が報告されています。</a:t>
            </a:r>
          </a:p>
          <a:p>
            <a:r>
              <a:rPr kumimoji="1" lang="ja-JP" altLang="ja-JP" sz="1200" kern="1200" dirty="0" smtClean="0">
                <a:solidFill>
                  <a:schemeClr val="tx1"/>
                </a:solidFill>
                <a:latin typeface="+mn-lt"/>
                <a:ea typeface="+mn-ea"/>
                <a:cs typeface="+mn-cs"/>
              </a:rPr>
              <a:t>「会員の事業所が例会場として無償提供されているので、当該会員の会費を免除する」会費はすべての会員が平等に負担しなければなりません。会員の事業所には会場費を支払い、会員個人からは会費を徴収しなければなりません。</a:t>
            </a:r>
          </a:p>
          <a:p>
            <a:r>
              <a:rPr kumimoji="1" lang="ja-JP" altLang="ja-JP" sz="1200" kern="1200" dirty="0" smtClean="0">
                <a:solidFill>
                  <a:schemeClr val="tx1"/>
                </a:solidFill>
                <a:latin typeface="+mn-lt"/>
                <a:ea typeface="+mn-ea"/>
                <a:cs typeface="+mn-cs"/>
              </a:rPr>
              <a:t>「転勤のため法人の会員が入れ替わった場合、入会金を免除する」個人が会員になるのであって、前任者が退会したからといって後任者が自動的に入会できるわけではありません。移籍会員でない限り入会金を払う必要があります。</a:t>
            </a:r>
          </a:p>
          <a:p>
            <a:r>
              <a:rPr kumimoji="1" lang="ja-JP" altLang="ja-JP" sz="1200" kern="1200" dirty="0" smtClean="0">
                <a:solidFill>
                  <a:schemeClr val="tx1"/>
                </a:solidFill>
                <a:latin typeface="+mn-lt"/>
                <a:ea typeface="+mn-ea"/>
                <a:cs typeface="+mn-cs"/>
              </a:rPr>
              <a:t>元ローターアクターの会員に対する入会金の減免措置も疑義のあるところです。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人道的奉仕活動の資金を集めるためのニコニコ箱は日本特有のもので外国にはありません。</a:t>
            </a:r>
            <a:r>
              <a:rPr kumimoji="1" lang="en-US" altLang="ja-JP" sz="1200" kern="1200" dirty="0" smtClean="0">
                <a:solidFill>
                  <a:schemeClr val="tx1"/>
                </a:solidFill>
                <a:latin typeface="+mn-lt"/>
                <a:ea typeface="+mn-ea"/>
                <a:cs typeface="+mn-cs"/>
              </a:rPr>
              <a:t>1936</a:t>
            </a:r>
            <a:r>
              <a:rPr kumimoji="1" lang="ja-JP" altLang="ja-JP" sz="1200" kern="1200" dirty="0" smtClean="0">
                <a:solidFill>
                  <a:schemeClr val="tx1"/>
                </a:solidFill>
                <a:latin typeface="+mn-lt"/>
                <a:ea typeface="+mn-ea"/>
                <a:cs typeface="+mn-cs"/>
              </a:rPr>
              <a:t>年に大阪ロータリーが始めたものと言われ、会員、家族、事業場等の慶び事、お祝い事にかこつけてニコニコしながら献金する制度です。ニコニコ箱は慶事中心の募金箱であるために非常に集め安い利点がある反面、目的別募金ではないため、使途に関して問題が生じます。奉仕活動の実践が低調なクラブではニコニコ箱会計に余剰金が生じるため、これを消化するために安易な寄付行為に流れやすく、年次報告書の中で「・・・</a:t>
            </a:r>
            <a:r>
              <a:rPr kumimoji="1" lang="ja-JP" altLang="ja-JP" sz="1200" kern="1200" dirty="0" err="1" smtClean="0">
                <a:solidFill>
                  <a:schemeClr val="tx1"/>
                </a:solidFill>
                <a:latin typeface="+mn-lt"/>
                <a:ea typeface="+mn-ea"/>
                <a:cs typeface="+mn-cs"/>
              </a:rPr>
              <a:t>への</a:t>
            </a:r>
            <a:r>
              <a:rPr kumimoji="1" lang="ja-JP" altLang="ja-JP" sz="1200" kern="1200" dirty="0" smtClean="0">
                <a:solidFill>
                  <a:schemeClr val="tx1"/>
                </a:solidFill>
                <a:latin typeface="+mn-lt"/>
                <a:ea typeface="+mn-ea"/>
                <a:cs typeface="+mn-cs"/>
              </a:rPr>
              <a:t>寄付」とか「・・・</a:t>
            </a:r>
            <a:r>
              <a:rPr kumimoji="1" lang="ja-JP" altLang="ja-JP" sz="1200" kern="1200" dirty="0" err="1" smtClean="0">
                <a:solidFill>
                  <a:schemeClr val="tx1"/>
                </a:solidFill>
                <a:latin typeface="+mn-lt"/>
                <a:ea typeface="+mn-ea"/>
                <a:cs typeface="+mn-cs"/>
              </a:rPr>
              <a:t>への</a:t>
            </a:r>
            <a:r>
              <a:rPr kumimoji="1" lang="ja-JP" altLang="ja-JP" sz="1200" kern="1200" dirty="0" smtClean="0">
                <a:solidFill>
                  <a:schemeClr val="tx1"/>
                </a:solidFill>
                <a:latin typeface="+mn-lt"/>
                <a:ea typeface="+mn-ea"/>
                <a:cs typeface="+mn-cs"/>
              </a:rPr>
              <a:t>援助」といった項目が目立つようになって、他団体への寄付を禁じているロータリーの原則に違反することになります。</a:t>
            </a:r>
          </a:p>
          <a:p>
            <a:r>
              <a:rPr kumimoji="1" lang="ja-JP" altLang="ja-JP" sz="1200" kern="1200" dirty="0" smtClean="0">
                <a:solidFill>
                  <a:schemeClr val="tx1"/>
                </a:solidFill>
                <a:latin typeface="+mn-lt"/>
                <a:ea typeface="+mn-ea"/>
                <a:cs typeface="+mn-cs"/>
              </a:rPr>
              <a:t>さらにほとんどのクラブでは本会計が逼迫して、ニコニコ会計に余剰金がでる状況ですから、いろいろな理由をつけてニコニコ箱のお金を本会計に流用するクラブが見受けられます。任意の寄付金であるニコニコ箱の資金を本会計に流用することは、会費負担の平等性に違反する行為であることをここで強調しておきたいと思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ロータリー財団や米山奨学会の寄付を本会計でまとめて集金しているクラブを見かけます。ロータリー財団寄付に関してはロータリー章典</a:t>
            </a:r>
            <a:r>
              <a:rPr kumimoji="1" lang="en-US" altLang="ja-JP" sz="1200" kern="1200" dirty="0" smtClean="0">
                <a:solidFill>
                  <a:schemeClr val="tx1"/>
                </a:solidFill>
                <a:latin typeface="+mn-lt"/>
                <a:ea typeface="+mn-ea"/>
                <a:cs typeface="+mn-cs"/>
              </a:rPr>
              <a:t>5.050.7</a:t>
            </a:r>
            <a:r>
              <a:rPr kumimoji="1" lang="ja-JP" altLang="ja-JP" sz="1200" kern="1200" dirty="0" smtClean="0">
                <a:solidFill>
                  <a:schemeClr val="tx1"/>
                </a:solidFill>
                <a:latin typeface="+mn-lt"/>
                <a:ea typeface="+mn-ea"/>
                <a:cs typeface="+mn-cs"/>
              </a:rPr>
              <a:t>　で任意と定められており、米山記念奨学会への寄付も寄付金受領に関する規定において任意と定められていますので、半期に定額を徴収することはルール違反です。</a:t>
            </a:r>
          </a:p>
          <a:p>
            <a:pPr>
              <a:defRPr/>
            </a:pPr>
            <a:endParaRPr lang="ja-JP" altLang="en-US" dirty="0" smtClean="0">
              <a:solidFill>
                <a:schemeClr val="bg2">
                  <a:lumMod val="90000"/>
                </a:schemeClr>
              </a:solidFill>
            </a:endParaRP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E0169-7DA6-4B18-89E7-9D19D3113A89}" type="slidenum">
              <a:rPr lang="ja-JP" altLang="en-US" smtClean="0"/>
              <a:pPr/>
              <a:t>41</a:t>
            </a:fld>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ロータリーにおける採決は口頭による採決が原則とされています。ロータリー</a:t>
            </a:r>
            <a:r>
              <a:rPr kumimoji="1" lang="ja-JP" altLang="en-US" sz="1200" kern="1200" dirty="0" smtClean="0">
                <a:solidFill>
                  <a:schemeClr val="tx1"/>
                </a:solidFill>
                <a:latin typeface="+mn-lt"/>
                <a:ea typeface="+mn-ea"/>
                <a:cs typeface="+mn-cs"/>
              </a:rPr>
              <a:t>創立の原点は</a:t>
            </a:r>
            <a:r>
              <a:rPr kumimoji="1" lang="ja-JP" altLang="ja-JP" sz="1200" kern="1200" dirty="0" smtClean="0">
                <a:solidFill>
                  <a:schemeClr val="tx1"/>
                </a:solidFill>
                <a:latin typeface="+mn-lt"/>
                <a:ea typeface="+mn-ea"/>
                <a:cs typeface="+mn-cs"/>
              </a:rPr>
              <a:t>会員の親睦</a:t>
            </a:r>
            <a:r>
              <a:rPr kumimoji="1" lang="ja-JP" altLang="en-US" sz="1200" kern="1200" dirty="0" smtClean="0">
                <a:solidFill>
                  <a:schemeClr val="tx1"/>
                </a:solidFill>
                <a:latin typeface="+mn-lt"/>
                <a:ea typeface="+mn-ea"/>
                <a:cs typeface="+mn-cs"/>
              </a:rPr>
              <a:t>ですから、</a:t>
            </a:r>
            <a:r>
              <a:rPr kumimoji="1" lang="ja-JP" altLang="ja-JP" sz="1200" kern="1200" dirty="0" smtClean="0">
                <a:solidFill>
                  <a:schemeClr val="tx1"/>
                </a:solidFill>
                <a:latin typeface="+mn-lt"/>
                <a:ea typeface="+mn-ea"/>
                <a:cs typeface="+mn-cs"/>
              </a:rPr>
              <a:t>異論を唱える会員がいればそれを説得するように努力し、どうしても満場一致が得られないような案件は 強行しない配慮が必要です。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多数決による採決は、確かに民主主義的な決め方かも知れません。しかし、全員一致か、過半数か、三分の二か、何れが正しい決め方かを判断する</a:t>
            </a:r>
            <a:r>
              <a:rPr kumimoji="1" lang="ja-JP" altLang="en-US" sz="1200" kern="1200" dirty="0" smtClean="0">
                <a:solidFill>
                  <a:schemeClr val="tx1"/>
                </a:solidFill>
                <a:latin typeface="+mn-lt"/>
                <a:ea typeface="+mn-ea"/>
                <a:cs typeface="+mn-cs"/>
              </a:rPr>
              <a:t>ことは難しいことです</a:t>
            </a:r>
            <a:r>
              <a:rPr kumimoji="1" lang="ja-JP" altLang="ja-JP" sz="1200" kern="1200" dirty="0" smtClean="0">
                <a:solidFill>
                  <a:schemeClr val="tx1"/>
                </a:solidFill>
                <a:latin typeface="+mn-lt"/>
                <a:ea typeface="+mn-ea"/>
                <a:cs typeface="+mn-cs"/>
              </a:rPr>
              <a:t>。</a:t>
            </a:r>
          </a:p>
          <a:p>
            <a:r>
              <a:rPr kumimoji="1" lang="ja-JP" altLang="ja-JP" sz="1200" kern="1200" dirty="0" smtClean="0">
                <a:solidFill>
                  <a:schemeClr val="tx1"/>
                </a:solidFill>
                <a:latin typeface="+mn-lt"/>
                <a:ea typeface="+mn-ea"/>
                <a:cs typeface="+mn-cs"/>
              </a:rPr>
              <a:t>東大理学部教授鈴木秀夫氏の著作「森林の思考・砂漠の思考」には森林に住む民族と、砂漠に住む民族との意思決定方法の大きな違いについて述べられています。</a:t>
            </a:r>
            <a:r>
              <a:rPr kumimoji="1" lang="ja-JP" altLang="en-US" sz="1200" kern="1200" dirty="0" smtClean="0">
                <a:solidFill>
                  <a:schemeClr val="tx1"/>
                </a:solidFill>
                <a:latin typeface="+mn-lt"/>
                <a:ea typeface="+mn-ea"/>
                <a:cs typeface="+mn-cs"/>
              </a:rPr>
              <a:t>もしも砂漠で道に迷った場合、その場に留まる事は死を意味します。たとえ間違った方向であろうと進まなければなりません。多数決とはこのような場合に使う手段であって、その決定が正してかどうかは別の問題です。</a:t>
            </a:r>
            <a:endParaRPr kumimoji="1" lang="ja-JP" altLang="ja-JP" sz="1200" kern="1200" dirty="0" smtClean="0">
              <a:solidFill>
                <a:schemeClr val="tx1"/>
              </a:solidFill>
              <a:latin typeface="+mn-lt"/>
              <a:ea typeface="+mn-ea"/>
              <a:cs typeface="+mn-cs"/>
            </a:endParaRPr>
          </a:p>
          <a:p>
            <a:pPr eaLnBrk="1" hangingPunct="1">
              <a:spcBef>
                <a:spcPct val="0"/>
              </a:spcBef>
            </a:pPr>
            <a:endParaRPr lang="ja-JP" altLang="en-US" dirty="0" smtClean="0"/>
          </a:p>
        </p:txBody>
      </p:sp>
      <p:sp>
        <p:nvSpPr>
          <p:cNvPr id="491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C3C5D-956D-41D0-858B-36AD1E4F95D8}" type="slidenum">
              <a:rPr lang="ja-JP" altLang="en-US" smtClean="0"/>
              <a:pPr/>
              <a:t>42</a:t>
            </a:fld>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2005</a:t>
            </a:r>
            <a:r>
              <a:rPr kumimoji="1" lang="ja-JP" altLang="en-US" sz="1200" kern="1200" dirty="0" smtClean="0">
                <a:solidFill>
                  <a:schemeClr val="tx1"/>
                </a:solidFill>
                <a:latin typeface="+mn-lt"/>
                <a:ea typeface="+mn-ea"/>
                <a:cs typeface="+mn-cs"/>
              </a:rPr>
              <a:t>年から</a:t>
            </a:r>
            <a:r>
              <a:rPr kumimoji="1" lang="en-US" altLang="ja-JP" sz="1200" kern="1200" dirty="0" smtClean="0">
                <a:solidFill>
                  <a:schemeClr val="tx1"/>
                </a:solidFill>
                <a:latin typeface="+mn-lt"/>
                <a:ea typeface="+mn-ea"/>
                <a:cs typeface="+mn-cs"/>
              </a:rPr>
              <a:t>CLP</a:t>
            </a:r>
            <a:r>
              <a:rPr kumimoji="1" lang="ja-JP" altLang="en-US" sz="1200" kern="1200" dirty="0" smtClean="0">
                <a:solidFill>
                  <a:schemeClr val="tx1"/>
                </a:solidFill>
                <a:latin typeface="+mn-lt"/>
                <a:ea typeface="+mn-ea"/>
                <a:cs typeface="+mn-cs"/>
              </a:rPr>
              <a:t>が取り入れられました。</a:t>
            </a:r>
          </a:p>
          <a:p>
            <a:r>
              <a:rPr kumimoji="1" lang="en-US" altLang="ja-JP" sz="1200" kern="1200" dirty="0" smtClean="0">
                <a:solidFill>
                  <a:schemeClr val="tx1"/>
                </a:solidFill>
                <a:latin typeface="+mn-lt"/>
                <a:ea typeface="+mn-ea"/>
                <a:cs typeface="+mn-cs"/>
              </a:rPr>
              <a:t>CLP</a:t>
            </a:r>
            <a:r>
              <a:rPr kumimoji="1" lang="ja-JP" altLang="ja-JP" sz="1200" kern="1200" dirty="0" smtClean="0">
                <a:solidFill>
                  <a:schemeClr val="tx1"/>
                </a:solidFill>
                <a:latin typeface="+mn-lt"/>
                <a:ea typeface="+mn-ea"/>
                <a:cs typeface="+mn-cs"/>
              </a:rPr>
              <a:t>に基づく推奨クラブ細則の委員会構成は、あくまでも</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の推奨に過ぎなく、クラブは委員会構成に関する自治権を持っています</a:t>
            </a:r>
            <a:r>
              <a:rPr kumimoji="1" lang="ja-JP" altLang="en-US" sz="1200" kern="1200" dirty="0" smtClean="0">
                <a:solidFill>
                  <a:schemeClr val="tx1"/>
                </a:solidFill>
                <a:latin typeface="+mn-lt"/>
                <a:ea typeface="+mn-ea"/>
                <a:cs typeface="+mn-cs"/>
              </a:rPr>
              <a:t>から、これにこだわる必要は全くありません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従って従来からロータリーが行ってきた四大奉仕に基づいた委員会構成や</a:t>
            </a:r>
            <a:r>
              <a:rPr kumimoji="1" lang="ja-JP" altLang="en-US" sz="1200" kern="1200" dirty="0" smtClean="0">
                <a:solidFill>
                  <a:schemeClr val="tx1"/>
                </a:solidFill>
                <a:latin typeface="+mn-lt"/>
                <a:ea typeface="+mn-ea"/>
                <a:cs typeface="+mn-cs"/>
              </a:rPr>
              <a:t>五</a:t>
            </a:r>
            <a:r>
              <a:rPr kumimoji="1" lang="ja-JP" altLang="ja-JP" sz="1200" kern="1200" dirty="0" smtClean="0">
                <a:solidFill>
                  <a:schemeClr val="tx1"/>
                </a:solidFill>
                <a:latin typeface="+mn-lt"/>
                <a:ea typeface="+mn-ea"/>
                <a:cs typeface="+mn-cs"/>
              </a:rPr>
              <a:t>大奉仕に基づいた理事配分をしようと思えば、それは何ら制限を受けるものではありません。クラブの人数や諸条件を勘案して、クラブにもっともふさわしい委員会構成を採用すべきです。</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の際注意すべきことは、なるべく一人が一つの委員会に属するように配慮することです。複数の委員会に属するとどちらの委員会が主なのか分からなくなって、結局何れの委員会の仕事もおろそかになるからで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52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30E938-9C35-4CFB-863B-D5527F8849C1}" type="slidenum">
              <a:rPr lang="ja-JP" altLang="en-US" smtClean="0"/>
              <a:pPr/>
              <a:t>43</a:t>
            </a:fld>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クラブ内の揉め事の大半は入会を巡って起こると言われています。会員増強を優先するのか、会員間の親睦を優先するのかを、理事会は適切に判断しなければなりません。</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2001</a:t>
            </a:r>
            <a:r>
              <a:rPr kumimoji="1" lang="ja-JP" altLang="ja-JP" sz="1200" kern="1200" dirty="0" smtClean="0">
                <a:solidFill>
                  <a:schemeClr val="tx1"/>
                </a:solidFill>
                <a:latin typeface="+mn-lt"/>
                <a:ea typeface="+mn-ea"/>
                <a:cs typeface="+mn-cs"/>
              </a:rPr>
              <a:t>年には一人一業種制度が廃止となり、クラブ内に複数の同一職業の会員が存在する可能性がでてきました。しかしこの規定は、複数の同一業種の会員の存在を認めるということであって、もし、そのためにクラブの親睦が阻害されると考えるのなら、クラブ細則の運用でこれを合法的に断ることも可能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入会手続はクラブ細則で規定します。もしも、その人が入会することによって問題が起こると判断すれば、［</a:t>
            </a:r>
            <a:r>
              <a:rPr kumimoji="1" lang="en-US" altLang="ja-JP" sz="1200" kern="1200" dirty="0" smtClean="0">
                <a:solidFill>
                  <a:schemeClr val="tx1"/>
                </a:solidFill>
                <a:latin typeface="+mn-lt"/>
                <a:ea typeface="+mn-ea"/>
                <a:cs typeface="+mn-cs"/>
              </a:rPr>
              <a:t>7 day‘s notice</a:t>
            </a:r>
            <a:r>
              <a:rPr kumimoji="1" lang="ja-JP" altLang="ja-JP" sz="1200" kern="1200" dirty="0" smtClean="0">
                <a:solidFill>
                  <a:schemeClr val="tx1"/>
                </a:solidFill>
                <a:latin typeface="+mn-lt"/>
                <a:ea typeface="+mn-ea"/>
                <a:cs typeface="+mn-cs"/>
              </a:rPr>
              <a:t>］の段階で、一人でも反対があれば入会を認めないと規定することは可能ですし、最終的な理事会決定も同じように、一人でも反対があれば入会を認めないと規定しておけば、結果的にクラブ全員の賛成がなければ入会できないことにな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2001</a:t>
            </a:r>
            <a:r>
              <a:rPr lang="ja-JP" altLang="en-US" dirty="0" smtClean="0"/>
              <a:t>年規定審議会において、一人一業種の撤廃が提案された際、クリフ・ドクターマン元</a:t>
            </a:r>
            <a:r>
              <a:rPr lang="en-US" altLang="ja-JP" dirty="0" smtClean="0"/>
              <a:t>RI</a:t>
            </a:r>
            <a:r>
              <a:rPr lang="ja-JP" altLang="en-US" dirty="0" smtClean="0"/>
              <a:t>会長は「この提案は、近隣でライバル関係にある同業者をあえて入会させるために提案されたものではありません。ロータリー運動に理解を持ち、積極的に活動したいと望んでいる人がいる。クラブの会員も、みな彼の入会を歓迎している。しかし、職業分類が壁になって入会することができない。この提案は、そんな人を会員として迎えるための提案です。」</a:t>
            </a:r>
            <a:r>
              <a:rPr lang="en-US" altLang="ja-JP" dirty="0" smtClean="0">
                <a:ea typeface="ＭＳ Ｐゴシック" charset="-128"/>
              </a:rPr>
              <a:t> </a:t>
            </a:r>
            <a:r>
              <a:rPr lang="ja-JP" altLang="en-US" dirty="0" smtClean="0"/>
              <a:t>と語っています。</a:t>
            </a:r>
          </a:p>
          <a:p>
            <a:endParaRPr kumimoji="1" lang="ja-JP" altLang="ja-JP" sz="1200" kern="1200" dirty="0" smtClean="0">
              <a:solidFill>
                <a:schemeClr val="tx1"/>
              </a:solidFill>
              <a:latin typeface="+mn-lt"/>
              <a:ea typeface="+mn-ea"/>
              <a:cs typeface="+mn-cs"/>
            </a:endParaRPr>
          </a:p>
          <a:p>
            <a:endParaRPr lang="ja-JP" altLang="en-US" dirty="0" smtClean="0"/>
          </a:p>
        </p:txBody>
      </p:sp>
      <p:sp>
        <p:nvSpPr>
          <p:cNvPr id="54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3392A0-DE3D-4D18-A79E-E66731A1BB20}" type="slidenum">
              <a:rPr lang="ja-JP" altLang="en-US" smtClean="0"/>
              <a:pPr/>
              <a:t>44</a:t>
            </a:fld>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en-US" sz="1200" kern="1200" dirty="0" smtClean="0">
                <a:solidFill>
                  <a:schemeClr val="tx1"/>
                </a:solidFill>
                <a:latin typeface="+mn-lt"/>
                <a:ea typeface="+mn-ea"/>
                <a:cs typeface="+mn-cs"/>
              </a:rPr>
              <a:t>会員の反対を押し切って入会させると、早晩どちらかの会員の退会を促す結果になりかねません。極端な場合には、双方の会員を失うことにもつながります。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一人一業種とはクラブの中に意見の相違や利害関係を持った会員が存在しないことを保証することです。利害関係によって親睦が阻害される恐れがある場合には、すでに会員になっている人優先すべきです。</a:t>
            </a:r>
          </a:p>
          <a:p>
            <a:r>
              <a:rPr kumimoji="1" lang="ja-JP" altLang="en-US" sz="1200" kern="1200" dirty="0" smtClean="0">
                <a:solidFill>
                  <a:schemeClr val="tx1"/>
                </a:solidFill>
                <a:latin typeface="+mn-lt"/>
                <a:ea typeface="+mn-ea"/>
                <a:cs typeface="+mn-cs"/>
              </a:rPr>
              <a:t>クラブ内の親睦を保証するためには、全員が賛成して新入会員を迎えられるように、定款に違反しない限界を守りつつ、合理的なクラブ細則を定めることが大切です。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最初のロータリー情報を伝える時期についてはクラブ・レベルで考慮する必要があります。あまり難しいことを言って嫌気がさされては困ると、ロータリー情報の提供を遠慮する向きもあるようですが、「鉄は熱いうちに打て」の例え通り、早い時期から繰り返して十分行うことが大切です。</a:t>
            </a:r>
          </a:p>
          <a:p>
            <a:r>
              <a:rPr kumimoji="1" lang="ja-JP" altLang="ja-JP" sz="1200" kern="1200" dirty="0" smtClean="0">
                <a:solidFill>
                  <a:schemeClr val="tx1"/>
                </a:solidFill>
                <a:latin typeface="+mn-lt"/>
                <a:ea typeface="+mn-ea"/>
                <a:cs typeface="+mn-cs"/>
              </a:rPr>
              <a:t>推薦者と共に新会員を援助する会員を指名して、適切なロータリー情報を提供すると共に、あらゆるロータリーの会合に新会員と共に出席する必要があります。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なお移籍会員、元会員を移籍するクラブに推薦することはできますが、会員候補者を他クラブに推薦することは</a:t>
            </a:r>
            <a:r>
              <a:rPr kumimoji="1" lang="ja-JP" altLang="en-US" sz="1200" kern="1200" dirty="0" smtClean="0">
                <a:solidFill>
                  <a:schemeClr val="tx1"/>
                </a:solidFill>
                <a:latin typeface="+mn-lt"/>
                <a:ea typeface="+mn-ea"/>
                <a:cs typeface="+mn-cs"/>
              </a:rPr>
              <a:t>禁じられています</a:t>
            </a:r>
            <a:r>
              <a:rPr kumimoji="1" lang="ja-JP" altLang="ja-JP" sz="1200" kern="1200" dirty="0" smtClean="0">
                <a:solidFill>
                  <a:schemeClr val="tx1"/>
                </a:solidFill>
                <a:latin typeface="+mn-lt"/>
                <a:ea typeface="+mn-ea"/>
                <a:cs typeface="+mn-cs"/>
              </a:rPr>
              <a:t>。候補者がいれば自らのクラブを最優先にして入会を勧めるべきです。</a:t>
            </a:r>
          </a:p>
          <a:p>
            <a:pPr eaLnBrk="1" hangingPunct="1">
              <a:spcBef>
                <a:spcPct val="0"/>
              </a:spcBef>
            </a:pPr>
            <a:endParaRPr lang="ja-JP" altLang="en-US" dirty="0" smtClean="0"/>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81913E-D186-419D-8F3B-0C5987D669EF}" type="slidenum">
              <a:rPr lang="ja-JP" altLang="en-US" smtClean="0"/>
              <a:pPr/>
              <a:t>45</a:t>
            </a:fld>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一般の組織では、全会員の集会すなわち総会が最高の意思決定機関になる場合が多いのですが、ロータリーでは理事会が最高の意思決定機関です。会長や幹事が地区や他のクラブとどんな約束をしようとも理事会の承認がなければ無効です。理事会の議を経ないで、委員会が提案したり討議をすることもできません。</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公共の問題について討議することは可能ですが、クラブとして意見を表明することはできません。</a:t>
            </a:r>
            <a:r>
              <a:rPr kumimoji="1" lang="ja-JP" altLang="en-US" sz="1200" kern="1200" dirty="0" smtClean="0">
                <a:solidFill>
                  <a:schemeClr val="tx1"/>
                </a:solidFill>
                <a:latin typeface="+mn-lt"/>
                <a:ea typeface="+mn-ea"/>
                <a:cs typeface="+mn-cs"/>
              </a:rPr>
              <a:t>選挙等に関連して、</a:t>
            </a:r>
            <a:r>
              <a:rPr kumimoji="1" lang="ja-JP" altLang="ja-JP" sz="1200" kern="1200" dirty="0" smtClean="0">
                <a:solidFill>
                  <a:schemeClr val="tx1"/>
                </a:solidFill>
                <a:latin typeface="+mn-lt"/>
                <a:ea typeface="+mn-ea"/>
                <a:cs typeface="+mn-cs"/>
              </a:rPr>
              <a:t>特定の候補者についてクラブ内で討議することも支持することもできません。</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国際問題、政治問題についてクラブ内で討議すること</a:t>
            </a:r>
            <a:r>
              <a:rPr kumimoji="1" lang="ja-JP" altLang="en-US" sz="1200" kern="1200" dirty="0" smtClean="0">
                <a:solidFill>
                  <a:schemeClr val="tx1"/>
                </a:solidFill>
                <a:latin typeface="+mn-lt"/>
                <a:ea typeface="+mn-ea"/>
                <a:cs typeface="+mn-cs"/>
              </a:rPr>
              <a:t>は可能ですが</a:t>
            </a:r>
            <a:r>
              <a:rPr kumimoji="1" lang="ja-JP" altLang="ja-JP" sz="1200" kern="1200" dirty="0" smtClean="0">
                <a:solidFill>
                  <a:schemeClr val="tx1"/>
                </a:solidFill>
                <a:latin typeface="+mn-lt"/>
                <a:ea typeface="+mn-ea"/>
                <a:cs typeface="+mn-cs"/>
              </a:rPr>
              <a:t>意志表示すること</a:t>
            </a:r>
            <a:r>
              <a:rPr kumimoji="1" lang="ja-JP" altLang="en-US" sz="1200" kern="1200" dirty="0" smtClean="0">
                <a:solidFill>
                  <a:schemeClr val="tx1"/>
                </a:solidFill>
                <a:latin typeface="+mn-lt"/>
                <a:ea typeface="+mn-ea"/>
                <a:cs typeface="+mn-cs"/>
              </a:rPr>
              <a:t>は</a:t>
            </a:r>
            <a:r>
              <a:rPr kumimoji="1" lang="ja-JP" altLang="ja-JP" sz="1200" kern="1200" dirty="0" smtClean="0">
                <a:solidFill>
                  <a:schemeClr val="tx1"/>
                </a:solidFill>
                <a:latin typeface="+mn-lt"/>
                <a:ea typeface="+mn-ea"/>
                <a:cs typeface="+mn-cs"/>
              </a:rPr>
              <a:t>できません。毎回の規定審議会には世界平和に関する決議案が提案されますが、この条文を理由にして否決されています。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ただし、個人のレベルでこれらの</a:t>
            </a:r>
            <a:r>
              <a:rPr kumimoji="1" lang="ja-JP" altLang="en-US" sz="1200" kern="1200" dirty="0" smtClean="0">
                <a:solidFill>
                  <a:schemeClr val="tx1"/>
                </a:solidFill>
                <a:latin typeface="+mn-lt"/>
                <a:ea typeface="+mn-ea"/>
                <a:cs typeface="+mn-cs"/>
              </a:rPr>
              <a:t>諸</a:t>
            </a:r>
            <a:r>
              <a:rPr kumimoji="1" lang="ja-JP" altLang="ja-JP" sz="1200" kern="1200" dirty="0" smtClean="0">
                <a:solidFill>
                  <a:schemeClr val="tx1"/>
                </a:solidFill>
                <a:latin typeface="+mn-lt"/>
                <a:ea typeface="+mn-ea"/>
                <a:cs typeface="+mn-cs"/>
              </a:rPr>
              <a:t>問題に関与することは差し支えありません</a:t>
            </a:r>
            <a:r>
              <a:rPr kumimoji="1" lang="ja-JP" altLang="en-US" sz="1200" kern="1200" dirty="0" smtClean="0">
                <a:solidFill>
                  <a:schemeClr val="tx1"/>
                </a:solidFill>
                <a:latin typeface="+mn-lt"/>
                <a:ea typeface="+mn-ea"/>
                <a:cs typeface="+mn-cs"/>
              </a:rPr>
              <a:t>し、むしろ大いに推奨されるべきだと思います。</a:t>
            </a:r>
            <a:endParaRPr kumimoji="1" lang="ja-JP" altLang="ja-JP" sz="1200" kern="1200" dirty="0">
              <a:solidFill>
                <a:schemeClr val="tx1"/>
              </a:solidFill>
              <a:latin typeface="+mn-lt"/>
              <a:ea typeface="+mn-ea"/>
              <a:cs typeface="+mn-cs"/>
            </a:endParaRPr>
          </a:p>
        </p:txBody>
      </p:sp>
      <p:sp>
        <p:nvSpPr>
          <p:cNvPr id="57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150312-AA48-4F44-A8CA-43C7058B2AA5}" type="slidenum">
              <a:rPr lang="ja-JP" altLang="en-US" smtClean="0"/>
              <a:pPr/>
              <a:t>46</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70000" lnSpcReduction="20000"/>
          </a:bodyPr>
          <a:lstStyle/>
          <a:p>
            <a:r>
              <a:rPr lang="ja-JP" altLang="en-US" dirty="0" smtClean="0"/>
              <a:t>ロータリーで最も重要な会合はクラブ例会です。最近は人道的奉仕活動の実践が重要視されるあまり、奉仕理念を研鑽し、事業上の発想の交換を通じて職業奉仕の理念を学びながら自己改善を行うという例会の重要性が軽視されているような気がしてなりません。このような考え方が昂じて、つまらない例会に参加するよりも、奉仕活動に汗を流す方が大切という誤った風潮を生みだしたことは残念です。</a:t>
            </a:r>
          </a:p>
          <a:p>
            <a:r>
              <a:rPr lang="ja-JP" altLang="en-US" dirty="0" smtClean="0"/>
              <a:t>例会で学んだ理念を現実の社会で実践に移すという流れから考えれば、奉仕活動の実践が例会出席の補填になるという現行の規約は本末転倒といわざるを得ません。</a:t>
            </a:r>
          </a:p>
          <a:p>
            <a:r>
              <a:rPr lang="ja-JP" altLang="en-US" dirty="0" smtClean="0"/>
              <a:t>例会軽視の風潮が例会を形骸化し、これがロータリーの衰退につながっていくような気がしてなりません。</a:t>
            </a:r>
          </a:p>
        </p:txBody>
      </p:sp>
      <p:sp>
        <p:nvSpPr>
          <p:cNvPr id="737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786ED-B724-49E3-B63E-35FECADB2A4A}" type="slidenum">
              <a:rPr lang="ja-JP" altLang="en-US" smtClean="0"/>
              <a:pPr/>
              <a:t>47</a:t>
            </a:fld>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r>
              <a:rPr kumimoji="1" lang="ja-JP" altLang="ja-JP" sz="1200" kern="1200" dirty="0" smtClean="0">
                <a:solidFill>
                  <a:schemeClr val="tx1"/>
                </a:solidFill>
                <a:latin typeface="+mn-lt"/>
                <a:ea typeface="+mn-ea"/>
                <a:cs typeface="+mn-cs"/>
              </a:rPr>
              <a:t>例会時間を</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時間と限定する規定はどこにもありません。クラブ細則で定められているのは、例会の曜日と開始時間だけであって、例会時間に関する取り決めはなく、いずれのクラブも単なる慣例として、</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時間例会を行っているに過ぎないのです。</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時間では、友情溢れ、かつ奉仕の心を深めるには短かすぎると判断すれば、例会時間を</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時間半とか</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時間に変更することは可能ですし、特別なプログラムのために例会時間を延長することも自由であり、これら全ての権限は</a:t>
            </a:r>
            <a:r>
              <a:rPr kumimoji="1" lang="en-US" altLang="ja-JP" sz="1200" kern="1200" dirty="0" smtClean="0">
                <a:solidFill>
                  <a:schemeClr val="tx1"/>
                </a:solidFill>
                <a:latin typeface="+mn-lt"/>
                <a:ea typeface="+mn-ea"/>
                <a:cs typeface="+mn-cs"/>
              </a:rPr>
              <a:t>SAA</a:t>
            </a:r>
            <a:r>
              <a:rPr kumimoji="1" lang="ja-JP" altLang="ja-JP" sz="1200" kern="1200" dirty="0" smtClean="0">
                <a:solidFill>
                  <a:schemeClr val="tx1"/>
                </a:solidFill>
                <a:latin typeface="+mn-lt"/>
                <a:ea typeface="+mn-ea"/>
                <a:cs typeface="+mn-cs"/>
              </a:rPr>
              <a:t>に属します。アメリカでは</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時間半が普通ですし、ヨーロッパや東南アジアでは</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時間、</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時間の例会も多く、きっちり</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時間で終わる日本と戦前は日本と一緒だった韓国・台湾の例会が特別なのです。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時間という限られた時間内に、すべてのプログラムを無理やり詰め込もうとするところに無理が生じます。外国では</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時間の卓話が主流で、卓話の後には活発な質疑応答が行われて、例会を全員参加の活発なものにします。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会長の時間や幹事や委員会の報告が済んで、いよいよ卓話の時間に入るその瞬間、メークアップに来た来訪者が一斉に席を立つ異様な光景に、唖然とする人も多いと思います。ロータリーは</a:t>
            </a:r>
            <a:r>
              <a:rPr kumimoji="1" lang="en-US" altLang="ja-JP" sz="1200" kern="1200" dirty="0" smtClean="0">
                <a:solidFill>
                  <a:schemeClr val="tx1"/>
                </a:solidFill>
                <a:latin typeface="+mn-lt"/>
                <a:ea typeface="+mn-ea"/>
                <a:cs typeface="+mn-cs"/>
              </a:rPr>
              <a:t>60</a:t>
            </a:r>
            <a:r>
              <a:rPr kumimoji="1" lang="ja-JP" altLang="ja-JP" sz="1200" kern="1200" dirty="0" smtClean="0">
                <a:solidFill>
                  <a:schemeClr val="tx1"/>
                </a:solidFill>
                <a:latin typeface="+mn-lt"/>
                <a:ea typeface="+mn-ea"/>
                <a:cs typeface="+mn-cs"/>
              </a:rPr>
              <a:t>％ルールを採用していますから、例会時間を</a:t>
            </a:r>
            <a:r>
              <a:rPr kumimoji="1" lang="en-US" altLang="ja-JP" sz="1200" kern="1200" dirty="0" smtClean="0">
                <a:solidFill>
                  <a:schemeClr val="tx1"/>
                </a:solidFill>
                <a:latin typeface="+mn-lt"/>
                <a:ea typeface="+mn-ea"/>
                <a:cs typeface="+mn-cs"/>
              </a:rPr>
              <a:t>60</a:t>
            </a:r>
            <a:r>
              <a:rPr kumimoji="1" lang="ja-JP" altLang="ja-JP" sz="1200" kern="1200" dirty="0" smtClean="0">
                <a:solidFill>
                  <a:schemeClr val="tx1"/>
                </a:solidFill>
                <a:latin typeface="+mn-lt"/>
                <a:ea typeface="+mn-ea"/>
                <a:cs typeface="+mn-cs"/>
              </a:rPr>
              <a:t>分とすればその</a:t>
            </a:r>
            <a:r>
              <a:rPr kumimoji="1" lang="en-US" altLang="ja-JP" sz="1200" kern="1200" dirty="0" smtClean="0">
                <a:solidFill>
                  <a:schemeClr val="tx1"/>
                </a:solidFill>
                <a:latin typeface="+mn-lt"/>
                <a:ea typeface="+mn-ea"/>
                <a:cs typeface="+mn-cs"/>
              </a:rPr>
              <a:t>60</a:t>
            </a:r>
            <a:r>
              <a:rPr kumimoji="1" lang="ja-JP" altLang="ja-JP" sz="1200" kern="1200" dirty="0" smtClean="0">
                <a:solidFill>
                  <a:schemeClr val="tx1"/>
                </a:solidFill>
                <a:latin typeface="+mn-lt"/>
                <a:ea typeface="+mn-ea"/>
                <a:cs typeface="+mn-cs"/>
              </a:rPr>
              <a:t>％、即ち</a:t>
            </a:r>
            <a:r>
              <a:rPr kumimoji="1" lang="en-US" altLang="ja-JP" sz="1200" kern="1200" dirty="0" smtClean="0">
                <a:solidFill>
                  <a:schemeClr val="tx1"/>
                </a:solidFill>
                <a:latin typeface="+mn-lt"/>
                <a:ea typeface="+mn-ea"/>
                <a:cs typeface="+mn-cs"/>
              </a:rPr>
              <a:t>36</a:t>
            </a:r>
            <a:r>
              <a:rPr kumimoji="1" lang="ja-JP" altLang="ja-JP" sz="1200" kern="1200" dirty="0" smtClean="0">
                <a:solidFill>
                  <a:schemeClr val="tx1"/>
                </a:solidFill>
                <a:latin typeface="+mn-lt"/>
                <a:ea typeface="+mn-ea"/>
                <a:cs typeface="+mn-cs"/>
              </a:rPr>
              <a:t>分間例会に参加すれば、出席したものとみなされます。確かに </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時 </a:t>
            </a:r>
            <a:r>
              <a:rPr kumimoji="1" lang="en-US" altLang="ja-JP" sz="1200" kern="1200" dirty="0" smtClean="0">
                <a:solidFill>
                  <a:schemeClr val="tx1"/>
                </a:solidFill>
                <a:latin typeface="+mn-lt"/>
                <a:ea typeface="+mn-ea"/>
                <a:cs typeface="+mn-cs"/>
              </a:rPr>
              <a:t>6</a:t>
            </a:r>
            <a:r>
              <a:rPr kumimoji="1" lang="ja-JP" altLang="ja-JP" sz="1200" kern="1200" dirty="0" smtClean="0">
                <a:solidFill>
                  <a:schemeClr val="tx1"/>
                </a:solidFill>
                <a:latin typeface="+mn-lt"/>
                <a:ea typeface="+mn-ea"/>
                <a:cs typeface="+mn-cs"/>
              </a:rPr>
              <a:t>分まで席を暖めておれば出席は成立するのでしょうが、今まで述べてきた例会出席の真の意義を考えるとき、この［食い逃げ］現象は、ロータリアンとして恥ずべき行動といわざるを得ません。</a:t>
            </a:r>
          </a:p>
          <a:p>
            <a:r>
              <a:rPr kumimoji="1" lang="ja-JP" altLang="ja-JP" sz="1200" kern="1200" dirty="0" smtClean="0">
                <a:solidFill>
                  <a:schemeClr val="tx1"/>
                </a:solidFill>
                <a:latin typeface="+mn-lt"/>
                <a:ea typeface="+mn-ea"/>
                <a:cs typeface="+mn-cs"/>
              </a:rPr>
              <a:t>　特殊事情のある会員を救済する便法として</a:t>
            </a:r>
            <a:r>
              <a:rPr kumimoji="1" lang="en-US" altLang="ja-JP" sz="1200" kern="1200" dirty="0" smtClean="0">
                <a:solidFill>
                  <a:schemeClr val="tx1"/>
                </a:solidFill>
                <a:latin typeface="+mn-lt"/>
                <a:ea typeface="+mn-ea"/>
                <a:cs typeface="+mn-cs"/>
              </a:rPr>
              <a:t>60</a:t>
            </a:r>
            <a:r>
              <a:rPr kumimoji="1" lang="ja-JP" altLang="ja-JP" sz="1200" kern="1200" dirty="0" smtClean="0">
                <a:solidFill>
                  <a:schemeClr val="tx1"/>
                </a:solidFill>
                <a:latin typeface="+mn-lt"/>
                <a:ea typeface="+mn-ea"/>
                <a:cs typeface="+mn-cs"/>
              </a:rPr>
              <a:t>％ルールがあるわけですから、ホームクラブならいざ知らず、わざわざ早退しなければならない特殊事情のある日を選んで、メークアップをする必要性はないはずです。毎日のように、どこかのクラブが例会を開いているのですから、メークアップをするときには、必ず最後まで例会に参加して、知己を広め友情を深めると同時に、他のクラブの例会運営や卓話を通じて、新しい知識を吸収することを心掛けたいものです。</a:t>
            </a:r>
          </a:p>
          <a:p>
            <a:r>
              <a:rPr kumimoji="1" lang="ja-JP" altLang="ja-JP" sz="1200" kern="1200" dirty="0" smtClean="0">
                <a:solidFill>
                  <a:schemeClr val="tx1"/>
                </a:solidFill>
                <a:latin typeface="+mn-lt"/>
                <a:ea typeface="+mn-ea"/>
                <a:cs typeface="+mn-cs"/>
              </a:rPr>
              <a:t>クラブ例会で退席しようとする来訪者を制止することは、言うに易く行うに難しいことです。受付に「例会時間</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％参加にご協力ください」という立看板をだしているクラブもあ</a:t>
            </a:r>
            <a:r>
              <a:rPr kumimoji="1" lang="ja-JP" altLang="en-US" sz="1200" kern="1200" dirty="0" smtClean="0">
                <a:solidFill>
                  <a:schemeClr val="tx1"/>
                </a:solidFill>
                <a:latin typeface="+mn-lt"/>
                <a:ea typeface="+mn-ea"/>
                <a:cs typeface="+mn-cs"/>
              </a:rPr>
              <a:t>ります</a:t>
            </a:r>
            <a:r>
              <a:rPr kumimoji="1" lang="ja-JP" altLang="ja-JP" sz="1200" kern="1200" dirty="0" smtClean="0">
                <a:solidFill>
                  <a:schemeClr val="tx1"/>
                </a:solidFill>
                <a:latin typeface="+mn-lt"/>
                <a:ea typeface="+mn-ea"/>
                <a:cs typeface="+mn-cs"/>
              </a:rPr>
              <a:t>し、</a:t>
            </a:r>
          </a:p>
          <a:p>
            <a:r>
              <a:rPr kumimoji="1" lang="ja-JP" altLang="ja-JP" sz="1200" kern="1200" dirty="0" smtClean="0">
                <a:solidFill>
                  <a:schemeClr val="tx1"/>
                </a:solidFill>
                <a:latin typeface="+mn-lt"/>
                <a:ea typeface="+mn-ea"/>
                <a:cs typeface="+mn-cs"/>
              </a:rPr>
              <a:t>ＳＡＡの権限で、開会と同時に例会場の扉を閉門したり、来訪者の紹介の最後に「ぜひ最後までご参加ください」などのコメントを付け加えるとか、なるべく前の席に誘導するとか、テーブル・マスターをおくことなども有効な方法ですが、訪問者がついつい退席することを忘れるような、楽しく真面目な例会運営を心掛けることが大切で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SAA</a:t>
            </a:r>
            <a:r>
              <a:rPr kumimoji="1" lang="ja-JP" altLang="ja-JP" sz="1200" kern="1200" dirty="0" smtClean="0">
                <a:solidFill>
                  <a:schemeClr val="tx1"/>
                </a:solidFill>
                <a:latin typeface="+mn-lt"/>
                <a:ea typeface="+mn-ea"/>
                <a:cs typeface="+mn-cs"/>
              </a:rPr>
              <a:t>は例会場における最高の権限を持った役員ですから、その権限を最大限振るうべきです。</a:t>
            </a:r>
            <a:r>
              <a:rPr kumimoji="1" lang="en-US" altLang="ja-JP" sz="1200" kern="1200" dirty="0" smtClean="0">
                <a:solidFill>
                  <a:schemeClr val="tx1"/>
                </a:solidFill>
                <a:latin typeface="+mn-lt"/>
                <a:ea typeface="+mn-ea"/>
                <a:cs typeface="+mn-cs"/>
              </a:rPr>
              <a:t>SAA</a:t>
            </a:r>
            <a:r>
              <a:rPr kumimoji="1" lang="ja-JP" altLang="ja-JP" sz="1200" kern="1200" dirty="0" smtClean="0">
                <a:solidFill>
                  <a:schemeClr val="tx1"/>
                </a:solidFill>
                <a:latin typeface="+mn-lt"/>
                <a:ea typeface="+mn-ea"/>
                <a:cs typeface="+mn-cs"/>
              </a:rPr>
              <a:t>は決してニコニコ箱の集金係ではないのです。</a:t>
            </a:r>
          </a:p>
          <a:p>
            <a:pPr>
              <a:defRPr/>
            </a:pPr>
            <a:endParaRPr lang="ja-JP" altLang="en-US" dirty="0"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D27873-D937-4B8A-8462-CECCE7C5E8D5}" type="slidenum">
              <a:rPr lang="ja-JP" altLang="en-US" smtClean="0"/>
              <a:pPr/>
              <a:t>48</a:t>
            </a:fld>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会員の関心を高めて毎週の例会が待ち遠しいような魅力的な例会とはどんな例会でしょうか。</a:t>
            </a:r>
          </a:p>
          <a:p>
            <a:r>
              <a:rPr kumimoji="1" lang="ja-JP" altLang="ja-JP" sz="1200" kern="1200" dirty="0" smtClean="0">
                <a:solidFill>
                  <a:schemeClr val="tx1"/>
                </a:solidFill>
                <a:latin typeface="+mn-lt"/>
                <a:ea typeface="+mn-ea"/>
                <a:cs typeface="+mn-cs"/>
              </a:rPr>
              <a:t>クラブ例会では、ロータリーに関係する最新の情報を提供しなければなりません。ロータリーの友、ガバナー月信、</a:t>
            </a:r>
            <a:r>
              <a:rPr kumimoji="1" lang="ja-JP" altLang="en-US" sz="1200" kern="1200" dirty="0" smtClean="0">
                <a:solidFill>
                  <a:schemeClr val="tx1"/>
                </a:solidFill>
                <a:latin typeface="+mn-lt"/>
                <a:ea typeface="+mn-ea"/>
                <a:cs typeface="+mn-cs"/>
              </a:rPr>
              <a:t>インターネット</a:t>
            </a:r>
            <a:r>
              <a:rPr kumimoji="1" lang="ja-JP" altLang="ja-JP" sz="1200" kern="1200" dirty="0" smtClean="0">
                <a:solidFill>
                  <a:schemeClr val="tx1"/>
                </a:solidFill>
                <a:latin typeface="+mn-lt"/>
                <a:ea typeface="+mn-ea"/>
                <a:cs typeface="+mn-cs"/>
              </a:rPr>
              <a:t>から得た情報を有効に活用することが大切です。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ロータリークラブ発生の歴史から見ても、クラブは純粋親睦を図らなければなりません。親睦会やゴルフ会などは親睦を深めるための親睦活動であって、本来の親睦ではありません。親睦とはどんなことでも語り合える、アット・ホームな雰囲気を、クラブの中に作ることであり、それは例会を通じて作られ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例会プログラムのメイン・エベントは卓話です。ロータリー運動の歴史的な流れから見ても、会員同士の精神的互恵として職業上の知識や情報を提供する職業奉仕活動の一つと位置付けられ、その見地から、会員自身が自分の職業に因んだ卓話をすることが原則とされています。職業上の経験談が、他の会員の職業奉仕観に有意義なアドバイスを与えることが卓話の効用であり、話の上手下手などは論外です。実践に基づいた真実の話は、人の心に強いインパクトを与えま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クラブの規模によっても差がありますが、卓話は年に</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回</a:t>
            </a:r>
            <a:r>
              <a:rPr kumimoji="1" lang="ja-JP" altLang="en-US" sz="1200" kern="1200" dirty="0" smtClean="0">
                <a:solidFill>
                  <a:schemeClr val="tx1"/>
                </a:solidFill>
                <a:latin typeface="+mn-lt"/>
                <a:ea typeface="+mn-ea"/>
                <a:cs typeface="+mn-cs"/>
              </a:rPr>
              <a:t>くらい</a:t>
            </a:r>
            <a:r>
              <a:rPr kumimoji="1" lang="ja-JP" altLang="ja-JP" sz="1200" kern="1200" dirty="0" smtClean="0">
                <a:solidFill>
                  <a:schemeClr val="tx1"/>
                </a:solidFill>
                <a:latin typeface="+mn-lt"/>
                <a:ea typeface="+mn-ea"/>
                <a:cs typeface="+mn-cs"/>
              </a:rPr>
              <a:t>しか回ってきません。十分時間をかけて準備すること</a:t>
            </a:r>
            <a:r>
              <a:rPr kumimoji="1" lang="ja-JP" altLang="en-US" sz="1200" kern="1200" dirty="0" smtClean="0">
                <a:solidFill>
                  <a:schemeClr val="tx1"/>
                </a:solidFill>
                <a:latin typeface="+mn-lt"/>
                <a:ea typeface="+mn-ea"/>
                <a:cs typeface="+mn-cs"/>
              </a:rPr>
              <a:t>は可能です。</a:t>
            </a:r>
            <a:r>
              <a:rPr kumimoji="1" lang="ja-JP" altLang="ja-JP" sz="1200" kern="1200" dirty="0" smtClean="0">
                <a:solidFill>
                  <a:schemeClr val="tx1"/>
                </a:solidFill>
                <a:latin typeface="+mn-lt"/>
                <a:ea typeface="+mn-ea"/>
                <a:cs typeface="+mn-cs"/>
              </a:rPr>
              <a:t>話が上手という理由のみで、軽々しく外部から講師を呼んで、ロータリーと関係の薄い話をしたり、卓話の時間をアトラクション化することは慎みたいことです。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会長には特別に会長の時間が与えられています。時候の挨拶や新聞の三面記事の解説に無駄な時間をつぶすのではなく、その時間を有効に活用して、ロータリーの心を説いてください。任期終了後それを一冊の本にまとめてご自分のライブラリーに加えることをお勧めし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世界理解月間とか米山月間などの特別月間行事に、留学生などの関係者や、その活動に造詣深い地区委員などを呼び、更に理解を深めることは意義あることです。特別月間にちなんだ卓話を例会プログラムに取り入れることによって、ロータリー活動に対する関心を高めてください。</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会員は、事業上の大切な時間を割いて、例会に出席しています。従って、例会出席によって得られるメリットは、事業上の貴重な時間を割くデメリットよりもう大きくなければなりません。例会のプログラムを魅力あるものにすることによって、どうしても出席したくなるような例会にすることが大切です。</a:t>
            </a:r>
          </a:p>
          <a:p>
            <a:pPr eaLnBrk="1" hangingPunct="1">
              <a:spcBef>
                <a:spcPct val="0"/>
              </a:spcBef>
            </a:pPr>
            <a:endParaRPr lang="ja-JP" altLang="en-US" dirty="0" smtClean="0"/>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BC89AA-0486-4240-9746-D9F030226466}" type="slidenum">
              <a:rPr lang="ja-JP" altLang="en-US" smtClean="0"/>
              <a:pPr/>
              <a:t>49</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夜、酒や女性が好きな人があつまるのはナイトクラブです。</a:t>
            </a:r>
          </a:p>
          <a:p>
            <a:endParaRPr kumimoji="1" lang="ja-JP" altLang="en-US"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ロータリーの例会に出席することは、例会を生涯学習の場として奉仕哲学を研鑽することを意味します。</a:t>
            </a:r>
            <a:r>
              <a:rPr kumimoji="1" lang="ja-JP" altLang="en-US" sz="1200" kern="1200" dirty="0" smtClean="0">
                <a:solidFill>
                  <a:schemeClr val="tx1"/>
                </a:solidFill>
                <a:latin typeface="+mn-lt"/>
                <a:ea typeface="+mn-ea"/>
                <a:cs typeface="+mn-cs"/>
              </a:rPr>
              <a:t>ロータリーに定年や卒業が無いのは、ロータリーの学舎は</a:t>
            </a:r>
            <a:r>
              <a:rPr kumimoji="1" lang="ja-JP" altLang="ja-JP" sz="1200" kern="1200" dirty="0" smtClean="0">
                <a:solidFill>
                  <a:schemeClr val="tx1"/>
                </a:solidFill>
                <a:latin typeface="+mn-lt"/>
                <a:ea typeface="+mn-ea"/>
                <a:cs typeface="+mn-cs"/>
              </a:rPr>
              <a:t>生涯学習の場</a:t>
            </a:r>
            <a:r>
              <a:rPr kumimoji="1" lang="ja-JP" altLang="en-US" sz="1200" kern="1200" dirty="0" smtClean="0">
                <a:solidFill>
                  <a:schemeClr val="tx1"/>
                </a:solidFill>
                <a:latin typeface="+mn-lt"/>
                <a:ea typeface="+mn-ea"/>
                <a:cs typeface="+mn-cs"/>
              </a:rPr>
              <a:t>だからです。</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　鉄は熱いうちに</a:t>
            </a:r>
            <a:r>
              <a:rPr kumimoji="1" lang="ja-JP" altLang="ja-JP" sz="1200" kern="1200" dirty="0" err="1" smtClean="0">
                <a:solidFill>
                  <a:schemeClr val="tx1"/>
                </a:solidFill>
                <a:latin typeface="+mn-lt"/>
                <a:ea typeface="+mn-ea"/>
                <a:cs typeface="+mn-cs"/>
              </a:rPr>
              <a:t>打ての</a:t>
            </a:r>
            <a:r>
              <a:rPr kumimoji="1" lang="ja-JP" altLang="ja-JP" sz="1200" kern="1200" dirty="0" smtClean="0">
                <a:solidFill>
                  <a:schemeClr val="tx1"/>
                </a:solidFill>
                <a:latin typeface="+mn-lt"/>
                <a:ea typeface="+mn-ea"/>
                <a:cs typeface="+mn-cs"/>
              </a:rPr>
              <a:t>諺通りに、新入会員の研修はなるべく早い時期に、体系的な理念の研修を開始するのが効果的です。</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ロータリーの研修というと、定款細則や組織管理や運営を覚えることだと考える人が多いようですが、これらの内容は時代とともに変化していきます。真に学ぶべきことは、永遠に変わらないロータリーの奉仕理念で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次</a:t>
            </a:r>
            <a:r>
              <a:rPr kumimoji="1" lang="ja-JP" altLang="en-US" sz="1200" kern="1200" dirty="0" smtClean="0">
                <a:solidFill>
                  <a:schemeClr val="tx1"/>
                </a:solidFill>
                <a:latin typeface="+mn-lt"/>
                <a:ea typeface="+mn-ea"/>
                <a:cs typeface="+mn-cs"/>
              </a:rPr>
              <a:t>の時代を担う</a:t>
            </a:r>
            <a:r>
              <a:rPr kumimoji="1" lang="ja-JP" altLang="ja-JP" sz="1200" kern="1200" dirty="0" smtClean="0">
                <a:solidFill>
                  <a:schemeClr val="tx1"/>
                </a:solidFill>
                <a:latin typeface="+mn-lt"/>
                <a:ea typeface="+mn-ea"/>
                <a:cs typeface="+mn-cs"/>
              </a:rPr>
              <a:t>クラブ指導者を養成するためには、中堅</a:t>
            </a:r>
            <a:r>
              <a:rPr kumimoji="1" lang="ja-JP" altLang="en-US" sz="1200" kern="1200" dirty="0" smtClean="0">
                <a:solidFill>
                  <a:schemeClr val="tx1"/>
                </a:solidFill>
                <a:latin typeface="+mn-lt"/>
                <a:ea typeface="+mn-ea"/>
                <a:cs typeface="+mn-cs"/>
              </a:rPr>
              <a:t>会員</a:t>
            </a:r>
            <a:r>
              <a:rPr kumimoji="1" lang="ja-JP" altLang="ja-JP" sz="1200" kern="1200" dirty="0" smtClean="0">
                <a:solidFill>
                  <a:schemeClr val="tx1"/>
                </a:solidFill>
                <a:latin typeface="+mn-lt"/>
                <a:ea typeface="+mn-ea"/>
                <a:cs typeface="+mn-cs"/>
              </a:rPr>
              <a:t>のより高度な研修を欠かすことはできません。</a:t>
            </a:r>
            <a:r>
              <a:rPr kumimoji="1" lang="ja-JP" altLang="en-US" sz="1200" kern="1200" dirty="0" smtClean="0">
                <a:solidFill>
                  <a:schemeClr val="tx1"/>
                </a:solidFill>
                <a:latin typeface="+mn-lt"/>
                <a:ea typeface="+mn-ea"/>
                <a:cs typeface="+mn-cs"/>
              </a:rPr>
              <a:t>クラブ・レベルで不十分ならば、都市連合会や地区単位のセミナーを積極的に活用すべきです。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　往々にしてベテラン会員が放置されている例が見られます。好む好まざるにかかわらず、ロータリーの世界も大きく変化していますので、最新の情報を提供することが大切ですし、</a:t>
            </a:r>
            <a:r>
              <a:rPr kumimoji="1" lang="ja-JP" altLang="en-US" sz="1200" kern="1200" dirty="0" smtClean="0">
                <a:solidFill>
                  <a:schemeClr val="tx1"/>
                </a:solidFill>
                <a:latin typeface="+mn-lt"/>
                <a:ea typeface="+mn-ea"/>
                <a:cs typeface="+mn-cs"/>
              </a:rPr>
              <a:t>退会</a:t>
            </a:r>
            <a:r>
              <a:rPr kumimoji="1" lang="ja-JP" altLang="ja-JP" sz="1200" kern="1200" dirty="0" smtClean="0">
                <a:solidFill>
                  <a:schemeClr val="tx1"/>
                </a:solidFill>
                <a:latin typeface="+mn-lt"/>
                <a:ea typeface="+mn-ea"/>
                <a:cs typeface="+mn-cs"/>
              </a:rPr>
              <a:t>防止にも役立ちます。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ロータリーは人生の道場という、米山梅吉氏の言葉を忘れてはなりません。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私たちが社会奉仕活動を実践する場合に留意しなければならないことは、その活動が地域社会のニーズにかなった奉仕活動かどうかということです。私たちが一人よがりの思いつきや憶測で援助するのではなく、本当に地域社会の人たちが必要としているプロジェクトであるかどうかを見極める必要があり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元</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会長クリフ・ドクターマンは、そのニーズを探るためには、自らがその地域社会に赴くことが必要だと語っています。</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この度の東北大震災に当たって自ら現地を訪れて被災地住民のニーズを探った米田ガバナーとスタッフの皆様はまさに当を得た行動と讃辞を捧げたいと思います。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元</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会長グレン・キンロスは、地域社会の既存団体に寄付するのではなく、自分たちの力でプロジェクトを完成すべきであると語っています。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クラブの年次報告を見ますと、何々協賛、何々に援助という形で、１万か２万寄付しているクラブが多いようです。他の団体に寄付することでお茶を濁すのではなく、ロータリークラブが独自に地域社会のニーズに基づいたプロジェクトを開発し、そのための資金調達を行い、完結型の奉仕活動の実践を行うこと必要です。</a:t>
            </a: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a:bodyPr>
          <a:lstStyle/>
          <a:p>
            <a:r>
              <a:rPr kumimoji="1" lang="ja-JP" altLang="ja-JP" sz="1200" kern="1200" dirty="0" smtClean="0">
                <a:solidFill>
                  <a:schemeClr val="tx1"/>
                </a:solidFill>
                <a:latin typeface="+mn-lt"/>
                <a:ea typeface="+mn-ea"/>
                <a:cs typeface="+mn-cs"/>
              </a:rPr>
              <a:t>会員数減少によって、クラブの財政が逼迫しているという話をよく聞きます。</a:t>
            </a:r>
          </a:p>
          <a:p>
            <a:r>
              <a:rPr kumimoji="1" lang="ja-JP" altLang="ja-JP" sz="1200" kern="1200" dirty="0" smtClean="0">
                <a:solidFill>
                  <a:schemeClr val="tx1"/>
                </a:solidFill>
                <a:latin typeface="+mn-lt"/>
                <a:ea typeface="+mn-ea"/>
                <a:cs typeface="+mn-cs"/>
              </a:rPr>
              <a:t>どのようにすればクラブ運営が合理化できるのかを真剣に考える必要があります。</a:t>
            </a:r>
          </a:p>
          <a:p>
            <a:r>
              <a:rPr kumimoji="1" lang="ja-JP" altLang="ja-JP" sz="1200" kern="1200" dirty="0" smtClean="0">
                <a:solidFill>
                  <a:schemeClr val="tx1"/>
                </a:solidFill>
                <a:latin typeface="+mn-lt"/>
                <a:ea typeface="+mn-ea"/>
                <a:cs typeface="+mn-cs"/>
              </a:rPr>
              <a:t>会務のほとんどを事務局員にまかせっきりにしているクラブもかなり多いようです。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クラブの経費の中で大きな割合を占めているものに、クラブ事務局の維持費と、事務局員の給与があります。すべてのクラブが、事務局を設置し、事務局員を雇用する必要あるのかどうかを再考する必要あります。オフィシャル・ダイレクトリーには、世界中の全クラブの情報が掲載されています。日本のほとんどすべてのクラブ、外国の</a:t>
            </a:r>
            <a:r>
              <a:rPr kumimoji="1" lang="en-US" altLang="ja-JP" sz="1200" kern="1200" dirty="0" smtClean="0">
                <a:solidFill>
                  <a:schemeClr val="tx1"/>
                </a:solidFill>
                <a:latin typeface="+mn-lt"/>
                <a:ea typeface="+mn-ea"/>
                <a:cs typeface="+mn-cs"/>
              </a:rPr>
              <a:t>200</a:t>
            </a:r>
            <a:r>
              <a:rPr kumimoji="1" lang="ja-JP" altLang="ja-JP" sz="1200" kern="1200" dirty="0" smtClean="0">
                <a:solidFill>
                  <a:schemeClr val="tx1"/>
                </a:solidFill>
                <a:latin typeface="+mn-lt"/>
                <a:ea typeface="+mn-ea"/>
                <a:cs typeface="+mn-cs"/>
              </a:rPr>
              <a:t>人以上の大クラブ以外の世界中のほとんどのクラブには、クラブ事務局の記載がありません。これは記載漏れではなく、現実にクラブ事務局を持っていないのです。</a:t>
            </a:r>
          </a:p>
          <a:p>
            <a:r>
              <a:rPr kumimoji="1" lang="ja-JP" altLang="ja-JP" sz="1200" kern="1200" dirty="0" smtClean="0">
                <a:solidFill>
                  <a:schemeClr val="tx1"/>
                </a:solidFill>
                <a:latin typeface="+mn-lt"/>
                <a:ea typeface="+mn-ea"/>
                <a:cs typeface="+mn-cs"/>
              </a:rPr>
              <a:t>外国ではすべての事務処理は幹事が自宅で行っています。東京クラブを創立したときに、アメリカの大規模クラブを参考にしたことと、東京クラブが財界の大御所によって設立されたため、会社経営を見習って雑事は事務局任せにしたことを、その後設立されたクラブが真似たためとも言われていますが、外国のクラブが事務局なしでクラブの管理運営ができるのに、日本のクラブができないという道理はありません。幹事の事務量が増えるのならば、数名の副幹事を置いて事務量を分散することも可能です。クラブなのですから、クラブ内の仕事のすべては、クラブの会員が役割分担して行うことが原則ではないでしょうか。クラブ奉仕委員会のほとんどの活動は、すべての会員が自分の与えられた役割を分担すれば、事務局や事務職員は必要ではありません。経費削減と委員会活動の活性化の双方で大きな効果があることでしょう。</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世間一般の人たちは、毎週一流ホテルに集まって、</a:t>
            </a:r>
            <a:r>
              <a:rPr kumimoji="1" lang="en-US" altLang="ja-JP" sz="1200" kern="1200" dirty="0" smtClean="0">
                <a:solidFill>
                  <a:schemeClr val="tx1"/>
                </a:solidFill>
                <a:latin typeface="+mn-lt"/>
                <a:ea typeface="+mn-ea"/>
                <a:cs typeface="+mn-cs"/>
              </a:rPr>
              <a:t>3000</a:t>
            </a:r>
            <a:r>
              <a:rPr kumimoji="1" lang="ja-JP" altLang="ja-JP" sz="1200" kern="1200" dirty="0" smtClean="0">
                <a:solidFill>
                  <a:schemeClr val="tx1"/>
                </a:solidFill>
                <a:latin typeface="+mn-lt"/>
                <a:ea typeface="+mn-ea"/>
                <a:cs typeface="+mn-cs"/>
              </a:rPr>
              <a:t>円も</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円もの食事をとっているのでしょうか。またホテルの豪華な部屋で例会を開く必然性はあるのでしょうか。世間の人々から金持ちの昼食会と言われても、反論の余地はありません。</a:t>
            </a:r>
          </a:p>
          <a:p>
            <a:r>
              <a:rPr kumimoji="1" lang="ja-JP" altLang="ja-JP" sz="1200" kern="1200" dirty="0" smtClean="0">
                <a:solidFill>
                  <a:schemeClr val="tx1"/>
                </a:solidFill>
                <a:latin typeface="+mn-lt"/>
                <a:ea typeface="+mn-ea"/>
                <a:cs typeface="+mn-cs"/>
              </a:rPr>
              <a:t>外国では会費と食費は完全に分離されており、食事は毎回キャッシュで支払うのが一般的です。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日本の会費の高さは、会費と食費が込みになっていることにも一因があります。会費負担の平等性から考えても、食事をとらない人の食費も徴収することは、大きな問題があります。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事務処理の</a:t>
            </a:r>
            <a:r>
              <a:rPr kumimoji="1" lang="en-US" altLang="ja-JP" sz="1200" kern="1200" dirty="0" smtClean="0">
                <a:solidFill>
                  <a:schemeClr val="tx1"/>
                </a:solidFill>
                <a:latin typeface="+mn-lt"/>
                <a:ea typeface="+mn-ea"/>
                <a:cs typeface="+mn-cs"/>
              </a:rPr>
              <a:t>IT</a:t>
            </a:r>
            <a:r>
              <a:rPr kumimoji="1" lang="ja-JP" altLang="ja-JP" sz="1200" kern="1200" dirty="0" smtClean="0">
                <a:solidFill>
                  <a:schemeClr val="tx1"/>
                </a:solidFill>
                <a:latin typeface="+mn-lt"/>
                <a:ea typeface="+mn-ea"/>
                <a:cs typeface="+mn-cs"/>
              </a:rPr>
              <a:t>化も必要です。これからの時代を生き抜いていくためにはインターネットのアクセスとメールの遣り取りは絶対必要です。メーリングリストを使った情報交換によって通信費を大幅に削減することができます。</a:t>
            </a:r>
          </a:p>
          <a:p>
            <a:r>
              <a:rPr kumimoji="1" lang="ja-JP" altLang="ja-JP" sz="1200" kern="1200" dirty="0" smtClean="0">
                <a:solidFill>
                  <a:schemeClr val="tx1"/>
                </a:solidFill>
                <a:latin typeface="+mn-lt"/>
                <a:ea typeface="+mn-ea"/>
                <a:cs typeface="+mn-cs"/>
              </a:rPr>
              <a:t>インターネット上でガバナー月信を配布する地区が増えてきましたし、週報をメール配信したり、インターネットに掲載するクラブもかなりの数にのぼるようになってきました。</a:t>
            </a:r>
            <a:r>
              <a:rPr kumimoji="1" lang="en-US" altLang="ja-JP" sz="1200" kern="1200" dirty="0" smtClean="0">
                <a:solidFill>
                  <a:schemeClr val="tx1"/>
                </a:solidFill>
                <a:latin typeface="+mn-lt"/>
                <a:ea typeface="+mn-ea"/>
                <a:cs typeface="+mn-cs"/>
              </a:rPr>
              <a:t>IT</a:t>
            </a:r>
            <a:r>
              <a:rPr kumimoji="1" lang="ja-JP" altLang="ja-JP" sz="1200" kern="1200" dirty="0" smtClean="0">
                <a:solidFill>
                  <a:schemeClr val="tx1"/>
                </a:solidFill>
                <a:latin typeface="+mn-lt"/>
                <a:ea typeface="+mn-ea"/>
                <a:cs typeface="+mn-cs"/>
              </a:rPr>
              <a:t>化によって大量の情報を廉価で</a:t>
            </a:r>
            <a:r>
              <a:rPr kumimoji="1" lang="ja-JP" altLang="en-US" sz="1200" kern="1200" dirty="0" smtClean="0">
                <a:solidFill>
                  <a:schemeClr val="tx1"/>
                </a:solidFill>
                <a:latin typeface="+mn-lt"/>
                <a:ea typeface="+mn-ea"/>
                <a:cs typeface="+mn-cs"/>
              </a:rPr>
              <a:t>即時に</a:t>
            </a:r>
            <a:r>
              <a:rPr kumimoji="1" lang="ja-JP" altLang="ja-JP" sz="1200" kern="1200" dirty="0" smtClean="0">
                <a:solidFill>
                  <a:schemeClr val="tx1"/>
                </a:solidFill>
                <a:latin typeface="+mn-lt"/>
                <a:ea typeface="+mn-ea"/>
                <a:cs typeface="+mn-cs"/>
              </a:rPr>
              <a:t>発信することができます。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ニコニコ箱日本特有のもので外国にはありません。慶事中心の募金箱であるために非常に集め安い利点がある反面、目的別募金ではないため、これを消化するために安易な寄付行為に流れやすく、年次報告書の中で「・・・</a:t>
            </a:r>
            <a:r>
              <a:rPr kumimoji="1" lang="ja-JP" altLang="ja-JP" sz="1200" kern="1200" dirty="0" err="1" smtClean="0">
                <a:solidFill>
                  <a:schemeClr val="tx1"/>
                </a:solidFill>
                <a:latin typeface="+mn-lt"/>
                <a:ea typeface="+mn-ea"/>
                <a:cs typeface="+mn-cs"/>
              </a:rPr>
              <a:t>への</a:t>
            </a:r>
            <a:r>
              <a:rPr kumimoji="1" lang="ja-JP" altLang="ja-JP" sz="1200" kern="1200" dirty="0" smtClean="0">
                <a:solidFill>
                  <a:schemeClr val="tx1"/>
                </a:solidFill>
                <a:latin typeface="+mn-lt"/>
                <a:ea typeface="+mn-ea"/>
                <a:cs typeface="+mn-cs"/>
              </a:rPr>
              <a:t>寄付」とか「・・・</a:t>
            </a:r>
            <a:r>
              <a:rPr kumimoji="1" lang="ja-JP" altLang="ja-JP" sz="1200" kern="1200" dirty="0" err="1" smtClean="0">
                <a:solidFill>
                  <a:schemeClr val="tx1"/>
                </a:solidFill>
                <a:latin typeface="+mn-lt"/>
                <a:ea typeface="+mn-ea"/>
                <a:cs typeface="+mn-cs"/>
              </a:rPr>
              <a:t>への</a:t>
            </a:r>
            <a:r>
              <a:rPr kumimoji="1" lang="ja-JP" altLang="ja-JP" sz="1200" kern="1200" dirty="0" smtClean="0">
                <a:solidFill>
                  <a:schemeClr val="tx1"/>
                </a:solidFill>
                <a:latin typeface="+mn-lt"/>
                <a:ea typeface="+mn-ea"/>
                <a:cs typeface="+mn-cs"/>
              </a:rPr>
              <a:t>援助」といった項目が目立つようになって、他団体への寄付を禁じているロータリーの原則に違反することになります。</a:t>
            </a:r>
          </a:p>
          <a:p>
            <a:r>
              <a:rPr kumimoji="1" lang="ja-JP" altLang="ja-JP" sz="1200" kern="1200" dirty="0" smtClean="0">
                <a:solidFill>
                  <a:schemeClr val="tx1"/>
                </a:solidFill>
                <a:latin typeface="+mn-lt"/>
                <a:ea typeface="+mn-ea"/>
                <a:cs typeface="+mn-cs"/>
              </a:rPr>
              <a:t>任意の寄付金であるニコニコ箱の資金を本会計に流用することは、会費負担の平等性に違反しますから注意しなければなりません。</a:t>
            </a:r>
          </a:p>
          <a:p>
            <a:pPr eaLnBrk="1" fontAlgn="auto" hangingPunct="1">
              <a:spcBef>
                <a:spcPts val="0"/>
              </a:spcBef>
              <a:spcAft>
                <a:spcPts val="0"/>
              </a:spcAft>
              <a:defRPr/>
            </a:pPr>
            <a:endParaRPr lang="ja-JP" altLang="en-US" dirty="0"/>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804B8-7165-4E2D-96D4-CEE8601A82A6}" type="slidenum">
              <a:rPr lang="ja-JP" altLang="en-US" smtClean="0"/>
              <a:pPr/>
              <a:t>52</a:t>
            </a:fld>
            <a:endParaRPr lang="ja-JP"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周囲の状況がどう変わろうとも、</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の管理運営の方針がどう変わろうとも、</a:t>
            </a:r>
            <a:r>
              <a:rPr kumimoji="1" lang="ja-JP" altLang="ja-JP" sz="1200" kern="1200" dirty="0" smtClean="0">
                <a:solidFill>
                  <a:schemeClr val="tx1"/>
                </a:solidFill>
                <a:latin typeface="+mn-lt"/>
                <a:ea typeface="+mn-ea"/>
                <a:cs typeface="+mn-cs"/>
              </a:rPr>
              <a:t>崇高なロータリーの奉仕理念は変わることはありません。</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クラブは</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の下部組織ではありませんから、</a:t>
            </a:r>
            <a:r>
              <a:rPr kumimoji="1" lang="ja-JP" altLang="ja-JP" sz="1200" kern="1200" dirty="0" smtClean="0">
                <a:solidFill>
                  <a:schemeClr val="tx1"/>
                </a:solidFill>
                <a:latin typeface="+mn-lt"/>
                <a:ea typeface="+mn-ea"/>
                <a:cs typeface="+mn-cs"/>
              </a:rPr>
              <a:t>クラブ</a:t>
            </a:r>
            <a:r>
              <a:rPr kumimoji="1" lang="ja-JP" altLang="en-US" sz="1200" kern="1200" dirty="0" smtClean="0">
                <a:solidFill>
                  <a:schemeClr val="tx1"/>
                </a:solidFill>
                <a:latin typeface="+mn-lt"/>
                <a:ea typeface="+mn-ea"/>
                <a:cs typeface="+mn-cs"/>
              </a:rPr>
              <a:t>が</a:t>
            </a:r>
            <a:r>
              <a:rPr kumimoji="1" lang="ja-JP" altLang="ja-JP" sz="1200" kern="1200" dirty="0" smtClean="0">
                <a:solidFill>
                  <a:schemeClr val="tx1"/>
                </a:solidFill>
                <a:latin typeface="+mn-lt"/>
                <a:ea typeface="+mn-ea"/>
                <a:cs typeface="+mn-cs"/>
              </a:rPr>
              <a:t>自治権を発揮しながら</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クラブを</a:t>
            </a:r>
            <a:r>
              <a:rPr kumimoji="1" lang="ja-JP" altLang="en-US" sz="1200" kern="1200" dirty="0" smtClean="0">
                <a:solidFill>
                  <a:schemeClr val="tx1"/>
                </a:solidFill>
                <a:latin typeface="+mn-lt"/>
                <a:ea typeface="+mn-ea"/>
                <a:cs typeface="+mn-cs"/>
              </a:rPr>
              <a:t>自主的に</a:t>
            </a:r>
            <a:r>
              <a:rPr kumimoji="1" lang="ja-JP" altLang="ja-JP" sz="1200" kern="1200" dirty="0" smtClean="0">
                <a:solidFill>
                  <a:schemeClr val="tx1"/>
                </a:solidFill>
                <a:latin typeface="+mn-lt"/>
                <a:ea typeface="+mn-ea"/>
                <a:cs typeface="+mn-cs"/>
              </a:rPr>
              <a:t>管理運営し</a:t>
            </a:r>
            <a:r>
              <a:rPr kumimoji="1" lang="ja-JP" altLang="en-US" sz="1200" kern="1200" dirty="0" smtClean="0">
                <a:solidFill>
                  <a:schemeClr val="tx1"/>
                </a:solidFill>
                <a:latin typeface="+mn-lt"/>
                <a:ea typeface="+mn-ea"/>
                <a:cs typeface="+mn-cs"/>
              </a:rPr>
              <a:t>つつ</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クラブが開発した</a:t>
            </a:r>
            <a:r>
              <a:rPr kumimoji="1" lang="ja-JP" altLang="ja-JP" sz="1200" kern="1200" dirty="0" smtClean="0">
                <a:solidFill>
                  <a:schemeClr val="tx1"/>
                </a:solidFill>
                <a:latin typeface="+mn-lt"/>
                <a:ea typeface="+mn-ea"/>
                <a:cs typeface="+mn-cs"/>
              </a:rPr>
              <a:t>奉仕活動を実践</a:t>
            </a:r>
            <a:r>
              <a:rPr kumimoji="1" lang="ja-JP" altLang="en-US" sz="1200" kern="1200" dirty="0" smtClean="0">
                <a:solidFill>
                  <a:schemeClr val="tx1"/>
                </a:solidFill>
                <a:latin typeface="+mn-lt"/>
                <a:ea typeface="+mn-ea"/>
                <a:cs typeface="+mn-cs"/>
              </a:rPr>
              <a:t>するという当然の権利を持っています。</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奉仕活動の実践は個々のロータリアンとクラブの自治権の範疇にありますから、常に地域社会や国際社会のニーズを探りながら、自らのクラブにふさわしいプロジェクトを見つけて、それを実践活動に移さなければなりません。</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は国際レベルで地域社会のニーズを探して、それを重点目標として推奨します。ポリオ撲滅、識字率向上、水資源確保いずれも重要なプロジェクトばかりです。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のプロジェクトが自らのクラブにふさわしいプロジェクトならばそれを採用すべきですし、それよりもさらに重要なプロジェクトをクラブ・レベルで開発すれば、そのプロジェクトを優先するのは当然で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一番困るのが、</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からの推奨プロジェクトも採用せず、自らのクラブも奉仕活動を行わないことです。このようなクラブは自治権を云々する資格はありませんし、存在価値もありません。</a:t>
            </a:r>
          </a:p>
          <a:p>
            <a:r>
              <a:rPr kumimoji="1" lang="ja-JP" altLang="ja-JP" sz="1200" kern="1200" dirty="0" smtClean="0">
                <a:solidFill>
                  <a:schemeClr val="tx1"/>
                </a:solidFill>
                <a:latin typeface="+mn-lt"/>
                <a:ea typeface="+mn-ea"/>
                <a:cs typeface="+mn-cs"/>
              </a:rPr>
              <a:t>決議</a:t>
            </a:r>
            <a:r>
              <a:rPr kumimoji="1" lang="en-US" altLang="ja-JP" sz="1200" kern="1200" dirty="0" smtClean="0">
                <a:solidFill>
                  <a:schemeClr val="tx1"/>
                </a:solidFill>
                <a:latin typeface="+mn-lt"/>
                <a:ea typeface="+mn-ea"/>
                <a:cs typeface="+mn-cs"/>
              </a:rPr>
              <a:t>23-34</a:t>
            </a:r>
            <a:r>
              <a:rPr kumimoji="1" lang="ja-JP" altLang="ja-JP" sz="1200" kern="1200" dirty="0" smtClean="0">
                <a:solidFill>
                  <a:schemeClr val="tx1"/>
                </a:solidFill>
                <a:latin typeface="+mn-lt"/>
                <a:ea typeface="+mn-ea"/>
                <a:cs typeface="+mn-cs"/>
              </a:rPr>
              <a:t>第</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条に記載されている「ロータリーアン個人もロータリークラブも、奉仕の理論を実践に移さなければならない。いずれのロータリークラブも、毎年度、何か一つの主だった社会奉仕活動を後援するようにすることが望ましい」という文章を</a:t>
            </a:r>
            <a:r>
              <a:rPr kumimoji="1" lang="ja-JP" altLang="en-US" sz="1200" kern="1200" dirty="0" smtClean="0">
                <a:solidFill>
                  <a:schemeClr val="tx1"/>
                </a:solidFill>
                <a:latin typeface="+mn-lt"/>
                <a:ea typeface="+mn-ea"/>
                <a:cs typeface="+mn-cs"/>
              </a:rPr>
              <a:t>再度</a:t>
            </a:r>
            <a:r>
              <a:rPr kumimoji="1" lang="ja-JP" altLang="ja-JP" sz="1200" kern="1200" dirty="0" smtClean="0">
                <a:solidFill>
                  <a:schemeClr val="tx1"/>
                </a:solidFill>
                <a:latin typeface="+mn-lt"/>
                <a:ea typeface="+mn-ea"/>
                <a:cs typeface="+mn-cs"/>
              </a:rPr>
              <a:t>思い起こす必要があります。</a:t>
            </a:r>
          </a:p>
          <a:p>
            <a:endParaRPr lang="ja-JP" altLang="en-US" dirty="0" smtClean="0"/>
          </a:p>
        </p:txBody>
      </p:sp>
      <p:sp>
        <p:nvSpPr>
          <p:cNvPr id="634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5EB80B-8E50-4029-B2F8-2B3E794E6D3C}" type="slidenum">
              <a:rPr lang="ja-JP" altLang="en-US" smtClean="0"/>
              <a:pPr/>
              <a:t>53</a:t>
            </a:fld>
            <a:endParaRPr lang="ja-JP"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latin typeface="+mn-lt"/>
                <a:ea typeface="+mn-ea"/>
                <a:cs typeface="+mn-cs"/>
              </a:rPr>
              <a:t>1928</a:t>
            </a:r>
            <a:r>
              <a:rPr kumimoji="1" lang="ja-JP" altLang="en-US" sz="1200" kern="1200" dirty="0" smtClean="0">
                <a:solidFill>
                  <a:schemeClr val="tx1"/>
                </a:solidFill>
                <a:latin typeface="+mn-lt"/>
                <a:ea typeface="+mn-ea"/>
                <a:cs typeface="+mn-cs"/>
              </a:rPr>
              <a:t>年までは日本には地区が存在しませんでした。</a:t>
            </a:r>
          </a:p>
          <a:p>
            <a:r>
              <a:rPr kumimoji="1" lang="ja-JP" altLang="en-US" sz="1200" kern="1200" dirty="0" smtClean="0">
                <a:solidFill>
                  <a:schemeClr val="tx1"/>
                </a:solidFill>
                <a:latin typeface="+mn-lt"/>
                <a:ea typeface="+mn-ea"/>
                <a:cs typeface="+mn-cs"/>
              </a:rPr>
              <a:t>戦時中は</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という組織にも属していませんでした。</a:t>
            </a:r>
          </a:p>
          <a:p>
            <a:r>
              <a:rPr kumimoji="1" lang="ja-JP" altLang="en-US" sz="1200" kern="1200" dirty="0" smtClean="0">
                <a:solidFill>
                  <a:schemeClr val="tx1"/>
                </a:solidFill>
                <a:latin typeface="+mn-lt"/>
                <a:ea typeface="+mn-ea"/>
                <a:cs typeface="+mn-cs"/>
              </a:rPr>
              <a:t>しかし日本中のロータリークラブは粛々とロータリー活動を続けていたのです。</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がどのような動きをしようとも、地区がどのような動きをしようとも、ロータリー活動を支えていくのはクラブと個々のロータリアンです。</a:t>
            </a:r>
          </a:p>
          <a:p>
            <a:r>
              <a:rPr kumimoji="1" lang="ja-JP" altLang="en-US" sz="1200" kern="1200" dirty="0" smtClean="0">
                <a:solidFill>
                  <a:schemeClr val="tx1"/>
                </a:solidFill>
                <a:latin typeface="+mn-lt"/>
                <a:ea typeface="+mn-ea"/>
                <a:cs typeface="+mn-cs"/>
              </a:rPr>
              <a:t>貴方と</a:t>
            </a:r>
            <a:r>
              <a:rPr kumimoji="1" lang="ja-JP" altLang="ja-JP" sz="1200" kern="1200" dirty="0" smtClean="0">
                <a:solidFill>
                  <a:schemeClr val="tx1"/>
                </a:solidFill>
                <a:latin typeface="+mn-lt"/>
                <a:ea typeface="+mn-ea"/>
                <a:cs typeface="+mn-cs"/>
              </a:rPr>
              <a:t>貴方のクラブ</a:t>
            </a:r>
            <a:r>
              <a:rPr kumimoji="1" lang="ja-JP" altLang="en-US" sz="1200" kern="1200" dirty="0" smtClean="0">
                <a:solidFill>
                  <a:schemeClr val="tx1"/>
                </a:solidFill>
                <a:latin typeface="+mn-lt"/>
                <a:ea typeface="+mn-ea"/>
                <a:cs typeface="+mn-cs"/>
              </a:rPr>
              <a:t>が素晴らしいロータリー活動を展開することを</a:t>
            </a:r>
            <a:r>
              <a:rPr kumimoji="1" lang="ja-JP" altLang="ja-JP" sz="1200" kern="1200" dirty="0" smtClean="0">
                <a:solidFill>
                  <a:schemeClr val="tx1"/>
                </a:solidFill>
                <a:latin typeface="+mn-lt"/>
                <a:ea typeface="+mn-ea"/>
                <a:cs typeface="+mn-cs"/>
              </a:rPr>
              <a:t>祈念申し上げます。</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54</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政治が好きで、同じ主義主張の人の集まりを政党と呼んでいます。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そしてロータリーが好きな人の集まりがロータリークラブです。</a:t>
            </a:r>
            <a:endParaRPr kumimoji="1" lang="ja-JP" altLang="en-US"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ロータリーの奉仕理念という共通の考え方を持った人の集まりが、ロータリークラブです。</a:t>
            </a:r>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「世界は絶えず変化しています。そして私たちは世界とともに変化する心構えがなければなりません。ロータリー物語は何度も書き替えられなければならないでしょう。」 </a:t>
            </a:r>
          </a:p>
          <a:p>
            <a:r>
              <a:rPr kumimoji="1" lang="ja-JP" altLang="en-US" sz="1200" kern="1200" dirty="0" smtClean="0">
                <a:solidFill>
                  <a:schemeClr val="tx1"/>
                </a:solidFill>
                <a:latin typeface="+mn-lt"/>
                <a:ea typeface="+mn-ea"/>
                <a:cs typeface="+mn-cs"/>
              </a:rPr>
              <a:t>「ロータリーがその適正な運命を理解するとしたら、ロータリーは必ず進歩しなければなりません。時には革命が起こる必要があります。」 </a:t>
            </a:r>
          </a:p>
          <a:p>
            <a:r>
              <a:rPr kumimoji="1" lang="ja-JP" altLang="en-US" sz="1200" kern="1200" dirty="0" smtClean="0">
                <a:solidFill>
                  <a:schemeClr val="tx1"/>
                </a:solidFill>
                <a:latin typeface="+mn-lt"/>
                <a:ea typeface="+mn-ea"/>
                <a:cs typeface="+mn-cs"/>
              </a:rPr>
              <a:t>これは、ポール・ハリスが残した有名な言葉です。この言葉を例に出して、ロータリーは変わらなければならないことを力説する人も多いようですが、ロータリーにおいて、「変えなければならないもの」と「変えてはならないもの」をはっきり分類しておく必要があります。 </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fld id="{86D1B3FF-C707-4A00-AB5C-88366B097A57}" type="slidenum">
              <a:rPr lang="en-US" altLang="ja-JP"/>
              <a:pPr/>
              <a:t>‹#›</a:t>
            </a:fld>
            <a:endParaRPr lang="en-US" altLang="ja-JP"/>
          </a:p>
        </p:txBody>
      </p:sp>
    </p:spTree>
    <p:extLst>
      <p:ext uri="{BB962C8B-B14F-4D97-AF65-F5344CB8AC3E}">
        <p14:creationId xmlns:p14="http://schemas.microsoft.com/office/powerpoint/2010/main" val="29801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fld id="{AF7FC436-239D-4FDA-B031-3A8690232FBD}" type="slidenum">
              <a:rPr lang="en-US" altLang="ja-JP"/>
              <a:pPr/>
              <a:t>‹#›</a:t>
            </a:fld>
            <a:endParaRPr lang="en-US" altLang="ja-JP"/>
          </a:p>
        </p:txBody>
      </p:sp>
    </p:spTree>
    <p:extLst>
      <p:ext uri="{BB962C8B-B14F-4D97-AF65-F5344CB8AC3E}">
        <p14:creationId xmlns:p14="http://schemas.microsoft.com/office/powerpoint/2010/main" val="194720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descr="0011.jpg"/>
          <p:cNvPicPr>
            <a:picLocks noChangeAspect="1"/>
          </p:cNvPicPr>
          <p:nvPr/>
        </p:nvPicPr>
        <p:blipFill>
          <a:blip r:embed="rId3" cstate="print"/>
          <a:stretch>
            <a:fillRect/>
          </a:stretch>
        </p:blipFill>
        <p:spPr>
          <a:xfrm>
            <a:off x="0" y="0"/>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2" name="テキスト ボックス 11"/>
          <p:cNvSpPr txBox="1"/>
          <p:nvPr/>
        </p:nvSpPr>
        <p:spPr>
          <a:xfrm>
            <a:off x="179512" y="2132856"/>
            <a:ext cx="8712968" cy="3046988"/>
          </a:xfrm>
          <a:prstGeom prst="rect">
            <a:avLst/>
          </a:prstGeom>
          <a:noFill/>
        </p:spPr>
        <p:txBody>
          <a:bodyPr wrap="square" rtlCol="0">
            <a:spAutoFit/>
          </a:bodyPr>
          <a:lstStyle/>
          <a:p>
            <a:pPr algn="ctr"/>
            <a:r>
              <a:rPr kumimoji="1"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クラブ奉仕の</a:t>
            </a:r>
          </a:p>
          <a:p>
            <a:pPr algn="ctr"/>
            <a:r>
              <a:rPr kumimoji="1"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原点を求めて</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en-US" altLang="ja-JP" sz="3600" dirty="0" smtClean="0">
                <a:solidFill>
                  <a:schemeClr val="accent6"/>
                </a:solidFill>
                <a:latin typeface="HG行書体" pitchFamily="65" charset="-128"/>
                <a:ea typeface="HG行書体" pitchFamily="65" charset="-128"/>
              </a:rPr>
              <a:t>2730</a:t>
            </a:r>
            <a:r>
              <a:rPr kumimoji="1" lang="ja-JP" altLang="en-US" sz="3600" dirty="0" smtClean="0">
                <a:solidFill>
                  <a:schemeClr val="accent6"/>
                </a:solidFill>
                <a:latin typeface="HG行書体" pitchFamily="65" charset="-128"/>
                <a:ea typeface="HG行書体" pitchFamily="65" charset="-128"/>
              </a:rPr>
              <a:t>地区　クラブ奉仕セミナー</a:t>
            </a:r>
            <a:r>
              <a:rPr kumimoji="1" lang="en-US" altLang="ja-JP" sz="3600" dirty="0" smtClean="0">
                <a:solidFill>
                  <a:schemeClr val="accent6"/>
                </a:solidFill>
                <a:latin typeface="HG行書体" pitchFamily="65" charset="-128"/>
                <a:ea typeface="HG行書体" pitchFamily="65" charset="-128"/>
              </a:rPr>
              <a:t> </a:t>
            </a:r>
            <a:endParaRPr kumimoji="1" lang="ja-JP" altLang="en-US" sz="3600" dirty="0">
              <a:solidFill>
                <a:schemeClr val="accent6"/>
              </a:solidFill>
              <a:latin typeface="HG行書体" pitchFamily="65" charset="-128"/>
              <a:ea typeface="HG行書体" pitchFamily="65" charset="-128"/>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endParaRPr>
          </a:p>
        </p:txBody>
      </p:sp>
    </p:spTree>
    <p:extLst>
      <p:ext uri="{BB962C8B-B14F-4D97-AF65-F5344CB8AC3E}">
        <p14:creationId xmlns:p14="http://schemas.microsoft.com/office/powerpoint/2010/main" val="2261755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4213" y="2500306"/>
            <a:ext cx="7745439" cy="1063632"/>
          </a:xfrm>
        </p:spPr>
        <p:txBody>
          <a:bodyPr/>
          <a:lstStyle/>
          <a:p>
            <a:r>
              <a:rPr lang="ja-JP" altLang="en-US" sz="5400" b="1" dirty="0">
                <a:ln>
                  <a:solidFill>
                    <a:sysClr val="windowText" lastClr="000000"/>
                  </a:solidFill>
                </a:ln>
                <a:solidFill>
                  <a:schemeClr val="bg1"/>
                </a:solidFill>
              </a:rPr>
              <a:t>ロータリー哲学</a:t>
            </a:r>
          </a:p>
        </p:txBody>
      </p:sp>
      <p:sp>
        <p:nvSpPr>
          <p:cNvPr id="175108" name="Rectangle 4"/>
          <p:cNvSpPr>
            <a:spLocks noChangeArrowheads="1"/>
          </p:cNvSpPr>
          <p:nvPr/>
        </p:nvSpPr>
        <p:spPr bwMode="auto">
          <a:xfrm>
            <a:off x="684213" y="4000504"/>
            <a:ext cx="7772400" cy="2214578"/>
          </a:xfrm>
          <a:prstGeom prst="rect">
            <a:avLst/>
          </a:prstGeom>
          <a:noFill/>
          <a:ln w="9525">
            <a:noFill/>
            <a:miter lim="800000"/>
            <a:headEnd/>
            <a:tailEnd/>
          </a:ln>
          <a:effectLst/>
        </p:spPr>
        <p:txBody>
          <a:bodyPr anchor="ctr"/>
          <a:lstStyle/>
          <a:p>
            <a:pPr algn="ctr"/>
            <a:r>
              <a:rPr lang="ja-JP" altLang="en-US" sz="4400" b="1" dirty="0">
                <a:ln>
                  <a:solidFill>
                    <a:sysClr val="windowText" lastClr="000000"/>
                  </a:solidFill>
                </a:ln>
                <a:solidFill>
                  <a:schemeClr val="bg1"/>
                </a:solidFill>
              </a:rPr>
              <a:t>ロータリーの奉仕</a:t>
            </a:r>
            <a:r>
              <a:rPr lang="ja-JP" altLang="en-US" sz="4400" b="1" dirty="0" smtClean="0">
                <a:ln>
                  <a:solidFill>
                    <a:sysClr val="windowText" lastClr="000000"/>
                  </a:solidFill>
                </a:ln>
                <a:solidFill>
                  <a:schemeClr val="bg1"/>
                </a:solidFill>
              </a:rPr>
              <a:t>理念</a:t>
            </a:r>
            <a:r>
              <a:rPr lang="ja-JP" altLang="en-US" sz="4400" b="1" dirty="0">
                <a:ln>
                  <a:solidFill>
                    <a:sysClr val="windowText" lastClr="000000"/>
                  </a:solidFill>
                </a:ln>
                <a:solidFill>
                  <a:schemeClr val="bg1"/>
                </a:solidFill>
              </a:rPr>
              <a:t/>
            </a:r>
            <a:br>
              <a:rPr lang="ja-JP" altLang="en-US" sz="4400" b="1" dirty="0">
                <a:ln>
                  <a:solidFill>
                    <a:sysClr val="windowText" lastClr="000000"/>
                  </a:solidFill>
                </a:ln>
                <a:solidFill>
                  <a:schemeClr val="bg1"/>
                </a:solidFill>
              </a:rPr>
            </a:br>
            <a:r>
              <a:rPr lang="en-US" altLang="ja-JP" sz="4400" b="1" dirty="0" smtClean="0">
                <a:ln>
                  <a:solidFill>
                    <a:sysClr val="windowText" lastClr="000000"/>
                  </a:solidFill>
                </a:ln>
                <a:solidFill>
                  <a:schemeClr val="bg1"/>
                </a:solidFill>
              </a:rPr>
              <a:t>He profits most who serves best</a:t>
            </a:r>
          </a:p>
          <a:p>
            <a:pPr algn="ctr"/>
            <a:r>
              <a:rPr lang="en-US" altLang="ja-JP" sz="4400" b="1" dirty="0" smtClean="0">
                <a:ln>
                  <a:solidFill>
                    <a:sysClr val="windowText" lastClr="000000"/>
                  </a:solidFill>
                </a:ln>
                <a:solidFill>
                  <a:schemeClr val="bg1"/>
                </a:solidFill>
              </a:rPr>
              <a:t>Service</a:t>
            </a:r>
            <a:r>
              <a:rPr lang="ja-JP" altLang="en-US" sz="4400" b="1" dirty="0" smtClean="0">
                <a:ln>
                  <a:solidFill>
                    <a:sysClr val="windowText" lastClr="000000"/>
                  </a:solidFill>
                </a:ln>
                <a:solidFill>
                  <a:schemeClr val="bg1"/>
                </a:solidFill>
              </a:rPr>
              <a:t>　</a:t>
            </a:r>
            <a:r>
              <a:rPr lang="en-US" altLang="ja-JP" sz="4400" b="1" dirty="0" smtClean="0">
                <a:ln>
                  <a:solidFill>
                    <a:sysClr val="windowText" lastClr="000000"/>
                  </a:solidFill>
                </a:ln>
                <a:solidFill>
                  <a:schemeClr val="bg1"/>
                </a:solidFill>
              </a:rPr>
              <a:t>above self</a:t>
            </a:r>
            <a:endParaRPr lang="en-US" altLang="ja-JP" sz="4400" b="1" dirty="0">
              <a:ln>
                <a:solidFill>
                  <a:sysClr val="windowText" lastClr="000000"/>
                </a:solidFill>
              </a:ln>
              <a:solidFill>
                <a:schemeClr val="bg1"/>
              </a:solidFill>
            </a:endParaRPr>
          </a:p>
        </p:txBody>
      </p:sp>
      <p:sp>
        <p:nvSpPr>
          <p:cNvPr id="175109" name="Rectangle 5"/>
          <p:cNvSpPr>
            <a:spLocks noChangeArrowheads="1"/>
          </p:cNvSpPr>
          <p:nvPr/>
        </p:nvSpPr>
        <p:spPr bwMode="auto">
          <a:xfrm>
            <a:off x="827088" y="692150"/>
            <a:ext cx="7772400" cy="1143000"/>
          </a:xfrm>
          <a:prstGeom prst="rect">
            <a:avLst/>
          </a:prstGeom>
          <a:solidFill>
            <a:srgbClr val="FFFFFF"/>
          </a:solidFill>
          <a:ln w="9525">
            <a:noFill/>
            <a:miter lim="800000"/>
            <a:headEnd/>
            <a:tailEnd/>
          </a:ln>
          <a:effectLst/>
        </p:spPr>
        <p:txBody>
          <a:bodyPr anchor="ctr"/>
          <a:lstStyle/>
          <a:p>
            <a:pPr algn="ctr"/>
            <a:r>
              <a:rPr lang="ja-JP" altLang="en-US" sz="4800" dirty="0">
                <a:solidFill>
                  <a:srgbClr val="FF0000"/>
                </a:solidFill>
              </a:rPr>
              <a:t>変えてはならないもの</a:t>
            </a:r>
          </a:p>
        </p:txBody>
      </p:sp>
    </p:spTree>
    <p:extLst>
      <p:ext uri="{BB962C8B-B14F-4D97-AF65-F5344CB8AC3E}">
        <p14:creationId xmlns:p14="http://schemas.microsoft.com/office/powerpoint/2010/main" val="644185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fade">
                                      <p:cBhvr>
                                        <p:cTn id="7" dur="2000"/>
                                        <p:tgtEl>
                                          <p:spTgt spid="17510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75106"/>
                                        </p:tgtEl>
                                        <p:attrNameLst>
                                          <p:attrName>style.visibility</p:attrName>
                                        </p:attrNameLst>
                                      </p:cBhvr>
                                      <p:to>
                                        <p:strVal val="visible"/>
                                      </p:to>
                                    </p:set>
                                    <p:anim calcmode="lin" valueType="num">
                                      <p:cBhvr additive="base">
                                        <p:cTn id="11" dur="2000" fill="hold"/>
                                        <p:tgtEl>
                                          <p:spTgt spid="175106"/>
                                        </p:tgtEl>
                                        <p:attrNameLst>
                                          <p:attrName>ppt_x</p:attrName>
                                        </p:attrNameLst>
                                      </p:cBhvr>
                                      <p:tavLst>
                                        <p:tav tm="0">
                                          <p:val>
                                            <p:strVal val="#ppt_x"/>
                                          </p:val>
                                        </p:tav>
                                        <p:tav tm="100000">
                                          <p:val>
                                            <p:strVal val="#ppt_x"/>
                                          </p:val>
                                        </p:tav>
                                      </p:tavLst>
                                    </p:anim>
                                    <p:anim calcmode="lin" valueType="num">
                                      <p:cBhvr additive="base">
                                        <p:cTn id="12" dur="2000" fill="hold"/>
                                        <p:tgtEl>
                                          <p:spTgt spid="17510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5108">
                                            <p:txEl>
                                              <p:pRg st="0" end="0"/>
                                            </p:txEl>
                                          </p:spTgt>
                                        </p:tgtEl>
                                        <p:attrNameLst>
                                          <p:attrName>style.visibility</p:attrName>
                                        </p:attrNameLst>
                                      </p:cBhvr>
                                      <p:to>
                                        <p:strVal val="visible"/>
                                      </p:to>
                                    </p:set>
                                    <p:anim calcmode="lin" valueType="num">
                                      <p:cBhvr additive="base">
                                        <p:cTn id="17" dur="2000" fill="hold"/>
                                        <p:tgtEl>
                                          <p:spTgt spid="175108">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75108">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75108">
                                            <p:txEl>
                                              <p:pRg st="1" end="1"/>
                                            </p:txEl>
                                          </p:spTgt>
                                        </p:tgtEl>
                                        <p:attrNameLst>
                                          <p:attrName>style.visibility</p:attrName>
                                        </p:attrNameLst>
                                      </p:cBhvr>
                                      <p:to>
                                        <p:strVal val="visible"/>
                                      </p:to>
                                    </p:set>
                                    <p:anim calcmode="lin" valueType="num">
                                      <p:cBhvr additive="base">
                                        <p:cTn id="22" dur="2000" fill="hold"/>
                                        <p:tgtEl>
                                          <p:spTgt spid="175108">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75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図 3" descr="Sheldon 04.jpg"/>
          <p:cNvPicPr>
            <a:picLocks noChangeAspect="1"/>
          </p:cNvPicPr>
          <p:nvPr/>
        </p:nvPicPr>
        <p:blipFill>
          <a:blip r:embed="rId3" cstate="print"/>
          <a:stretch>
            <a:fillRect/>
          </a:stretch>
        </p:blipFill>
        <p:spPr>
          <a:xfrm>
            <a:off x="179511" y="188640"/>
            <a:ext cx="5002661" cy="6480720"/>
          </a:xfrm>
          <a:prstGeom prst="rect">
            <a:avLst/>
          </a:prstGeom>
        </p:spPr>
      </p:pic>
      <p:pic>
        <p:nvPicPr>
          <p:cNvPr id="5" name="コンテンツ プレースホルダ 3" descr="Sheldon 03.jpg"/>
          <p:cNvPicPr>
            <a:picLocks noGrp="1" noChangeAspect="1"/>
          </p:cNvPicPr>
          <p:nvPr>
            <p:ph idx="1"/>
          </p:nvPr>
        </p:nvPicPr>
        <p:blipFill>
          <a:blip r:embed="rId4" cstate="print"/>
          <a:stretch>
            <a:fillRect/>
          </a:stretch>
        </p:blipFill>
        <p:spPr>
          <a:xfrm>
            <a:off x="4716016" y="188640"/>
            <a:ext cx="4260911" cy="6494413"/>
          </a:xfrm>
        </p:spPr>
      </p:pic>
      <p:sp>
        <p:nvSpPr>
          <p:cNvPr id="6" name="テキスト ボックス 5"/>
          <p:cNvSpPr txBox="1"/>
          <p:nvPr/>
        </p:nvSpPr>
        <p:spPr>
          <a:xfrm>
            <a:off x="683568" y="1124744"/>
            <a:ext cx="7704856" cy="45243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Arthur</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Frederick </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Sheldon</a:t>
            </a:r>
            <a:endParaRPr kumimoji="1" lang="ja-JP" alt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3784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ppt_w*0.05"/>
                                          </p:val>
                                        </p:tav>
                                        <p:tav tm="100000">
                                          <p:val>
                                            <p:strVal val="#ppt_w"/>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anim calcmode="lin" valueType="num">
                                      <p:cBhvr>
                                        <p:cTn id="17" dur="5000" fill="hold"/>
                                        <p:tgtEl>
                                          <p:spTgt spid="6"/>
                                        </p:tgtEl>
                                        <p:attrNameLst>
                                          <p:attrName>ppt_x</p:attrName>
                                        </p:attrNameLst>
                                      </p:cBhvr>
                                      <p:tavLst>
                                        <p:tav tm="0">
                                          <p:val>
                                            <p:strVal val="#ppt_x-.2"/>
                                          </p:val>
                                        </p:tav>
                                        <p:tav tm="100000">
                                          <p:val>
                                            <p:strVal val="#ppt_x"/>
                                          </p:val>
                                        </p:tav>
                                      </p:tavLst>
                                    </p:anim>
                                    <p:anim calcmode="lin" valueType="num">
                                      <p:cBhvr>
                                        <p:cTn id="18" dur="5000" fill="hold"/>
                                        <p:tgtEl>
                                          <p:spTgt spid="6"/>
                                        </p:tgtEl>
                                        <p:attrNameLst>
                                          <p:attrName>ppt_y</p:attrName>
                                        </p:attrNameLst>
                                      </p:cBhvr>
                                      <p:tavLst>
                                        <p:tav tm="0">
                                          <p:val>
                                            <p:strVal val="#ppt_y"/>
                                          </p:val>
                                        </p:tav>
                                        <p:tav tm="100000">
                                          <p:val>
                                            <p:strVal val="#ppt_y"/>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535773"/>
            <a:ext cx="8229600" cy="6143644"/>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産業成功学</a:t>
            </a:r>
            <a:endPar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効果的な能力に関する哲学と倫理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ロータリー哲学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41634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000" fill="hold"/>
                                        <p:tgtEl>
                                          <p:spTgt spid="4"/>
                                        </p:tgtEl>
                                        <p:attrNameLst>
                                          <p:attrName>ppt_x</p:attrName>
                                        </p:attrNameLst>
                                      </p:cBhvr>
                                      <p:tavLst>
                                        <p:tav tm="0">
                                          <p:val>
                                            <p:strVal val="0-#ppt_w/2"/>
                                          </p:val>
                                        </p:tav>
                                        <p:tav tm="100000">
                                          <p:val>
                                            <p:strVal val="#ppt_x"/>
                                          </p:val>
                                        </p:tav>
                                      </p:tavLst>
                                    </p:anim>
                                    <p:anim calcmode="lin" valueType="num">
                                      <p:cBhvr additive="base">
                                        <p:cTn id="48" dur="20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100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000" fill="hold"/>
                                        <p:tgtEl>
                                          <p:spTgt spid="6"/>
                                        </p:tgtEl>
                                        <p:attrNameLst>
                                          <p:attrName>ppt_x</p:attrName>
                                        </p:attrNameLst>
                                      </p:cBhvr>
                                      <p:tavLst>
                                        <p:tav tm="0">
                                          <p:val>
                                            <p:strVal val="#ppt_x"/>
                                          </p:val>
                                        </p:tav>
                                        <p:tav tm="100000">
                                          <p:val>
                                            <p:strVal val="#ppt_x"/>
                                          </p:val>
                                        </p:tav>
                                      </p:tavLst>
                                    </p:anim>
                                    <p:anim calcmode="lin" valueType="num">
                                      <p:cBhvr additive="base">
                                        <p:cTn id="53" dur="20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12000"/>
                            </p:stCondLst>
                            <p:childTnLst>
                              <p:par>
                                <p:cTn id="55" presetID="2" presetClass="entr" presetSubtype="2"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000" fill="hold"/>
                                        <p:tgtEl>
                                          <p:spTgt spid="7"/>
                                        </p:tgtEl>
                                        <p:attrNameLst>
                                          <p:attrName>ppt_x</p:attrName>
                                        </p:attrNameLst>
                                      </p:cBhvr>
                                      <p:tavLst>
                                        <p:tav tm="0">
                                          <p:val>
                                            <p:strVal val="1+#ppt_w/2"/>
                                          </p:val>
                                        </p:tav>
                                        <p:tav tm="100000">
                                          <p:val>
                                            <p:strVal val="#ppt_x"/>
                                          </p:val>
                                        </p:tav>
                                      </p:tavLst>
                                    </p:anim>
                                    <p:anim calcmode="lin" valueType="num">
                                      <p:cBhvr additive="base">
                                        <p:cTn id="58" dur="2000" fill="hold"/>
                                        <p:tgtEl>
                                          <p:spTgt spid="7"/>
                                        </p:tgtEl>
                                        <p:attrNameLst>
                                          <p:attrName>ppt_y</p:attrName>
                                        </p:attrNameLst>
                                      </p:cBhvr>
                                      <p:tavLst>
                                        <p:tav tm="0">
                                          <p:val>
                                            <p:strVal val="#ppt_y"/>
                                          </p:val>
                                        </p:tav>
                                        <p:tav tm="100000">
                                          <p:val>
                                            <p:strVal val="#ppt_y"/>
                                          </p:val>
                                        </p:tav>
                                      </p:tavLst>
                                    </p:anim>
                                  </p:childTnLst>
                                </p:cTn>
                              </p:par>
                            </p:childTnLst>
                          </p:cTn>
                        </p:par>
                        <p:par>
                          <p:cTn id="59" fill="hold">
                            <p:stCondLst>
                              <p:cond delay="14000"/>
                            </p:stCondLst>
                            <p:childTnLst>
                              <p:par>
                                <p:cTn id="60" presetID="2" presetClass="entr" presetSubtype="1"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2000" fill="hold"/>
                                        <p:tgtEl>
                                          <p:spTgt spid="8"/>
                                        </p:tgtEl>
                                        <p:attrNameLst>
                                          <p:attrName>ppt_x</p:attrName>
                                        </p:attrNameLst>
                                      </p:cBhvr>
                                      <p:tavLst>
                                        <p:tav tm="0">
                                          <p:val>
                                            <p:strVal val="#ppt_x"/>
                                          </p:val>
                                        </p:tav>
                                        <p:tav tm="100000">
                                          <p:val>
                                            <p:strVal val="#ppt_x"/>
                                          </p:val>
                                        </p:tav>
                                      </p:tavLst>
                                    </p:anim>
                                    <p:anim calcmode="lin" valueType="num">
                                      <p:cBhvr additive="base">
                                        <p:cTn id="63"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018458"/>
          </a:xfrm>
        </p:spPr>
        <p:txBody>
          <a:bodyPr>
            <a:normAutofit/>
          </a:bodyPr>
          <a:lstStyle/>
          <a:p>
            <a: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t>He profits most </a:t>
            </a:r>
            <a:b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br>
            <a: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t>who </a:t>
            </a:r>
            <a:b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br>
            <a: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t>serves best</a:t>
            </a:r>
            <a:endParaRPr kumimoji="1" lang="ja-JP" altLang="en-US" sz="7200" b="1" dirty="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endParaRPr>
          </a:p>
        </p:txBody>
      </p:sp>
      <p:sp>
        <p:nvSpPr>
          <p:cNvPr id="4" name="テキスト ボックス 3"/>
          <p:cNvSpPr txBox="1"/>
          <p:nvPr/>
        </p:nvSpPr>
        <p:spPr>
          <a:xfrm>
            <a:off x="386800" y="4797152"/>
            <a:ext cx="8424936" cy="1446550"/>
          </a:xfrm>
          <a:prstGeom prst="rect">
            <a:avLst/>
          </a:prstGeom>
          <a:solidFill>
            <a:srgbClr val="FFFF00"/>
          </a:solidFill>
          <a:ln>
            <a:solidFill>
              <a:srgbClr val="FF0000"/>
            </a:solidFill>
          </a:ln>
        </p:spPr>
        <p:txBody>
          <a:bodyPr wrap="square" rtlCol="0">
            <a:spAutoFit/>
          </a:bodyPr>
          <a:lstStyle/>
          <a:p>
            <a:pPr algn="ctr"/>
            <a:r>
              <a:rPr kumimoji="1" lang="en-US" altLang="ja-JP" sz="4400" dirty="0" smtClean="0"/>
              <a:t>1902</a:t>
            </a:r>
            <a:r>
              <a:rPr kumimoji="1" lang="ja-JP" altLang="en-US" sz="4400" dirty="0" smtClean="0"/>
              <a:t>年</a:t>
            </a:r>
          </a:p>
          <a:p>
            <a:pPr algn="ctr"/>
            <a:r>
              <a:rPr kumimoji="1" lang="ja-JP" altLang="en-US" sz="4400" dirty="0" smtClean="0"/>
              <a:t>シェルドン・スクールのモットー</a:t>
            </a:r>
            <a:endParaRPr kumimoji="1" lang="ja-JP" altLang="en-US" sz="4400" dirty="0"/>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29753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He profits most who serves best</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ln>
                  <a:solidFill>
                    <a:srgbClr val="FF0000"/>
                  </a:solidFill>
                </a:ln>
                <a:solidFill>
                  <a:schemeClr val="bg1"/>
                </a:solidFill>
              </a:rPr>
              <a:t>do unto others as you would have them do unto </a:t>
            </a:r>
            <a:r>
              <a:rPr lang="ja-JP" altLang="ja-JP" sz="3200" dirty="0" smtClean="0">
                <a:ln>
                  <a:solidFill>
                    <a:srgbClr val="FF0000"/>
                  </a:solidFill>
                </a:ln>
                <a:solidFill>
                  <a:schemeClr val="bg1"/>
                </a:solidFill>
              </a:rPr>
              <a:t>you</a:t>
            </a:r>
            <a:r>
              <a:rPr lang="ja-JP" altLang="en-US" sz="3200" dirty="0" smtClean="0">
                <a:ln>
                  <a:solidFill>
                    <a:srgbClr val="FF0000"/>
                  </a:solidFill>
                </a:ln>
                <a:solidFill>
                  <a:schemeClr val="bg1"/>
                </a:solidFill>
              </a:rPr>
              <a:t>　黄金律</a:t>
            </a:r>
          </a:p>
          <a:p>
            <a:r>
              <a:rPr lang="ja-JP" altLang="en-US" sz="3200" b="1" dirty="0">
                <a:ln>
                  <a:solidFill>
                    <a:schemeClr val="tx1"/>
                  </a:solidFill>
                </a:ln>
                <a:solidFill>
                  <a:schemeClr val="bg1"/>
                </a:solidFill>
              </a:rPr>
              <a:t>他人</a:t>
            </a:r>
            <a:r>
              <a:rPr lang="ja-JP" altLang="ja-JP" sz="3200" b="1" dirty="0" smtClean="0">
                <a:ln>
                  <a:solidFill>
                    <a:schemeClr val="tx1"/>
                  </a:solidFill>
                </a:ln>
                <a:solidFill>
                  <a:schemeClr val="bg1"/>
                </a:solidFill>
              </a:rPr>
              <a:t>からしてもいたい</a:t>
            </a:r>
            <a:r>
              <a:rPr lang="ja-JP" altLang="ja-JP" sz="3200" b="1" dirty="0">
                <a:ln>
                  <a:solidFill>
                    <a:schemeClr val="tx1"/>
                  </a:solidFill>
                </a:ln>
                <a:solidFill>
                  <a:schemeClr val="bg1"/>
                </a:solidFill>
              </a:rPr>
              <a:t>ことを</a:t>
            </a:r>
            <a:r>
              <a:rPr lang="ja-JP" altLang="ja-JP" sz="3200" b="1" dirty="0" smtClean="0">
                <a:ln>
                  <a:solidFill>
                    <a:schemeClr val="tx1"/>
                  </a:solidFill>
                </a:ln>
                <a:solidFill>
                  <a:schemeClr val="bg1"/>
                </a:solidFill>
              </a:rPr>
              <a:t>、</a:t>
            </a:r>
            <a:r>
              <a:rPr lang="ja-JP" altLang="en-US" sz="3200" b="1" dirty="0" smtClean="0">
                <a:ln>
                  <a:solidFill>
                    <a:schemeClr val="tx1"/>
                  </a:solidFill>
                </a:ln>
                <a:solidFill>
                  <a:schemeClr val="bg1"/>
                </a:solidFill>
              </a:rPr>
              <a:t>他人にせよ</a:t>
            </a:r>
          </a:p>
          <a:p>
            <a:r>
              <a:rPr lang="ja-JP" altLang="en-US" sz="3200" b="1" dirty="0" smtClean="0">
                <a:ln>
                  <a:solidFill>
                    <a:schemeClr val="tx1"/>
                  </a:solidFill>
                </a:ln>
                <a:solidFill>
                  <a:schemeClr val="bg1"/>
                </a:solidFill>
                <a:effectLst>
                  <a:outerShdw blurRad="41275" dist="20320" dir="1800000" algn="tl" rotWithShape="0">
                    <a:srgbClr val="000000">
                      <a:alpha val="40000"/>
                    </a:srgbClr>
                  </a:outerShdw>
                </a:effectLst>
              </a:rPr>
              <a:t>他人に対して奉仕をすれば　利益が得られる</a:t>
            </a:r>
          </a:p>
          <a:p>
            <a:endParaRPr lang="ja-JP" altLang="en-US" sz="3200" b="1" dirty="0" smtClean="0">
              <a:ln>
                <a:solidFill>
                  <a:schemeClr val="tx1"/>
                </a:solidFill>
              </a:ln>
              <a:solidFill>
                <a:schemeClr val="bg1"/>
              </a:solidFill>
              <a:effectLst>
                <a:outerShdw blurRad="41275" dist="20320" dir="1800000" algn="tl" rotWithShape="0">
                  <a:srgbClr val="000000">
                    <a:alpha val="40000"/>
                  </a:srgbClr>
                </a:outerShdw>
              </a:effectLst>
            </a:endParaRPr>
          </a:p>
          <a:p>
            <a:r>
              <a:rPr kumimoji="1" lang="ja-JP" altLang="en-US" sz="3200" b="1" dirty="0" smtClean="0">
                <a:ln w="12700">
                  <a:solidFill>
                    <a:srgbClr val="FF0000"/>
                  </a:solidFill>
                  <a:prstDash val="solid"/>
                </a:ln>
                <a:solidFill>
                  <a:schemeClr val="bg1"/>
                </a:solidFill>
                <a:effectLst>
                  <a:outerShdw blurRad="41275" dist="20320" dir="1800000" algn="tl" rotWithShape="0">
                    <a:srgbClr val="000000">
                      <a:alpha val="40000"/>
                    </a:srgbClr>
                  </a:outerShdw>
                </a:effectLst>
              </a:rPr>
              <a:t>商売に成功する方法は</a:t>
            </a:r>
          </a:p>
          <a:p>
            <a:pPr>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奉仕の理念に基づいて</a:t>
            </a: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継続的に利益をもたらす</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顧客を確保すること</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5035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descr="シカゴ駅"/>
          <p:cNvPicPr>
            <a:picLocks noGrp="1" noChangeAspect="1" noChangeArrowheads="1"/>
          </p:cNvPicPr>
          <p:nvPr>
            <p:ph sz="half" idx="4294967295"/>
          </p:nvPr>
        </p:nvPicPr>
        <p:blipFill>
          <a:blip r:embed="rId3" cstate="print"/>
          <a:srcRect/>
          <a:stretch>
            <a:fillRect/>
          </a:stretch>
        </p:blipFill>
        <p:spPr>
          <a:xfrm>
            <a:off x="-14983" y="1412875"/>
            <a:ext cx="9132312" cy="5445125"/>
          </a:xfrm>
        </p:spPr>
      </p:pic>
      <p:sp>
        <p:nvSpPr>
          <p:cNvPr id="11266" name="Rectangle 2"/>
          <p:cNvSpPr>
            <a:spLocks noGrp="1" noChangeArrowheads="1"/>
          </p:cNvSpPr>
          <p:nvPr>
            <p:ph type="title" idx="4294967295"/>
          </p:nvPr>
        </p:nvSpPr>
        <p:spPr>
          <a:xfrm>
            <a:off x="685799" y="-25310"/>
            <a:ext cx="7772400" cy="1143000"/>
          </a:xfrm>
          <a:noFill/>
          <a:ln>
            <a:noFill/>
          </a:ln>
        </p:spPr>
        <p:txBody>
          <a:bodyPr/>
          <a:lstStyle/>
          <a:p>
            <a:pPr eaLnBrk="1" hangingPunct="1"/>
            <a:r>
              <a:rPr lang="ja-JP" altLang="en-US" dirty="0" smtClean="0">
                <a:solidFill>
                  <a:srgbClr val="FFFF99"/>
                </a:solidFill>
              </a:rPr>
              <a:t>シカゴの時代背景</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1" y="10456"/>
            <a:ext cx="9134239" cy="6850679"/>
          </a:xfrm>
          <a:prstGeom prst="rect">
            <a:avLst/>
          </a:prstGeom>
        </p:spPr>
      </p:pic>
      <p:sp>
        <p:nvSpPr>
          <p:cNvPr id="4" name="テキスト ボックス 3"/>
          <p:cNvSpPr txBox="1"/>
          <p:nvPr/>
        </p:nvSpPr>
        <p:spPr>
          <a:xfrm>
            <a:off x="747270" y="3599709"/>
            <a:ext cx="7344816" cy="1569660"/>
          </a:xfrm>
          <a:prstGeom prst="rect">
            <a:avLst/>
          </a:prstGeom>
          <a:noFill/>
        </p:spPr>
        <p:txBody>
          <a:bodyPr wrap="square" rtlCol="0">
            <a:spAutoFit/>
          </a:bodyPr>
          <a:lstStyle/>
          <a:p>
            <a:pPr algn="ctr"/>
            <a:r>
              <a:rPr kumimoji="1" lang="en-US" altLang="ja-JP" sz="9600" dirty="0" smtClean="0">
                <a:solidFill>
                  <a:srgbClr val="FF0000"/>
                </a:solidFill>
              </a:rPr>
              <a:t>Chicago</a:t>
            </a:r>
            <a:endParaRPr kumimoji="1" lang="ja-JP" altLang="en-US" sz="9600" dirty="0">
              <a:solidFill>
                <a:srgbClr val="FF0000"/>
              </a:solidFill>
            </a:endParaRPr>
          </a:p>
        </p:txBody>
      </p:sp>
      <p:sp>
        <p:nvSpPr>
          <p:cNvPr id="271364" name="Text Box 4"/>
          <p:cNvSpPr txBox="1">
            <a:spLocks noChangeArrowheads="1"/>
          </p:cNvSpPr>
          <p:nvPr/>
        </p:nvSpPr>
        <p:spPr bwMode="auto">
          <a:xfrm>
            <a:off x="-14983" y="10456"/>
            <a:ext cx="9144000" cy="579437"/>
          </a:xfrm>
          <a:prstGeom prst="rect">
            <a:avLst/>
          </a:prstGeom>
          <a:solidFill>
            <a:schemeClr val="bg1"/>
          </a:solidFill>
          <a:ln w="9525">
            <a:noFill/>
            <a:miter lim="800000"/>
            <a:headEnd/>
            <a:tailEnd/>
          </a:ln>
        </p:spPr>
        <p:txBody>
          <a:bodyPr wrap="square">
            <a:spAutoFit/>
          </a:bodyPr>
          <a:lstStyle/>
          <a:p>
            <a:pPr algn="ctr">
              <a:spcBef>
                <a:spcPct val="50000"/>
              </a:spcBef>
            </a:pPr>
            <a:r>
              <a:rPr lang="ja-JP" altLang="en-US" sz="3200" dirty="0">
                <a:solidFill>
                  <a:sysClr val="windowText" lastClr="000000"/>
                </a:solidFill>
              </a:rPr>
              <a:t>成功を夢見た人たちが集まった、無法と腐敗の街</a:t>
            </a:r>
          </a:p>
        </p:txBody>
      </p:sp>
      <p:pic>
        <p:nvPicPr>
          <p:cNvPr id="8" name="図 7" descr="genryu.gif"/>
          <p:cNvPicPr>
            <a:picLocks noChangeAspect="1"/>
          </p:cNvPicPr>
          <p:nvPr/>
        </p:nvPicPr>
        <p:blipFill>
          <a:blip r:embed="rId5" cstate="print"/>
          <a:stretch>
            <a:fillRect/>
          </a:stretch>
        </p:blipFill>
        <p:spPr>
          <a:xfrm>
            <a:off x="-26671" y="6495343"/>
            <a:ext cx="1261602" cy="357166"/>
          </a:xfrm>
          <a:prstGeom prst="rect">
            <a:avLst/>
          </a:prstGeom>
        </p:spPr>
      </p:pic>
    </p:spTree>
    <p:extLst>
      <p:ext uri="{BB962C8B-B14F-4D97-AF65-F5344CB8AC3E}">
        <p14:creationId xmlns:p14="http://schemas.microsoft.com/office/powerpoint/2010/main" val="1239773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wheel(4)">
                                      <p:cBhvr>
                                        <p:cTn id="7" dur="3000"/>
                                        <p:tgtEl>
                                          <p:spTgt spid="271363"/>
                                        </p:tgtEl>
                                      </p:cBhvr>
                                    </p:animEffect>
                                  </p:childTnLst>
                                </p:cTn>
                              </p:par>
                            </p:childTnLst>
                          </p:cTn>
                        </p:par>
                        <p:par>
                          <p:cTn id="8" fill="hold">
                            <p:stCondLst>
                              <p:cond delay="3000"/>
                            </p:stCondLst>
                            <p:childTnLst>
                              <p:par>
                                <p:cTn id="9" presetID="10" presetClass="entr" presetSubtype="0" fill="hold" nodeType="afterEffect">
                                  <p:stCondLst>
                                    <p:cond delay="4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9500"/>
                            </p:stCondLst>
                            <p:childTnLst>
                              <p:par>
                                <p:cTn id="13" presetID="2" presetClass="entr" presetSubtype="4" fill="hold" grpId="0" nodeType="afterEffect">
                                  <p:stCondLst>
                                    <p:cond delay="0"/>
                                  </p:stCondLst>
                                  <p:childTnLst>
                                    <p:set>
                                      <p:cBhvr>
                                        <p:cTn id="14" dur="1" fill="hold">
                                          <p:stCondLst>
                                            <p:cond delay="0"/>
                                          </p:stCondLst>
                                        </p:cTn>
                                        <p:tgtEl>
                                          <p:spTgt spid="271364"/>
                                        </p:tgtEl>
                                        <p:attrNameLst>
                                          <p:attrName>style.visibility</p:attrName>
                                        </p:attrNameLst>
                                      </p:cBhvr>
                                      <p:to>
                                        <p:strVal val="visible"/>
                                      </p:to>
                                    </p:set>
                                    <p:anim calcmode="lin" valueType="num">
                                      <p:cBhvr additive="base">
                                        <p:cTn id="15" dur="2000" fill="hold"/>
                                        <p:tgtEl>
                                          <p:spTgt spid="271364"/>
                                        </p:tgtEl>
                                        <p:attrNameLst>
                                          <p:attrName>ppt_x</p:attrName>
                                        </p:attrNameLst>
                                      </p:cBhvr>
                                      <p:tavLst>
                                        <p:tav tm="0">
                                          <p:val>
                                            <p:strVal val="#ppt_x"/>
                                          </p:val>
                                        </p:tav>
                                        <p:tav tm="100000">
                                          <p:val>
                                            <p:strVal val="#ppt_x"/>
                                          </p:val>
                                        </p:tav>
                                      </p:tavLst>
                                    </p:anim>
                                    <p:anim calcmode="lin" valueType="num">
                                      <p:cBhvr additive="base">
                                        <p:cTn id="16" dur="2000" fill="hold"/>
                                        <p:tgtEl>
                                          <p:spTgt spid="271364"/>
                                        </p:tgtEl>
                                        <p:attrNameLst>
                                          <p:attrName>ppt_y</p:attrName>
                                        </p:attrNameLst>
                                      </p:cBhvr>
                                      <p:tavLst>
                                        <p:tav tm="0">
                                          <p:val>
                                            <p:strVal val="1+#ppt_h/2"/>
                                          </p:val>
                                        </p:tav>
                                        <p:tav tm="100000">
                                          <p:val>
                                            <p:strVal val="#ppt_y"/>
                                          </p:val>
                                        </p:tav>
                                      </p:tavLst>
                                    </p:anim>
                                  </p:childTnLst>
                                </p:cTn>
                              </p:par>
                            </p:childTnLst>
                          </p:cTn>
                        </p:par>
                        <p:par>
                          <p:cTn id="17" fill="hold">
                            <p:stCondLst>
                              <p:cond delay="11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13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シカゴ市街"/>
          <p:cNvPicPr>
            <a:picLocks noGrp="1" noChangeAspect="1" noChangeArrowheads="1"/>
          </p:cNvPicPr>
          <p:nvPr>
            <p:ph sz="half" idx="4294967295"/>
          </p:nvPr>
        </p:nvPicPr>
        <p:blipFill>
          <a:blip r:embed="rId3" cstate="print"/>
          <a:srcRect/>
          <a:stretch>
            <a:fillRect/>
          </a:stretch>
        </p:blipFill>
        <p:spPr>
          <a:xfrm>
            <a:off x="214313" y="1071563"/>
            <a:ext cx="4249737" cy="5500687"/>
          </a:xfrm>
        </p:spPr>
      </p:pic>
      <p:sp>
        <p:nvSpPr>
          <p:cNvPr id="272388" name="Text Box 4"/>
          <p:cNvSpPr txBox="1">
            <a:spLocks noChangeArrowheads="1"/>
          </p:cNvSpPr>
          <p:nvPr/>
        </p:nvSpPr>
        <p:spPr bwMode="auto">
          <a:xfrm>
            <a:off x="4786313" y="1143000"/>
            <a:ext cx="4035425" cy="5016500"/>
          </a:xfrm>
          <a:prstGeom prst="rect">
            <a:avLst/>
          </a:prstGeom>
          <a:noFill/>
          <a:ln w="9525">
            <a:noFill/>
            <a:miter lim="800000"/>
            <a:headEnd/>
            <a:tailEnd/>
          </a:ln>
        </p:spPr>
        <p:txBody>
          <a:bodyPr>
            <a:spAutoFit/>
          </a:bodyPr>
          <a:lstStyle/>
          <a:p>
            <a:pPr>
              <a:spcBef>
                <a:spcPct val="50000"/>
              </a:spcBef>
              <a:defRPr/>
            </a:pPr>
            <a:r>
              <a:rPr lang="ja-JP" altLang="en-US" sz="3200" b="1" dirty="0">
                <a:ln w="18000">
                  <a:solidFill>
                    <a:schemeClr val="tx1"/>
                  </a:solidFill>
                  <a:prstDash val="solid"/>
                  <a:miter lim="800000"/>
                </a:ln>
                <a:solidFill>
                  <a:schemeClr val="bg1"/>
                </a:solidFill>
                <a:effectLst>
                  <a:outerShdw blurRad="38100" dist="38100" dir="2700000" algn="tl">
                    <a:srgbClr val="000000">
                      <a:alpha val="43137"/>
                    </a:srgbClr>
                  </a:outerShdw>
                </a:effectLst>
                <a:ea typeface="ＭＳ Ｐゴシック" pitchFamily="50" charset="-128"/>
              </a:rPr>
              <a:t>無秩序な自由競争</a:t>
            </a:r>
          </a:p>
          <a:p>
            <a:pPr>
              <a:spcBef>
                <a:spcPct val="50000"/>
              </a:spcBef>
              <a:defRPr/>
            </a:pPr>
            <a:r>
              <a:rPr lang="ja-JP" altLang="en-US" sz="3200" b="1" dirty="0">
                <a:ln w="18000">
                  <a:solidFill>
                    <a:schemeClr val="tx1"/>
                  </a:solidFill>
                  <a:prstDash val="solid"/>
                  <a:miter lim="800000"/>
                </a:ln>
                <a:solidFill>
                  <a:schemeClr val="bg1"/>
                </a:solidFill>
                <a:effectLst>
                  <a:outerShdw blurRad="38100" dist="38100" dir="2700000" algn="tl">
                    <a:srgbClr val="000000">
                      <a:alpha val="43137"/>
                    </a:srgbClr>
                  </a:outerShdw>
                </a:effectLst>
                <a:ea typeface="ＭＳ Ｐゴシック" pitchFamily="50" charset="-128"/>
              </a:rPr>
              <a:t>事業家につきまとう孤独感と疎外感　　　　　いつ敗者になるかという恐怖感</a:t>
            </a:r>
          </a:p>
          <a:p>
            <a:pPr>
              <a:spcBef>
                <a:spcPct val="50000"/>
              </a:spcBef>
              <a:defRPr/>
            </a:pPr>
            <a:r>
              <a:rPr lang="ja-JP" altLang="en-US" sz="3200" b="1" dirty="0">
                <a:ln w="18000">
                  <a:solidFill>
                    <a:schemeClr val="tx1"/>
                  </a:solidFill>
                  <a:prstDash val="solid"/>
                  <a:miter lim="800000"/>
                </a:ln>
                <a:solidFill>
                  <a:schemeClr val="bg1"/>
                </a:solidFill>
                <a:effectLst>
                  <a:outerShdw blurRad="38100" dist="38100" dir="2700000" algn="tl">
                    <a:srgbClr val="000000">
                      <a:alpha val="43137"/>
                    </a:srgbClr>
                  </a:outerShdw>
                </a:effectLst>
                <a:ea typeface="ＭＳ Ｐゴシック" pitchFamily="50" charset="-128"/>
              </a:rPr>
              <a:t>そんな街の中で心から信頼し、語り合える友人が居たらどんなにすばらしいことだろう</a:t>
            </a: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4" name="テキスト ボックス 3"/>
          <p:cNvSpPr txBox="1"/>
          <p:nvPr/>
        </p:nvSpPr>
        <p:spPr>
          <a:xfrm>
            <a:off x="1691680" y="141895"/>
            <a:ext cx="5832648" cy="769441"/>
          </a:xfrm>
          <a:prstGeom prst="rect">
            <a:avLst/>
          </a:prstGeom>
          <a:noFill/>
        </p:spPr>
        <p:txBody>
          <a:bodyPr wrap="square" rtlCol="0">
            <a:spAutoFit/>
          </a:bodyPr>
          <a:lstStyle/>
          <a:p>
            <a:pPr algn="ctr">
              <a:spcBef>
                <a:spcPct val="50000"/>
              </a:spcBef>
              <a:defRPr/>
            </a:pPr>
            <a:r>
              <a:rPr lang="ja-JP" altLang="en-US" sz="4400" dirty="0">
                <a:ln>
                  <a:solidFill>
                    <a:sysClr val="windowText" lastClr="000000"/>
                  </a:solidFill>
                </a:ln>
                <a:solidFill>
                  <a:srgbClr val="FFFF99"/>
                </a:solidFill>
                <a:ea typeface="ＭＳ Ｐゴシック" pitchFamily="50" charset="-128"/>
              </a:rPr>
              <a:t>ロータリー創立の動機</a:t>
            </a:r>
          </a:p>
        </p:txBody>
      </p:sp>
    </p:spTree>
    <p:extLst>
      <p:ext uri="{BB962C8B-B14F-4D97-AF65-F5344CB8AC3E}">
        <p14:creationId xmlns:p14="http://schemas.microsoft.com/office/powerpoint/2010/main" val="3933304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heel(4)">
                                      <p:cBhvr>
                                        <p:cTn id="7" dur="2000"/>
                                        <p:tgtEl>
                                          <p:spTgt spid="2723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30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272388">
                                            <p:txEl>
                                              <p:pRg st="1" end="1"/>
                                            </p:txEl>
                                          </p:spTgt>
                                        </p:tgtEl>
                                        <p:attrNameLst>
                                          <p:attrName>style.visibility</p:attrName>
                                        </p:attrNameLst>
                                      </p:cBhvr>
                                      <p:to>
                                        <p:strVal val="visible"/>
                                      </p:to>
                                    </p:set>
                                    <p:anim calcmode="lin" valueType="num">
                                      <p:cBhvr additive="base">
                                        <p:cTn id="16" dur="30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nodeType="afterEffect">
                                  <p:stCondLst>
                                    <p:cond delay="0"/>
                                  </p:stCondLst>
                                  <p:childTnLst>
                                    <p:set>
                                      <p:cBhvr>
                                        <p:cTn id="20" dur="1" fill="hold">
                                          <p:stCondLst>
                                            <p:cond delay="0"/>
                                          </p:stCondLst>
                                        </p:cTn>
                                        <p:tgtEl>
                                          <p:spTgt spid="272388">
                                            <p:txEl>
                                              <p:pRg st="2" end="2"/>
                                            </p:txEl>
                                          </p:spTgt>
                                        </p:tgtEl>
                                        <p:attrNameLst>
                                          <p:attrName>style.visibility</p:attrName>
                                        </p:attrNameLst>
                                      </p:cBhvr>
                                      <p:to>
                                        <p:strVal val="visible"/>
                                      </p:to>
                                    </p:set>
                                    <p:anim calcmode="lin" valueType="num">
                                      <p:cBhvr additive="base">
                                        <p:cTn id="21" dur="3000" fill="hold"/>
                                        <p:tgtEl>
                                          <p:spTgt spid="27238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2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mc:AlternateContent xmlns:mc="http://schemas.openxmlformats.org/markup-compatibility/2006">
              <mc:Choice xmlns:v="urn:schemas-microsoft-com:vml" Requires="v">
                <p:oleObj spid="_x0000_s2090" name="Image" r:id="rId4" imgW="646177" imgH="795597" progId="">
                  <p:embed/>
                </p:oleObj>
              </mc:Choice>
              <mc:Fallback>
                <p:oleObj name="Image" r:id="rId4" imgW="646177" imgH="79559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41888"/>
                        <a:ext cx="155575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mc:AlternateContent xmlns:mc="http://schemas.openxmlformats.org/markup-compatibility/2006">
              <mc:Choice xmlns:v="urn:schemas-microsoft-com:vml" Requires="v">
                <p:oleObj spid="_x0000_s2091" name="Image" r:id="rId6" imgW="722500" imgH="820053" progId="">
                  <p:embed/>
                </p:oleObj>
              </mc:Choice>
              <mc:Fallback>
                <p:oleObj name="Image" r:id="rId6" imgW="722500" imgH="82005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4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mc:AlternateContent xmlns:mc="http://schemas.openxmlformats.org/markup-compatibility/2006">
              <mc:Choice xmlns:v="urn:schemas-microsoft-com:vml" Requires="v">
                <p:oleObj spid="_x0000_s2092" name="Image" r:id="rId8" imgW="603352" imgH="764985" progId="">
                  <p:embed/>
                </p:oleObj>
              </mc:Choice>
              <mc:Fallback>
                <p:oleObj name="Image" r:id="rId8" imgW="603352" imgH="76498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6038" y="0"/>
                        <a:ext cx="14779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mc:AlternateContent xmlns:mc="http://schemas.openxmlformats.org/markup-compatibility/2006">
              <mc:Choice xmlns:v="urn:schemas-microsoft-com:vml" Requires="v">
                <p:oleObj spid="_x0000_s2093" name="Image" r:id="rId10" imgW="713173" imgH="807858" progId="">
                  <p:embed/>
                </p:oleObj>
              </mc:Choice>
              <mc:Fallback>
                <p:oleObj name="Image" r:id="rId10" imgW="713173" imgH="807858"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125" y="5113338"/>
                        <a:ext cx="15398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b="0" i="0" u="none" strike="noStrike" kern="1200" cap="none" spc="0" normalizeH="0" baseline="0" noProof="0" dirty="0" smtClean="0">
                <a:ln>
                  <a:solidFill>
                    <a:sysClr val="windowText" lastClr="000000"/>
                  </a:solidFill>
                </a:ln>
                <a:solidFill>
                  <a:srgbClr val="FFC000"/>
                </a:solidFill>
                <a:effectLst/>
                <a:uLnTx/>
                <a:uFillTx/>
                <a:latin typeface="AR P明朝体U" pitchFamily="50" charset="-128"/>
                <a:ea typeface="AR P明朝体U" pitchFamily="50" charset="-128"/>
                <a:cs typeface="+mj-cs"/>
              </a:rPr>
              <a:t>創立当初における</a:t>
            </a:r>
            <a:br>
              <a:rPr kumimoji="1" lang="ja-JP" altLang="en-US" sz="4400" b="0" i="0" u="none" strike="noStrike" kern="1200" cap="none" spc="0" normalizeH="0" baseline="0" noProof="0" dirty="0" smtClean="0">
                <a:ln>
                  <a:solidFill>
                    <a:sysClr val="windowText" lastClr="000000"/>
                  </a:solidFill>
                </a:ln>
                <a:solidFill>
                  <a:srgbClr val="FFC000"/>
                </a:solidFill>
                <a:effectLst/>
                <a:uLnTx/>
                <a:uFillTx/>
                <a:latin typeface="AR P明朝体U" pitchFamily="50" charset="-128"/>
                <a:ea typeface="AR P明朝体U" pitchFamily="50" charset="-128"/>
                <a:cs typeface="+mj-cs"/>
              </a:rPr>
            </a:br>
            <a:r>
              <a:rPr kumimoji="1" lang="ja-JP" altLang="en-US" sz="4400" b="0" i="0" u="none" strike="noStrike" kern="1200" cap="none" spc="0" normalizeH="0" baseline="0" noProof="0" dirty="0" smtClean="0">
                <a:ln>
                  <a:solidFill>
                    <a:sysClr val="windowText" lastClr="000000"/>
                  </a:solidFill>
                </a:ln>
                <a:solidFill>
                  <a:srgbClr val="FFC000"/>
                </a:solidFill>
                <a:effectLst/>
                <a:uLnTx/>
                <a:uFillTx/>
                <a:latin typeface="AR P明朝体U" pitchFamily="50" charset="-128"/>
                <a:ea typeface="AR P明朝体U" pitchFamily="50" charset="-128"/>
                <a:cs typeface="+mj-cs"/>
              </a:rPr>
              <a:t>ロータリーの目的</a:t>
            </a:r>
            <a: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t/>
            </a:r>
            <a:b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br>
            <a:r>
              <a:rPr lang="ja-JP" altLang="en-US" sz="4400" dirty="0" smtClean="0">
                <a:latin typeface="AR P明朝体U" pitchFamily="50" charset="-128"/>
                <a:ea typeface="AR P明朝体U" pitchFamily="50" charset="-128"/>
                <a:cs typeface="+mj-cs"/>
              </a:rPr>
              <a:t/>
            </a:r>
            <a:br>
              <a:rPr lang="ja-JP" altLang="en-US" sz="4400" dirty="0" smtClean="0">
                <a:latin typeface="AR P明朝体U" pitchFamily="50" charset="-128"/>
                <a:ea typeface="AR P明朝体U" pitchFamily="50" charset="-128"/>
                <a:cs typeface="+mj-cs"/>
              </a:rPr>
            </a:br>
            <a:r>
              <a:rPr lang="ja-JP" altLang="en-US" sz="4400" dirty="0" smtClean="0">
                <a:ln>
                  <a:solidFill>
                    <a:sysClr val="windowText" lastClr="000000"/>
                  </a:solidFill>
                </a:ln>
                <a:solidFill>
                  <a:schemeClr val="bg1"/>
                </a:solidFill>
                <a:latin typeface="AR P明朝体U" pitchFamily="50" charset="-128"/>
                <a:ea typeface="AR P明朝体U" pitchFamily="50" charset="-128"/>
                <a:cs typeface="+mj-cs"/>
              </a:rPr>
              <a:t>事業上の利益の促進　会員</a:t>
            </a:r>
            <a:r>
              <a:rPr kumimoji="1" lang="ja-JP" altLang="en-US" sz="4400" b="0" i="0" u="none" strike="noStrike" kern="1200" cap="none" spc="0" normalizeH="0" baseline="0" noProof="0" dirty="0" smtClean="0">
                <a:ln>
                  <a:solidFill>
                    <a:sysClr val="windowText" lastClr="000000"/>
                  </a:solidFill>
                </a:ln>
                <a:solidFill>
                  <a:schemeClr val="bg1"/>
                </a:solidFill>
                <a:effectLst/>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3563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 calcmode="lin" valueType="num">
                                      <p:cBhvr additive="base">
                                        <p:cTn id="12" dur="500" fill="hold"/>
                                        <p:tgtEl>
                                          <p:spTgt spid="326660"/>
                                        </p:tgtEl>
                                        <p:attrNameLst>
                                          <p:attrName>ppt_x</p:attrName>
                                        </p:attrNameLst>
                                      </p:cBhvr>
                                      <p:tavLst>
                                        <p:tav tm="0">
                                          <p:val>
                                            <p:strVal val="0-#ppt_w/2"/>
                                          </p:val>
                                        </p:tav>
                                        <p:tav tm="100000">
                                          <p:val>
                                            <p:strVal val="#ppt_x"/>
                                          </p:val>
                                        </p:tav>
                                      </p:tavLst>
                                    </p:anim>
                                    <p:anim calcmode="lin" valueType="num">
                                      <p:cBhvr additive="base">
                                        <p:cTn id="13" dur="500" fill="hold"/>
                                        <p:tgtEl>
                                          <p:spTgt spid="32666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26664"/>
                                        </p:tgtEl>
                                        <p:attrNameLst>
                                          <p:attrName>style.visibility</p:attrName>
                                        </p:attrNameLst>
                                      </p:cBhvr>
                                      <p:to>
                                        <p:strVal val="visible"/>
                                      </p:to>
                                    </p:set>
                                    <p:anim calcmode="lin" valueType="num">
                                      <p:cBhvr additive="base">
                                        <p:cTn id="16" dur="500" fill="hold"/>
                                        <p:tgtEl>
                                          <p:spTgt spid="326664"/>
                                        </p:tgtEl>
                                        <p:attrNameLst>
                                          <p:attrName>ppt_x</p:attrName>
                                        </p:attrNameLst>
                                      </p:cBhvr>
                                      <p:tavLst>
                                        <p:tav tm="0">
                                          <p:val>
                                            <p:strVal val="0-#ppt_w/2"/>
                                          </p:val>
                                        </p:tav>
                                        <p:tav tm="100000">
                                          <p:val>
                                            <p:strVal val="#ppt_x"/>
                                          </p:val>
                                        </p:tav>
                                      </p:tavLst>
                                    </p:anim>
                                    <p:anim calcmode="lin" valueType="num">
                                      <p:cBhvr additive="base">
                                        <p:cTn id="17" dur="500" fill="hold"/>
                                        <p:tgtEl>
                                          <p:spTgt spid="32666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326661"/>
                                        </p:tgtEl>
                                        <p:attrNameLst>
                                          <p:attrName>style.visibility</p:attrName>
                                        </p:attrNameLst>
                                      </p:cBhvr>
                                      <p:to>
                                        <p:strVal val="visible"/>
                                      </p:to>
                                    </p:set>
                                    <p:anim calcmode="lin" valueType="num">
                                      <p:cBhvr additive="base">
                                        <p:cTn id="21" dur="500" fill="hold"/>
                                        <p:tgtEl>
                                          <p:spTgt spid="326661"/>
                                        </p:tgtEl>
                                        <p:attrNameLst>
                                          <p:attrName>ppt_x</p:attrName>
                                        </p:attrNameLst>
                                      </p:cBhvr>
                                      <p:tavLst>
                                        <p:tav tm="0">
                                          <p:val>
                                            <p:strVal val="#ppt_x"/>
                                          </p:val>
                                        </p:tav>
                                        <p:tav tm="100000">
                                          <p:val>
                                            <p:strVal val="#ppt_x"/>
                                          </p:val>
                                        </p:tav>
                                      </p:tavLst>
                                    </p:anim>
                                    <p:anim calcmode="lin" valueType="num">
                                      <p:cBhvr additive="base">
                                        <p:cTn id="22" dur="500" fill="hold"/>
                                        <p:tgtEl>
                                          <p:spTgt spid="32666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6665"/>
                                        </p:tgtEl>
                                        <p:attrNameLst>
                                          <p:attrName>style.visibility</p:attrName>
                                        </p:attrNameLst>
                                      </p:cBhvr>
                                      <p:to>
                                        <p:strVal val="visible"/>
                                      </p:to>
                                    </p:set>
                                    <p:anim calcmode="lin" valueType="num">
                                      <p:cBhvr additive="base">
                                        <p:cTn id="25" dur="500" fill="hold"/>
                                        <p:tgtEl>
                                          <p:spTgt spid="326665"/>
                                        </p:tgtEl>
                                        <p:attrNameLst>
                                          <p:attrName>ppt_x</p:attrName>
                                        </p:attrNameLst>
                                      </p:cBhvr>
                                      <p:tavLst>
                                        <p:tav tm="0">
                                          <p:val>
                                            <p:strVal val="#ppt_x"/>
                                          </p:val>
                                        </p:tav>
                                        <p:tav tm="100000">
                                          <p:val>
                                            <p:strVal val="#ppt_x"/>
                                          </p:val>
                                        </p:tav>
                                      </p:tavLst>
                                    </p:anim>
                                    <p:anim calcmode="lin" valueType="num">
                                      <p:cBhvr additive="base">
                                        <p:cTn id="26" dur="500" fill="hold"/>
                                        <p:tgtEl>
                                          <p:spTgt spid="326665"/>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326662"/>
                                        </p:tgtEl>
                                        <p:attrNameLst>
                                          <p:attrName>style.visibility</p:attrName>
                                        </p:attrNameLst>
                                      </p:cBhvr>
                                      <p:to>
                                        <p:strVal val="visible"/>
                                      </p:to>
                                    </p:set>
                                    <p:anim calcmode="lin" valueType="num">
                                      <p:cBhvr additive="base">
                                        <p:cTn id="30" dur="500" fill="hold"/>
                                        <p:tgtEl>
                                          <p:spTgt spid="326662"/>
                                        </p:tgtEl>
                                        <p:attrNameLst>
                                          <p:attrName>ppt_x</p:attrName>
                                        </p:attrNameLst>
                                      </p:cBhvr>
                                      <p:tavLst>
                                        <p:tav tm="0">
                                          <p:val>
                                            <p:strVal val="1+#ppt_w/2"/>
                                          </p:val>
                                        </p:tav>
                                        <p:tav tm="100000">
                                          <p:val>
                                            <p:strVal val="#ppt_x"/>
                                          </p:val>
                                        </p:tav>
                                      </p:tavLst>
                                    </p:anim>
                                    <p:anim calcmode="lin" valueType="num">
                                      <p:cBhvr additive="base">
                                        <p:cTn id="31" dur="500" fill="hold"/>
                                        <p:tgtEl>
                                          <p:spTgt spid="32666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6666"/>
                                        </p:tgtEl>
                                        <p:attrNameLst>
                                          <p:attrName>style.visibility</p:attrName>
                                        </p:attrNameLst>
                                      </p:cBhvr>
                                      <p:to>
                                        <p:strVal val="visible"/>
                                      </p:to>
                                    </p:set>
                                    <p:anim calcmode="lin" valueType="num">
                                      <p:cBhvr additive="base">
                                        <p:cTn id="34" dur="500" fill="hold"/>
                                        <p:tgtEl>
                                          <p:spTgt spid="326666"/>
                                        </p:tgtEl>
                                        <p:attrNameLst>
                                          <p:attrName>ppt_x</p:attrName>
                                        </p:attrNameLst>
                                      </p:cBhvr>
                                      <p:tavLst>
                                        <p:tav tm="0">
                                          <p:val>
                                            <p:strVal val="1+#ppt_w/2"/>
                                          </p:val>
                                        </p:tav>
                                        <p:tav tm="100000">
                                          <p:val>
                                            <p:strVal val="#ppt_x"/>
                                          </p:val>
                                        </p:tav>
                                      </p:tavLst>
                                    </p:anim>
                                    <p:anim calcmode="lin" valueType="num">
                                      <p:cBhvr additive="base">
                                        <p:cTn id="35" dur="500" fill="hold"/>
                                        <p:tgtEl>
                                          <p:spTgt spid="32666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326659"/>
                                        </p:tgtEl>
                                        <p:attrNameLst>
                                          <p:attrName>style.visibility</p:attrName>
                                        </p:attrNameLst>
                                      </p:cBhvr>
                                      <p:to>
                                        <p:strVal val="visible"/>
                                      </p:to>
                                    </p:set>
                                    <p:anim calcmode="lin" valueType="num">
                                      <p:cBhvr additive="base">
                                        <p:cTn id="39" dur="500" fill="hold"/>
                                        <p:tgtEl>
                                          <p:spTgt spid="326659"/>
                                        </p:tgtEl>
                                        <p:attrNameLst>
                                          <p:attrName>ppt_x</p:attrName>
                                        </p:attrNameLst>
                                      </p:cBhvr>
                                      <p:tavLst>
                                        <p:tav tm="0">
                                          <p:val>
                                            <p:strVal val="#ppt_x"/>
                                          </p:val>
                                        </p:tav>
                                        <p:tav tm="100000">
                                          <p:val>
                                            <p:strVal val="#ppt_x"/>
                                          </p:val>
                                        </p:tav>
                                      </p:tavLst>
                                    </p:anim>
                                    <p:anim calcmode="lin" valueType="num">
                                      <p:cBhvr additive="base">
                                        <p:cTn id="40" dur="500" fill="hold"/>
                                        <p:tgtEl>
                                          <p:spTgt spid="3266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667"/>
                                        </p:tgtEl>
                                        <p:attrNameLst>
                                          <p:attrName>style.visibility</p:attrName>
                                        </p:attrNameLst>
                                      </p:cBhvr>
                                      <p:to>
                                        <p:strVal val="visible"/>
                                      </p:to>
                                    </p:set>
                                    <p:anim calcmode="lin" valueType="num">
                                      <p:cBhvr additive="base">
                                        <p:cTn id="43" dur="500" fill="hold"/>
                                        <p:tgtEl>
                                          <p:spTgt spid="326667"/>
                                        </p:tgtEl>
                                        <p:attrNameLst>
                                          <p:attrName>ppt_x</p:attrName>
                                        </p:attrNameLst>
                                      </p:cBhvr>
                                      <p:tavLst>
                                        <p:tav tm="0">
                                          <p:val>
                                            <p:strVal val="#ppt_x"/>
                                          </p:val>
                                        </p:tav>
                                        <p:tav tm="100000">
                                          <p:val>
                                            <p:strVal val="#ppt_x"/>
                                          </p:val>
                                        </p:tav>
                                      </p:tavLst>
                                    </p:anim>
                                    <p:anim calcmode="lin" valueType="num">
                                      <p:cBhvr additive="base">
                                        <p:cTn id="44" dur="500" fill="hold"/>
                                        <p:tgtEl>
                                          <p:spTgt spid="326667"/>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326668"/>
                                        </p:tgtEl>
                                        <p:attrNameLst>
                                          <p:attrName>style.visibility</p:attrName>
                                        </p:attrNameLst>
                                      </p:cBhvr>
                                      <p:to>
                                        <p:strVal val="visible"/>
                                      </p:to>
                                    </p:set>
                                    <p:anim calcmode="lin" valueType="num">
                                      <p:cBhvr>
                                        <p:cTn id="48" dur="500" fill="hold"/>
                                        <p:tgtEl>
                                          <p:spTgt spid="326668"/>
                                        </p:tgtEl>
                                        <p:attrNameLst>
                                          <p:attrName>ppt_w</p:attrName>
                                        </p:attrNameLst>
                                      </p:cBhvr>
                                      <p:tavLst>
                                        <p:tav tm="0">
                                          <p:val>
                                            <p:fltVal val="0"/>
                                          </p:val>
                                        </p:tav>
                                        <p:tav tm="100000">
                                          <p:val>
                                            <p:strVal val="#ppt_w"/>
                                          </p:val>
                                        </p:tav>
                                      </p:tavLst>
                                    </p:anim>
                                    <p:anim calcmode="lin" valueType="num">
                                      <p:cBhvr>
                                        <p:cTn id="49" dur="500" fill="hold"/>
                                        <p:tgtEl>
                                          <p:spTgt spid="326668"/>
                                        </p:tgtEl>
                                        <p:attrNameLst>
                                          <p:attrName>ppt_h</p:attrName>
                                        </p:attrNameLst>
                                      </p:cBhvr>
                                      <p:tavLst>
                                        <p:tav tm="0">
                                          <p:val>
                                            <p:fltVal val="0"/>
                                          </p:val>
                                        </p:tav>
                                        <p:tav tm="100000">
                                          <p:val>
                                            <p:strVal val="#ppt_h"/>
                                          </p:val>
                                        </p:tav>
                                      </p:tavLst>
                                    </p:anim>
                                    <p:anim calcmode="lin" valueType="num">
                                      <p:cBhvr>
                                        <p:cTn id="50" dur="500" fill="hold"/>
                                        <p:tgtEl>
                                          <p:spTgt spid="326668"/>
                                        </p:tgtEl>
                                        <p:attrNameLst>
                                          <p:attrName>style.rotation</p:attrName>
                                        </p:attrNameLst>
                                      </p:cBhvr>
                                      <p:tavLst>
                                        <p:tav tm="0">
                                          <p:val>
                                            <p:fltVal val="360"/>
                                          </p:val>
                                        </p:tav>
                                        <p:tav tm="100000">
                                          <p:val>
                                            <p:fltVal val="0"/>
                                          </p:val>
                                        </p:tav>
                                      </p:tavLst>
                                    </p:anim>
                                    <p:animEffect transition="in" filter="fade">
                                      <p:cBhvr>
                                        <p:cTn id="5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lstStyle/>
          <a:p>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sz="60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奉仕理念を持った　　　　　　ロータリーへの転換</a:t>
            </a:r>
            <a:endParaRPr kumimoji="1" lang="ja-JP" altLang="en-US" sz="60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4" name="下矢印 3"/>
          <p:cNvSpPr/>
          <p:nvPr/>
        </p:nvSpPr>
        <p:spPr>
          <a:xfrm>
            <a:off x="3995936" y="2636912"/>
            <a:ext cx="1008112"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04664"/>
            <a:ext cx="8280920" cy="1754326"/>
          </a:xfrm>
          <a:prstGeom prst="rect">
            <a:avLst/>
          </a:prstGeom>
          <a:noFill/>
          <a:ln>
            <a:noFill/>
          </a:ln>
        </p:spPr>
        <p:txBody>
          <a:bodyPr wrap="square" rtlCol="0">
            <a:spAutoFit/>
          </a:bodyPr>
          <a:lstStyle/>
          <a:p>
            <a:pPr algn="ctr"/>
            <a:r>
              <a:rPr kumimoji="1" lang="ja-JP" altLang="en-US"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rPr>
              <a:t>親睦と事業上の利益の促進</a:t>
            </a:r>
            <a:endParaRPr lang="ja-JP" altLang="en-US"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endParaRPr>
          </a:p>
          <a:p>
            <a:pPr algn="ctr"/>
            <a:r>
              <a:rPr kumimoji="1" lang="ja-JP" altLang="en-US"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rPr>
              <a:t>物質的相互扶助</a:t>
            </a:r>
            <a:endParaRPr kumimoji="1" lang="ja-JP" altLang="en-US" sz="5400" dirty="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8032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par>
                          <p:cTn id="12" fill="hold">
                            <p:stCondLst>
                              <p:cond delay="20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4" presetClass="entr" presetSubtype="0" accel="10000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000" fill="hold"/>
                                        <p:tgtEl>
                                          <p:spTgt spid="2"/>
                                        </p:tgtEl>
                                        <p:attrNameLst>
                                          <p:attrName>ppt_w</p:attrName>
                                        </p:attrNameLst>
                                      </p:cBhvr>
                                      <p:tavLst>
                                        <p:tav tm="0">
                                          <p:val>
                                            <p:strVal val="#ppt_w*0.05"/>
                                          </p:val>
                                        </p:tav>
                                        <p:tav tm="100000">
                                          <p:val>
                                            <p:strVal val="#ppt_w"/>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anim calcmode="lin" valueType="num">
                                      <p:cBhvr>
                                        <p:cTn id="22" dur="2000" fill="hold"/>
                                        <p:tgtEl>
                                          <p:spTgt spid="2"/>
                                        </p:tgtEl>
                                        <p:attrNameLst>
                                          <p:attrName>ppt_x</p:attrName>
                                        </p:attrNameLst>
                                      </p:cBhvr>
                                      <p:tavLst>
                                        <p:tav tm="0">
                                          <p:val>
                                            <p:strVal val="#ppt_x-.2"/>
                                          </p:val>
                                        </p:tav>
                                        <p:tav tm="100000">
                                          <p:val>
                                            <p:strVal val="#ppt_x"/>
                                          </p:val>
                                        </p:tav>
                                      </p:tavLst>
                                    </p:anim>
                                    <p:anim calcmode="lin" valueType="num">
                                      <p:cBhvr>
                                        <p:cTn id="23" dur="2000" fill="hold"/>
                                        <p:tgtEl>
                                          <p:spTgt spid="2"/>
                                        </p:tgtEl>
                                        <p:attrNameLst>
                                          <p:attrName>ppt_y</p:attrName>
                                        </p:attrNameLst>
                                      </p:cBhvr>
                                      <p:tavLst>
                                        <p:tav tm="0">
                                          <p:val>
                                            <p:strVal val="#ppt_y"/>
                                          </p:val>
                                        </p:tav>
                                        <p:tav tm="100000">
                                          <p:val>
                                            <p:strVal val="#ppt_y"/>
                                          </p:val>
                                        </p:tav>
                                      </p:tavLst>
                                    </p:anim>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395536" y="1268760"/>
            <a:ext cx="8229600" cy="5070369"/>
          </a:xfrm>
        </p:spPr>
        <p:txBody>
          <a:bodyPr>
            <a:normAutofit fontScale="90000"/>
          </a:bodyPr>
          <a:lstStyle/>
          <a:p>
            <a:pPr>
              <a:lnSpc>
                <a:spcPts val="7500"/>
              </a:lnSpc>
            </a:pP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ロータリーの</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職業奉仕理念は</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アーサー・シェルドンの</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rgbClr val="FF0000"/>
                </a:solidFill>
                <a:effectLst>
                  <a:outerShdw blurRad="38100" dist="38100" dir="2700000" algn="tl">
                    <a:srgbClr val="000000">
                      <a:alpha val="43137"/>
                    </a:srgbClr>
                  </a:outerShdw>
                </a:effectLst>
                <a:latin typeface="AR P明朝体U" pitchFamily="50" charset="-128"/>
                <a:ea typeface="AR P明朝体U" pitchFamily="50" charset="-128"/>
              </a:rPr>
              <a:t>修正資本主義 </a:t>
            </a: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に酷似した</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rgbClr val="FFC000"/>
                </a:solidFill>
                <a:effectLst>
                  <a:outerShdw blurRad="38100" dist="38100" dir="2700000" algn="tl">
                    <a:srgbClr val="000000">
                      <a:alpha val="43137"/>
                    </a:srgbClr>
                  </a:outerShdw>
                </a:effectLst>
                <a:latin typeface="AR P明朝体U" pitchFamily="50" charset="-128"/>
                <a:ea typeface="AR P明朝体U" pitchFamily="50" charset="-128"/>
              </a:rPr>
              <a:t>企業経営理論</a:t>
            </a: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に</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基づくものである</a:t>
            </a:r>
            <a:r>
              <a:rPr lang="ja-JP" altLang="en-US" sz="4000" b="1" dirty="0" smtClean="0">
                <a:ln>
                  <a:solidFill>
                    <a:sysClr val="windowText" lastClr="000000"/>
                  </a:solidFill>
                </a:ln>
                <a:solidFill>
                  <a:schemeClr val="bg1"/>
                </a:solidFill>
                <a:effectLst>
                  <a:outerShdw blurRad="38100" dist="38100" dir="2700000" algn="tl">
                    <a:srgbClr val="000000">
                      <a:alpha val="43137"/>
                    </a:srgbClr>
                  </a:outerShdw>
                </a:effectLst>
              </a:rPr>
              <a:t/>
            </a:r>
            <a:br>
              <a:rPr lang="ja-JP" altLang="en-US" sz="4000" b="1" dirty="0" smtClean="0">
                <a:ln>
                  <a:solidFill>
                    <a:sysClr val="windowText" lastClr="000000"/>
                  </a:solidFill>
                </a:ln>
                <a:solidFill>
                  <a:schemeClr val="bg1"/>
                </a:solidFill>
                <a:effectLst>
                  <a:outerShdw blurRad="38100" dist="38100" dir="2700000" algn="tl">
                    <a:srgbClr val="000000">
                      <a:alpha val="43137"/>
                    </a:srgbClr>
                  </a:outerShdw>
                </a:effectLst>
              </a:rPr>
            </a:br>
            <a:r>
              <a:rPr lang="ja-JP" altLang="en-US" sz="4000" dirty="0" smtClean="0">
                <a:solidFill>
                  <a:srgbClr val="FFFF99"/>
                </a:solidFill>
              </a:rPr>
              <a:t> </a:t>
            </a: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1722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set>
                                      <p:cBhvr>
                                        <p:cTn id="7" dur="228" fill="hold">
                                          <p:stCondLst>
                                            <p:cond delay="0"/>
                                          </p:stCondLst>
                                        </p:cTn>
                                        <p:tgtEl>
                                          <p:spTgt spid="10242"/>
                                        </p:tgtEl>
                                        <p:attrNameLst>
                                          <p:attrName>style.rotation</p:attrName>
                                        </p:attrNameLst>
                                      </p:cBhvr>
                                      <p:to>
                                        <p:strVal val="-45.0"/>
                                      </p:to>
                                    </p:set>
                                    <p:anim calcmode="lin" valueType="num">
                                      <p:cBhvr>
                                        <p:cTn id="8" dur="228" fill="hold">
                                          <p:stCondLst>
                                            <p:cond delay="228"/>
                                          </p:stCondLst>
                                        </p:cTn>
                                        <p:tgtEl>
                                          <p:spTgt spid="1024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24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24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2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 3" descr="0010.jpg"/>
          <p:cNvPicPr>
            <a:picLocks noGrp="1" noChangeAspect="1"/>
          </p:cNvPicPr>
          <p:nvPr>
            <p:ph idx="1"/>
          </p:nvPr>
        </p:nvPicPr>
        <p:blipFill>
          <a:blip r:embed="rId3" cstate="print"/>
          <a:stretch>
            <a:fillRect/>
          </a:stretch>
        </p:blipFill>
        <p:spPr>
          <a:xfrm>
            <a:off x="0" y="0"/>
            <a:ext cx="9144000" cy="6858000"/>
          </a:xfrm>
        </p:spPr>
      </p:pic>
      <p:sp>
        <p:nvSpPr>
          <p:cNvPr id="5" name="タイトル 1"/>
          <p:cNvSpPr txBox="1">
            <a:spLocks/>
          </p:cNvSpPr>
          <p:nvPr/>
        </p:nvSpPr>
        <p:spPr>
          <a:xfrm>
            <a:off x="457200" y="274638"/>
            <a:ext cx="8229600" cy="60346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7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ロータリーの原点</a:t>
            </a:r>
          </a:p>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 P明朝体U" pitchFamily="50" charset="-128"/>
                <a:ea typeface="AR P明朝体U" pitchFamily="50" charset="-128"/>
                <a:cs typeface="+mj-cs"/>
              </a:rPr>
              <a:t>クラブ奉仕</a:t>
            </a:r>
            <a:r>
              <a:rPr kumimoji="1" lang="ja-JP" altLang="en-US" sz="7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
            </a:r>
            <a:br>
              <a:rPr kumimoji="1" lang="ja-JP" altLang="en-US" sz="7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を学びましょう</a:t>
            </a:r>
          </a:p>
        </p:txBody>
      </p:sp>
      <p:pic>
        <p:nvPicPr>
          <p:cNvPr id="6" name="図 5" descr="genryu.gif"/>
          <p:cNvPicPr>
            <a:picLocks noChangeAspect="1"/>
          </p:cNvPicPr>
          <p:nvPr/>
        </p:nvPicPr>
        <p:blipFill>
          <a:blip r:embed="rId4"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59069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rgbClr val="FFFF99"/>
                </a:solidFill>
              </a:rPr>
              <a:t>修正資本主義</a:t>
            </a:r>
            <a:endParaRPr kumimoji="1" lang="ja-JP" altLang="en-US" b="1" dirty="0">
              <a:ln>
                <a:solidFill>
                  <a:schemeClr val="tx1"/>
                </a:solidFill>
              </a:ln>
              <a:solidFill>
                <a:srgbClr val="FFFF99"/>
              </a:solidFill>
            </a:endParaRPr>
          </a:p>
        </p:txBody>
      </p:sp>
      <p:pic>
        <p:nvPicPr>
          <p:cNvPr id="4" name="コンテンツ プレースホルダ 3" descr="ケインズ1.jpg"/>
          <p:cNvPicPr>
            <a:picLocks noGrp="1" noChangeAspect="1"/>
          </p:cNvPicPr>
          <p:nvPr>
            <p:ph idx="1"/>
          </p:nvPr>
        </p:nvPicPr>
        <p:blipFill>
          <a:blip r:embed="rId3" cstate="print"/>
          <a:stretch>
            <a:fillRect/>
          </a:stretch>
        </p:blipFill>
        <p:spPr>
          <a:xfrm>
            <a:off x="323528" y="980728"/>
            <a:ext cx="3933256" cy="4824536"/>
          </a:xfrm>
        </p:spPr>
      </p:pic>
      <p:sp>
        <p:nvSpPr>
          <p:cNvPr id="5" name="正方形/長方形 4"/>
          <p:cNvSpPr/>
          <p:nvPr/>
        </p:nvSpPr>
        <p:spPr>
          <a:xfrm>
            <a:off x="4499992" y="1124744"/>
            <a:ext cx="4248472" cy="4524315"/>
          </a:xfrm>
          <a:prstGeom prst="rect">
            <a:avLst/>
          </a:prstGeom>
        </p:spPr>
        <p:txBody>
          <a:bodyPr wrap="square">
            <a:spAutoFit/>
          </a:bodyPr>
          <a:lstStyle/>
          <a:p>
            <a:pPr>
              <a:defRPr/>
            </a:pPr>
            <a:r>
              <a:rPr lang="en-US" altLang="ja-JP" sz="3200" b="1" dirty="0" smtClean="0">
                <a:ln>
                  <a:solidFill>
                    <a:sysClr val="windowText" lastClr="000000"/>
                  </a:solidFill>
                </a:ln>
                <a:solidFill>
                  <a:schemeClr val="bg1"/>
                </a:solidFill>
                <a:effectLst>
                  <a:outerShdw blurRad="38100" dist="38100" dir="2700000" algn="tl">
                    <a:srgbClr val="000000">
                      <a:alpha val="43137"/>
                    </a:srgbClr>
                  </a:outerShdw>
                </a:effectLst>
              </a:rPr>
              <a:t>1935</a:t>
            </a: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年発表</a:t>
            </a:r>
          </a:p>
          <a:p>
            <a:pPr>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資本主義のもたらす社会矛盾や害悪を緩和するための施策</a:t>
            </a:r>
          </a:p>
          <a:p>
            <a:pPr>
              <a:buFontTx/>
              <a:buNone/>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法規制による資本家の活動規制</a:t>
            </a:r>
          </a:p>
          <a:p>
            <a:pPr>
              <a:buFontTx/>
              <a:buNone/>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公共事業等による失業者対策　　　　</a:t>
            </a:r>
          </a:p>
          <a:p>
            <a:pPr>
              <a:buFontTx/>
              <a:buNone/>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従業員の福利厚生</a:t>
            </a:r>
          </a:p>
        </p:txBody>
      </p:sp>
      <p:sp>
        <p:nvSpPr>
          <p:cNvPr id="6" name="正方形/長方形 5"/>
          <p:cNvSpPr/>
          <p:nvPr/>
        </p:nvSpPr>
        <p:spPr>
          <a:xfrm>
            <a:off x="0" y="6021288"/>
            <a:ext cx="4211960" cy="584775"/>
          </a:xfrm>
          <a:prstGeom prst="rect">
            <a:avLst/>
          </a:prstGeom>
          <a:noFill/>
          <a:ln>
            <a:noFill/>
          </a:ln>
        </p:spPr>
        <p:txBody>
          <a:bodyPr wrap="square">
            <a:spAutoFit/>
          </a:bodyPr>
          <a:lstStyle/>
          <a:p>
            <a:pPr lvl="0" algn="ctr">
              <a:defRPr/>
            </a:pPr>
            <a:r>
              <a:rPr lang="ja-JP" altLang="en-US" sz="3200" b="1" dirty="0" smtClean="0">
                <a:ln>
                  <a:solidFill>
                    <a:sysClr val="windowText" lastClr="000000"/>
                  </a:solidFill>
                </a:ln>
                <a:solidFill>
                  <a:prstClr val="white"/>
                </a:solidFill>
              </a:rPr>
              <a:t>ジョン・ケインズ</a:t>
            </a: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8521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0"/>
                            </p:stCondLst>
                            <p:childTnLst>
                              <p:par>
                                <p:cTn id="28" presetID="2" presetClass="entr" presetSubtype="4" fill="hold"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2000"/>
                            </p:stCondLst>
                            <p:childTnLst>
                              <p:par>
                                <p:cTn id="33" presetID="2" presetClass="entr" presetSubtype="4"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352485" y="1264411"/>
            <a:ext cx="8496944" cy="4684869"/>
          </a:xfrm>
        </p:spPr>
        <p:txBody>
          <a:bodyPr>
            <a:normAutofit/>
          </a:bodyPr>
          <a:lstStyle/>
          <a:p>
            <a:pPr>
              <a:lnSpc>
                <a:spcPct val="120000"/>
              </a:lnSpc>
              <a:defRPr/>
            </a:pPr>
            <a:r>
              <a:rPr lang="ja-JP" altLang="en-US" b="1" dirty="0" smtClean="0">
                <a:ln>
                  <a:solidFill>
                    <a:sysClr val="windowText" lastClr="000000"/>
                  </a:solidFill>
                </a:ln>
                <a:solidFill>
                  <a:schemeClr val="bg1"/>
                </a:solidFill>
              </a:rPr>
              <a:t>仏教や儒教と職業奉仕とは無関係</a:t>
            </a:r>
          </a:p>
          <a:p>
            <a:pPr>
              <a:lnSpc>
                <a:spcPct val="120000"/>
              </a:lnSpc>
              <a:defRPr/>
            </a:pPr>
            <a:r>
              <a:rPr lang="ja-JP" altLang="en-US" b="1" dirty="0" smtClean="0">
                <a:ln>
                  <a:solidFill>
                    <a:sysClr val="windowText" lastClr="000000"/>
                  </a:solidFill>
                </a:ln>
                <a:solidFill>
                  <a:schemeClr val="bg1"/>
                </a:solidFill>
              </a:rPr>
              <a:t>キリスト教から職業奉仕を語ることの危険性</a:t>
            </a:r>
          </a:p>
          <a:p>
            <a:pPr>
              <a:lnSpc>
                <a:spcPct val="120000"/>
              </a:lnSpc>
              <a:defRPr/>
            </a:pPr>
            <a:r>
              <a:rPr lang="ja-JP" altLang="en-US" b="1" dirty="0" smtClean="0">
                <a:ln>
                  <a:solidFill>
                    <a:sysClr val="windowText" lastClr="000000"/>
                  </a:solidFill>
                </a:ln>
                <a:solidFill>
                  <a:schemeClr val="bg1"/>
                </a:solidFill>
              </a:rPr>
              <a:t>カルビニズム、プロテスタンティズム、マックス・ウエーバーの天職論とロータリーの職業奉仕は無関係</a:t>
            </a:r>
          </a:p>
          <a:p>
            <a:pPr>
              <a:lnSpc>
                <a:spcPct val="120000"/>
              </a:lnSpc>
              <a:defRPr/>
            </a:pPr>
            <a:r>
              <a:rPr lang="ja-JP" altLang="en-US" b="1" dirty="0" smtClean="0">
                <a:ln>
                  <a:solidFill>
                    <a:sysClr val="windowText" lastClr="000000"/>
                  </a:solidFill>
                </a:ln>
                <a:solidFill>
                  <a:schemeClr val="bg1"/>
                </a:solidFill>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
        <p:nvSpPr>
          <p:cNvPr id="6"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FFF99"/>
                </a:solidFill>
                <a:effectLst>
                  <a:outerShdw blurRad="41275" dist="20320" dir="1800000" algn="tl" rotWithShape="0">
                    <a:srgbClr val="000000">
                      <a:alpha val="40000"/>
                    </a:srgbClr>
                  </a:outerShdw>
                </a:effectLst>
              </a:rPr>
              <a:t>経営学に基づく奉仕理念</a:t>
            </a:r>
            <a:endParaRPr kumimoji="1" lang="ja-JP" altLang="en-US" b="1" dirty="0">
              <a:ln w="12700">
                <a:solidFill>
                  <a:sysClr val="windowText" lastClr="000000"/>
                </a:solidFill>
                <a:prstDash val="solid"/>
              </a:ln>
              <a:solidFill>
                <a:srgbClr val="FFFF99"/>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427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b="1" dirty="0" smtClean="0">
                <a:ln w="12700">
                  <a:solidFill>
                    <a:sysClr val="windowText" lastClr="000000"/>
                  </a:solidFill>
                  <a:prstDash val="solid"/>
                </a:ln>
                <a:solidFill>
                  <a:srgbClr val="FFFF99"/>
                </a:solidFill>
                <a:effectLst>
                  <a:outerShdw blurRad="41275" dist="20320" dir="1800000" algn="tl" rotWithShape="0">
                    <a:srgbClr val="000000">
                      <a:alpha val="40000"/>
                    </a:srgbClr>
                  </a:outerShdw>
                </a:effectLst>
              </a:rPr>
              <a:t>価値ある奉仕の要素</a:t>
            </a:r>
            <a:endParaRPr kumimoji="1" lang="ja-JP" altLang="en-US" b="1" dirty="0">
              <a:ln w="12700">
                <a:solidFill>
                  <a:sysClr val="windowText" lastClr="000000"/>
                </a:solidFill>
                <a:prstDash val="solid"/>
              </a:ln>
              <a:solidFill>
                <a:srgbClr val="FFFF99"/>
              </a:solidFill>
              <a:effectLst>
                <a:outerShdw blurRad="41275" dist="20320" dir="1800000" algn="tl" rotWithShape="0">
                  <a:srgbClr val="000000">
                    <a:alpha val="40000"/>
                  </a:srgbClr>
                </a:outerShdw>
              </a:effectLst>
            </a:endParaRP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S       </a:t>
            </a:r>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奉仕</a:t>
            </a:r>
            <a:endPar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Q1</a:t>
            </a:r>
            <a:r>
              <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正しい質</a:t>
            </a:r>
            <a:endPar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Q2    </a:t>
            </a:r>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正しい量</a:t>
            </a:r>
            <a:endPar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M      </a:t>
            </a:r>
            <a:r>
              <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正しい管理方法</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テキスト ボックス 4"/>
          <p:cNvSpPr txBox="1"/>
          <p:nvPr/>
        </p:nvSpPr>
        <p:spPr>
          <a:xfrm>
            <a:off x="341744" y="4433968"/>
            <a:ext cx="8424936" cy="2062103"/>
          </a:xfrm>
          <a:prstGeom prst="rect">
            <a:avLst/>
          </a:prstGeom>
          <a:noFill/>
          <a:ln>
            <a:noFill/>
          </a:ln>
        </p:spPr>
        <p:txBody>
          <a:bodyPr wrap="square" rtlCol="0">
            <a:spAutoFit/>
          </a:bodyPr>
          <a:lstStyle/>
          <a:p>
            <a:pPr algn="ctr"/>
            <a:r>
              <a:rPr kumimoji="1" lang="ja-JP" altLang="en-US" sz="3200" dirty="0" smtClean="0">
                <a:ln>
                  <a:solidFill>
                    <a:schemeClr val="tx1"/>
                  </a:solidFill>
                </a:ln>
                <a:solidFill>
                  <a:srgbClr val="FFFF00"/>
                </a:solidFill>
              </a:rPr>
              <a:t>販売術</a:t>
            </a:r>
            <a:endParaRPr lang="ja-JP" altLang="en-US" sz="3200" b="1" dirty="0" smtClean="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買うのをためらっている顧客に</a:t>
            </a:r>
          </a:p>
          <a:p>
            <a:pPr algn="ct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商品を販売する技術</a:t>
            </a: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Q1</a:t>
            </a:r>
            <a:endParaRPr kumimoji="1" lang="ja-JP" altLang="en-US" sz="4000" dirty="0">
              <a:solidFill>
                <a:schemeClr val="bg1"/>
              </a:solidFill>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Q2</a:t>
            </a:r>
            <a:endParaRPr kumimoji="1" lang="ja-JP" altLang="en-US" sz="4000" dirty="0">
              <a:solidFill>
                <a:schemeClr val="bg1"/>
              </a:solidFill>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M</a:t>
            </a:r>
            <a:endParaRPr kumimoji="1" lang="ja-JP" altLang="en-US" sz="4000" dirty="0">
              <a:solidFill>
                <a:schemeClr val="bg1"/>
              </a:solidFill>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1204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Q1</a:t>
            </a:r>
            <a:r>
              <a:rPr kumimoji="1" lang="en-US" altLang="ja-JP"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Q2</a:t>
            </a:r>
            <a:r>
              <a:rPr lang="en-US" altLang="ja-JP"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M</a:t>
            </a:r>
            <a:r>
              <a:rPr kumimoji="1" lang="en-US" altLang="ja-JP"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第一印象・好印象</a:t>
            </a:r>
            <a:endPar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570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Q1</a:t>
            </a:r>
            <a:r>
              <a:rPr kumimoji="1"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製品の質に自信があるか</a:t>
            </a: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研究開発</a:t>
            </a:r>
          </a:p>
          <a:p>
            <a:r>
              <a:rPr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Q2</a:t>
            </a: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設備投資は万全か</a:t>
            </a:r>
          </a:p>
          <a:p>
            <a:pPr>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十分な生産量</a:t>
            </a:r>
          </a:p>
          <a:p>
            <a:r>
              <a:rPr kumimoji="1"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M</a:t>
            </a:r>
            <a:r>
              <a:rPr kumimoji="1"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マンパワーの開発</a:t>
            </a: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社員教育</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val="39406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Q1</a:t>
            </a: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良い商品</a:t>
            </a:r>
            <a:endPar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pPr marL="0" indent="0">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適正な価格</a:t>
            </a:r>
          </a:p>
          <a:p>
            <a:r>
              <a:rPr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Q2</a:t>
            </a: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十分な量</a:t>
            </a:r>
          </a:p>
          <a:p>
            <a:pPr marL="0" indent="0">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豊富な品ぞろえ</a:t>
            </a:r>
          </a:p>
          <a:p>
            <a:r>
              <a:rPr kumimoji="1"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M </a:t>
            </a:r>
            <a:r>
              <a:rPr kumimoji="1"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正しい管理方法</a:t>
            </a:r>
          </a:p>
          <a:p>
            <a:pPr marL="0" indent="0">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適正な広告</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9431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あらゆる業種について</a:t>
            </a: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商売に成功する方法は</a:t>
            </a:r>
          </a:p>
          <a:p>
            <a:pPr>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継続的に利益をもたらす</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顧客を確保すること</a:t>
            </a:r>
          </a:p>
          <a:p>
            <a:pPr>
              <a:buNone/>
            </a:pP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後援者と上得意の確保</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0674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228" fill="hold">
                                          <p:stCondLst>
                                            <p:cond delay="0"/>
                                          </p:stCondLst>
                                        </p:cTn>
                                        <p:tgtEl>
                                          <p:spTgt spid="7">
                                            <p:txEl>
                                              <p:pRg st="2" end="2"/>
                                            </p:txEl>
                                          </p:spTgt>
                                        </p:tgtEl>
                                        <p:attrNameLst>
                                          <p:attrName>style.rotation</p:attrName>
                                        </p:attrNameLst>
                                      </p:cBhvr>
                                      <p:to>
                                        <p:strVal val="-45.0"/>
                                      </p:to>
                                    </p:set>
                                    <p:anim calcmode="lin" valueType="num">
                                      <p:cBhvr>
                                        <p:cTn id="1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5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228" fill="hold">
                                          <p:stCondLst>
                                            <p:cond delay="0"/>
                                          </p:stCondLst>
                                        </p:cTn>
                                        <p:tgtEl>
                                          <p:spTgt spid="7">
                                            <p:txEl>
                                              <p:pRg st="3" end="3"/>
                                            </p:txEl>
                                          </p:spTgt>
                                        </p:tgtEl>
                                        <p:attrNameLst>
                                          <p:attrName>style.rotation</p:attrName>
                                        </p:attrNameLst>
                                      </p:cBhvr>
                                      <p:to>
                                        <p:strVal val="-45.0"/>
                                      </p:to>
                                    </p:set>
                                    <p:anim calcmode="lin" valueType="num">
                                      <p:cBhvr>
                                        <p:cTn id="24"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新しい労使関係</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資本家の責務</a:t>
            </a:r>
          </a:p>
          <a:p>
            <a:pPr>
              <a:buNone/>
            </a:pP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適正な報酬</a:t>
            </a:r>
          </a:p>
          <a:p>
            <a:pPr>
              <a:buNone/>
            </a:pP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労働環境　安全・福利厚生・生活保障</a:t>
            </a:r>
          </a:p>
          <a:p>
            <a:pPr>
              <a:buNone/>
            </a:pP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従業員教育</a:t>
            </a: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労働者の責務</a:t>
            </a: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marL="0" indent="0">
              <a:buNone/>
            </a:pPr>
            <a:r>
              <a:rPr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最善を尽くした</a:t>
            </a: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労働</a:t>
            </a:r>
          </a:p>
          <a:p>
            <a:pPr marL="0" indent="0">
              <a:buNone/>
            </a:pP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過失防止</a:t>
            </a:r>
          </a:p>
          <a:p>
            <a:pPr marL="0" indent="0">
              <a:buNone/>
            </a:pP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209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640979580"/>
      </p:ext>
    </p:extLst>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11188" y="692150"/>
            <a:ext cx="7772400" cy="1143000"/>
          </a:xfrm>
          <a:solidFill>
            <a:srgbClr val="FFFFFF"/>
          </a:solidFill>
        </p:spPr>
        <p:txBody>
          <a:bodyPr/>
          <a:lstStyle/>
          <a:p>
            <a:r>
              <a:rPr lang="ja-JP" altLang="en-US" sz="4800" dirty="0">
                <a:solidFill>
                  <a:srgbClr val="FF0000"/>
                </a:solidFill>
              </a:rPr>
              <a:t>変えなければならないもの</a:t>
            </a:r>
          </a:p>
        </p:txBody>
      </p:sp>
      <p:sp>
        <p:nvSpPr>
          <p:cNvPr id="173059" name="Rectangle 3"/>
          <p:cNvSpPr>
            <a:spLocks noGrp="1" noChangeArrowheads="1"/>
          </p:cNvSpPr>
          <p:nvPr>
            <p:ph type="body" idx="1"/>
          </p:nvPr>
        </p:nvSpPr>
        <p:spPr>
          <a:xfrm>
            <a:off x="611188" y="2406636"/>
            <a:ext cx="7772400" cy="1862163"/>
          </a:xfrm>
        </p:spPr>
        <p:txBody>
          <a:bodyPr/>
          <a:lstStyle/>
          <a:p>
            <a:r>
              <a:rPr lang="ja-JP" altLang="en-US" sz="4800" b="1" dirty="0" smtClean="0">
                <a:ln>
                  <a:solidFill>
                    <a:sysClr val="windowText" lastClr="000000"/>
                  </a:solidFill>
                </a:ln>
                <a:solidFill>
                  <a:schemeClr val="bg1"/>
                </a:solidFill>
              </a:rPr>
              <a:t>奉仕</a:t>
            </a:r>
            <a:r>
              <a:rPr lang="ja-JP" altLang="en-US" sz="4800" b="1" dirty="0">
                <a:ln>
                  <a:solidFill>
                    <a:sysClr val="windowText" lastClr="000000"/>
                  </a:solidFill>
                </a:ln>
                <a:solidFill>
                  <a:schemeClr val="bg1"/>
                </a:solidFill>
              </a:rPr>
              <a:t>活動の</a:t>
            </a:r>
            <a:r>
              <a:rPr lang="ja-JP" altLang="en-US" sz="4800" b="1" dirty="0" smtClean="0">
                <a:ln>
                  <a:solidFill>
                    <a:sysClr val="windowText" lastClr="000000"/>
                  </a:solidFill>
                </a:ln>
                <a:solidFill>
                  <a:schemeClr val="bg1"/>
                </a:solidFill>
              </a:rPr>
              <a:t>実践</a:t>
            </a:r>
          </a:p>
          <a:p>
            <a:r>
              <a:rPr lang="en-US" altLang="ja-JP" sz="4800" b="1" dirty="0" smtClean="0">
                <a:ln>
                  <a:solidFill>
                    <a:sysClr val="windowText" lastClr="000000"/>
                  </a:solidFill>
                </a:ln>
                <a:solidFill>
                  <a:schemeClr val="bg1"/>
                </a:solidFill>
              </a:rPr>
              <a:t>RI</a:t>
            </a:r>
            <a:r>
              <a:rPr lang="ja-JP" altLang="en-US" sz="4800" b="1" dirty="0" smtClean="0">
                <a:ln>
                  <a:solidFill>
                    <a:sysClr val="windowText" lastClr="000000"/>
                  </a:solidFill>
                </a:ln>
                <a:solidFill>
                  <a:schemeClr val="bg1"/>
                </a:solidFill>
              </a:rPr>
              <a:t>・地区、クラブの管理運営</a:t>
            </a:r>
          </a:p>
          <a:p>
            <a:endParaRPr lang="ja-JP" altLang="en-US" sz="4800" dirty="0">
              <a:solidFill>
                <a:schemeClr val="hlink"/>
              </a:solidFill>
            </a:endParaRPr>
          </a:p>
        </p:txBody>
      </p:sp>
    </p:spTree>
    <p:extLst>
      <p:ext uri="{BB962C8B-B14F-4D97-AF65-F5344CB8AC3E}">
        <p14:creationId xmlns:p14="http://schemas.microsoft.com/office/powerpoint/2010/main" val="94005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2000"/>
                                        <p:tgtEl>
                                          <p:spTgt spid="173058"/>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73059">
                                            <p:txEl>
                                              <p:pRg st="0" end="0"/>
                                            </p:txEl>
                                          </p:spTgt>
                                        </p:tgtEl>
                                        <p:attrNameLst>
                                          <p:attrName>style.visibility</p:attrName>
                                        </p:attrNameLst>
                                      </p:cBhvr>
                                      <p:to>
                                        <p:strVal val="visible"/>
                                      </p:to>
                                    </p:set>
                                    <p:anim calcmode="lin" valueType="num">
                                      <p:cBhvr additive="base">
                                        <p:cTn id="11" dur="20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3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3059">
                                            <p:txEl>
                                              <p:pRg st="1" end="1"/>
                                            </p:txEl>
                                          </p:spTgt>
                                        </p:tgtEl>
                                        <p:attrNameLst>
                                          <p:attrName>style.visibility</p:attrName>
                                        </p:attrNameLst>
                                      </p:cBhvr>
                                      <p:to>
                                        <p:strVal val="visible"/>
                                      </p:to>
                                    </p:set>
                                    <p:anim calcmode="lin" valueType="num">
                                      <p:cBhvr additive="base">
                                        <p:cTn id="17" dur="20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73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chemeClr val="bg1"/>
                </a:solidFill>
              </a:rPr>
              <a:t>クラブの原点</a:t>
            </a:r>
            <a:endParaRPr kumimoji="1" lang="ja-JP" altLang="en-US" b="1" dirty="0">
              <a:ln>
                <a:solidFill>
                  <a:schemeClr val="tx1"/>
                </a:solidFill>
              </a:ln>
              <a:solidFill>
                <a:schemeClr val="bg1"/>
              </a:solidFill>
            </a:endParaRPr>
          </a:p>
        </p:txBody>
      </p:sp>
      <p:sp>
        <p:nvSpPr>
          <p:cNvPr id="3" name="コンテンツ プレースホルダ 2"/>
          <p:cNvSpPr>
            <a:spLocks noGrp="1"/>
          </p:cNvSpPr>
          <p:nvPr>
            <p:ph idx="1"/>
          </p:nvPr>
        </p:nvSpPr>
        <p:spPr>
          <a:xfrm>
            <a:off x="457200" y="1124744"/>
            <a:ext cx="8229600" cy="5001419"/>
          </a:xfrm>
        </p:spPr>
        <p:txBody>
          <a:bodyPr/>
          <a:lstStyle/>
          <a:p>
            <a:r>
              <a:rPr kumimoji="1" lang="ja-JP" altLang="en-US" b="1" dirty="0" smtClean="0">
                <a:ln>
                  <a:solidFill>
                    <a:sysClr val="windowText" lastClr="000000"/>
                  </a:solidFill>
                </a:ln>
                <a:solidFill>
                  <a:srgbClr val="FFC000"/>
                </a:solidFill>
                <a:effectLst>
                  <a:outerShdw blurRad="38100" dist="38100" dir="2700000" algn="tl">
                    <a:srgbClr val="000000">
                      <a:alpha val="43137"/>
                    </a:srgbClr>
                  </a:outerShdw>
                </a:effectLst>
              </a:rPr>
              <a:t>クラブとは同じ目的を持った人の集まりです</a:t>
            </a:r>
            <a:endParaRPr kumimoji="1" lang="ja-JP" altLang="en-US" b="1" dirty="0">
              <a:ln>
                <a:solidFill>
                  <a:sysClr val="windowText" lastClr="000000"/>
                </a:solidFill>
              </a:ln>
              <a:solidFill>
                <a:srgbClr val="FFC000"/>
              </a:solidFill>
              <a:effectLst>
                <a:outerShdw blurRad="38100" dist="38100" dir="2700000" algn="tl">
                  <a:srgbClr val="000000">
                    <a:alpha val="43137"/>
                  </a:srgbClr>
                </a:outerShdw>
              </a:effectLst>
            </a:endParaRPr>
          </a:p>
        </p:txBody>
      </p:sp>
      <p:pic>
        <p:nvPicPr>
          <p:cNvPr id="4" name="図 3" descr="1005.jpg"/>
          <p:cNvPicPr>
            <a:picLocks noChangeAspect="1"/>
          </p:cNvPicPr>
          <p:nvPr/>
        </p:nvPicPr>
        <p:blipFill>
          <a:blip r:embed="rId3" cstate="print"/>
          <a:stretch>
            <a:fillRect/>
          </a:stretch>
        </p:blipFill>
        <p:spPr>
          <a:xfrm>
            <a:off x="899591" y="1772816"/>
            <a:ext cx="7290733" cy="4896544"/>
          </a:xfrm>
          <a:prstGeom prst="rect">
            <a:avLst/>
          </a:prstGeom>
        </p:spPr>
      </p:pic>
      <p:sp>
        <p:nvSpPr>
          <p:cNvPr id="5" name="テキスト ボックス 4"/>
          <p:cNvSpPr txBox="1"/>
          <p:nvPr/>
        </p:nvSpPr>
        <p:spPr>
          <a:xfrm>
            <a:off x="2987824" y="5517232"/>
            <a:ext cx="3643946" cy="1015663"/>
          </a:xfrm>
          <a:prstGeom prst="rect">
            <a:avLst/>
          </a:prstGeom>
          <a:noFill/>
        </p:spPr>
        <p:txBody>
          <a:bodyPr wrap="none" rtlCol="0">
            <a:spAutoFit/>
          </a:bodyPr>
          <a:lstStyle/>
          <a:p>
            <a:r>
              <a:rPr kumimoji="1" lang="ja-JP" altLang="en-US" sz="6000" dirty="0" smtClean="0">
                <a:ln>
                  <a:solidFill>
                    <a:schemeClr val="tx1"/>
                  </a:solidFill>
                </a:ln>
                <a:solidFill>
                  <a:srgbClr val="FF0000"/>
                </a:solidFill>
              </a:rPr>
              <a:t>囲碁クラブ</a:t>
            </a:r>
            <a:endParaRPr kumimoji="1" lang="ja-JP" altLang="en-US" sz="6000" dirty="0">
              <a:ln>
                <a:solidFill>
                  <a:schemeClr val="tx1"/>
                </a:solidFill>
              </a:ln>
              <a:solidFill>
                <a:srgbClr val="FF0000"/>
              </a:solidFill>
            </a:endParaRP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0"/>
            <a:ext cx="7772400" cy="1143000"/>
          </a:xfrm>
        </p:spPr>
        <p:txBody>
          <a:bodyPr/>
          <a:lstStyle/>
          <a:p>
            <a:r>
              <a:rPr lang="ja-JP" altLang="en-US" sz="4000" dirty="0" smtClean="0">
                <a:ln>
                  <a:solidFill>
                    <a:sysClr val="windowText" lastClr="000000"/>
                  </a:solidFill>
                </a:ln>
                <a:solidFill>
                  <a:srgbClr val="FFFF99"/>
                </a:solidFill>
              </a:rPr>
              <a:t>ロータリー運動とは</a:t>
            </a:r>
          </a:p>
        </p:txBody>
      </p:sp>
      <p:sp>
        <p:nvSpPr>
          <p:cNvPr id="252931" name="Rectangle 3"/>
          <p:cNvSpPr>
            <a:spLocks noGrp="1" noChangeArrowheads="1"/>
          </p:cNvSpPr>
          <p:nvPr>
            <p:ph type="body" idx="1"/>
          </p:nvPr>
        </p:nvSpPr>
        <p:spPr>
          <a:xfrm>
            <a:off x="642938" y="1357313"/>
            <a:ext cx="8066087" cy="4114800"/>
          </a:xfrm>
        </p:spPr>
        <p:txBody>
          <a:bodyPr/>
          <a:lstStyle/>
          <a:p>
            <a:pPr>
              <a:lnSpc>
                <a:spcPct val="90000"/>
              </a:lnSpc>
              <a:defRPr/>
            </a:pPr>
            <a:r>
              <a:rPr lang="ja-JP" altLang="en-US" b="1" dirty="0" smtClean="0">
                <a:ln>
                  <a:solidFill>
                    <a:sysClr val="windowText" lastClr="000000"/>
                  </a:solidFill>
                </a:ln>
                <a:solidFill>
                  <a:schemeClr val="bg1"/>
                </a:solidFill>
              </a:rPr>
              <a:t>世に有益な職業から一人一業種で選ばれた会員が</a:t>
            </a:r>
          </a:p>
          <a:p>
            <a:pPr>
              <a:lnSpc>
                <a:spcPct val="90000"/>
              </a:lnSpc>
              <a:defRPr/>
            </a:pPr>
            <a:r>
              <a:rPr lang="ja-JP" altLang="en-US" b="1" dirty="0" smtClean="0">
                <a:ln>
                  <a:solidFill>
                    <a:sysClr val="windowText" lastClr="000000"/>
                  </a:solidFill>
                </a:ln>
                <a:solidFill>
                  <a:schemeClr val="bg1"/>
                </a:solidFill>
              </a:rPr>
              <a:t>毎週一回開催される例会に集って、お互いが師となり徒となって集団で奉仕の心を学びつつ自己研鑽をし</a:t>
            </a:r>
          </a:p>
          <a:p>
            <a:pPr>
              <a:lnSpc>
                <a:spcPct val="90000"/>
              </a:lnSpc>
              <a:defRPr/>
            </a:pPr>
            <a:r>
              <a:rPr lang="ja-JP" altLang="en-US" b="1" dirty="0" smtClean="0">
                <a:ln>
                  <a:solidFill>
                    <a:sysClr val="windowText" lastClr="000000"/>
                  </a:solidFill>
                </a:ln>
                <a:solidFill>
                  <a:schemeClr val="bg1"/>
                </a:solidFill>
              </a:rPr>
              <a:t>それぞれの個人生活、職場、地域社会、国際社会で奉仕の実践をする</a:t>
            </a:r>
          </a:p>
        </p:txBody>
      </p:sp>
      <p:sp>
        <p:nvSpPr>
          <p:cNvPr id="8196" name="テキスト ボックス 3"/>
          <p:cNvSpPr txBox="1">
            <a:spLocks noChangeArrowheads="1"/>
          </p:cNvSpPr>
          <p:nvPr/>
        </p:nvSpPr>
        <p:spPr bwMode="auto">
          <a:xfrm>
            <a:off x="1500188" y="5143500"/>
            <a:ext cx="6786562" cy="646113"/>
          </a:xfrm>
          <a:prstGeom prst="rect">
            <a:avLst/>
          </a:prstGeom>
          <a:solidFill>
            <a:srgbClr val="FFFFFF"/>
          </a:solidFill>
          <a:ln w="9525">
            <a:solidFill>
              <a:srgbClr val="C00000"/>
            </a:solidFill>
            <a:miter lim="800000"/>
            <a:headEnd/>
            <a:tailEnd/>
          </a:ln>
        </p:spPr>
        <p:txBody>
          <a:bodyPr>
            <a:spAutoFit/>
          </a:bodyPr>
          <a:lstStyle/>
          <a:p>
            <a:pPr algn="ctr"/>
            <a:r>
              <a:rPr lang="ja-JP" altLang="en-US" sz="3600" dirty="0"/>
              <a:t>ロータリーの原則の崩壊</a:t>
            </a:r>
          </a:p>
        </p:txBody>
      </p:sp>
    </p:spTree>
    <p:extLst>
      <p:ext uri="{BB962C8B-B14F-4D97-AF65-F5344CB8AC3E}">
        <p14:creationId xmlns:p14="http://schemas.microsoft.com/office/powerpoint/2010/main" val="87501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2000"/>
                                        <p:tgtEl>
                                          <p:spTgt spid="252931">
                                            <p:txEl>
                                              <p:pRg st="0" end="0"/>
                                            </p:txEl>
                                          </p:spTgt>
                                        </p:tgtEl>
                                      </p:cBhvr>
                                    </p:animEffect>
                                    <p:anim calcmode="lin" valueType="num">
                                      <p:cBhvr>
                                        <p:cTn id="8" dur="20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52931">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52931">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252931">
                                            <p:txEl>
                                              <p:pRg st="1" end="1"/>
                                            </p:txEl>
                                          </p:spTgt>
                                        </p:tgtEl>
                                        <p:attrNameLst>
                                          <p:attrName>style.visibility</p:attrName>
                                        </p:attrNameLst>
                                      </p:cBhvr>
                                      <p:to>
                                        <p:strVal val="visible"/>
                                      </p:to>
                                    </p:set>
                                    <p:animEffect transition="in" filter="fade">
                                      <p:cBhvr>
                                        <p:cTn id="14" dur="2000"/>
                                        <p:tgtEl>
                                          <p:spTgt spid="252931">
                                            <p:txEl>
                                              <p:pRg st="1" end="1"/>
                                            </p:txEl>
                                          </p:spTgt>
                                        </p:tgtEl>
                                      </p:cBhvr>
                                    </p:animEffect>
                                    <p:anim calcmode="lin" valueType="num">
                                      <p:cBhvr>
                                        <p:cTn id="15" dur="20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252931">
                                            <p:txEl>
                                              <p:pRg st="1" end="1"/>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252931">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nodeType="afterEffect">
                                  <p:stCondLst>
                                    <p:cond delay="0"/>
                                  </p:stCondLst>
                                  <p:childTnLst>
                                    <p:set>
                                      <p:cBhvr>
                                        <p:cTn id="20" dur="1" fill="hold">
                                          <p:stCondLst>
                                            <p:cond delay="0"/>
                                          </p:stCondLst>
                                        </p:cTn>
                                        <p:tgtEl>
                                          <p:spTgt spid="252931">
                                            <p:txEl>
                                              <p:pRg st="2" end="2"/>
                                            </p:txEl>
                                          </p:spTgt>
                                        </p:tgtEl>
                                        <p:attrNameLst>
                                          <p:attrName>style.visibility</p:attrName>
                                        </p:attrNameLst>
                                      </p:cBhvr>
                                      <p:to>
                                        <p:strVal val="visible"/>
                                      </p:to>
                                    </p:set>
                                    <p:animEffect transition="in" filter="fade">
                                      <p:cBhvr>
                                        <p:cTn id="21" dur="2000"/>
                                        <p:tgtEl>
                                          <p:spTgt spid="252931">
                                            <p:txEl>
                                              <p:pRg st="2" end="2"/>
                                            </p:txEl>
                                          </p:spTgt>
                                        </p:tgtEl>
                                      </p:cBhvr>
                                    </p:animEffect>
                                    <p:anim calcmode="lin" valueType="num">
                                      <p:cBhvr>
                                        <p:cTn id="22" dur="20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252931">
                                            <p:txEl>
                                              <p:pRg st="2" end="2"/>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2529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diamond(in)">
                                      <p:cBhvr>
                                        <p:cTn id="29"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Text Box 4"/>
          <p:cNvSpPr txBox="1">
            <a:spLocks noChangeArrowheads="1"/>
          </p:cNvSpPr>
          <p:nvPr/>
        </p:nvSpPr>
        <p:spPr bwMode="auto">
          <a:xfrm>
            <a:off x="827088" y="1268413"/>
            <a:ext cx="3168650" cy="650875"/>
          </a:xfrm>
          <a:prstGeom prst="rect">
            <a:avLst/>
          </a:prstGeom>
          <a:solidFill>
            <a:srgbClr val="FFFFCC"/>
          </a:solidFill>
          <a:ln w="9525">
            <a:solidFill>
              <a:srgbClr val="FF0000"/>
            </a:solidFill>
            <a:miter lim="800000"/>
            <a:headEnd/>
            <a:tailEnd/>
          </a:ln>
        </p:spPr>
        <p:txBody>
          <a:bodyPr>
            <a:spAutoFit/>
          </a:bodyPr>
          <a:lstStyle/>
          <a:p>
            <a:pPr algn="ctr">
              <a:spcBef>
                <a:spcPct val="50000"/>
              </a:spcBef>
            </a:pPr>
            <a:r>
              <a:rPr lang="ja-JP" altLang="en-US" sz="3600" dirty="0"/>
              <a:t>例会内活動</a:t>
            </a:r>
          </a:p>
        </p:txBody>
      </p:sp>
      <p:sp>
        <p:nvSpPr>
          <p:cNvPr id="226309" name="Text Box 5"/>
          <p:cNvSpPr txBox="1">
            <a:spLocks noChangeArrowheads="1"/>
          </p:cNvSpPr>
          <p:nvPr/>
        </p:nvSpPr>
        <p:spPr bwMode="auto">
          <a:xfrm>
            <a:off x="5292725" y="1268413"/>
            <a:ext cx="3097213" cy="650875"/>
          </a:xfrm>
          <a:prstGeom prst="rect">
            <a:avLst/>
          </a:prstGeom>
          <a:solidFill>
            <a:srgbClr val="FFFFCC"/>
          </a:solidFill>
          <a:ln w="9525">
            <a:solidFill>
              <a:srgbClr val="FF0000"/>
            </a:solidFill>
            <a:miter lim="800000"/>
            <a:headEnd/>
            <a:tailEnd/>
          </a:ln>
        </p:spPr>
        <p:txBody>
          <a:bodyPr>
            <a:spAutoFit/>
          </a:bodyPr>
          <a:lstStyle/>
          <a:p>
            <a:pPr algn="ctr">
              <a:spcBef>
                <a:spcPct val="50000"/>
              </a:spcBef>
            </a:pPr>
            <a:r>
              <a:rPr lang="ja-JP" altLang="en-US" sz="3600" dirty="0"/>
              <a:t>例会外活動</a:t>
            </a:r>
          </a:p>
        </p:txBody>
      </p:sp>
      <p:sp>
        <p:nvSpPr>
          <p:cNvPr id="226311" name="Rectangle 7"/>
          <p:cNvSpPr>
            <a:spLocks noGrp="1" noChangeArrowheads="1"/>
          </p:cNvSpPr>
          <p:nvPr>
            <p:ph type="body" sz="half" idx="1"/>
          </p:nvPr>
        </p:nvSpPr>
        <p:spPr>
          <a:xfrm>
            <a:off x="684213" y="2205038"/>
            <a:ext cx="3810000" cy="2527300"/>
          </a:xfrm>
        </p:spPr>
        <p:txBody>
          <a:bodyPr/>
          <a:lstStyle/>
          <a:p>
            <a:pPr>
              <a:defRPr/>
            </a:pPr>
            <a:r>
              <a:rPr lang="ja-JP" altLang="en-US" sz="3200" b="1" dirty="0" smtClean="0">
                <a:ln>
                  <a:solidFill>
                    <a:sysClr val="windowText" lastClr="000000"/>
                  </a:solidFill>
                </a:ln>
                <a:solidFill>
                  <a:schemeClr val="bg1"/>
                </a:solidFill>
              </a:rPr>
              <a:t>奉仕理念の研鑽</a:t>
            </a:r>
          </a:p>
          <a:p>
            <a:pPr>
              <a:defRPr/>
            </a:pPr>
            <a:r>
              <a:rPr lang="ja-JP" altLang="en-US" sz="3200" b="1" dirty="0" smtClean="0">
                <a:ln>
                  <a:solidFill>
                    <a:sysClr val="windowText" lastClr="000000"/>
                  </a:solidFill>
                </a:ln>
                <a:solidFill>
                  <a:schemeClr val="bg1"/>
                </a:solidFill>
              </a:rPr>
              <a:t>事業上の発想の交換</a:t>
            </a:r>
          </a:p>
          <a:p>
            <a:pPr>
              <a:defRPr/>
            </a:pPr>
            <a:r>
              <a:rPr lang="ja-JP" altLang="en-US" sz="3200" b="1" dirty="0" smtClean="0">
                <a:ln>
                  <a:solidFill>
                    <a:sysClr val="windowText" lastClr="000000"/>
                  </a:solidFill>
                </a:ln>
                <a:solidFill>
                  <a:schemeClr val="bg1"/>
                </a:solidFill>
              </a:rPr>
              <a:t>自己改善</a:t>
            </a:r>
          </a:p>
        </p:txBody>
      </p:sp>
      <p:sp>
        <p:nvSpPr>
          <p:cNvPr id="226312" name="Rectangle 8"/>
          <p:cNvSpPr>
            <a:spLocks noGrp="1" noChangeArrowheads="1"/>
          </p:cNvSpPr>
          <p:nvPr>
            <p:ph type="body" sz="half" idx="2"/>
          </p:nvPr>
        </p:nvSpPr>
        <p:spPr>
          <a:xfrm>
            <a:off x="5003800" y="2133600"/>
            <a:ext cx="3810000" cy="863600"/>
          </a:xfrm>
        </p:spPr>
        <p:txBody>
          <a:bodyPr/>
          <a:lstStyle/>
          <a:p>
            <a:pPr>
              <a:defRPr/>
            </a:pPr>
            <a:r>
              <a:rPr lang="ja-JP" altLang="en-US" sz="3200" b="1" dirty="0" smtClean="0">
                <a:ln>
                  <a:solidFill>
                    <a:sysClr val="windowText" lastClr="000000"/>
                  </a:solidFill>
                </a:ln>
                <a:solidFill>
                  <a:schemeClr val="bg1"/>
                </a:solidFill>
              </a:rPr>
              <a:t>奉仕活動の実践</a:t>
            </a:r>
          </a:p>
        </p:txBody>
      </p:sp>
      <p:sp>
        <p:nvSpPr>
          <p:cNvPr id="226313" name="Text Box 9"/>
          <p:cNvSpPr txBox="1">
            <a:spLocks noChangeArrowheads="1"/>
          </p:cNvSpPr>
          <p:nvPr/>
        </p:nvSpPr>
        <p:spPr bwMode="auto">
          <a:xfrm>
            <a:off x="1403350" y="5734050"/>
            <a:ext cx="2376488" cy="650875"/>
          </a:xfrm>
          <a:prstGeom prst="rect">
            <a:avLst/>
          </a:prstGeom>
          <a:noFill/>
          <a:ln w="9525">
            <a:solidFill>
              <a:srgbClr val="FFFFFF"/>
            </a:solidFill>
            <a:miter lim="800000"/>
            <a:headEnd/>
            <a:tailEnd/>
          </a:ln>
        </p:spPr>
        <p:txBody>
          <a:bodyPr>
            <a:spAutoFit/>
          </a:bodyPr>
          <a:lstStyle/>
          <a:p>
            <a:pPr algn="ctr">
              <a:spcBef>
                <a:spcPct val="50000"/>
              </a:spcBef>
            </a:pPr>
            <a:r>
              <a:rPr lang="ja-JP" altLang="en-US" sz="3600" dirty="0">
                <a:solidFill>
                  <a:srgbClr val="FF9900"/>
                </a:solidFill>
              </a:rPr>
              <a:t>クラブ奉仕</a:t>
            </a:r>
          </a:p>
        </p:txBody>
      </p:sp>
      <p:sp>
        <p:nvSpPr>
          <p:cNvPr id="226314" name="Text Box 10"/>
          <p:cNvSpPr txBox="1">
            <a:spLocks noChangeArrowheads="1"/>
          </p:cNvSpPr>
          <p:nvPr/>
        </p:nvSpPr>
        <p:spPr bwMode="auto">
          <a:xfrm>
            <a:off x="5364088" y="4401109"/>
            <a:ext cx="2880320" cy="2308324"/>
          </a:xfrm>
          <a:prstGeom prst="rect">
            <a:avLst/>
          </a:prstGeom>
          <a:noFill/>
          <a:ln w="9525">
            <a:solidFill>
              <a:srgbClr val="FFFFFF"/>
            </a:solidFill>
            <a:miter lim="800000"/>
            <a:headEnd/>
            <a:tailEnd/>
          </a:ln>
        </p:spPr>
        <p:txBody>
          <a:bodyPr wrap="square">
            <a:spAutoFit/>
          </a:bodyPr>
          <a:lstStyle/>
          <a:p>
            <a:pPr algn="ctr">
              <a:spcBef>
                <a:spcPct val="50000"/>
              </a:spcBef>
            </a:pPr>
            <a:r>
              <a:rPr lang="ja-JP" altLang="en-US" sz="3600" dirty="0">
                <a:solidFill>
                  <a:srgbClr val="FF9900"/>
                </a:solidFill>
              </a:rPr>
              <a:t>職業奉仕　　　社会奉仕　　　国際</a:t>
            </a:r>
            <a:r>
              <a:rPr lang="ja-JP" altLang="en-US" sz="3600" dirty="0" smtClean="0">
                <a:solidFill>
                  <a:srgbClr val="FF9900"/>
                </a:solidFill>
              </a:rPr>
              <a:t>奉仕　　新世代奉仕</a:t>
            </a:r>
            <a:endParaRPr lang="ja-JP" altLang="en-US" sz="3600" dirty="0">
              <a:solidFill>
                <a:srgbClr val="FF9900"/>
              </a:solidFill>
            </a:endParaRPr>
          </a:p>
        </p:txBody>
      </p:sp>
      <p:sp>
        <p:nvSpPr>
          <p:cNvPr id="226315" name="AutoShape 11"/>
          <p:cNvSpPr>
            <a:spLocks noChangeArrowheads="1"/>
          </p:cNvSpPr>
          <p:nvPr/>
        </p:nvSpPr>
        <p:spPr bwMode="auto">
          <a:xfrm>
            <a:off x="2411413" y="4724400"/>
            <a:ext cx="485775" cy="760413"/>
          </a:xfrm>
          <a:prstGeom prst="downArrow">
            <a:avLst>
              <a:gd name="adj1" fmla="val 50000"/>
              <a:gd name="adj2" fmla="val 39134"/>
            </a:avLst>
          </a:prstGeom>
          <a:solidFill>
            <a:schemeClr val="accent1"/>
          </a:solidFill>
          <a:ln w="9525">
            <a:solidFill>
              <a:srgbClr val="FF0000"/>
            </a:solidFill>
            <a:miter lim="800000"/>
            <a:headEnd/>
            <a:tailEnd/>
          </a:ln>
        </p:spPr>
        <p:txBody>
          <a:bodyPr vert="eaVert" wrap="none" anchor="ctr"/>
          <a:lstStyle/>
          <a:p>
            <a:endParaRPr lang="ja-JP" altLang="en-US" dirty="0"/>
          </a:p>
        </p:txBody>
      </p:sp>
      <p:sp>
        <p:nvSpPr>
          <p:cNvPr id="226316" name="AutoShape 12"/>
          <p:cNvSpPr>
            <a:spLocks noChangeArrowheads="1"/>
          </p:cNvSpPr>
          <p:nvPr/>
        </p:nvSpPr>
        <p:spPr bwMode="auto">
          <a:xfrm>
            <a:off x="6588224" y="2708920"/>
            <a:ext cx="485775" cy="758825"/>
          </a:xfrm>
          <a:prstGeom prst="downArrow">
            <a:avLst>
              <a:gd name="adj1" fmla="val 50000"/>
              <a:gd name="adj2" fmla="val 39132"/>
            </a:avLst>
          </a:prstGeom>
          <a:solidFill>
            <a:srgbClr val="FF0000"/>
          </a:solidFill>
          <a:ln w="9525">
            <a:solidFill>
              <a:srgbClr val="FF0000"/>
            </a:solidFill>
            <a:miter lim="800000"/>
            <a:headEnd/>
            <a:tailEnd/>
          </a:ln>
        </p:spPr>
        <p:txBody>
          <a:bodyPr vert="eaVert" wrap="none" anchor="ctr"/>
          <a:lstStyle/>
          <a:p>
            <a:pPr algn="ctr"/>
            <a:endParaRPr lang="ja-JP" altLang="ja-JP" dirty="0">
              <a:solidFill>
                <a:srgbClr val="FF0000"/>
              </a:solidFill>
            </a:endParaRPr>
          </a:p>
        </p:txBody>
      </p:sp>
      <p:sp>
        <p:nvSpPr>
          <p:cNvPr id="9226" name="Text Box 13"/>
          <p:cNvSpPr txBox="1">
            <a:spLocks noChangeArrowheads="1"/>
          </p:cNvSpPr>
          <p:nvPr/>
        </p:nvSpPr>
        <p:spPr bwMode="auto">
          <a:xfrm>
            <a:off x="1619250" y="188913"/>
            <a:ext cx="5976938" cy="707886"/>
          </a:xfrm>
          <a:prstGeom prst="rect">
            <a:avLst/>
          </a:prstGeom>
          <a:noFill/>
          <a:ln w="9525">
            <a:noFill/>
            <a:miter lim="800000"/>
            <a:headEnd/>
            <a:tailEnd/>
          </a:ln>
        </p:spPr>
        <p:txBody>
          <a:bodyPr>
            <a:spAutoFit/>
          </a:bodyPr>
          <a:lstStyle/>
          <a:p>
            <a:pPr algn="ctr">
              <a:spcBef>
                <a:spcPct val="50000"/>
              </a:spcBef>
            </a:pPr>
            <a:r>
              <a:rPr lang="ja-JP" altLang="en-US" sz="4000" dirty="0">
                <a:ln>
                  <a:solidFill>
                    <a:sysClr val="windowText" lastClr="000000"/>
                  </a:solidFill>
                </a:ln>
                <a:solidFill>
                  <a:srgbClr val="FFFF99"/>
                </a:solidFill>
              </a:rPr>
              <a:t>ロータリー活動の分類</a:t>
            </a:r>
          </a:p>
        </p:txBody>
      </p:sp>
      <p:sp>
        <p:nvSpPr>
          <p:cNvPr id="226318" name="Text Box 14"/>
          <p:cNvSpPr txBox="1">
            <a:spLocks noChangeArrowheads="1"/>
          </p:cNvSpPr>
          <p:nvPr/>
        </p:nvSpPr>
        <p:spPr bwMode="auto">
          <a:xfrm>
            <a:off x="5796136" y="3645024"/>
            <a:ext cx="2160587" cy="650875"/>
          </a:xfrm>
          <a:prstGeom prst="rect">
            <a:avLst/>
          </a:prstGeom>
          <a:noFill/>
          <a:ln w="9525">
            <a:solidFill>
              <a:srgbClr val="FFFFCC"/>
            </a:solidFill>
            <a:miter lim="800000"/>
            <a:headEnd/>
            <a:tailEnd/>
          </a:ln>
        </p:spPr>
        <p:txBody>
          <a:bodyPr>
            <a:spAutoFit/>
          </a:bodyPr>
          <a:lstStyle/>
          <a:p>
            <a:pPr algn="ctr">
              <a:spcBef>
                <a:spcPct val="50000"/>
              </a:spcBef>
            </a:pPr>
            <a:r>
              <a:rPr lang="ja-JP" altLang="en-US" sz="3600" dirty="0">
                <a:solidFill>
                  <a:srgbClr val="FF9900"/>
                </a:solidFill>
              </a:rPr>
              <a:t>個人生活</a:t>
            </a:r>
          </a:p>
        </p:txBody>
      </p:sp>
    </p:spTree>
    <p:extLst>
      <p:ext uri="{BB962C8B-B14F-4D97-AF65-F5344CB8AC3E}">
        <p14:creationId xmlns:p14="http://schemas.microsoft.com/office/powerpoint/2010/main" val="3212989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diamond(in)">
                                      <p:cBhvr>
                                        <p:cTn id="7" dur="2000"/>
                                        <p:tgtEl>
                                          <p:spTgt spid="226308"/>
                                        </p:tgtEl>
                                      </p:cBhvr>
                                    </p:animEffect>
                                  </p:childTnLst>
                                </p:cTn>
                              </p:par>
                            </p:childTnLst>
                          </p:cTn>
                        </p:par>
                        <p:par>
                          <p:cTn id="8" fill="hold">
                            <p:stCondLst>
                              <p:cond delay="2000"/>
                            </p:stCondLst>
                            <p:childTnLst>
                              <p:par>
                                <p:cTn id="9" presetID="39" presetClass="entr" presetSubtype="0" accel="100000" fill="hold" nodeType="afterEffect">
                                  <p:stCondLst>
                                    <p:cond delay="0"/>
                                  </p:stCondLst>
                                  <p:childTnLst>
                                    <p:set>
                                      <p:cBhvr>
                                        <p:cTn id="10" dur="1" fill="hold">
                                          <p:stCondLst>
                                            <p:cond delay="0"/>
                                          </p:stCondLst>
                                        </p:cTn>
                                        <p:tgtEl>
                                          <p:spTgt spid="226311">
                                            <p:txEl>
                                              <p:pRg st="0" end="0"/>
                                            </p:txEl>
                                          </p:spTgt>
                                        </p:tgtEl>
                                        <p:attrNameLst>
                                          <p:attrName>style.visibility</p:attrName>
                                        </p:attrNameLst>
                                      </p:cBhvr>
                                      <p:to>
                                        <p:strVal val="visible"/>
                                      </p:to>
                                    </p:set>
                                    <p:anim calcmode="lin" valueType="num">
                                      <p:cBhvr>
                                        <p:cTn id="11" dur="2000" fill="hold"/>
                                        <p:tgtEl>
                                          <p:spTgt spid="2263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2000" fill="hold"/>
                                        <p:tgtEl>
                                          <p:spTgt spid="2263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2000" fill="hold"/>
                                        <p:tgtEl>
                                          <p:spTgt spid="2263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2000" fill="hold"/>
                                        <p:tgtEl>
                                          <p:spTgt spid="226311">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39" presetClass="entr" presetSubtype="0" accel="100000" fill="hold" nodeType="afterEffect">
                                  <p:stCondLst>
                                    <p:cond delay="0"/>
                                  </p:stCondLst>
                                  <p:childTnLst>
                                    <p:set>
                                      <p:cBhvr>
                                        <p:cTn id="17" dur="1" fill="hold">
                                          <p:stCondLst>
                                            <p:cond delay="0"/>
                                          </p:stCondLst>
                                        </p:cTn>
                                        <p:tgtEl>
                                          <p:spTgt spid="226311">
                                            <p:txEl>
                                              <p:pRg st="1" end="1"/>
                                            </p:txEl>
                                          </p:spTgt>
                                        </p:tgtEl>
                                        <p:attrNameLst>
                                          <p:attrName>style.visibility</p:attrName>
                                        </p:attrNameLst>
                                      </p:cBhvr>
                                      <p:to>
                                        <p:strVal val="visible"/>
                                      </p:to>
                                    </p:set>
                                    <p:anim calcmode="lin" valueType="num">
                                      <p:cBhvr>
                                        <p:cTn id="18" dur="2000" fill="hold"/>
                                        <p:tgtEl>
                                          <p:spTgt spid="2263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2263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2263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226311">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39" presetClass="entr" presetSubtype="0" accel="100000" fill="hold" nodeType="afterEffect">
                                  <p:stCondLst>
                                    <p:cond delay="0"/>
                                  </p:stCondLst>
                                  <p:childTnLst>
                                    <p:set>
                                      <p:cBhvr>
                                        <p:cTn id="24" dur="1" fill="hold">
                                          <p:stCondLst>
                                            <p:cond delay="0"/>
                                          </p:stCondLst>
                                        </p:cTn>
                                        <p:tgtEl>
                                          <p:spTgt spid="226311">
                                            <p:txEl>
                                              <p:pRg st="2" end="2"/>
                                            </p:txEl>
                                          </p:spTgt>
                                        </p:tgtEl>
                                        <p:attrNameLst>
                                          <p:attrName>style.visibility</p:attrName>
                                        </p:attrNameLst>
                                      </p:cBhvr>
                                      <p:to>
                                        <p:strVal val="visible"/>
                                      </p:to>
                                    </p:set>
                                    <p:anim calcmode="lin" valueType="num">
                                      <p:cBhvr>
                                        <p:cTn id="25" dur="2000" fill="hold"/>
                                        <p:tgtEl>
                                          <p:spTgt spid="2263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2000" fill="hold"/>
                                        <p:tgtEl>
                                          <p:spTgt spid="2263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2000" fill="hold"/>
                                        <p:tgtEl>
                                          <p:spTgt spid="2263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2000" fill="hold"/>
                                        <p:tgtEl>
                                          <p:spTgt spid="226311">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2" presetClass="entr" presetSubtype="1" fill="hold" grpId="0" nodeType="afterEffect">
                                  <p:stCondLst>
                                    <p:cond delay="0"/>
                                  </p:stCondLst>
                                  <p:childTnLst>
                                    <p:set>
                                      <p:cBhvr>
                                        <p:cTn id="31" dur="1" fill="hold">
                                          <p:stCondLst>
                                            <p:cond delay="0"/>
                                          </p:stCondLst>
                                        </p:cTn>
                                        <p:tgtEl>
                                          <p:spTgt spid="226315"/>
                                        </p:tgtEl>
                                        <p:attrNameLst>
                                          <p:attrName>style.visibility</p:attrName>
                                        </p:attrNameLst>
                                      </p:cBhvr>
                                      <p:to>
                                        <p:strVal val="visible"/>
                                      </p:to>
                                    </p:set>
                                    <p:anim calcmode="lin" valueType="num">
                                      <p:cBhvr additive="base">
                                        <p:cTn id="32" dur="500" fill="hold"/>
                                        <p:tgtEl>
                                          <p:spTgt spid="226315"/>
                                        </p:tgtEl>
                                        <p:attrNameLst>
                                          <p:attrName>ppt_x</p:attrName>
                                        </p:attrNameLst>
                                      </p:cBhvr>
                                      <p:tavLst>
                                        <p:tav tm="0">
                                          <p:val>
                                            <p:strVal val="#ppt_x"/>
                                          </p:val>
                                        </p:tav>
                                        <p:tav tm="100000">
                                          <p:val>
                                            <p:strVal val="#ppt_x"/>
                                          </p:val>
                                        </p:tav>
                                      </p:tavLst>
                                    </p:anim>
                                    <p:anim calcmode="lin" valueType="num">
                                      <p:cBhvr additive="base">
                                        <p:cTn id="33" dur="500" fill="hold"/>
                                        <p:tgtEl>
                                          <p:spTgt spid="226315"/>
                                        </p:tgtEl>
                                        <p:attrNameLst>
                                          <p:attrName>ppt_y</p:attrName>
                                        </p:attrNameLst>
                                      </p:cBhvr>
                                      <p:tavLst>
                                        <p:tav tm="0">
                                          <p:val>
                                            <p:strVal val="0-#ppt_h/2"/>
                                          </p:val>
                                        </p:tav>
                                        <p:tav tm="100000">
                                          <p:val>
                                            <p:strVal val="#ppt_y"/>
                                          </p:val>
                                        </p:tav>
                                      </p:tavLst>
                                    </p:anim>
                                  </p:childTnLst>
                                </p:cTn>
                              </p:par>
                            </p:childTnLst>
                          </p:cTn>
                        </p:par>
                        <p:par>
                          <p:cTn id="34" fill="hold">
                            <p:stCondLst>
                              <p:cond delay="8500"/>
                            </p:stCondLst>
                            <p:childTnLst>
                              <p:par>
                                <p:cTn id="35" presetID="8" presetClass="entr" presetSubtype="16" fill="hold" grpId="0" nodeType="afterEffect">
                                  <p:stCondLst>
                                    <p:cond delay="0"/>
                                  </p:stCondLst>
                                  <p:childTnLst>
                                    <p:set>
                                      <p:cBhvr>
                                        <p:cTn id="36" dur="1" fill="hold">
                                          <p:stCondLst>
                                            <p:cond delay="0"/>
                                          </p:stCondLst>
                                        </p:cTn>
                                        <p:tgtEl>
                                          <p:spTgt spid="226313"/>
                                        </p:tgtEl>
                                        <p:attrNameLst>
                                          <p:attrName>style.visibility</p:attrName>
                                        </p:attrNameLst>
                                      </p:cBhvr>
                                      <p:to>
                                        <p:strVal val="visible"/>
                                      </p:to>
                                    </p:set>
                                    <p:animEffect transition="in" filter="diamond(in)">
                                      <p:cBhvr>
                                        <p:cTn id="37" dur="2000"/>
                                        <p:tgtEl>
                                          <p:spTgt spid="2263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26309"/>
                                        </p:tgtEl>
                                        <p:attrNameLst>
                                          <p:attrName>style.visibility</p:attrName>
                                        </p:attrNameLst>
                                      </p:cBhvr>
                                      <p:to>
                                        <p:strVal val="visible"/>
                                      </p:to>
                                    </p:set>
                                    <p:animEffect transition="in" filter="diamond(in)">
                                      <p:cBhvr>
                                        <p:cTn id="42" dur="2000"/>
                                        <p:tgtEl>
                                          <p:spTgt spid="226309"/>
                                        </p:tgtEl>
                                      </p:cBhvr>
                                    </p:animEffect>
                                  </p:childTnLst>
                                </p:cTn>
                              </p:par>
                            </p:childTnLst>
                          </p:cTn>
                        </p:par>
                        <p:par>
                          <p:cTn id="43" fill="hold">
                            <p:stCondLst>
                              <p:cond delay="2000"/>
                            </p:stCondLst>
                            <p:childTnLst>
                              <p:par>
                                <p:cTn id="44" presetID="39" presetClass="entr" presetSubtype="0" accel="100000" fill="hold" nodeType="afterEffect">
                                  <p:stCondLst>
                                    <p:cond delay="0"/>
                                  </p:stCondLst>
                                  <p:childTnLst>
                                    <p:set>
                                      <p:cBhvr>
                                        <p:cTn id="45" dur="1" fill="hold">
                                          <p:stCondLst>
                                            <p:cond delay="0"/>
                                          </p:stCondLst>
                                        </p:cTn>
                                        <p:tgtEl>
                                          <p:spTgt spid="226312">
                                            <p:txEl>
                                              <p:pRg st="0" end="0"/>
                                            </p:txEl>
                                          </p:spTgt>
                                        </p:tgtEl>
                                        <p:attrNameLst>
                                          <p:attrName>style.visibility</p:attrName>
                                        </p:attrNameLst>
                                      </p:cBhvr>
                                      <p:to>
                                        <p:strVal val="visible"/>
                                      </p:to>
                                    </p:set>
                                    <p:anim calcmode="lin" valueType="num">
                                      <p:cBhvr>
                                        <p:cTn id="46" dur="2000" fill="hold"/>
                                        <p:tgtEl>
                                          <p:spTgt spid="22631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2000" fill="hold"/>
                                        <p:tgtEl>
                                          <p:spTgt spid="22631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2000" fill="hold"/>
                                        <p:tgtEl>
                                          <p:spTgt spid="22631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2000" fill="hold"/>
                                        <p:tgtEl>
                                          <p:spTgt spid="226312">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1" fill="hold" grpId="0" nodeType="afterEffect">
                                  <p:stCondLst>
                                    <p:cond delay="0"/>
                                  </p:stCondLst>
                                  <p:childTnLst>
                                    <p:set>
                                      <p:cBhvr>
                                        <p:cTn id="52" dur="1" fill="hold">
                                          <p:stCondLst>
                                            <p:cond delay="0"/>
                                          </p:stCondLst>
                                        </p:cTn>
                                        <p:tgtEl>
                                          <p:spTgt spid="226316"/>
                                        </p:tgtEl>
                                        <p:attrNameLst>
                                          <p:attrName>style.visibility</p:attrName>
                                        </p:attrNameLst>
                                      </p:cBhvr>
                                      <p:to>
                                        <p:strVal val="visible"/>
                                      </p:to>
                                    </p:set>
                                    <p:anim calcmode="lin" valueType="num">
                                      <p:cBhvr additive="base">
                                        <p:cTn id="53" dur="2000" fill="hold"/>
                                        <p:tgtEl>
                                          <p:spTgt spid="226316"/>
                                        </p:tgtEl>
                                        <p:attrNameLst>
                                          <p:attrName>ppt_x</p:attrName>
                                        </p:attrNameLst>
                                      </p:cBhvr>
                                      <p:tavLst>
                                        <p:tav tm="0">
                                          <p:val>
                                            <p:strVal val="#ppt_x"/>
                                          </p:val>
                                        </p:tav>
                                        <p:tav tm="100000">
                                          <p:val>
                                            <p:strVal val="#ppt_x"/>
                                          </p:val>
                                        </p:tav>
                                      </p:tavLst>
                                    </p:anim>
                                    <p:anim calcmode="lin" valueType="num">
                                      <p:cBhvr additive="base">
                                        <p:cTn id="54" dur="2000" fill="hold"/>
                                        <p:tgtEl>
                                          <p:spTgt spid="226316"/>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8" presetClass="entr" presetSubtype="16" fill="hold" grpId="0" nodeType="afterEffect">
                                  <p:stCondLst>
                                    <p:cond delay="0"/>
                                  </p:stCondLst>
                                  <p:childTnLst>
                                    <p:set>
                                      <p:cBhvr>
                                        <p:cTn id="57" dur="1" fill="hold">
                                          <p:stCondLst>
                                            <p:cond delay="0"/>
                                          </p:stCondLst>
                                        </p:cTn>
                                        <p:tgtEl>
                                          <p:spTgt spid="226318"/>
                                        </p:tgtEl>
                                        <p:attrNameLst>
                                          <p:attrName>style.visibility</p:attrName>
                                        </p:attrNameLst>
                                      </p:cBhvr>
                                      <p:to>
                                        <p:strVal val="visible"/>
                                      </p:to>
                                    </p:set>
                                    <p:animEffect transition="in" filter="diamond(in)">
                                      <p:cBhvr>
                                        <p:cTn id="58" dur="2000"/>
                                        <p:tgtEl>
                                          <p:spTgt spid="226318"/>
                                        </p:tgtEl>
                                      </p:cBhvr>
                                    </p:animEffect>
                                  </p:childTnLst>
                                </p:cTn>
                              </p:par>
                            </p:childTnLst>
                          </p:cTn>
                        </p:par>
                        <p:par>
                          <p:cTn id="59" fill="hold">
                            <p:stCondLst>
                              <p:cond delay="8000"/>
                            </p:stCondLst>
                            <p:childTnLst>
                              <p:par>
                                <p:cTn id="60" presetID="8" presetClass="entr" presetSubtype="16" fill="hold" grpId="0" nodeType="afterEffect">
                                  <p:stCondLst>
                                    <p:cond delay="0"/>
                                  </p:stCondLst>
                                  <p:childTnLst>
                                    <p:set>
                                      <p:cBhvr>
                                        <p:cTn id="61" dur="1" fill="hold">
                                          <p:stCondLst>
                                            <p:cond delay="0"/>
                                          </p:stCondLst>
                                        </p:cTn>
                                        <p:tgtEl>
                                          <p:spTgt spid="226314"/>
                                        </p:tgtEl>
                                        <p:attrNameLst>
                                          <p:attrName>style.visibility</p:attrName>
                                        </p:attrNameLst>
                                      </p:cBhvr>
                                      <p:to>
                                        <p:strVal val="visible"/>
                                      </p:to>
                                    </p:set>
                                    <p:animEffect transition="in" filter="diamond(in)">
                                      <p:cBhvr>
                                        <p:cTn id="62" dur="2000"/>
                                        <p:tgtEl>
                                          <p:spTgt spid="226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animBg="1"/>
      <p:bldP spid="226309" grpId="0" animBg="1"/>
      <p:bldP spid="226313" grpId="0" animBg="1"/>
      <p:bldP spid="226314" grpId="0" animBg="1"/>
      <p:bldP spid="226315" grpId="0" animBg="1"/>
      <p:bldP spid="226316" grpId="0" animBg="1"/>
      <p:bldP spid="2263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650" y="0"/>
            <a:ext cx="7772400" cy="1143000"/>
          </a:xfrm>
        </p:spPr>
        <p:txBody>
          <a:bodyPr/>
          <a:lstStyle/>
          <a:p>
            <a:pPr eaLnBrk="1" hangingPunct="1"/>
            <a:r>
              <a:rPr lang="ja-JP" altLang="en-US" sz="4000" dirty="0" smtClean="0">
                <a:ln>
                  <a:solidFill>
                    <a:sysClr val="windowText" lastClr="000000"/>
                  </a:solidFill>
                </a:ln>
                <a:solidFill>
                  <a:srgbClr val="FFFF99"/>
                </a:solidFill>
              </a:rPr>
              <a:t>ロータリー活動の原点</a:t>
            </a:r>
          </a:p>
        </p:txBody>
      </p:sp>
      <p:sp>
        <p:nvSpPr>
          <p:cNvPr id="243715" name="Rectangle 3"/>
          <p:cNvSpPr>
            <a:spLocks noGrp="1" noChangeArrowheads="1"/>
          </p:cNvSpPr>
          <p:nvPr>
            <p:ph type="body" sz="half" idx="1"/>
          </p:nvPr>
        </p:nvSpPr>
        <p:spPr>
          <a:xfrm>
            <a:off x="431800" y="1341438"/>
            <a:ext cx="8388350" cy="5291137"/>
          </a:xfrm>
        </p:spPr>
        <p:txBody>
          <a:bodyPr/>
          <a:lstStyle/>
          <a:p>
            <a:pPr eaLnBrk="1" hangingPunct="1">
              <a:defRPr/>
            </a:pPr>
            <a:r>
              <a:rPr lang="ja-JP" altLang="en-US" b="1" dirty="0" smtClean="0">
                <a:ln>
                  <a:solidFill>
                    <a:sysClr val="windowText" lastClr="000000"/>
                  </a:solidFill>
                </a:ln>
                <a:solidFill>
                  <a:schemeClr val="bg1">
                    <a:lumMod val="95000"/>
                  </a:schemeClr>
                </a:solidFill>
              </a:rPr>
              <a:t>ロータリー活動の原点は個々のクラブ</a:t>
            </a:r>
          </a:p>
          <a:p>
            <a:pPr eaLnBrk="1" hangingPunct="1">
              <a:defRPr/>
            </a:pPr>
            <a:r>
              <a:rPr lang="ja-JP" altLang="en-US" b="1" dirty="0" smtClean="0">
                <a:ln>
                  <a:solidFill>
                    <a:sysClr val="windowText" lastClr="000000"/>
                  </a:solidFill>
                </a:ln>
                <a:solidFill>
                  <a:schemeClr val="bg1">
                    <a:lumMod val="95000"/>
                  </a:schemeClr>
                </a:solidFill>
              </a:rPr>
              <a:t>ロータリークラブの評価</a:t>
            </a:r>
          </a:p>
          <a:p>
            <a:pPr eaLnBrk="1" hangingPunct="1">
              <a:buNone/>
              <a:defRPr/>
            </a:pPr>
            <a:r>
              <a:rPr lang="ja-JP" altLang="en-US" b="1" dirty="0" smtClean="0">
                <a:ln>
                  <a:solidFill>
                    <a:sysClr val="windowText" lastClr="000000"/>
                  </a:solidFill>
                </a:ln>
                <a:solidFill>
                  <a:schemeClr val="bg1">
                    <a:lumMod val="95000"/>
                  </a:schemeClr>
                </a:solidFill>
              </a:rPr>
              <a:t>　　いかに素晴らしいロータリアンを育てたか</a:t>
            </a:r>
          </a:p>
          <a:p>
            <a:pPr eaLnBrk="1" hangingPunct="1">
              <a:defRPr/>
            </a:pPr>
            <a:r>
              <a:rPr lang="ja-JP" altLang="en-US" b="1" dirty="0" smtClean="0">
                <a:ln>
                  <a:solidFill>
                    <a:sysClr val="windowText" lastClr="000000"/>
                  </a:solidFill>
                </a:ln>
                <a:solidFill>
                  <a:schemeClr val="bg1">
                    <a:lumMod val="95000"/>
                  </a:schemeClr>
                </a:solidFill>
              </a:rPr>
              <a:t>ＲＩが何れの方向に進もうとも、ロータリーの奉</a:t>
            </a:r>
          </a:p>
          <a:p>
            <a:pPr eaLnBrk="1" hangingPunct="1">
              <a:buFont typeface="Arial" charset="0"/>
              <a:buNone/>
              <a:defRPr/>
            </a:pPr>
            <a:r>
              <a:rPr lang="ja-JP" altLang="en-US" b="1" dirty="0" smtClean="0">
                <a:ln>
                  <a:solidFill>
                    <a:sysClr val="windowText" lastClr="000000"/>
                  </a:solidFill>
                </a:ln>
                <a:solidFill>
                  <a:schemeClr val="bg1">
                    <a:lumMod val="95000"/>
                  </a:schemeClr>
                </a:solidFill>
              </a:rPr>
              <a:t>　 仕理念の研鑽と奉仕活動</a:t>
            </a:r>
          </a:p>
          <a:p>
            <a:pPr eaLnBrk="1" hangingPunct="1">
              <a:buFont typeface="Arial" charset="0"/>
              <a:buNone/>
              <a:defRPr/>
            </a:pPr>
            <a:r>
              <a:rPr lang="ja-JP" altLang="en-US" b="1" dirty="0" smtClean="0">
                <a:ln>
                  <a:solidFill>
                    <a:sysClr val="windowText" lastClr="000000"/>
                  </a:solidFill>
                </a:ln>
                <a:solidFill>
                  <a:schemeClr val="bg1">
                    <a:lumMod val="95000"/>
                  </a:schemeClr>
                </a:solidFill>
              </a:rPr>
              <a:t>　 の実践はクラブが主体性</a:t>
            </a:r>
            <a:endParaRPr lang="en-US" altLang="ja-JP" b="1" dirty="0" smtClean="0">
              <a:ln>
                <a:solidFill>
                  <a:sysClr val="windowText" lastClr="000000"/>
                </a:solidFill>
              </a:ln>
              <a:solidFill>
                <a:schemeClr val="bg1">
                  <a:lumMod val="95000"/>
                </a:schemeClr>
              </a:solidFill>
            </a:endParaRPr>
          </a:p>
          <a:p>
            <a:pPr eaLnBrk="1" hangingPunct="1">
              <a:buFont typeface="Arial" charset="0"/>
              <a:buNone/>
              <a:defRPr/>
            </a:pPr>
            <a:r>
              <a:rPr lang="en-US" altLang="ja-JP" b="1" dirty="0" smtClean="0">
                <a:ln>
                  <a:solidFill>
                    <a:sysClr val="windowText" lastClr="000000"/>
                  </a:solidFill>
                </a:ln>
                <a:solidFill>
                  <a:schemeClr val="bg1">
                    <a:lumMod val="95000"/>
                  </a:schemeClr>
                </a:solidFill>
              </a:rPr>
              <a:t>    </a:t>
            </a:r>
            <a:r>
              <a:rPr lang="ja-JP" altLang="en-US" b="1" dirty="0" smtClean="0">
                <a:ln>
                  <a:solidFill>
                    <a:sysClr val="windowText" lastClr="000000"/>
                  </a:solidFill>
                </a:ln>
                <a:solidFill>
                  <a:schemeClr val="bg1">
                    <a:lumMod val="95000"/>
                  </a:schemeClr>
                </a:solidFill>
              </a:rPr>
              <a:t>を持って行う覚悟が必要</a:t>
            </a:r>
          </a:p>
        </p:txBody>
      </p:sp>
      <p:pic>
        <p:nvPicPr>
          <p:cNvPr id="10244" name="Picture 4" descr="pe01676_"/>
          <p:cNvPicPr>
            <a:picLocks noGrp="1" noChangeAspect="1" noChangeArrowheads="1"/>
          </p:cNvPicPr>
          <p:nvPr>
            <p:ph sz="half" idx="2"/>
          </p:nvPr>
        </p:nvPicPr>
        <p:blipFill>
          <a:blip r:embed="rId3" cstate="print"/>
          <a:srcRect/>
          <a:stretch>
            <a:fillRect/>
          </a:stretch>
        </p:blipFill>
        <p:spPr>
          <a:xfrm>
            <a:off x="5500688" y="4268788"/>
            <a:ext cx="3378200" cy="2589212"/>
          </a:xfrm>
        </p:spPr>
      </p:pic>
    </p:spTree>
    <p:extLst>
      <p:ext uri="{BB962C8B-B14F-4D97-AF65-F5344CB8AC3E}">
        <p14:creationId xmlns:p14="http://schemas.microsoft.com/office/powerpoint/2010/main" val="993456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checkerboard(across)">
                                      <p:cBhvr>
                                        <p:cTn id="7" dur="20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checkerboard(across)">
                                      <p:cBhvr>
                                        <p:cTn id="12" dur="2000"/>
                                        <p:tgtEl>
                                          <p:spTgt spid="243715">
                                            <p:txEl>
                                              <p:pRg st="1" end="1"/>
                                            </p:txEl>
                                          </p:spTgt>
                                        </p:tgtEl>
                                      </p:cBhvr>
                                    </p:animEffect>
                                  </p:childTnLst>
                                </p:cTn>
                              </p:par>
                            </p:childTnLst>
                          </p:cTn>
                        </p:par>
                        <p:par>
                          <p:cTn id="13" fill="hold">
                            <p:stCondLst>
                              <p:cond delay="2000"/>
                            </p:stCondLst>
                            <p:childTnLst>
                              <p:par>
                                <p:cTn id="14" presetID="5" presetClass="entr" presetSubtype="10" fill="hold" nodeType="afterEffect">
                                  <p:stCondLst>
                                    <p:cond delay="0"/>
                                  </p:stCondLst>
                                  <p:childTnLst>
                                    <p:set>
                                      <p:cBhvr>
                                        <p:cTn id="15" dur="1" fill="hold">
                                          <p:stCondLst>
                                            <p:cond delay="0"/>
                                          </p:stCondLst>
                                        </p:cTn>
                                        <p:tgtEl>
                                          <p:spTgt spid="243715">
                                            <p:txEl>
                                              <p:pRg st="2" end="2"/>
                                            </p:txEl>
                                          </p:spTgt>
                                        </p:tgtEl>
                                        <p:attrNameLst>
                                          <p:attrName>style.visibility</p:attrName>
                                        </p:attrNameLst>
                                      </p:cBhvr>
                                      <p:to>
                                        <p:strVal val="visible"/>
                                      </p:to>
                                    </p:set>
                                    <p:animEffect transition="in" filter="checkerboard(across)">
                                      <p:cBhvr>
                                        <p:cTn id="16" dur="2000"/>
                                        <p:tgtEl>
                                          <p:spTgt spid="2437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43715">
                                            <p:txEl>
                                              <p:pRg st="3" end="3"/>
                                            </p:txEl>
                                          </p:spTgt>
                                        </p:tgtEl>
                                        <p:attrNameLst>
                                          <p:attrName>style.visibility</p:attrName>
                                        </p:attrNameLst>
                                      </p:cBhvr>
                                      <p:to>
                                        <p:strVal val="visible"/>
                                      </p:to>
                                    </p:set>
                                    <p:animEffect transition="in" filter="checkerboard(across)">
                                      <p:cBhvr>
                                        <p:cTn id="21" dur="2000"/>
                                        <p:tgtEl>
                                          <p:spTgt spid="243715">
                                            <p:txEl>
                                              <p:pRg st="3" end="3"/>
                                            </p:txEl>
                                          </p:spTgt>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243715">
                                            <p:txEl>
                                              <p:pRg st="4" end="4"/>
                                            </p:txEl>
                                          </p:spTgt>
                                        </p:tgtEl>
                                        <p:attrNameLst>
                                          <p:attrName>style.visibility</p:attrName>
                                        </p:attrNameLst>
                                      </p:cBhvr>
                                      <p:to>
                                        <p:strVal val="visible"/>
                                      </p:to>
                                    </p:set>
                                    <p:animEffect transition="in" filter="checkerboard(across)">
                                      <p:cBhvr>
                                        <p:cTn id="25" dur="2000"/>
                                        <p:tgtEl>
                                          <p:spTgt spid="243715">
                                            <p:txEl>
                                              <p:pRg st="4" end="4"/>
                                            </p:txEl>
                                          </p:spTgt>
                                        </p:tgtEl>
                                      </p:cBhvr>
                                    </p:animEffect>
                                  </p:childTnLst>
                                </p:cTn>
                              </p:par>
                            </p:childTnLst>
                          </p:cTn>
                        </p:par>
                        <p:par>
                          <p:cTn id="26" fill="hold">
                            <p:stCondLst>
                              <p:cond delay="4000"/>
                            </p:stCondLst>
                            <p:childTnLst>
                              <p:par>
                                <p:cTn id="27" presetID="5" presetClass="entr" presetSubtype="10" fill="hold" nodeType="afterEffect">
                                  <p:stCondLst>
                                    <p:cond delay="0"/>
                                  </p:stCondLst>
                                  <p:childTnLst>
                                    <p:set>
                                      <p:cBhvr>
                                        <p:cTn id="28" dur="1" fill="hold">
                                          <p:stCondLst>
                                            <p:cond delay="0"/>
                                          </p:stCondLst>
                                        </p:cTn>
                                        <p:tgtEl>
                                          <p:spTgt spid="243715">
                                            <p:txEl>
                                              <p:pRg st="5" end="5"/>
                                            </p:txEl>
                                          </p:spTgt>
                                        </p:tgtEl>
                                        <p:attrNameLst>
                                          <p:attrName>style.visibility</p:attrName>
                                        </p:attrNameLst>
                                      </p:cBhvr>
                                      <p:to>
                                        <p:strVal val="visible"/>
                                      </p:to>
                                    </p:set>
                                    <p:animEffect transition="in" filter="checkerboard(across)">
                                      <p:cBhvr>
                                        <p:cTn id="29" dur="2000"/>
                                        <p:tgtEl>
                                          <p:spTgt spid="243715">
                                            <p:txEl>
                                              <p:pRg st="5" end="5"/>
                                            </p:txEl>
                                          </p:spTgt>
                                        </p:tgtEl>
                                      </p:cBhvr>
                                    </p:animEffect>
                                  </p:childTnLst>
                                </p:cTn>
                              </p:par>
                            </p:childTnLst>
                          </p:cTn>
                        </p:par>
                        <p:par>
                          <p:cTn id="30" fill="hold">
                            <p:stCondLst>
                              <p:cond delay="6000"/>
                            </p:stCondLst>
                            <p:childTnLst>
                              <p:par>
                                <p:cTn id="31" presetID="5" presetClass="entr" presetSubtype="10" fill="hold" nodeType="afterEffect">
                                  <p:stCondLst>
                                    <p:cond delay="0"/>
                                  </p:stCondLst>
                                  <p:childTnLst>
                                    <p:set>
                                      <p:cBhvr>
                                        <p:cTn id="32" dur="1" fill="hold">
                                          <p:stCondLst>
                                            <p:cond delay="0"/>
                                          </p:stCondLst>
                                        </p:cTn>
                                        <p:tgtEl>
                                          <p:spTgt spid="243715">
                                            <p:txEl>
                                              <p:pRg st="6" end="6"/>
                                            </p:txEl>
                                          </p:spTgt>
                                        </p:tgtEl>
                                        <p:attrNameLst>
                                          <p:attrName>style.visibility</p:attrName>
                                        </p:attrNameLst>
                                      </p:cBhvr>
                                      <p:to>
                                        <p:strVal val="visible"/>
                                      </p:to>
                                    </p:set>
                                    <p:animEffect transition="in" filter="checkerboard(across)">
                                      <p:cBhvr>
                                        <p:cTn id="33" dur="2000"/>
                                        <p:tgtEl>
                                          <p:spTgt spid="243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28625" y="0"/>
            <a:ext cx="8229600" cy="1143000"/>
          </a:xfrm>
        </p:spPr>
        <p:txBody>
          <a:bodyPr/>
          <a:lstStyle/>
          <a:p>
            <a:pPr eaLnBrk="1" hangingPunct="1"/>
            <a:r>
              <a:rPr lang="ja-JP" altLang="en-US" sz="4000" b="1" dirty="0" smtClean="0">
                <a:ln>
                  <a:solidFill>
                    <a:sysClr val="windowText" lastClr="000000"/>
                  </a:solidFill>
                </a:ln>
                <a:solidFill>
                  <a:srgbClr val="FFFF99"/>
                </a:solidFill>
              </a:rPr>
              <a:t>ロータリーの規約</a:t>
            </a:r>
          </a:p>
        </p:txBody>
      </p:sp>
      <p:sp>
        <p:nvSpPr>
          <p:cNvPr id="11267" name="テキスト ボックス 3"/>
          <p:cNvSpPr txBox="1">
            <a:spLocks noChangeArrowheads="1"/>
          </p:cNvSpPr>
          <p:nvPr/>
        </p:nvSpPr>
        <p:spPr bwMode="auto">
          <a:xfrm>
            <a:off x="714375" y="1214438"/>
            <a:ext cx="2214563" cy="1570037"/>
          </a:xfrm>
          <a:prstGeom prst="rect">
            <a:avLst/>
          </a:prstGeom>
          <a:solidFill>
            <a:srgbClr val="FFFF99"/>
          </a:solidFill>
          <a:ln w="9525">
            <a:solidFill>
              <a:srgbClr val="FF0000"/>
            </a:solidFill>
            <a:miter lim="800000"/>
            <a:headEnd/>
            <a:tailEnd/>
          </a:ln>
        </p:spPr>
        <p:txBody>
          <a:bodyPr>
            <a:spAutoFit/>
          </a:bodyPr>
          <a:lstStyle/>
          <a:p>
            <a:pPr algn="ctr"/>
            <a:r>
              <a:rPr lang="ja-JP" altLang="en-US" sz="3200" dirty="0">
                <a:latin typeface="Calibri" pitchFamily="34" charset="0"/>
              </a:rPr>
              <a:t>ＲＩ定款</a:t>
            </a:r>
          </a:p>
          <a:p>
            <a:pPr algn="ctr"/>
            <a:r>
              <a:rPr lang="ja-JP" altLang="en-US" sz="3200" dirty="0">
                <a:latin typeface="Calibri" pitchFamily="34" charset="0"/>
              </a:rPr>
              <a:t>ＲＩ細則</a:t>
            </a:r>
          </a:p>
          <a:p>
            <a:pPr algn="ctr"/>
            <a:r>
              <a:rPr lang="ja-JP" altLang="en-US" sz="3200" dirty="0">
                <a:latin typeface="Calibri" pitchFamily="34" charset="0"/>
              </a:rPr>
              <a:t>クラブ定款</a:t>
            </a:r>
          </a:p>
        </p:txBody>
      </p:sp>
      <p:sp>
        <p:nvSpPr>
          <p:cNvPr id="5" name="右矢印 4"/>
          <p:cNvSpPr/>
          <p:nvPr/>
        </p:nvSpPr>
        <p:spPr>
          <a:xfrm>
            <a:off x="2928938" y="1785938"/>
            <a:ext cx="571500" cy="357187"/>
          </a:xfrm>
          <a:prstGeom prst="righ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テキスト ボックス 6"/>
          <p:cNvSpPr txBox="1"/>
          <p:nvPr/>
        </p:nvSpPr>
        <p:spPr>
          <a:xfrm>
            <a:off x="3714750" y="1214438"/>
            <a:ext cx="5143500" cy="2062162"/>
          </a:xfrm>
          <a:prstGeom prst="rect">
            <a:avLst/>
          </a:prstGeom>
          <a:noFill/>
        </p:spPr>
        <p:txBody>
          <a:bodyPr>
            <a:spAutoFit/>
          </a:bodyPr>
          <a:lstStyle/>
          <a:p>
            <a:pPr fontAlgn="auto">
              <a:spcBef>
                <a:spcPts val="0"/>
              </a:spcBef>
              <a:spcAft>
                <a:spcPts val="0"/>
              </a:spcAft>
              <a:defRPr/>
            </a:pPr>
            <a:r>
              <a:rPr lang="ja-JP" altLang="en-US" sz="3200" b="1" dirty="0">
                <a:ln>
                  <a:solidFill>
                    <a:sysClr val="windowText" lastClr="000000"/>
                  </a:solidFill>
                </a:ln>
                <a:solidFill>
                  <a:schemeClr val="bg1">
                    <a:lumMod val="95000"/>
                  </a:schemeClr>
                </a:solidFill>
              </a:rPr>
              <a:t>クラブ、ロータリアンが守らなければならない必要条件</a:t>
            </a:r>
          </a:p>
          <a:p>
            <a:pPr fontAlgn="auto">
              <a:spcBef>
                <a:spcPts val="0"/>
              </a:spcBef>
              <a:spcAft>
                <a:spcPts val="0"/>
              </a:spcAft>
              <a:defRPr/>
            </a:pPr>
            <a:r>
              <a:rPr lang="ja-JP" altLang="en-US" sz="3200" b="1" dirty="0">
                <a:ln>
                  <a:solidFill>
                    <a:sysClr val="windowText" lastClr="000000"/>
                  </a:solidFill>
                </a:ln>
                <a:solidFill>
                  <a:schemeClr val="bg1">
                    <a:lumMod val="95000"/>
                  </a:schemeClr>
                </a:solidFill>
              </a:rPr>
              <a:t>規定審議会の議を経て制定や改正することができる</a:t>
            </a:r>
          </a:p>
        </p:txBody>
      </p:sp>
      <p:sp>
        <p:nvSpPr>
          <p:cNvPr id="11270" name="テキスト ボックス 8"/>
          <p:cNvSpPr txBox="1">
            <a:spLocks noChangeArrowheads="1"/>
          </p:cNvSpPr>
          <p:nvPr/>
        </p:nvSpPr>
        <p:spPr bwMode="auto">
          <a:xfrm>
            <a:off x="714375" y="3571875"/>
            <a:ext cx="2214563" cy="584200"/>
          </a:xfrm>
          <a:prstGeom prst="rect">
            <a:avLst/>
          </a:prstGeom>
          <a:solidFill>
            <a:srgbClr val="FFFF99"/>
          </a:solidFill>
          <a:ln w="9525">
            <a:solidFill>
              <a:srgbClr val="FF0000"/>
            </a:solidFill>
            <a:miter lim="800000"/>
            <a:headEnd/>
            <a:tailEnd/>
          </a:ln>
        </p:spPr>
        <p:txBody>
          <a:bodyPr>
            <a:spAutoFit/>
          </a:bodyPr>
          <a:lstStyle/>
          <a:p>
            <a:r>
              <a:rPr lang="ja-JP" altLang="en-US" sz="3200" dirty="0"/>
              <a:t>クラブ細則</a:t>
            </a:r>
          </a:p>
        </p:txBody>
      </p:sp>
      <p:sp>
        <p:nvSpPr>
          <p:cNvPr id="10" name="右矢印 9"/>
          <p:cNvSpPr/>
          <p:nvPr/>
        </p:nvSpPr>
        <p:spPr>
          <a:xfrm>
            <a:off x="2928938" y="3714750"/>
            <a:ext cx="571500" cy="357188"/>
          </a:xfrm>
          <a:prstGeom prst="righ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 name="テキスト ボックス 10"/>
          <p:cNvSpPr txBox="1"/>
          <p:nvPr/>
        </p:nvSpPr>
        <p:spPr>
          <a:xfrm>
            <a:off x="3714750" y="3500438"/>
            <a:ext cx="5141726" cy="2062103"/>
          </a:xfrm>
          <a:prstGeom prst="rect">
            <a:avLst/>
          </a:prstGeom>
          <a:noFill/>
        </p:spPr>
        <p:txBody>
          <a:bodyPr wrap="square">
            <a:spAutoFit/>
          </a:bodyPr>
          <a:lstStyle/>
          <a:p>
            <a:pPr fontAlgn="auto">
              <a:spcBef>
                <a:spcPts val="0"/>
              </a:spcBef>
              <a:spcAft>
                <a:spcPts val="0"/>
              </a:spcAft>
              <a:defRPr/>
            </a:pPr>
            <a:r>
              <a:rPr lang="ja-JP" altLang="en-US" sz="3200" b="1" dirty="0">
                <a:ln>
                  <a:solidFill>
                    <a:sysClr val="windowText" lastClr="000000"/>
                  </a:solidFill>
                </a:ln>
                <a:solidFill>
                  <a:schemeClr val="bg1">
                    <a:lumMod val="95000"/>
                  </a:schemeClr>
                </a:solidFill>
                <a:latin typeface="+mn-lt"/>
                <a:ea typeface="+mn-ea"/>
              </a:rPr>
              <a:t>クラブ奉仕</a:t>
            </a:r>
            <a:r>
              <a:rPr lang="ja-JP" altLang="en-US" sz="3200" b="1" dirty="0" smtClean="0">
                <a:ln>
                  <a:solidFill>
                    <a:sysClr val="windowText" lastClr="000000"/>
                  </a:solidFill>
                </a:ln>
                <a:solidFill>
                  <a:schemeClr val="bg1">
                    <a:lumMod val="95000"/>
                  </a:schemeClr>
                </a:solidFill>
                <a:latin typeface="+mn-lt"/>
                <a:ea typeface="+mn-ea"/>
              </a:rPr>
              <a:t>全般・委員会構成</a:t>
            </a:r>
            <a:r>
              <a:rPr lang="ja-JP" altLang="en-US" sz="3200" b="1" dirty="0">
                <a:ln>
                  <a:solidFill>
                    <a:sysClr val="windowText" lastClr="000000"/>
                  </a:solidFill>
                </a:ln>
                <a:solidFill>
                  <a:schemeClr val="bg1">
                    <a:lumMod val="95000"/>
                  </a:schemeClr>
                </a:solidFill>
                <a:latin typeface="+mn-lt"/>
                <a:ea typeface="+mn-ea"/>
              </a:rPr>
              <a:t>　　　　　　　奉仕活動の実践</a:t>
            </a:r>
          </a:p>
          <a:p>
            <a:pPr fontAlgn="auto">
              <a:spcBef>
                <a:spcPts val="0"/>
              </a:spcBef>
              <a:spcAft>
                <a:spcPts val="0"/>
              </a:spcAft>
              <a:defRPr/>
            </a:pPr>
            <a:r>
              <a:rPr lang="ja-JP" altLang="en-US" sz="3200" b="1" dirty="0">
                <a:ln>
                  <a:solidFill>
                    <a:sysClr val="windowText" lastClr="000000"/>
                  </a:solidFill>
                </a:ln>
                <a:solidFill>
                  <a:schemeClr val="bg1">
                    <a:lumMod val="95000"/>
                  </a:schemeClr>
                </a:solidFill>
                <a:latin typeface="+mn-lt"/>
                <a:ea typeface="+mn-ea"/>
              </a:rPr>
              <a:t>クラブが独自に制定や改正することができる</a:t>
            </a:r>
          </a:p>
        </p:txBody>
      </p:sp>
      <p:sp>
        <p:nvSpPr>
          <p:cNvPr id="11273" name="テキスト ボックス 4"/>
          <p:cNvSpPr txBox="1">
            <a:spLocks noChangeArrowheads="1"/>
          </p:cNvSpPr>
          <p:nvPr/>
        </p:nvSpPr>
        <p:spPr bwMode="auto">
          <a:xfrm>
            <a:off x="3000375" y="5857875"/>
            <a:ext cx="3571875" cy="646113"/>
          </a:xfrm>
          <a:prstGeom prst="rect">
            <a:avLst/>
          </a:prstGeom>
          <a:solidFill>
            <a:srgbClr val="FFFFFF"/>
          </a:solidFill>
          <a:ln w="9525">
            <a:solidFill>
              <a:srgbClr val="FF3300"/>
            </a:solidFill>
            <a:miter lim="800000"/>
            <a:headEnd/>
            <a:tailEnd/>
          </a:ln>
        </p:spPr>
        <p:txBody>
          <a:bodyPr>
            <a:spAutoFit/>
          </a:bodyPr>
          <a:lstStyle/>
          <a:p>
            <a:pPr algn="ctr"/>
            <a:r>
              <a:rPr lang="ja-JP" altLang="en-US" sz="3600" dirty="0"/>
              <a:t>クラブ自治権</a:t>
            </a:r>
          </a:p>
        </p:txBody>
      </p:sp>
    </p:spTree>
    <p:extLst>
      <p:ext uri="{BB962C8B-B14F-4D97-AF65-F5344CB8AC3E}">
        <p14:creationId xmlns:p14="http://schemas.microsoft.com/office/powerpoint/2010/main" val="3296584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strips(upRight)">
                                      <p:cBhvr>
                                        <p:cTn id="7" dur="500"/>
                                        <p:tgtEl>
                                          <p:spTgt spid="11267"/>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strips(upRight)">
                                      <p:cBhvr>
                                        <p:cTn id="20" dur="500"/>
                                        <p:tgtEl>
                                          <p:spTgt spid="11270"/>
                                        </p:tgtEl>
                                      </p:cBhvr>
                                    </p:animEffect>
                                  </p:childTnLst>
                                </p:cTn>
                              </p:par>
                            </p:childTnLst>
                          </p:cTn>
                        </p:par>
                        <p:par>
                          <p:cTn id="21" fill="hold">
                            <p:stCondLst>
                              <p:cond delay="500"/>
                            </p:stCondLst>
                            <p:childTnLst>
                              <p:par>
                                <p:cTn id="22" presetID="18" presetClass="entr" presetSubtype="3"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upRight)">
                                      <p:cBhvr>
                                        <p:cTn id="24" dur="500"/>
                                        <p:tgtEl>
                                          <p:spTgt spid="10"/>
                                        </p:tgtEl>
                                      </p:cBhvr>
                                    </p:animEffect>
                                  </p:childTnLst>
                                </p:cTn>
                              </p:par>
                            </p:childTnLst>
                          </p:cTn>
                        </p:par>
                        <p:par>
                          <p:cTn id="25" fill="hold">
                            <p:stCondLst>
                              <p:cond delay="1000"/>
                            </p:stCondLst>
                            <p:childTnLst>
                              <p:par>
                                <p:cTn id="26" presetID="18" presetClass="entr" presetSubtype="3"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upRigh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1273"/>
                                        </p:tgtEl>
                                        <p:attrNameLst>
                                          <p:attrName>style.visibility</p:attrName>
                                        </p:attrNameLst>
                                      </p:cBhvr>
                                      <p:to>
                                        <p:strVal val="visible"/>
                                      </p:to>
                                    </p:set>
                                    <p:animEffect transition="in" filter="diamond(in)">
                                      <p:cBhvr>
                                        <p:cTn id="33"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5" grpId="0" animBg="1"/>
      <p:bldP spid="7" grpId="0"/>
      <p:bldP spid="11270" grpId="0" animBg="1"/>
      <p:bldP spid="10" grpId="0" animBg="1"/>
      <p:bldP spid="11" grpId="0"/>
      <p:bldP spid="112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0"/>
            <a:ext cx="7772400" cy="1143000"/>
          </a:xfrm>
        </p:spPr>
        <p:txBody>
          <a:bodyPr/>
          <a:lstStyle/>
          <a:p>
            <a:r>
              <a:rPr lang="ja-JP" altLang="en-US" sz="4000" b="1" dirty="0">
                <a:ln>
                  <a:solidFill>
                    <a:sysClr val="windowText" lastClr="000000"/>
                  </a:solidFill>
                </a:ln>
                <a:solidFill>
                  <a:srgbClr val="FFFF99"/>
                </a:solidFill>
              </a:rPr>
              <a:t>クラブ細則の整備</a:t>
            </a:r>
          </a:p>
        </p:txBody>
      </p:sp>
      <p:sp>
        <p:nvSpPr>
          <p:cNvPr id="120835" name="Rectangle 3"/>
          <p:cNvSpPr>
            <a:spLocks noGrp="1" noChangeArrowheads="1"/>
          </p:cNvSpPr>
          <p:nvPr>
            <p:ph type="body" sz="half" idx="1"/>
          </p:nvPr>
        </p:nvSpPr>
        <p:spPr>
          <a:xfrm>
            <a:off x="609600" y="1447800"/>
            <a:ext cx="8001000" cy="3505200"/>
          </a:xfrm>
        </p:spPr>
        <p:txBody>
          <a:bodyPr/>
          <a:lstStyle/>
          <a:p>
            <a:r>
              <a:rPr lang="ja-JP" altLang="en-US" b="1" dirty="0">
                <a:ln>
                  <a:solidFill>
                    <a:sysClr val="windowText" lastClr="000000"/>
                  </a:solidFill>
                </a:ln>
                <a:solidFill>
                  <a:schemeClr val="bg1"/>
                </a:solidFill>
              </a:rPr>
              <a:t>クラブの実態に沿った委員会構成</a:t>
            </a:r>
          </a:p>
          <a:p>
            <a:pPr>
              <a:buFontTx/>
              <a:buNone/>
            </a:pPr>
            <a:r>
              <a:rPr lang="ja-JP" altLang="en-US" b="1" dirty="0">
                <a:ln>
                  <a:solidFill>
                    <a:sysClr val="windowText" lastClr="000000"/>
                  </a:solidFill>
                </a:ln>
                <a:solidFill>
                  <a:schemeClr val="bg1"/>
                </a:solidFill>
              </a:rPr>
              <a:t>　　委員会の統廃合・新設</a:t>
            </a:r>
          </a:p>
          <a:p>
            <a:r>
              <a:rPr lang="ja-JP" altLang="en-US" b="1" dirty="0">
                <a:ln>
                  <a:solidFill>
                    <a:sysClr val="windowText" lastClr="000000"/>
                  </a:solidFill>
                </a:ln>
                <a:solidFill>
                  <a:schemeClr val="bg1"/>
                </a:solidFill>
              </a:rPr>
              <a:t>奉仕活動実践の具体的目標</a:t>
            </a:r>
          </a:p>
          <a:p>
            <a:r>
              <a:rPr lang="ja-JP" altLang="en-US" b="1" dirty="0">
                <a:ln>
                  <a:solidFill>
                    <a:sysClr val="windowText" lastClr="000000"/>
                  </a:solidFill>
                </a:ln>
                <a:solidFill>
                  <a:schemeClr val="bg1"/>
                </a:solidFill>
              </a:rPr>
              <a:t>会員選挙の方法</a:t>
            </a:r>
          </a:p>
          <a:p>
            <a:r>
              <a:rPr lang="ja-JP" altLang="en-US" b="1" dirty="0">
                <a:ln>
                  <a:solidFill>
                    <a:sysClr val="windowText" lastClr="000000"/>
                  </a:solidFill>
                </a:ln>
                <a:solidFill>
                  <a:schemeClr val="bg1"/>
                </a:solidFill>
              </a:rPr>
              <a:t>例会の運営方法</a:t>
            </a:r>
          </a:p>
        </p:txBody>
      </p:sp>
      <p:sp>
        <p:nvSpPr>
          <p:cNvPr id="120837" name="AutoShape 5"/>
          <p:cNvSpPr>
            <a:spLocks noChangeArrowheads="1"/>
          </p:cNvSpPr>
          <p:nvPr/>
        </p:nvSpPr>
        <p:spPr bwMode="auto">
          <a:xfrm>
            <a:off x="539750" y="5265738"/>
            <a:ext cx="7848600" cy="1182687"/>
          </a:xfrm>
          <a:prstGeom prst="ribbon2">
            <a:avLst>
              <a:gd name="adj1" fmla="val 12500"/>
              <a:gd name="adj2" fmla="val 58648"/>
            </a:avLst>
          </a:prstGeom>
          <a:solidFill>
            <a:srgbClr val="FFFFCC"/>
          </a:solidFill>
          <a:ln w="9525">
            <a:solidFill>
              <a:schemeClr val="tx1"/>
            </a:solidFill>
            <a:round/>
            <a:headEnd/>
            <a:tailEnd/>
          </a:ln>
          <a:effectLst/>
        </p:spPr>
        <p:txBody>
          <a:bodyPr wrap="none" anchor="ctr"/>
          <a:lstStyle/>
          <a:p>
            <a:pPr algn="ctr"/>
            <a:r>
              <a:rPr lang="ja-JP" altLang="en-US" sz="2800" dirty="0"/>
              <a:t>クラブの実態に沿うように</a:t>
            </a:r>
          </a:p>
          <a:p>
            <a:pPr algn="ctr"/>
            <a:r>
              <a:rPr lang="ja-JP" altLang="en-US" sz="2800" dirty="0"/>
              <a:t>随時見直し、改正する</a:t>
            </a:r>
          </a:p>
        </p:txBody>
      </p:sp>
    </p:spTree>
    <p:extLst>
      <p:ext uri="{BB962C8B-B14F-4D97-AF65-F5344CB8AC3E}">
        <p14:creationId xmlns:p14="http://schemas.microsoft.com/office/powerpoint/2010/main" val="3928324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20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 calcmode="lin" valueType="num">
                                      <p:cBhvr additive="base">
                                        <p:cTn id="12" dur="20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0835">
                                            <p:txEl>
                                              <p:pRg st="2" end="2"/>
                                            </p:txEl>
                                          </p:spTgt>
                                        </p:tgtEl>
                                        <p:attrNameLst>
                                          <p:attrName>style.visibility</p:attrName>
                                        </p:attrNameLst>
                                      </p:cBhvr>
                                      <p:to>
                                        <p:strVal val="visible"/>
                                      </p:to>
                                    </p:set>
                                    <p:anim calcmode="lin" valueType="num">
                                      <p:cBhvr additive="base">
                                        <p:cTn id="18" dur="20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20835">
                                            <p:txEl>
                                              <p:pRg st="3" end="3"/>
                                            </p:txEl>
                                          </p:spTgt>
                                        </p:tgtEl>
                                        <p:attrNameLst>
                                          <p:attrName>style.visibility</p:attrName>
                                        </p:attrNameLst>
                                      </p:cBhvr>
                                      <p:to>
                                        <p:strVal val="visible"/>
                                      </p:to>
                                    </p:set>
                                    <p:anim calcmode="lin" valueType="num">
                                      <p:cBhvr additive="base">
                                        <p:cTn id="23" dur="20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20835">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nodeType="afterEffect">
                                  <p:stCondLst>
                                    <p:cond delay="0"/>
                                  </p:stCondLst>
                                  <p:childTnLst>
                                    <p:set>
                                      <p:cBhvr>
                                        <p:cTn id="27" dur="1" fill="hold">
                                          <p:stCondLst>
                                            <p:cond delay="0"/>
                                          </p:stCondLst>
                                        </p:cTn>
                                        <p:tgtEl>
                                          <p:spTgt spid="120835">
                                            <p:txEl>
                                              <p:pRg st="4" end="4"/>
                                            </p:txEl>
                                          </p:spTgt>
                                        </p:tgtEl>
                                        <p:attrNameLst>
                                          <p:attrName>style.visibility</p:attrName>
                                        </p:attrNameLst>
                                      </p:cBhvr>
                                      <p:to>
                                        <p:strVal val="visible"/>
                                      </p:to>
                                    </p:set>
                                    <p:anim calcmode="lin" valueType="num">
                                      <p:cBhvr additive="base">
                                        <p:cTn id="28" dur="20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0837"/>
                                        </p:tgtEl>
                                        <p:attrNameLst>
                                          <p:attrName>style.visibility</p:attrName>
                                        </p:attrNameLst>
                                      </p:cBhvr>
                                      <p:to>
                                        <p:strVal val="visible"/>
                                      </p:to>
                                    </p:set>
                                    <p:animEffect transition="in" filter="checkerboard(across)">
                                      <p:cBhvr>
                                        <p:cTn id="34" dur="20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28625" y="0"/>
            <a:ext cx="8229600" cy="1143000"/>
          </a:xfrm>
        </p:spPr>
        <p:txBody>
          <a:bodyPr/>
          <a:lstStyle/>
          <a:p>
            <a:pPr eaLnBrk="1" hangingPunct="1"/>
            <a:r>
              <a:rPr lang="ja-JP" altLang="en-US" sz="4000" b="1" dirty="0" smtClean="0">
                <a:ln>
                  <a:solidFill>
                    <a:sysClr val="windowText" lastClr="000000"/>
                  </a:solidFill>
                </a:ln>
                <a:solidFill>
                  <a:srgbClr val="FFFF99"/>
                </a:solidFill>
              </a:rPr>
              <a:t>クラブ細則の重要性</a:t>
            </a:r>
          </a:p>
        </p:txBody>
      </p:sp>
      <p:sp>
        <p:nvSpPr>
          <p:cNvPr id="3" name="コンテンツ プレースホルダ 2"/>
          <p:cNvSpPr>
            <a:spLocks noGrp="1"/>
          </p:cNvSpPr>
          <p:nvPr>
            <p:ph idx="1"/>
          </p:nvPr>
        </p:nvSpPr>
        <p:spPr>
          <a:xfrm>
            <a:off x="500063" y="1214438"/>
            <a:ext cx="8229600" cy="5357812"/>
          </a:xfrm>
        </p:spPr>
        <p:txBody>
          <a:bodyPr/>
          <a:lstStyle/>
          <a:p>
            <a:pPr eaLnBrk="1" hangingPunct="1">
              <a:defRPr/>
            </a:pPr>
            <a:r>
              <a:rPr lang="ja-JP" altLang="en-US" b="1" dirty="0" smtClean="0">
                <a:ln>
                  <a:solidFill>
                    <a:sysClr val="windowText" lastClr="000000"/>
                  </a:solidFill>
                </a:ln>
                <a:solidFill>
                  <a:schemeClr val="bg1"/>
                </a:solidFill>
              </a:rPr>
              <a:t>新ロータリー年度開始前に、クラブ管理運営の基礎となるクラブ細則を制定する</a:t>
            </a:r>
          </a:p>
          <a:p>
            <a:pPr eaLnBrk="1" hangingPunct="1">
              <a:defRPr/>
            </a:pPr>
            <a:r>
              <a:rPr lang="ja-JP" altLang="en-US" b="1" dirty="0" smtClean="0">
                <a:ln>
                  <a:solidFill>
                    <a:sysClr val="windowText" lastClr="000000"/>
                  </a:solidFill>
                </a:ln>
                <a:solidFill>
                  <a:schemeClr val="bg1"/>
                </a:solidFill>
              </a:rPr>
              <a:t>クラブ細則に基づいた委員会構成にする</a:t>
            </a:r>
          </a:p>
          <a:p>
            <a:pPr eaLnBrk="1" hangingPunct="1">
              <a:defRPr/>
            </a:pPr>
            <a:r>
              <a:rPr lang="ja-JP" altLang="en-US" b="1" dirty="0" smtClean="0">
                <a:ln>
                  <a:solidFill>
                    <a:sysClr val="windowText" lastClr="000000"/>
                  </a:solidFill>
                </a:ln>
                <a:solidFill>
                  <a:schemeClr val="bg1"/>
                </a:solidFill>
              </a:rPr>
              <a:t>推奨クラブ細則はあくまでもＲＩが推奨するサンプルに過ぎず、個々のクラブの現状に合致した独自のクラブ細則を制定することがクラブ自治権の確立に繋がる</a:t>
            </a:r>
          </a:p>
          <a:p>
            <a:pPr eaLnBrk="1" hangingPunct="1">
              <a:defRPr/>
            </a:pPr>
            <a:r>
              <a:rPr lang="ja-JP" altLang="en-US" b="1" dirty="0" smtClean="0">
                <a:ln>
                  <a:solidFill>
                    <a:sysClr val="windowText" lastClr="000000"/>
                  </a:solidFill>
                </a:ln>
                <a:solidFill>
                  <a:schemeClr val="bg1"/>
                </a:solidFill>
              </a:rPr>
              <a:t>常にクラブ細則を見直し、改訂を行う</a:t>
            </a:r>
            <a:endParaRPr lang="ja-JP" altLang="en-US" b="1" dirty="0">
              <a:ln>
                <a:solidFill>
                  <a:sysClr val="windowText" lastClr="000000"/>
                </a:solidFill>
              </a:ln>
              <a:solidFill>
                <a:schemeClr val="bg1"/>
              </a:solidFill>
            </a:endParaRPr>
          </a:p>
        </p:txBody>
      </p:sp>
    </p:spTree>
    <p:extLst>
      <p:ext uri="{BB962C8B-B14F-4D97-AF65-F5344CB8AC3E}">
        <p14:creationId xmlns:p14="http://schemas.microsoft.com/office/powerpoint/2010/main" val="1113238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4213" y="0"/>
            <a:ext cx="7772400" cy="1143000"/>
          </a:xfrm>
        </p:spPr>
        <p:txBody>
          <a:bodyPr/>
          <a:lstStyle/>
          <a:p>
            <a:r>
              <a:rPr lang="ja-JP" altLang="en-US" sz="4000" b="1" dirty="0">
                <a:ln>
                  <a:solidFill>
                    <a:sysClr val="windowText" lastClr="000000"/>
                  </a:solidFill>
                </a:ln>
                <a:solidFill>
                  <a:srgbClr val="FFFF99"/>
                </a:solidFill>
              </a:rPr>
              <a:t>クラブ会長とは</a:t>
            </a:r>
          </a:p>
        </p:txBody>
      </p:sp>
      <p:sp>
        <p:nvSpPr>
          <p:cNvPr id="132099" name="Rectangle 3"/>
          <p:cNvSpPr>
            <a:spLocks noGrp="1" noChangeArrowheads="1"/>
          </p:cNvSpPr>
          <p:nvPr>
            <p:ph type="body" idx="1"/>
          </p:nvPr>
        </p:nvSpPr>
        <p:spPr>
          <a:xfrm>
            <a:off x="323528" y="1981200"/>
            <a:ext cx="8134672" cy="4114800"/>
          </a:xfrm>
        </p:spPr>
        <p:txBody>
          <a:bodyPr/>
          <a:lstStyle/>
          <a:p>
            <a:r>
              <a:rPr lang="ja-JP" altLang="en-US" b="1" dirty="0">
                <a:ln>
                  <a:solidFill>
                    <a:sysClr val="windowText" lastClr="000000"/>
                  </a:solidFill>
                </a:ln>
                <a:solidFill>
                  <a:schemeClr val="bg1"/>
                </a:solidFill>
              </a:rPr>
              <a:t>クラブの代表者</a:t>
            </a:r>
          </a:p>
          <a:p>
            <a:r>
              <a:rPr lang="ja-JP" altLang="en-US" b="1" dirty="0">
                <a:ln>
                  <a:solidFill>
                    <a:sysClr val="windowText" lastClr="000000"/>
                  </a:solidFill>
                </a:ln>
                <a:solidFill>
                  <a:schemeClr val="bg1"/>
                </a:solidFill>
              </a:rPr>
              <a:t>クラブの象徴的存在</a:t>
            </a:r>
          </a:p>
          <a:p>
            <a:r>
              <a:rPr lang="ja-JP" altLang="en-US" b="1" dirty="0">
                <a:ln>
                  <a:solidFill>
                    <a:sysClr val="windowText" lastClr="000000"/>
                  </a:solidFill>
                </a:ln>
                <a:solidFill>
                  <a:schemeClr val="bg1"/>
                </a:solidFill>
              </a:rPr>
              <a:t>クラブの精神的基盤</a:t>
            </a:r>
          </a:p>
          <a:p>
            <a:r>
              <a:rPr lang="ja-JP" altLang="en-US" b="1" dirty="0">
                <a:ln>
                  <a:solidFill>
                    <a:sysClr val="windowText" lastClr="000000"/>
                  </a:solidFill>
                </a:ln>
                <a:solidFill>
                  <a:schemeClr val="bg1"/>
                </a:solidFill>
              </a:rPr>
              <a:t>奉仕理念の提唱者</a:t>
            </a:r>
          </a:p>
          <a:p>
            <a:r>
              <a:rPr lang="ja-JP" altLang="en-US" b="1" dirty="0">
                <a:ln>
                  <a:solidFill>
                    <a:sysClr val="windowText" lastClr="000000"/>
                  </a:solidFill>
                </a:ln>
                <a:solidFill>
                  <a:schemeClr val="bg1"/>
                </a:solidFill>
              </a:rPr>
              <a:t>あらゆる会合の議長</a:t>
            </a:r>
          </a:p>
          <a:p>
            <a:r>
              <a:rPr lang="ja-JP" altLang="en-US" b="1" dirty="0">
                <a:ln>
                  <a:solidFill>
                    <a:sysClr val="windowText" lastClr="000000"/>
                  </a:solidFill>
                </a:ln>
                <a:solidFill>
                  <a:schemeClr val="bg1"/>
                </a:solidFill>
              </a:rPr>
              <a:t>あらゆる委員会</a:t>
            </a:r>
            <a:r>
              <a:rPr lang="ja-JP" altLang="en-US" b="1" dirty="0" smtClean="0">
                <a:ln>
                  <a:solidFill>
                    <a:sysClr val="windowText" lastClr="000000"/>
                  </a:solidFill>
                </a:ln>
                <a:solidFill>
                  <a:schemeClr val="bg1"/>
                </a:solidFill>
              </a:rPr>
              <a:t>の委員</a:t>
            </a:r>
            <a:endParaRPr lang="ja-JP" altLang="en-US" b="1" dirty="0">
              <a:ln>
                <a:solidFill>
                  <a:sysClr val="windowText" lastClr="000000"/>
                </a:solidFill>
              </a:ln>
              <a:solidFill>
                <a:schemeClr val="bg1"/>
              </a:solidFill>
            </a:endParaRPr>
          </a:p>
        </p:txBody>
      </p:sp>
      <p:pic>
        <p:nvPicPr>
          <p:cNvPr id="4" name="Picture 5" descr="Slide 24 bell"/>
          <p:cNvPicPr>
            <a:picLocks noChangeAspect="1" noChangeArrowheads="1"/>
          </p:cNvPicPr>
          <p:nvPr/>
        </p:nvPicPr>
        <p:blipFill>
          <a:blip r:embed="rId3" cstate="print"/>
          <a:srcRect/>
          <a:stretch>
            <a:fillRect/>
          </a:stretch>
        </p:blipFill>
        <p:spPr bwMode="auto">
          <a:xfrm>
            <a:off x="4355976" y="1124744"/>
            <a:ext cx="4647175" cy="3176973"/>
          </a:xfrm>
          <a:prstGeom prst="rect">
            <a:avLst/>
          </a:prstGeom>
          <a:noFill/>
          <a:ln w="9525">
            <a:noFill/>
            <a:miter lim="800000"/>
            <a:headEnd/>
            <a:tailEnd/>
          </a:ln>
        </p:spPr>
      </p:pic>
    </p:spTree>
    <p:extLst>
      <p:ext uri="{BB962C8B-B14F-4D97-AF65-F5344CB8AC3E}">
        <p14:creationId xmlns:p14="http://schemas.microsoft.com/office/powerpoint/2010/main" val="672147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20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209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132099">
                                            <p:txEl>
                                              <p:pRg st="1" end="1"/>
                                            </p:txEl>
                                          </p:spTgt>
                                        </p:tgtEl>
                                        <p:attrNameLst>
                                          <p:attrName>style.visibility</p:attrName>
                                        </p:attrNameLst>
                                      </p:cBhvr>
                                      <p:to>
                                        <p:strVal val="visible"/>
                                      </p:to>
                                    </p:set>
                                    <p:anim calcmode="lin" valueType="num">
                                      <p:cBhvr additive="base">
                                        <p:cTn id="16" dur="20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additive="base">
                                        <p:cTn id="21" dur="20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2099">
                                            <p:txEl>
                                              <p:pRg st="3" end="3"/>
                                            </p:txEl>
                                          </p:spTgt>
                                        </p:tgtEl>
                                        <p:attrNameLst>
                                          <p:attrName>style.visibility</p:attrName>
                                        </p:attrNameLst>
                                      </p:cBhvr>
                                      <p:to>
                                        <p:strVal val="visible"/>
                                      </p:to>
                                    </p:set>
                                    <p:anim calcmode="lin" valueType="num">
                                      <p:cBhvr additive="base">
                                        <p:cTn id="27" dur="20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32099">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32099">
                                            <p:txEl>
                                              <p:pRg st="4" end="4"/>
                                            </p:txEl>
                                          </p:spTgt>
                                        </p:tgtEl>
                                        <p:attrNameLst>
                                          <p:attrName>style.visibility</p:attrName>
                                        </p:attrNameLst>
                                      </p:cBhvr>
                                      <p:to>
                                        <p:strVal val="visible"/>
                                      </p:to>
                                    </p:set>
                                    <p:anim calcmode="lin" valueType="num">
                                      <p:cBhvr additive="base">
                                        <p:cTn id="32" dur="20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32099">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nodeType="afterEffect">
                                  <p:stCondLst>
                                    <p:cond delay="0"/>
                                  </p:stCondLst>
                                  <p:childTnLst>
                                    <p:set>
                                      <p:cBhvr>
                                        <p:cTn id="36" dur="1" fill="hold">
                                          <p:stCondLst>
                                            <p:cond delay="0"/>
                                          </p:stCondLst>
                                        </p:cTn>
                                        <p:tgtEl>
                                          <p:spTgt spid="132099">
                                            <p:txEl>
                                              <p:pRg st="5" end="5"/>
                                            </p:txEl>
                                          </p:spTgt>
                                        </p:tgtEl>
                                        <p:attrNameLst>
                                          <p:attrName>style.visibility</p:attrName>
                                        </p:attrNameLst>
                                      </p:cBhvr>
                                      <p:to>
                                        <p:strVal val="visible"/>
                                      </p:to>
                                    </p:set>
                                    <p:anim calcmode="lin" valueType="num">
                                      <p:cBhvr additive="base">
                                        <p:cTn id="37" dur="2000" fill="hold"/>
                                        <p:tgtEl>
                                          <p:spTgt spid="132099">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32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4213" y="0"/>
            <a:ext cx="7772400" cy="1143000"/>
          </a:xfrm>
        </p:spPr>
        <p:txBody>
          <a:bodyPr/>
          <a:lstStyle/>
          <a:p>
            <a:r>
              <a:rPr lang="ja-JP" altLang="en-US" sz="4000" b="1" dirty="0">
                <a:ln>
                  <a:solidFill>
                    <a:sysClr val="windowText" lastClr="000000"/>
                  </a:solidFill>
                </a:ln>
                <a:solidFill>
                  <a:srgbClr val="FFFF99"/>
                </a:solidFill>
              </a:rPr>
              <a:t>クラブ会長とは</a:t>
            </a:r>
          </a:p>
        </p:txBody>
      </p:sp>
      <p:sp>
        <p:nvSpPr>
          <p:cNvPr id="134147" name="Rectangle 3"/>
          <p:cNvSpPr>
            <a:spLocks noGrp="1" noChangeArrowheads="1"/>
          </p:cNvSpPr>
          <p:nvPr>
            <p:ph type="body" idx="1"/>
          </p:nvPr>
        </p:nvSpPr>
        <p:spPr>
          <a:xfrm>
            <a:off x="576263" y="1341438"/>
            <a:ext cx="7812087" cy="4824412"/>
          </a:xfrm>
        </p:spPr>
        <p:txBody>
          <a:bodyPr/>
          <a:lstStyle/>
          <a:p>
            <a:pPr>
              <a:lnSpc>
                <a:spcPct val="90000"/>
              </a:lnSpc>
            </a:pPr>
            <a:r>
              <a:rPr lang="ja-JP" altLang="en-US" b="1" dirty="0">
                <a:ln>
                  <a:solidFill>
                    <a:sysClr val="windowText" lastClr="000000"/>
                  </a:solidFill>
                </a:ln>
                <a:solidFill>
                  <a:schemeClr val="bg1">
                    <a:lumMod val="95000"/>
                  </a:schemeClr>
                </a:solidFill>
              </a:rPr>
              <a:t>クラブ内で最高のリーダーシップを発揮できるのは、会長の任期中のみ</a:t>
            </a:r>
          </a:p>
          <a:p>
            <a:pPr>
              <a:lnSpc>
                <a:spcPct val="90000"/>
              </a:lnSpc>
            </a:pPr>
            <a:r>
              <a:rPr lang="ja-JP" altLang="en-US" b="1" dirty="0">
                <a:ln>
                  <a:solidFill>
                    <a:sysClr val="windowText" lastClr="000000"/>
                  </a:solidFill>
                </a:ln>
                <a:solidFill>
                  <a:schemeClr val="bg1">
                    <a:lumMod val="95000"/>
                  </a:schemeClr>
                </a:solidFill>
              </a:rPr>
              <a:t>理念の提唱者として、クラブ独自のテーマを掲げることができる</a:t>
            </a:r>
          </a:p>
          <a:p>
            <a:pPr>
              <a:lnSpc>
                <a:spcPct val="90000"/>
              </a:lnSpc>
            </a:pPr>
            <a:r>
              <a:rPr lang="ja-JP" altLang="en-US" b="1" dirty="0">
                <a:ln>
                  <a:solidFill>
                    <a:sysClr val="windowText" lastClr="000000"/>
                  </a:solidFill>
                </a:ln>
                <a:solidFill>
                  <a:schemeClr val="bg1">
                    <a:lumMod val="95000"/>
                  </a:schemeClr>
                </a:solidFill>
              </a:rPr>
              <a:t>会長の時間の有効活用</a:t>
            </a:r>
          </a:p>
          <a:p>
            <a:pPr>
              <a:lnSpc>
                <a:spcPct val="90000"/>
              </a:lnSpc>
            </a:pPr>
            <a:r>
              <a:rPr lang="ja-JP" altLang="en-US" b="1" dirty="0">
                <a:ln>
                  <a:solidFill>
                    <a:sysClr val="windowText" lastClr="000000"/>
                  </a:solidFill>
                </a:ln>
                <a:solidFill>
                  <a:schemeClr val="bg1">
                    <a:lumMod val="95000"/>
                  </a:schemeClr>
                </a:solidFill>
              </a:rPr>
              <a:t>クラブ外におけるロータリーの指導者としての最初のステップ</a:t>
            </a:r>
          </a:p>
          <a:p>
            <a:pPr>
              <a:lnSpc>
                <a:spcPct val="90000"/>
              </a:lnSpc>
            </a:pPr>
            <a:r>
              <a:rPr lang="ja-JP" altLang="en-US" b="1" dirty="0">
                <a:ln>
                  <a:solidFill>
                    <a:sysClr val="windowText" lastClr="000000"/>
                  </a:solidFill>
                </a:ln>
                <a:solidFill>
                  <a:schemeClr val="bg1">
                    <a:lumMod val="95000"/>
                  </a:schemeClr>
                </a:solidFill>
              </a:rPr>
              <a:t>若く、行動力のある会長が望まれる</a:t>
            </a:r>
          </a:p>
        </p:txBody>
      </p:sp>
    </p:spTree>
    <p:extLst>
      <p:ext uri="{BB962C8B-B14F-4D97-AF65-F5344CB8AC3E}">
        <p14:creationId xmlns:p14="http://schemas.microsoft.com/office/powerpoint/2010/main" val="2902717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p:cTn id="7" dur="2000" fill="hold"/>
                                        <p:tgtEl>
                                          <p:spTgt spid="1341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341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341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34147">
                                            <p:txEl>
                                              <p:pRg st="1" end="1"/>
                                            </p:txEl>
                                          </p:spTgt>
                                        </p:tgtEl>
                                        <p:attrNameLst>
                                          <p:attrName>style.visibility</p:attrName>
                                        </p:attrNameLst>
                                      </p:cBhvr>
                                      <p:to>
                                        <p:strVal val="visible"/>
                                      </p:to>
                                    </p:set>
                                    <p:anim calcmode="lin" valueType="num">
                                      <p:cBhvr>
                                        <p:cTn id="15" dur="2000" fill="hold"/>
                                        <p:tgtEl>
                                          <p:spTgt spid="1341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1341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1341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134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34147">
                                            <p:txEl>
                                              <p:pRg st="2" end="2"/>
                                            </p:txEl>
                                          </p:spTgt>
                                        </p:tgtEl>
                                        <p:attrNameLst>
                                          <p:attrName>style.visibility</p:attrName>
                                        </p:attrNameLst>
                                      </p:cBhvr>
                                      <p:to>
                                        <p:strVal val="visible"/>
                                      </p:to>
                                    </p:set>
                                    <p:anim calcmode="lin" valueType="num">
                                      <p:cBhvr>
                                        <p:cTn id="23" dur="2000" fill="hold"/>
                                        <p:tgtEl>
                                          <p:spTgt spid="1341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2000" fill="hold"/>
                                        <p:tgtEl>
                                          <p:spTgt spid="1341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2000" fill="hold"/>
                                        <p:tgtEl>
                                          <p:spTgt spid="1341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20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34147">
                                            <p:txEl>
                                              <p:pRg st="3" end="3"/>
                                            </p:txEl>
                                          </p:spTgt>
                                        </p:tgtEl>
                                        <p:attrNameLst>
                                          <p:attrName>style.visibility</p:attrName>
                                        </p:attrNameLst>
                                      </p:cBhvr>
                                      <p:to>
                                        <p:strVal val="visible"/>
                                      </p:to>
                                    </p:set>
                                    <p:anim calcmode="lin" valueType="num">
                                      <p:cBhvr>
                                        <p:cTn id="31" dur="2000" fill="hold"/>
                                        <p:tgtEl>
                                          <p:spTgt spid="13414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2000" fill="hold"/>
                                        <p:tgtEl>
                                          <p:spTgt spid="13414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2000" fill="hold"/>
                                        <p:tgtEl>
                                          <p:spTgt spid="13414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2000" fill="hold"/>
                                        <p:tgtEl>
                                          <p:spTgt spid="134147">
                                            <p:txEl>
                                              <p:pRg st="3" end="3"/>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39" presetClass="entr" presetSubtype="0" accel="100000" fill="hold" nodeType="afterEffect">
                                  <p:stCondLst>
                                    <p:cond delay="0"/>
                                  </p:stCondLst>
                                  <p:childTnLst>
                                    <p:set>
                                      <p:cBhvr>
                                        <p:cTn id="37" dur="1" fill="hold">
                                          <p:stCondLst>
                                            <p:cond delay="0"/>
                                          </p:stCondLst>
                                        </p:cTn>
                                        <p:tgtEl>
                                          <p:spTgt spid="134147">
                                            <p:txEl>
                                              <p:pRg st="4" end="4"/>
                                            </p:txEl>
                                          </p:spTgt>
                                        </p:tgtEl>
                                        <p:attrNameLst>
                                          <p:attrName>style.visibility</p:attrName>
                                        </p:attrNameLst>
                                      </p:cBhvr>
                                      <p:to>
                                        <p:strVal val="visible"/>
                                      </p:to>
                                    </p:set>
                                    <p:anim calcmode="lin" valueType="num">
                                      <p:cBhvr>
                                        <p:cTn id="38" dur="2000" fill="hold"/>
                                        <p:tgtEl>
                                          <p:spTgt spid="1341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2000" fill="hold"/>
                                        <p:tgtEl>
                                          <p:spTgt spid="1341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2000" fill="hold"/>
                                        <p:tgtEl>
                                          <p:spTgt spid="1341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2000" fill="hold"/>
                                        <p:tgtEl>
                                          <p:spTgt spid="134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47700" y="0"/>
            <a:ext cx="7772400" cy="1143000"/>
          </a:xfrm>
        </p:spPr>
        <p:txBody>
          <a:bodyPr/>
          <a:lstStyle/>
          <a:p>
            <a:r>
              <a:rPr lang="ja-JP" altLang="en-US" sz="4000" b="1" dirty="0">
                <a:ln>
                  <a:solidFill>
                    <a:sysClr val="windowText" lastClr="000000"/>
                  </a:solidFill>
                </a:ln>
                <a:solidFill>
                  <a:srgbClr val="FFFF99"/>
                </a:solidFill>
              </a:rPr>
              <a:t>クラブ会長の責務</a:t>
            </a:r>
          </a:p>
        </p:txBody>
      </p:sp>
      <p:sp>
        <p:nvSpPr>
          <p:cNvPr id="111619" name="Rectangle 3"/>
          <p:cNvSpPr>
            <a:spLocks noGrp="1" noChangeArrowheads="1"/>
          </p:cNvSpPr>
          <p:nvPr>
            <p:ph type="body" sz="half" idx="1"/>
          </p:nvPr>
        </p:nvSpPr>
        <p:spPr>
          <a:xfrm>
            <a:off x="250824" y="1196975"/>
            <a:ext cx="8317620" cy="4537075"/>
          </a:xfrm>
        </p:spPr>
        <p:txBody>
          <a:bodyPr/>
          <a:lstStyle/>
          <a:p>
            <a:r>
              <a:rPr lang="ja-JP" altLang="en-US" b="1" dirty="0">
                <a:ln>
                  <a:solidFill>
                    <a:sysClr val="windowText" lastClr="000000"/>
                  </a:solidFill>
                </a:ln>
                <a:solidFill>
                  <a:schemeClr val="bg1">
                    <a:lumMod val="95000"/>
                  </a:schemeClr>
                </a:solidFill>
              </a:rPr>
              <a:t>会長の成功は、会長エレクト時の準備如何にかかっている</a:t>
            </a:r>
          </a:p>
          <a:p>
            <a:r>
              <a:rPr lang="ja-JP" altLang="en-US" b="1" dirty="0">
                <a:ln>
                  <a:solidFill>
                    <a:sysClr val="windowText" lastClr="000000"/>
                  </a:solidFill>
                </a:ln>
                <a:solidFill>
                  <a:schemeClr val="bg1">
                    <a:lumMod val="95000"/>
                  </a:schemeClr>
                </a:solidFill>
              </a:rPr>
              <a:t>できるだけ早い時期に、</a:t>
            </a:r>
            <a:r>
              <a:rPr lang="ja-JP" altLang="en-US" b="1" dirty="0" smtClean="0">
                <a:ln>
                  <a:solidFill>
                    <a:sysClr val="windowText" lastClr="000000"/>
                  </a:solidFill>
                </a:ln>
                <a:solidFill>
                  <a:schemeClr val="bg1">
                    <a:lumMod val="95000"/>
                  </a:schemeClr>
                </a:solidFill>
              </a:rPr>
              <a:t>委員会構成を考える</a:t>
            </a:r>
            <a:endParaRPr lang="ja-JP" altLang="en-US" b="1" dirty="0">
              <a:ln>
                <a:solidFill>
                  <a:sysClr val="windowText" lastClr="000000"/>
                </a:solidFill>
              </a:ln>
              <a:solidFill>
                <a:schemeClr val="bg1">
                  <a:lumMod val="95000"/>
                </a:schemeClr>
              </a:solidFill>
            </a:endParaRPr>
          </a:p>
          <a:p>
            <a:r>
              <a:rPr lang="ja-JP" altLang="en-US" b="1" dirty="0">
                <a:ln>
                  <a:solidFill>
                    <a:sysClr val="windowText" lastClr="000000"/>
                  </a:solidFill>
                </a:ln>
                <a:solidFill>
                  <a:schemeClr val="bg1">
                    <a:lumMod val="95000"/>
                  </a:schemeClr>
                </a:solidFill>
              </a:rPr>
              <a:t>自らの年度の目標を設定し　その目標を必ず達成させる</a:t>
            </a:r>
          </a:p>
          <a:p>
            <a:r>
              <a:rPr lang="ja-JP" altLang="en-US" b="1" dirty="0">
                <a:ln>
                  <a:solidFill>
                    <a:sysClr val="windowText" lastClr="000000"/>
                  </a:solidFill>
                </a:ln>
                <a:solidFill>
                  <a:schemeClr val="bg1">
                    <a:lumMod val="95000"/>
                  </a:schemeClr>
                </a:solidFill>
              </a:rPr>
              <a:t>クラブ強化のために尽力する</a:t>
            </a:r>
          </a:p>
        </p:txBody>
      </p:sp>
      <p:sp>
        <p:nvSpPr>
          <p:cNvPr id="111623" name="AutoShape 7"/>
          <p:cNvSpPr>
            <a:spLocks noChangeArrowheads="1"/>
          </p:cNvSpPr>
          <p:nvPr/>
        </p:nvSpPr>
        <p:spPr bwMode="auto">
          <a:xfrm>
            <a:off x="685800" y="5486400"/>
            <a:ext cx="7848600" cy="1182688"/>
          </a:xfrm>
          <a:prstGeom prst="ribbon2">
            <a:avLst>
              <a:gd name="adj1" fmla="val 12500"/>
              <a:gd name="adj2" fmla="val 58648"/>
            </a:avLst>
          </a:prstGeom>
          <a:solidFill>
            <a:srgbClr val="FFFFCC"/>
          </a:solidFill>
          <a:ln w="9525">
            <a:solidFill>
              <a:schemeClr val="tx1"/>
            </a:solidFill>
            <a:round/>
            <a:headEnd/>
            <a:tailEnd/>
          </a:ln>
          <a:effectLst/>
        </p:spPr>
        <p:txBody>
          <a:bodyPr wrap="none" anchor="ctr"/>
          <a:lstStyle/>
          <a:p>
            <a:pPr algn="ctr"/>
            <a:r>
              <a:rPr lang="ja-JP" altLang="en-US" sz="2800" dirty="0"/>
              <a:t>会長のリーダーシップによって</a:t>
            </a:r>
          </a:p>
          <a:p>
            <a:pPr algn="ctr"/>
            <a:r>
              <a:rPr lang="ja-JP" altLang="en-US" sz="2800" dirty="0"/>
              <a:t>クラブは活性化する</a:t>
            </a:r>
          </a:p>
        </p:txBody>
      </p:sp>
    </p:spTree>
    <p:extLst>
      <p:ext uri="{BB962C8B-B14F-4D97-AF65-F5344CB8AC3E}">
        <p14:creationId xmlns:p14="http://schemas.microsoft.com/office/powerpoint/2010/main" val="3751286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20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30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20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 calcmode="lin" valueType="num">
                                      <p:cBhvr additive="base">
                                        <p:cTn id="24" dur="20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11623"/>
                                        </p:tgtEl>
                                        <p:attrNameLst>
                                          <p:attrName>style.visibility</p:attrName>
                                        </p:attrNameLst>
                                      </p:cBhvr>
                                      <p:to>
                                        <p:strVal val="visible"/>
                                      </p:to>
                                    </p:set>
                                    <p:animEffect transition="in" filter="checkerboard(across)">
                                      <p:cBhvr>
                                        <p:cTn id="30" dur="3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4213" y="0"/>
            <a:ext cx="7772400" cy="1143000"/>
          </a:xfrm>
        </p:spPr>
        <p:txBody>
          <a:bodyPr/>
          <a:lstStyle/>
          <a:p>
            <a:r>
              <a:rPr lang="ja-JP" altLang="en-US" sz="4000" b="1" dirty="0">
                <a:ln>
                  <a:solidFill>
                    <a:sysClr val="windowText" lastClr="000000"/>
                  </a:solidFill>
                </a:ln>
                <a:solidFill>
                  <a:srgbClr val="FFFF99"/>
                </a:solidFill>
              </a:rPr>
              <a:t>クラブ幹事とは</a:t>
            </a:r>
          </a:p>
        </p:txBody>
      </p:sp>
      <p:sp>
        <p:nvSpPr>
          <p:cNvPr id="133123" name="Rectangle 3"/>
          <p:cNvSpPr>
            <a:spLocks noGrp="1" noChangeArrowheads="1"/>
          </p:cNvSpPr>
          <p:nvPr>
            <p:ph type="body" idx="1"/>
          </p:nvPr>
        </p:nvSpPr>
        <p:spPr>
          <a:xfrm>
            <a:off x="685800" y="1341438"/>
            <a:ext cx="7772400" cy="4754562"/>
          </a:xfrm>
        </p:spPr>
        <p:txBody>
          <a:bodyPr/>
          <a:lstStyle/>
          <a:p>
            <a:r>
              <a:rPr lang="ja-JP" altLang="en-US" b="1" dirty="0">
                <a:ln>
                  <a:solidFill>
                    <a:sysClr val="windowText" lastClr="000000"/>
                  </a:solidFill>
                </a:ln>
                <a:solidFill>
                  <a:schemeClr val="bg1"/>
                </a:solidFill>
              </a:rPr>
              <a:t>クラブの代表者</a:t>
            </a:r>
          </a:p>
          <a:p>
            <a:r>
              <a:rPr lang="ja-JP" altLang="en-US" b="1" dirty="0">
                <a:ln>
                  <a:solidFill>
                    <a:sysClr val="windowText" lastClr="000000"/>
                  </a:solidFill>
                </a:ln>
                <a:solidFill>
                  <a:schemeClr val="bg1"/>
                </a:solidFill>
              </a:rPr>
              <a:t>クラブの世話役</a:t>
            </a:r>
          </a:p>
          <a:p>
            <a:r>
              <a:rPr lang="ja-JP" altLang="en-US" b="1" dirty="0">
                <a:ln>
                  <a:solidFill>
                    <a:sysClr val="windowText" lastClr="000000"/>
                  </a:solidFill>
                </a:ln>
                <a:solidFill>
                  <a:schemeClr val="bg1"/>
                </a:solidFill>
              </a:rPr>
              <a:t>クラブ管理・運営の実務責任者　　　</a:t>
            </a:r>
            <a:r>
              <a:rPr lang="en-US" altLang="ja-JP" b="1" dirty="0">
                <a:ln>
                  <a:solidFill>
                    <a:sysClr val="windowText" lastClr="000000"/>
                  </a:solidFill>
                </a:ln>
                <a:solidFill>
                  <a:schemeClr val="bg1"/>
                </a:solidFill>
              </a:rPr>
              <a:t>RI</a:t>
            </a:r>
            <a:r>
              <a:rPr lang="ja-JP" altLang="en-US" b="1" dirty="0">
                <a:ln>
                  <a:solidFill>
                    <a:sysClr val="windowText" lastClr="000000"/>
                  </a:solidFill>
                </a:ln>
                <a:solidFill>
                  <a:schemeClr val="bg1"/>
                </a:solidFill>
              </a:rPr>
              <a:t>に対する各種報告義務、会員記録、各種会合の召集、各種会合の議事録、出席率の報告</a:t>
            </a:r>
          </a:p>
          <a:p>
            <a:r>
              <a:rPr lang="ja-JP" altLang="en-US" b="1" dirty="0">
                <a:ln>
                  <a:solidFill>
                    <a:sysClr val="windowText" lastClr="000000"/>
                  </a:solidFill>
                </a:ln>
                <a:solidFill>
                  <a:schemeClr val="bg1"/>
                </a:solidFill>
              </a:rPr>
              <a:t>委員会に所属しない</a:t>
            </a:r>
          </a:p>
        </p:txBody>
      </p:sp>
    </p:spTree>
    <p:extLst>
      <p:ext uri="{BB962C8B-B14F-4D97-AF65-F5344CB8AC3E}">
        <p14:creationId xmlns:p14="http://schemas.microsoft.com/office/powerpoint/2010/main" val="2029173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20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 calcmode="lin" valueType="num">
                                      <p:cBhvr additive="base">
                                        <p:cTn id="12" dur="20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23">
                                            <p:txEl>
                                              <p:pRg st="2" end="2"/>
                                            </p:txEl>
                                          </p:spTgt>
                                        </p:tgtEl>
                                        <p:attrNameLst>
                                          <p:attrName>style.visibility</p:attrName>
                                        </p:attrNameLst>
                                      </p:cBhvr>
                                      <p:to>
                                        <p:strVal val="visible"/>
                                      </p:to>
                                    </p:set>
                                    <p:anim calcmode="lin" valueType="num">
                                      <p:cBhvr additive="base">
                                        <p:cTn id="18" dur="20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23">
                                            <p:txEl>
                                              <p:pRg st="3" end="3"/>
                                            </p:txEl>
                                          </p:spTgt>
                                        </p:tgtEl>
                                        <p:attrNameLst>
                                          <p:attrName>style.visibility</p:attrName>
                                        </p:attrNameLst>
                                      </p:cBhvr>
                                      <p:to>
                                        <p:strVal val="visible"/>
                                      </p:to>
                                    </p:set>
                                    <p:anim calcmode="lin" valueType="num">
                                      <p:cBhvr additive="base">
                                        <p:cTn id="24" dur="2000" fill="hold"/>
                                        <p:tgtEl>
                                          <p:spTgt spid="13312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33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chemeClr val="bg1"/>
                </a:solidFill>
              </a:rPr>
              <a:t>クラブの原点</a:t>
            </a:r>
            <a:endParaRPr kumimoji="1" lang="ja-JP" altLang="en-US" b="1" dirty="0">
              <a:ln>
                <a:solidFill>
                  <a:schemeClr val="tx1"/>
                </a:solidFill>
              </a:ln>
              <a:solidFill>
                <a:schemeClr val="bg1"/>
              </a:solidFill>
            </a:endParaRPr>
          </a:p>
        </p:txBody>
      </p:sp>
      <p:sp>
        <p:nvSpPr>
          <p:cNvPr id="3" name="コンテンツ プレースホルダ 2"/>
          <p:cNvSpPr>
            <a:spLocks noGrp="1"/>
          </p:cNvSpPr>
          <p:nvPr>
            <p:ph idx="1"/>
          </p:nvPr>
        </p:nvSpPr>
        <p:spPr>
          <a:xfrm>
            <a:off x="457200" y="1124744"/>
            <a:ext cx="8229600" cy="5001419"/>
          </a:xfrm>
        </p:spPr>
        <p:txBody>
          <a:bodyPr/>
          <a:lstStyle/>
          <a:p>
            <a:r>
              <a:rPr kumimoji="1" lang="ja-JP" altLang="en-US" b="1" dirty="0" smtClean="0">
                <a:ln>
                  <a:solidFill>
                    <a:sysClr val="windowText" lastClr="000000"/>
                  </a:solidFill>
                </a:ln>
                <a:solidFill>
                  <a:srgbClr val="FFC000"/>
                </a:solidFill>
                <a:effectLst>
                  <a:outerShdw blurRad="38100" dist="38100" dir="2700000" algn="tl">
                    <a:srgbClr val="000000">
                      <a:alpha val="43137"/>
                    </a:srgbClr>
                  </a:outerShdw>
                </a:effectLst>
              </a:rPr>
              <a:t>クラブとは同じ目的を持った人の集まりです</a:t>
            </a:r>
            <a:endParaRPr kumimoji="1" lang="ja-JP" altLang="en-US" b="1" dirty="0">
              <a:ln>
                <a:solidFill>
                  <a:sysClr val="windowText" lastClr="000000"/>
                </a:solidFill>
              </a:ln>
              <a:solidFill>
                <a:srgbClr val="FFC000"/>
              </a:solidFill>
              <a:effectLst>
                <a:outerShdw blurRad="38100" dist="38100" dir="2700000" algn="tl">
                  <a:srgbClr val="000000">
                    <a:alpha val="43137"/>
                  </a:srgbClr>
                </a:outerShdw>
              </a:effectLst>
            </a:endParaRPr>
          </a:p>
        </p:txBody>
      </p:sp>
      <p:pic>
        <p:nvPicPr>
          <p:cNvPr id="5" name="図 4" descr="1003.bmp"/>
          <p:cNvPicPr>
            <a:picLocks noChangeAspect="1"/>
          </p:cNvPicPr>
          <p:nvPr/>
        </p:nvPicPr>
        <p:blipFill>
          <a:blip r:embed="rId3" cstate="print"/>
          <a:stretch>
            <a:fillRect/>
          </a:stretch>
        </p:blipFill>
        <p:spPr>
          <a:xfrm>
            <a:off x="1187624" y="1844824"/>
            <a:ext cx="6480720" cy="4854284"/>
          </a:xfrm>
          <a:prstGeom prst="rect">
            <a:avLst/>
          </a:prstGeom>
          <a:noFill/>
          <a:ln>
            <a:noFill/>
          </a:ln>
        </p:spPr>
      </p:pic>
      <p:sp>
        <p:nvSpPr>
          <p:cNvPr id="6" name="テキスト ボックス 5"/>
          <p:cNvSpPr txBox="1"/>
          <p:nvPr/>
        </p:nvSpPr>
        <p:spPr>
          <a:xfrm>
            <a:off x="2771800" y="5589240"/>
            <a:ext cx="3672408" cy="1015663"/>
          </a:xfrm>
          <a:prstGeom prst="rect">
            <a:avLst/>
          </a:prstGeom>
          <a:noFill/>
          <a:ln>
            <a:noFill/>
          </a:ln>
        </p:spPr>
        <p:txBody>
          <a:bodyPr wrap="square" rtlCol="0">
            <a:spAutoFit/>
          </a:bodyPr>
          <a:lstStyle/>
          <a:p>
            <a:pPr algn="ctr"/>
            <a:r>
              <a:rPr kumimoji="1" lang="ja-JP" altLang="en-US" sz="6000" dirty="0" smtClean="0">
                <a:ln>
                  <a:solidFill>
                    <a:schemeClr val="tx1"/>
                  </a:solidFill>
                </a:ln>
                <a:solidFill>
                  <a:srgbClr val="FF0000"/>
                </a:solidFill>
              </a:rPr>
              <a:t>麻雀クラブ</a:t>
            </a:r>
            <a:endParaRPr kumimoji="1" lang="ja-JP" altLang="en-US" sz="6000" dirty="0">
              <a:ln>
                <a:solidFill>
                  <a:schemeClr val="tx1"/>
                </a:solidFill>
              </a:ln>
              <a:solidFill>
                <a:srgbClr val="FF0000"/>
              </a:solidFill>
            </a:endParaRP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0"/>
            <a:ext cx="7772400" cy="1143000"/>
          </a:xfrm>
        </p:spPr>
        <p:txBody>
          <a:bodyPr/>
          <a:lstStyle/>
          <a:p>
            <a:r>
              <a:rPr lang="ja-JP" altLang="en-US" sz="4000" b="1" dirty="0">
                <a:ln>
                  <a:solidFill>
                    <a:sysClr val="windowText" lastClr="000000"/>
                  </a:solidFill>
                </a:ln>
                <a:solidFill>
                  <a:srgbClr val="FFFF99"/>
                </a:solidFill>
              </a:rPr>
              <a:t>理事会との協調</a:t>
            </a:r>
          </a:p>
        </p:txBody>
      </p:sp>
      <p:sp>
        <p:nvSpPr>
          <p:cNvPr id="117763" name="Rectangle 3"/>
          <p:cNvSpPr>
            <a:spLocks noGrp="1" noChangeArrowheads="1"/>
          </p:cNvSpPr>
          <p:nvPr>
            <p:ph type="body" idx="1"/>
          </p:nvPr>
        </p:nvSpPr>
        <p:spPr>
          <a:xfrm>
            <a:off x="685800" y="1295400"/>
            <a:ext cx="7772400" cy="3429000"/>
          </a:xfrm>
        </p:spPr>
        <p:txBody>
          <a:bodyPr/>
          <a:lstStyle/>
          <a:p>
            <a:r>
              <a:rPr lang="ja-JP" altLang="en-US" b="1" dirty="0">
                <a:ln>
                  <a:solidFill>
                    <a:sysClr val="windowText" lastClr="000000"/>
                  </a:solidFill>
                </a:ln>
                <a:solidFill>
                  <a:schemeClr val="bg1"/>
                </a:solidFill>
              </a:rPr>
              <a:t>クラブの管理主体は理事会</a:t>
            </a:r>
          </a:p>
          <a:p>
            <a:r>
              <a:rPr lang="ja-JP" altLang="en-US" b="1" dirty="0">
                <a:ln>
                  <a:solidFill>
                    <a:sysClr val="windowText" lastClr="000000"/>
                  </a:solidFill>
                </a:ln>
                <a:solidFill>
                  <a:schemeClr val="bg1"/>
                </a:solidFill>
              </a:rPr>
              <a:t>クラブ・プログラムの策定</a:t>
            </a:r>
          </a:p>
          <a:p>
            <a:r>
              <a:rPr lang="ja-JP" altLang="en-US" b="1" dirty="0">
                <a:ln>
                  <a:solidFill>
                    <a:sysClr val="windowText" lastClr="000000"/>
                  </a:solidFill>
                </a:ln>
                <a:solidFill>
                  <a:schemeClr val="bg1"/>
                </a:solidFill>
              </a:rPr>
              <a:t>年間活動予算の策定と修正</a:t>
            </a:r>
          </a:p>
          <a:p>
            <a:r>
              <a:rPr lang="ja-JP" altLang="en-US" b="1" dirty="0">
                <a:ln>
                  <a:solidFill>
                    <a:sysClr val="windowText" lastClr="000000"/>
                  </a:solidFill>
                </a:ln>
                <a:solidFill>
                  <a:schemeClr val="bg1"/>
                </a:solidFill>
              </a:rPr>
              <a:t>会員選考の最終決定</a:t>
            </a:r>
          </a:p>
          <a:p>
            <a:r>
              <a:rPr lang="ja-JP" altLang="en-US" b="1" dirty="0">
                <a:ln>
                  <a:solidFill>
                    <a:sysClr val="windowText" lastClr="000000"/>
                  </a:solidFill>
                </a:ln>
                <a:solidFill>
                  <a:schemeClr val="bg1"/>
                </a:solidFill>
              </a:rPr>
              <a:t>職業分類の貸与</a:t>
            </a:r>
          </a:p>
          <a:p>
            <a:endParaRPr lang="en-US" altLang="ja-JP" sz="3600" dirty="0">
              <a:solidFill>
                <a:schemeClr val="hlink"/>
              </a:solidFill>
            </a:endParaRPr>
          </a:p>
        </p:txBody>
      </p:sp>
      <p:sp>
        <p:nvSpPr>
          <p:cNvPr id="117764" name="AutoShape 4"/>
          <p:cNvSpPr>
            <a:spLocks noChangeArrowheads="1"/>
          </p:cNvSpPr>
          <p:nvPr/>
        </p:nvSpPr>
        <p:spPr bwMode="auto">
          <a:xfrm>
            <a:off x="685800" y="4876800"/>
            <a:ext cx="7848600" cy="1792288"/>
          </a:xfrm>
          <a:prstGeom prst="ribbon2">
            <a:avLst>
              <a:gd name="adj1" fmla="val 12500"/>
              <a:gd name="adj2" fmla="val 74074"/>
            </a:avLst>
          </a:prstGeom>
          <a:solidFill>
            <a:srgbClr val="FFFFCC"/>
          </a:solidFill>
          <a:ln w="9525">
            <a:solidFill>
              <a:schemeClr val="tx1"/>
            </a:solidFill>
            <a:round/>
            <a:headEnd/>
            <a:tailEnd/>
          </a:ln>
          <a:effectLst/>
        </p:spPr>
        <p:txBody>
          <a:bodyPr wrap="none" anchor="ctr"/>
          <a:lstStyle/>
          <a:p>
            <a:pPr algn="ctr"/>
            <a:r>
              <a:rPr lang="ja-JP" altLang="en-US" sz="2800" dirty="0"/>
              <a:t>出席補填、例会取りやめ、会員身分</a:t>
            </a:r>
          </a:p>
          <a:p>
            <a:pPr algn="ctr"/>
            <a:r>
              <a:rPr lang="ja-JP" altLang="en-US" sz="2800" dirty="0"/>
              <a:t>終結、出席免除等、かなりの部分が</a:t>
            </a:r>
          </a:p>
          <a:p>
            <a:pPr algn="ctr"/>
            <a:r>
              <a:rPr lang="ja-JP" altLang="en-US" sz="2800" dirty="0"/>
              <a:t>理事会の裁量に委ねられている</a:t>
            </a:r>
          </a:p>
        </p:txBody>
      </p:sp>
    </p:spTree>
    <p:extLst>
      <p:ext uri="{BB962C8B-B14F-4D97-AF65-F5344CB8AC3E}">
        <p14:creationId xmlns:p14="http://schemas.microsoft.com/office/powerpoint/2010/main" val="791814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20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20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117763">
                                            <p:txEl>
                                              <p:pRg st="2" end="2"/>
                                            </p:txEl>
                                          </p:spTgt>
                                        </p:tgtEl>
                                        <p:attrNameLst>
                                          <p:attrName>style.visibility</p:attrName>
                                        </p:attrNameLst>
                                      </p:cBhvr>
                                      <p:to>
                                        <p:strVal val="visible"/>
                                      </p:to>
                                    </p:set>
                                    <p:anim calcmode="lin" valueType="num">
                                      <p:cBhvr additive="base">
                                        <p:cTn id="18" dur="20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117763">
                                            <p:txEl>
                                              <p:pRg st="3" end="3"/>
                                            </p:txEl>
                                          </p:spTgt>
                                        </p:tgtEl>
                                        <p:attrNameLst>
                                          <p:attrName>style.visibility</p:attrName>
                                        </p:attrNameLst>
                                      </p:cBhvr>
                                      <p:to>
                                        <p:strVal val="visible"/>
                                      </p:to>
                                    </p:set>
                                    <p:anim calcmode="lin" valueType="num">
                                      <p:cBhvr additive="base">
                                        <p:cTn id="23" dur="20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1776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6000"/>
                            </p:stCondLst>
                            <p:childTnLst>
                              <p:par>
                                <p:cTn id="26" presetID="2" presetClass="entr" presetSubtype="8" fill="hold" nodeType="afterEffect">
                                  <p:stCondLst>
                                    <p:cond delay="0"/>
                                  </p:stCondLst>
                                  <p:childTnLst>
                                    <p:set>
                                      <p:cBhvr>
                                        <p:cTn id="27" dur="1" fill="hold">
                                          <p:stCondLst>
                                            <p:cond delay="0"/>
                                          </p:stCondLst>
                                        </p:cTn>
                                        <p:tgtEl>
                                          <p:spTgt spid="117763">
                                            <p:txEl>
                                              <p:pRg st="4" end="4"/>
                                            </p:txEl>
                                          </p:spTgt>
                                        </p:tgtEl>
                                        <p:attrNameLst>
                                          <p:attrName>style.visibility</p:attrName>
                                        </p:attrNameLst>
                                      </p:cBhvr>
                                      <p:to>
                                        <p:strVal val="visible"/>
                                      </p:to>
                                    </p:set>
                                    <p:anim calcmode="lin" valueType="num">
                                      <p:cBhvr additive="base">
                                        <p:cTn id="28" dur="20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7764"/>
                                        </p:tgtEl>
                                        <p:attrNameLst>
                                          <p:attrName>style.visibility</p:attrName>
                                        </p:attrNameLst>
                                      </p:cBhvr>
                                      <p:to>
                                        <p:strVal val="visible"/>
                                      </p:to>
                                    </p:set>
                                    <p:animEffect transition="in" filter="checkerboard(across)">
                                      <p:cBhvr>
                                        <p:cTn id="34" dur="20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28625" y="0"/>
            <a:ext cx="8229600" cy="1143000"/>
          </a:xfrm>
        </p:spPr>
        <p:txBody>
          <a:bodyPr/>
          <a:lstStyle/>
          <a:p>
            <a:pPr eaLnBrk="1" hangingPunct="1"/>
            <a:r>
              <a:rPr lang="ja-JP" altLang="en-US" sz="4000" b="1" dirty="0" smtClean="0">
                <a:ln>
                  <a:solidFill>
                    <a:sysClr val="windowText" lastClr="000000"/>
                  </a:solidFill>
                </a:ln>
                <a:solidFill>
                  <a:srgbClr val="FFFF99"/>
                </a:solidFill>
              </a:rPr>
              <a:t>入会金・会費および財務</a:t>
            </a:r>
          </a:p>
        </p:txBody>
      </p:sp>
      <p:sp>
        <p:nvSpPr>
          <p:cNvPr id="3" name="コンテンツ プレースホルダ 2"/>
          <p:cNvSpPr>
            <a:spLocks noGrp="1"/>
          </p:cNvSpPr>
          <p:nvPr>
            <p:ph idx="1"/>
          </p:nvPr>
        </p:nvSpPr>
        <p:spPr>
          <a:xfrm>
            <a:off x="457200" y="1143000"/>
            <a:ext cx="4543425" cy="3071813"/>
          </a:xfrm>
        </p:spPr>
        <p:txBody>
          <a:bodyPr/>
          <a:lstStyle/>
          <a:p>
            <a:pPr eaLnBrk="1" hangingPunct="1">
              <a:defRPr/>
            </a:pPr>
            <a:r>
              <a:rPr lang="ja-JP" altLang="en-US" b="1" dirty="0" smtClean="0">
                <a:ln>
                  <a:solidFill>
                    <a:sysClr val="windowText" lastClr="000000"/>
                  </a:solidFill>
                </a:ln>
                <a:solidFill>
                  <a:schemeClr val="bg1"/>
                </a:solidFill>
              </a:rPr>
              <a:t>適正な金額</a:t>
            </a:r>
          </a:p>
          <a:p>
            <a:pPr eaLnBrk="1" hangingPunct="1">
              <a:defRPr/>
            </a:pPr>
            <a:r>
              <a:rPr lang="ja-JP" altLang="en-US" b="1" dirty="0" smtClean="0">
                <a:ln>
                  <a:solidFill>
                    <a:sysClr val="windowText" lastClr="000000"/>
                  </a:solidFill>
                </a:ln>
                <a:solidFill>
                  <a:schemeClr val="bg1"/>
                </a:solidFill>
              </a:rPr>
              <a:t>会費と食費との分離</a:t>
            </a:r>
          </a:p>
          <a:p>
            <a:pPr eaLnBrk="1" hangingPunct="1">
              <a:defRPr/>
            </a:pPr>
            <a:r>
              <a:rPr lang="ja-JP" altLang="en-US" b="1" dirty="0" smtClean="0">
                <a:ln>
                  <a:solidFill>
                    <a:sysClr val="windowText" lastClr="000000"/>
                  </a:solidFill>
                </a:ln>
                <a:solidFill>
                  <a:schemeClr val="bg1"/>
                </a:solidFill>
              </a:rPr>
              <a:t>会費負担の平等性</a:t>
            </a:r>
          </a:p>
          <a:p>
            <a:pPr eaLnBrk="1" hangingPunct="1">
              <a:defRPr/>
            </a:pPr>
            <a:r>
              <a:rPr lang="ja-JP" altLang="en-US" b="1" dirty="0" smtClean="0">
                <a:ln>
                  <a:solidFill>
                    <a:sysClr val="windowText" lastClr="000000"/>
                  </a:solidFill>
                </a:ln>
                <a:solidFill>
                  <a:schemeClr val="bg1"/>
                </a:solidFill>
              </a:rPr>
              <a:t>ニコニコ箱</a:t>
            </a:r>
          </a:p>
          <a:p>
            <a:pPr eaLnBrk="1" hangingPunct="1">
              <a:defRPr/>
            </a:pPr>
            <a:r>
              <a:rPr lang="ja-JP" altLang="en-US" b="1" dirty="0" smtClean="0">
                <a:ln>
                  <a:solidFill>
                    <a:sysClr val="windowText" lastClr="000000"/>
                  </a:solidFill>
                </a:ln>
                <a:solidFill>
                  <a:schemeClr val="bg1"/>
                </a:solidFill>
              </a:rPr>
              <a:t>寄付金の処理</a:t>
            </a:r>
            <a:endParaRPr lang="ja-JP" altLang="en-US" b="1" dirty="0">
              <a:ln>
                <a:solidFill>
                  <a:sysClr val="windowText" lastClr="000000"/>
                </a:solidFill>
              </a:ln>
              <a:solidFill>
                <a:schemeClr val="bg1"/>
              </a:solidFill>
            </a:endParaRPr>
          </a:p>
        </p:txBody>
      </p:sp>
      <p:pic>
        <p:nvPicPr>
          <p:cNvPr id="5" name="コンテンツ プレースホルダ 5" descr="27110201.gif"/>
          <p:cNvPicPr>
            <a:picLocks noChangeAspect="1"/>
          </p:cNvPicPr>
          <p:nvPr/>
        </p:nvPicPr>
        <p:blipFill>
          <a:blip r:embed="rId3" cstate="print"/>
          <a:stretch>
            <a:fillRect/>
          </a:stretch>
        </p:blipFill>
        <p:spPr bwMode="auto">
          <a:xfrm>
            <a:off x="5076056" y="2780928"/>
            <a:ext cx="3888432" cy="3888432"/>
          </a:xfrm>
          <a:prstGeom prst="rect">
            <a:avLst/>
          </a:prstGeom>
          <a:noFill/>
          <a:ln w="9525">
            <a:noFill/>
            <a:miter lim="800000"/>
            <a:headEnd/>
            <a:tailEnd/>
          </a:ln>
          <a:effectLst/>
        </p:spPr>
      </p:pic>
    </p:spTree>
    <p:extLst>
      <p:ext uri="{BB962C8B-B14F-4D97-AF65-F5344CB8AC3E}">
        <p14:creationId xmlns:p14="http://schemas.microsoft.com/office/powerpoint/2010/main" val="180919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28625" y="0"/>
            <a:ext cx="8229600" cy="1143000"/>
          </a:xfrm>
        </p:spPr>
        <p:txBody>
          <a:bodyPr/>
          <a:lstStyle/>
          <a:p>
            <a:pPr eaLnBrk="1" hangingPunct="1"/>
            <a:r>
              <a:rPr lang="ja-JP" altLang="en-US" sz="4000" b="1" dirty="0" smtClean="0">
                <a:ln>
                  <a:solidFill>
                    <a:sysClr val="windowText" lastClr="000000"/>
                  </a:solidFill>
                </a:ln>
                <a:solidFill>
                  <a:srgbClr val="FFFF99"/>
                </a:solidFill>
              </a:rPr>
              <a:t>採決の方法</a:t>
            </a:r>
          </a:p>
        </p:txBody>
      </p:sp>
      <p:sp>
        <p:nvSpPr>
          <p:cNvPr id="3" name="コンテンツ プレースホルダ 2"/>
          <p:cNvSpPr>
            <a:spLocks noGrp="1"/>
          </p:cNvSpPr>
          <p:nvPr>
            <p:ph idx="1"/>
          </p:nvPr>
        </p:nvSpPr>
        <p:spPr>
          <a:xfrm>
            <a:off x="457200" y="1143000"/>
            <a:ext cx="8229600" cy="2500313"/>
          </a:xfrm>
        </p:spPr>
        <p:txBody>
          <a:bodyPr>
            <a:noAutofit/>
          </a:bodyPr>
          <a:lstStyle/>
          <a:p>
            <a:pPr eaLnBrk="1" hangingPunct="1">
              <a:defRPr/>
            </a:pPr>
            <a:r>
              <a:rPr lang="ja-JP" altLang="en-US" b="1" dirty="0" smtClean="0">
                <a:ln>
                  <a:solidFill>
                    <a:sysClr val="windowText" lastClr="000000"/>
                  </a:solidFill>
                </a:ln>
                <a:solidFill>
                  <a:schemeClr val="bg1"/>
                </a:solidFill>
              </a:rPr>
              <a:t>口頭による採決が原則　　　</a:t>
            </a:r>
          </a:p>
          <a:p>
            <a:pPr eaLnBrk="1" hangingPunct="1">
              <a:defRPr/>
            </a:pPr>
            <a:r>
              <a:rPr lang="ja-JP" altLang="en-US" b="1" dirty="0" smtClean="0">
                <a:ln>
                  <a:solidFill>
                    <a:sysClr val="windowText" lastClr="000000"/>
                  </a:solidFill>
                </a:ln>
                <a:solidFill>
                  <a:schemeClr val="bg1"/>
                </a:solidFill>
              </a:rPr>
              <a:t>全員一致の原則</a:t>
            </a:r>
          </a:p>
          <a:p>
            <a:pPr eaLnBrk="1" hangingPunct="1">
              <a:buFont typeface="Arial" charset="0"/>
              <a:buNone/>
              <a:defRPr/>
            </a:pPr>
            <a:r>
              <a:rPr lang="ja-JP" altLang="en-US" b="1" dirty="0" smtClean="0">
                <a:ln>
                  <a:solidFill>
                    <a:sysClr val="windowText" lastClr="000000"/>
                  </a:solidFill>
                </a:ln>
                <a:solidFill>
                  <a:schemeClr val="bg1"/>
                </a:solidFill>
              </a:rPr>
              <a:t>　　社交クラブとしての歴史的経緯</a:t>
            </a:r>
          </a:p>
          <a:p>
            <a:pPr eaLnBrk="1" hangingPunct="1">
              <a:defRPr/>
            </a:pPr>
            <a:r>
              <a:rPr lang="ja-JP" altLang="en-US" b="1" dirty="0" smtClean="0">
                <a:ln>
                  <a:solidFill>
                    <a:sysClr val="windowText" lastClr="000000"/>
                  </a:solidFill>
                </a:ln>
                <a:solidFill>
                  <a:schemeClr val="bg1"/>
                </a:solidFill>
              </a:rPr>
              <a:t>多数決とは</a:t>
            </a:r>
          </a:p>
          <a:p>
            <a:pPr eaLnBrk="1" hangingPunct="1">
              <a:buNone/>
              <a:defRPr/>
            </a:pPr>
            <a:r>
              <a:rPr lang="ja-JP" altLang="en-US" dirty="0" smtClean="0">
                <a:solidFill>
                  <a:schemeClr val="bg2">
                    <a:lumMod val="20000"/>
                    <a:lumOff val="80000"/>
                  </a:schemeClr>
                </a:solidFill>
              </a:rPr>
              <a:t>　　　</a:t>
            </a:r>
            <a:r>
              <a:rPr lang="ja-JP" altLang="en-US" dirty="0" smtClean="0">
                <a:ln>
                  <a:solidFill>
                    <a:sysClr val="windowText" lastClr="000000"/>
                  </a:solidFill>
                </a:ln>
                <a:solidFill>
                  <a:srgbClr val="FFFF00"/>
                </a:solidFill>
              </a:rPr>
              <a:t>全員一致</a:t>
            </a:r>
          </a:p>
          <a:p>
            <a:pPr eaLnBrk="1" hangingPunct="1">
              <a:buNone/>
              <a:defRPr/>
            </a:pPr>
            <a:r>
              <a:rPr lang="ja-JP" altLang="en-US" dirty="0" smtClean="0">
                <a:ln>
                  <a:solidFill>
                    <a:sysClr val="windowText" lastClr="000000"/>
                  </a:solidFill>
                </a:ln>
                <a:solidFill>
                  <a:srgbClr val="FFFF00"/>
                </a:solidFill>
              </a:rPr>
              <a:t>　　　過半数</a:t>
            </a:r>
          </a:p>
          <a:p>
            <a:pPr eaLnBrk="1" hangingPunct="1">
              <a:buNone/>
              <a:defRPr/>
            </a:pPr>
            <a:r>
              <a:rPr lang="ja-JP" altLang="en-US" dirty="0" smtClean="0">
                <a:ln>
                  <a:solidFill>
                    <a:sysClr val="windowText" lastClr="000000"/>
                  </a:solidFill>
                </a:ln>
                <a:solidFill>
                  <a:srgbClr val="FFFF00"/>
                </a:solidFill>
              </a:rPr>
              <a:t>　　　三分の二</a:t>
            </a:r>
          </a:p>
        </p:txBody>
      </p:sp>
      <p:pic>
        <p:nvPicPr>
          <p:cNvPr id="17412" name="Picture 2" descr="D:\Clip Art\Business &amp; Office\People (A - G)\Businessman Waving 3.wmf"/>
          <p:cNvPicPr>
            <a:picLocks noChangeAspect="1" noChangeArrowheads="1"/>
          </p:cNvPicPr>
          <p:nvPr/>
        </p:nvPicPr>
        <p:blipFill>
          <a:blip r:embed="rId3" cstate="print"/>
          <a:srcRect/>
          <a:stretch>
            <a:fillRect/>
          </a:stretch>
        </p:blipFill>
        <p:spPr bwMode="auto">
          <a:xfrm>
            <a:off x="3929063" y="2935288"/>
            <a:ext cx="4000500" cy="3922712"/>
          </a:xfrm>
          <a:prstGeom prst="rect">
            <a:avLst/>
          </a:prstGeom>
          <a:noFill/>
          <a:ln w="9525">
            <a:noFill/>
            <a:miter lim="800000"/>
            <a:headEnd/>
            <a:tailEnd/>
          </a:ln>
        </p:spPr>
      </p:pic>
    </p:spTree>
    <p:extLst>
      <p:ext uri="{BB962C8B-B14F-4D97-AF65-F5344CB8AC3E}">
        <p14:creationId xmlns:p14="http://schemas.microsoft.com/office/powerpoint/2010/main" val="2998848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0"/>
            <a:ext cx="7772400" cy="1143000"/>
          </a:xfrm>
        </p:spPr>
        <p:txBody>
          <a:bodyPr/>
          <a:lstStyle/>
          <a:p>
            <a:pPr eaLnBrk="1" hangingPunct="1"/>
            <a:r>
              <a:rPr lang="ja-JP" altLang="en-US" sz="4000" b="1" dirty="0" smtClean="0">
                <a:ln>
                  <a:solidFill>
                    <a:sysClr val="windowText" lastClr="000000"/>
                  </a:solidFill>
                </a:ln>
                <a:solidFill>
                  <a:srgbClr val="FFFF99"/>
                </a:solidFill>
              </a:rPr>
              <a:t>委員会構成の一例</a:t>
            </a:r>
          </a:p>
        </p:txBody>
      </p:sp>
      <p:sp>
        <p:nvSpPr>
          <p:cNvPr id="241667" name="Rectangle 3"/>
          <p:cNvSpPr>
            <a:spLocks noGrp="1" noChangeArrowheads="1"/>
          </p:cNvSpPr>
          <p:nvPr>
            <p:ph type="body" idx="1"/>
          </p:nvPr>
        </p:nvSpPr>
        <p:spPr>
          <a:xfrm>
            <a:off x="250825" y="1196975"/>
            <a:ext cx="2952750" cy="5400675"/>
          </a:xfrm>
        </p:spPr>
        <p:txBody>
          <a:bodyPr>
            <a:normAutofit fontScale="92500" lnSpcReduction="10000"/>
          </a:bodyPr>
          <a:lstStyle/>
          <a:p>
            <a:pPr eaLnBrk="1" hangingPunct="1">
              <a:defRPr/>
            </a:pPr>
            <a:r>
              <a:rPr lang="ja-JP" altLang="en-US" b="1" dirty="0" smtClean="0">
                <a:ln>
                  <a:solidFill>
                    <a:sysClr val="windowText" lastClr="000000"/>
                  </a:solidFill>
                </a:ln>
                <a:solidFill>
                  <a:schemeClr val="bg1"/>
                </a:solidFill>
              </a:rPr>
              <a:t>クラブ奉仕　　　　　</a:t>
            </a:r>
          </a:p>
          <a:p>
            <a:pPr eaLnBrk="1" hangingPunct="1">
              <a:buFontTx/>
              <a:buNone/>
              <a:defRPr/>
            </a:pPr>
            <a:r>
              <a:rPr lang="ja-JP" altLang="en-US" b="1" dirty="0" smtClean="0">
                <a:ln>
                  <a:solidFill>
                    <a:sysClr val="windowText" lastClr="000000"/>
                  </a:solidFill>
                </a:ln>
                <a:solidFill>
                  <a:schemeClr val="bg1"/>
                </a:solidFill>
              </a:rPr>
              <a:t>　　　　　　　　　　　　　</a:t>
            </a:r>
          </a:p>
          <a:p>
            <a:pPr eaLnBrk="1" hangingPunct="1">
              <a:buFontTx/>
              <a:buNone/>
              <a:defRPr/>
            </a:pPr>
            <a:r>
              <a:rPr lang="ja-JP" altLang="en-US" b="1" dirty="0" smtClean="0">
                <a:ln>
                  <a:solidFill>
                    <a:sysClr val="windowText" lastClr="000000"/>
                  </a:solidFill>
                </a:ln>
                <a:solidFill>
                  <a:schemeClr val="bg1"/>
                </a:solidFill>
              </a:rPr>
              <a:t>　　　　　　　　　　　</a:t>
            </a:r>
          </a:p>
          <a:p>
            <a:pPr eaLnBrk="1" hangingPunct="1">
              <a:defRPr/>
            </a:pPr>
            <a:r>
              <a:rPr lang="ja-JP" altLang="en-US" b="1" dirty="0" smtClean="0">
                <a:ln>
                  <a:solidFill>
                    <a:sysClr val="windowText" lastClr="000000"/>
                  </a:solidFill>
                </a:ln>
                <a:solidFill>
                  <a:schemeClr val="bg1"/>
                </a:solidFill>
              </a:rPr>
              <a:t>職業奉仕</a:t>
            </a:r>
          </a:p>
          <a:p>
            <a:pPr eaLnBrk="1" hangingPunct="1">
              <a:defRPr/>
            </a:pPr>
            <a:r>
              <a:rPr lang="ja-JP" altLang="en-US" b="1" dirty="0" smtClean="0">
                <a:ln>
                  <a:solidFill>
                    <a:sysClr val="windowText" lastClr="000000"/>
                  </a:solidFill>
                </a:ln>
                <a:solidFill>
                  <a:schemeClr val="bg1"/>
                </a:solidFill>
              </a:rPr>
              <a:t>社会奉仕	　　</a:t>
            </a:r>
          </a:p>
          <a:p>
            <a:pPr eaLnBrk="1" hangingPunct="1">
              <a:defRPr/>
            </a:pPr>
            <a:r>
              <a:rPr lang="ja-JP" altLang="en-US" b="1" dirty="0" smtClean="0">
                <a:ln>
                  <a:solidFill>
                    <a:sysClr val="windowText" lastClr="000000"/>
                  </a:solidFill>
                </a:ln>
                <a:solidFill>
                  <a:schemeClr val="bg1"/>
                </a:solidFill>
              </a:rPr>
              <a:t>国際奉仕</a:t>
            </a:r>
          </a:p>
          <a:p>
            <a:pPr eaLnBrk="1" hangingPunct="1">
              <a:defRPr/>
            </a:pPr>
            <a:endParaRPr lang="ja-JP" altLang="en-US" b="1" dirty="0" smtClean="0">
              <a:ln>
                <a:solidFill>
                  <a:sysClr val="windowText" lastClr="000000"/>
                </a:solidFill>
              </a:ln>
              <a:solidFill>
                <a:schemeClr val="bg1"/>
              </a:solidFill>
            </a:endParaRPr>
          </a:p>
          <a:p>
            <a:pPr>
              <a:defRPr/>
            </a:pPr>
            <a:r>
              <a:rPr lang="ja-JP" altLang="en-US" b="1" dirty="0" smtClean="0">
                <a:ln>
                  <a:solidFill>
                    <a:sysClr val="windowText" lastClr="000000"/>
                  </a:solidFill>
                </a:ln>
                <a:solidFill>
                  <a:schemeClr val="bg1"/>
                </a:solidFill>
              </a:rPr>
              <a:t>新世代奉仕</a:t>
            </a:r>
            <a:r>
              <a:rPr lang="ja-JP" altLang="en-US" b="1" dirty="0" smtClean="0">
                <a:solidFill>
                  <a:schemeClr val="bg2">
                    <a:lumMod val="20000"/>
                    <a:lumOff val="80000"/>
                  </a:schemeClr>
                </a:solidFill>
              </a:rPr>
              <a:t>　　　　</a:t>
            </a:r>
          </a:p>
          <a:p>
            <a:pPr eaLnBrk="1" hangingPunct="1">
              <a:buFontTx/>
              <a:buNone/>
              <a:defRPr/>
            </a:pPr>
            <a:r>
              <a:rPr lang="ja-JP" altLang="en-US" b="1" dirty="0" smtClean="0">
                <a:solidFill>
                  <a:schemeClr val="bg2">
                    <a:lumMod val="20000"/>
                    <a:lumOff val="80000"/>
                  </a:schemeClr>
                </a:solidFill>
              </a:rPr>
              <a:t>　　　　　　　　　　　</a:t>
            </a:r>
            <a:r>
              <a:rPr lang="ja-JP" altLang="en-US" b="1" dirty="0" smtClean="0">
                <a:solidFill>
                  <a:schemeClr val="bg2">
                    <a:lumMod val="90000"/>
                  </a:schemeClr>
                </a:solidFill>
              </a:rPr>
              <a:t>　</a:t>
            </a:r>
          </a:p>
          <a:p>
            <a:pPr eaLnBrk="1" hangingPunct="1">
              <a:buFontTx/>
              <a:buNone/>
              <a:defRPr/>
            </a:pPr>
            <a:r>
              <a:rPr lang="ja-JP" altLang="en-US" dirty="0" smtClean="0">
                <a:solidFill>
                  <a:schemeClr val="bg2">
                    <a:lumMod val="90000"/>
                  </a:schemeClr>
                </a:solidFill>
              </a:rPr>
              <a:t>　　　　　　　　　</a:t>
            </a:r>
            <a:r>
              <a:rPr lang="ja-JP" altLang="en-US" sz="3600" dirty="0" smtClean="0">
                <a:solidFill>
                  <a:schemeClr val="hlink"/>
                </a:solidFill>
              </a:rPr>
              <a:t>　　</a:t>
            </a:r>
          </a:p>
        </p:txBody>
      </p:sp>
      <p:sp>
        <p:nvSpPr>
          <p:cNvPr id="241668" name="Rectangle 4"/>
          <p:cNvSpPr>
            <a:spLocks noChangeArrowheads="1"/>
          </p:cNvSpPr>
          <p:nvPr/>
        </p:nvSpPr>
        <p:spPr bwMode="auto">
          <a:xfrm>
            <a:off x="3995738" y="1125538"/>
            <a:ext cx="1825625" cy="584200"/>
          </a:xfrm>
          <a:prstGeom prst="rect">
            <a:avLst/>
          </a:prstGeom>
          <a:noFill/>
          <a:ln w="9525">
            <a:noFill/>
            <a:miter lim="800000"/>
            <a:headEnd/>
            <a:tailEnd/>
          </a:ln>
        </p:spPr>
        <p:txBody>
          <a:bodyPr wrap="none">
            <a:spAutoFit/>
          </a:bodyPr>
          <a:lstStyle/>
          <a:p>
            <a:pPr>
              <a:defRPr/>
            </a:pPr>
            <a:r>
              <a:rPr lang="ja-JP" altLang="en-US" sz="3200" b="1" dirty="0">
                <a:ln>
                  <a:solidFill>
                    <a:sysClr val="windowText" lastClr="000000"/>
                  </a:solidFill>
                </a:ln>
                <a:solidFill>
                  <a:schemeClr val="bg2">
                    <a:lumMod val="20000"/>
                    <a:lumOff val="80000"/>
                  </a:schemeClr>
                </a:solidFill>
              </a:rPr>
              <a:t>会員増強</a:t>
            </a:r>
          </a:p>
        </p:txBody>
      </p:sp>
      <p:sp>
        <p:nvSpPr>
          <p:cNvPr id="241669" name="Rectangle 5"/>
          <p:cNvSpPr>
            <a:spLocks noChangeArrowheads="1"/>
          </p:cNvSpPr>
          <p:nvPr/>
        </p:nvSpPr>
        <p:spPr bwMode="auto">
          <a:xfrm>
            <a:off x="6516688" y="1125538"/>
            <a:ext cx="1825625" cy="584200"/>
          </a:xfrm>
          <a:prstGeom prst="rect">
            <a:avLst/>
          </a:prstGeom>
          <a:noFill/>
          <a:ln w="9525">
            <a:noFill/>
            <a:miter lim="800000"/>
            <a:headEnd/>
            <a:tailEnd/>
          </a:ln>
        </p:spPr>
        <p:txBody>
          <a:bodyPr wrap="none">
            <a:spAutoFit/>
          </a:bodyPr>
          <a:lstStyle/>
          <a:p>
            <a:pPr>
              <a:defRPr/>
            </a:pPr>
            <a:r>
              <a:rPr lang="ja-JP" altLang="en-US" sz="3200" b="1" dirty="0">
                <a:ln>
                  <a:solidFill>
                    <a:sysClr val="windowText" lastClr="000000"/>
                  </a:solidFill>
                </a:ln>
                <a:solidFill>
                  <a:schemeClr val="bg2">
                    <a:lumMod val="20000"/>
                    <a:lumOff val="80000"/>
                  </a:schemeClr>
                </a:solidFill>
              </a:rPr>
              <a:t>例会運営</a:t>
            </a:r>
          </a:p>
        </p:txBody>
      </p:sp>
      <p:sp>
        <p:nvSpPr>
          <p:cNvPr id="241670" name="Rectangle 6"/>
          <p:cNvSpPr>
            <a:spLocks noChangeArrowheads="1"/>
          </p:cNvSpPr>
          <p:nvPr/>
        </p:nvSpPr>
        <p:spPr bwMode="auto">
          <a:xfrm>
            <a:off x="3995738" y="1700213"/>
            <a:ext cx="1928812" cy="646112"/>
          </a:xfrm>
          <a:prstGeom prst="rect">
            <a:avLst/>
          </a:prstGeom>
          <a:noFill/>
          <a:ln w="9525">
            <a:noFill/>
            <a:miter lim="800000"/>
            <a:headEnd/>
            <a:tailEnd/>
          </a:ln>
        </p:spPr>
        <p:txBody>
          <a:bodyPr wrap="none">
            <a:spAutoFit/>
          </a:bodyPr>
          <a:lstStyle/>
          <a:p>
            <a:r>
              <a:rPr lang="ja-JP" altLang="en-US" sz="3200" b="1" dirty="0">
                <a:ln>
                  <a:solidFill>
                    <a:sysClr val="windowText" lastClr="000000"/>
                  </a:solidFill>
                </a:ln>
                <a:solidFill>
                  <a:schemeClr val="bg2">
                    <a:lumMod val="20000"/>
                    <a:lumOff val="80000"/>
                  </a:schemeClr>
                </a:solidFill>
              </a:rPr>
              <a:t>親睦</a:t>
            </a:r>
            <a:r>
              <a:rPr lang="ja-JP" altLang="en-US" sz="3600" b="1" dirty="0">
                <a:ln>
                  <a:solidFill>
                    <a:sysClr val="windowText" lastClr="000000"/>
                  </a:solidFill>
                </a:ln>
                <a:solidFill>
                  <a:schemeClr val="bg2">
                    <a:lumMod val="20000"/>
                    <a:lumOff val="80000"/>
                  </a:schemeClr>
                </a:solidFill>
              </a:rPr>
              <a:t>活動</a:t>
            </a:r>
          </a:p>
        </p:txBody>
      </p:sp>
      <p:sp>
        <p:nvSpPr>
          <p:cNvPr id="241671" name="Rectangle 7"/>
          <p:cNvSpPr>
            <a:spLocks noChangeArrowheads="1"/>
          </p:cNvSpPr>
          <p:nvPr/>
        </p:nvSpPr>
        <p:spPr bwMode="auto">
          <a:xfrm>
            <a:off x="6516688" y="1700213"/>
            <a:ext cx="1825625" cy="584200"/>
          </a:xfrm>
          <a:prstGeom prst="rect">
            <a:avLst/>
          </a:prstGeom>
          <a:noFill/>
          <a:ln w="9525">
            <a:noFill/>
            <a:miter lim="800000"/>
            <a:headEnd/>
            <a:tailEnd/>
          </a:ln>
        </p:spPr>
        <p:txBody>
          <a:bodyPr wrap="none">
            <a:spAutoFit/>
          </a:bodyPr>
          <a:lstStyle/>
          <a:p>
            <a:pPr>
              <a:defRPr/>
            </a:pPr>
            <a:r>
              <a:rPr lang="ja-JP" altLang="en-US" sz="3200" b="1" dirty="0">
                <a:ln>
                  <a:solidFill>
                    <a:sysClr val="windowText" lastClr="000000"/>
                  </a:solidFill>
                </a:ln>
                <a:solidFill>
                  <a:schemeClr val="bg2">
                    <a:lumMod val="20000"/>
                    <a:lumOff val="80000"/>
                  </a:schemeClr>
                </a:solidFill>
              </a:rPr>
              <a:t>会報広報</a:t>
            </a:r>
          </a:p>
        </p:txBody>
      </p:sp>
      <p:sp>
        <p:nvSpPr>
          <p:cNvPr id="241672" name="Rectangle 8"/>
          <p:cNvSpPr>
            <a:spLocks noChangeArrowheads="1"/>
          </p:cNvSpPr>
          <p:nvPr/>
        </p:nvSpPr>
        <p:spPr bwMode="auto">
          <a:xfrm>
            <a:off x="4000500" y="2357438"/>
            <a:ext cx="1825625" cy="584200"/>
          </a:xfrm>
          <a:prstGeom prst="rect">
            <a:avLst/>
          </a:prstGeom>
          <a:noFill/>
          <a:ln w="9525">
            <a:noFill/>
            <a:miter lim="800000"/>
            <a:headEnd/>
            <a:tailEnd/>
          </a:ln>
        </p:spPr>
        <p:txBody>
          <a:bodyPr wrap="none">
            <a:spAutoFit/>
          </a:bodyPr>
          <a:lstStyle/>
          <a:p>
            <a:pPr>
              <a:defRPr/>
            </a:pPr>
            <a:r>
              <a:rPr lang="ja-JP" altLang="en-US" sz="3200" b="1" dirty="0">
                <a:ln>
                  <a:solidFill>
                    <a:sysClr val="windowText" lastClr="000000"/>
                  </a:solidFill>
                </a:ln>
                <a:solidFill>
                  <a:schemeClr val="bg2">
                    <a:lumMod val="20000"/>
                    <a:lumOff val="80000"/>
                  </a:schemeClr>
                </a:solidFill>
              </a:rPr>
              <a:t>会員研修</a:t>
            </a:r>
          </a:p>
        </p:txBody>
      </p:sp>
      <p:sp>
        <p:nvSpPr>
          <p:cNvPr id="241674" name="Rectangle 10"/>
          <p:cNvSpPr>
            <a:spLocks noChangeArrowheads="1"/>
          </p:cNvSpPr>
          <p:nvPr/>
        </p:nvSpPr>
        <p:spPr bwMode="auto">
          <a:xfrm>
            <a:off x="3959932" y="4185084"/>
            <a:ext cx="2768600" cy="584200"/>
          </a:xfrm>
          <a:prstGeom prst="rect">
            <a:avLst/>
          </a:prstGeom>
          <a:noFill/>
          <a:ln w="9525">
            <a:noFill/>
            <a:miter lim="800000"/>
            <a:headEnd/>
            <a:tailEnd/>
          </a:ln>
        </p:spPr>
        <p:txBody>
          <a:bodyPr wrap="none">
            <a:spAutoFit/>
          </a:bodyPr>
          <a:lstStyle/>
          <a:p>
            <a:pPr>
              <a:defRPr/>
            </a:pPr>
            <a:r>
              <a:rPr lang="ja-JP" altLang="en-US" sz="3200" b="1" dirty="0">
                <a:ln>
                  <a:solidFill>
                    <a:sysClr val="windowText" lastClr="000000"/>
                  </a:solidFill>
                </a:ln>
                <a:solidFill>
                  <a:schemeClr val="bg2">
                    <a:lumMod val="20000"/>
                    <a:lumOff val="80000"/>
                  </a:schemeClr>
                </a:solidFill>
              </a:rPr>
              <a:t>ロータリー財団</a:t>
            </a:r>
          </a:p>
        </p:txBody>
      </p:sp>
      <p:sp>
        <p:nvSpPr>
          <p:cNvPr id="241676" name="Rectangle 12"/>
          <p:cNvSpPr>
            <a:spLocks noChangeArrowheads="1"/>
          </p:cNvSpPr>
          <p:nvPr/>
        </p:nvSpPr>
        <p:spPr bwMode="auto">
          <a:xfrm>
            <a:off x="3995936" y="4761148"/>
            <a:ext cx="1825625" cy="584200"/>
          </a:xfrm>
          <a:prstGeom prst="rect">
            <a:avLst/>
          </a:prstGeom>
          <a:noFill/>
          <a:ln w="9525">
            <a:noFill/>
            <a:miter lim="800000"/>
            <a:headEnd/>
            <a:tailEnd/>
          </a:ln>
        </p:spPr>
        <p:txBody>
          <a:bodyPr wrap="none">
            <a:spAutoFit/>
          </a:bodyPr>
          <a:lstStyle/>
          <a:p>
            <a:pPr>
              <a:defRPr/>
            </a:pPr>
            <a:r>
              <a:rPr lang="ja-JP" altLang="en-US" sz="3200" b="1" dirty="0">
                <a:ln>
                  <a:solidFill>
                    <a:sysClr val="windowText" lastClr="000000"/>
                  </a:solidFill>
                </a:ln>
                <a:solidFill>
                  <a:schemeClr val="bg2">
                    <a:lumMod val="20000"/>
                    <a:lumOff val="80000"/>
                  </a:schemeClr>
                </a:solidFill>
              </a:rPr>
              <a:t>米山奨学</a:t>
            </a:r>
          </a:p>
        </p:txBody>
      </p:sp>
    </p:spTree>
    <p:extLst>
      <p:ext uri="{BB962C8B-B14F-4D97-AF65-F5344CB8AC3E}">
        <p14:creationId xmlns:p14="http://schemas.microsoft.com/office/powerpoint/2010/main" val="1436192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additive="base">
                                        <p:cTn id="7" dur="500" fill="hold"/>
                                        <p:tgtEl>
                                          <p:spTgt spid="241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166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1668">
                                            <p:txEl>
                                              <p:pRg st="0" end="0"/>
                                            </p:txEl>
                                          </p:spTgt>
                                        </p:tgtEl>
                                        <p:attrNameLst>
                                          <p:attrName>style.visibility</p:attrName>
                                        </p:attrNameLst>
                                      </p:cBhvr>
                                      <p:to>
                                        <p:strVal val="visible"/>
                                      </p:to>
                                    </p:set>
                                    <p:anim calcmode="lin" valueType="num">
                                      <p:cBhvr additive="base">
                                        <p:cTn id="12" dur="500" fill="hold"/>
                                        <p:tgtEl>
                                          <p:spTgt spid="24166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166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41669">
                                            <p:txEl>
                                              <p:pRg st="0" end="0"/>
                                            </p:txEl>
                                          </p:spTgt>
                                        </p:tgtEl>
                                        <p:attrNameLst>
                                          <p:attrName>style.visibility</p:attrName>
                                        </p:attrNameLst>
                                      </p:cBhvr>
                                      <p:to>
                                        <p:strVal val="visible"/>
                                      </p:to>
                                    </p:set>
                                    <p:anim calcmode="lin" valueType="num">
                                      <p:cBhvr additive="base">
                                        <p:cTn id="17" dur="500" fill="hold"/>
                                        <p:tgtEl>
                                          <p:spTgt spid="24166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1669">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41670">
                                            <p:txEl>
                                              <p:pRg st="0" end="0"/>
                                            </p:txEl>
                                          </p:spTgt>
                                        </p:tgtEl>
                                        <p:attrNameLst>
                                          <p:attrName>style.visibility</p:attrName>
                                        </p:attrNameLst>
                                      </p:cBhvr>
                                      <p:to>
                                        <p:strVal val="visible"/>
                                      </p:to>
                                    </p:set>
                                    <p:anim calcmode="lin" valueType="num">
                                      <p:cBhvr additive="base">
                                        <p:cTn id="22" dur="500" fill="hold"/>
                                        <p:tgtEl>
                                          <p:spTgt spid="241670">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41670">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41671">
                                            <p:txEl>
                                              <p:pRg st="0" end="0"/>
                                            </p:txEl>
                                          </p:spTgt>
                                        </p:tgtEl>
                                        <p:attrNameLst>
                                          <p:attrName>style.visibility</p:attrName>
                                        </p:attrNameLst>
                                      </p:cBhvr>
                                      <p:to>
                                        <p:strVal val="visible"/>
                                      </p:to>
                                    </p:set>
                                    <p:anim calcmode="lin" valueType="num">
                                      <p:cBhvr additive="base">
                                        <p:cTn id="27" dur="500" fill="hold"/>
                                        <p:tgtEl>
                                          <p:spTgt spid="24167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167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41672">
                                            <p:txEl>
                                              <p:pRg st="0" end="0"/>
                                            </p:txEl>
                                          </p:spTgt>
                                        </p:tgtEl>
                                        <p:attrNameLst>
                                          <p:attrName>style.visibility</p:attrName>
                                        </p:attrNameLst>
                                      </p:cBhvr>
                                      <p:to>
                                        <p:strVal val="visible"/>
                                      </p:to>
                                    </p:set>
                                    <p:anim calcmode="lin" valueType="num">
                                      <p:cBhvr additive="base">
                                        <p:cTn id="32" dur="500" fill="hold"/>
                                        <p:tgtEl>
                                          <p:spTgt spid="241672">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41672">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41667">
                                            <p:txEl>
                                              <p:pRg st="3" end="3"/>
                                            </p:txEl>
                                          </p:spTgt>
                                        </p:tgtEl>
                                        <p:attrNameLst>
                                          <p:attrName>style.visibility</p:attrName>
                                        </p:attrNameLst>
                                      </p:cBhvr>
                                      <p:to>
                                        <p:strVal val="visible"/>
                                      </p:to>
                                    </p:set>
                                    <p:anim calcmode="lin" valueType="num">
                                      <p:cBhvr additive="base">
                                        <p:cTn id="37" dur="500" fill="hold"/>
                                        <p:tgtEl>
                                          <p:spTgt spid="24166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1667">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241667">
                                            <p:txEl>
                                              <p:pRg st="4" end="4"/>
                                            </p:txEl>
                                          </p:spTgt>
                                        </p:tgtEl>
                                        <p:attrNameLst>
                                          <p:attrName>style.visibility</p:attrName>
                                        </p:attrNameLst>
                                      </p:cBhvr>
                                      <p:to>
                                        <p:strVal val="visible"/>
                                      </p:to>
                                    </p:set>
                                    <p:anim calcmode="lin" valueType="num">
                                      <p:cBhvr additive="base">
                                        <p:cTn id="42" dur="500" fill="hold"/>
                                        <p:tgtEl>
                                          <p:spTgt spid="241667">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41667">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41667">
                                            <p:txEl>
                                              <p:pRg st="5" end="5"/>
                                            </p:txEl>
                                          </p:spTgt>
                                        </p:tgtEl>
                                        <p:attrNameLst>
                                          <p:attrName>style.visibility</p:attrName>
                                        </p:attrNameLst>
                                      </p:cBhvr>
                                      <p:to>
                                        <p:strVal val="visible"/>
                                      </p:to>
                                    </p:set>
                                    <p:anim calcmode="lin" valueType="num">
                                      <p:cBhvr additive="base">
                                        <p:cTn id="47" dur="500" fill="hold"/>
                                        <p:tgtEl>
                                          <p:spTgt spid="241667">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41667">
                                            <p:txEl>
                                              <p:pRg st="5" end="5"/>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241674">
                                            <p:txEl>
                                              <p:pRg st="0" end="0"/>
                                            </p:txEl>
                                          </p:spTgt>
                                        </p:tgtEl>
                                        <p:attrNameLst>
                                          <p:attrName>style.visibility</p:attrName>
                                        </p:attrNameLst>
                                      </p:cBhvr>
                                      <p:to>
                                        <p:strVal val="visible"/>
                                      </p:to>
                                    </p:set>
                                    <p:anim calcmode="lin" valueType="num">
                                      <p:cBhvr additive="base">
                                        <p:cTn id="52" dur="500" fill="hold"/>
                                        <p:tgtEl>
                                          <p:spTgt spid="241674">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41674">
                                            <p:txEl>
                                              <p:pRg st="0" end="0"/>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241676">
                                            <p:txEl>
                                              <p:pRg st="0" end="0"/>
                                            </p:txEl>
                                          </p:spTgt>
                                        </p:tgtEl>
                                        <p:attrNameLst>
                                          <p:attrName>style.visibility</p:attrName>
                                        </p:attrNameLst>
                                      </p:cBhvr>
                                      <p:to>
                                        <p:strVal val="visible"/>
                                      </p:to>
                                    </p:set>
                                    <p:anim calcmode="lin" valueType="num">
                                      <p:cBhvr additive="base">
                                        <p:cTn id="57" dur="500" fill="hold"/>
                                        <p:tgtEl>
                                          <p:spTgt spid="241676">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41676">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241667">
                                            <p:txEl>
                                              <p:pRg st="7" end="7"/>
                                            </p:txEl>
                                          </p:spTgt>
                                        </p:tgtEl>
                                        <p:attrNameLst>
                                          <p:attrName>style.visibility</p:attrName>
                                        </p:attrNameLst>
                                      </p:cBhvr>
                                      <p:to>
                                        <p:strVal val="visible"/>
                                      </p:to>
                                    </p:set>
                                    <p:anim calcmode="lin" valueType="num">
                                      <p:cBhvr additive="base">
                                        <p:cTn id="62" dur="500" fill="hold"/>
                                        <p:tgtEl>
                                          <p:spTgt spid="241667">
                                            <p:txEl>
                                              <p:pRg st="7" end="7"/>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416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500063" y="0"/>
            <a:ext cx="8229600" cy="1143000"/>
          </a:xfrm>
        </p:spPr>
        <p:txBody>
          <a:bodyPr/>
          <a:lstStyle/>
          <a:p>
            <a:pPr eaLnBrk="1" hangingPunct="1"/>
            <a:r>
              <a:rPr lang="ja-JP" altLang="en-US" sz="4000" b="1" dirty="0" smtClean="0">
                <a:ln>
                  <a:solidFill>
                    <a:sysClr val="windowText" lastClr="000000"/>
                  </a:solidFill>
                </a:ln>
                <a:solidFill>
                  <a:srgbClr val="FFFF99"/>
                </a:solidFill>
              </a:rPr>
              <a:t>会員選考の基準</a:t>
            </a:r>
          </a:p>
        </p:txBody>
      </p:sp>
      <p:sp>
        <p:nvSpPr>
          <p:cNvPr id="12291" name="コンテンツ プレースホルダ 2"/>
          <p:cNvSpPr>
            <a:spLocks noGrp="1"/>
          </p:cNvSpPr>
          <p:nvPr>
            <p:ph idx="1"/>
          </p:nvPr>
        </p:nvSpPr>
        <p:spPr>
          <a:xfrm>
            <a:off x="685800" y="1592796"/>
            <a:ext cx="7772400" cy="4503204"/>
          </a:xfrm>
        </p:spPr>
        <p:txBody>
          <a:bodyPr/>
          <a:lstStyle/>
          <a:p>
            <a:pPr eaLnBrk="1" hangingPunct="1">
              <a:defRPr/>
            </a:pPr>
            <a:r>
              <a:rPr lang="ja-JP" altLang="en-US" b="1" dirty="0" smtClean="0">
                <a:ln>
                  <a:solidFill>
                    <a:sysClr val="windowText" lastClr="000000"/>
                  </a:solidFill>
                </a:ln>
                <a:solidFill>
                  <a:schemeClr val="bg1">
                    <a:lumMod val="95000"/>
                  </a:schemeClr>
                </a:solidFill>
              </a:rPr>
              <a:t>親睦を保つ会員選考を考える</a:t>
            </a:r>
          </a:p>
          <a:p>
            <a:pPr eaLnBrk="1" hangingPunct="1">
              <a:defRPr/>
            </a:pPr>
            <a:r>
              <a:rPr lang="ja-JP" altLang="en-US" b="1" dirty="0" smtClean="0">
                <a:ln>
                  <a:solidFill>
                    <a:sysClr val="windowText" lastClr="000000"/>
                  </a:solidFill>
                </a:ln>
                <a:solidFill>
                  <a:schemeClr val="bg1">
                    <a:lumMod val="95000"/>
                  </a:schemeClr>
                </a:solidFill>
              </a:rPr>
              <a:t>一人一業種制度の真意</a:t>
            </a:r>
          </a:p>
          <a:p>
            <a:pPr eaLnBrk="1" hangingPunct="1">
              <a:defRPr/>
            </a:pPr>
            <a:r>
              <a:rPr lang="ja-JP" altLang="en-US" b="1" dirty="0" smtClean="0">
                <a:ln>
                  <a:solidFill>
                    <a:sysClr val="windowText" lastClr="000000"/>
                  </a:solidFill>
                </a:ln>
                <a:solidFill>
                  <a:schemeClr val="bg1">
                    <a:lumMod val="95000"/>
                  </a:schemeClr>
                </a:solidFill>
              </a:rPr>
              <a:t>会員選考に関する</a:t>
            </a:r>
          </a:p>
          <a:p>
            <a:pPr eaLnBrk="1" hangingPunct="1">
              <a:buNone/>
              <a:defRPr/>
            </a:pPr>
            <a:r>
              <a:rPr lang="ja-JP" altLang="en-US" b="1" dirty="0" smtClean="0">
                <a:ln>
                  <a:solidFill>
                    <a:sysClr val="windowText" lastClr="000000"/>
                  </a:solidFill>
                </a:ln>
                <a:solidFill>
                  <a:schemeClr val="bg1">
                    <a:lumMod val="95000"/>
                  </a:schemeClr>
                </a:solidFill>
              </a:rPr>
              <a:t>　 クラブ細則の見直し</a:t>
            </a:r>
          </a:p>
          <a:p>
            <a:pPr eaLnBrk="1" hangingPunct="1">
              <a:defRPr/>
            </a:pPr>
            <a:endParaRPr lang="ja-JP" altLang="en-US" dirty="0" smtClean="0">
              <a:solidFill>
                <a:schemeClr val="bg2">
                  <a:lumMod val="90000"/>
                </a:schemeClr>
              </a:solidFill>
            </a:endParaRPr>
          </a:p>
        </p:txBody>
      </p:sp>
      <p:pic>
        <p:nvPicPr>
          <p:cNvPr id="22532" name="Picture 3" descr="D:\Clip Art\Business &amp; Office\People (A - G)\Exchanging Business Cards.wmf"/>
          <p:cNvPicPr>
            <a:picLocks noChangeAspect="1" noChangeArrowheads="1"/>
          </p:cNvPicPr>
          <p:nvPr/>
        </p:nvPicPr>
        <p:blipFill>
          <a:blip r:embed="rId3" cstate="print"/>
          <a:srcRect/>
          <a:stretch>
            <a:fillRect/>
          </a:stretch>
        </p:blipFill>
        <p:spPr bwMode="auto">
          <a:xfrm>
            <a:off x="5280025" y="2214563"/>
            <a:ext cx="3473450" cy="4429125"/>
          </a:xfrm>
          <a:prstGeom prst="rect">
            <a:avLst/>
          </a:prstGeom>
          <a:noFill/>
          <a:ln w="9525">
            <a:noFill/>
            <a:miter lim="800000"/>
            <a:headEnd/>
            <a:tailEnd/>
          </a:ln>
        </p:spPr>
      </p:pic>
    </p:spTree>
    <p:extLst>
      <p:ext uri="{BB962C8B-B14F-4D97-AF65-F5344CB8AC3E}">
        <p14:creationId xmlns:p14="http://schemas.microsoft.com/office/powerpoint/2010/main" val="3175208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2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2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 calcmode="lin" valueType="num">
                                      <p:cBhvr additive="base">
                                        <p:cTn id="23" dur="2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additive="base">
                                        <p:cTn id="28" dur="2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500063" y="0"/>
            <a:ext cx="8229600" cy="1143000"/>
          </a:xfrm>
        </p:spPr>
        <p:txBody>
          <a:bodyPr/>
          <a:lstStyle/>
          <a:p>
            <a:pPr eaLnBrk="1" hangingPunct="1"/>
            <a:r>
              <a:rPr lang="ja-JP" altLang="en-US" sz="4000" b="1" dirty="0" smtClean="0">
                <a:ln>
                  <a:solidFill>
                    <a:sysClr val="windowText" lastClr="000000"/>
                  </a:solidFill>
                </a:ln>
                <a:solidFill>
                  <a:srgbClr val="FFFF99"/>
                </a:solidFill>
              </a:rPr>
              <a:t>会員選挙の原則</a:t>
            </a:r>
          </a:p>
        </p:txBody>
      </p:sp>
      <p:sp>
        <p:nvSpPr>
          <p:cNvPr id="12291" name="コンテンツ プレースホルダ 2"/>
          <p:cNvSpPr>
            <a:spLocks noGrp="1"/>
          </p:cNvSpPr>
          <p:nvPr>
            <p:ph idx="1"/>
          </p:nvPr>
        </p:nvSpPr>
        <p:spPr>
          <a:xfrm>
            <a:off x="575556" y="1412776"/>
            <a:ext cx="8388932" cy="4114800"/>
          </a:xfrm>
        </p:spPr>
        <p:txBody>
          <a:bodyPr/>
          <a:lstStyle/>
          <a:p>
            <a:pPr eaLnBrk="1" hangingPunct="1">
              <a:defRPr/>
            </a:pPr>
            <a:r>
              <a:rPr lang="ja-JP" altLang="en-US" b="1" dirty="0" smtClean="0">
                <a:ln>
                  <a:solidFill>
                    <a:sysClr val="windowText" lastClr="000000"/>
                  </a:solidFill>
                </a:ln>
                <a:solidFill>
                  <a:schemeClr val="bg1">
                    <a:lumMod val="95000"/>
                  </a:schemeClr>
                </a:solidFill>
              </a:rPr>
              <a:t>親睦を保つ会員選考を考える</a:t>
            </a:r>
          </a:p>
          <a:p>
            <a:pPr eaLnBrk="1" hangingPunct="1">
              <a:defRPr/>
            </a:pPr>
            <a:r>
              <a:rPr lang="ja-JP" altLang="en-US" b="1" dirty="0" smtClean="0">
                <a:ln>
                  <a:solidFill>
                    <a:sysClr val="windowText" lastClr="000000"/>
                  </a:solidFill>
                </a:ln>
                <a:solidFill>
                  <a:schemeClr val="bg1">
                    <a:lumMod val="95000"/>
                  </a:schemeClr>
                </a:solidFill>
              </a:rPr>
              <a:t>一人一業種制度の真意</a:t>
            </a:r>
          </a:p>
          <a:p>
            <a:pPr eaLnBrk="1" hangingPunct="1">
              <a:defRPr/>
            </a:pPr>
            <a:r>
              <a:rPr lang="ja-JP" altLang="en-US" b="1" dirty="0" smtClean="0">
                <a:ln>
                  <a:solidFill>
                    <a:sysClr val="windowText" lastClr="000000"/>
                  </a:solidFill>
                </a:ln>
                <a:solidFill>
                  <a:schemeClr val="bg1">
                    <a:lumMod val="95000"/>
                  </a:schemeClr>
                </a:solidFill>
              </a:rPr>
              <a:t>現会員の身分を保障する会員選考を考える</a:t>
            </a:r>
          </a:p>
          <a:p>
            <a:pPr eaLnBrk="1" hangingPunct="1">
              <a:defRPr/>
            </a:pPr>
            <a:r>
              <a:rPr lang="ja-JP" altLang="en-US" b="1" dirty="0" smtClean="0">
                <a:ln>
                  <a:solidFill>
                    <a:sysClr val="windowText" lastClr="000000"/>
                  </a:solidFill>
                </a:ln>
                <a:solidFill>
                  <a:schemeClr val="bg1">
                    <a:lumMod val="95000"/>
                  </a:schemeClr>
                </a:solidFill>
              </a:rPr>
              <a:t>ロータリー情報の提供</a:t>
            </a:r>
          </a:p>
          <a:p>
            <a:pPr eaLnBrk="1" hangingPunct="1">
              <a:defRPr/>
            </a:pPr>
            <a:r>
              <a:rPr lang="ja-JP" altLang="en-US" b="1" dirty="0" smtClean="0">
                <a:ln>
                  <a:solidFill>
                    <a:sysClr val="windowText" lastClr="000000"/>
                  </a:solidFill>
                </a:ln>
                <a:solidFill>
                  <a:schemeClr val="bg1">
                    <a:lumMod val="95000"/>
                  </a:schemeClr>
                </a:solidFill>
              </a:rPr>
              <a:t>新入会員の教育</a:t>
            </a:r>
          </a:p>
          <a:p>
            <a:pPr eaLnBrk="1" hangingPunct="1">
              <a:defRPr/>
            </a:pPr>
            <a:r>
              <a:rPr lang="ja-JP" altLang="en-US" b="1" dirty="0" smtClean="0">
                <a:ln>
                  <a:solidFill>
                    <a:sysClr val="windowText" lastClr="000000"/>
                  </a:solidFill>
                </a:ln>
                <a:solidFill>
                  <a:schemeClr val="bg1">
                    <a:lumMod val="95000"/>
                  </a:schemeClr>
                </a:solidFill>
              </a:rPr>
              <a:t>他クラブへの推薦禁止</a:t>
            </a:r>
          </a:p>
        </p:txBody>
      </p:sp>
    </p:spTree>
    <p:extLst>
      <p:ext uri="{BB962C8B-B14F-4D97-AF65-F5344CB8AC3E}">
        <p14:creationId xmlns:p14="http://schemas.microsoft.com/office/powerpoint/2010/main" val="2374371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2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2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 calcmode="lin" valueType="num">
                                      <p:cBhvr additive="base">
                                        <p:cTn id="18" dur="2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 calcmode="lin" valueType="num">
                                      <p:cBhvr additive="base">
                                        <p:cTn id="24" dur="2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2291">
                                            <p:txEl>
                                              <p:pRg st="4" end="4"/>
                                            </p:txEl>
                                          </p:spTgt>
                                        </p:tgtEl>
                                        <p:attrNameLst>
                                          <p:attrName>style.visibility</p:attrName>
                                        </p:attrNameLst>
                                      </p:cBhvr>
                                      <p:to>
                                        <p:strVal val="visible"/>
                                      </p:to>
                                    </p:set>
                                    <p:anim calcmode="lin" valueType="num">
                                      <p:cBhvr additive="base">
                                        <p:cTn id="29" dur="2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291">
                                            <p:txEl>
                                              <p:pRg st="5" end="5"/>
                                            </p:txEl>
                                          </p:spTgt>
                                        </p:tgtEl>
                                        <p:attrNameLst>
                                          <p:attrName>style.visibility</p:attrName>
                                        </p:attrNameLst>
                                      </p:cBhvr>
                                      <p:to>
                                        <p:strVal val="visible"/>
                                      </p:to>
                                    </p:set>
                                    <p:anim calcmode="lin" valueType="num">
                                      <p:cBhvr additive="base">
                                        <p:cTn id="35" dur="2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500063" y="0"/>
            <a:ext cx="8229600" cy="1143000"/>
          </a:xfrm>
        </p:spPr>
        <p:txBody>
          <a:bodyPr/>
          <a:lstStyle/>
          <a:p>
            <a:pPr eaLnBrk="1" hangingPunct="1"/>
            <a:r>
              <a:rPr lang="ja-JP" altLang="en-US" sz="4000" b="1" dirty="0" smtClean="0">
                <a:ln>
                  <a:solidFill>
                    <a:sysClr val="windowText" lastClr="000000"/>
                  </a:solidFill>
                </a:ln>
                <a:solidFill>
                  <a:srgbClr val="FFFF99"/>
                </a:solidFill>
              </a:rPr>
              <a:t>クラブの意思決定と決議</a:t>
            </a:r>
          </a:p>
        </p:txBody>
      </p:sp>
      <p:sp>
        <p:nvSpPr>
          <p:cNvPr id="13315" name="コンテンツ プレースホルダ 2"/>
          <p:cNvSpPr>
            <a:spLocks noGrp="1"/>
          </p:cNvSpPr>
          <p:nvPr>
            <p:ph idx="1"/>
          </p:nvPr>
        </p:nvSpPr>
        <p:spPr/>
        <p:txBody>
          <a:bodyPr/>
          <a:lstStyle/>
          <a:p>
            <a:pPr eaLnBrk="1" hangingPunct="1">
              <a:defRPr/>
            </a:pPr>
            <a:r>
              <a:rPr lang="ja-JP" altLang="en-US" b="1" dirty="0" smtClean="0">
                <a:ln>
                  <a:solidFill>
                    <a:sysClr val="windowText" lastClr="000000"/>
                  </a:solidFill>
                </a:ln>
                <a:solidFill>
                  <a:schemeClr val="bg2">
                    <a:lumMod val="20000"/>
                    <a:lumOff val="80000"/>
                  </a:schemeClr>
                </a:solidFill>
              </a:rPr>
              <a:t>理事会の先議権</a:t>
            </a:r>
          </a:p>
          <a:p>
            <a:pPr eaLnBrk="1" hangingPunct="1">
              <a:defRPr/>
            </a:pPr>
            <a:r>
              <a:rPr lang="ja-JP" altLang="en-US" b="1" dirty="0" smtClean="0">
                <a:ln>
                  <a:solidFill>
                    <a:sysClr val="windowText" lastClr="000000"/>
                  </a:solidFill>
                </a:ln>
                <a:solidFill>
                  <a:schemeClr val="bg2">
                    <a:lumMod val="20000"/>
                    <a:lumOff val="80000"/>
                  </a:schemeClr>
                </a:solidFill>
              </a:rPr>
              <a:t>公共の問題についての討議は可能</a:t>
            </a:r>
          </a:p>
          <a:p>
            <a:pPr eaLnBrk="1" hangingPunct="1">
              <a:buNone/>
              <a:defRPr/>
            </a:pPr>
            <a:r>
              <a:rPr lang="ja-JP" altLang="en-US" b="1" dirty="0" smtClean="0">
                <a:ln>
                  <a:solidFill>
                    <a:sysClr val="windowText" lastClr="000000"/>
                  </a:solidFill>
                </a:ln>
                <a:solidFill>
                  <a:schemeClr val="bg2">
                    <a:lumMod val="20000"/>
                    <a:lumOff val="80000"/>
                  </a:schemeClr>
                </a:solidFill>
              </a:rPr>
              <a:t>　 クラブとしての決議、意志表示禁止</a:t>
            </a:r>
          </a:p>
          <a:p>
            <a:pPr eaLnBrk="1" hangingPunct="1">
              <a:defRPr/>
            </a:pPr>
            <a:r>
              <a:rPr lang="ja-JP" altLang="en-US" b="1" dirty="0" smtClean="0">
                <a:ln>
                  <a:solidFill>
                    <a:sysClr val="windowText" lastClr="000000"/>
                  </a:solidFill>
                </a:ln>
                <a:solidFill>
                  <a:schemeClr val="bg2">
                    <a:lumMod val="20000"/>
                    <a:lumOff val="80000"/>
                  </a:schemeClr>
                </a:solidFill>
              </a:rPr>
              <a:t>政治問題、国際問題の対処</a:t>
            </a:r>
          </a:p>
          <a:p>
            <a:pPr eaLnBrk="1" hangingPunct="1">
              <a:defRPr/>
            </a:pPr>
            <a:endParaRPr lang="ja-JP" altLang="en-US" b="1" dirty="0" smtClean="0">
              <a:ln>
                <a:solidFill>
                  <a:sysClr val="windowText" lastClr="000000"/>
                </a:solidFill>
              </a:ln>
              <a:solidFill>
                <a:schemeClr val="bg2">
                  <a:lumMod val="20000"/>
                  <a:lumOff val="80000"/>
                </a:schemeClr>
              </a:solidFill>
            </a:endParaRPr>
          </a:p>
          <a:p>
            <a:pPr eaLnBrk="1" hangingPunct="1">
              <a:defRPr/>
            </a:pPr>
            <a:r>
              <a:rPr lang="ja-JP" altLang="en-US" b="1" dirty="0" smtClean="0">
                <a:ln>
                  <a:solidFill>
                    <a:sysClr val="windowText" lastClr="000000"/>
                  </a:solidFill>
                </a:ln>
                <a:solidFill>
                  <a:schemeClr val="bg2">
                    <a:lumMod val="20000"/>
                    <a:lumOff val="80000"/>
                  </a:schemeClr>
                </a:solidFill>
              </a:rPr>
              <a:t>ロータリアン個人の関わり</a:t>
            </a:r>
          </a:p>
        </p:txBody>
      </p:sp>
    </p:spTree>
    <p:extLst>
      <p:ext uri="{BB962C8B-B14F-4D97-AF65-F5344CB8AC3E}">
        <p14:creationId xmlns:p14="http://schemas.microsoft.com/office/powerpoint/2010/main" val="1993137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2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2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calcmode="lin" valueType="num">
                                      <p:cBhvr additive="base">
                                        <p:cTn id="18" dur="2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 calcmode="lin" valueType="num">
                                      <p:cBhvr additive="base">
                                        <p:cTn id="24" dur="2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15">
                                            <p:txEl>
                                              <p:pRg st="5" end="5"/>
                                            </p:txEl>
                                          </p:spTgt>
                                        </p:tgtEl>
                                        <p:attrNameLst>
                                          <p:attrName>style.visibility</p:attrName>
                                        </p:attrNameLst>
                                      </p:cBhvr>
                                      <p:to>
                                        <p:strVal val="visible"/>
                                      </p:to>
                                    </p:set>
                                    <p:anim calcmode="lin" valueType="num">
                                      <p:cBhvr additive="base">
                                        <p:cTn id="30" dur="2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Grp="1" noChangeAspect="1" noChangeArrowheads="1"/>
          </p:cNvPicPr>
          <p:nvPr>
            <p:ph idx="1"/>
          </p:nvPr>
        </p:nvPicPr>
        <p:blipFill>
          <a:blip r:embed="rId3" cstate="print"/>
          <a:srcRect/>
          <a:stretch>
            <a:fillRect/>
          </a:stretch>
        </p:blipFill>
        <p:spPr>
          <a:xfrm>
            <a:off x="0" y="0"/>
            <a:ext cx="9144000" cy="6858000"/>
          </a:xfrm>
        </p:spPr>
      </p:pic>
      <p:sp>
        <p:nvSpPr>
          <p:cNvPr id="2" name="タイトル 1"/>
          <p:cNvSpPr>
            <a:spLocks noGrp="1"/>
          </p:cNvSpPr>
          <p:nvPr>
            <p:ph type="title"/>
          </p:nvPr>
        </p:nvSpPr>
        <p:spPr>
          <a:xfrm>
            <a:off x="0" y="714356"/>
            <a:ext cx="9144000" cy="5572164"/>
          </a:xfrm>
        </p:spPr>
        <p:txBody>
          <a:bodyPr/>
          <a:lstStyle/>
          <a:p>
            <a:pPr>
              <a:defRPr/>
            </a:pPr>
            <a:r>
              <a:rPr lang="ja-JP" altLang="en-US" sz="6600" dirty="0" smtClean="0">
                <a:ln>
                  <a:solidFill>
                    <a:schemeClr val="tx1"/>
                  </a:solidFill>
                </a:ln>
                <a:solidFill>
                  <a:srgbClr val="FF0000"/>
                </a:solidFill>
                <a:latin typeface="AR P明朝体U" pitchFamily="50" charset="-128"/>
                <a:ea typeface="AR P明朝体U" pitchFamily="50" charset="-128"/>
              </a:rPr>
              <a:t/>
            </a:r>
            <a:br>
              <a:rPr lang="ja-JP" altLang="en-US" sz="6600" dirty="0" smtClean="0">
                <a:ln>
                  <a:solidFill>
                    <a:schemeClr val="tx1"/>
                  </a:solidFill>
                </a:ln>
                <a:solidFill>
                  <a:srgbClr val="FF0000"/>
                </a:solidFill>
                <a:latin typeface="AR P明朝体U" pitchFamily="50" charset="-128"/>
                <a:ea typeface="AR P明朝体U" pitchFamily="50" charset="-128"/>
              </a:rPr>
            </a:br>
            <a:r>
              <a:rPr lang="ja-JP" altLang="en-US" sz="9600" dirty="0" smtClean="0">
                <a:ln>
                  <a:solidFill>
                    <a:schemeClr val="tx1"/>
                  </a:solidFill>
                </a:ln>
                <a:solidFill>
                  <a:srgbClr val="FF0000"/>
                </a:solidFill>
                <a:latin typeface="AR P明朝体U" pitchFamily="50" charset="-128"/>
                <a:ea typeface="AR P明朝体U" pitchFamily="50" charset="-128"/>
              </a:rPr>
              <a:t>例 会 運 営</a:t>
            </a:r>
            <a:r>
              <a:rPr lang="ja-JP" altLang="en-US" dirty="0" smtClean="0">
                <a:solidFill>
                  <a:schemeClr val="bg2">
                    <a:lumMod val="90000"/>
                  </a:schemeClr>
                </a:solidFill>
              </a:rPr>
              <a:t/>
            </a:r>
            <a:br>
              <a:rPr lang="ja-JP" altLang="en-US" dirty="0" smtClean="0">
                <a:solidFill>
                  <a:schemeClr val="bg2">
                    <a:lumMod val="90000"/>
                  </a:schemeClr>
                </a:solidFill>
              </a:rPr>
            </a:br>
            <a:endParaRPr lang="ja-JP" altLang="en-US" dirty="0"/>
          </a:p>
        </p:txBody>
      </p:sp>
    </p:spTree>
    <p:extLst>
      <p:ext uri="{BB962C8B-B14F-4D97-AF65-F5344CB8AC3E}">
        <p14:creationId xmlns:p14="http://schemas.microsoft.com/office/powerpoint/2010/main" val="3766533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500063" y="0"/>
            <a:ext cx="8229600" cy="1143000"/>
          </a:xfrm>
        </p:spPr>
        <p:txBody>
          <a:bodyPr/>
          <a:lstStyle/>
          <a:p>
            <a:pPr eaLnBrk="1" hangingPunct="1"/>
            <a:r>
              <a:rPr lang="ja-JP" altLang="en-US" sz="4000" b="1" dirty="0" smtClean="0">
                <a:ln>
                  <a:solidFill>
                    <a:sysClr val="windowText" lastClr="000000"/>
                  </a:solidFill>
                </a:ln>
                <a:solidFill>
                  <a:srgbClr val="FFFF99"/>
                </a:solidFill>
              </a:rPr>
              <a:t>例会運営</a:t>
            </a:r>
          </a:p>
        </p:txBody>
      </p:sp>
      <p:sp>
        <p:nvSpPr>
          <p:cNvPr id="14339" name="コンテンツ プレースホルダ 2"/>
          <p:cNvSpPr>
            <a:spLocks noGrp="1"/>
          </p:cNvSpPr>
          <p:nvPr>
            <p:ph idx="1"/>
          </p:nvPr>
        </p:nvSpPr>
        <p:spPr>
          <a:xfrm>
            <a:off x="714375" y="1143000"/>
            <a:ext cx="8143875" cy="5286375"/>
          </a:xfrm>
        </p:spPr>
        <p:txBody>
          <a:bodyPr/>
          <a:lstStyle/>
          <a:p>
            <a:pPr eaLnBrk="1" hangingPunct="1">
              <a:defRPr/>
            </a:pPr>
            <a:r>
              <a:rPr lang="ja-JP" altLang="en-US" b="1" dirty="0" smtClean="0">
                <a:ln>
                  <a:solidFill>
                    <a:sysClr val="windowText" lastClr="000000"/>
                  </a:solidFill>
                </a:ln>
                <a:solidFill>
                  <a:schemeClr val="bg2">
                    <a:lumMod val="20000"/>
                    <a:lumOff val="80000"/>
                  </a:schemeClr>
                </a:solidFill>
              </a:rPr>
              <a:t>例会の時間配分を再考する</a:t>
            </a:r>
          </a:p>
          <a:p>
            <a:pPr eaLnBrk="1" hangingPunct="1">
              <a:buFont typeface="Arial" charset="0"/>
              <a:buNone/>
              <a:defRPr/>
            </a:pPr>
            <a:r>
              <a:rPr lang="ja-JP" altLang="en-US" b="1" dirty="0" smtClean="0">
                <a:ln>
                  <a:solidFill>
                    <a:sysClr val="windowText" lastClr="000000"/>
                  </a:solidFill>
                </a:ln>
                <a:solidFill>
                  <a:schemeClr val="bg2">
                    <a:lumMod val="20000"/>
                    <a:lumOff val="80000"/>
                  </a:schemeClr>
                </a:solidFill>
              </a:rPr>
              <a:t>　　　例会時間を</a:t>
            </a:r>
            <a:r>
              <a:rPr lang="en-US" altLang="ja-JP" b="1" dirty="0" smtClean="0">
                <a:ln>
                  <a:solidFill>
                    <a:sysClr val="windowText" lastClr="000000"/>
                  </a:solidFill>
                </a:ln>
                <a:solidFill>
                  <a:schemeClr val="bg2">
                    <a:lumMod val="20000"/>
                    <a:lumOff val="80000"/>
                  </a:schemeClr>
                </a:solidFill>
              </a:rPr>
              <a:t>1</a:t>
            </a:r>
            <a:r>
              <a:rPr lang="ja-JP" altLang="en-US" b="1" dirty="0" smtClean="0">
                <a:ln>
                  <a:solidFill>
                    <a:sysClr val="windowText" lastClr="000000"/>
                  </a:solidFill>
                </a:ln>
                <a:solidFill>
                  <a:schemeClr val="bg2">
                    <a:lumMod val="20000"/>
                    <a:lumOff val="80000"/>
                  </a:schemeClr>
                </a:solidFill>
              </a:rPr>
              <a:t>時間に限定する規約はない　　　</a:t>
            </a:r>
          </a:p>
          <a:p>
            <a:pPr eaLnBrk="1" hangingPunct="1">
              <a:buFont typeface="Arial" charset="0"/>
              <a:buNone/>
              <a:defRPr/>
            </a:pPr>
            <a:r>
              <a:rPr lang="ja-JP" altLang="en-US" b="1" dirty="0" smtClean="0">
                <a:ln>
                  <a:solidFill>
                    <a:sysClr val="windowText" lastClr="000000"/>
                  </a:solidFill>
                </a:ln>
                <a:solidFill>
                  <a:schemeClr val="bg2">
                    <a:lumMod val="20000"/>
                    <a:lumOff val="80000"/>
                  </a:schemeClr>
                </a:solidFill>
              </a:rPr>
              <a:t>　　　</a:t>
            </a:r>
            <a:r>
              <a:rPr lang="en-US" altLang="ja-JP" b="1" dirty="0" smtClean="0">
                <a:ln>
                  <a:solidFill>
                    <a:sysClr val="windowText" lastClr="000000"/>
                  </a:solidFill>
                </a:ln>
                <a:solidFill>
                  <a:schemeClr val="bg2">
                    <a:lumMod val="20000"/>
                    <a:lumOff val="80000"/>
                  </a:schemeClr>
                </a:solidFill>
              </a:rPr>
              <a:t>1</a:t>
            </a:r>
            <a:r>
              <a:rPr lang="ja-JP" altLang="en-US" b="1" dirty="0" smtClean="0">
                <a:ln>
                  <a:solidFill>
                    <a:sysClr val="windowText" lastClr="000000"/>
                  </a:solidFill>
                </a:ln>
                <a:solidFill>
                  <a:schemeClr val="bg2">
                    <a:lumMod val="20000"/>
                    <a:lumOff val="80000"/>
                  </a:schemeClr>
                </a:solidFill>
              </a:rPr>
              <a:t>時間の例会は日本・韓国・台湾のみ</a:t>
            </a:r>
          </a:p>
          <a:p>
            <a:pPr eaLnBrk="1" hangingPunct="1">
              <a:defRPr/>
            </a:pPr>
            <a:r>
              <a:rPr lang="ja-JP" altLang="en-US" b="1" dirty="0" smtClean="0">
                <a:ln>
                  <a:solidFill>
                    <a:sysClr val="windowText" lastClr="000000"/>
                  </a:solidFill>
                </a:ln>
                <a:solidFill>
                  <a:schemeClr val="bg2">
                    <a:lumMod val="20000"/>
                    <a:lumOff val="80000"/>
                  </a:schemeClr>
                </a:solidFill>
              </a:rPr>
              <a:t>卓話の時間配分を再考する</a:t>
            </a:r>
          </a:p>
          <a:p>
            <a:pPr eaLnBrk="1" hangingPunct="1">
              <a:buFont typeface="Arial" charset="0"/>
              <a:buNone/>
              <a:defRPr/>
            </a:pPr>
            <a:r>
              <a:rPr lang="ja-JP" altLang="en-US" b="1" dirty="0" smtClean="0">
                <a:ln>
                  <a:solidFill>
                    <a:sysClr val="windowText" lastClr="000000"/>
                  </a:solidFill>
                </a:ln>
                <a:solidFill>
                  <a:schemeClr val="bg2">
                    <a:lumMod val="20000"/>
                    <a:lumOff val="80000"/>
                  </a:schemeClr>
                </a:solidFill>
              </a:rPr>
              <a:t>　　　</a:t>
            </a:r>
            <a:r>
              <a:rPr lang="en-US" altLang="ja-JP" b="1" dirty="0" smtClean="0">
                <a:ln>
                  <a:solidFill>
                    <a:sysClr val="windowText" lastClr="000000"/>
                  </a:solidFill>
                </a:ln>
                <a:solidFill>
                  <a:schemeClr val="bg2">
                    <a:lumMod val="20000"/>
                    <a:lumOff val="80000"/>
                  </a:schemeClr>
                </a:solidFill>
              </a:rPr>
              <a:t>1</a:t>
            </a:r>
            <a:r>
              <a:rPr lang="ja-JP" altLang="en-US" b="1" dirty="0" smtClean="0">
                <a:ln>
                  <a:solidFill>
                    <a:sysClr val="windowText" lastClr="000000"/>
                  </a:solidFill>
                </a:ln>
                <a:solidFill>
                  <a:schemeClr val="bg2">
                    <a:lumMod val="20000"/>
                    <a:lumOff val="80000"/>
                  </a:schemeClr>
                </a:solidFill>
              </a:rPr>
              <a:t>時間の卓話が主流　　</a:t>
            </a:r>
          </a:p>
          <a:p>
            <a:pPr eaLnBrk="1" hangingPunct="1">
              <a:buFont typeface="Arial" charset="0"/>
              <a:buNone/>
              <a:defRPr/>
            </a:pPr>
            <a:r>
              <a:rPr lang="ja-JP" altLang="en-US" b="1" dirty="0" smtClean="0">
                <a:ln>
                  <a:solidFill>
                    <a:sysClr val="windowText" lastClr="000000"/>
                  </a:solidFill>
                </a:ln>
                <a:solidFill>
                  <a:schemeClr val="bg2">
                    <a:lumMod val="20000"/>
                    <a:lumOff val="80000"/>
                  </a:schemeClr>
                </a:solidFill>
              </a:rPr>
              <a:t>　　　活発な質疑応答</a:t>
            </a:r>
          </a:p>
          <a:p>
            <a:pPr eaLnBrk="1" hangingPunct="1">
              <a:defRPr/>
            </a:pPr>
            <a:r>
              <a:rPr lang="ja-JP" altLang="en-US" b="1" dirty="0" smtClean="0">
                <a:ln>
                  <a:solidFill>
                    <a:sysClr val="windowText" lastClr="000000"/>
                  </a:solidFill>
                </a:ln>
                <a:solidFill>
                  <a:schemeClr val="bg2">
                    <a:lumMod val="20000"/>
                    <a:lumOff val="80000"/>
                  </a:schemeClr>
                </a:solidFill>
              </a:rPr>
              <a:t>中途退席防止策</a:t>
            </a:r>
          </a:p>
          <a:p>
            <a:pPr eaLnBrk="1" hangingPunct="1">
              <a:defRPr/>
            </a:pPr>
            <a:r>
              <a:rPr lang="ja-JP" altLang="en-US" b="1" dirty="0" smtClean="0">
                <a:ln>
                  <a:solidFill>
                    <a:sysClr val="windowText" lastClr="000000"/>
                  </a:solidFill>
                </a:ln>
                <a:solidFill>
                  <a:schemeClr val="bg2">
                    <a:lumMod val="20000"/>
                    <a:lumOff val="80000"/>
                  </a:schemeClr>
                </a:solidFill>
              </a:rPr>
              <a:t>ＳＡＡの役割</a:t>
            </a:r>
          </a:p>
          <a:p>
            <a:pPr eaLnBrk="1" hangingPunct="1">
              <a:defRPr/>
            </a:pPr>
            <a:endParaRPr lang="ja-JP" altLang="en-US" dirty="0" smtClean="0">
              <a:solidFill>
                <a:schemeClr val="bg2">
                  <a:lumMod val="90000"/>
                </a:schemeClr>
              </a:solidFill>
            </a:endParaRPr>
          </a:p>
        </p:txBody>
      </p:sp>
      <p:pic>
        <p:nvPicPr>
          <p:cNvPr id="4" name="Picture 2" descr="D:\Clip Art\Business &amp; Office\People (H - Z)\Man at Podium 4.wmf"/>
          <p:cNvPicPr>
            <a:picLocks noChangeAspect="1" noChangeArrowheads="1"/>
          </p:cNvPicPr>
          <p:nvPr/>
        </p:nvPicPr>
        <p:blipFill>
          <a:blip r:embed="rId3" cstate="print"/>
          <a:srcRect/>
          <a:stretch>
            <a:fillRect/>
          </a:stretch>
        </p:blipFill>
        <p:spPr bwMode="auto">
          <a:xfrm>
            <a:off x="6072188" y="2857500"/>
            <a:ext cx="3071812" cy="3786188"/>
          </a:xfrm>
          <a:prstGeom prst="rect">
            <a:avLst/>
          </a:prstGeom>
          <a:noFill/>
          <a:ln w="9525">
            <a:noFill/>
            <a:miter lim="800000"/>
            <a:headEnd/>
            <a:tailEnd/>
          </a:ln>
        </p:spPr>
      </p:pic>
    </p:spTree>
    <p:extLst>
      <p:ext uri="{BB962C8B-B14F-4D97-AF65-F5344CB8AC3E}">
        <p14:creationId xmlns:p14="http://schemas.microsoft.com/office/powerpoint/2010/main" val="3774106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strips(upRight)">
                                      <p:cBhvr>
                                        <p:cTn id="11" dur="1000"/>
                                        <p:tgtEl>
                                          <p:spTgt spid="14339">
                                            <p:txEl>
                                              <p:pRg st="0" end="0"/>
                                            </p:txEl>
                                          </p:spTgt>
                                        </p:tgtEl>
                                      </p:cBhvr>
                                    </p:animEffect>
                                  </p:childTnLst>
                                </p:cTn>
                              </p:par>
                            </p:childTnLst>
                          </p:cTn>
                        </p:par>
                        <p:par>
                          <p:cTn id="12" fill="hold">
                            <p:stCondLst>
                              <p:cond delay="3000"/>
                            </p:stCondLst>
                            <p:childTnLst>
                              <p:par>
                                <p:cTn id="13" presetID="18" presetClass="entr" presetSubtype="3" fill="hold"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strips(upRight)">
                                      <p:cBhvr>
                                        <p:cTn id="15" dur="1000"/>
                                        <p:tgtEl>
                                          <p:spTgt spid="14339">
                                            <p:txEl>
                                              <p:pRg st="1" end="1"/>
                                            </p:txEl>
                                          </p:spTgt>
                                        </p:tgtEl>
                                      </p:cBhvr>
                                    </p:animEffect>
                                  </p:childTnLst>
                                </p:cTn>
                              </p:par>
                            </p:childTnLst>
                          </p:cTn>
                        </p:par>
                        <p:par>
                          <p:cTn id="16" fill="hold">
                            <p:stCondLst>
                              <p:cond delay="4000"/>
                            </p:stCondLst>
                            <p:childTnLst>
                              <p:par>
                                <p:cTn id="17" presetID="18" presetClass="entr" presetSubtype="3" fill="hold"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strips(upRight)">
                                      <p:cBhvr>
                                        <p:cTn id="19" dur="1000"/>
                                        <p:tgtEl>
                                          <p:spTgt spid="1433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14339">
                                            <p:txEl>
                                              <p:pRg st="3" end="3"/>
                                            </p:txEl>
                                          </p:spTgt>
                                        </p:tgtEl>
                                        <p:attrNameLst>
                                          <p:attrName>style.visibility</p:attrName>
                                        </p:attrNameLst>
                                      </p:cBhvr>
                                      <p:to>
                                        <p:strVal val="visible"/>
                                      </p:to>
                                    </p:set>
                                    <p:animEffect transition="in" filter="strips(upRight)">
                                      <p:cBhvr>
                                        <p:cTn id="24" dur="1000"/>
                                        <p:tgtEl>
                                          <p:spTgt spid="14339">
                                            <p:txEl>
                                              <p:pRg st="3" end="3"/>
                                            </p:txEl>
                                          </p:spTgt>
                                        </p:tgtEl>
                                      </p:cBhvr>
                                    </p:animEffect>
                                  </p:childTnLst>
                                </p:cTn>
                              </p:par>
                            </p:childTnLst>
                          </p:cTn>
                        </p:par>
                        <p:par>
                          <p:cTn id="25" fill="hold">
                            <p:stCondLst>
                              <p:cond delay="1000"/>
                            </p:stCondLst>
                            <p:childTnLst>
                              <p:par>
                                <p:cTn id="26" presetID="18" presetClass="entr" presetSubtype="3" fill="hold" nodeType="after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animEffect transition="in" filter="strips(upRight)">
                                      <p:cBhvr>
                                        <p:cTn id="28" dur="1000"/>
                                        <p:tgtEl>
                                          <p:spTgt spid="14339">
                                            <p:txEl>
                                              <p:pRg st="4" end="4"/>
                                            </p:txEl>
                                          </p:spTgt>
                                        </p:tgtEl>
                                      </p:cBhvr>
                                    </p:animEffect>
                                  </p:childTnLst>
                                </p:cTn>
                              </p:par>
                            </p:childTnLst>
                          </p:cTn>
                        </p:par>
                        <p:par>
                          <p:cTn id="29" fill="hold">
                            <p:stCondLst>
                              <p:cond delay="2000"/>
                            </p:stCondLst>
                            <p:childTnLst>
                              <p:par>
                                <p:cTn id="30" presetID="18" presetClass="entr" presetSubtype="3" fill="hold" nodeType="after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strips(upRight)">
                                      <p:cBhvr>
                                        <p:cTn id="32" dur="10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strips(upRight)">
                                      <p:cBhvr>
                                        <p:cTn id="37" dur="1000"/>
                                        <p:tgtEl>
                                          <p:spTgt spid="14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strips(upRight)">
                                      <p:cBhvr>
                                        <p:cTn id="42" dur="10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1143000"/>
          </a:xfrm>
        </p:spPr>
        <p:txBody>
          <a:bodyPr/>
          <a:lstStyle/>
          <a:p>
            <a:pPr eaLnBrk="1" hangingPunct="1"/>
            <a:r>
              <a:rPr lang="ja-JP" altLang="en-US" sz="4000" b="1" dirty="0" smtClean="0">
                <a:ln>
                  <a:solidFill>
                    <a:sysClr val="windowText" lastClr="000000"/>
                  </a:solidFill>
                </a:ln>
                <a:solidFill>
                  <a:srgbClr val="FFFF99"/>
                </a:solidFill>
              </a:rPr>
              <a:t>魅力的な例会運営</a:t>
            </a:r>
          </a:p>
        </p:txBody>
      </p:sp>
      <p:sp>
        <p:nvSpPr>
          <p:cNvPr id="33795" name="Rectangle 3"/>
          <p:cNvSpPr>
            <a:spLocks noGrp="1" noChangeArrowheads="1"/>
          </p:cNvSpPr>
          <p:nvPr>
            <p:ph type="body" idx="1"/>
          </p:nvPr>
        </p:nvSpPr>
        <p:spPr>
          <a:xfrm>
            <a:off x="642938" y="1214438"/>
            <a:ext cx="7772400" cy="3505200"/>
          </a:xfrm>
        </p:spPr>
        <p:txBody>
          <a:bodyPr/>
          <a:lstStyle/>
          <a:p>
            <a:pPr eaLnBrk="1" hangingPunct="1">
              <a:defRPr/>
            </a:pPr>
            <a:r>
              <a:rPr lang="ja-JP" altLang="en-US" b="1" dirty="0" smtClean="0">
                <a:ln>
                  <a:solidFill>
                    <a:sysClr val="windowText" lastClr="000000"/>
                  </a:solidFill>
                </a:ln>
                <a:solidFill>
                  <a:schemeClr val="bg2">
                    <a:lumMod val="20000"/>
                    <a:lumOff val="80000"/>
                  </a:schemeClr>
                </a:solidFill>
              </a:rPr>
              <a:t>最新情報の提供</a:t>
            </a:r>
          </a:p>
          <a:p>
            <a:pPr eaLnBrk="1" hangingPunct="1">
              <a:defRPr/>
            </a:pPr>
            <a:r>
              <a:rPr lang="ja-JP" altLang="en-US" b="1" dirty="0" smtClean="0">
                <a:ln>
                  <a:solidFill>
                    <a:sysClr val="windowText" lastClr="000000"/>
                  </a:solidFill>
                </a:ln>
                <a:solidFill>
                  <a:schemeClr val="bg2">
                    <a:lumMod val="20000"/>
                    <a:lumOff val="80000"/>
                  </a:schemeClr>
                </a:solidFill>
              </a:rPr>
              <a:t>純粋親睦</a:t>
            </a:r>
          </a:p>
          <a:p>
            <a:pPr eaLnBrk="1" hangingPunct="1">
              <a:defRPr/>
            </a:pPr>
            <a:r>
              <a:rPr lang="ja-JP" altLang="en-US" b="1" dirty="0" smtClean="0">
                <a:ln>
                  <a:solidFill>
                    <a:sysClr val="windowText" lastClr="000000"/>
                  </a:solidFill>
                </a:ln>
                <a:solidFill>
                  <a:schemeClr val="bg2">
                    <a:lumMod val="20000"/>
                    <a:lumOff val="80000"/>
                  </a:schemeClr>
                </a:solidFill>
              </a:rPr>
              <a:t>卓話の重要性の再確認</a:t>
            </a:r>
          </a:p>
          <a:p>
            <a:pPr eaLnBrk="1" hangingPunct="1">
              <a:defRPr/>
            </a:pPr>
            <a:r>
              <a:rPr lang="ja-JP" altLang="en-US" b="1" dirty="0" smtClean="0">
                <a:ln>
                  <a:solidFill>
                    <a:sysClr val="windowText" lastClr="000000"/>
                  </a:solidFill>
                </a:ln>
                <a:solidFill>
                  <a:schemeClr val="bg2">
                    <a:lumMod val="20000"/>
                    <a:lumOff val="80000"/>
                  </a:schemeClr>
                </a:solidFill>
              </a:rPr>
              <a:t>会員の事業上の発想の交換</a:t>
            </a:r>
          </a:p>
          <a:p>
            <a:pPr eaLnBrk="1" hangingPunct="1">
              <a:defRPr/>
            </a:pPr>
            <a:r>
              <a:rPr lang="ja-JP" altLang="en-US" b="1" dirty="0" smtClean="0">
                <a:ln>
                  <a:solidFill>
                    <a:sysClr val="windowText" lastClr="000000"/>
                  </a:solidFill>
                </a:ln>
                <a:solidFill>
                  <a:schemeClr val="bg2">
                    <a:lumMod val="20000"/>
                    <a:lumOff val="80000"/>
                  </a:schemeClr>
                </a:solidFill>
              </a:rPr>
              <a:t>会長の時間の有効活用</a:t>
            </a:r>
          </a:p>
          <a:p>
            <a:pPr eaLnBrk="1" hangingPunct="1">
              <a:defRPr/>
            </a:pPr>
            <a:r>
              <a:rPr lang="ja-JP" altLang="en-US" b="1" dirty="0" smtClean="0">
                <a:ln>
                  <a:solidFill>
                    <a:sysClr val="windowText" lastClr="000000"/>
                  </a:solidFill>
                </a:ln>
                <a:solidFill>
                  <a:schemeClr val="bg2">
                    <a:lumMod val="20000"/>
                    <a:lumOff val="80000"/>
                  </a:schemeClr>
                </a:solidFill>
              </a:rPr>
              <a:t>特別月間行事の活用</a:t>
            </a:r>
          </a:p>
        </p:txBody>
      </p:sp>
      <p:pic>
        <p:nvPicPr>
          <p:cNvPr id="5" name="Picture 3" descr="D:\Clip Art\Business &amp; Office\People (H - Z)\Presenter 4.wmf"/>
          <p:cNvPicPr>
            <a:picLocks noChangeAspect="1" noChangeArrowheads="1"/>
          </p:cNvPicPr>
          <p:nvPr/>
        </p:nvPicPr>
        <p:blipFill>
          <a:blip r:embed="rId3" cstate="print"/>
          <a:srcRect/>
          <a:stretch>
            <a:fillRect/>
          </a:stretch>
        </p:blipFill>
        <p:spPr bwMode="auto">
          <a:xfrm>
            <a:off x="5214938" y="1143000"/>
            <a:ext cx="3584575" cy="5143500"/>
          </a:xfrm>
          <a:prstGeom prst="rect">
            <a:avLst/>
          </a:prstGeom>
          <a:noFill/>
          <a:ln w="9525">
            <a:noFill/>
            <a:miter lim="800000"/>
            <a:headEnd/>
            <a:tailEnd/>
          </a:ln>
        </p:spPr>
      </p:pic>
      <p:sp>
        <p:nvSpPr>
          <p:cNvPr id="33796" name="AutoShape 4"/>
          <p:cNvSpPr>
            <a:spLocks noChangeArrowheads="1"/>
          </p:cNvSpPr>
          <p:nvPr/>
        </p:nvSpPr>
        <p:spPr bwMode="auto">
          <a:xfrm>
            <a:off x="571500" y="4857750"/>
            <a:ext cx="7848600" cy="1792288"/>
          </a:xfrm>
          <a:prstGeom prst="ribbon2">
            <a:avLst>
              <a:gd name="adj1" fmla="val 12500"/>
              <a:gd name="adj2" fmla="val 74074"/>
            </a:avLst>
          </a:prstGeom>
          <a:solidFill>
            <a:srgbClr val="FFFFCC"/>
          </a:solidFill>
          <a:ln w="9525">
            <a:solidFill>
              <a:schemeClr val="tx1"/>
            </a:solidFill>
            <a:round/>
            <a:headEnd/>
            <a:tailEnd/>
          </a:ln>
        </p:spPr>
        <p:txBody>
          <a:bodyPr wrap="none" anchor="ctr"/>
          <a:lstStyle/>
          <a:p>
            <a:pPr algn="ctr"/>
            <a:r>
              <a:rPr lang="ja-JP" altLang="en-US" sz="2800" b="1"/>
              <a:t>例会出席によって得られるメリットは</a:t>
            </a:r>
          </a:p>
          <a:p>
            <a:pPr algn="ctr"/>
            <a:r>
              <a:rPr lang="ja-JP" altLang="en-US" sz="2800" b="1"/>
              <a:t>事業上の貴重な時間を割くデメリット</a:t>
            </a:r>
          </a:p>
          <a:p>
            <a:pPr algn="ctr"/>
            <a:r>
              <a:rPr lang="ja-JP" altLang="en-US" sz="2800" b="1"/>
              <a:t>より大きくなければならない</a:t>
            </a:r>
          </a:p>
        </p:txBody>
      </p:sp>
      <p:pic>
        <p:nvPicPr>
          <p:cNvPr id="7" name="図 6" descr="riwhl03.gif"/>
          <p:cNvPicPr>
            <a:picLocks noChangeAspect="1"/>
          </p:cNvPicPr>
          <p:nvPr/>
        </p:nvPicPr>
        <p:blipFill>
          <a:blip r:embed="rId4" cstate="print"/>
          <a:stretch>
            <a:fillRect/>
          </a:stretch>
        </p:blipFill>
        <p:spPr>
          <a:xfrm>
            <a:off x="7488324" y="3320988"/>
            <a:ext cx="1044116" cy="1512168"/>
          </a:xfrm>
          <a:prstGeom prst="rect">
            <a:avLst/>
          </a:prstGeom>
        </p:spPr>
      </p:pic>
    </p:spTree>
    <p:extLst>
      <p:ext uri="{BB962C8B-B14F-4D97-AF65-F5344CB8AC3E}">
        <p14:creationId xmlns:p14="http://schemas.microsoft.com/office/powerpoint/2010/main" val="4150603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 calcmode="lin" valueType="num">
                                      <p:cBhvr additive="base">
                                        <p:cTn id="14" dur="2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 calcmode="lin" valueType="num">
                                      <p:cBhvr additive="base">
                                        <p:cTn id="20" dur="2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 calcmode="lin" valueType="num">
                                      <p:cBhvr additive="base">
                                        <p:cTn id="26" dur="2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 calcmode="lin" valueType="num">
                                      <p:cBhvr additive="base">
                                        <p:cTn id="31" dur="2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 calcmode="lin" valueType="num">
                                      <p:cBhvr additive="base">
                                        <p:cTn id="37" dur="2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5">
                                            <p:txEl>
                                              <p:pRg st="5" end="5"/>
                                            </p:txEl>
                                          </p:spTgt>
                                        </p:tgtEl>
                                        <p:attrNameLst>
                                          <p:attrName>style.visibility</p:attrName>
                                        </p:attrNameLst>
                                      </p:cBhvr>
                                      <p:to>
                                        <p:strVal val="visible"/>
                                      </p:to>
                                    </p:set>
                                    <p:anim calcmode="lin" valueType="num">
                                      <p:cBhvr additive="base">
                                        <p:cTn id="43" dur="20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3796"/>
                                        </p:tgtEl>
                                        <p:attrNameLst>
                                          <p:attrName>style.visibility</p:attrName>
                                        </p:attrNameLst>
                                      </p:cBhvr>
                                      <p:to>
                                        <p:strVal val="visible"/>
                                      </p:to>
                                    </p:set>
                                    <p:animEffect transition="in" filter="checkerboard(across)">
                                      <p:cBhvr>
                                        <p:cTn id="49"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chemeClr val="bg1"/>
                </a:solidFill>
              </a:rPr>
              <a:t>クラブの原点</a:t>
            </a:r>
            <a:endParaRPr kumimoji="1" lang="ja-JP" altLang="en-US" b="1" dirty="0">
              <a:ln>
                <a:solidFill>
                  <a:schemeClr val="tx1"/>
                </a:solidFill>
              </a:ln>
              <a:solidFill>
                <a:schemeClr val="bg1"/>
              </a:solidFill>
            </a:endParaRPr>
          </a:p>
        </p:txBody>
      </p:sp>
      <p:sp>
        <p:nvSpPr>
          <p:cNvPr id="3" name="コンテンツ プレースホルダ 2"/>
          <p:cNvSpPr>
            <a:spLocks noGrp="1"/>
          </p:cNvSpPr>
          <p:nvPr>
            <p:ph idx="1"/>
          </p:nvPr>
        </p:nvSpPr>
        <p:spPr>
          <a:xfrm>
            <a:off x="457200" y="1124744"/>
            <a:ext cx="8229600" cy="5001419"/>
          </a:xfrm>
        </p:spPr>
        <p:txBody>
          <a:bodyPr/>
          <a:lstStyle/>
          <a:p>
            <a:r>
              <a:rPr kumimoji="1" lang="ja-JP" altLang="en-US" b="1" dirty="0" smtClean="0">
                <a:ln>
                  <a:solidFill>
                    <a:sysClr val="windowText" lastClr="000000"/>
                  </a:solidFill>
                </a:ln>
                <a:solidFill>
                  <a:srgbClr val="FFC000"/>
                </a:solidFill>
                <a:effectLst>
                  <a:outerShdw blurRad="38100" dist="38100" dir="2700000" algn="tl">
                    <a:srgbClr val="000000">
                      <a:alpha val="43137"/>
                    </a:srgbClr>
                  </a:outerShdw>
                </a:effectLst>
              </a:rPr>
              <a:t>クラブとは同じ目的を持った人の集まりです</a:t>
            </a:r>
            <a:endParaRPr kumimoji="1" lang="ja-JP" altLang="en-US" b="1" dirty="0">
              <a:ln>
                <a:solidFill>
                  <a:sysClr val="windowText" lastClr="000000"/>
                </a:solidFill>
              </a:ln>
              <a:solidFill>
                <a:srgbClr val="FFC000"/>
              </a:solidFill>
              <a:effectLst>
                <a:outerShdw blurRad="38100" dist="38100" dir="2700000" algn="tl">
                  <a:srgbClr val="000000">
                    <a:alpha val="43137"/>
                  </a:srgbClr>
                </a:outerShdw>
              </a:effectLst>
            </a:endParaRPr>
          </a:p>
        </p:txBody>
      </p:sp>
      <p:pic>
        <p:nvPicPr>
          <p:cNvPr id="4" name="図 3" descr="1001.jpg"/>
          <p:cNvPicPr>
            <a:picLocks noChangeAspect="1"/>
          </p:cNvPicPr>
          <p:nvPr/>
        </p:nvPicPr>
        <p:blipFill>
          <a:blip r:embed="rId3" cstate="print"/>
          <a:stretch>
            <a:fillRect/>
          </a:stretch>
        </p:blipFill>
        <p:spPr>
          <a:xfrm>
            <a:off x="971600" y="1916832"/>
            <a:ext cx="7164288" cy="4776192"/>
          </a:xfrm>
          <a:prstGeom prst="rect">
            <a:avLst/>
          </a:prstGeom>
        </p:spPr>
      </p:pic>
      <p:sp>
        <p:nvSpPr>
          <p:cNvPr id="5" name="テキスト ボックス 4"/>
          <p:cNvSpPr txBox="1"/>
          <p:nvPr/>
        </p:nvSpPr>
        <p:spPr>
          <a:xfrm>
            <a:off x="2627784" y="5589240"/>
            <a:ext cx="4104456" cy="1015663"/>
          </a:xfrm>
          <a:prstGeom prst="rect">
            <a:avLst/>
          </a:prstGeom>
          <a:noFill/>
        </p:spPr>
        <p:txBody>
          <a:bodyPr wrap="square" rtlCol="0">
            <a:spAutoFit/>
          </a:bodyPr>
          <a:lstStyle/>
          <a:p>
            <a:pPr algn="ctr"/>
            <a:r>
              <a:rPr kumimoji="1" lang="ja-JP" altLang="en-US" sz="6000" dirty="0" smtClean="0">
                <a:ln>
                  <a:solidFill>
                    <a:schemeClr val="tx1"/>
                  </a:solidFill>
                </a:ln>
                <a:solidFill>
                  <a:srgbClr val="FF0000"/>
                </a:solidFill>
              </a:rPr>
              <a:t>ナイトクラブ</a:t>
            </a:r>
            <a:endParaRPr kumimoji="1" lang="ja-JP" altLang="en-US" sz="6000" dirty="0">
              <a:ln>
                <a:solidFill>
                  <a:schemeClr val="tx1"/>
                </a:solidFill>
              </a:ln>
              <a:solidFill>
                <a:srgbClr val="FF0000"/>
              </a:solidFill>
            </a:endParaRP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55650" y="0"/>
            <a:ext cx="7772400" cy="1143000"/>
          </a:xfrm>
        </p:spPr>
        <p:txBody>
          <a:bodyPr/>
          <a:lstStyle/>
          <a:p>
            <a:r>
              <a:rPr lang="ja-JP" altLang="en-US" sz="4000" b="1" dirty="0">
                <a:ln>
                  <a:solidFill>
                    <a:sysClr val="windowText" lastClr="000000"/>
                  </a:solidFill>
                </a:ln>
                <a:solidFill>
                  <a:srgbClr val="FFFF99"/>
                </a:solidFill>
              </a:rPr>
              <a:t>ロータリー研修</a:t>
            </a:r>
          </a:p>
        </p:txBody>
      </p:sp>
      <p:sp>
        <p:nvSpPr>
          <p:cNvPr id="146435" name="Rectangle 3"/>
          <p:cNvSpPr>
            <a:spLocks noGrp="1" noChangeArrowheads="1"/>
          </p:cNvSpPr>
          <p:nvPr>
            <p:ph type="body" idx="1"/>
          </p:nvPr>
        </p:nvSpPr>
        <p:spPr>
          <a:xfrm>
            <a:off x="685800" y="1341438"/>
            <a:ext cx="7772400" cy="4175125"/>
          </a:xfrm>
        </p:spPr>
        <p:txBody>
          <a:bodyPr/>
          <a:lstStyle/>
          <a:p>
            <a:r>
              <a:rPr lang="ja-JP" altLang="en-US" b="1" dirty="0">
                <a:ln>
                  <a:solidFill>
                    <a:sysClr val="windowText" lastClr="000000"/>
                  </a:solidFill>
                </a:ln>
                <a:solidFill>
                  <a:schemeClr val="bg2">
                    <a:lumMod val="20000"/>
                    <a:lumOff val="80000"/>
                  </a:schemeClr>
                </a:solidFill>
              </a:rPr>
              <a:t>新入会員教育の徹底</a:t>
            </a:r>
          </a:p>
          <a:p>
            <a:pPr>
              <a:buFontTx/>
              <a:buNone/>
            </a:pPr>
            <a:r>
              <a:rPr lang="ja-JP" altLang="en-US" b="1" dirty="0">
                <a:ln>
                  <a:solidFill>
                    <a:sysClr val="windowText" lastClr="000000"/>
                  </a:solidFill>
                </a:ln>
                <a:solidFill>
                  <a:schemeClr val="bg2">
                    <a:lumMod val="20000"/>
                    <a:lumOff val="80000"/>
                  </a:schemeClr>
                </a:solidFill>
              </a:rPr>
              <a:t>　　なるべく早い時期に</a:t>
            </a:r>
          </a:p>
          <a:p>
            <a:pPr>
              <a:buFontTx/>
              <a:buNone/>
            </a:pPr>
            <a:r>
              <a:rPr lang="ja-JP" altLang="en-US" b="1" dirty="0">
                <a:ln>
                  <a:solidFill>
                    <a:sysClr val="windowText" lastClr="000000"/>
                  </a:solidFill>
                </a:ln>
                <a:solidFill>
                  <a:schemeClr val="bg2">
                    <a:lumMod val="20000"/>
                    <a:lumOff val="80000"/>
                  </a:schemeClr>
                </a:solidFill>
              </a:rPr>
              <a:t>　　体系的な理念の研修</a:t>
            </a:r>
          </a:p>
          <a:p>
            <a:r>
              <a:rPr lang="ja-JP" altLang="en-US" b="1" dirty="0">
                <a:ln>
                  <a:solidFill>
                    <a:sysClr val="windowText" lastClr="000000"/>
                  </a:solidFill>
                </a:ln>
                <a:solidFill>
                  <a:schemeClr val="bg2">
                    <a:lumMod val="20000"/>
                    <a:lumOff val="80000"/>
                  </a:schemeClr>
                </a:solidFill>
              </a:rPr>
              <a:t>中堅指導者の研修</a:t>
            </a:r>
          </a:p>
          <a:p>
            <a:pPr>
              <a:buFontTx/>
              <a:buNone/>
            </a:pPr>
            <a:r>
              <a:rPr lang="ja-JP" altLang="en-US" b="1" dirty="0">
                <a:ln>
                  <a:solidFill>
                    <a:sysClr val="windowText" lastClr="000000"/>
                  </a:solidFill>
                </a:ln>
                <a:solidFill>
                  <a:schemeClr val="bg2">
                    <a:lumMod val="20000"/>
                    <a:lumOff val="80000"/>
                  </a:schemeClr>
                </a:solidFill>
              </a:rPr>
              <a:t>　　次期のクラブ指導者の養成</a:t>
            </a:r>
          </a:p>
          <a:p>
            <a:r>
              <a:rPr lang="ja-JP" altLang="en-US" b="1" dirty="0">
                <a:ln>
                  <a:solidFill>
                    <a:sysClr val="windowText" lastClr="000000"/>
                  </a:solidFill>
                </a:ln>
                <a:solidFill>
                  <a:schemeClr val="bg2">
                    <a:lumMod val="20000"/>
                    <a:lumOff val="80000"/>
                  </a:schemeClr>
                </a:solidFill>
              </a:rPr>
              <a:t>ベテラン会員の研修</a:t>
            </a:r>
          </a:p>
          <a:p>
            <a:endParaRPr lang="en-US" altLang="ja-JP" dirty="0"/>
          </a:p>
        </p:txBody>
      </p:sp>
      <p:sp>
        <p:nvSpPr>
          <p:cNvPr id="146436" name="Text Box 4"/>
          <p:cNvSpPr txBox="1">
            <a:spLocks noChangeArrowheads="1"/>
          </p:cNvSpPr>
          <p:nvPr/>
        </p:nvSpPr>
        <p:spPr bwMode="auto">
          <a:xfrm>
            <a:off x="900113" y="5805488"/>
            <a:ext cx="7559675" cy="650875"/>
          </a:xfrm>
          <a:prstGeom prst="rect">
            <a:avLst/>
          </a:prstGeom>
          <a:solidFill>
            <a:srgbClr val="FF0000"/>
          </a:solidFill>
          <a:ln w="9525">
            <a:solidFill>
              <a:srgbClr val="FFFFFF"/>
            </a:solidFill>
            <a:miter lim="800000"/>
            <a:headEnd/>
            <a:tailEnd/>
          </a:ln>
          <a:effectLst/>
        </p:spPr>
        <p:txBody>
          <a:bodyPr>
            <a:spAutoFit/>
          </a:bodyPr>
          <a:lstStyle/>
          <a:p>
            <a:pPr algn="ctr">
              <a:spcBef>
                <a:spcPct val="50000"/>
              </a:spcBef>
            </a:pPr>
            <a:r>
              <a:rPr lang="ja-JP" altLang="en-US" sz="3600" dirty="0">
                <a:solidFill>
                  <a:srgbClr val="FFFFFF"/>
                </a:solidFill>
              </a:rPr>
              <a:t>ロータリーは人生の道場・・米山梅吉</a:t>
            </a:r>
          </a:p>
        </p:txBody>
      </p:sp>
      <p:sp>
        <p:nvSpPr>
          <p:cNvPr id="146437" name="Text Box 5"/>
          <p:cNvSpPr txBox="1">
            <a:spLocks noChangeArrowheads="1"/>
          </p:cNvSpPr>
          <p:nvPr/>
        </p:nvSpPr>
        <p:spPr bwMode="auto">
          <a:xfrm>
            <a:off x="5580063" y="1773238"/>
            <a:ext cx="3024187" cy="923925"/>
          </a:xfrm>
          <a:prstGeom prst="rect">
            <a:avLst/>
          </a:prstGeom>
          <a:solidFill>
            <a:srgbClr val="FFFFCC"/>
          </a:solidFill>
          <a:ln w="9525">
            <a:solidFill>
              <a:srgbClr val="FF0000"/>
            </a:solidFill>
            <a:miter lim="800000"/>
            <a:headEnd/>
            <a:tailEnd/>
          </a:ln>
          <a:effectLst/>
        </p:spPr>
        <p:txBody>
          <a:bodyPr>
            <a:spAutoFit/>
          </a:bodyPr>
          <a:lstStyle/>
          <a:p>
            <a:pPr algn="ctr">
              <a:spcBef>
                <a:spcPct val="50000"/>
              </a:spcBef>
            </a:pPr>
            <a:r>
              <a:rPr lang="ja-JP" altLang="en-US" sz="5400"/>
              <a:t>退会防止</a:t>
            </a:r>
          </a:p>
        </p:txBody>
      </p:sp>
    </p:spTree>
    <p:extLst>
      <p:ext uri="{BB962C8B-B14F-4D97-AF65-F5344CB8AC3E}">
        <p14:creationId xmlns:p14="http://schemas.microsoft.com/office/powerpoint/2010/main" val="1675905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p:cTn id="7" dur="500" fill="hold"/>
                                        <p:tgtEl>
                                          <p:spTgt spid="1464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64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64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6435">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46435">
                                            <p:txEl>
                                              <p:pRg st="1" end="1"/>
                                            </p:txEl>
                                          </p:spTgt>
                                        </p:tgtEl>
                                        <p:attrNameLst>
                                          <p:attrName>style.visibility</p:attrName>
                                        </p:attrNameLst>
                                      </p:cBhvr>
                                      <p:to>
                                        <p:strVal val="visible"/>
                                      </p:to>
                                    </p:set>
                                    <p:anim calcmode="lin" valueType="num">
                                      <p:cBhvr>
                                        <p:cTn id="14" dur="500" fill="hold"/>
                                        <p:tgtEl>
                                          <p:spTgt spid="1464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464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464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4643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46435">
                                            <p:txEl>
                                              <p:pRg st="2" end="2"/>
                                            </p:txEl>
                                          </p:spTgt>
                                        </p:tgtEl>
                                        <p:attrNameLst>
                                          <p:attrName>style.visibility</p:attrName>
                                        </p:attrNameLst>
                                      </p:cBhvr>
                                      <p:to>
                                        <p:strVal val="visible"/>
                                      </p:to>
                                    </p:set>
                                    <p:anim calcmode="lin" valueType="num">
                                      <p:cBhvr>
                                        <p:cTn id="21" dur="500" fill="hold"/>
                                        <p:tgtEl>
                                          <p:spTgt spid="1464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464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464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46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46435">
                                            <p:txEl>
                                              <p:pRg st="3" end="3"/>
                                            </p:txEl>
                                          </p:spTgt>
                                        </p:tgtEl>
                                        <p:attrNameLst>
                                          <p:attrName>style.visibility</p:attrName>
                                        </p:attrNameLst>
                                      </p:cBhvr>
                                      <p:to>
                                        <p:strVal val="visible"/>
                                      </p:to>
                                    </p:set>
                                    <p:anim calcmode="lin" valueType="num">
                                      <p:cBhvr>
                                        <p:cTn id="29" dur="500" fill="hold"/>
                                        <p:tgtEl>
                                          <p:spTgt spid="1464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464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464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46435">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nodeType="afterEffect">
                                  <p:stCondLst>
                                    <p:cond delay="0"/>
                                  </p:stCondLst>
                                  <p:childTnLst>
                                    <p:set>
                                      <p:cBhvr>
                                        <p:cTn id="35" dur="1" fill="hold">
                                          <p:stCondLst>
                                            <p:cond delay="0"/>
                                          </p:stCondLst>
                                        </p:cTn>
                                        <p:tgtEl>
                                          <p:spTgt spid="146435">
                                            <p:txEl>
                                              <p:pRg st="4" end="4"/>
                                            </p:txEl>
                                          </p:spTgt>
                                        </p:tgtEl>
                                        <p:attrNameLst>
                                          <p:attrName>style.visibility</p:attrName>
                                        </p:attrNameLst>
                                      </p:cBhvr>
                                      <p:to>
                                        <p:strVal val="visible"/>
                                      </p:to>
                                    </p:set>
                                    <p:anim calcmode="lin" valueType="num">
                                      <p:cBhvr>
                                        <p:cTn id="36" dur="500" fill="hold"/>
                                        <p:tgtEl>
                                          <p:spTgt spid="1464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464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464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46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146435">
                                            <p:txEl>
                                              <p:pRg st="5" end="5"/>
                                            </p:txEl>
                                          </p:spTgt>
                                        </p:tgtEl>
                                        <p:attrNameLst>
                                          <p:attrName>style.visibility</p:attrName>
                                        </p:attrNameLst>
                                      </p:cBhvr>
                                      <p:to>
                                        <p:strVal val="visible"/>
                                      </p:to>
                                    </p:set>
                                    <p:anim calcmode="lin" valueType="num">
                                      <p:cBhvr>
                                        <p:cTn id="44" dur="500" fill="hold"/>
                                        <p:tgtEl>
                                          <p:spTgt spid="14643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4643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4643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46435">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51" presetClass="entr" presetSubtype="0" fill="hold" grpId="0" nodeType="afterEffect">
                                  <p:stCondLst>
                                    <p:cond delay="0"/>
                                  </p:stCondLst>
                                  <p:childTnLst>
                                    <p:set>
                                      <p:cBhvr>
                                        <p:cTn id="50" dur="1" fill="hold">
                                          <p:stCondLst>
                                            <p:cond delay="0"/>
                                          </p:stCondLst>
                                        </p:cTn>
                                        <p:tgtEl>
                                          <p:spTgt spid="146437"/>
                                        </p:tgtEl>
                                        <p:attrNameLst>
                                          <p:attrName>style.visibility</p:attrName>
                                        </p:attrNameLst>
                                      </p:cBhvr>
                                      <p:to>
                                        <p:strVal val="visible"/>
                                      </p:to>
                                    </p:set>
                                    <p:animEffect transition="in" filter="fade">
                                      <p:cBhvr>
                                        <p:cTn id="51" dur="770" decel="100000"/>
                                        <p:tgtEl>
                                          <p:spTgt spid="146437"/>
                                        </p:tgtEl>
                                      </p:cBhvr>
                                    </p:animEffect>
                                    <p:animScale>
                                      <p:cBhvr>
                                        <p:cTn id="52" dur="770" decel="100000"/>
                                        <p:tgtEl>
                                          <p:spTgt spid="146437"/>
                                        </p:tgtEl>
                                      </p:cBhvr>
                                      <p:from x="10000" y="10000"/>
                                      <p:to x="200000" y="450000"/>
                                    </p:animScale>
                                    <p:animScale>
                                      <p:cBhvr>
                                        <p:cTn id="53" dur="1230" accel="100000" fill="hold">
                                          <p:stCondLst>
                                            <p:cond delay="770"/>
                                          </p:stCondLst>
                                        </p:cTn>
                                        <p:tgtEl>
                                          <p:spTgt spid="146437"/>
                                        </p:tgtEl>
                                      </p:cBhvr>
                                      <p:from x="200000" y="450000"/>
                                      <p:to x="100000" y="100000"/>
                                    </p:animScale>
                                    <p:set>
                                      <p:cBhvr>
                                        <p:cTn id="54" dur="770" fill="hold"/>
                                        <p:tgtEl>
                                          <p:spTgt spid="146437"/>
                                        </p:tgtEl>
                                        <p:attrNameLst>
                                          <p:attrName>ppt_x</p:attrName>
                                        </p:attrNameLst>
                                      </p:cBhvr>
                                      <p:to>
                                        <p:strVal val="(0.5)"/>
                                      </p:to>
                                    </p:set>
                                    <p:anim from="(0.5)" to="(#ppt_x)" calcmode="lin" valueType="num">
                                      <p:cBhvr>
                                        <p:cTn id="55" dur="1230" accel="100000" fill="hold">
                                          <p:stCondLst>
                                            <p:cond delay="770"/>
                                          </p:stCondLst>
                                        </p:cTn>
                                        <p:tgtEl>
                                          <p:spTgt spid="146437"/>
                                        </p:tgtEl>
                                        <p:attrNameLst>
                                          <p:attrName>ppt_x</p:attrName>
                                        </p:attrNameLst>
                                      </p:cBhvr>
                                    </p:anim>
                                    <p:set>
                                      <p:cBhvr>
                                        <p:cTn id="56" dur="770" fill="hold"/>
                                        <p:tgtEl>
                                          <p:spTgt spid="146437"/>
                                        </p:tgtEl>
                                        <p:attrNameLst>
                                          <p:attrName>ppt_y</p:attrName>
                                        </p:attrNameLst>
                                      </p:cBhvr>
                                      <p:to>
                                        <p:strVal val="(#ppt_y+0.4)"/>
                                      </p:to>
                                    </p:set>
                                    <p:anim from="(#ppt_y+0.4)" to="(#ppt_y)" calcmode="lin" valueType="num">
                                      <p:cBhvr>
                                        <p:cTn id="57" dur="1230" accel="100000" fill="hold">
                                          <p:stCondLst>
                                            <p:cond delay="770"/>
                                          </p:stCondLst>
                                        </p:cTn>
                                        <p:tgtEl>
                                          <p:spTgt spid="146437"/>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46436"/>
                                        </p:tgtEl>
                                        <p:attrNameLst>
                                          <p:attrName>style.visibility</p:attrName>
                                        </p:attrNameLst>
                                      </p:cBhvr>
                                      <p:to>
                                        <p:strVal val="visible"/>
                                      </p:to>
                                    </p:set>
                                    <p:animEffect transition="in" filter="diamond(in)">
                                      <p:cBhvr>
                                        <p:cTn id="62" dur="20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3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0"/>
            <a:ext cx="7772400" cy="1143000"/>
          </a:xfrm>
        </p:spPr>
        <p:txBody>
          <a:bodyPr/>
          <a:lstStyle/>
          <a:p>
            <a:r>
              <a:rPr lang="ja-JP" altLang="en-US" sz="4000" b="1" dirty="0">
                <a:ln>
                  <a:solidFill>
                    <a:sysClr val="windowText" lastClr="000000"/>
                  </a:solidFill>
                </a:ln>
                <a:solidFill>
                  <a:srgbClr val="FFFF99"/>
                </a:solidFill>
              </a:rPr>
              <a:t>効果的な奉仕活動</a:t>
            </a:r>
          </a:p>
        </p:txBody>
      </p:sp>
      <p:sp>
        <p:nvSpPr>
          <p:cNvPr id="142339" name="Rectangle 3"/>
          <p:cNvSpPr>
            <a:spLocks noGrp="1" noChangeArrowheads="1"/>
          </p:cNvSpPr>
          <p:nvPr>
            <p:ph type="body" idx="1"/>
          </p:nvPr>
        </p:nvSpPr>
        <p:spPr>
          <a:xfrm>
            <a:off x="395288" y="1341438"/>
            <a:ext cx="8424862" cy="5256212"/>
          </a:xfrm>
        </p:spPr>
        <p:txBody>
          <a:bodyPr/>
          <a:lstStyle/>
          <a:p>
            <a:r>
              <a:rPr lang="ja-JP" altLang="en-US" b="1" dirty="0">
                <a:ln>
                  <a:solidFill>
                    <a:sysClr val="windowText" lastClr="000000"/>
                  </a:solidFill>
                </a:ln>
                <a:solidFill>
                  <a:schemeClr val="bg2">
                    <a:lumMod val="20000"/>
                    <a:lumOff val="80000"/>
                  </a:schemeClr>
                </a:solidFill>
              </a:rPr>
              <a:t>私たちが地域社会のニーズを推測するのではなく、地域社会の人たちが必要だと感じるものを見つける</a:t>
            </a:r>
          </a:p>
          <a:p>
            <a:r>
              <a:rPr lang="ja-JP" altLang="en-US" b="1" dirty="0">
                <a:ln>
                  <a:solidFill>
                    <a:sysClr val="windowText" lastClr="000000"/>
                  </a:solidFill>
                </a:ln>
                <a:solidFill>
                  <a:schemeClr val="bg2">
                    <a:lumMod val="20000"/>
                    <a:lumOff val="80000"/>
                  </a:schemeClr>
                </a:solidFill>
              </a:rPr>
              <a:t>自らが地域社会に入り込んで、地域社会の関心を探る　　　　元</a:t>
            </a:r>
            <a:r>
              <a:rPr lang="en-US" altLang="ja-JP" b="1" dirty="0">
                <a:ln>
                  <a:solidFill>
                    <a:sysClr val="windowText" lastClr="000000"/>
                  </a:solidFill>
                </a:ln>
                <a:solidFill>
                  <a:schemeClr val="bg2">
                    <a:lumMod val="20000"/>
                    <a:lumOff val="80000"/>
                  </a:schemeClr>
                </a:solidFill>
              </a:rPr>
              <a:t>RI</a:t>
            </a:r>
            <a:r>
              <a:rPr lang="ja-JP" altLang="en-US" b="1" dirty="0">
                <a:ln>
                  <a:solidFill>
                    <a:sysClr val="windowText" lastClr="000000"/>
                  </a:solidFill>
                </a:ln>
                <a:solidFill>
                  <a:schemeClr val="bg2">
                    <a:lumMod val="20000"/>
                    <a:lumOff val="80000"/>
                  </a:schemeClr>
                </a:solidFill>
              </a:rPr>
              <a:t>会長　クリフ・ドクターマン</a:t>
            </a:r>
          </a:p>
          <a:p>
            <a:endParaRPr lang="ja-JP" altLang="en-US" b="1" dirty="0">
              <a:ln>
                <a:solidFill>
                  <a:sysClr val="windowText" lastClr="000000"/>
                </a:solidFill>
              </a:ln>
              <a:solidFill>
                <a:schemeClr val="bg2">
                  <a:lumMod val="20000"/>
                  <a:lumOff val="80000"/>
                </a:schemeClr>
              </a:solidFill>
            </a:endParaRPr>
          </a:p>
          <a:p>
            <a:r>
              <a:rPr lang="ja-JP" altLang="en-US" b="1" dirty="0">
                <a:ln>
                  <a:solidFill>
                    <a:sysClr val="windowText" lastClr="000000"/>
                  </a:solidFill>
                </a:ln>
                <a:solidFill>
                  <a:schemeClr val="bg2">
                    <a:lumMod val="20000"/>
                    <a:lumOff val="80000"/>
                  </a:schemeClr>
                </a:solidFill>
              </a:rPr>
              <a:t>地域社会の既存団体に寄付するのではなく、自分たちの力で、プロジェクトを完成すべき　　　</a:t>
            </a:r>
          </a:p>
          <a:p>
            <a:pPr>
              <a:buFontTx/>
              <a:buNone/>
            </a:pPr>
            <a:r>
              <a:rPr lang="ja-JP" altLang="en-US" b="1" dirty="0">
                <a:ln>
                  <a:solidFill>
                    <a:sysClr val="windowText" lastClr="000000"/>
                  </a:solidFill>
                </a:ln>
                <a:solidFill>
                  <a:schemeClr val="bg2">
                    <a:lumMod val="20000"/>
                    <a:lumOff val="80000"/>
                  </a:schemeClr>
                </a:solidFill>
              </a:rPr>
              <a:t>　　　　　　　　　　元</a:t>
            </a:r>
            <a:r>
              <a:rPr lang="en-US" altLang="ja-JP" b="1" dirty="0">
                <a:ln>
                  <a:solidFill>
                    <a:sysClr val="windowText" lastClr="000000"/>
                  </a:solidFill>
                </a:ln>
                <a:solidFill>
                  <a:schemeClr val="bg2">
                    <a:lumMod val="20000"/>
                    <a:lumOff val="80000"/>
                  </a:schemeClr>
                </a:solidFill>
              </a:rPr>
              <a:t>RI</a:t>
            </a:r>
            <a:r>
              <a:rPr lang="ja-JP" altLang="en-US" b="1" dirty="0">
                <a:ln>
                  <a:solidFill>
                    <a:sysClr val="windowText" lastClr="000000"/>
                  </a:solidFill>
                </a:ln>
                <a:solidFill>
                  <a:schemeClr val="bg2">
                    <a:lumMod val="20000"/>
                    <a:lumOff val="80000"/>
                  </a:schemeClr>
                </a:solidFill>
              </a:rPr>
              <a:t>会長　グレン・キンロス</a:t>
            </a:r>
          </a:p>
        </p:txBody>
      </p:sp>
    </p:spTree>
    <p:extLst>
      <p:ext uri="{BB962C8B-B14F-4D97-AF65-F5344CB8AC3E}">
        <p14:creationId xmlns:p14="http://schemas.microsoft.com/office/powerpoint/2010/main" val="1391569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dissolve">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dissolve">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2339">
                                            <p:txEl>
                                              <p:pRg st="3" end="3"/>
                                            </p:txEl>
                                          </p:spTgt>
                                        </p:tgtEl>
                                        <p:attrNameLst>
                                          <p:attrName>style.visibility</p:attrName>
                                        </p:attrNameLst>
                                      </p:cBhvr>
                                      <p:to>
                                        <p:strVal val="visible"/>
                                      </p:to>
                                    </p:set>
                                    <p:animEffect transition="in" filter="dissolve">
                                      <p:cBhvr>
                                        <p:cTn id="17" dur="500"/>
                                        <p:tgtEl>
                                          <p:spTgt spid="142339">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42339">
                                            <p:txEl>
                                              <p:pRg st="4" end="4"/>
                                            </p:txEl>
                                          </p:spTgt>
                                        </p:tgtEl>
                                        <p:attrNameLst>
                                          <p:attrName>style.visibility</p:attrName>
                                        </p:attrNameLst>
                                      </p:cBhvr>
                                      <p:to>
                                        <p:strVal val="visible"/>
                                      </p:to>
                                    </p:set>
                                    <p:animEffect transition="in" filter="dissolve">
                                      <p:cBhvr>
                                        <p:cTn id="20"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0"/>
            <a:ext cx="7772400" cy="1143000"/>
          </a:xfrm>
        </p:spPr>
        <p:txBody>
          <a:bodyPr/>
          <a:lstStyle/>
          <a:p>
            <a:pPr eaLnBrk="1" hangingPunct="1"/>
            <a:r>
              <a:rPr lang="ja-JP" altLang="en-US" sz="4000" b="1" dirty="0" smtClean="0">
                <a:ln>
                  <a:solidFill>
                    <a:sysClr val="windowText" lastClr="000000"/>
                  </a:solidFill>
                </a:ln>
                <a:solidFill>
                  <a:srgbClr val="FFFF99"/>
                </a:solidFill>
              </a:rPr>
              <a:t>クラブ運営の合理化</a:t>
            </a:r>
          </a:p>
        </p:txBody>
      </p:sp>
      <p:sp>
        <p:nvSpPr>
          <p:cNvPr id="246787" name="Rectangle 3"/>
          <p:cNvSpPr>
            <a:spLocks noGrp="1" noChangeArrowheads="1"/>
          </p:cNvSpPr>
          <p:nvPr>
            <p:ph type="body" idx="1"/>
          </p:nvPr>
        </p:nvSpPr>
        <p:spPr>
          <a:xfrm>
            <a:off x="323850" y="1196975"/>
            <a:ext cx="8496300" cy="4899025"/>
          </a:xfrm>
        </p:spPr>
        <p:txBody>
          <a:bodyPr/>
          <a:lstStyle/>
          <a:p>
            <a:pPr eaLnBrk="1" hangingPunct="1">
              <a:defRPr/>
            </a:pPr>
            <a:r>
              <a:rPr lang="ja-JP" altLang="en-US" b="1" dirty="0" smtClean="0">
                <a:ln>
                  <a:solidFill>
                    <a:sysClr val="windowText" lastClr="000000"/>
                  </a:solidFill>
                </a:ln>
                <a:solidFill>
                  <a:schemeClr val="bg2">
                    <a:lumMod val="20000"/>
                    <a:lumOff val="80000"/>
                  </a:schemeClr>
                </a:solidFill>
              </a:rPr>
              <a:t>クラブの役割はクラブ会員が分担して</a:t>
            </a:r>
          </a:p>
          <a:p>
            <a:pPr eaLnBrk="1" hangingPunct="1">
              <a:defRPr/>
            </a:pPr>
            <a:r>
              <a:rPr lang="ja-JP" altLang="en-US" b="1" dirty="0" smtClean="0">
                <a:ln>
                  <a:solidFill>
                    <a:sysClr val="windowText" lastClr="000000"/>
                  </a:solidFill>
                </a:ln>
                <a:solidFill>
                  <a:schemeClr val="bg2">
                    <a:lumMod val="20000"/>
                    <a:lumOff val="80000"/>
                  </a:schemeClr>
                </a:solidFill>
              </a:rPr>
              <a:t>事務局・事務局員は必要か</a:t>
            </a:r>
          </a:p>
          <a:p>
            <a:pPr eaLnBrk="1" hangingPunct="1">
              <a:defRPr/>
            </a:pPr>
            <a:r>
              <a:rPr lang="ja-JP" altLang="en-US" b="1" dirty="0" smtClean="0">
                <a:ln>
                  <a:solidFill>
                    <a:sysClr val="windowText" lastClr="000000"/>
                  </a:solidFill>
                </a:ln>
                <a:solidFill>
                  <a:schemeClr val="bg2">
                    <a:lumMod val="20000"/>
                    <a:lumOff val="80000"/>
                  </a:schemeClr>
                </a:solidFill>
              </a:rPr>
              <a:t>世間一般の昼食の相場は</a:t>
            </a:r>
          </a:p>
          <a:p>
            <a:pPr eaLnBrk="1" hangingPunct="1">
              <a:defRPr/>
            </a:pPr>
            <a:r>
              <a:rPr lang="ja-JP" altLang="en-US" b="1" dirty="0" smtClean="0">
                <a:ln>
                  <a:solidFill>
                    <a:sysClr val="windowText" lastClr="000000"/>
                  </a:solidFill>
                </a:ln>
                <a:solidFill>
                  <a:schemeClr val="bg2">
                    <a:lumMod val="20000"/>
                    <a:lumOff val="80000"/>
                  </a:schemeClr>
                </a:solidFill>
              </a:rPr>
              <a:t>会費と食事代との分離</a:t>
            </a:r>
          </a:p>
          <a:p>
            <a:pPr eaLnBrk="1" hangingPunct="1">
              <a:defRPr/>
            </a:pPr>
            <a:r>
              <a:rPr lang="ja-JP" altLang="en-US" b="1" dirty="0" smtClean="0">
                <a:ln>
                  <a:solidFill>
                    <a:sysClr val="windowText" lastClr="000000"/>
                  </a:solidFill>
                </a:ln>
                <a:solidFill>
                  <a:schemeClr val="bg2">
                    <a:lumMod val="20000"/>
                    <a:lumOff val="80000"/>
                  </a:schemeClr>
                </a:solidFill>
              </a:rPr>
              <a:t>受益者負担の原則</a:t>
            </a:r>
          </a:p>
          <a:p>
            <a:pPr eaLnBrk="1" hangingPunct="1">
              <a:defRPr/>
            </a:pPr>
            <a:r>
              <a:rPr lang="ja-JP" altLang="en-US" b="1" dirty="0" smtClean="0">
                <a:ln>
                  <a:solidFill>
                    <a:sysClr val="windowText" lastClr="000000"/>
                  </a:solidFill>
                </a:ln>
                <a:solidFill>
                  <a:schemeClr val="bg2">
                    <a:lumMod val="20000"/>
                    <a:lumOff val="80000"/>
                  </a:schemeClr>
                </a:solidFill>
              </a:rPr>
              <a:t>事務処理の</a:t>
            </a:r>
            <a:r>
              <a:rPr lang="en-US" altLang="ja-JP" b="1" dirty="0" smtClean="0">
                <a:ln>
                  <a:solidFill>
                    <a:sysClr val="windowText" lastClr="000000"/>
                  </a:solidFill>
                </a:ln>
                <a:solidFill>
                  <a:schemeClr val="bg2">
                    <a:lumMod val="20000"/>
                    <a:lumOff val="80000"/>
                  </a:schemeClr>
                </a:solidFill>
              </a:rPr>
              <a:t>IT</a:t>
            </a:r>
            <a:r>
              <a:rPr lang="ja-JP" altLang="en-US" b="1" dirty="0" smtClean="0">
                <a:ln>
                  <a:solidFill>
                    <a:sysClr val="windowText" lastClr="000000"/>
                  </a:solidFill>
                </a:ln>
                <a:solidFill>
                  <a:schemeClr val="bg2">
                    <a:lumMod val="20000"/>
                    <a:lumOff val="80000"/>
                  </a:schemeClr>
                </a:solidFill>
              </a:rPr>
              <a:t>化・・通信費の削減</a:t>
            </a:r>
          </a:p>
          <a:p>
            <a:pPr eaLnBrk="1" hangingPunct="1">
              <a:defRPr/>
            </a:pPr>
            <a:r>
              <a:rPr lang="ja-JP" altLang="en-US" b="1" dirty="0" smtClean="0">
                <a:ln>
                  <a:solidFill>
                    <a:sysClr val="windowText" lastClr="000000"/>
                  </a:solidFill>
                </a:ln>
                <a:solidFill>
                  <a:schemeClr val="bg2">
                    <a:lumMod val="20000"/>
                    <a:lumOff val="80000"/>
                  </a:schemeClr>
                </a:solidFill>
              </a:rPr>
              <a:t>週報の</a:t>
            </a:r>
            <a:r>
              <a:rPr lang="en-US" altLang="ja-JP" b="1" dirty="0" smtClean="0">
                <a:ln>
                  <a:solidFill>
                    <a:sysClr val="windowText" lastClr="000000"/>
                  </a:solidFill>
                </a:ln>
                <a:solidFill>
                  <a:schemeClr val="bg2">
                    <a:lumMod val="20000"/>
                    <a:lumOff val="80000"/>
                  </a:schemeClr>
                </a:solidFill>
              </a:rPr>
              <a:t>IT</a:t>
            </a:r>
            <a:r>
              <a:rPr lang="ja-JP" altLang="en-US" b="1" dirty="0" smtClean="0">
                <a:ln>
                  <a:solidFill>
                    <a:sysClr val="windowText" lastClr="000000"/>
                  </a:solidFill>
                </a:ln>
                <a:solidFill>
                  <a:schemeClr val="bg2">
                    <a:lumMod val="20000"/>
                    <a:lumOff val="80000"/>
                  </a:schemeClr>
                </a:solidFill>
              </a:rPr>
              <a:t>化・・ウエブサイト、メールによる配布</a:t>
            </a:r>
          </a:p>
          <a:p>
            <a:pPr eaLnBrk="1" hangingPunct="1">
              <a:defRPr/>
            </a:pPr>
            <a:r>
              <a:rPr lang="ja-JP" altLang="en-US" b="1" dirty="0" smtClean="0">
                <a:ln>
                  <a:solidFill>
                    <a:sysClr val="windowText" lastClr="000000"/>
                  </a:solidFill>
                </a:ln>
                <a:solidFill>
                  <a:schemeClr val="bg2">
                    <a:lumMod val="20000"/>
                    <a:lumOff val="80000"/>
                  </a:schemeClr>
                </a:solidFill>
              </a:rPr>
              <a:t>ニコニコ会計の正しい管理</a:t>
            </a:r>
          </a:p>
        </p:txBody>
      </p:sp>
    </p:spTree>
    <p:extLst>
      <p:ext uri="{BB962C8B-B14F-4D97-AF65-F5344CB8AC3E}">
        <p14:creationId xmlns:p14="http://schemas.microsoft.com/office/powerpoint/2010/main" val="1465907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dissolve">
                                      <p:cBhvr>
                                        <p:cTn id="17" dur="500"/>
                                        <p:tgtEl>
                                          <p:spTgt spid="246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6787">
                                            <p:txEl>
                                              <p:pRg st="3" end="3"/>
                                            </p:txEl>
                                          </p:spTgt>
                                        </p:tgtEl>
                                        <p:attrNameLst>
                                          <p:attrName>style.visibility</p:attrName>
                                        </p:attrNameLst>
                                      </p:cBhvr>
                                      <p:to>
                                        <p:strVal val="visible"/>
                                      </p:to>
                                    </p:set>
                                    <p:animEffect transition="in" filter="dissolve">
                                      <p:cBhvr>
                                        <p:cTn id="22" dur="500"/>
                                        <p:tgtEl>
                                          <p:spTgt spid="246787">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46787">
                                            <p:txEl>
                                              <p:pRg st="4" end="4"/>
                                            </p:txEl>
                                          </p:spTgt>
                                        </p:tgtEl>
                                        <p:attrNameLst>
                                          <p:attrName>style.visibility</p:attrName>
                                        </p:attrNameLst>
                                      </p:cBhvr>
                                      <p:to>
                                        <p:strVal val="visible"/>
                                      </p:to>
                                    </p:set>
                                    <p:animEffect transition="in" filter="dissolve">
                                      <p:cBhvr>
                                        <p:cTn id="26" dur="500"/>
                                        <p:tgtEl>
                                          <p:spTgt spid="2467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46787">
                                            <p:txEl>
                                              <p:pRg st="5" end="5"/>
                                            </p:txEl>
                                          </p:spTgt>
                                        </p:tgtEl>
                                        <p:attrNameLst>
                                          <p:attrName>style.visibility</p:attrName>
                                        </p:attrNameLst>
                                      </p:cBhvr>
                                      <p:to>
                                        <p:strVal val="visible"/>
                                      </p:to>
                                    </p:set>
                                    <p:animEffect transition="in" filter="dissolve">
                                      <p:cBhvr>
                                        <p:cTn id="31" dur="500"/>
                                        <p:tgtEl>
                                          <p:spTgt spid="246787">
                                            <p:txEl>
                                              <p:pRg st="5" end="5"/>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246787">
                                            <p:txEl>
                                              <p:pRg st="6" end="6"/>
                                            </p:txEl>
                                          </p:spTgt>
                                        </p:tgtEl>
                                        <p:attrNameLst>
                                          <p:attrName>style.visibility</p:attrName>
                                        </p:attrNameLst>
                                      </p:cBhvr>
                                      <p:to>
                                        <p:strVal val="visible"/>
                                      </p:to>
                                    </p:set>
                                    <p:animEffect transition="in" filter="dissolve">
                                      <p:cBhvr>
                                        <p:cTn id="35" dur="500"/>
                                        <p:tgtEl>
                                          <p:spTgt spid="24678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46787">
                                            <p:txEl>
                                              <p:pRg st="7" end="7"/>
                                            </p:txEl>
                                          </p:spTgt>
                                        </p:tgtEl>
                                        <p:attrNameLst>
                                          <p:attrName>style.visibility</p:attrName>
                                        </p:attrNameLst>
                                      </p:cBhvr>
                                      <p:to>
                                        <p:strVal val="visible"/>
                                      </p:to>
                                    </p:set>
                                    <p:animEffect transition="in" filter="dissolve">
                                      <p:cBhvr>
                                        <p:cTn id="40" dur="500"/>
                                        <p:tgtEl>
                                          <p:spTgt spid="246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28625" y="0"/>
            <a:ext cx="8229600" cy="1143000"/>
          </a:xfrm>
        </p:spPr>
        <p:txBody>
          <a:bodyPr/>
          <a:lstStyle/>
          <a:p>
            <a:r>
              <a:rPr lang="ja-JP" altLang="en-US" sz="4000" b="1" dirty="0" smtClean="0">
                <a:ln>
                  <a:solidFill>
                    <a:sysClr val="windowText" lastClr="000000"/>
                  </a:solidFill>
                </a:ln>
                <a:solidFill>
                  <a:srgbClr val="FFFF99"/>
                </a:solidFill>
              </a:rPr>
              <a:t>クラブの存在価値</a:t>
            </a:r>
          </a:p>
        </p:txBody>
      </p:sp>
      <p:sp>
        <p:nvSpPr>
          <p:cNvPr id="3" name="コンテンツ プレースホルダ 2"/>
          <p:cNvSpPr>
            <a:spLocks noGrp="1"/>
          </p:cNvSpPr>
          <p:nvPr>
            <p:ph idx="1"/>
          </p:nvPr>
        </p:nvSpPr>
        <p:spPr>
          <a:xfrm>
            <a:off x="457200" y="1214438"/>
            <a:ext cx="8229600" cy="5286375"/>
          </a:xfrm>
        </p:spPr>
        <p:txBody>
          <a:bodyPr>
            <a:normAutofit lnSpcReduction="10000"/>
          </a:bodyPr>
          <a:lstStyle/>
          <a:p>
            <a:pPr>
              <a:defRPr/>
            </a:pPr>
            <a:r>
              <a:rPr lang="ja-JP" altLang="en-US" b="1" dirty="0" smtClean="0">
                <a:ln>
                  <a:solidFill>
                    <a:sysClr val="windowText" lastClr="000000"/>
                  </a:solidFill>
                </a:ln>
                <a:solidFill>
                  <a:schemeClr val="bg2">
                    <a:lumMod val="20000"/>
                    <a:lumOff val="80000"/>
                  </a:schemeClr>
                </a:solidFill>
              </a:rPr>
              <a:t>ロータリーの奉仕理念は不変</a:t>
            </a:r>
          </a:p>
          <a:p>
            <a:pPr>
              <a:defRPr/>
            </a:pPr>
            <a:r>
              <a:rPr lang="ja-JP" altLang="en-US" b="1" dirty="0" smtClean="0">
                <a:ln>
                  <a:solidFill>
                    <a:sysClr val="windowText" lastClr="000000"/>
                  </a:solidFill>
                </a:ln>
                <a:solidFill>
                  <a:schemeClr val="bg2">
                    <a:lumMod val="20000"/>
                    <a:lumOff val="80000"/>
                  </a:schemeClr>
                </a:solidFill>
              </a:rPr>
              <a:t>自治権を持ったクラブの管理運営と奉仕活動の実践</a:t>
            </a:r>
          </a:p>
          <a:p>
            <a:pPr>
              <a:defRPr/>
            </a:pPr>
            <a:r>
              <a:rPr lang="en-US" altLang="ja-JP" b="1" dirty="0" smtClean="0">
                <a:ln>
                  <a:solidFill>
                    <a:sysClr val="windowText" lastClr="000000"/>
                  </a:solidFill>
                </a:ln>
                <a:solidFill>
                  <a:schemeClr val="bg2">
                    <a:lumMod val="20000"/>
                    <a:lumOff val="80000"/>
                  </a:schemeClr>
                </a:solidFill>
              </a:rPr>
              <a:t>RI</a:t>
            </a:r>
            <a:r>
              <a:rPr lang="ja-JP" altLang="en-US" b="1" dirty="0" smtClean="0">
                <a:ln>
                  <a:solidFill>
                    <a:sysClr val="windowText" lastClr="000000"/>
                  </a:solidFill>
                </a:ln>
                <a:solidFill>
                  <a:schemeClr val="bg2">
                    <a:lumMod val="20000"/>
                    <a:lumOff val="80000"/>
                  </a:schemeClr>
                </a:solidFill>
              </a:rPr>
              <a:t>の推奨プロジェクト</a:t>
            </a:r>
          </a:p>
          <a:p>
            <a:pPr>
              <a:defRPr/>
            </a:pPr>
            <a:r>
              <a:rPr lang="ja-JP" altLang="en-US" b="1" dirty="0" smtClean="0">
                <a:ln>
                  <a:solidFill>
                    <a:sysClr val="windowText" lastClr="000000"/>
                  </a:solidFill>
                </a:ln>
                <a:solidFill>
                  <a:schemeClr val="bg2">
                    <a:lumMod val="20000"/>
                    <a:lumOff val="80000"/>
                  </a:schemeClr>
                </a:solidFill>
              </a:rPr>
              <a:t>自らのクラブにふさわしいプロジェクト</a:t>
            </a:r>
          </a:p>
          <a:p>
            <a:pPr>
              <a:defRPr/>
            </a:pPr>
            <a:r>
              <a:rPr lang="ja-JP" altLang="en-US" b="1" dirty="0" smtClean="0">
                <a:ln>
                  <a:solidFill>
                    <a:sysClr val="windowText" lastClr="000000"/>
                  </a:solidFill>
                </a:ln>
                <a:solidFill>
                  <a:schemeClr val="bg2">
                    <a:lumMod val="20000"/>
                    <a:lumOff val="80000"/>
                  </a:schemeClr>
                </a:solidFill>
              </a:rPr>
              <a:t>ロータリーアン個人もロータリークラブも、奉仕の理論を実践に移さなければならない。　いずれのロータリークラブも、毎年度、何か一つの主だった社会奉仕活動を後援するようにすることが望ましい　　</a:t>
            </a:r>
            <a:r>
              <a:rPr lang="en-US" altLang="ja-JP" b="1" dirty="0" smtClean="0">
                <a:ln>
                  <a:solidFill>
                    <a:sysClr val="windowText" lastClr="000000"/>
                  </a:solidFill>
                </a:ln>
                <a:solidFill>
                  <a:srgbClr val="FFFF00"/>
                </a:solidFill>
              </a:rPr>
              <a:t>―</a:t>
            </a:r>
            <a:r>
              <a:rPr lang="ja-JP" altLang="en-US" b="1" dirty="0" smtClean="0">
                <a:ln>
                  <a:solidFill>
                    <a:sysClr val="windowText" lastClr="000000"/>
                  </a:solidFill>
                </a:ln>
                <a:solidFill>
                  <a:srgbClr val="FFFF00"/>
                </a:solidFill>
              </a:rPr>
              <a:t>　決議</a:t>
            </a:r>
            <a:r>
              <a:rPr lang="en-US" altLang="ja-JP" b="1" dirty="0" smtClean="0">
                <a:ln>
                  <a:solidFill>
                    <a:sysClr val="windowText" lastClr="000000"/>
                  </a:solidFill>
                </a:ln>
                <a:solidFill>
                  <a:srgbClr val="FFFF00"/>
                </a:solidFill>
              </a:rPr>
              <a:t>23-34</a:t>
            </a:r>
            <a:r>
              <a:rPr lang="ja-JP" altLang="en-US" b="1" dirty="0" smtClean="0">
                <a:ln>
                  <a:solidFill>
                    <a:sysClr val="windowText" lastClr="000000"/>
                  </a:solidFill>
                </a:ln>
                <a:solidFill>
                  <a:srgbClr val="FFFF00"/>
                </a:solidFill>
              </a:rPr>
              <a:t>　</a:t>
            </a:r>
            <a:r>
              <a:rPr lang="en-US" altLang="ja-JP" b="1" dirty="0" smtClean="0">
                <a:ln>
                  <a:solidFill>
                    <a:sysClr val="windowText" lastClr="000000"/>
                  </a:solidFill>
                </a:ln>
                <a:solidFill>
                  <a:srgbClr val="FFFF00"/>
                </a:solidFill>
              </a:rPr>
              <a:t>―</a:t>
            </a:r>
            <a:endParaRPr lang="ja-JP" altLang="en-US" b="1" dirty="0">
              <a:ln>
                <a:solidFill>
                  <a:sysClr val="windowText" lastClr="000000"/>
                </a:solidFill>
              </a:ln>
              <a:solidFill>
                <a:srgbClr val="FFFF00"/>
              </a:solidFill>
            </a:endParaRPr>
          </a:p>
        </p:txBody>
      </p:sp>
    </p:spTree>
    <p:extLst>
      <p:ext uri="{BB962C8B-B14F-4D97-AF65-F5344CB8AC3E}">
        <p14:creationId xmlns:p14="http://schemas.microsoft.com/office/powerpoint/2010/main" val="1711935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Righ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upRigh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p:spPr>
        <p:txBody>
          <a:bodyPr/>
          <a:lstStyle/>
          <a:p>
            <a:pPr>
              <a:lnSpc>
                <a:spcPct val="150000"/>
              </a:lnSpc>
            </a:pPr>
            <a:r>
              <a:rPr kumimoji="1" lang="ja-JP" altLang="en-US" sz="5400" b="1" dirty="0" smtClean="0">
                <a:ln>
                  <a:solidFill>
                    <a:sysClr val="windowText" lastClr="000000"/>
                  </a:solidFill>
                </a:ln>
                <a:solidFill>
                  <a:srgbClr val="FF0000"/>
                </a:solidFill>
                <a:latin typeface="AR P明朝体U" pitchFamily="50" charset="-128"/>
                <a:ea typeface="AR P明朝体U" pitchFamily="50" charset="-128"/>
              </a:rPr>
              <a:t>貴方のクラブが</a:t>
            </a:r>
            <a:br>
              <a:rPr kumimoji="1" lang="ja-JP" altLang="en-US" sz="5400" b="1" dirty="0" smtClean="0">
                <a:ln>
                  <a:solidFill>
                    <a:sysClr val="windowText" lastClr="000000"/>
                  </a:solidFill>
                </a:ln>
                <a:solidFill>
                  <a:srgbClr val="FF0000"/>
                </a:solidFill>
                <a:latin typeface="AR P明朝体U" pitchFamily="50" charset="-128"/>
                <a:ea typeface="AR P明朝体U" pitchFamily="50" charset="-128"/>
              </a:rPr>
            </a:br>
            <a:r>
              <a:rPr lang="ja-JP" altLang="en-US" sz="5400" b="1" dirty="0" smtClean="0">
                <a:ln>
                  <a:solidFill>
                    <a:sysClr val="windowText" lastClr="000000"/>
                  </a:solidFill>
                </a:ln>
                <a:solidFill>
                  <a:srgbClr val="FF0000"/>
                </a:solidFill>
                <a:latin typeface="AR P明朝体U" pitchFamily="50" charset="-128"/>
                <a:ea typeface="AR P明朝体U" pitchFamily="50" charset="-128"/>
              </a:rPr>
              <a:t>素晴らしい</a:t>
            </a:r>
            <a:br>
              <a:rPr lang="ja-JP" altLang="en-US" sz="5400" b="1" dirty="0" smtClean="0">
                <a:ln>
                  <a:solidFill>
                    <a:sysClr val="windowText" lastClr="000000"/>
                  </a:solidFill>
                </a:ln>
                <a:solidFill>
                  <a:srgbClr val="FF0000"/>
                </a:solidFill>
                <a:latin typeface="AR P明朝体U" pitchFamily="50" charset="-128"/>
                <a:ea typeface="AR P明朝体U" pitchFamily="50" charset="-128"/>
              </a:rPr>
            </a:br>
            <a:r>
              <a:rPr lang="ja-JP" altLang="en-US" sz="5400" b="1" dirty="0" smtClean="0">
                <a:ln>
                  <a:solidFill>
                    <a:sysClr val="windowText" lastClr="000000"/>
                  </a:solidFill>
                </a:ln>
                <a:solidFill>
                  <a:srgbClr val="FF0000"/>
                </a:solidFill>
                <a:latin typeface="AR P明朝体U" pitchFamily="50" charset="-128"/>
                <a:ea typeface="AR P明朝体U" pitchFamily="50" charset="-128"/>
              </a:rPr>
              <a:t>ロータリー活動を</a:t>
            </a:r>
            <a:br>
              <a:rPr lang="ja-JP" altLang="en-US" sz="5400" b="1" dirty="0" smtClean="0">
                <a:ln>
                  <a:solidFill>
                    <a:sysClr val="windowText" lastClr="000000"/>
                  </a:solidFill>
                </a:ln>
                <a:solidFill>
                  <a:srgbClr val="FF0000"/>
                </a:solidFill>
                <a:latin typeface="AR P明朝体U" pitchFamily="50" charset="-128"/>
                <a:ea typeface="AR P明朝体U" pitchFamily="50" charset="-128"/>
              </a:rPr>
            </a:br>
            <a:r>
              <a:rPr lang="ja-JP" altLang="en-US" sz="5400" b="1" dirty="0" smtClean="0">
                <a:ln>
                  <a:solidFill>
                    <a:sysClr val="windowText" lastClr="000000"/>
                  </a:solidFill>
                </a:ln>
                <a:solidFill>
                  <a:srgbClr val="FF0000"/>
                </a:solidFill>
                <a:latin typeface="AR P明朝体U" pitchFamily="50" charset="-128"/>
                <a:ea typeface="AR P明朝体U" pitchFamily="50" charset="-128"/>
              </a:rPr>
              <a:t>展開しますように</a:t>
            </a:r>
            <a:endParaRPr kumimoji="1" lang="ja-JP" altLang="en-US" sz="5400" b="1" dirty="0">
              <a:ln>
                <a:solidFill>
                  <a:sysClr val="windowText" lastClr="000000"/>
                </a:solidFill>
              </a:ln>
              <a:solidFill>
                <a:srgbClr val="FF0000"/>
              </a:solidFill>
              <a:latin typeface="AR P明朝体U" pitchFamily="50" charset="-128"/>
              <a:ea typeface="AR P明朝体U" pitchFamily="50" charset="-128"/>
            </a:endParaRPr>
          </a:p>
        </p:txBody>
      </p:sp>
    </p:spTree>
    <p:extLst>
      <p:ext uri="{BB962C8B-B14F-4D97-AF65-F5344CB8AC3E}">
        <p14:creationId xmlns:p14="http://schemas.microsoft.com/office/powerpoint/2010/main" val="1760740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chemeClr val="bg1"/>
                </a:solidFill>
              </a:rPr>
              <a:t>クラブの原点</a:t>
            </a:r>
            <a:endParaRPr kumimoji="1" lang="ja-JP" altLang="en-US" b="1" dirty="0">
              <a:ln>
                <a:solidFill>
                  <a:schemeClr val="tx1"/>
                </a:solidFill>
              </a:ln>
              <a:solidFill>
                <a:schemeClr val="bg1"/>
              </a:solidFill>
            </a:endParaRPr>
          </a:p>
        </p:txBody>
      </p:sp>
      <p:sp>
        <p:nvSpPr>
          <p:cNvPr id="3" name="コンテンツ プレースホルダ 2"/>
          <p:cNvSpPr>
            <a:spLocks noGrp="1"/>
          </p:cNvSpPr>
          <p:nvPr>
            <p:ph idx="1"/>
          </p:nvPr>
        </p:nvSpPr>
        <p:spPr>
          <a:xfrm>
            <a:off x="457200" y="1124744"/>
            <a:ext cx="8229600" cy="5001419"/>
          </a:xfrm>
        </p:spPr>
        <p:txBody>
          <a:bodyPr/>
          <a:lstStyle/>
          <a:p>
            <a:r>
              <a:rPr kumimoji="1" lang="ja-JP" altLang="en-US" b="1" dirty="0" smtClean="0">
                <a:ln>
                  <a:solidFill>
                    <a:sysClr val="windowText" lastClr="000000"/>
                  </a:solidFill>
                </a:ln>
                <a:solidFill>
                  <a:srgbClr val="FFC000"/>
                </a:solidFill>
                <a:effectLst>
                  <a:outerShdw blurRad="38100" dist="38100" dir="2700000" algn="tl">
                    <a:srgbClr val="000000">
                      <a:alpha val="43137"/>
                    </a:srgbClr>
                  </a:outerShdw>
                </a:effectLst>
              </a:rPr>
              <a:t>クラブとは同じ目的を持った人の集まりです</a:t>
            </a:r>
            <a:endParaRPr kumimoji="1" lang="ja-JP" altLang="en-US" b="1" dirty="0">
              <a:ln>
                <a:solidFill>
                  <a:sysClr val="windowText" lastClr="000000"/>
                </a:solidFill>
              </a:ln>
              <a:solidFill>
                <a:srgbClr val="FFC000"/>
              </a:solidFill>
              <a:effectLst>
                <a:outerShdw blurRad="38100" dist="38100" dir="2700000" algn="tl">
                  <a:srgbClr val="000000">
                    <a:alpha val="43137"/>
                  </a:srgbClr>
                </a:outerShdw>
              </a:effectLst>
            </a:endParaRPr>
          </a:p>
        </p:txBody>
      </p:sp>
      <p:pic>
        <p:nvPicPr>
          <p:cNvPr id="5" name="図 4" descr="1009.jpg"/>
          <p:cNvPicPr>
            <a:picLocks noChangeAspect="1"/>
          </p:cNvPicPr>
          <p:nvPr/>
        </p:nvPicPr>
        <p:blipFill>
          <a:blip r:embed="rId3" cstate="print"/>
          <a:stretch>
            <a:fillRect/>
          </a:stretch>
        </p:blipFill>
        <p:spPr>
          <a:xfrm>
            <a:off x="971600" y="1916832"/>
            <a:ext cx="7033568" cy="4680520"/>
          </a:xfrm>
          <a:prstGeom prst="rect">
            <a:avLst/>
          </a:prstGeom>
        </p:spPr>
      </p:pic>
      <p:sp>
        <p:nvSpPr>
          <p:cNvPr id="6" name="テキスト ボックス 5"/>
          <p:cNvSpPr txBox="1"/>
          <p:nvPr/>
        </p:nvSpPr>
        <p:spPr>
          <a:xfrm>
            <a:off x="3131840" y="5517232"/>
            <a:ext cx="2880320" cy="1015663"/>
          </a:xfrm>
          <a:prstGeom prst="rect">
            <a:avLst/>
          </a:prstGeom>
          <a:noFill/>
        </p:spPr>
        <p:txBody>
          <a:bodyPr wrap="square" rtlCol="0">
            <a:spAutoFit/>
          </a:bodyPr>
          <a:lstStyle/>
          <a:p>
            <a:pPr algn="ctr"/>
            <a:r>
              <a:rPr kumimoji="1" lang="ja-JP" altLang="en-US" sz="6000" dirty="0" smtClean="0">
                <a:ln>
                  <a:solidFill>
                    <a:schemeClr val="tx1"/>
                  </a:solidFill>
                </a:ln>
                <a:solidFill>
                  <a:srgbClr val="FF0000"/>
                </a:solidFill>
              </a:rPr>
              <a:t>政　党</a:t>
            </a:r>
            <a:endParaRPr kumimoji="1" lang="ja-JP" altLang="en-US" sz="6000" dirty="0">
              <a:ln>
                <a:solidFill>
                  <a:schemeClr val="tx1"/>
                </a:solidFill>
              </a:ln>
              <a:solidFill>
                <a:srgbClr val="FF0000"/>
              </a:solidFill>
            </a:endParaRP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chemeClr val="bg1"/>
                </a:solidFill>
              </a:rPr>
              <a:t>クラブの原点</a:t>
            </a:r>
            <a:endParaRPr kumimoji="1" lang="ja-JP" altLang="en-US" b="1" dirty="0">
              <a:ln>
                <a:solidFill>
                  <a:schemeClr val="tx1"/>
                </a:solidFill>
              </a:ln>
              <a:solidFill>
                <a:schemeClr val="bg1"/>
              </a:solidFill>
            </a:endParaRPr>
          </a:p>
        </p:txBody>
      </p:sp>
      <p:sp>
        <p:nvSpPr>
          <p:cNvPr id="3" name="コンテンツ プレースホルダ 2"/>
          <p:cNvSpPr>
            <a:spLocks noGrp="1"/>
          </p:cNvSpPr>
          <p:nvPr>
            <p:ph idx="1"/>
          </p:nvPr>
        </p:nvSpPr>
        <p:spPr>
          <a:xfrm>
            <a:off x="457200" y="1124744"/>
            <a:ext cx="8229600" cy="5001419"/>
          </a:xfrm>
        </p:spPr>
        <p:txBody>
          <a:bodyPr/>
          <a:lstStyle/>
          <a:p>
            <a:r>
              <a:rPr kumimoji="1" lang="ja-JP" altLang="en-US" b="1" dirty="0" smtClean="0">
                <a:ln>
                  <a:solidFill>
                    <a:sysClr val="windowText" lastClr="000000"/>
                  </a:solidFill>
                </a:ln>
                <a:solidFill>
                  <a:srgbClr val="FFC000"/>
                </a:solidFill>
                <a:effectLst>
                  <a:outerShdw blurRad="38100" dist="38100" dir="2700000" algn="tl">
                    <a:srgbClr val="000000">
                      <a:alpha val="43137"/>
                    </a:srgbClr>
                  </a:outerShdw>
                </a:effectLst>
              </a:rPr>
              <a:t>クラブとは同じ目的を持った人の集まりです</a:t>
            </a:r>
            <a:endParaRPr kumimoji="1" lang="ja-JP" altLang="en-US" b="1" dirty="0">
              <a:ln>
                <a:solidFill>
                  <a:sysClr val="windowText" lastClr="000000"/>
                </a:solidFill>
              </a:ln>
              <a:solidFill>
                <a:srgbClr val="FFC000"/>
              </a:solidFill>
              <a:effectLst>
                <a:outerShdw blurRad="38100" dist="38100" dir="2700000" algn="tl">
                  <a:srgbClr val="000000">
                    <a:alpha val="43137"/>
                  </a:srgbClr>
                </a:outerShdw>
              </a:effectLst>
            </a:endParaRPr>
          </a:p>
        </p:txBody>
      </p:sp>
      <p:pic>
        <p:nvPicPr>
          <p:cNvPr id="4" name="図 3" descr="1006.jpg"/>
          <p:cNvPicPr>
            <a:picLocks noChangeAspect="1"/>
          </p:cNvPicPr>
          <p:nvPr/>
        </p:nvPicPr>
        <p:blipFill>
          <a:blip r:embed="rId3" cstate="print"/>
          <a:stretch>
            <a:fillRect/>
          </a:stretch>
        </p:blipFill>
        <p:spPr>
          <a:xfrm>
            <a:off x="827584" y="1772816"/>
            <a:ext cx="7354343" cy="4896544"/>
          </a:xfrm>
          <a:prstGeom prst="rect">
            <a:avLst/>
          </a:prstGeo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chemeClr val="bg1"/>
                </a:solidFill>
              </a:rPr>
              <a:t>クラブの原点</a:t>
            </a:r>
            <a:endParaRPr kumimoji="1" lang="ja-JP" altLang="en-US" b="1" dirty="0">
              <a:ln>
                <a:solidFill>
                  <a:schemeClr val="tx1"/>
                </a:solidFill>
              </a:ln>
              <a:solidFill>
                <a:schemeClr val="bg1"/>
              </a:solidFill>
            </a:endParaRPr>
          </a:p>
        </p:txBody>
      </p:sp>
      <p:sp>
        <p:nvSpPr>
          <p:cNvPr id="3" name="コンテンツ プレースホルダ 2"/>
          <p:cNvSpPr>
            <a:spLocks noGrp="1"/>
          </p:cNvSpPr>
          <p:nvPr>
            <p:ph idx="1"/>
          </p:nvPr>
        </p:nvSpPr>
        <p:spPr>
          <a:xfrm>
            <a:off x="457200" y="1124744"/>
            <a:ext cx="8229600" cy="5001419"/>
          </a:xfrm>
        </p:spPr>
        <p:txBody>
          <a:bodyPr/>
          <a:lstStyle/>
          <a:p>
            <a:r>
              <a:rPr kumimoji="1" lang="ja-JP" altLang="en-US" b="1" dirty="0" smtClean="0">
                <a:ln>
                  <a:solidFill>
                    <a:sysClr val="windowText" lastClr="000000"/>
                  </a:solidFill>
                </a:ln>
                <a:solidFill>
                  <a:srgbClr val="FFC000"/>
                </a:solidFill>
                <a:effectLst>
                  <a:outerShdw blurRad="38100" dist="38100" dir="2700000" algn="tl">
                    <a:srgbClr val="000000">
                      <a:alpha val="43137"/>
                    </a:srgbClr>
                  </a:outerShdw>
                </a:effectLst>
              </a:rPr>
              <a:t>クラブとは同じ目的を持った人の集まりです</a:t>
            </a:r>
            <a:endParaRPr kumimoji="1" lang="ja-JP" altLang="en-US" b="1" dirty="0">
              <a:ln>
                <a:solidFill>
                  <a:sysClr val="windowText" lastClr="000000"/>
                </a:solidFill>
              </a:ln>
              <a:solidFill>
                <a:srgbClr val="FFC000"/>
              </a:solidFill>
              <a:effectLst>
                <a:outerShdw blurRad="38100" dist="38100" dir="2700000" algn="tl">
                  <a:srgbClr val="000000">
                    <a:alpha val="43137"/>
                  </a:srgbClr>
                </a:outerShdw>
              </a:effectLst>
            </a:endParaRPr>
          </a:p>
        </p:txBody>
      </p:sp>
      <p:pic>
        <p:nvPicPr>
          <p:cNvPr id="4" name="図 3" descr="1008.jpg"/>
          <p:cNvPicPr>
            <a:picLocks noChangeAspect="1"/>
          </p:cNvPicPr>
          <p:nvPr/>
        </p:nvPicPr>
        <p:blipFill>
          <a:blip r:embed="rId3" cstate="print"/>
          <a:stretch>
            <a:fillRect/>
          </a:stretch>
        </p:blipFill>
        <p:spPr>
          <a:xfrm>
            <a:off x="827584" y="1916832"/>
            <a:ext cx="7272808" cy="4842258"/>
          </a:xfrm>
          <a:prstGeom prst="rect">
            <a:avLst/>
          </a:prstGeom>
        </p:spPr>
      </p:pic>
      <p:sp>
        <p:nvSpPr>
          <p:cNvPr id="5" name="テキスト ボックス 4"/>
          <p:cNvSpPr txBox="1"/>
          <p:nvPr/>
        </p:nvSpPr>
        <p:spPr>
          <a:xfrm>
            <a:off x="323528" y="1916832"/>
            <a:ext cx="8208912" cy="2862322"/>
          </a:xfrm>
          <a:prstGeom prst="rect">
            <a:avLst/>
          </a:prstGeom>
          <a:noFill/>
        </p:spPr>
        <p:txBody>
          <a:bodyPr wrap="square" rtlCol="0">
            <a:spAutoFit/>
          </a:bodyPr>
          <a:lstStyle/>
          <a:p>
            <a:pPr algn="ctr"/>
            <a:r>
              <a:rPr kumimoji="1" lang="ja-JP" altLang="en-US" sz="6000" b="1" dirty="0" smtClean="0">
                <a:ln>
                  <a:solidFill>
                    <a:schemeClr val="tx1"/>
                  </a:solidFill>
                </a:ln>
                <a:solidFill>
                  <a:schemeClr val="bg1"/>
                </a:solidFill>
              </a:rPr>
              <a:t>ロータリークラブとは</a:t>
            </a:r>
          </a:p>
          <a:p>
            <a:pPr algn="ctr"/>
            <a:r>
              <a:rPr lang="ja-JP" altLang="en-US" sz="6000" b="1" dirty="0" smtClean="0">
                <a:ln>
                  <a:solidFill>
                    <a:schemeClr val="tx1"/>
                  </a:solidFill>
                </a:ln>
                <a:solidFill>
                  <a:schemeClr val="bg1"/>
                </a:solidFill>
              </a:rPr>
              <a:t>ロータリーの奉仕理念を信じた人の集まりです</a:t>
            </a:r>
            <a:endParaRPr kumimoji="1" lang="ja-JP" altLang="en-US" sz="6000" b="1" dirty="0">
              <a:ln>
                <a:solidFill>
                  <a:schemeClr val="tx1"/>
                </a:solidFill>
              </a:ln>
              <a:solidFill>
                <a:schemeClr val="bg1"/>
              </a:solidFill>
            </a:endParaRP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5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5">
                                            <p:txEl>
                                              <p:pRg st="1" end="1"/>
                                            </p:txEl>
                                          </p:spTgt>
                                        </p:tgtEl>
                                        <p:attrNameLst>
                                          <p:attrName>style.visibility</p:attrName>
                                        </p:attrNameLst>
                                      </p:cBhvr>
                                      <p:to>
                                        <p:strVal val="visible"/>
                                      </p:to>
                                    </p:set>
                                    <p:set>
                                      <p:cBhvr>
                                        <p:cTn id="15" dur="455" fill="hold">
                                          <p:stCondLst>
                                            <p:cond delay="0"/>
                                          </p:stCondLst>
                                        </p:cTn>
                                        <p:tgtEl>
                                          <p:spTgt spid="5">
                                            <p:txEl>
                                              <p:pRg st="1" end="1"/>
                                            </p:txEl>
                                          </p:spTgt>
                                        </p:tgtEl>
                                        <p:attrNameLst>
                                          <p:attrName>style.rotation</p:attrName>
                                        </p:attrNameLst>
                                      </p:cBhvr>
                                      <p:to>
                                        <p:strVal val="-45.0"/>
                                      </p:to>
                                    </p:set>
                                    <p:anim calcmode="lin" valueType="num">
                                      <p:cBhvr>
                                        <p:cTn id="16" dur="455" fill="hold">
                                          <p:stCondLst>
                                            <p:cond delay="455"/>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5800" y="571480"/>
            <a:ext cx="7672414" cy="4143404"/>
          </a:xfrm>
        </p:spPr>
        <p:txBody>
          <a:bodyPr/>
          <a:lstStyle/>
          <a:p>
            <a:r>
              <a:rPr lang="ja-JP" altLang="en-US" b="1" kern="1200" dirty="0" smtClean="0">
                <a:ln>
                  <a:solidFill>
                    <a:sysClr val="windowText" lastClr="000000"/>
                  </a:solidFill>
                </a:ln>
                <a:solidFill>
                  <a:schemeClr val="bg1"/>
                </a:solidFill>
              </a:rPr>
              <a:t>世界は絶えず変化しています。そして私たちは世界とともに変化する心構えがなければなりません。ロータリー物語は何度も書き替えられなければならないでしょう</a:t>
            </a:r>
          </a:p>
          <a:p>
            <a:r>
              <a:rPr lang="ja-JP" altLang="en-US" b="1" kern="1200" dirty="0" smtClean="0">
                <a:ln>
                  <a:solidFill>
                    <a:sysClr val="windowText" lastClr="000000"/>
                  </a:solidFill>
                </a:ln>
                <a:solidFill>
                  <a:schemeClr val="bg1"/>
                </a:solidFill>
              </a:rPr>
              <a:t>ロータリーがその適正な運命を理解するとしたら、ロータリーは必ず進歩しなければなりません。時には革命が起こる必要があります</a:t>
            </a:r>
          </a:p>
          <a:p>
            <a:endParaRPr kumimoji="1" lang="ja-JP" altLang="en-US" dirty="0"/>
          </a:p>
        </p:txBody>
      </p:sp>
      <p:sp>
        <p:nvSpPr>
          <p:cNvPr id="4" name="テキスト ボックス 3"/>
          <p:cNvSpPr txBox="1"/>
          <p:nvPr/>
        </p:nvSpPr>
        <p:spPr>
          <a:xfrm>
            <a:off x="2285984" y="5500702"/>
            <a:ext cx="5286412" cy="646331"/>
          </a:xfrm>
          <a:prstGeom prst="rect">
            <a:avLst/>
          </a:prstGeom>
          <a:solidFill>
            <a:srgbClr val="FFFFFF"/>
          </a:solidFill>
          <a:ln>
            <a:solidFill>
              <a:srgbClr val="FF3300"/>
            </a:solidFill>
          </a:ln>
        </p:spPr>
        <p:txBody>
          <a:bodyPr wrap="square" rtlCol="0">
            <a:spAutoFit/>
          </a:bodyPr>
          <a:lstStyle/>
          <a:p>
            <a:pPr algn="ctr"/>
            <a:r>
              <a:rPr kumimoji="1" lang="ja-JP" altLang="en-US" sz="3600" dirty="0" smtClean="0"/>
              <a:t>ポール・ハリス語録より</a:t>
            </a:r>
            <a:endParaRPr kumimoji="1" lang="ja-JP" altLang="en-US" sz="3600" dirty="0"/>
          </a:p>
        </p:txBody>
      </p:sp>
    </p:spTree>
    <p:extLst>
      <p:ext uri="{BB962C8B-B14F-4D97-AF65-F5344CB8AC3E}">
        <p14:creationId xmlns:p14="http://schemas.microsoft.com/office/powerpoint/2010/main" val="4041455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8"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11024</Words>
  <Application>Microsoft Office PowerPoint</Application>
  <PresentationFormat>画面に合わせる (4:3)</PresentationFormat>
  <Paragraphs>680</Paragraphs>
  <Slides>54</Slides>
  <Notes>54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54</vt:i4>
      </vt:variant>
    </vt:vector>
  </HeadingPairs>
  <TitlesOfParts>
    <vt:vector size="56" baseType="lpstr">
      <vt:lpstr>Office テーマ</vt:lpstr>
      <vt:lpstr>Image</vt:lpstr>
      <vt:lpstr>PowerPoint プレゼンテーション</vt:lpstr>
      <vt:lpstr>PowerPoint プレゼンテーション</vt:lpstr>
      <vt:lpstr>クラブの原点</vt:lpstr>
      <vt:lpstr>クラブの原点</vt:lpstr>
      <vt:lpstr>クラブの原点</vt:lpstr>
      <vt:lpstr>クラブの原点</vt:lpstr>
      <vt:lpstr>クラブの原点</vt:lpstr>
      <vt:lpstr>クラブの原点</vt:lpstr>
      <vt:lpstr>PowerPoint プレゼンテーション</vt:lpstr>
      <vt:lpstr>ロータリー哲学</vt:lpstr>
      <vt:lpstr>PowerPoint プレゼンテーション</vt:lpstr>
      <vt:lpstr>PowerPoint プレゼンテーション</vt:lpstr>
      <vt:lpstr>He profits most  who  serves best</vt:lpstr>
      <vt:lpstr>He profits most who serves best</vt:lpstr>
      <vt:lpstr>シカゴの時代背景</vt:lpstr>
      <vt:lpstr>PowerPoint プレゼンテーション</vt:lpstr>
      <vt:lpstr>PowerPoint プレゼンテーション</vt:lpstr>
      <vt:lpstr>    奉仕理念を持った　　　　　　ロータリーへの転換</vt:lpstr>
      <vt:lpstr>ロータリーの 職業奉仕理念は アーサー・シェルドンの 修正資本主義 に酷似した 企業経営理論に 基づくものである  </vt:lpstr>
      <vt:lpstr>修正資本主義</vt:lpstr>
      <vt:lpstr>経営学に基づく奉仕理念</vt:lpstr>
      <vt:lpstr>価値ある奉仕の要素</vt:lpstr>
      <vt:lpstr>正しい質・量・管理の方法</vt:lpstr>
      <vt:lpstr>正しい質・量・管理の方法</vt:lpstr>
      <vt:lpstr>正しい質・量・管理の方法</vt:lpstr>
      <vt:lpstr>正しい質・量・管理の方法</vt:lpstr>
      <vt:lpstr>新しい労使関係</vt:lpstr>
      <vt:lpstr>PowerPoint プレゼンテーション</vt:lpstr>
      <vt:lpstr>変えなければならないもの</vt:lpstr>
      <vt:lpstr>ロータリー運動とは</vt:lpstr>
      <vt:lpstr>PowerPoint プレゼンテーション</vt:lpstr>
      <vt:lpstr>ロータリー活動の原点</vt:lpstr>
      <vt:lpstr>ロータリーの規約</vt:lpstr>
      <vt:lpstr>クラブ細則の整備</vt:lpstr>
      <vt:lpstr>クラブ細則の重要性</vt:lpstr>
      <vt:lpstr>クラブ会長とは</vt:lpstr>
      <vt:lpstr>クラブ会長とは</vt:lpstr>
      <vt:lpstr>クラブ会長の責務</vt:lpstr>
      <vt:lpstr>クラブ幹事とは</vt:lpstr>
      <vt:lpstr>理事会との協調</vt:lpstr>
      <vt:lpstr>入会金・会費および財務</vt:lpstr>
      <vt:lpstr>採決の方法</vt:lpstr>
      <vt:lpstr>委員会構成の一例</vt:lpstr>
      <vt:lpstr>会員選考の基準</vt:lpstr>
      <vt:lpstr>会員選挙の原則</vt:lpstr>
      <vt:lpstr>クラブの意思決定と決議</vt:lpstr>
      <vt:lpstr> 例 会 運 営 </vt:lpstr>
      <vt:lpstr>例会運営</vt:lpstr>
      <vt:lpstr>魅力的な例会運営</vt:lpstr>
      <vt:lpstr>ロータリー研修</vt:lpstr>
      <vt:lpstr>効果的な奉仕活動</vt:lpstr>
      <vt:lpstr>クラブ運営の合理化</vt:lpstr>
      <vt:lpstr>クラブの存在価値</vt:lpstr>
      <vt:lpstr>貴方のクラブが 素晴らしい ロータリー活動を 展開しますように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46</cp:revision>
  <dcterms:created xsi:type="dcterms:W3CDTF">2011-07-09T00:39:15Z</dcterms:created>
  <dcterms:modified xsi:type="dcterms:W3CDTF">2011-11-28T06:03:03Z</dcterms:modified>
</cp:coreProperties>
</file>