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9" r:id="rId2"/>
    <p:sldId id="325" r:id="rId3"/>
    <p:sldId id="326" r:id="rId4"/>
    <p:sldId id="328" r:id="rId5"/>
    <p:sldId id="344" r:id="rId6"/>
    <p:sldId id="345" r:id="rId7"/>
    <p:sldId id="346" r:id="rId8"/>
    <p:sldId id="332" r:id="rId9"/>
    <p:sldId id="347" r:id="rId10"/>
    <p:sldId id="348" r:id="rId11"/>
    <p:sldId id="271" r:id="rId12"/>
    <p:sldId id="334" r:id="rId13"/>
    <p:sldId id="342" r:id="rId14"/>
    <p:sldId id="335" r:id="rId15"/>
    <p:sldId id="336" r:id="rId16"/>
    <p:sldId id="349" r:id="rId17"/>
    <p:sldId id="350" r:id="rId18"/>
    <p:sldId id="339" r:id="rId19"/>
    <p:sldId id="341"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48681" autoAdjust="0"/>
  </p:normalViewPr>
  <p:slideViewPr>
    <p:cSldViewPr>
      <p:cViewPr varScale="1">
        <p:scale>
          <a:sx n="87" d="100"/>
          <a:sy n="87" d="100"/>
        </p:scale>
        <p:origin x="-72"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2011/11/28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RI</a:t>
            </a:r>
            <a:r>
              <a:rPr kumimoji="1" lang="ja-JP" altLang="ja-JP" sz="1200" kern="1200" dirty="0" smtClean="0">
                <a:solidFill>
                  <a:schemeClr val="tx1"/>
                </a:solidFill>
                <a:effectLst/>
                <a:latin typeface="+mn-lt"/>
                <a:ea typeface="+mn-ea"/>
                <a:cs typeface="+mn-cs"/>
              </a:rPr>
              <a:t>職業奉仕推進委員会委員長</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黒田</a:t>
            </a:r>
            <a:r>
              <a:rPr kumimoji="1" lang="en-US" altLang="ja-JP" sz="1200" kern="1200" dirty="0" smtClean="0">
                <a:solidFill>
                  <a:schemeClr val="tx1"/>
                </a:solidFill>
                <a:effectLst/>
                <a:latin typeface="+mn-lt"/>
                <a:ea typeface="+mn-ea"/>
                <a:cs typeface="+mn-cs"/>
              </a:rPr>
              <a:t>RI</a:t>
            </a:r>
            <a:r>
              <a:rPr kumimoji="1" lang="ja-JP" altLang="ja-JP" sz="1200" kern="1200" dirty="0" smtClean="0">
                <a:solidFill>
                  <a:schemeClr val="tx1"/>
                </a:solidFill>
                <a:effectLst/>
                <a:latin typeface="+mn-lt"/>
                <a:ea typeface="+mn-ea"/>
                <a:cs typeface="+mn-cs"/>
              </a:rPr>
              <a:t>直前理事</a:t>
            </a:r>
            <a:r>
              <a:rPr kumimoji="1" lang="ja-JP" altLang="en-US" sz="1200" kern="1200" dirty="0" smtClean="0">
                <a:solidFill>
                  <a:schemeClr val="tx1"/>
                </a:solidFill>
                <a:effectLst/>
                <a:latin typeface="+mn-lt"/>
                <a:ea typeface="+mn-ea"/>
                <a:cs typeface="+mn-cs"/>
              </a:rPr>
              <a:t>より</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の持つ意義や歴史的背景について説明するように要請されましたので、その責を果たしたいと思います。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smtClean="0">
                <a:solidFill>
                  <a:schemeClr val="tx1"/>
                </a:solidFill>
                <a:effectLst/>
                <a:latin typeface="+mn-lt"/>
                <a:ea typeface="+mn-ea"/>
                <a:cs typeface="+mn-cs"/>
              </a:rPr>
              <a:t>1908</a:t>
            </a:r>
            <a:r>
              <a:rPr kumimoji="1" lang="ja-JP" altLang="ja-JP" sz="1200" kern="1200" dirty="0" smtClean="0">
                <a:solidFill>
                  <a:schemeClr val="tx1"/>
                </a:solidFill>
                <a:effectLst/>
                <a:latin typeface="+mn-lt"/>
                <a:ea typeface="+mn-ea"/>
                <a:cs typeface="+mn-cs"/>
              </a:rPr>
              <a:t>年にシカゴクラブに入会したアーサー・フレデリック・シェルドンは、</a:t>
            </a:r>
            <a:r>
              <a:rPr kumimoji="1" lang="ja-JP" altLang="en-US" sz="1200" kern="1200" dirty="0" smtClean="0">
                <a:solidFill>
                  <a:schemeClr val="tx1"/>
                </a:solidFill>
                <a:effectLst/>
                <a:latin typeface="+mn-lt"/>
                <a:ea typeface="+mn-ea"/>
                <a:cs typeface="+mn-cs"/>
              </a:rPr>
              <a:t>こういった互恵取引を禁止する代わりに、</a:t>
            </a:r>
            <a:r>
              <a:rPr kumimoji="1" lang="ja-JP" altLang="ja-JP" sz="1200" kern="1200" dirty="0" smtClean="0">
                <a:solidFill>
                  <a:schemeClr val="tx1"/>
                </a:solidFill>
                <a:effectLst/>
                <a:latin typeface="+mn-lt"/>
                <a:ea typeface="+mn-ea"/>
                <a:cs typeface="+mn-cs"/>
              </a:rPr>
              <a:t>当時誰もが考えつかなかった奉仕理念をロータリーに提唱しました。ロータリーがこれを採択して、物質的相互扶助から決別したことによって、その後華々しい発展を遂げることになったのです。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10</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シェルドンの職業奉仕理念は、継続的な事業の発展を得るためには、自分の儲けを優先するのではなく自分の職業を通じて社会に貢献するという意図を持って事業を営む、すなわち会社経営を経営学の実践だととらえて、原理原則に基づいた企業経営をすべきだと考えました。</a:t>
            </a:r>
            <a:endParaRPr kumimoji="1" lang="ja-JP"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さらに良好な労働環境を提供するのは資本家の責務であると考え、資本家が利益を独占するのではなくて、従業員や取引に関係する人たちと適正に再配分することが継続的に利益を得る方法だと考えたのです。</a:t>
            </a:r>
            <a:endParaRPr kumimoji="1" lang="ja-JP"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すなわち当時からすれば、来るべき修正資本主義を先取りした</a:t>
            </a:r>
            <a:r>
              <a:rPr kumimoji="1" lang="ja-JP" altLang="en-US" sz="1200" kern="1200" dirty="0" smtClean="0">
                <a:solidFill>
                  <a:schemeClr val="tx1"/>
                </a:solidFill>
                <a:latin typeface="+mn-lt"/>
                <a:ea typeface="+mn-ea"/>
                <a:cs typeface="+mn-cs"/>
              </a:rPr>
              <a:t>彼の考え方は</a:t>
            </a:r>
            <a:r>
              <a:rPr kumimoji="1" lang="ja-JP" altLang="ja-JP" sz="1200" kern="1200" dirty="0" smtClean="0">
                <a:solidFill>
                  <a:schemeClr val="tx1"/>
                </a:solidFill>
                <a:latin typeface="+mn-lt"/>
                <a:ea typeface="+mn-ea"/>
                <a:cs typeface="+mn-cs"/>
              </a:rPr>
              <a:t>極めて斬新な</a:t>
            </a:r>
            <a:r>
              <a:rPr kumimoji="1" lang="ja-JP" altLang="en-US" sz="1200" kern="1200" dirty="0" smtClean="0">
                <a:solidFill>
                  <a:schemeClr val="tx1"/>
                </a:solidFill>
                <a:latin typeface="+mn-lt"/>
                <a:ea typeface="+mn-ea"/>
                <a:cs typeface="+mn-cs"/>
              </a:rPr>
              <a:t>もの</a:t>
            </a:r>
            <a:r>
              <a:rPr kumimoji="1" lang="ja-JP" altLang="ja-JP" sz="1200" kern="1200" dirty="0" smtClean="0">
                <a:solidFill>
                  <a:schemeClr val="tx1"/>
                </a:solidFill>
                <a:latin typeface="+mn-lt"/>
                <a:ea typeface="+mn-ea"/>
                <a:cs typeface="+mn-cs"/>
              </a:rPr>
              <a:t>であったと言えましょう。</a:t>
            </a:r>
          </a:p>
          <a:p>
            <a:endParaRPr kumimoji="1" lang="ja-JP" altLang="ja-JP" sz="1200" kern="1200" dirty="0">
              <a:solidFill>
                <a:schemeClr val="tx1"/>
              </a:solidFill>
              <a:effectLst/>
              <a:latin typeface="+mn-lt"/>
              <a:ea typeface="+mn-ea"/>
              <a:cs typeface="+mn-cs"/>
            </a:endParaRPr>
          </a:p>
        </p:txBody>
      </p:sp>
      <p:sp>
        <p:nvSpPr>
          <p:cNvPr id="53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E0ACC-B694-44FE-B117-7B7B75F80588}" type="slidenum">
              <a:rPr lang="ja-JP" altLang="en-US" smtClean="0"/>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en-US" altLang="ja-JP" sz="1200" kern="1200" dirty="0" smtClean="0">
                <a:solidFill>
                  <a:schemeClr val="tx1"/>
                </a:solidFill>
                <a:latin typeface="+mn-lt"/>
                <a:ea typeface="+mn-ea"/>
                <a:cs typeface="+mn-cs"/>
              </a:rPr>
              <a:t>20</a:t>
            </a:r>
            <a:r>
              <a:rPr kumimoji="1" lang="ja-JP" altLang="en-US" sz="1200" kern="1200" dirty="0" smtClean="0">
                <a:solidFill>
                  <a:schemeClr val="tx1"/>
                </a:solidFill>
                <a:latin typeface="+mn-lt"/>
                <a:ea typeface="+mn-ea"/>
                <a:cs typeface="+mn-cs"/>
              </a:rPr>
              <a:t>世紀初頭の</a:t>
            </a:r>
            <a:r>
              <a:rPr kumimoji="1" lang="ja-JP" altLang="ja-JP" sz="1200" kern="1200" dirty="0" smtClean="0">
                <a:solidFill>
                  <a:schemeClr val="tx1"/>
                </a:solidFill>
                <a:latin typeface="+mn-lt"/>
                <a:ea typeface="+mn-ea"/>
                <a:cs typeface="+mn-cs"/>
              </a:rPr>
              <a:t>資本主義のもたらす社会矛盾を、資本主義の大枠の中で和らげたり克服するために考えられたのが修正資本主義です。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政府が公共事業などで失業者を減らしたり、法律で公害や悪い環境をもたらす資本の活動などを規制したり、従業員の福利厚生を図ったりして、これらの矛盾を和らげていこうという考え方です。</a:t>
            </a:r>
          </a:p>
          <a:p>
            <a:r>
              <a:rPr kumimoji="1" lang="ja-JP" altLang="ja-JP" sz="1200" kern="1200" dirty="0" smtClean="0">
                <a:solidFill>
                  <a:schemeClr val="tx1"/>
                </a:solidFill>
                <a:latin typeface="+mn-lt"/>
                <a:ea typeface="+mn-ea"/>
                <a:cs typeface="+mn-cs"/>
              </a:rPr>
              <a:t>この考え方を発表したのがジョン・ケインズであり、</a:t>
            </a:r>
            <a:r>
              <a:rPr kumimoji="1" lang="en-US" altLang="ja-JP" sz="1200" kern="1200" dirty="0" smtClean="0">
                <a:solidFill>
                  <a:schemeClr val="tx1"/>
                </a:solidFill>
                <a:latin typeface="+mn-lt"/>
                <a:ea typeface="+mn-ea"/>
                <a:cs typeface="+mn-cs"/>
              </a:rPr>
              <a:t>1935</a:t>
            </a:r>
            <a:r>
              <a:rPr kumimoji="1" lang="ja-JP" altLang="en-US" sz="1200" kern="1200" dirty="0" smtClean="0">
                <a:solidFill>
                  <a:schemeClr val="tx1"/>
                </a:solidFill>
                <a:latin typeface="+mn-lt"/>
                <a:ea typeface="+mn-ea"/>
                <a:cs typeface="+mn-cs"/>
              </a:rPr>
              <a:t>年に発行された</a:t>
            </a:r>
            <a:r>
              <a:rPr kumimoji="1" lang="ja-JP" altLang="ja-JP" sz="1200" kern="1200" dirty="0" smtClean="0">
                <a:solidFill>
                  <a:schemeClr val="tx1"/>
                </a:solidFill>
                <a:latin typeface="+mn-lt"/>
                <a:ea typeface="+mn-ea"/>
                <a:cs typeface="+mn-cs"/>
              </a:rPr>
              <a:t>著書の中で、資本主義のもたらす</a:t>
            </a:r>
            <a:r>
              <a:rPr kumimoji="1" lang="ja-JP" altLang="en-US" sz="1200" kern="1200" dirty="0" smtClean="0">
                <a:solidFill>
                  <a:schemeClr val="tx1"/>
                </a:solidFill>
                <a:latin typeface="+mn-lt"/>
                <a:ea typeface="+mn-ea"/>
                <a:cs typeface="+mn-cs"/>
              </a:rPr>
              <a:t>これらの</a:t>
            </a:r>
            <a:r>
              <a:rPr kumimoji="1" lang="ja-JP" altLang="ja-JP" sz="1200" kern="1200" dirty="0" smtClean="0">
                <a:solidFill>
                  <a:schemeClr val="tx1"/>
                </a:solidFill>
                <a:latin typeface="+mn-lt"/>
                <a:ea typeface="+mn-ea"/>
                <a:cs typeface="+mn-cs"/>
              </a:rPr>
              <a:t>社会矛盾</a:t>
            </a:r>
            <a:r>
              <a:rPr kumimoji="1" lang="ja-JP" altLang="en-US" sz="1200" kern="1200" dirty="0" smtClean="0">
                <a:solidFill>
                  <a:schemeClr val="tx1"/>
                </a:solidFill>
                <a:latin typeface="+mn-lt"/>
                <a:ea typeface="+mn-ea"/>
                <a:cs typeface="+mn-cs"/>
              </a:rPr>
              <a:t>は、</a:t>
            </a:r>
            <a:r>
              <a:rPr kumimoji="1" lang="ja-JP" altLang="ja-JP" sz="1200" kern="1200" dirty="0" smtClean="0">
                <a:solidFill>
                  <a:schemeClr val="tx1"/>
                </a:solidFill>
                <a:latin typeface="+mn-lt"/>
                <a:ea typeface="+mn-ea"/>
                <a:cs typeface="+mn-cs"/>
              </a:rPr>
              <a:t>資本主義制度そのものを変</a:t>
            </a:r>
            <a:r>
              <a:rPr kumimoji="1" lang="ja-JP" altLang="en-US" sz="1200" kern="1200" dirty="0" smtClean="0">
                <a:solidFill>
                  <a:schemeClr val="tx1"/>
                </a:solidFill>
                <a:latin typeface="+mn-lt"/>
                <a:ea typeface="+mn-ea"/>
                <a:cs typeface="+mn-cs"/>
              </a:rPr>
              <a:t>えなく</a:t>
            </a:r>
            <a:r>
              <a:rPr kumimoji="1" lang="ja-JP" altLang="ja-JP" sz="1200" kern="1200" dirty="0" smtClean="0">
                <a:solidFill>
                  <a:schemeClr val="tx1"/>
                </a:solidFill>
                <a:latin typeface="+mn-lt"/>
                <a:ea typeface="+mn-ea"/>
                <a:cs typeface="+mn-cs"/>
              </a:rPr>
              <a:t>ても、ニューディール政策やマクロ政策の展開、政府による公共投資</a:t>
            </a:r>
            <a:r>
              <a:rPr kumimoji="1" lang="ja-JP" altLang="en-US" sz="1200" kern="1200" dirty="0" smtClean="0">
                <a:solidFill>
                  <a:schemeClr val="tx1"/>
                </a:solidFill>
                <a:latin typeface="+mn-lt"/>
                <a:ea typeface="+mn-ea"/>
                <a:cs typeface="+mn-cs"/>
              </a:rPr>
              <a:t>などによって</a:t>
            </a:r>
            <a:r>
              <a:rPr kumimoji="1" lang="ja-JP" altLang="ja-JP" sz="1200" kern="1200" dirty="0" smtClean="0">
                <a:solidFill>
                  <a:schemeClr val="tx1"/>
                </a:solidFill>
                <a:latin typeface="+mn-lt"/>
                <a:ea typeface="+mn-ea"/>
                <a:cs typeface="+mn-cs"/>
              </a:rPr>
              <a:t>企業家のマインドを改善すること</a:t>
            </a:r>
            <a:r>
              <a:rPr kumimoji="1" lang="ja-JP" altLang="en-US" sz="1200" kern="1200" dirty="0" smtClean="0">
                <a:solidFill>
                  <a:schemeClr val="tx1"/>
                </a:solidFill>
                <a:latin typeface="+mn-lt"/>
                <a:ea typeface="+mn-ea"/>
                <a:cs typeface="+mn-cs"/>
              </a:rPr>
              <a:t>で、</a:t>
            </a:r>
            <a:r>
              <a:rPr kumimoji="1" lang="ja-JP" altLang="ja-JP" sz="1200" kern="1200" dirty="0" smtClean="0">
                <a:solidFill>
                  <a:schemeClr val="tx1"/>
                </a:solidFill>
                <a:latin typeface="+mn-lt"/>
                <a:ea typeface="+mn-ea"/>
                <a:cs typeface="+mn-cs"/>
              </a:rPr>
              <a:t>緩和し、克服できると述べています。</a:t>
            </a:r>
            <a:r>
              <a:rPr kumimoji="1" lang="ja-JP" altLang="ja-JP" sz="1200" kern="1200" dirty="0" smtClean="0">
                <a:solidFill>
                  <a:schemeClr val="tx1"/>
                </a:solidFill>
                <a:effectLst/>
                <a:latin typeface="+mn-lt"/>
                <a:ea typeface="+mn-ea"/>
                <a:cs typeface="+mn-cs"/>
              </a:rPr>
              <a:t>その考え方のことを修正資本主義と呼んでおり、世界大恐慌に対処するためにとられた経済政策です。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シェルドンの奉仕理念の詳細を具体的に説明します。</a:t>
            </a:r>
          </a:p>
          <a:p>
            <a:r>
              <a:rPr kumimoji="1" lang="ja-JP" altLang="ja-JP" sz="1200" kern="1200" dirty="0" smtClean="0">
                <a:solidFill>
                  <a:schemeClr val="tx1"/>
                </a:solidFill>
                <a:latin typeface="+mn-lt"/>
                <a:ea typeface="+mn-ea"/>
                <a:cs typeface="+mn-cs"/>
              </a:rPr>
              <a:t>売るためには良い製品を作って適正な価格つけることが最初のステップです。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まず品質の高い製品を作ることが一番重要です。</a:t>
            </a:r>
          </a:p>
          <a:p>
            <a:r>
              <a:rPr kumimoji="1" lang="ja-JP" altLang="ja-JP" sz="1200" kern="1200" dirty="0" smtClean="0">
                <a:solidFill>
                  <a:schemeClr val="tx1"/>
                </a:solidFill>
                <a:latin typeface="+mn-lt"/>
                <a:ea typeface="+mn-ea"/>
                <a:cs typeface="+mn-cs"/>
              </a:rPr>
              <a:t>次のステップはいかにして十分の量を作るかです。</a:t>
            </a:r>
          </a:p>
          <a:p>
            <a:r>
              <a:rPr kumimoji="1" lang="ja-JP" altLang="ja-JP" sz="1200" kern="1200" dirty="0" smtClean="0">
                <a:solidFill>
                  <a:schemeClr val="tx1"/>
                </a:solidFill>
                <a:latin typeface="+mn-lt"/>
                <a:ea typeface="+mn-ea"/>
                <a:cs typeface="+mn-cs"/>
              </a:rPr>
              <a:t>第</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のステップは、管理の方法すなわち</a:t>
            </a:r>
            <a:r>
              <a:rPr kumimoji="1" lang="ja-JP" altLang="en-US" sz="1200" kern="1200" dirty="0" smtClean="0">
                <a:solidFill>
                  <a:schemeClr val="tx1"/>
                </a:solidFill>
                <a:latin typeface="+mn-lt"/>
                <a:ea typeface="+mn-ea"/>
                <a:cs typeface="+mn-cs"/>
              </a:rPr>
              <a:t>事業を営む</a:t>
            </a:r>
            <a:r>
              <a:rPr kumimoji="1" lang="ja-JP" altLang="ja-JP" sz="1200" kern="1200" dirty="0" smtClean="0">
                <a:solidFill>
                  <a:schemeClr val="tx1"/>
                </a:solidFill>
                <a:latin typeface="+mn-lt"/>
                <a:ea typeface="+mn-ea"/>
                <a:cs typeface="+mn-cs"/>
              </a:rPr>
              <a:t>人間の行動を正しく処理することです。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「品質</a:t>
            </a:r>
            <a:r>
              <a:rPr kumimoji="1" lang="en-US" altLang="ja-JP" sz="1200" kern="1200" dirty="0" smtClean="0">
                <a:solidFill>
                  <a:schemeClr val="tx1"/>
                </a:solidFill>
                <a:latin typeface="+mn-lt"/>
                <a:ea typeface="+mn-ea"/>
                <a:cs typeface="+mn-cs"/>
              </a:rPr>
              <a:t>Q1</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量</a:t>
            </a:r>
            <a:r>
              <a:rPr kumimoji="1" lang="en-US" altLang="ja-JP" sz="1200" kern="1200" dirty="0" smtClean="0">
                <a:solidFill>
                  <a:schemeClr val="tx1"/>
                </a:solidFill>
                <a:latin typeface="+mn-lt"/>
                <a:ea typeface="+mn-ea"/>
                <a:cs typeface="+mn-cs"/>
              </a:rPr>
              <a:t>Q2</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管理の方法</a:t>
            </a:r>
            <a:r>
              <a:rPr kumimoji="1" lang="en-US" altLang="ja-JP" sz="1200" kern="1200" dirty="0" smtClean="0">
                <a:solidFill>
                  <a:schemeClr val="tx1"/>
                </a:solidFill>
                <a:latin typeface="+mn-lt"/>
                <a:ea typeface="+mn-ea"/>
                <a:cs typeface="+mn-cs"/>
              </a:rPr>
              <a:t>M</a:t>
            </a:r>
            <a:r>
              <a:rPr kumimoji="1" lang="ja-JP" altLang="ja-JP" sz="1200" kern="1200" dirty="0" smtClean="0">
                <a:solidFill>
                  <a:schemeClr val="tx1"/>
                </a:solidFill>
                <a:latin typeface="+mn-lt"/>
                <a:ea typeface="+mn-ea"/>
                <a:cs typeface="+mn-cs"/>
              </a:rPr>
              <a:t>」という</a:t>
            </a:r>
            <a:r>
              <a:rPr kumimoji="1" lang="ja-JP" altLang="en-US" sz="1200" kern="1200" dirty="0" smtClean="0">
                <a:solidFill>
                  <a:schemeClr val="tx1"/>
                </a:solidFill>
                <a:latin typeface="+mn-lt"/>
                <a:ea typeface="+mn-ea"/>
                <a:cs typeface="+mn-cs"/>
              </a:rPr>
              <a:t>奉仕の三角形は</a:t>
            </a:r>
            <a:r>
              <a:rPr kumimoji="1" lang="ja-JP" altLang="ja-JP" sz="1200" kern="1200" dirty="0" smtClean="0">
                <a:solidFill>
                  <a:schemeClr val="tx1"/>
                </a:solidFill>
                <a:latin typeface="+mn-lt"/>
                <a:ea typeface="+mn-ea"/>
                <a:cs typeface="+mn-cs"/>
              </a:rPr>
              <a:t>、物の価値を計る普遍的な基準</a:t>
            </a:r>
            <a:r>
              <a:rPr kumimoji="1" lang="ja-JP" altLang="en-US" sz="1200" kern="1200" dirty="0" smtClean="0">
                <a:solidFill>
                  <a:schemeClr val="tx1"/>
                </a:solidFill>
                <a:latin typeface="+mn-lt"/>
                <a:ea typeface="+mn-ea"/>
                <a:cs typeface="+mn-cs"/>
              </a:rPr>
              <a:t>だと考えられます</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この三つの要素がそろって、始めて価値ある奉仕をすることが可能になります。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シェルドンは、質、量、管理の方法を示した奉仕の三角形はインドの哲学家バガバン・ダスの「平和学」という本の中でヒントを得たと述べています。シェルドンの奉仕理念がインド哲学の影響を受けていることは興味あることです。</a:t>
            </a:r>
          </a:p>
          <a:p>
            <a:r>
              <a:rPr kumimoji="1" lang="ja-JP" altLang="en-US" sz="1200" kern="1200" dirty="0" smtClean="0">
                <a:solidFill>
                  <a:schemeClr val="tx1"/>
                </a:solidFill>
                <a:latin typeface="+mn-lt"/>
                <a:ea typeface="+mn-ea"/>
                <a:cs typeface="+mn-cs"/>
              </a:rPr>
              <a:t>つい先日、イギリスのバーミンガムの古本屋を通じて、この「平和学」の本を入手し、現在到着を待っている段階です。早く翻訳して、皆様にシェルドンの思考の原点をお知らせしたいと考えています。</a:t>
            </a: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smtClean="0">
                <a:solidFill>
                  <a:schemeClr val="tx1"/>
                </a:solidFill>
                <a:effectLst/>
                <a:latin typeface="+mn-lt"/>
                <a:ea typeface="+mn-ea"/>
                <a:cs typeface="+mn-cs"/>
              </a:rPr>
              <a:t>良いセールスマンになろうと思えば、正しい「質・量・管理の方法」で商談を進め</a:t>
            </a:r>
            <a:r>
              <a:rPr kumimoji="1" lang="ja-JP" altLang="en-US" sz="1200" kern="1200" dirty="0" smtClean="0">
                <a:solidFill>
                  <a:schemeClr val="tx1"/>
                </a:solidFill>
                <a:effectLst/>
                <a:latin typeface="+mn-lt"/>
                <a:ea typeface="+mn-ea"/>
                <a:cs typeface="+mn-cs"/>
              </a:rPr>
              <a:t>ることです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あなたが顧客に言っている言葉の質を確かめてください。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あなたは良い言葉を使っていますか。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顧客の心証を害するような発言はしていませんか。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あなたの商談の量は適切ですか。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論理的に話していますか。要点をしぼって話していますか。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適切に話していますか。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顧客の前での態度はどうですか。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貴方が製造業の良い事業主になろうと思えば、正しい</a:t>
            </a:r>
            <a:r>
              <a:rPr kumimoji="1" lang="ja-JP" altLang="ja-JP" sz="1200" kern="1200" dirty="0" smtClean="0">
                <a:solidFill>
                  <a:schemeClr val="tx1"/>
                </a:solidFill>
                <a:latin typeface="+mn-lt"/>
                <a:ea typeface="+mn-ea"/>
                <a:cs typeface="+mn-cs"/>
              </a:rPr>
              <a:t>「質・量・管理の方法」で</a:t>
            </a:r>
            <a:r>
              <a:rPr kumimoji="1" lang="ja-JP" altLang="en-US" sz="1200" kern="1200" dirty="0" smtClean="0">
                <a:solidFill>
                  <a:schemeClr val="tx1"/>
                </a:solidFill>
                <a:latin typeface="+mn-lt"/>
                <a:ea typeface="+mn-ea"/>
                <a:cs typeface="+mn-cs"/>
              </a:rPr>
              <a:t>企業経営</a:t>
            </a:r>
            <a:r>
              <a:rPr kumimoji="1" lang="ja-JP" altLang="ja-JP" sz="1200" kern="1200" dirty="0" smtClean="0">
                <a:solidFill>
                  <a:schemeClr val="tx1"/>
                </a:solidFill>
                <a:latin typeface="+mn-lt"/>
                <a:ea typeface="+mn-ea"/>
                <a:cs typeface="+mn-cs"/>
              </a:rPr>
              <a:t>を進め</a:t>
            </a:r>
            <a:r>
              <a:rPr kumimoji="1" lang="ja-JP" altLang="en-US" sz="1200" kern="1200" dirty="0" smtClean="0">
                <a:solidFill>
                  <a:schemeClr val="tx1"/>
                </a:solidFill>
                <a:latin typeface="+mn-lt"/>
                <a:ea typeface="+mn-ea"/>
                <a:cs typeface="+mn-cs"/>
              </a:rPr>
              <a:t>なければなりません</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自社の製品の質に自信がありますか。</a:t>
            </a:r>
          </a:p>
          <a:p>
            <a:r>
              <a:rPr kumimoji="1" lang="ja-JP" altLang="en-US" sz="1200" kern="1200" dirty="0" smtClean="0">
                <a:solidFill>
                  <a:schemeClr val="tx1"/>
                </a:solidFill>
                <a:latin typeface="+mn-lt"/>
                <a:ea typeface="+mn-ea"/>
                <a:cs typeface="+mn-cs"/>
              </a:rPr>
              <a:t>うっかりミスに備えた対策を講じていますか。</a:t>
            </a:r>
          </a:p>
          <a:p>
            <a:r>
              <a:rPr kumimoji="1" lang="ja-JP" altLang="en-US" sz="1200" kern="1200" dirty="0" smtClean="0">
                <a:solidFill>
                  <a:schemeClr val="tx1"/>
                </a:solidFill>
                <a:latin typeface="+mn-lt"/>
                <a:ea typeface="+mn-ea"/>
                <a:cs typeface="+mn-cs"/>
              </a:rPr>
              <a:t>常に製品の研究開発を進めていますか。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十分な製品を作るための設備投資を行っていますか。</a:t>
            </a:r>
          </a:p>
          <a:p>
            <a:r>
              <a:rPr kumimoji="1" lang="ja-JP" altLang="en-US" sz="1200" kern="1200" dirty="0" smtClean="0">
                <a:solidFill>
                  <a:schemeClr val="tx1"/>
                </a:solidFill>
                <a:latin typeface="+mn-lt"/>
                <a:ea typeface="+mn-ea"/>
                <a:cs typeface="+mn-cs"/>
              </a:rPr>
              <a:t>万一の場合に備えた対策を講じていますか。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マンパワーを開発するための社員教育を行っていますか。</a:t>
            </a:r>
          </a:p>
          <a:p>
            <a:r>
              <a:rPr kumimoji="1" lang="ja-JP" altLang="en-US" sz="1200" kern="1200" dirty="0" smtClean="0">
                <a:solidFill>
                  <a:schemeClr val="tx1"/>
                </a:solidFill>
                <a:latin typeface="+mn-lt"/>
                <a:ea typeface="+mn-ea"/>
                <a:cs typeface="+mn-cs"/>
              </a:rPr>
              <a:t>社員の意見を聞いて、それを反映する機会を設けていますか。</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小売商の場合も同様に、</a:t>
            </a:r>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店主や従業員この態度がいいこと。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リピーターとなって再三、店に訪れる上得意を確保することが、すべての事業所を繁栄させます。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事業所の後援者と上得意を継続的に確保することが事業を発展させる鍵なのです。</a:t>
            </a:r>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en-US" sz="1200" kern="1200" dirty="0" smtClean="0">
                <a:solidFill>
                  <a:schemeClr val="tx1"/>
                </a:solidFill>
                <a:effectLst/>
                <a:latin typeface="+mn-lt"/>
                <a:ea typeface="+mn-ea"/>
                <a:cs typeface="+mn-cs"/>
              </a:rPr>
              <a:t>人間関係学から事業経営を考えなければなりません。</a:t>
            </a:r>
          </a:p>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資本家が利益を独占するのではなくて、従業員や取引に関係する人たちと適正に再配分することが継続的に利益を得る方法</a:t>
            </a:r>
            <a:r>
              <a:rPr kumimoji="1" lang="ja-JP" altLang="en-US" sz="1200" kern="1200" dirty="0" smtClean="0">
                <a:solidFill>
                  <a:schemeClr val="tx1"/>
                </a:solidFill>
                <a:effectLst/>
                <a:latin typeface="+mn-lt"/>
                <a:ea typeface="+mn-ea"/>
                <a:cs typeface="+mn-cs"/>
              </a:rPr>
              <a:t>なのです。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その代わりに、従業員には、最善を尽くして働くこと。過失を最小限におさえること。会社の管理運営に協力すること</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要請</a:t>
            </a:r>
            <a:r>
              <a:rPr kumimoji="1" lang="ja-JP" altLang="en-US" sz="1200" kern="1200" dirty="0" smtClean="0">
                <a:solidFill>
                  <a:schemeClr val="tx1"/>
                </a:solidFill>
                <a:effectLst/>
                <a:latin typeface="+mn-lt"/>
                <a:ea typeface="+mn-ea"/>
                <a:cs typeface="+mn-cs"/>
              </a:rPr>
              <a:t>されます</a:t>
            </a:r>
            <a:r>
              <a:rPr kumimoji="1" lang="ja-JP" altLang="ja-JP"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en-US" sz="1200" kern="1200" dirty="0" smtClean="0">
                <a:solidFill>
                  <a:schemeClr val="tx1"/>
                </a:solidFill>
                <a:latin typeface="+mn-lt"/>
                <a:ea typeface="+mn-ea"/>
                <a:cs typeface="+mn-cs"/>
              </a:rPr>
              <a:t>ニューヨーク州のキングストーンにある、彼のお墓には奉仕の三角形と、</a:t>
            </a:r>
            <a:r>
              <a:rPr kumimoji="1" lang="en-US" sz="1200" kern="1200" dirty="0" smtClean="0">
                <a:solidFill>
                  <a:schemeClr val="tx1"/>
                </a:solidFill>
                <a:latin typeface="+mn-lt"/>
                <a:ea typeface="+mn-ea"/>
                <a:cs typeface="+mn-cs"/>
              </a:rPr>
              <a:t>He profits most who serves best</a:t>
            </a:r>
            <a:r>
              <a:rPr kumimoji="1" lang="ja-JP" altLang="en-US" sz="1200" kern="1200" dirty="0" smtClean="0">
                <a:solidFill>
                  <a:schemeClr val="tx1"/>
                </a:solidFill>
                <a:latin typeface="+mn-lt"/>
                <a:ea typeface="+mn-ea"/>
                <a:cs typeface="+mn-cs"/>
              </a:rPr>
              <a:t>の文字がはっきりと刻み込まれています。 </a:t>
            </a:r>
          </a:p>
          <a:p>
            <a:r>
              <a:rPr kumimoji="1" lang="ja-JP" altLang="en-US" dirty="0" smtClean="0"/>
              <a:t>最近、</a:t>
            </a:r>
            <a:r>
              <a:rPr kumimoji="1" lang="en-US" altLang="ja-JP" dirty="0" smtClean="0"/>
              <a:t>1929</a:t>
            </a:r>
            <a:r>
              <a:rPr kumimoji="1" lang="ja-JP" altLang="en-US" dirty="0" smtClean="0"/>
              <a:t>年にシェルドンが出版した「奉仕の原則と保全の法則「」という文献を入手しました。</a:t>
            </a:r>
          </a:p>
          <a:p>
            <a:r>
              <a:rPr kumimoji="1" lang="ja-JP" altLang="en-US" dirty="0" smtClean="0"/>
              <a:t>ここには利益を得ることと共に、それを保全することの重要性が説かれており、</a:t>
            </a:r>
            <a:r>
              <a:rPr kumimoji="1" lang="en-US" altLang="ja-JP" sz="1200" kern="1200" dirty="0" smtClean="0">
                <a:solidFill>
                  <a:schemeClr val="tx1"/>
                </a:solidFill>
                <a:latin typeface="+mn-lt"/>
                <a:ea typeface="+mn-ea"/>
                <a:cs typeface="+mn-cs"/>
              </a:rPr>
              <a:t>He profits most who serves and conserves best</a:t>
            </a:r>
            <a:r>
              <a:rPr kumimoji="1" lang="ja-JP" altLang="en-US" sz="1200" kern="1200" smtClean="0">
                <a:solidFill>
                  <a:schemeClr val="tx1"/>
                </a:solidFill>
                <a:latin typeface="+mn-lt"/>
                <a:ea typeface="+mn-ea"/>
                <a:cs typeface="+mn-cs"/>
              </a:rPr>
              <a:t>という新しいモットーを提唱しています。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は皆様ご承知の通り、シカゴ・ロータリークラブ会員のアーサー・フレデリック・シェルドンが提唱したロータリーの奉仕理念です。</a:t>
            </a:r>
          </a:p>
          <a:p>
            <a:r>
              <a:rPr kumimoji="1" lang="ja-JP" altLang="ja-JP" sz="1200" kern="1200" dirty="0" smtClean="0">
                <a:solidFill>
                  <a:schemeClr val="tx1"/>
                </a:solidFill>
                <a:effectLst/>
                <a:latin typeface="+mn-lt"/>
                <a:ea typeface="+mn-ea"/>
                <a:cs typeface="+mn-cs"/>
              </a:rPr>
              <a:t>　私はロータリーの奉仕理念を理解するために、</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年ほど前から、シェルドンの研究をライフワークとして続けてきました。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シェルドンの文献を日本で入手するのは不可能に近く、いろいろ調べた結果、インターネットでアメリカの連邦図書館の蔵書リストの存在を知り、</a:t>
            </a:r>
            <a:r>
              <a:rPr kumimoji="1" lang="ja-JP" altLang="en-US" sz="1200" kern="1200" dirty="0" smtClean="0">
                <a:solidFill>
                  <a:schemeClr val="tx1"/>
                </a:solidFill>
                <a:effectLst/>
                <a:latin typeface="+mn-lt"/>
                <a:ea typeface="+mn-ea"/>
                <a:cs typeface="+mn-cs"/>
              </a:rPr>
              <a:t>その中に</a:t>
            </a:r>
            <a:r>
              <a:rPr kumimoji="1" lang="ja-JP" altLang="ja-JP" sz="1200" kern="1200" dirty="0" smtClean="0">
                <a:solidFill>
                  <a:schemeClr val="tx1"/>
                </a:solidFill>
                <a:effectLst/>
                <a:latin typeface="+mn-lt"/>
                <a:ea typeface="+mn-ea"/>
                <a:cs typeface="+mn-cs"/>
              </a:rPr>
              <a:t>シェルドンの文献が</a:t>
            </a:r>
            <a:r>
              <a:rPr kumimoji="1" lang="ja-JP" altLang="en-US" sz="1200" kern="1200" dirty="0" smtClean="0">
                <a:solidFill>
                  <a:schemeClr val="tx1"/>
                </a:solidFill>
                <a:effectLst/>
                <a:latin typeface="+mn-lt"/>
                <a:ea typeface="+mn-ea"/>
                <a:cs typeface="+mn-cs"/>
              </a:rPr>
              <a:t>収められてい</a:t>
            </a:r>
            <a:r>
              <a:rPr kumimoji="1" lang="ja-JP" altLang="ja-JP" sz="1200" kern="1200" dirty="0" smtClean="0">
                <a:solidFill>
                  <a:schemeClr val="tx1"/>
                </a:solidFill>
                <a:effectLst/>
                <a:latin typeface="+mn-lt"/>
                <a:ea typeface="+mn-ea"/>
                <a:cs typeface="+mn-cs"/>
              </a:rPr>
              <a:t>ることが分かりました。</a:t>
            </a:r>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その資料を基に、アメリカやイギリスの古本屋のウエブサイトを利用して文献を指定して入荷したら送るように依頼して、現在までに約</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冊の文献を入手することができました。</a:t>
            </a:r>
          </a:p>
          <a:p>
            <a:r>
              <a:rPr kumimoji="1" lang="ja-JP" altLang="ja-JP" sz="1200" kern="1200" dirty="0" smtClean="0">
                <a:solidFill>
                  <a:schemeClr val="tx1"/>
                </a:solidFill>
                <a:effectLst/>
                <a:latin typeface="+mn-lt"/>
                <a:ea typeface="+mn-ea"/>
                <a:cs typeface="+mn-cs"/>
              </a:rPr>
              <a:t>その主なもの</a:t>
            </a:r>
            <a:r>
              <a:rPr kumimoji="1" lang="ja-JP" altLang="en-US" sz="1200" kern="1200" dirty="0"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このような</a:t>
            </a:r>
            <a:r>
              <a:rPr kumimoji="1" lang="ja-JP" altLang="ja-JP" sz="1200" kern="1200" dirty="0" smtClean="0">
                <a:solidFill>
                  <a:schemeClr val="tx1"/>
                </a:solidFill>
                <a:effectLst/>
                <a:latin typeface="+mn-lt"/>
                <a:ea typeface="+mn-ea"/>
                <a:cs typeface="+mn-cs"/>
              </a:rPr>
              <a:t>文献があり、現在順次翻訳中です。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そのほとんどは</a:t>
            </a:r>
            <a:r>
              <a:rPr kumimoji="1" lang="ja-JP" altLang="ja-JP" sz="1200" kern="1200" dirty="0" smtClean="0">
                <a:solidFill>
                  <a:schemeClr val="tx1"/>
                </a:solidFill>
                <a:effectLst/>
                <a:latin typeface="+mn-lt"/>
                <a:ea typeface="+mn-ea"/>
                <a:cs typeface="+mn-cs"/>
              </a:rPr>
              <a:t>、彼が設立していたシェルドン・スクールの教科書として発行されたもので</a:t>
            </a:r>
            <a:r>
              <a:rPr kumimoji="1" lang="ja-JP" altLang="en-US" sz="1200" kern="1200" dirty="0" smtClean="0">
                <a:solidFill>
                  <a:schemeClr val="tx1"/>
                </a:solidFill>
                <a:effectLst/>
                <a:latin typeface="+mn-lt"/>
                <a:ea typeface="+mn-ea"/>
                <a:cs typeface="+mn-cs"/>
              </a:rPr>
              <a:t>す。</a:t>
            </a:r>
          </a:p>
          <a:p>
            <a:r>
              <a:rPr kumimoji="1" lang="ja-JP" altLang="ja-JP" sz="1200" kern="1200" dirty="0" smtClean="0">
                <a:solidFill>
                  <a:schemeClr val="tx1"/>
                </a:solidFill>
                <a:effectLst/>
                <a:latin typeface="+mn-lt"/>
                <a:ea typeface="+mn-ea"/>
                <a:cs typeface="+mn-cs"/>
              </a:rPr>
              <a:t>なおこれ以外に、ロータリーの年次大会や</a:t>
            </a:r>
            <a:r>
              <a:rPr kumimoji="1" lang="en-US" altLang="ja-JP" sz="1200" kern="1200" dirty="0" smtClean="0">
                <a:solidFill>
                  <a:schemeClr val="tx1"/>
                </a:solidFill>
                <a:effectLst/>
                <a:latin typeface="+mn-lt"/>
                <a:ea typeface="+mn-ea"/>
                <a:cs typeface="+mn-cs"/>
              </a:rPr>
              <a:t>The Rotarian</a:t>
            </a:r>
            <a:r>
              <a:rPr kumimoji="1" lang="ja-JP" altLang="ja-JP" sz="1200" kern="1200" dirty="0" smtClean="0">
                <a:solidFill>
                  <a:schemeClr val="tx1"/>
                </a:solidFill>
                <a:effectLst/>
                <a:latin typeface="+mn-lt"/>
                <a:ea typeface="+mn-ea"/>
                <a:cs typeface="+mn-cs"/>
              </a:rPr>
              <a:t>に寄稿した幾つかの文献があります。</a:t>
            </a:r>
          </a:p>
          <a:p>
            <a:r>
              <a:rPr kumimoji="1" lang="ja-JP" altLang="ja-JP" sz="1200" kern="1200" dirty="0" smtClean="0">
                <a:solidFill>
                  <a:schemeClr val="tx1"/>
                </a:solidFill>
                <a:effectLst/>
                <a:latin typeface="+mn-lt"/>
                <a:ea typeface="+mn-ea"/>
                <a:cs typeface="+mn-cs"/>
              </a:rPr>
              <a:t>これらの文献はすべて、私が主宰しております「源流の会」のウエブサイトに収録してありますのでぜひご覧ください。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今日は、そのシェルドンの文献の中から、彼の考え方をご紹介したいと思います。</a:t>
            </a:r>
          </a:p>
          <a:p>
            <a:r>
              <a:rPr kumimoji="1" lang="ja-JP" altLang="ja-JP" sz="1200" kern="1200" dirty="0" smtClean="0">
                <a:solidFill>
                  <a:schemeClr val="tx1"/>
                </a:solidFill>
                <a:effectLst/>
                <a:latin typeface="+mn-lt"/>
                <a:ea typeface="+mn-ea"/>
                <a:cs typeface="+mn-cs"/>
              </a:rPr>
              <a:t>これらの文献を調べていますと、いろいろと面白い発見があります。</a:t>
            </a:r>
          </a:p>
          <a:p>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というモットーは、シェルドンがロータリーのために作ったと信じている方も多いと思いますが、それは間違いで、このフレーズが最初に使われたのは</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年に発行された　</a:t>
            </a:r>
            <a:r>
              <a:rPr kumimoji="1" lang="en-US" altLang="ja-JP" sz="1200" kern="1200" dirty="0" smtClean="0">
                <a:solidFill>
                  <a:schemeClr val="tx1"/>
                </a:solidFill>
                <a:effectLst/>
                <a:latin typeface="+mn-lt"/>
                <a:ea typeface="+mn-ea"/>
                <a:cs typeface="+mn-cs"/>
              </a:rPr>
              <a:t>Successful Selling</a:t>
            </a:r>
            <a:r>
              <a:rPr kumimoji="1" lang="ja-JP" altLang="ja-JP" sz="1200" kern="1200" dirty="0" smtClean="0">
                <a:solidFill>
                  <a:schemeClr val="tx1"/>
                </a:solidFill>
                <a:effectLst/>
                <a:latin typeface="+mn-lt"/>
                <a:ea typeface="+mn-ea"/>
                <a:cs typeface="+mn-cs"/>
              </a:rPr>
              <a:t>というシェルドン・スクールの教科書であり、経営学のモットーとして作られたものを、ロータリーが借用していることになります。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さらにシェルドンの文献の中には、</a:t>
            </a:r>
            <a:r>
              <a:rPr kumimoji="1" lang="en-US" altLang="ja-JP" sz="1200" kern="1200" dirty="0" smtClean="0">
                <a:solidFill>
                  <a:schemeClr val="tx1"/>
                </a:solidFill>
                <a:effectLst/>
                <a:latin typeface="+mn-lt"/>
                <a:ea typeface="+mn-ea"/>
                <a:cs typeface="+mn-cs"/>
              </a:rPr>
              <a:t>Service above self</a:t>
            </a:r>
            <a:r>
              <a:rPr kumimoji="1" lang="ja-JP" altLang="en-US" sz="1200" kern="1200" dirty="0" smtClean="0">
                <a:solidFill>
                  <a:schemeClr val="tx1"/>
                </a:solidFill>
                <a:effectLst/>
                <a:latin typeface="+mn-lt"/>
                <a:ea typeface="+mn-ea"/>
                <a:cs typeface="+mn-cs"/>
              </a:rPr>
              <a:t>というフレーズは全くでてきません。このことから、</a:t>
            </a:r>
            <a:r>
              <a:rPr kumimoji="1" lang="en-US" altLang="ja-JP" sz="1200" kern="1200" dirty="0" smtClean="0">
                <a:solidFill>
                  <a:schemeClr val="tx1"/>
                </a:solidFill>
                <a:effectLst/>
                <a:latin typeface="+mn-lt"/>
                <a:ea typeface="+mn-ea"/>
                <a:cs typeface="+mn-cs"/>
              </a:rPr>
              <a:t>Service above self</a:t>
            </a:r>
            <a:r>
              <a:rPr kumimoji="1" lang="ja-JP" altLang="en-US" sz="1200" kern="1200" dirty="0" smtClean="0">
                <a:solidFill>
                  <a:schemeClr val="tx1"/>
                </a:solidFill>
                <a:effectLst/>
                <a:latin typeface="+mn-lt"/>
                <a:ea typeface="+mn-ea"/>
                <a:cs typeface="+mn-cs"/>
              </a:rPr>
              <a:t>の提唱者はシェルドンではないことが分かります。</a:t>
            </a:r>
          </a:p>
          <a:p>
            <a:r>
              <a:rPr kumimoji="1" lang="ja-JP" altLang="en-US"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Vocation</a:t>
            </a:r>
            <a:r>
              <a:rPr kumimoji="1" lang="ja-JP" altLang="en-US" sz="1200" kern="1200" dirty="0" smtClean="0">
                <a:solidFill>
                  <a:schemeClr val="tx1"/>
                </a:solidFill>
                <a:effectLst/>
                <a:latin typeface="+mn-lt"/>
                <a:ea typeface="+mn-ea"/>
                <a:cs typeface="+mn-cs"/>
              </a:rPr>
              <a:t>という単語もまったく使われておらず、すべて</a:t>
            </a:r>
            <a:r>
              <a:rPr kumimoji="1" lang="en-US" altLang="ja-JP" sz="1200" kern="1200" dirty="0" smtClean="0">
                <a:solidFill>
                  <a:schemeClr val="tx1"/>
                </a:solidFill>
                <a:effectLst/>
                <a:latin typeface="+mn-lt"/>
                <a:ea typeface="+mn-ea"/>
                <a:cs typeface="+mn-cs"/>
              </a:rPr>
              <a:t>Occupation</a:t>
            </a:r>
            <a:r>
              <a:rPr kumimoji="1" lang="ja-JP" altLang="en-US" sz="1200" kern="1200" dirty="0" smtClean="0">
                <a:solidFill>
                  <a:schemeClr val="tx1"/>
                </a:solidFill>
                <a:effectLst/>
                <a:latin typeface="+mn-lt"/>
                <a:ea typeface="+mn-ea"/>
                <a:cs typeface="+mn-cs"/>
              </a:rPr>
              <a:t>が使われています。このことからシェルドンの思考の中には、天職論はなく、純粋な経営学として奉仕理念を語っていることが分かります。</a:t>
            </a:r>
          </a:p>
          <a:p>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a:p>
        </p:txBody>
      </p:sp>
    </p:spTree>
    <p:extLst>
      <p:ext uri="{BB962C8B-B14F-4D97-AF65-F5344CB8AC3E}">
        <p14:creationId xmlns:p14="http://schemas.microsoft.com/office/powerpoint/2010/main" val="328741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は、純然たる経営学の理念であ</a:t>
            </a:r>
            <a:r>
              <a:rPr kumimoji="1" lang="ja-JP" altLang="en-US" sz="1200" kern="1200" dirty="0" smtClean="0">
                <a:solidFill>
                  <a:schemeClr val="tx1"/>
                </a:solidFill>
                <a:effectLst/>
                <a:latin typeface="+mn-lt"/>
                <a:ea typeface="+mn-ea"/>
                <a:cs typeface="+mn-cs"/>
              </a:rPr>
              <a:t>り、シェルドンはこのモットーは黄金律を説いたものだと述べています。</a:t>
            </a:r>
          </a:p>
          <a:p>
            <a:r>
              <a:rPr kumimoji="1" lang="ja-JP" altLang="en-US" sz="1200" kern="1200" dirty="0" smtClean="0">
                <a:solidFill>
                  <a:schemeClr val="tx1"/>
                </a:solidFill>
                <a:effectLst/>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てくると説いていま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ビジネスマンの目的は発展的な事業を構築することであり、その目的を達成するためには、奉仕の理念に基づいて、継続的に利益をもたらす顧客を確保することが必要であると</a:t>
            </a:r>
            <a:r>
              <a:rPr kumimoji="1" lang="ja-JP" altLang="en-US" sz="1200" kern="1200" dirty="0" smtClean="0">
                <a:solidFill>
                  <a:schemeClr val="tx1"/>
                </a:solidFill>
                <a:effectLst/>
                <a:latin typeface="+mn-lt"/>
                <a:ea typeface="+mn-ea"/>
                <a:cs typeface="+mn-cs"/>
              </a:rPr>
              <a:t>述べています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奉仕とは</a:t>
            </a:r>
            <a:r>
              <a:rPr kumimoji="1" lang="ja-JP" altLang="en-US" sz="1200" kern="1200" dirty="0" smtClean="0">
                <a:solidFill>
                  <a:schemeClr val="tx1"/>
                </a:solidFill>
                <a:latin typeface="+mn-lt"/>
                <a:ea typeface="+mn-ea"/>
                <a:cs typeface="+mn-cs"/>
              </a:rPr>
              <a:t>、という問いに対して、次のように述べています。</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1. </a:t>
            </a:r>
            <a:r>
              <a:rPr kumimoji="1" lang="ja-JP" altLang="ja-JP" sz="1200" kern="1200" dirty="0" smtClean="0">
                <a:solidFill>
                  <a:schemeClr val="tx1"/>
                </a:solidFill>
                <a:latin typeface="+mn-lt"/>
                <a:ea typeface="+mn-ea"/>
                <a:cs typeface="+mn-cs"/>
              </a:rPr>
              <a:t>仕事を管理する人たち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企業主</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を管理すること。　</a:t>
            </a:r>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2. </a:t>
            </a:r>
            <a:r>
              <a:rPr kumimoji="1" lang="ja-JP" altLang="ja-JP" sz="1200" kern="1200" dirty="0" smtClean="0">
                <a:solidFill>
                  <a:schemeClr val="tx1"/>
                </a:solidFill>
                <a:latin typeface="+mn-lt"/>
                <a:ea typeface="+mn-ea"/>
                <a:cs typeface="+mn-cs"/>
              </a:rPr>
              <a:t>管理される人たち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従業員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を管理すること。</a:t>
            </a:r>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3. </a:t>
            </a:r>
            <a:r>
              <a:rPr kumimoji="1" lang="ja-JP" altLang="ja-JP" sz="1200" kern="1200" dirty="0" smtClean="0">
                <a:solidFill>
                  <a:schemeClr val="tx1"/>
                </a:solidFill>
                <a:latin typeface="+mn-lt"/>
                <a:ea typeface="+mn-ea"/>
                <a:cs typeface="+mn-cs"/>
              </a:rPr>
              <a:t>この両者に顧客を加えた集団を管理すること。</a:t>
            </a:r>
          </a:p>
          <a:p>
            <a:endParaRPr kumimoji="1" lang="ja-JP"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すなわち、</a:t>
            </a:r>
            <a:r>
              <a:rPr kumimoji="1" lang="ja-JP" altLang="ja-JP" sz="1200" kern="1200" dirty="0" smtClean="0">
                <a:solidFill>
                  <a:schemeClr val="tx1"/>
                </a:solidFill>
                <a:effectLst/>
                <a:latin typeface="+mn-lt"/>
                <a:ea typeface="+mn-ea"/>
                <a:cs typeface="+mn-cs"/>
              </a:rPr>
              <a:t>社会正義に違反しないすべての行動に従事する</a:t>
            </a:r>
            <a:r>
              <a:rPr kumimoji="1" lang="ja-JP" altLang="en-US" sz="1200" kern="1200" dirty="0" smtClean="0">
                <a:solidFill>
                  <a:schemeClr val="tx1"/>
                </a:solidFill>
                <a:effectLst/>
                <a:latin typeface="+mn-lt"/>
                <a:ea typeface="+mn-ea"/>
                <a:cs typeface="+mn-cs"/>
              </a:rPr>
              <a:t>ことを総称して</a:t>
            </a:r>
            <a:r>
              <a:rPr kumimoji="1" lang="en-US" altLang="ja-JP" sz="1200" kern="1200" dirty="0" smtClean="0">
                <a:solidFill>
                  <a:schemeClr val="tx1"/>
                </a:solidFill>
                <a:effectLst/>
                <a:latin typeface="+mn-lt"/>
                <a:ea typeface="+mn-ea"/>
                <a:cs typeface="+mn-cs"/>
              </a:rPr>
              <a:t>service</a:t>
            </a:r>
            <a:r>
              <a:rPr kumimoji="1" lang="ja-JP" altLang="en-US" sz="1200" kern="1200" dirty="0" smtClean="0">
                <a:solidFill>
                  <a:schemeClr val="tx1"/>
                </a:solidFill>
                <a:effectLst/>
                <a:latin typeface="+mn-lt"/>
                <a:ea typeface="+mn-ea"/>
                <a:cs typeface="+mn-cs"/>
              </a:rPr>
              <a:t>という言葉が</a:t>
            </a:r>
            <a:r>
              <a:rPr kumimoji="1" lang="ja-JP" altLang="ja-JP" sz="1200" kern="1200" dirty="0" smtClean="0">
                <a:solidFill>
                  <a:schemeClr val="tx1"/>
                </a:solidFill>
                <a:effectLst/>
                <a:latin typeface="+mn-lt"/>
                <a:ea typeface="+mn-ea"/>
                <a:cs typeface="+mn-cs"/>
              </a:rPr>
              <a:t>使われており、これを奉仕と訳す</a:t>
            </a:r>
            <a:r>
              <a:rPr kumimoji="1" lang="ja-JP" altLang="en-US" sz="1200" kern="1200" dirty="0" smtClean="0">
                <a:solidFill>
                  <a:schemeClr val="tx1"/>
                </a:solidFill>
                <a:effectLst/>
                <a:latin typeface="+mn-lt"/>
                <a:ea typeface="+mn-ea"/>
                <a:cs typeface="+mn-cs"/>
              </a:rPr>
              <a:t>のは、必ずしも正確な訳とは言えません</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の詳しい説明をする前に、当時の社会情勢を説明しておかなければなりません。</a:t>
            </a:r>
          </a:p>
          <a:p>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世紀初頭、すなわちロータリーが創立された当時は、資本主義の矛盾が噴出した時期であり、醜い資本家の欲望が労働者を搾取した時代でもありました。</a:t>
            </a:r>
          </a:p>
          <a:p>
            <a:r>
              <a:rPr kumimoji="1" lang="ja-JP" altLang="ja-JP" sz="1200" kern="1200" dirty="0" smtClean="0">
                <a:solidFill>
                  <a:schemeClr val="tx1"/>
                </a:solidFill>
                <a:effectLst/>
                <a:latin typeface="+mn-lt"/>
                <a:ea typeface="+mn-ea"/>
                <a:cs typeface="+mn-cs"/>
              </a:rPr>
              <a:t>いかに安い賃金で労働者を雇うかが利潤を増やす鍵となり、そこが労働者の貧困、失業などの問題や、無秩序な自由競争による経済恐慌などの大きな社会矛盾を生む原因になりました。</a:t>
            </a:r>
          </a:p>
        </p:txBody>
      </p:sp>
      <p:sp>
        <p:nvSpPr>
          <p:cNvPr id="54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A1833-813F-4ADE-A5CC-51B1CE0895C0}" type="slidenum">
              <a:rPr lang="ja-JP" altLang="en-US" smtClean="0"/>
              <a:pPr/>
              <a:t>7</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すさまじい自由競争の中で生きているビジネスマンにとっては、毎日過酷な日が続き、孤独感と疎外感に加えて、いつこの過酷な自由競争の敗者になるかもしれないという恐怖感が常に付きまとっていました。そんな街の中では親友ができる道理はありません。もしもこの街の中で心から何でも相談できる、また語り合える友人が居たらどんなにすばらしいことだろう。そういう発想からロータリーは生まれたのです。</a:t>
            </a:r>
          </a:p>
          <a:p>
            <a:endParaRPr lang="ja-JP" altLang="en-US" dirty="0" smtClean="0"/>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6E2452-9B6C-48C4-873C-1650C1C1923C}" type="slidenum">
              <a:rPr lang="ja-JP" altLang="en-US" smtClean="0"/>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親睦を目的としてロータリーは出発しましたが、せっかく一人一業種でたくさんの仲間が集まったのだから、お互いの商売を利用して金儲けにそれを利用したらどうかという、さもしい発想が浮かんできました。すなわち物質的相互扶助という考え方が起こってきたのです。</a:t>
            </a:r>
          </a:p>
          <a:p>
            <a:r>
              <a:rPr kumimoji="1" lang="en-US" altLang="ja-JP" sz="1200" kern="1200" dirty="0" smtClean="0">
                <a:solidFill>
                  <a:schemeClr val="tx1"/>
                </a:solidFill>
                <a:effectLst/>
                <a:latin typeface="+mn-lt"/>
                <a:ea typeface="+mn-ea"/>
                <a:cs typeface="+mn-cs"/>
              </a:rPr>
              <a:t>1906</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月に制定された最初のシカゴ・ロータリークラブの定款には、第１節・会員の事業上の利益の促進、第</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節・会員同士の良き親睦と明記されており、当初のシカゴ・クラブには奉仕の概念はなく、事業の繁栄と親睦を目的にして創立されたことが分かります。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会員同士の互恵取引が積極的に行われ、堅固で自己中心的な物質的相互扶助のグループを作っていきました。自らが掻けない自分の背中を、お互いが車座になって掻き合おうという、バックスクラッチングというエゴイズムで、ロータリーは出発したのです。</a:t>
            </a:r>
          </a:p>
          <a:p>
            <a:endParaRPr lang="ja-JP" altLang="en-US" dirty="0" smtClean="0"/>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79700-0DE8-4969-9474-48F0C0568D19}" type="slidenum">
              <a:rPr lang="ja-JP" altLang="en-US" smtClean="0"/>
              <a:pPr/>
              <a:t>9</a:t>
            </a:fld>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2011/11/28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1000" r="-11000"/>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2011/11/28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5" name="図 4" descr="0011.jpg"/>
          <p:cNvPicPr>
            <a:picLocks noChangeAspect="1"/>
          </p:cNvPicPr>
          <p:nvPr/>
        </p:nvPicPr>
        <p:blipFill>
          <a:blip r:embed="rId3" cstate="print"/>
          <a:stretch>
            <a:fillRect/>
          </a:stretch>
        </p:blipFill>
        <p:spPr>
          <a:xfrm>
            <a:off x="23394" y="0"/>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ani 5.gif"/>
          <p:cNvPicPr>
            <a:picLocks noChangeAspect="1"/>
          </p:cNvPicPr>
          <p:nvPr/>
        </p:nvPicPr>
        <p:blipFill>
          <a:blip r:embed="rId4" cstate="print"/>
          <a:stretch>
            <a:fillRect/>
          </a:stretch>
        </p:blipFill>
        <p:spPr>
          <a:xfrm>
            <a:off x="395536" y="0"/>
            <a:ext cx="864096" cy="836712"/>
          </a:xfrm>
          <a:prstGeom prst="rect">
            <a:avLst/>
          </a:prstGeom>
        </p:spPr>
      </p:pic>
      <p:sp>
        <p:nvSpPr>
          <p:cNvPr id="12" name="テキスト ボックス 11"/>
          <p:cNvSpPr txBox="1"/>
          <p:nvPr/>
        </p:nvSpPr>
        <p:spPr>
          <a:xfrm>
            <a:off x="166125" y="2562352"/>
            <a:ext cx="8712968" cy="1446550"/>
          </a:xfrm>
          <a:prstGeom prst="rect">
            <a:avLst/>
          </a:prstGeom>
          <a:noFill/>
        </p:spPr>
        <p:txBody>
          <a:bodyPr wrap="square" rtlCol="0">
            <a:spAutoFit/>
          </a:bodyPr>
          <a:lstStyle/>
          <a:p>
            <a:pPr algn="ctr"/>
            <a:r>
              <a:rPr kumimoji="1" lang="ja-JP" altLang="en-US" sz="88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シェルドンの思考</a:t>
            </a:r>
            <a:endParaRPr kumimoji="1" lang="ja-JP" altLang="en-US" sz="88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13" name="テキスト ボックス 12"/>
          <p:cNvSpPr txBox="1"/>
          <p:nvPr/>
        </p:nvSpPr>
        <p:spPr>
          <a:xfrm>
            <a:off x="1568491" y="-7626"/>
            <a:ext cx="6912768" cy="769441"/>
          </a:xfrm>
          <a:prstGeom prst="rect">
            <a:avLst/>
          </a:prstGeom>
          <a:noFill/>
        </p:spPr>
        <p:txBody>
          <a:bodyPr wrap="square" rtlCol="0">
            <a:spAutoFit/>
          </a:bodyPr>
          <a:lstStyle/>
          <a:p>
            <a:pPr algn="ctr"/>
            <a:r>
              <a:rPr kumimoji="1" lang="ja-JP" altLang="en-US" sz="4400" dirty="0" smtClean="0">
                <a:solidFill>
                  <a:schemeClr val="accent6"/>
                </a:solidFill>
                <a:latin typeface="HG行書体" pitchFamily="65" charset="-128"/>
                <a:ea typeface="HG行書体" pitchFamily="65" charset="-128"/>
              </a:rPr>
              <a:t>第</a:t>
            </a:r>
            <a:r>
              <a:rPr kumimoji="1" lang="en-US" altLang="ja-JP" sz="4400" dirty="0" smtClean="0">
                <a:solidFill>
                  <a:schemeClr val="accent6"/>
                </a:solidFill>
                <a:latin typeface="HG行書体" pitchFamily="65" charset="-128"/>
                <a:ea typeface="HG行書体" pitchFamily="65" charset="-128"/>
              </a:rPr>
              <a:t>40</a:t>
            </a:r>
            <a:r>
              <a:rPr kumimoji="1" lang="ja-JP" altLang="en-US" sz="4400" dirty="0" smtClean="0">
                <a:solidFill>
                  <a:schemeClr val="accent6"/>
                </a:solidFill>
                <a:latin typeface="HG行書体" pitchFamily="65" charset="-128"/>
                <a:ea typeface="HG行書体" pitchFamily="65" charset="-128"/>
              </a:rPr>
              <a:t>回　ロータリー研究会</a:t>
            </a:r>
            <a:r>
              <a:rPr kumimoji="1" lang="en-US" altLang="ja-JP" sz="4400" dirty="0" smtClean="0">
                <a:solidFill>
                  <a:schemeClr val="accent6"/>
                </a:solidFill>
                <a:latin typeface="HG行書体" pitchFamily="65" charset="-128"/>
                <a:ea typeface="HG行書体" pitchFamily="65" charset="-128"/>
              </a:rPr>
              <a:t> </a:t>
            </a:r>
            <a:endParaRPr kumimoji="1" lang="ja-JP" altLang="en-US" sz="4400" dirty="0">
              <a:solidFill>
                <a:schemeClr val="accent6"/>
              </a:solidFill>
              <a:latin typeface="HG行書体" pitchFamily="65" charset="-128"/>
              <a:ea typeface="HG行書体" pitchFamily="65" charset="-128"/>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2680</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地区　</a:t>
            </a: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PDG </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rPr>
              <a:t>　田中　毅</a:t>
            </a:r>
            <a:endPar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行書体" pitchFamily="65" charset="-128"/>
              <a:ea typeface="HG行書体" pitchFamily="65" charset="-128"/>
            </a:endParaRPr>
          </a:p>
        </p:txBody>
      </p:sp>
    </p:spTree>
    <p:extLst>
      <p:ext uri="{BB962C8B-B14F-4D97-AF65-F5344CB8AC3E}">
        <p14:creationId xmlns:p14="http://schemas.microsoft.com/office/powerpoint/2010/main" val="2261755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lstStyle/>
          <a:p>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sz="60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奉仕理念を持った　　　　　　ロータリーへの転換</a:t>
            </a:r>
            <a:endParaRPr kumimoji="1" lang="ja-JP" altLang="en-US" sz="6000" b="1" dirty="0">
              <a:ln>
                <a:solidFill>
                  <a:sysClr val="windowText" lastClr="000000"/>
                </a:solidFill>
              </a:ln>
              <a:solidFill>
                <a:schemeClr val="bg1"/>
              </a:solidFill>
              <a:effectLst>
                <a:outerShdw blurRad="38100" dist="38100" dir="2700000" algn="tl">
                  <a:srgbClr val="000000">
                    <a:alpha val="43137"/>
                  </a:srgbClr>
                </a:outerShdw>
              </a:effectLst>
            </a:endParaRPr>
          </a:p>
        </p:txBody>
      </p:sp>
      <p:sp>
        <p:nvSpPr>
          <p:cNvPr id="4" name="下矢印 3"/>
          <p:cNvSpPr/>
          <p:nvPr/>
        </p:nvSpPr>
        <p:spPr>
          <a:xfrm>
            <a:off x="3995936" y="2636912"/>
            <a:ext cx="1008112"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60" y="404664"/>
            <a:ext cx="8280920" cy="1754326"/>
          </a:xfrm>
          <a:prstGeom prst="rect">
            <a:avLst/>
          </a:prstGeom>
          <a:noFill/>
          <a:ln>
            <a:noFill/>
          </a:ln>
        </p:spPr>
        <p:txBody>
          <a:bodyPr wrap="square" rtlCol="0">
            <a:spAutoFit/>
          </a:bodyPr>
          <a:lstStyle/>
          <a:p>
            <a:pPr algn="ctr"/>
            <a:r>
              <a:rPr kumimoji="1" lang="ja-JP" altLang="en-US" sz="5400" b="1" dirty="0" smtClean="0">
                <a:ln w="18415" cmpd="sng">
                  <a:solidFill>
                    <a:schemeClr val="tx1"/>
                  </a:solidFill>
                  <a:prstDash val="solid"/>
                </a:ln>
                <a:solidFill>
                  <a:schemeClr val="bg1"/>
                </a:solidFill>
                <a:effectLst>
                  <a:outerShdw blurRad="63500" dir="3600000" algn="tl" rotWithShape="0">
                    <a:srgbClr val="000000">
                      <a:alpha val="70000"/>
                    </a:srgbClr>
                  </a:outerShdw>
                </a:effectLst>
                <a:latin typeface="AR P明朝体U" pitchFamily="50" charset="-128"/>
                <a:ea typeface="AR P明朝体U" pitchFamily="50" charset="-128"/>
              </a:rPr>
              <a:t>親睦と事業上の利益の促進</a:t>
            </a:r>
            <a:endParaRPr lang="ja-JP" altLang="en-US" sz="5400" b="1" dirty="0" smtClean="0">
              <a:ln w="18415" cmpd="sng">
                <a:solidFill>
                  <a:schemeClr val="tx1"/>
                </a:solidFill>
                <a:prstDash val="solid"/>
              </a:ln>
              <a:solidFill>
                <a:schemeClr val="bg1"/>
              </a:solidFill>
              <a:effectLst>
                <a:outerShdw blurRad="63500" dir="3600000" algn="tl" rotWithShape="0">
                  <a:srgbClr val="000000">
                    <a:alpha val="70000"/>
                  </a:srgbClr>
                </a:outerShdw>
              </a:effectLst>
              <a:latin typeface="AR P明朝体U" pitchFamily="50" charset="-128"/>
              <a:ea typeface="AR P明朝体U" pitchFamily="50" charset="-128"/>
            </a:endParaRPr>
          </a:p>
          <a:p>
            <a:pPr algn="ctr"/>
            <a:r>
              <a:rPr kumimoji="1" lang="ja-JP" altLang="en-US" sz="5400" b="1" dirty="0" smtClean="0">
                <a:ln w="18415" cmpd="sng">
                  <a:solidFill>
                    <a:schemeClr val="tx1"/>
                  </a:solidFill>
                  <a:prstDash val="solid"/>
                </a:ln>
                <a:solidFill>
                  <a:schemeClr val="bg1"/>
                </a:solidFill>
                <a:effectLst>
                  <a:outerShdw blurRad="63500" dir="3600000" algn="tl" rotWithShape="0">
                    <a:srgbClr val="000000">
                      <a:alpha val="70000"/>
                    </a:srgbClr>
                  </a:outerShdw>
                </a:effectLst>
                <a:latin typeface="AR P明朝体U" pitchFamily="50" charset="-128"/>
                <a:ea typeface="AR P明朝体U" pitchFamily="50" charset="-128"/>
              </a:rPr>
              <a:t>物質的相互扶助</a:t>
            </a:r>
            <a:endParaRPr kumimoji="1" lang="ja-JP" altLang="en-US" sz="5400" dirty="0">
              <a:ln w="18415" cmpd="sng">
                <a:solidFill>
                  <a:schemeClr val="tx1"/>
                </a:solidFill>
                <a:prstDash val="solid"/>
              </a:ln>
              <a:solidFill>
                <a:schemeClr val="bg1"/>
              </a:solidFill>
              <a:effectLst>
                <a:outerShdw blurRad="63500" dir="3600000" algn="tl" rotWithShape="0">
                  <a:srgbClr val="000000">
                    <a:alpha val="70000"/>
                  </a:srgbClr>
                </a:outerShdw>
              </a:effectLst>
              <a:latin typeface="AR P明朝体U" pitchFamily="50" charset="-128"/>
              <a:ea typeface="AR P明朝体U" pitchFamily="50" charset="-128"/>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6905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par>
                          <p:cTn id="12" fill="hold">
                            <p:stCondLst>
                              <p:cond delay="200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4" presetClass="entr" presetSubtype="0" accel="10000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000" fill="hold"/>
                                        <p:tgtEl>
                                          <p:spTgt spid="2"/>
                                        </p:tgtEl>
                                        <p:attrNameLst>
                                          <p:attrName>ppt_w</p:attrName>
                                        </p:attrNameLst>
                                      </p:cBhvr>
                                      <p:tavLst>
                                        <p:tav tm="0">
                                          <p:val>
                                            <p:strVal val="#ppt_w*0.05"/>
                                          </p:val>
                                        </p:tav>
                                        <p:tav tm="100000">
                                          <p:val>
                                            <p:strVal val="#ppt_w"/>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anim calcmode="lin" valueType="num">
                                      <p:cBhvr>
                                        <p:cTn id="22" dur="2000" fill="hold"/>
                                        <p:tgtEl>
                                          <p:spTgt spid="2"/>
                                        </p:tgtEl>
                                        <p:attrNameLst>
                                          <p:attrName>ppt_x</p:attrName>
                                        </p:attrNameLst>
                                      </p:cBhvr>
                                      <p:tavLst>
                                        <p:tav tm="0">
                                          <p:val>
                                            <p:strVal val="#ppt_x-.2"/>
                                          </p:val>
                                        </p:tav>
                                        <p:tav tm="100000">
                                          <p:val>
                                            <p:strVal val="#ppt_x"/>
                                          </p:val>
                                        </p:tav>
                                      </p:tavLst>
                                    </p:anim>
                                    <p:anim calcmode="lin" valueType="num">
                                      <p:cBhvr>
                                        <p:cTn id="23" dur="2000" fill="hold"/>
                                        <p:tgtEl>
                                          <p:spTgt spid="2"/>
                                        </p:tgtEl>
                                        <p:attrNameLst>
                                          <p:attrName>ppt_y</p:attrName>
                                        </p:attrNameLst>
                                      </p:cBhvr>
                                      <p:tavLst>
                                        <p:tav tm="0">
                                          <p:val>
                                            <p:strVal val="#ppt_y"/>
                                          </p:val>
                                        </p:tav>
                                        <p:tav tm="100000">
                                          <p:val>
                                            <p:strVal val="#ppt_y"/>
                                          </p:val>
                                        </p:tav>
                                      </p:tavLst>
                                    </p:anim>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395536" y="1268760"/>
            <a:ext cx="8229600" cy="5070369"/>
          </a:xfrm>
        </p:spPr>
        <p:txBody>
          <a:bodyPr>
            <a:normAutofit fontScale="90000"/>
          </a:bodyPr>
          <a:lstStyle/>
          <a:p>
            <a:pPr>
              <a:lnSpc>
                <a:spcPts val="7500"/>
              </a:lnSpc>
            </a:pP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ロータリーの</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職業奉仕理念は</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アーサー・シェルドンの</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rgbClr val="FF0000"/>
                </a:solidFill>
                <a:effectLst>
                  <a:outerShdw blurRad="38100" dist="38100" dir="2700000" algn="tl">
                    <a:srgbClr val="000000">
                      <a:alpha val="43137"/>
                    </a:srgbClr>
                  </a:outerShdw>
                </a:effectLst>
                <a:latin typeface="AR P明朝体U" pitchFamily="50" charset="-128"/>
                <a:ea typeface="AR P明朝体U" pitchFamily="50" charset="-128"/>
              </a:rPr>
              <a:t>修正資本主義 </a:t>
            </a: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に酷似した</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rgbClr val="FFC000"/>
                </a:solidFill>
                <a:effectLst>
                  <a:outerShdw blurRad="38100" dist="38100" dir="2700000" algn="tl">
                    <a:srgbClr val="000000">
                      <a:alpha val="43137"/>
                    </a:srgbClr>
                  </a:outerShdw>
                </a:effectLst>
                <a:latin typeface="AR P明朝体U" pitchFamily="50" charset="-128"/>
                <a:ea typeface="AR P明朝体U" pitchFamily="50" charset="-128"/>
              </a:rPr>
              <a:t>企業経営理論</a:t>
            </a: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に</a:t>
            </a:r>
            <a:b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ysClr val="windowText" lastClr="000000"/>
                  </a:solidFill>
                </a:ln>
                <a:solidFill>
                  <a:schemeClr val="bg1"/>
                </a:solidFill>
                <a:effectLst>
                  <a:outerShdw blurRad="38100" dist="38100" dir="2700000" algn="tl">
                    <a:srgbClr val="000000">
                      <a:alpha val="43137"/>
                    </a:srgbClr>
                  </a:outerShdw>
                </a:effectLst>
                <a:latin typeface="AR P明朝体U" pitchFamily="50" charset="-128"/>
                <a:ea typeface="AR P明朝体U" pitchFamily="50" charset="-128"/>
              </a:rPr>
              <a:t>基づくものである</a:t>
            </a:r>
            <a:r>
              <a:rPr lang="ja-JP" altLang="en-US" sz="4000" b="1" dirty="0" smtClean="0">
                <a:ln>
                  <a:solidFill>
                    <a:sysClr val="windowText" lastClr="000000"/>
                  </a:solidFill>
                </a:ln>
                <a:solidFill>
                  <a:schemeClr val="bg1"/>
                </a:solidFill>
                <a:effectLst>
                  <a:outerShdw blurRad="38100" dist="38100" dir="2700000" algn="tl">
                    <a:srgbClr val="000000">
                      <a:alpha val="43137"/>
                    </a:srgbClr>
                  </a:outerShdw>
                </a:effectLst>
              </a:rPr>
              <a:t/>
            </a:r>
            <a:br>
              <a:rPr lang="ja-JP" altLang="en-US" sz="4000" b="1" dirty="0" smtClean="0">
                <a:ln>
                  <a:solidFill>
                    <a:sysClr val="windowText" lastClr="000000"/>
                  </a:solidFill>
                </a:ln>
                <a:solidFill>
                  <a:schemeClr val="bg1"/>
                </a:solidFill>
                <a:effectLst>
                  <a:outerShdw blurRad="38100" dist="38100" dir="2700000" algn="tl">
                    <a:srgbClr val="000000">
                      <a:alpha val="43137"/>
                    </a:srgbClr>
                  </a:outerShdw>
                </a:effectLst>
              </a:rPr>
            </a:br>
            <a:r>
              <a:rPr lang="ja-JP" altLang="en-US" sz="4000" dirty="0" smtClean="0">
                <a:solidFill>
                  <a:srgbClr val="FFFF99"/>
                </a:solidFill>
              </a:rPr>
              <a:t> </a:t>
            </a: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set>
                                      <p:cBhvr>
                                        <p:cTn id="7" dur="228" fill="hold">
                                          <p:stCondLst>
                                            <p:cond delay="0"/>
                                          </p:stCondLst>
                                        </p:cTn>
                                        <p:tgtEl>
                                          <p:spTgt spid="10242"/>
                                        </p:tgtEl>
                                        <p:attrNameLst>
                                          <p:attrName>style.rotation</p:attrName>
                                        </p:attrNameLst>
                                      </p:cBhvr>
                                      <p:to>
                                        <p:strVal val="-45.0"/>
                                      </p:to>
                                    </p:set>
                                    <p:anim calcmode="lin" valueType="num">
                                      <p:cBhvr>
                                        <p:cTn id="8" dur="228" fill="hold">
                                          <p:stCondLst>
                                            <p:cond delay="228"/>
                                          </p:stCondLst>
                                        </p:cTn>
                                        <p:tgtEl>
                                          <p:spTgt spid="1024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024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024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24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b="1" dirty="0" smtClean="0">
                <a:ln>
                  <a:solidFill>
                    <a:schemeClr val="tx1"/>
                  </a:solidFill>
                </a:ln>
                <a:solidFill>
                  <a:srgbClr val="FFFF99"/>
                </a:solidFill>
              </a:rPr>
              <a:t>修正資本主義</a:t>
            </a:r>
            <a:endParaRPr kumimoji="1" lang="ja-JP" altLang="en-US" b="1" dirty="0">
              <a:ln>
                <a:solidFill>
                  <a:schemeClr val="tx1"/>
                </a:solidFill>
              </a:ln>
              <a:solidFill>
                <a:srgbClr val="FFFF99"/>
              </a:solidFill>
            </a:endParaRPr>
          </a:p>
        </p:txBody>
      </p:sp>
      <p:pic>
        <p:nvPicPr>
          <p:cNvPr id="4" name="コンテンツ プレースホルダ 3" descr="ケインズ1.jpg"/>
          <p:cNvPicPr>
            <a:picLocks noGrp="1" noChangeAspect="1"/>
          </p:cNvPicPr>
          <p:nvPr>
            <p:ph idx="1"/>
          </p:nvPr>
        </p:nvPicPr>
        <p:blipFill>
          <a:blip r:embed="rId3" cstate="print"/>
          <a:stretch>
            <a:fillRect/>
          </a:stretch>
        </p:blipFill>
        <p:spPr>
          <a:xfrm>
            <a:off x="323528" y="980728"/>
            <a:ext cx="3933256" cy="4824536"/>
          </a:xfrm>
        </p:spPr>
      </p:pic>
      <p:sp>
        <p:nvSpPr>
          <p:cNvPr id="5" name="正方形/長方形 4"/>
          <p:cNvSpPr/>
          <p:nvPr/>
        </p:nvSpPr>
        <p:spPr>
          <a:xfrm>
            <a:off x="4499992" y="1124744"/>
            <a:ext cx="4248472" cy="4524315"/>
          </a:xfrm>
          <a:prstGeom prst="rect">
            <a:avLst/>
          </a:prstGeom>
        </p:spPr>
        <p:txBody>
          <a:bodyPr wrap="square">
            <a:spAutoFit/>
          </a:bodyPr>
          <a:lstStyle/>
          <a:p>
            <a:pPr>
              <a:defRPr/>
            </a:pPr>
            <a:r>
              <a:rPr lang="en-US" altLang="ja-JP" sz="3200" b="1" dirty="0" smtClean="0">
                <a:ln>
                  <a:solidFill>
                    <a:sysClr val="windowText" lastClr="000000"/>
                  </a:solidFill>
                </a:ln>
                <a:solidFill>
                  <a:schemeClr val="bg1"/>
                </a:solidFill>
                <a:effectLst>
                  <a:outerShdw blurRad="38100" dist="38100" dir="2700000" algn="tl">
                    <a:srgbClr val="000000">
                      <a:alpha val="43137"/>
                    </a:srgbClr>
                  </a:outerShdw>
                </a:effectLst>
              </a:rPr>
              <a:t>1935</a:t>
            </a: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年発表</a:t>
            </a:r>
          </a:p>
          <a:p>
            <a:pPr>
              <a:defRPr/>
            </a:pP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資本主義のもたらす社会矛盾や害悪を緩和するための施策</a:t>
            </a:r>
          </a:p>
          <a:p>
            <a:pPr>
              <a:buFontTx/>
              <a:buNone/>
              <a:defRPr/>
            </a:pP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法規制による資本家の活動規制</a:t>
            </a:r>
          </a:p>
          <a:p>
            <a:pPr>
              <a:buFontTx/>
              <a:buNone/>
              <a:defRPr/>
            </a:pP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公共事業等による失業者対策　　　　</a:t>
            </a:r>
          </a:p>
          <a:p>
            <a:pPr>
              <a:buFontTx/>
              <a:buNone/>
              <a:defRPr/>
            </a:pPr>
            <a:r>
              <a:rPr lang="ja-JP" altLang="en-US" sz="3200" b="1" dirty="0" smtClean="0">
                <a:ln>
                  <a:solidFill>
                    <a:sysClr val="windowText" lastClr="000000"/>
                  </a:solidFill>
                </a:ln>
                <a:solidFill>
                  <a:schemeClr val="bg1"/>
                </a:solidFill>
                <a:effectLst>
                  <a:outerShdw blurRad="38100" dist="38100" dir="2700000" algn="tl">
                    <a:srgbClr val="000000">
                      <a:alpha val="43137"/>
                    </a:srgbClr>
                  </a:outerShdw>
                </a:effectLst>
              </a:rPr>
              <a:t>従業員の福利厚生</a:t>
            </a:r>
          </a:p>
        </p:txBody>
      </p:sp>
      <p:sp>
        <p:nvSpPr>
          <p:cNvPr id="6" name="正方形/長方形 5"/>
          <p:cNvSpPr/>
          <p:nvPr/>
        </p:nvSpPr>
        <p:spPr>
          <a:xfrm>
            <a:off x="0" y="6021288"/>
            <a:ext cx="4211960" cy="584775"/>
          </a:xfrm>
          <a:prstGeom prst="rect">
            <a:avLst/>
          </a:prstGeom>
          <a:noFill/>
          <a:ln>
            <a:noFill/>
          </a:ln>
        </p:spPr>
        <p:txBody>
          <a:bodyPr wrap="square">
            <a:spAutoFit/>
          </a:bodyPr>
          <a:lstStyle/>
          <a:p>
            <a:pPr lvl="0" algn="ctr">
              <a:defRPr/>
            </a:pPr>
            <a:r>
              <a:rPr lang="ja-JP" altLang="en-US" sz="3200" b="1" dirty="0" smtClean="0">
                <a:ln>
                  <a:solidFill>
                    <a:sysClr val="windowText" lastClr="000000"/>
                  </a:solidFill>
                </a:ln>
                <a:solidFill>
                  <a:prstClr val="white"/>
                </a:solidFill>
              </a:rPr>
              <a:t>ジョン・ケインズ</a:t>
            </a: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6306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0"/>
                            </p:stCondLst>
                            <p:childTnLst>
                              <p:par>
                                <p:cTn id="28" presetID="2" presetClass="entr" presetSubtype="4" fill="hold"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2000"/>
                            </p:stCondLst>
                            <p:childTnLst>
                              <p:par>
                                <p:cTn id="33" presetID="2" presetClass="entr" presetSubtype="4"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b="1" dirty="0" smtClean="0">
                <a:ln w="12700">
                  <a:solidFill>
                    <a:sysClr val="windowText" lastClr="000000"/>
                  </a:solidFill>
                  <a:prstDash val="solid"/>
                </a:ln>
                <a:solidFill>
                  <a:srgbClr val="FFFF99"/>
                </a:solidFill>
                <a:effectLst>
                  <a:outerShdw blurRad="41275" dist="20320" dir="1800000" algn="tl" rotWithShape="0">
                    <a:srgbClr val="000000">
                      <a:alpha val="40000"/>
                    </a:srgbClr>
                  </a:outerShdw>
                </a:effectLst>
              </a:rPr>
              <a:t>価値ある奉仕の要素</a:t>
            </a:r>
            <a:endParaRPr kumimoji="1" lang="ja-JP" altLang="en-US" b="1" dirty="0">
              <a:ln w="12700">
                <a:solidFill>
                  <a:sysClr val="windowText" lastClr="000000"/>
                </a:solidFill>
                <a:prstDash val="solid"/>
              </a:ln>
              <a:solidFill>
                <a:srgbClr val="FFFF99"/>
              </a:solidFill>
              <a:effectLst>
                <a:outerShdw blurRad="41275" dist="20320" dir="1800000" algn="tl" rotWithShape="0">
                  <a:srgbClr val="000000">
                    <a:alpha val="40000"/>
                  </a:srgbClr>
                </a:outerShdw>
              </a:effectLst>
            </a:endParaRP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S       </a:t>
            </a:r>
            <a:r>
              <a:rPr kumimoji="1"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奉仕</a:t>
            </a:r>
            <a:endPar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Q1</a:t>
            </a:r>
            <a:r>
              <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正しい質</a:t>
            </a:r>
            <a:endPar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Q2    </a:t>
            </a:r>
            <a:r>
              <a:rPr kumimoji="1"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正しい量</a:t>
            </a:r>
            <a:endParaRPr kumimoji="1"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en-US"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M      </a:t>
            </a:r>
            <a:r>
              <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正しい管理方法</a:t>
            </a:r>
            <a:endParaRPr kumimoji="1"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 name="テキスト ボックス 4"/>
          <p:cNvSpPr txBox="1"/>
          <p:nvPr/>
        </p:nvSpPr>
        <p:spPr>
          <a:xfrm>
            <a:off x="341744" y="4433968"/>
            <a:ext cx="8424936" cy="1569660"/>
          </a:xfrm>
          <a:prstGeom prst="rect">
            <a:avLst/>
          </a:prstGeom>
          <a:noFill/>
          <a:ln>
            <a:noFill/>
          </a:ln>
        </p:spPr>
        <p:txBody>
          <a:bodyPr wrap="square" rtlCol="0">
            <a:spAutoFit/>
          </a:bodyPr>
          <a:lstStyle/>
          <a:p>
            <a:pPr algn="ctr"/>
            <a:r>
              <a:rPr lang="en-US" altLang="ja-JP" sz="3200" dirty="0" err="1" smtClean="0">
                <a:ln>
                  <a:solidFill>
                    <a:schemeClr val="tx1"/>
                  </a:solidFill>
                </a:ln>
                <a:solidFill>
                  <a:srgbClr val="FFFF00"/>
                </a:solidFill>
              </a:rPr>
              <a:t>Bagavan</a:t>
            </a:r>
            <a:r>
              <a:rPr lang="en-US" altLang="ja-JP" sz="3200" dirty="0" smtClean="0">
                <a:ln>
                  <a:solidFill>
                    <a:schemeClr val="tx1"/>
                  </a:solidFill>
                </a:ln>
                <a:solidFill>
                  <a:srgbClr val="FFFF00"/>
                </a:solidFill>
              </a:rPr>
              <a:t> Das</a:t>
            </a:r>
            <a:endParaRPr lang="ja-JP" altLang="en-US" sz="3200" b="1" dirty="0" smtClean="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altLang="ja-JP"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平和学</a:t>
            </a: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Q1</a:t>
            </a:r>
            <a:endParaRPr kumimoji="1" lang="ja-JP" altLang="en-US" sz="4000" dirty="0">
              <a:solidFill>
                <a:schemeClr val="bg1"/>
              </a:solidFill>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Q2</a:t>
            </a:r>
            <a:endParaRPr kumimoji="1" lang="ja-JP" altLang="en-US" sz="4000" dirty="0">
              <a:solidFill>
                <a:schemeClr val="bg1"/>
              </a:solidFill>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smtClean="0">
                <a:solidFill>
                  <a:schemeClr val="bg1"/>
                </a:solidFill>
                <a:latin typeface="Century" pitchFamily="18" charset="0"/>
              </a:rPr>
              <a:t>M</a:t>
            </a:r>
            <a:endParaRPr kumimoji="1" lang="ja-JP" altLang="en-US" sz="4000" dirty="0">
              <a:solidFill>
                <a:schemeClr val="bg1"/>
              </a:solidFill>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4343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正しい</a:t>
            </a:r>
            <a:r>
              <a:rPr lang="ja-JP"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質・量・管理の方法</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Q1</a:t>
            </a:r>
            <a:r>
              <a:rPr kumimoji="1" lang="en-US" altLang="ja-JP"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Q2</a:t>
            </a:r>
            <a:r>
              <a:rPr lang="en-US" altLang="ja-JP"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M</a:t>
            </a:r>
            <a:r>
              <a:rPr kumimoji="1" lang="en-US" altLang="ja-JP"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第一印象・好印象</a:t>
            </a:r>
            <a:endParaRPr kumimoji="1" lang="ja-JP" altLang="en-US" sz="3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610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additive="base">
                                        <p:cTn id="28"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正しい</a:t>
            </a:r>
            <a:r>
              <a:rPr lang="ja-JP"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質・量・管理の方法</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Q1</a:t>
            </a:r>
            <a:r>
              <a:rPr kumimoji="1"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製品の質に自信があるか</a:t>
            </a:r>
          </a:p>
          <a:p>
            <a:pPr>
              <a:buNone/>
            </a:pP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研究開発</a:t>
            </a:r>
          </a:p>
          <a:p>
            <a:r>
              <a:rPr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Q2</a:t>
            </a: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設備投資は万全か</a:t>
            </a:r>
          </a:p>
          <a:p>
            <a:pPr>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十分な生産量</a:t>
            </a:r>
          </a:p>
          <a:p>
            <a:r>
              <a:rPr kumimoji="1"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M</a:t>
            </a:r>
            <a:r>
              <a:rPr kumimoji="1"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マンパワーの開発</a:t>
            </a:r>
          </a:p>
          <a:p>
            <a:pPr>
              <a:buNone/>
            </a:pP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社員教育</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1026" name="Picture 2" descr="F:\Users\TANAKA\AppData\Local\Microsoft\Windows\Temporary Internet Files\Content.IE5\RU8ZZVWE\MC900223678[1].wmf"/>
          <p:cNvPicPr>
            <a:picLocks noChangeAspect="1" noChangeArrowheads="1"/>
          </p:cNvPicPr>
          <p:nvPr/>
        </p:nvPicPr>
        <p:blipFill>
          <a:blip r:embed="rId4" cstate="print"/>
          <a:srcRect/>
          <a:stretch>
            <a:fillRect/>
          </a:stretch>
        </p:blipFill>
        <p:spPr bwMode="auto">
          <a:xfrm>
            <a:off x="5629749" y="2857496"/>
            <a:ext cx="3142225" cy="3598865"/>
          </a:xfrm>
          <a:prstGeom prst="rect">
            <a:avLst/>
          </a:prstGeom>
          <a:noFill/>
        </p:spPr>
      </p:pic>
    </p:spTree>
    <p:extLst>
      <p:ext uri="{BB962C8B-B14F-4D97-AF65-F5344CB8AC3E}">
        <p14:creationId xmlns:p14="http://schemas.microsoft.com/office/powerpoint/2010/main" val="404113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正しい</a:t>
            </a:r>
            <a:r>
              <a:rPr lang="ja-JP"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質・量・管理の方法</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Q1</a:t>
            </a: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良い商品</a:t>
            </a:r>
            <a:endPar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pPr marL="0" indent="0">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適正な価格</a:t>
            </a:r>
          </a:p>
          <a:p>
            <a:r>
              <a:rPr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Q2</a:t>
            </a: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十分な量</a:t>
            </a:r>
          </a:p>
          <a:p>
            <a:pPr marL="0" indent="0">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豊富な品ぞろえ</a:t>
            </a:r>
          </a:p>
          <a:p>
            <a:r>
              <a:rPr kumimoji="1" lang="en-US" altLang="ja-JP"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M </a:t>
            </a:r>
            <a:r>
              <a:rPr kumimoji="1"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正しい管理方法</a:t>
            </a:r>
          </a:p>
          <a:p>
            <a:pPr marL="0" indent="0">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適正な広告</a:t>
            </a: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endPar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65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正しい</a:t>
            </a:r>
            <a:r>
              <a:rPr lang="ja-JP"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質・量・管理の方法</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7" name="コンテンツ プレースホルダ 6"/>
          <p:cNvSpPr txBox="1">
            <a:spLocks noGrp="1"/>
          </p:cNvSpPr>
          <p:nvPr>
            <p:ph sz="half" idx="1"/>
          </p:nvPr>
        </p:nvSpPr>
        <p:spPr>
          <a:xfrm>
            <a:off x="428596" y="1196975"/>
            <a:ext cx="8215370" cy="3662541"/>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あらゆる業種について</a:t>
            </a:r>
          </a:p>
          <a:p>
            <a:endPar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商売に成功する方法は</a:t>
            </a:r>
          </a:p>
          <a:p>
            <a:pPr>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継続的に利益をもたらす</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顧客を確保すること</a:t>
            </a:r>
          </a:p>
          <a:p>
            <a:pPr>
              <a:buNone/>
            </a:pP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pPr>
              <a:buNone/>
            </a:pP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後援者と上得意の確保</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1884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228" fill="hold">
                                          <p:stCondLst>
                                            <p:cond delay="0"/>
                                          </p:stCondLst>
                                        </p:cTn>
                                        <p:tgtEl>
                                          <p:spTgt spid="7">
                                            <p:txEl>
                                              <p:pRg st="2" end="2"/>
                                            </p:txEl>
                                          </p:spTgt>
                                        </p:tgtEl>
                                        <p:attrNameLst>
                                          <p:attrName>style.rotation</p:attrName>
                                        </p:attrNameLst>
                                      </p:cBhvr>
                                      <p:to>
                                        <p:strVal val="-45.0"/>
                                      </p:to>
                                    </p:set>
                                    <p:anim calcmode="lin" valueType="num">
                                      <p:cBhvr>
                                        <p:cTn id="16" dur="228" fill="hold">
                                          <p:stCondLst>
                                            <p:cond delay="228"/>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55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228" fill="hold">
                                          <p:stCondLst>
                                            <p:cond delay="0"/>
                                          </p:stCondLst>
                                        </p:cTn>
                                        <p:tgtEl>
                                          <p:spTgt spid="7">
                                            <p:txEl>
                                              <p:pRg st="3" end="3"/>
                                            </p:txEl>
                                          </p:spTgt>
                                        </p:tgtEl>
                                        <p:attrNameLst>
                                          <p:attrName>style.rotation</p:attrName>
                                        </p:attrNameLst>
                                      </p:cBhvr>
                                      <p:to>
                                        <p:strVal val="-45.0"/>
                                      </p:to>
                                    </p:set>
                                    <p:anim calcmode="lin" valueType="num">
                                      <p:cBhvr>
                                        <p:cTn id="24" dur="228" fill="hold">
                                          <p:stCondLst>
                                            <p:cond delay="228"/>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新しい労使関係</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資本家の責務</a:t>
            </a:r>
          </a:p>
          <a:p>
            <a:pPr>
              <a:buNone/>
            </a:pPr>
            <a:r>
              <a:rPr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適正な報酬</a:t>
            </a:r>
          </a:p>
          <a:p>
            <a:pPr>
              <a:buNone/>
            </a:pPr>
            <a:r>
              <a:rPr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労働環境　安全・福利厚生・生活保障</a:t>
            </a:r>
          </a:p>
          <a:p>
            <a:pPr>
              <a:buNone/>
            </a:pPr>
            <a:r>
              <a:rPr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従業員教育</a:t>
            </a: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労働者の責務</a:t>
            </a:r>
            <a:r>
              <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marL="0" indent="0">
              <a:buNone/>
            </a:pPr>
            <a:r>
              <a:rPr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最善を尽くした</a:t>
            </a:r>
            <a:r>
              <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労働</a:t>
            </a:r>
          </a:p>
          <a:p>
            <a:pPr marL="0" indent="0">
              <a:buNone/>
            </a:pPr>
            <a:r>
              <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過失防止</a:t>
            </a:r>
          </a:p>
          <a:p>
            <a:pPr marL="0" indent="0">
              <a:buNone/>
            </a:pPr>
            <a:r>
              <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2668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図 7" descr="Sheldon tomb.jpg"/>
          <p:cNvPicPr>
            <a:picLocks noChangeAspect="1"/>
          </p:cNvPicPr>
          <p:nvPr/>
        </p:nvPicPr>
        <p:blipFill>
          <a:blip r:embed="rId3" cstate="print"/>
          <a:stretch>
            <a:fillRect/>
          </a:stretch>
        </p:blipFill>
        <p:spPr>
          <a:xfrm>
            <a:off x="-18830" y="0"/>
            <a:ext cx="8191230" cy="685800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744466984"/>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図 3" descr="Sheldon 04.jpg"/>
          <p:cNvPicPr>
            <a:picLocks noChangeAspect="1"/>
          </p:cNvPicPr>
          <p:nvPr/>
        </p:nvPicPr>
        <p:blipFill>
          <a:blip r:embed="rId3" cstate="print"/>
          <a:stretch>
            <a:fillRect/>
          </a:stretch>
        </p:blipFill>
        <p:spPr>
          <a:xfrm>
            <a:off x="179511" y="188640"/>
            <a:ext cx="5002661" cy="6480720"/>
          </a:xfrm>
          <a:prstGeom prst="rect">
            <a:avLst/>
          </a:prstGeom>
        </p:spPr>
      </p:pic>
      <p:pic>
        <p:nvPicPr>
          <p:cNvPr id="5" name="コンテンツ プレースホルダ 3" descr="Sheldon 03.jpg"/>
          <p:cNvPicPr>
            <a:picLocks noGrp="1" noChangeAspect="1"/>
          </p:cNvPicPr>
          <p:nvPr>
            <p:ph idx="1"/>
          </p:nvPr>
        </p:nvPicPr>
        <p:blipFill>
          <a:blip r:embed="rId4" cstate="print"/>
          <a:stretch>
            <a:fillRect/>
          </a:stretch>
        </p:blipFill>
        <p:spPr>
          <a:xfrm>
            <a:off x="4716016" y="188640"/>
            <a:ext cx="4260911" cy="6494413"/>
          </a:xfrm>
        </p:spPr>
      </p:pic>
      <p:sp>
        <p:nvSpPr>
          <p:cNvPr id="6" name="テキスト ボックス 5"/>
          <p:cNvSpPr txBox="1"/>
          <p:nvPr/>
        </p:nvSpPr>
        <p:spPr>
          <a:xfrm>
            <a:off x="683568" y="1124744"/>
            <a:ext cx="7704856" cy="452431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Arthur</a:t>
            </a:r>
          </a:p>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Frederick </a:t>
            </a:r>
          </a:p>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Sheldon</a:t>
            </a:r>
            <a:endParaRPr kumimoji="1" lang="ja-JP" alt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55630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par>
                          <p:cTn id="12" fill="hold">
                            <p:stCondLst>
                              <p:cond delay="10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strVal val="#ppt_w*0.05"/>
                                          </p:val>
                                        </p:tav>
                                        <p:tav tm="100000">
                                          <p:val>
                                            <p:strVal val="#ppt_w"/>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anim calcmode="lin" valueType="num">
                                      <p:cBhvr>
                                        <p:cTn id="17" dur="5000" fill="hold"/>
                                        <p:tgtEl>
                                          <p:spTgt spid="6"/>
                                        </p:tgtEl>
                                        <p:attrNameLst>
                                          <p:attrName>ppt_x</p:attrName>
                                        </p:attrNameLst>
                                      </p:cBhvr>
                                      <p:tavLst>
                                        <p:tav tm="0">
                                          <p:val>
                                            <p:strVal val="#ppt_x-.2"/>
                                          </p:val>
                                        </p:tav>
                                        <p:tav tm="100000">
                                          <p:val>
                                            <p:strVal val="#ppt_x"/>
                                          </p:val>
                                        </p:tav>
                                      </p:tavLst>
                                    </p:anim>
                                    <p:anim calcmode="lin" valueType="num">
                                      <p:cBhvr>
                                        <p:cTn id="18" dur="5000" fill="hold"/>
                                        <p:tgtEl>
                                          <p:spTgt spid="6"/>
                                        </p:tgtEl>
                                        <p:attrNameLst>
                                          <p:attrName>ppt_y</p:attrName>
                                        </p:attrNameLst>
                                      </p:cBhvr>
                                      <p:tavLst>
                                        <p:tav tm="0">
                                          <p:val>
                                            <p:strVal val="#ppt_y"/>
                                          </p:val>
                                        </p:tav>
                                        <p:tav tm="100000">
                                          <p:val>
                                            <p:strVal val="#ppt_y"/>
                                          </p:val>
                                        </p:tav>
                                      </p:tavLst>
                                    </p:anim>
                                    <p:animEffect transition="in" filter="fade">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535773"/>
            <a:ext cx="8229600" cy="6143644"/>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商売に成功する方法</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1903</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成功する販売学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1906</a:t>
            </a:r>
            <a:r>
              <a:rPr lang="ja-JP" altLang="en-US" dirty="0" smtClean="0">
                <a:ln>
                  <a:solidFill>
                    <a:srgbClr val="FF0000"/>
                  </a:solidFill>
                </a:ln>
                <a:solidFill>
                  <a:schemeClr val="bg1"/>
                </a:solidFill>
              </a:rPr>
              <a:t>年　産業成功学</a:t>
            </a:r>
            <a:endPar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1911</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販売術</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1913</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効果的な能力に関する哲学と倫理</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1917</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経営学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1921</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ロータリー哲学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1929</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Tree>
    <p:extLst>
      <p:ext uri="{BB962C8B-B14F-4D97-AF65-F5344CB8AC3E}">
        <p14:creationId xmlns:p14="http://schemas.microsoft.com/office/powerpoint/2010/main" val="272985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000" fill="hold"/>
                                        <p:tgtEl>
                                          <p:spTgt spid="4"/>
                                        </p:tgtEl>
                                        <p:attrNameLst>
                                          <p:attrName>ppt_x</p:attrName>
                                        </p:attrNameLst>
                                      </p:cBhvr>
                                      <p:tavLst>
                                        <p:tav tm="0">
                                          <p:val>
                                            <p:strVal val="0-#ppt_w/2"/>
                                          </p:val>
                                        </p:tav>
                                        <p:tav tm="100000">
                                          <p:val>
                                            <p:strVal val="#ppt_x"/>
                                          </p:val>
                                        </p:tav>
                                      </p:tavLst>
                                    </p:anim>
                                    <p:anim calcmode="lin" valueType="num">
                                      <p:cBhvr additive="base">
                                        <p:cTn id="48" dur="2000" fill="hold"/>
                                        <p:tgtEl>
                                          <p:spTgt spid="4"/>
                                        </p:tgtEl>
                                        <p:attrNameLst>
                                          <p:attrName>ppt_y</p:attrName>
                                        </p:attrNameLst>
                                      </p:cBhvr>
                                      <p:tavLst>
                                        <p:tav tm="0">
                                          <p:val>
                                            <p:strVal val="#ppt_y"/>
                                          </p:val>
                                        </p:tav>
                                        <p:tav tm="100000">
                                          <p:val>
                                            <p:strVal val="#ppt_y"/>
                                          </p:val>
                                        </p:tav>
                                      </p:tavLst>
                                    </p:anim>
                                  </p:childTnLst>
                                </p:cTn>
                              </p:par>
                            </p:childTnLst>
                          </p:cTn>
                        </p:par>
                        <p:par>
                          <p:cTn id="49" fill="hold">
                            <p:stCondLst>
                              <p:cond delay="10000"/>
                            </p:stCondLst>
                            <p:childTnLst>
                              <p:par>
                                <p:cTn id="50" presetID="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2000" fill="hold"/>
                                        <p:tgtEl>
                                          <p:spTgt spid="6"/>
                                        </p:tgtEl>
                                        <p:attrNameLst>
                                          <p:attrName>ppt_x</p:attrName>
                                        </p:attrNameLst>
                                      </p:cBhvr>
                                      <p:tavLst>
                                        <p:tav tm="0">
                                          <p:val>
                                            <p:strVal val="#ppt_x"/>
                                          </p:val>
                                        </p:tav>
                                        <p:tav tm="100000">
                                          <p:val>
                                            <p:strVal val="#ppt_x"/>
                                          </p:val>
                                        </p:tav>
                                      </p:tavLst>
                                    </p:anim>
                                    <p:anim calcmode="lin" valueType="num">
                                      <p:cBhvr additive="base">
                                        <p:cTn id="53" dur="200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12000"/>
                            </p:stCondLst>
                            <p:childTnLst>
                              <p:par>
                                <p:cTn id="55" presetID="2" presetClass="entr" presetSubtype="2"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2000" fill="hold"/>
                                        <p:tgtEl>
                                          <p:spTgt spid="7"/>
                                        </p:tgtEl>
                                        <p:attrNameLst>
                                          <p:attrName>ppt_x</p:attrName>
                                        </p:attrNameLst>
                                      </p:cBhvr>
                                      <p:tavLst>
                                        <p:tav tm="0">
                                          <p:val>
                                            <p:strVal val="1+#ppt_w/2"/>
                                          </p:val>
                                        </p:tav>
                                        <p:tav tm="100000">
                                          <p:val>
                                            <p:strVal val="#ppt_x"/>
                                          </p:val>
                                        </p:tav>
                                      </p:tavLst>
                                    </p:anim>
                                    <p:anim calcmode="lin" valueType="num">
                                      <p:cBhvr additive="base">
                                        <p:cTn id="58" dur="2000" fill="hold"/>
                                        <p:tgtEl>
                                          <p:spTgt spid="7"/>
                                        </p:tgtEl>
                                        <p:attrNameLst>
                                          <p:attrName>ppt_y</p:attrName>
                                        </p:attrNameLst>
                                      </p:cBhvr>
                                      <p:tavLst>
                                        <p:tav tm="0">
                                          <p:val>
                                            <p:strVal val="#ppt_y"/>
                                          </p:val>
                                        </p:tav>
                                        <p:tav tm="100000">
                                          <p:val>
                                            <p:strVal val="#ppt_y"/>
                                          </p:val>
                                        </p:tav>
                                      </p:tavLst>
                                    </p:anim>
                                  </p:childTnLst>
                                </p:cTn>
                              </p:par>
                            </p:childTnLst>
                          </p:cTn>
                        </p:par>
                        <p:par>
                          <p:cTn id="59" fill="hold">
                            <p:stCondLst>
                              <p:cond delay="14000"/>
                            </p:stCondLst>
                            <p:childTnLst>
                              <p:par>
                                <p:cTn id="60" presetID="2" presetClass="entr" presetSubtype="1"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2000" fill="hold"/>
                                        <p:tgtEl>
                                          <p:spTgt spid="8"/>
                                        </p:tgtEl>
                                        <p:attrNameLst>
                                          <p:attrName>ppt_x</p:attrName>
                                        </p:attrNameLst>
                                      </p:cBhvr>
                                      <p:tavLst>
                                        <p:tav tm="0">
                                          <p:val>
                                            <p:strVal val="#ppt_x"/>
                                          </p:val>
                                        </p:tav>
                                        <p:tav tm="100000">
                                          <p:val>
                                            <p:strVal val="#ppt_x"/>
                                          </p:val>
                                        </p:tav>
                                      </p:tavLst>
                                    </p:anim>
                                    <p:anim calcmode="lin" valueType="num">
                                      <p:cBhvr additive="base">
                                        <p:cTn id="63"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018458"/>
          </a:xfrm>
        </p:spPr>
        <p:txBody>
          <a:bodyPr>
            <a:normAutofit/>
          </a:bodyPr>
          <a:lstStyle/>
          <a:p>
            <a: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t>He profits most </a:t>
            </a:r>
            <a:b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br>
            <a: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t>who </a:t>
            </a:r>
            <a:b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br>
            <a:r>
              <a:rPr kumimoji="1" lang="en-US" altLang="ja-JP" sz="7200" b="1" dirty="0" smtClean="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rPr>
              <a:t>serves best</a:t>
            </a:r>
            <a:endParaRPr kumimoji="1" lang="ja-JP" altLang="en-US" sz="7200" b="1" dirty="0">
              <a:ln w="12700">
                <a:solidFill>
                  <a:sysClr val="windowText" lastClr="000000"/>
                </a:solidFill>
                <a:prstDash val="solid"/>
              </a:ln>
              <a:solidFill>
                <a:schemeClr val="bg1">
                  <a:lumMod val="95000"/>
                </a:schemeClr>
              </a:solidFill>
              <a:effectLst>
                <a:outerShdw blurRad="41275" dist="20320" dir="1800000" algn="tl" rotWithShape="0">
                  <a:srgbClr val="000000">
                    <a:alpha val="40000"/>
                  </a:srgbClr>
                </a:outerShdw>
              </a:effectLst>
            </a:endParaRPr>
          </a:p>
        </p:txBody>
      </p:sp>
      <p:sp>
        <p:nvSpPr>
          <p:cNvPr id="4" name="テキスト ボックス 3"/>
          <p:cNvSpPr txBox="1"/>
          <p:nvPr/>
        </p:nvSpPr>
        <p:spPr>
          <a:xfrm>
            <a:off x="386800" y="4797152"/>
            <a:ext cx="8424936" cy="1446550"/>
          </a:xfrm>
          <a:prstGeom prst="rect">
            <a:avLst/>
          </a:prstGeom>
          <a:solidFill>
            <a:srgbClr val="FFFF00"/>
          </a:solidFill>
          <a:ln>
            <a:solidFill>
              <a:srgbClr val="FF0000"/>
            </a:solidFill>
          </a:ln>
        </p:spPr>
        <p:txBody>
          <a:bodyPr wrap="square" rtlCol="0">
            <a:spAutoFit/>
          </a:bodyPr>
          <a:lstStyle/>
          <a:p>
            <a:pPr algn="ctr"/>
            <a:r>
              <a:rPr kumimoji="1" lang="en-US" altLang="ja-JP" sz="4400" dirty="0" smtClean="0"/>
              <a:t>1902</a:t>
            </a:r>
            <a:r>
              <a:rPr kumimoji="1" lang="ja-JP" altLang="en-US" sz="4400" dirty="0" smtClean="0"/>
              <a:t>年</a:t>
            </a:r>
          </a:p>
          <a:p>
            <a:pPr algn="ctr"/>
            <a:r>
              <a:rPr kumimoji="1" lang="ja-JP" altLang="en-US" sz="4400" dirty="0" smtClean="0"/>
              <a:t>シェルドン・スクールのモットー</a:t>
            </a:r>
            <a:endParaRPr kumimoji="1" lang="ja-JP" altLang="en-US" sz="4400" dirty="0"/>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1406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b="1" dirty="0" smtClean="0">
                <a:ln w="12700">
                  <a:solidFill>
                    <a:sysClr val="windowText" lastClr="000000"/>
                  </a:solidFill>
                  <a:prstDash val="solid"/>
                </a:ln>
                <a:solidFill>
                  <a:srgbClr val="FCF7B6"/>
                </a:solidFill>
                <a:effectLst>
                  <a:outerShdw blurRad="41275" dist="20320" dir="1800000" algn="tl" rotWithShape="0">
                    <a:srgbClr val="000000">
                      <a:alpha val="40000"/>
                    </a:srgbClr>
                  </a:outerShdw>
                </a:effectLst>
              </a:rPr>
              <a:t>He profits most who serves best</a:t>
            </a:r>
            <a:endParaRPr kumimoji="1" lang="ja-JP" altLang="en-US" b="1" dirty="0">
              <a:ln w="12700">
                <a:solidFill>
                  <a:sysClr val="windowText" lastClr="000000"/>
                </a:solidFill>
                <a:prstDash val="solid"/>
              </a:ln>
              <a:solidFill>
                <a:srgbClr val="FCF7B6"/>
              </a:solidFill>
              <a:effectLst>
                <a:outerShdw blurRad="41275" dist="20320" dir="1800000" algn="tl" rotWithShape="0">
                  <a:srgbClr val="000000">
                    <a:alpha val="40000"/>
                  </a:srgbClr>
                </a:outerShdw>
              </a:effectLst>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ln>
                  <a:solidFill>
                    <a:srgbClr val="FF0000"/>
                  </a:solidFill>
                </a:ln>
                <a:solidFill>
                  <a:schemeClr val="bg1"/>
                </a:solidFill>
              </a:rPr>
              <a:t>do unto others as you would have them do unto </a:t>
            </a:r>
            <a:r>
              <a:rPr lang="ja-JP" altLang="ja-JP" sz="3200" dirty="0" smtClean="0">
                <a:ln>
                  <a:solidFill>
                    <a:srgbClr val="FF0000"/>
                  </a:solidFill>
                </a:ln>
                <a:solidFill>
                  <a:schemeClr val="bg1"/>
                </a:solidFill>
              </a:rPr>
              <a:t>you</a:t>
            </a:r>
            <a:r>
              <a:rPr lang="ja-JP" altLang="en-US" sz="3200" dirty="0" smtClean="0">
                <a:ln>
                  <a:solidFill>
                    <a:srgbClr val="FF0000"/>
                  </a:solidFill>
                </a:ln>
                <a:solidFill>
                  <a:schemeClr val="bg1"/>
                </a:solidFill>
              </a:rPr>
              <a:t>　黄金律</a:t>
            </a:r>
          </a:p>
          <a:p>
            <a:r>
              <a:rPr lang="ja-JP" altLang="en-US" sz="3200" b="1" dirty="0">
                <a:ln>
                  <a:solidFill>
                    <a:schemeClr val="tx1"/>
                  </a:solidFill>
                </a:ln>
                <a:solidFill>
                  <a:schemeClr val="bg1"/>
                </a:solidFill>
              </a:rPr>
              <a:t>他人</a:t>
            </a:r>
            <a:r>
              <a:rPr lang="ja-JP" altLang="ja-JP" sz="3200" b="1" dirty="0" smtClean="0">
                <a:ln>
                  <a:solidFill>
                    <a:schemeClr val="tx1"/>
                  </a:solidFill>
                </a:ln>
                <a:solidFill>
                  <a:schemeClr val="bg1"/>
                </a:solidFill>
              </a:rPr>
              <a:t>からしてもいたい</a:t>
            </a:r>
            <a:r>
              <a:rPr lang="ja-JP" altLang="ja-JP" sz="3200" b="1" dirty="0">
                <a:ln>
                  <a:solidFill>
                    <a:schemeClr val="tx1"/>
                  </a:solidFill>
                </a:ln>
                <a:solidFill>
                  <a:schemeClr val="bg1"/>
                </a:solidFill>
              </a:rPr>
              <a:t>ことを</a:t>
            </a:r>
            <a:r>
              <a:rPr lang="ja-JP" altLang="ja-JP" sz="3200" b="1" dirty="0" smtClean="0">
                <a:ln>
                  <a:solidFill>
                    <a:schemeClr val="tx1"/>
                  </a:solidFill>
                </a:ln>
                <a:solidFill>
                  <a:schemeClr val="bg1"/>
                </a:solidFill>
              </a:rPr>
              <a:t>、</a:t>
            </a:r>
            <a:r>
              <a:rPr lang="ja-JP" altLang="en-US" sz="3200" b="1" dirty="0" smtClean="0">
                <a:ln>
                  <a:solidFill>
                    <a:schemeClr val="tx1"/>
                  </a:solidFill>
                </a:ln>
                <a:solidFill>
                  <a:schemeClr val="bg1"/>
                </a:solidFill>
              </a:rPr>
              <a:t>他人にせよ</a:t>
            </a:r>
          </a:p>
          <a:p>
            <a:r>
              <a:rPr lang="ja-JP" altLang="en-US" sz="3200" b="1" dirty="0" smtClean="0">
                <a:ln>
                  <a:solidFill>
                    <a:schemeClr val="tx1"/>
                  </a:solidFill>
                </a:ln>
                <a:solidFill>
                  <a:schemeClr val="bg1"/>
                </a:solidFill>
                <a:effectLst>
                  <a:outerShdw blurRad="41275" dist="20320" dir="1800000" algn="tl" rotWithShape="0">
                    <a:srgbClr val="000000">
                      <a:alpha val="40000"/>
                    </a:srgbClr>
                  </a:outerShdw>
                </a:effectLst>
              </a:rPr>
              <a:t>他人に対して奉仕をすれば　利益が得られる</a:t>
            </a:r>
          </a:p>
          <a:p>
            <a:endParaRPr lang="ja-JP" altLang="en-US" sz="3200" b="1" dirty="0" smtClean="0">
              <a:ln>
                <a:solidFill>
                  <a:schemeClr val="tx1"/>
                </a:solidFill>
              </a:ln>
              <a:solidFill>
                <a:schemeClr val="bg1"/>
              </a:solidFill>
              <a:effectLst>
                <a:outerShdw blurRad="41275" dist="20320" dir="1800000" algn="tl" rotWithShape="0">
                  <a:srgbClr val="000000">
                    <a:alpha val="40000"/>
                  </a:srgbClr>
                </a:outerShdw>
              </a:effectLst>
            </a:endParaRPr>
          </a:p>
          <a:p>
            <a:r>
              <a:rPr kumimoji="1" lang="ja-JP" altLang="en-US" sz="3200" b="1" dirty="0" smtClean="0">
                <a:ln w="12700">
                  <a:solidFill>
                    <a:srgbClr val="FF0000"/>
                  </a:solidFill>
                  <a:prstDash val="solid"/>
                </a:ln>
                <a:solidFill>
                  <a:schemeClr val="bg1"/>
                </a:solidFill>
                <a:effectLst>
                  <a:outerShdw blurRad="41275" dist="20320" dir="1800000" algn="tl" rotWithShape="0">
                    <a:srgbClr val="000000">
                      <a:alpha val="40000"/>
                    </a:srgbClr>
                  </a:outerShdw>
                </a:effectLst>
              </a:rPr>
              <a:t>商売に成功する方法は</a:t>
            </a:r>
          </a:p>
          <a:p>
            <a:pPr>
              <a:buNone/>
            </a:pP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奉仕の理念に基づいて</a:t>
            </a:r>
          </a:p>
          <a:p>
            <a:pPr>
              <a:buNone/>
            </a:pPr>
            <a:r>
              <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継続的に利益をもたらす</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顧客を確保すること</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52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2" fill="hold">
                            <p:stCondLst>
                              <p:cond delay="3750"/>
                            </p:stCondLst>
                            <p:childTnLst>
                              <p:par>
                                <p:cTn id="43" presetID="35" presetClass="entr" presetSubtype="0"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ja-JP" altLang="en-US" b="1" dirty="0" smtClean="0">
                <a:ln w="12700">
                  <a:solidFill>
                    <a:sysClr val="windowText" lastClr="000000"/>
                  </a:solidFill>
                  <a:prstDash val="solid"/>
                </a:ln>
                <a:solidFill>
                  <a:srgbClr val="FFFF99"/>
                </a:solidFill>
                <a:effectLst>
                  <a:outerShdw blurRad="41275" dist="20320" dir="1800000" algn="tl" rotWithShape="0">
                    <a:srgbClr val="000000">
                      <a:alpha val="40000"/>
                    </a:srgbClr>
                  </a:outerShdw>
                </a:effectLst>
              </a:rPr>
              <a:t>奉仕とは</a:t>
            </a:r>
            <a:endParaRPr kumimoji="1" lang="ja-JP" altLang="en-US" b="1" dirty="0">
              <a:ln w="12700">
                <a:solidFill>
                  <a:sysClr val="windowText" lastClr="000000"/>
                </a:solidFill>
                <a:prstDash val="solid"/>
              </a:ln>
              <a:solidFill>
                <a:srgbClr val="FFFF99"/>
              </a:solidFill>
              <a:effectLst>
                <a:outerShdw blurRad="41275" dist="20320" dir="1800000" algn="tl" rotWithShape="0">
                  <a:srgbClr val="000000">
                    <a:alpha val="40000"/>
                  </a:srgbClr>
                </a:outerShdw>
              </a:effectLst>
            </a:endParaRPr>
          </a:p>
        </p:txBody>
      </p:sp>
      <p:sp>
        <p:nvSpPr>
          <p:cNvPr id="3" name="コンテンツ プレースホルダ 2"/>
          <p:cNvSpPr>
            <a:spLocks noGrp="1"/>
          </p:cNvSpPr>
          <p:nvPr>
            <p:ph idx="1"/>
          </p:nvPr>
        </p:nvSpPr>
        <p:spPr>
          <a:xfrm>
            <a:off x="323528" y="2636912"/>
            <a:ext cx="8435280" cy="2044824"/>
          </a:xfrm>
        </p:spPr>
        <p:txBody>
          <a:bodyPr/>
          <a:lstStyle/>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仕事を管理する人たち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企業主</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a:t>
            </a:r>
            <a:r>
              <a:rPr lang="ja-JP"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こと</a:t>
            </a:r>
            <a:endPar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管理される人たち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従業員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a:t>
            </a:r>
            <a:r>
              <a:rPr lang="ja-JP"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こと</a:t>
            </a:r>
            <a:endPar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この両者に顧客を加えた集団を管理すること</a:t>
            </a:r>
            <a:endParaRPr kumimoji="1"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4" name="正方形/長方形 3"/>
          <p:cNvSpPr/>
          <p:nvPr/>
        </p:nvSpPr>
        <p:spPr>
          <a:xfrm>
            <a:off x="1475656" y="4725144"/>
            <a:ext cx="6264696" cy="1077218"/>
          </a:xfrm>
          <a:prstGeom prst="rect">
            <a:avLst/>
          </a:prstGeom>
          <a:solidFill>
            <a:schemeClr val="bg1"/>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社会正義に違反しない</a:t>
            </a:r>
          </a:p>
          <a:p>
            <a:pPr algn="ctr"/>
            <a:r>
              <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すべて</a:t>
            </a:r>
            <a:r>
              <a:rPr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の行動に従事すること</a:t>
            </a: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9" name="Picture 3" descr="F:\Users\TANAKA\AppData\Local\Microsoft\Windows\Temporary Internet Files\Content.IE5\68RZOTDR\MC900281760[1].wmf"/>
          <p:cNvPicPr>
            <a:picLocks noChangeAspect="1" noChangeArrowheads="1"/>
          </p:cNvPicPr>
          <p:nvPr/>
        </p:nvPicPr>
        <p:blipFill>
          <a:blip r:embed="rId3" cstate="print"/>
          <a:srcRect/>
          <a:stretch>
            <a:fillRect/>
          </a:stretch>
        </p:blipFill>
        <p:spPr bwMode="auto">
          <a:xfrm>
            <a:off x="6876256" y="620688"/>
            <a:ext cx="2090314" cy="1803970"/>
          </a:xfrm>
          <a:prstGeom prst="rect">
            <a:avLst/>
          </a:prstGeom>
          <a:noFill/>
        </p:spPr>
      </p:pic>
      <p:pic>
        <p:nvPicPr>
          <p:cNvPr id="4100" name="Picture 4" descr="F:\Users\TANAKA\AppData\Local\Microsoft\Windows\Temporary Internet Files\Content.IE5\A7OLKB6I\MC900212001[1].wmf"/>
          <p:cNvPicPr>
            <a:picLocks noChangeAspect="1" noChangeArrowheads="1"/>
          </p:cNvPicPr>
          <p:nvPr/>
        </p:nvPicPr>
        <p:blipFill>
          <a:blip r:embed="rId4" cstate="print"/>
          <a:srcRect/>
          <a:stretch>
            <a:fillRect/>
          </a:stretch>
        </p:blipFill>
        <p:spPr bwMode="auto">
          <a:xfrm>
            <a:off x="179512" y="451705"/>
            <a:ext cx="2376264" cy="1938343"/>
          </a:xfrm>
          <a:prstGeom prst="rect">
            <a:avLst/>
          </a:prstGeom>
          <a:noFill/>
        </p:spPr>
      </p:pic>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24805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2000"/>
                                        <p:tgtEl>
                                          <p:spTgt spid="4099"/>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descr="シカゴ駅"/>
          <p:cNvPicPr>
            <a:picLocks noGrp="1" noChangeAspect="1" noChangeArrowheads="1"/>
          </p:cNvPicPr>
          <p:nvPr>
            <p:ph sz="half" idx="4294967295"/>
          </p:nvPr>
        </p:nvPicPr>
        <p:blipFill>
          <a:blip r:embed="rId3" cstate="print"/>
          <a:srcRect/>
          <a:stretch>
            <a:fillRect/>
          </a:stretch>
        </p:blipFill>
        <p:spPr>
          <a:xfrm>
            <a:off x="-14983" y="1412875"/>
            <a:ext cx="9132312" cy="5445125"/>
          </a:xfrm>
        </p:spPr>
      </p:pic>
      <p:sp>
        <p:nvSpPr>
          <p:cNvPr id="11266" name="Rectangle 2"/>
          <p:cNvSpPr>
            <a:spLocks noGrp="1" noChangeArrowheads="1"/>
          </p:cNvSpPr>
          <p:nvPr>
            <p:ph type="title" idx="4294967295"/>
          </p:nvPr>
        </p:nvSpPr>
        <p:spPr>
          <a:xfrm>
            <a:off x="685799" y="-25310"/>
            <a:ext cx="7772400" cy="1143000"/>
          </a:xfrm>
          <a:noFill/>
          <a:ln>
            <a:noFill/>
          </a:ln>
        </p:spPr>
        <p:txBody>
          <a:bodyPr/>
          <a:lstStyle/>
          <a:p>
            <a:pPr eaLnBrk="1" hangingPunct="1"/>
            <a:r>
              <a:rPr lang="ja-JP" altLang="en-US" dirty="0" smtClean="0">
                <a:solidFill>
                  <a:srgbClr val="FFFF99"/>
                </a:solidFill>
              </a:rPr>
              <a:t>シカゴの時代背景</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1" y="10456"/>
            <a:ext cx="9134239" cy="6850679"/>
          </a:xfrm>
          <a:prstGeom prst="rect">
            <a:avLst/>
          </a:prstGeom>
        </p:spPr>
      </p:pic>
      <p:sp>
        <p:nvSpPr>
          <p:cNvPr id="4" name="テキスト ボックス 3"/>
          <p:cNvSpPr txBox="1"/>
          <p:nvPr/>
        </p:nvSpPr>
        <p:spPr>
          <a:xfrm>
            <a:off x="747270" y="3599709"/>
            <a:ext cx="7344816" cy="1569660"/>
          </a:xfrm>
          <a:prstGeom prst="rect">
            <a:avLst/>
          </a:prstGeom>
          <a:noFill/>
        </p:spPr>
        <p:txBody>
          <a:bodyPr wrap="square" rtlCol="0">
            <a:spAutoFit/>
          </a:bodyPr>
          <a:lstStyle/>
          <a:p>
            <a:pPr algn="ctr"/>
            <a:r>
              <a:rPr kumimoji="1" lang="en-US" altLang="ja-JP" sz="9600" dirty="0" smtClean="0">
                <a:solidFill>
                  <a:srgbClr val="FF0000"/>
                </a:solidFill>
              </a:rPr>
              <a:t>Chicago</a:t>
            </a:r>
            <a:endParaRPr kumimoji="1" lang="ja-JP" altLang="en-US" sz="9600" dirty="0">
              <a:solidFill>
                <a:srgbClr val="FF0000"/>
              </a:solidFill>
            </a:endParaRPr>
          </a:p>
        </p:txBody>
      </p:sp>
      <p:sp>
        <p:nvSpPr>
          <p:cNvPr id="271364" name="Text Box 4"/>
          <p:cNvSpPr txBox="1">
            <a:spLocks noChangeArrowheads="1"/>
          </p:cNvSpPr>
          <p:nvPr/>
        </p:nvSpPr>
        <p:spPr bwMode="auto">
          <a:xfrm>
            <a:off x="-14983" y="10456"/>
            <a:ext cx="9144000" cy="579437"/>
          </a:xfrm>
          <a:prstGeom prst="rect">
            <a:avLst/>
          </a:prstGeom>
          <a:solidFill>
            <a:schemeClr val="bg1"/>
          </a:solidFill>
          <a:ln w="9525">
            <a:noFill/>
            <a:miter lim="800000"/>
            <a:headEnd/>
            <a:tailEnd/>
          </a:ln>
        </p:spPr>
        <p:txBody>
          <a:bodyPr wrap="square">
            <a:spAutoFit/>
          </a:bodyPr>
          <a:lstStyle/>
          <a:p>
            <a:pPr algn="ctr">
              <a:spcBef>
                <a:spcPct val="50000"/>
              </a:spcBef>
            </a:pPr>
            <a:r>
              <a:rPr lang="ja-JP" altLang="en-US" sz="3200" dirty="0">
                <a:solidFill>
                  <a:sysClr val="windowText" lastClr="000000"/>
                </a:solidFill>
              </a:rPr>
              <a:t>成功を夢見た人たちが集まった、無法と腐敗の街</a:t>
            </a:r>
          </a:p>
        </p:txBody>
      </p:sp>
      <p:pic>
        <p:nvPicPr>
          <p:cNvPr id="8" name="図 7" descr="genryu.gif"/>
          <p:cNvPicPr>
            <a:picLocks noChangeAspect="1"/>
          </p:cNvPicPr>
          <p:nvPr/>
        </p:nvPicPr>
        <p:blipFill>
          <a:blip r:embed="rId5" cstate="print"/>
          <a:stretch>
            <a:fillRect/>
          </a:stretch>
        </p:blipFill>
        <p:spPr>
          <a:xfrm>
            <a:off x="-26671" y="6495343"/>
            <a:ext cx="1261602" cy="357166"/>
          </a:xfrm>
          <a:prstGeom prst="rect">
            <a:avLst/>
          </a:prstGeom>
        </p:spPr>
      </p:pic>
    </p:spTree>
    <p:extLst>
      <p:ext uri="{BB962C8B-B14F-4D97-AF65-F5344CB8AC3E}">
        <p14:creationId xmlns:p14="http://schemas.microsoft.com/office/powerpoint/2010/main" val="326834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wheel(4)">
                                      <p:cBhvr>
                                        <p:cTn id="7" dur="3000"/>
                                        <p:tgtEl>
                                          <p:spTgt spid="271363"/>
                                        </p:tgtEl>
                                      </p:cBhvr>
                                    </p:animEffect>
                                  </p:childTnLst>
                                </p:cTn>
                              </p:par>
                            </p:childTnLst>
                          </p:cTn>
                        </p:par>
                        <p:par>
                          <p:cTn id="8" fill="hold">
                            <p:stCondLst>
                              <p:cond delay="3000"/>
                            </p:stCondLst>
                            <p:childTnLst>
                              <p:par>
                                <p:cTn id="9" presetID="10" presetClass="entr" presetSubtype="0" fill="hold" nodeType="afterEffect">
                                  <p:stCondLst>
                                    <p:cond delay="4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9500"/>
                            </p:stCondLst>
                            <p:childTnLst>
                              <p:par>
                                <p:cTn id="13" presetID="2" presetClass="entr" presetSubtype="4" fill="hold" grpId="0" nodeType="afterEffect">
                                  <p:stCondLst>
                                    <p:cond delay="0"/>
                                  </p:stCondLst>
                                  <p:childTnLst>
                                    <p:set>
                                      <p:cBhvr>
                                        <p:cTn id="14" dur="1" fill="hold">
                                          <p:stCondLst>
                                            <p:cond delay="0"/>
                                          </p:stCondLst>
                                        </p:cTn>
                                        <p:tgtEl>
                                          <p:spTgt spid="271364"/>
                                        </p:tgtEl>
                                        <p:attrNameLst>
                                          <p:attrName>style.visibility</p:attrName>
                                        </p:attrNameLst>
                                      </p:cBhvr>
                                      <p:to>
                                        <p:strVal val="visible"/>
                                      </p:to>
                                    </p:set>
                                    <p:anim calcmode="lin" valueType="num">
                                      <p:cBhvr additive="base">
                                        <p:cTn id="15" dur="2000" fill="hold"/>
                                        <p:tgtEl>
                                          <p:spTgt spid="271364"/>
                                        </p:tgtEl>
                                        <p:attrNameLst>
                                          <p:attrName>ppt_x</p:attrName>
                                        </p:attrNameLst>
                                      </p:cBhvr>
                                      <p:tavLst>
                                        <p:tav tm="0">
                                          <p:val>
                                            <p:strVal val="#ppt_x"/>
                                          </p:val>
                                        </p:tav>
                                        <p:tav tm="100000">
                                          <p:val>
                                            <p:strVal val="#ppt_x"/>
                                          </p:val>
                                        </p:tav>
                                      </p:tavLst>
                                    </p:anim>
                                    <p:anim calcmode="lin" valueType="num">
                                      <p:cBhvr additive="base">
                                        <p:cTn id="16" dur="2000" fill="hold"/>
                                        <p:tgtEl>
                                          <p:spTgt spid="271364"/>
                                        </p:tgtEl>
                                        <p:attrNameLst>
                                          <p:attrName>ppt_y</p:attrName>
                                        </p:attrNameLst>
                                      </p:cBhvr>
                                      <p:tavLst>
                                        <p:tav tm="0">
                                          <p:val>
                                            <p:strVal val="1+#ppt_h/2"/>
                                          </p:val>
                                        </p:tav>
                                        <p:tav tm="100000">
                                          <p:val>
                                            <p:strVal val="#ppt_y"/>
                                          </p:val>
                                        </p:tav>
                                      </p:tavLst>
                                    </p:anim>
                                  </p:childTnLst>
                                </p:cTn>
                              </p:par>
                            </p:childTnLst>
                          </p:cTn>
                        </p:par>
                        <p:par>
                          <p:cTn id="17" fill="hold">
                            <p:stCondLst>
                              <p:cond delay="11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13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シカゴ市街"/>
          <p:cNvPicPr>
            <a:picLocks noGrp="1" noChangeAspect="1" noChangeArrowheads="1"/>
          </p:cNvPicPr>
          <p:nvPr>
            <p:ph sz="half" idx="4294967295"/>
          </p:nvPr>
        </p:nvPicPr>
        <p:blipFill>
          <a:blip r:embed="rId3" cstate="print"/>
          <a:srcRect/>
          <a:stretch>
            <a:fillRect/>
          </a:stretch>
        </p:blipFill>
        <p:spPr>
          <a:xfrm>
            <a:off x="214313" y="1071563"/>
            <a:ext cx="4249737" cy="5500687"/>
          </a:xfrm>
        </p:spPr>
      </p:pic>
      <p:sp>
        <p:nvSpPr>
          <p:cNvPr id="272388" name="Text Box 4"/>
          <p:cNvSpPr txBox="1">
            <a:spLocks noChangeArrowheads="1"/>
          </p:cNvSpPr>
          <p:nvPr/>
        </p:nvSpPr>
        <p:spPr bwMode="auto">
          <a:xfrm>
            <a:off x="4786313" y="1143000"/>
            <a:ext cx="4035425" cy="5016500"/>
          </a:xfrm>
          <a:prstGeom prst="rect">
            <a:avLst/>
          </a:prstGeom>
          <a:noFill/>
          <a:ln w="9525">
            <a:noFill/>
            <a:miter lim="800000"/>
            <a:headEnd/>
            <a:tailEnd/>
          </a:ln>
        </p:spPr>
        <p:txBody>
          <a:bodyPr>
            <a:spAutoFit/>
          </a:bodyPr>
          <a:lstStyle/>
          <a:p>
            <a:pPr>
              <a:spcBef>
                <a:spcPct val="50000"/>
              </a:spcBef>
              <a:defRPr/>
            </a:pPr>
            <a:r>
              <a:rPr lang="ja-JP" altLang="en-US" sz="3200" b="1" dirty="0">
                <a:ln w="18000">
                  <a:solidFill>
                    <a:schemeClr val="tx1"/>
                  </a:solidFill>
                  <a:prstDash val="solid"/>
                  <a:miter lim="800000"/>
                </a:ln>
                <a:solidFill>
                  <a:schemeClr val="bg1"/>
                </a:solidFill>
                <a:effectLst>
                  <a:outerShdw blurRad="25500" dist="23000" dir="7020000" algn="tl">
                    <a:srgbClr val="000000">
                      <a:alpha val="50000"/>
                    </a:srgbClr>
                  </a:outerShdw>
                </a:effectLst>
                <a:ea typeface="ＭＳ Ｐゴシック" pitchFamily="50" charset="-128"/>
              </a:rPr>
              <a:t>無秩序な自由競争</a:t>
            </a:r>
          </a:p>
          <a:p>
            <a:pPr>
              <a:spcBef>
                <a:spcPct val="50000"/>
              </a:spcBef>
              <a:defRPr/>
            </a:pPr>
            <a:r>
              <a:rPr lang="ja-JP" altLang="en-US" sz="3200" b="1" dirty="0">
                <a:ln w="18000">
                  <a:solidFill>
                    <a:schemeClr val="tx1"/>
                  </a:solidFill>
                  <a:prstDash val="solid"/>
                  <a:miter lim="800000"/>
                </a:ln>
                <a:solidFill>
                  <a:schemeClr val="bg1"/>
                </a:solidFill>
                <a:effectLst>
                  <a:outerShdw blurRad="25500" dist="23000" dir="7020000" algn="tl">
                    <a:srgbClr val="000000">
                      <a:alpha val="50000"/>
                    </a:srgbClr>
                  </a:outerShdw>
                </a:effectLst>
                <a:ea typeface="ＭＳ Ｐゴシック" pitchFamily="50" charset="-128"/>
              </a:rPr>
              <a:t>事業家につきまとう孤独感と疎外感　　　　　いつ敗者になるかという恐怖感</a:t>
            </a:r>
          </a:p>
          <a:p>
            <a:pPr>
              <a:spcBef>
                <a:spcPct val="50000"/>
              </a:spcBef>
              <a:defRPr/>
            </a:pPr>
            <a:r>
              <a:rPr lang="ja-JP" altLang="en-US" sz="3200" b="1" dirty="0">
                <a:ln w="18000">
                  <a:solidFill>
                    <a:schemeClr val="tx1"/>
                  </a:solidFill>
                  <a:prstDash val="solid"/>
                  <a:miter lim="800000"/>
                </a:ln>
                <a:solidFill>
                  <a:schemeClr val="bg1"/>
                </a:solidFill>
                <a:effectLst>
                  <a:outerShdw blurRad="25500" dist="23000" dir="7020000" algn="tl">
                    <a:srgbClr val="000000">
                      <a:alpha val="50000"/>
                    </a:srgbClr>
                  </a:outerShdw>
                </a:effectLst>
                <a:ea typeface="ＭＳ Ｐゴシック" pitchFamily="50" charset="-128"/>
              </a:rPr>
              <a:t>そんな街の中で心から信頼し、語り合える友人が居たらどんなにすばらしいことだろう</a:t>
            </a: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4" name="テキスト ボックス 3"/>
          <p:cNvSpPr txBox="1"/>
          <p:nvPr/>
        </p:nvSpPr>
        <p:spPr>
          <a:xfrm>
            <a:off x="1691680" y="141895"/>
            <a:ext cx="5832648" cy="769441"/>
          </a:xfrm>
          <a:prstGeom prst="rect">
            <a:avLst/>
          </a:prstGeom>
          <a:noFill/>
        </p:spPr>
        <p:txBody>
          <a:bodyPr wrap="square" rtlCol="0">
            <a:spAutoFit/>
          </a:bodyPr>
          <a:lstStyle/>
          <a:p>
            <a:pPr algn="ctr">
              <a:spcBef>
                <a:spcPct val="50000"/>
              </a:spcBef>
              <a:defRPr/>
            </a:pPr>
            <a:r>
              <a:rPr lang="ja-JP" altLang="en-US" sz="4400" dirty="0">
                <a:ln>
                  <a:solidFill>
                    <a:sysClr val="windowText" lastClr="000000"/>
                  </a:solidFill>
                </a:ln>
                <a:solidFill>
                  <a:srgbClr val="FFFF99"/>
                </a:solidFill>
                <a:ea typeface="ＭＳ Ｐゴシック" pitchFamily="50" charset="-128"/>
              </a:rPr>
              <a:t>ロータリー創立の動機</a:t>
            </a:r>
          </a:p>
        </p:txBody>
      </p:sp>
    </p:spTree>
    <p:extLst>
      <p:ext uri="{BB962C8B-B14F-4D97-AF65-F5344CB8AC3E}">
        <p14:creationId xmlns:p14="http://schemas.microsoft.com/office/powerpoint/2010/main" val="3678530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wheel(4)">
                                      <p:cBhvr>
                                        <p:cTn id="7" dur="2000"/>
                                        <p:tgtEl>
                                          <p:spTgt spid="27238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72388">
                                            <p:txEl>
                                              <p:pRg st="0" end="0"/>
                                            </p:txEl>
                                          </p:spTgt>
                                        </p:tgtEl>
                                        <p:attrNameLst>
                                          <p:attrName>style.visibility</p:attrName>
                                        </p:attrNameLst>
                                      </p:cBhvr>
                                      <p:to>
                                        <p:strVal val="visible"/>
                                      </p:to>
                                    </p:set>
                                    <p:anim calcmode="lin" valueType="num">
                                      <p:cBhvr additive="base">
                                        <p:cTn id="11" dur="30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723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nodeType="afterEffect">
                                  <p:stCondLst>
                                    <p:cond delay="0"/>
                                  </p:stCondLst>
                                  <p:childTnLst>
                                    <p:set>
                                      <p:cBhvr>
                                        <p:cTn id="15" dur="1" fill="hold">
                                          <p:stCondLst>
                                            <p:cond delay="0"/>
                                          </p:stCondLst>
                                        </p:cTn>
                                        <p:tgtEl>
                                          <p:spTgt spid="272388">
                                            <p:txEl>
                                              <p:pRg st="1" end="1"/>
                                            </p:txEl>
                                          </p:spTgt>
                                        </p:tgtEl>
                                        <p:attrNameLst>
                                          <p:attrName>style.visibility</p:attrName>
                                        </p:attrNameLst>
                                      </p:cBhvr>
                                      <p:to>
                                        <p:strVal val="visible"/>
                                      </p:to>
                                    </p:set>
                                    <p:anim calcmode="lin" valueType="num">
                                      <p:cBhvr additive="base">
                                        <p:cTn id="16" dur="3000" fill="hold"/>
                                        <p:tgtEl>
                                          <p:spTgt spid="272388">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723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nodeType="afterEffect">
                                  <p:stCondLst>
                                    <p:cond delay="0"/>
                                  </p:stCondLst>
                                  <p:childTnLst>
                                    <p:set>
                                      <p:cBhvr>
                                        <p:cTn id="20" dur="1" fill="hold">
                                          <p:stCondLst>
                                            <p:cond delay="0"/>
                                          </p:stCondLst>
                                        </p:cTn>
                                        <p:tgtEl>
                                          <p:spTgt spid="272388">
                                            <p:txEl>
                                              <p:pRg st="2" end="2"/>
                                            </p:txEl>
                                          </p:spTgt>
                                        </p:tgtEl>
                                        <p:attrNameLst>
                                          <p:attrName>style.visibility</p:attrName>
                                        </p:attrNameLst>
                                      </p:cBhvr>
                                      <p:to>
                                        <p:strVal val="visible"/>
                                      </p:to>
                                    </p:set>
                                    <p:anim calcmode="lin" valueType="num">
                                      <p:cBhvr additive="base">
                                        <p:cTn id="21" dur="3000" fill="hold"/>
                                        <p:tgtEl>
                                          <p:spTgt spid="272388">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2723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9" name="Object 2"/>
          <p:cNvGraphicFramePr>
            <a:graphicFrameLocks noGrp="1" noChangeAspect="1"/>
          </p:cNvGraphicFramePr>
          <p:nvPr>
            <p:ph sz="quarter" idx="1"/>
          </p:nvPr>
        </p:nvGraphicFramePr>
        <p:xfrm>
          <a:off x="0" y="4941888"/>
          <a:ext cx="1555750" cy="1916112"/>
        </p:xfrm>
        <a:graphic>
          <a:graphicData uri="http://schemas.openxmlformats.org/presentationml/2006/ole">
            <mc:AlternateContent xmlns:mc="http://schemas.openxmlformats.org/markup-compatibility/2006">
              <mc:Choice xmlns:v="urn:schemas-microsoft-com:vml" Requires="v">
                <p:oleObj spid="_x0000_s3134" name="Image" r:id="rId4" imgW="646177" imgH="795597" progId="">
                  <p:embed/>
                </p:oleObj>
              </mc:Choice>
              <mc:Fallback>
                <p:oleObj name="Image" r:id="rId4" imgW="646177" imgH="79559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41888"/>
                        <a:ext cx="1555750"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3"/>
          <p:cNvGraphicFramePr>
            <a:graphicFrameLocks noGrp="1" noChangeAspect="1"/>
          </p:cNvGraphicFramePr>
          <p:nvPr>
            <p:ph sz="quarter" idx="2"/>
          </p:nvPr>
        </p:nvGraphicFramePr>
        <p:xfrm>
          <a:off x="0" y="0"/>
          <a:ext cx="1584325" cy="1800225"/>
        </p:xfrm>
        <a:graphic>
          <a:graphicData uri="http://schemas.openxmlformats.org/presentationml/2006/ole">
            <mc:AlternateContent xmlns:mc="http://schemas.openxmlformats.org/markup-compatibility/2006">
              <mc:Choice xmlns:v="urn:schemas-microsoft-com:vml" Requires="v">
                <p:oleObj spid="_x0000_s3135" name="Image" r:id="rId6" imgW="722500" imgH="820053" progId="">
                  <p:embed/>
                </p:oleObj>
              </mc:Choice>
              <mc:Fallback>
                <p:oleObj name="Image" r:id="rId6" imgW="722500" imgH="820053"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43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1" name="Object 4"/>
          <p:cNvGraphicFramePr>
            <a:graphicFrameLocks noGrp="1" noChangeAspect="1"/>
          </p:cNvGraphicFramePr>
          <p:nvPr>
            <p:ph sz="quarter" idx="3"/>
          </p:nvPr>
        </p:nvGraphicFramePr>
        <p:xfrm>
          <a:off x="7666038" y="0"/>
          <a:ext cx="1477962" cy="1871663"/>
        </p:xfrm>
        <a:graphic>
          <a:graphicData uri="http://schemas.openxmlformats.org/presentationml/2006/ole">
            <mc:AlternateContent xmlns:mc="http://schemas.openxmlformats.org/markup-compatibility/2006">
              <mc:Choice xmlns:v="urn:schemas-microsoft-com:vml" Requires="v">
                <p:oleObj spid="_x0000_s3136" name="Image" r:id="rId8" imgW="603352" imgH="764985" progId="">
                  <p:embed/>
                </p:oleObj>
              </mc:Choice>
              <mc:Fallback>
                <p:oleObj name="Image" r:id="rId8" imgW="603352" imgH="76498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6038" y="0"/>
                        <a:ext cx="147796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2" name="Object 5"/>
          <p:cNvGraphicFramePr>
            <a:graphicFrameLocks noGrp="1" noChangeAspect="1"/>
          </p:cNvGraphicFramePr>
          <p:nvPr>
            <p:ph sz="quarter" idx="4"/>
          </p:nvPr>
        </p:nvGraphicFramePr>
        <p:xfrm>
          <a:off x="7604125" y="5113338"/>
          <a:ext cx="1539875" cy="1744662"/>
        </p:xfrm>
        <a:graphic>
          <a:graphicData uri="http://schemas.openxmlformats.org/presentationml/2006/ole">
            <mc:AlternateContent xmlns:mc="http://schemas.openxmlformats.org/markup-compatibility/2006">
              <mc:Choice xmlns:v="urn:schemas-microsoft-com:vml" Requires="v">
                <p:oleObj spid="_x0000_s3137" name="Image" r:id="rId10" imgW="713173" imgH="807858" progId="">
                  <p:embed/>
                </p:oleObj>
              </mc:Choice>
              <mc:Fallback>
                <p:oleObj name="Image" r:id="rId10" imgW="713173" imgH="807858"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4125" y="5113338"/>
                        <a:ext cx="1539875"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6664" name="Line 8"/>
          <p:cNvSpPr>
            <a:spLocks noChangeShapeType="1"/>
          </p:cNvSpPr>
          <p:nvPr/>
        </p:nvSpPr>
        <p:spPr bwMode="auto">
          <a:xfrm flipV="1">
            <a:off x="1547664" y="620688"/>
            <a:ext cx="5688012" cy="0"/>
          </a:xfrm>
          <a:prstGeom prst="line">
            <a:avLst/>
          </a:prstGeom>
          <a:noFill/>
          <a:ln w="76200">
            <a:solidFill>
              <a:srgbClr val="FFFFCC"/>
            </a:solidFill>
            <a:round/>
            <a:headEnd/>
            <a:tailEnd type="triangle" w="med" len="med"/>
          </a:ln>
        </p:spPr>
        <p:txBody>
          <a:bodyPr/>
          <a:lstStyle/>
          <a:p>
            <a:endParaRPr lang="ja-JP" altLang="en-US" dirty="0"/>
          </a:p>
        </p:txBody>
      </p:sp>
      <p:sp>
        <p:nvSpPr>
          <p:cNvPr id="326665" name="Line 9"/>
          <p:cNvSpPr>
            <a:spLocks noChangeShapeType="1"/>
          </p:cNvSpPr>
          <p:nvPr/>
        </p:nvSpPr>
        <p:spPr bwMode="auto">
          <a:xfrm>
            <a:off x="8893175" y="1916113"/>
            <a:ext cx="0" cy="2833687"/>
          </a:xfrm>
          <a:prstGeom prst="line">
            <a:avLst/>
          </a:prstGeom>
          <a:noFill/>
          <a:ln w="76200">
            <a:solidFill>
              <a:srgbClr val="FFFFCC"/>
            </a:solidFill>
            <a:round/>
            <a:headEnd/>
            <a:tailEnd type="triangle" w="med" len="med"/>
          </a:ln>
        </p:spPr>
        <p:txBody>
          <a:bodyPr/>
          <a:lstStyle/>
          <a:p>
            <a:endParaRPr lang="ja-JP" altLang="en-US" dirty="0"/>
          </a:p>
        </p:txBody>
      </p:sp>
      <p:sp>
        <p:nvSpPr>
          <p:cNvPr id="326666" name="Line 10"/>
          <p:cNvSpPr>
            <a:spLocks noChangeShapeType="1"/>
          </p:cNvSpPr>
          <p:nvPr/>
        </p:nvSpPr>
        <p:spPr bwMode="auto">
          <a:xfrm flipH="1">
            <a:off x="1908175" y="6524625"/>
            <a:ext cx="5722938" cy="0"/>
          </a:xfrm>
          <a:prstGeom prst="line">
            <a:avLst/>
          </a:prstGeom>
          <a:noFill/>
          <a:ln w="76200">
            <a:solidFill>
              <a:srgbClr val="FFFFCC"/>
            </a:solidFill>
            <a:round/>
            <a:headEnd/>
            <a:tailEnd type="triangle" w="med" len="med"/>
          </a:ln>
        </p:spPr>
        <p:txBody>
          <a:bodyPr/>
          <a:lstStyle/>
          <a:p>
            <a:endParaRPr lang="ja-JP" altLang="en-US" dirty="0"/>
          </a:p>
        </p:txBody>
      </p:sp>
      <p:sp>
        <p:nvSpPr>
          <p:cNvPr id="326667" name="Line 11"/>
          <p:cNvSpPr>
            <a:spLocks noChangeShapeType="1"/>
          </p:cNvSpPr>
          <p:nvPr/>
        </p:nvSpPr>
        <p:spPr bwMode="auto">
          <a:xfrm flipV="1">
            <a:off x="250825" y="1916113"/>
            <a:ext cx="0" cy="3125787"/>
          </a:xfrm>
          <a:prstGeom prst="line">
            <a:avLst/>
          </a:prstGeom>
          <a:noFill/>
          <a:ln w="76200">
            <a:solidFill>
              <a:srgbClr val="FFFFCC"/>
            </a:solidFill>
            <a:round/>
            <a:headEnd/>
            <a:tailEnd type="triangle" w="med" len="med"/>
          </a:ln>
        </p:spPr>
        <p:txBody>
          <a:bodyPr/>
          <a:lstStyle/>
          <a:p>
            <a:endParaRPr lang="ja-JP" altLang="en-US" dirty="0"/>
          </a:p>
        </p:txBody>
      </p:sp>
      <p:sp>
        <p:nvSpPr>
          <p:cNvPr id="326668" name="Text Box 12"/>
          <p:cNvSpPr txBox="1">
            <a:spLocks noChangeArrowheads="1"/>
          </p:cNvSpPr>
          <p:nvPr/>
        </p:nvSpPr>
        <p:spPr bwMode="auto">
          <a:xfrm>
            <a:off x="1908175" y="5537200"/>
            <a:ext cx="5499100" cy="708025"/>
          </a:xfrm>
          <a:prstGeom prst="rect">
            <a:avLst/>
          </a:prstGeom>
          <a:solidFill>
            <a:srgbClr val="FFFFCC"/>
          </a:solidFill>
          <a:ln w="9525">
            <a:noFill/>
            <a:miter lim="800000"/>
            <a:headEnd/>
            <a:tailEnd/>
          </a:ln>
        </p:spPr>
        <p:txBody>
          <a:bodyPr>
            <a:spAutoFit/>
          </a:bodyPr>
          <a:lstStyle/>
          <a:p>
            <a:pPr algn="ctr">
              <a:spcBef>
                <a:spcPct val="50000"/>
              </a:spcBef>
            </a:pPr>
            <a:r>
              <a:rPr lang="en-US" altLang="ja-JP" sz="4000" dirty="0">
                <a:solidFill>
                  <a:srgbClr val="FF0000"/>
                </a:solidFill>
              </a:rPr>
              <a:t>Back Scratching</a:t>
            </a:r>
            <a:r>
              <a:rPr lang="ja-JP" altLang="en-US" sz="4000" dirty="0">
                <a:solidFill>
                  <a:srgbClr val="FF0000"/>
                </a:solidFill>
              </a:rPr>
              <a:t>の世界</a:t>
            </a:r>
          </a:p>
        </p:txBody>
      </p:sp>
      <p:sp>
        <p:nvSpPr>
          <p:cNvPr id="13" name="タイトル 1"/>
          <p:cNvSpPr txBox="1">
            <a:spLocks/>
          </p:cNvSpPr>
          <p:nvPr/>
        </p:nvSpPr>
        <p:spPr bwMode="auto">
          <a:xfrm>
            <a:off x="1691680" y="1556792"/>
            <a:ext cx="590465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1" lang="ja-JP" altLang="en-US" sz="4400" b="0" i="0" u="none" strike="noStrike" kern="1200" cap="none" spc="0" normalizeH="0" baseline="0" noProof="0" dirty="0" smtClean="0">
                <a:ln>
                  <a:solidFill>
                    <a:sysClr val="windowText" lastClr="000000"/>
                  </a:solidFill>
                </a:ln>
                <a:solidFill>
                  <a:srgbClr val="FFC000"/>
                </a:solidFill>
                <a:effectLst/>
                <a:uLnTx/>
                <a:uFillTx/>
                <a:latin typeface="AR P明朝体U" pitchFamily="50" charset="-128"/>
                <a:ea typeface="AR P明朝体U" pitchFamily="50" charset="-128"/>
                <a:cs typeface="+mj-cs"/>
              </a:rPr>
              <a:t>創立当初における</a:t>
            </a:r>
            <a:br>
              <a:rPr kumimoji="1" lang="ja-JP" altLang="en-US" sz="4400" b="0" i="0" u="none" strike="noStrike" kern="1200" cap="none" spc="0" normalizeH="0" baseline="0" noProof="0" dirty="0" smtClean="0">
                <a:ln>
                  <a:solidFill>
                    <a:sysClr val="windowText" lastClr="000000"/>
                  </a:solidFill>
                </a:ln>
                <a:solidFill>
                  <a:srgbClr val="FFC000"/>
                </a:solidFill>
                <a:effectLst/>
                <a:uLnTx/>
                <a:uFillTx/>
                <a:latin typeface="AR P明朝体U" pitchFamily="50" charset="-128"/>
                <a:ea typeface="AR P明朝体U" pitchFamily="50" charset="-128"/>
                <a:cs typeface="+mj-cs"/>
              </a:rPr>
            </a:br>
            <a:r>
              <a:rPr kumimoji="1" lang="ja-JP" altLang="en-US" sz="4400" b="0" i="0" u="none" strike="noStrike" kern="1200" cap="none" spc="0" normalizeH="0" baseline="0" noProof="0" dirty="0" smtClean="0">
                <a:ln>
                  <a:solidFill>
                    <a:sysClr val="windowText" lastClr="000000"/>
                  </a:solidFill>
                </a:ln>
                <a:solidFill>
                  <a:srgbClr val="FFC000"/>
                </a:solidFill>
                <a:effectLst/>
                <a:uLnTx/>
                <a:uFillTx/>
                <a:latin typeface="AR P明朝体U" pitchFamily="50" charset="-128"/>
                <a:ea typeface="AR P明朝体U" pitchFamily="50" charset="-128"/>
                <a:cs typeface="+mj-cs"/>
              </a:rPr>
              <a:t>ロータリーの目的</a:t>
            </a:r>
            <a: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t/>
            </a:r>
            <a:b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br>
            <a:r>
              <a:rPr lang="ja-JP" altLang="en-US" sz="4400" dirty="0" smtClean="0">
                <a:latin typeface="AR P明朝体U" pitchFamily="50" charset="-128"/>
                <a:ea typeface="AR P明朝体U" pitchFamily="50" charset="-128"/>
                <a:cs typeface="+mj-cs"/>
              </a:rPr>
              <a:t/>
            </a:r>
            <a:br>
              <a:rPr lang="ja-JP" altLang="en-US" sz="4400" dirty="0" smtClean="0">
                <a:latin typeface="AR P明朝体U" pitchFamily="50" charset="-128"/>
                <a:ea typeface="AR P明朝体U" pitchFamily="50" charset="-128"/>
                <a:cs typeface="+mj-cs"/>
              </a:rPr>
            </a:br>
            <a:r>
              <a:rPr lang="ja-JP" altLang="en-US" sz="4400" dirty="0" smtClean="0">
                <a:ln>
                  <a:solidFill>
                    <a:sysClr val="windowText" lastClr="000000"/>
                  </a:solidFill>
                </a:ln>
                <a:solidFill>
                  <a:schemeClr val="bg1"/>
                </a:solidFill>
                <a:latin typeface="AR P明朝体U" pitchFamily="50" charset="-128"/>
                <a:ea typeface="AR P明朝体U" pitchFamily="50" charset="-128"/>
                <a:cs typeface="+mj-cs"/>
              </a:rPr>
              <a:t>事業上の利益の促進　会員</a:t>
            </a:r>
            <a:r>
              <a:rPr kumimoji="1" lang="ja-JP" altLang="en-US" sz="4400" b="0" i="0" u="none" strike="noStrike" kern="1200" cap="none" spc="0" normalizeH="0" baseline="0" noProof="0" dirty="0" smtClean="0">
                <a:ln>
                  <a:solidFill>
                    <a:sysClr val="windowText" lastClr="000000"/>
                  </a:solidFill>
                </a:ln>
                <a:solidFill>
                  <a:schemeClr val="bg1"/>
                </a:solidFill>
                <a:effectLst/>
                <a:uLnTx/>
                <a:uFillTx/>
                <a:latin typeface="AR P明朝体U" pitchFamily="50" charset="-128"/>
                <a:ea typeface="AR P明朝体U" pitchFamily="50" charset="-128"/>
                <a:cs typeface="+mj-cs"/>
              </a:rPr>
              <a:t>同士の親睦</a:t>
            </a:r>
            <a: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t>　</a:t>
            </a:r>
            <a:b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b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70180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6660"/>
                                        </p:tgtEl>
                                        <p:attrNameLst>
                                          <p:attrName>style.visibility</p:attrName>
                                        </p:attrNameLst>
                                      </p:cBhvr>
                                      <p:to>
                                        <p:strVal val="visible"/>
                                      </p:to>
                                    </p:set>
                                    <p:anim calcmode="lin" valueType="num">
                                      <p:cBhvr additive="base">
                                        <p:cTn id="12" dur="500" fill="hold"/>
                                        <p:tgtEl>
                                          <p:spTgt spid="326660"/>
                                        </p:tgtEl>
                                        <p:attrNameLst>
                                          <p:attrName>ppt_x</p:attrName>
                                        </p:attrNameLst>
                                      </p:cBhvr>
                                      <p:tavLst>
                                        <p:tav tm="0">
                                          <p:val>
                                            <p:strVal val="0-#ppt_w/2"/>
                                          </p:val>
                                        </p:tav>
                                        <p:tav tm="100000">
                                          <p:val>
                                            <p:strVal val="#ppt_x"/>
                                          </p:val>
                                        </p:tav>
                                      </p:tavLst>
                                    </p:anim>
                                    <p:anim calcmode="lin" valueType="num">
                                      <p:cBhvr additive="base">
                                        <p:cTn id="13" dur="500" fill="hold"/>
                                        <p:tgtEl>
                                          <p:spTgt spid="32666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26664"/>
                                        </p:tgtEl>
                                        <p:attrNameLst>
                                          <p:attrName>style.visibility</p:attrName>
                                        </p:attrNameLst>
                                      </p:cBhvr>
                                      <p:to>
                                        <p:strVal val="visible"/>
                                      </p:to>
                                    </p:set>
                                    <p:anim calcmode="lin" valueType="num">
                                      <p:cBhvr additive="base">
                                        <p:cTn id="16" dur="500" fill="hold"/>
                                        <p:tgtEl>
                                          <p:spTgt spid="326664"/>
                                        </p:tgtEl>
                                        <p:attrNameLst>
                                          <p:attrName>ppt_x</p:attrName>
                                        </p:attrNameLst>
                                      </p:cBhvr>
                                      <p:tavLst>
                                        <p:tav tm="0">
                                          <p:val>
                                            <p:strVal val="0-#ppt_w/2"/>
                                          </p:val>
                                        </p:tav>
                                        <p:tav tm="100000">
                                          <p:val>
                                            <p:strVal val="#ppt_x"/>
                                          </p:val>
                                        </p:tav>
                                      </p:tavLst>
                                    </p:anim>
                                    <p:anim calcmode="lin" valueType="num">
                                      <p:cBhvr additive="base">
                                        <p:cTn id="17" dur="500" fill="hold"/>
                                        <p:tgtEl>
                                          <p:spTgt spid="32666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1" fill="hold" nodeType="afterEffect">
                                  <p:stCondLst>
                                    <p:cond delay="0"/>
                                  </p:stCondLst>
                                  <p:childTnLst>
                                    <p:set>
                                      <p:cBhvr>
                                        <p:cTn id="20" dur="1" fill="hold">
                                          <p:stCondLst>
                                            <p:cond delay="0"/>
                                          </p:stCondLst>
                                        </p:cTn>
                                        <p:tgtEl>
                                          <p:spTgt spid="326661"/>
                                        </p:tgtEl>
                                        <p:attrNameLst>
                                          <p:attrName>style.visibility</p:attrName>
                                        </p:attrNameLst>
                                      </p:cBhvr>
                                      <p:to>
                                        <p:strVal val="visible"/>
                                      </p:to>
                                    </p:set>
                                    <p:anim calcmode="lin" valueType="num">
                                      <p:cBhvr additive="base">
                                        <p:cTn id="21" dur="500" fill="hold"/>
                                        <p:tgtEl>
                                          <p:spTgt spid="326661"/>
                                        </p:tgtEl>
                                        <p:attrNameLst>
                                          <p:attrName>ppt_x</p:attrName>
                                        </p:attrNameLst>
                                      </p:cBhvr>
                                      <p:tavLst>
                                        <p:tav tm="0">
                                          <p:val>
                                            <p:strVal val="#ppt_x"/>
                                          </p:val>
                                        </p:tav>
                                        <p:tav tm="100000">
                                          <p:val>
                                            <p:strVal val="#ppt_x"/>
                                          </p:val>
                                        </p:tav>
                                      </p:tavLst>
                                    </p:anim>
                                    <p:anim calcmode="lin" valueType="num">
                                      <p:cBhvr additive="base">
                                        <p:cTn id="22" dur="500" fill="hold"/>
                                        <p:tgtEl>
                                          <p:spTgt spid="32666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26665"/>
                                        </p:tgtEl>
                                        <p:attrNameLst>
                                          <p:attrName>style.visibility</p:attrName>
                                        </p:attrNameLst>
                                      </p:cBhvr>
                                      <p:to>
                                        <p:strVal val="visible"/>
                                      </p:to>
                                    </p:set>
                                    <p:anim calcmode="lin" valueType="num">
                                      <p:cBhvr additive="base">
                                        <p:cTn id="25" dur="500" fill="hold"/>
                                        <p:tgtEl>
                                          <p:spTgt spid="326665"/>
                                        </p:tgtEl>
                                        <p:attrNameLst>
                                          <p:attrName>ppt_x</p:attrName>
                                        </p:attrNameLst>
                                      </p:cBhvr>
                                      <p:tavLst>
                                        <p:tav tm="0">
                                          <p:val>
                                            <p:strVal val="#ppt_x"/>
                                          </p:val>
                                        </p:tav>
                                        <p:tav tm="100000">
                                          <p:val>
                                            <p:strVal val="#ppt_x"/>
                                          </p:val>
                                        </p:tav>
                                      </p:tavLst>
                                    </p:anim>
                                    <p:anim calcmode="lin" valueType="num">
                                      <p:cBhvr additive="base">
                                        <p:cTn id="26" dur="500" fill="hold"/>
                                        <p:tgtEl>
                                          <p:spTgt spid="326665"/>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326662"/>
                                        </p:tgtEl>
                                        <p:attrNameLst>
                                          <p:attrName>style.visibility</p:attrName>
                                        </p:attrNameLst>
                                      </p:cBhvr>
                                      <p:to>
                                        <p:strVal val="visible"/>
                                      </p:to>
                                    </p:set>
                                    <p:anim calcmode="lin" valueType="num">
                                      <p:cBhvr additive="base">
                                        <p:cTn id="30" dur="500" fill="hold"/>
                                        <p:tgtEl>
                                          <p:spTgt spid="326662"/>
                                        </p:tgtEl>
                                        <p:attrNameLst>
                                          <p:attrName>ppt_x</p:attrName>
                                        </p:attrNameLst>
                                      </p:cBhvr>
                                      <p:tavLst>
                                        <p:tav tm="0">
                                          <p:val>
                                            <p:strVal val="1+#ppt_w/2"/>
                                          </p:val>
                                        </p:tav>
                                        <p:tav tm="100000">
                                          <p:val>
                                            <p:strVal val="#ppt_x"/>
                                          </p:val>
                                        </p:tav>
                                      </p:tavLst>
                                    </p:anim>
                                    <p:anim calcmode="lin" valueType="num">
                                      <p:cBhvr additive="base">
                                        <p:cTn id="31" dur="500" fill="hold"/>
                                        <p:tgtEl>
                                          <p:spTgt spid="32666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6666"/>
                                        </p:tgtEl>
                                        <p:attrNameLst>
                                          <p:attrName>style.visibility</p:attrName>
                                        </p:attrNameLst>
                                      </p:cBhvr>
                                      <p:to>
                                        <p:strVal val="visible"/>
                                      </p:to>
                                    </p:set>
                                    <p:anim calcmode="lin" valueType="num">
                                      <p:cBhvr additive="base">
                                        <p:cTn id="34" dur="500" fill="hold"/>
                                        <p:tgtEl>
                                          <p:spTgt spid="326666"/>
                                        </p:tgtEl>
                                        <p:attrNameLst>
                                          <p:attrName>ppt_x</p:attrName>
                                        </p:attrNameLst>
                                      </p:cBhvr>
                                      <p:tavLst>
                                        <p:tav tm="0">
                                          <p:val>
                                            <p:strVal val="1+#ppt_w/2"/>
                                          </p:val>
                                        </p:tav>
                                        <p:tav tm="100000">
                                          <p:val>
                                            <p:strVal val="#ppt_x"/>
                                          </p:val>
                                        </p:tav>
                                      </p:tavLst>
                                    </p:anim>
                                    <p:anim calcmode="lin" valueType="num">
                                      <p:cBhvr additive="base">
                                        <p:cTn id="35" dur="500" fill="hold"/>
                                        <p:tgtEl>
                                          <p:spTgt spid="32666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326659"/>
                                        </p:tgtEl>
                                        <p:attrNameLst>
                                          <p:attrName>style.visibility</p:attrName>
                                        </p:attrNameLst>
                                      </p:cBhvr>
                                      <p:to>
                                        <p:strVal val="visible"/>
                                      </p:to>
                                    </p:set>
                                    <p:anim calcmode="lin" valueType="num">
                                      <p:cBhvr additive="base">
                                        <p:cTn id="39" dur="500" fill="hold"/>
                                        <p:tgtEl>
                                          <p:spTgt spid="326659"/>
                                        </p:tgtEl>
                                        <p:attrNameLst>
                                          <p:attrName>ppt_x</p:attrName>
                                        </p:attrNameLst>
                                      </p:cBhvr>
                                      <p:tavLst>
                                        <p:tav tm="0">
                                          <p:val>
                                            <p:strVal val="#ppt_x"/>
                                          </p:val>
                                        </p:tav>
                                        <p:tav tm="100000">
                                          <p:val>
                                            <p:strVal val="#ppt_x"/>
                                          </p:val>
                                        </p:tav>
                                      </p:tavLst>
                                    </p:anim>
                                    <p:anim calcmode="lin" valueType="num">
                                      <p:cBhvr additive="base">
                                        <p:cTn id="40" dur="500" fill="hold"/>
                                        <p:tgtEl>
                                          <p:spTgt spid="3266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667"/>
                                        </p:tgtEl>
                                        <p:attrNameLst>
                                          <p:attrName>style.visibility</p:attrName>
                                        </p:attrNameLst>
                                      </p:cBhvr>
                                      <p:to>
                                        <p:strVal val="visible"/>
                                      </p:to>
                                    </p:set>
                                    <p:anim calcmode="lin" valueType="num">
                                      <p:cBhvr additive="base">
                                        <p:cTn id="43" dur="500" fill="hold"/>
                                        <p:tgtEl>
                                          <p:spTgt spid="326667"/>
                                        </p:tgtEl>
                                        <p:attrNameLst>
                                          <p:attrName>ppt_x</p:attrName>
                                        </p:attrNameLst>
                                      </p:cBhvr>
                                      <p:tavLst>
                                        <p:tav tm="0">
                                          <p:val>
                                            <p:strVal val="#ppt_x"/>
                                          </p:val>
                                        </p:tav>
                                        <p:tav tm="100000">
                                          <p:val>
                                            <p:strVal val="#ppt_x"/>
                                          </p:val>
                                        </p:tav>
                                      </p:tavLst>
                                    </p:anim>
                                    <p:anim calcmode="lin" valueType="num">
                                      <p:cBhvr additive="base">
                                        <p:cTn id="44" dur="500" fill="hold"/>
                                        <p:tgtEl>
                                          <p:spTgt spid="326667"/>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326668"/>
                                        </p:tgtEl>
                                        <p:attrNameLst>
                                          <p:attrName>style.visibility</p:attrName>
                                        </p:attrNameLst>
                                      </p:cBhvr>
                                      <p:to>
                                        <p:strVal val="visible"/>
                                      </p:to>
                                    </p:set>
                                    <p:anim calcmode="lin" valueType="num">
                                      <p:cBhvr>
                                        <p:cTn id="48" dur="500" fill="hold"/>
                                        <p:tgtEl>
                                          <p:spTgt spid="326668"/>
                                        </p:tgtEl>
                                        <p:attrNameLst>
                                          <p:attrName>ppt_w</p:attrName>
                                        </p:attrNameLst>
                                      </p:cBhvr>
                                      <p:tavLst>
                                        <p:tav tm="0">
                                          <p:val>
                                            <p:fltVal val="0"/>
                                          </p:val>
                                        </p:tav>
                                        <p:tav tm="100000">
                                          <p:val>
                                            <p:strVal val="#ppt_w"/>
                                          </p:val>
                                        </p:tav>
                                      </p:tavLst>
                                    </p:anim>
                                    <p:anim calcmode="lin" valueType="num">
                                      <p:cBhvr>
                                        <p:cTn id="49" dur="500" fill="hold"/>
                                        <p:tgtEl>
                                          <p:spTgt spid="326668"/>
                                        </p:tgtEl>
                                        <p:attrNameLst>
                                          <p:attrName>ppt_h</p:attrName>
                                        </p:attrNameLst>
                                      </p:cBhvr>
                                      <p:tavLst>
                                        <p:tav tm="0">
                                          <p:val>
                                            <p:fltVal val="0"/>
                                          </p:val>
                                        </p:tav>
                                        <p:tav tm="100000">
                                          <p:val>
                                            <p:strVal val="#ppt_h"/>
                                          </p:val>
                                        </p:tav>
                                      </p:tavLst>
                                    </p:anim>
                                    <p:anim calcmode="lin" valueType="num">
                                      <p:cBhvr>
                                        <p:cTn id="50" dur="500" fill="hold"/>
                                        <p:tgtEl>
                                          <p:spTgt spid="326668"/>
                                        </p:tgtEl>
                                        <p:attrNameLst>
                                          <p:attrName>style.rotation</p:attrName>
                                        </p:attrNameLst>
                                      </p:cBhvr>
                                      <p:tavLst>
                                        <p:tav tm="0">
                                          <p:val>
                                            <p:fltVal val="360"/>
                                          </p:val>
                                        </p:tav>
                                        <p:tav tm="100000">
                                          <p:val>
                                            <p:fltVal val="0"/>
                                          </p:val>
                                        </p:tav>
                                      </p:tavLst>
                                    </p:anim>
                                    <p:animEffect transition="in" filter="fade">
                                      <p:cBhvr>
                                        <p:cTn id="51"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animBg="1"/>
      <p:bldP spid="326665" grpId="0" animBg="1"/>
      <p:bldP spid="326666" grpId="0" animBg="1"/>
      <p:bldP spid="326667" grpId="0" animBg="1"/>
      <p:bldP spid="326668" grpId="0" animBg="1"/>
      <p:bldP spid="1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2392</Words>
  <Application>Microsoft Office PowerPoint</Application>
  <PresentationFormat>画面に合わせる (4:3)</PresentationFormat>
  <Paragraphs>220</Paragraphs>
  <Slides>19</Slides>
  <Notes>19</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1" baseType="lpstr">
      <vt:lpstr>Office テーマ</vt:lpstr>
      <vt:lpstr>Image</vt:lpstr>
      <vt:lpstr>PowerPoint プレゼンテーション</vt:lpstr>
      <vt:lpstr>PowerPoint プレゼンテーション</vt:lpstr>
      <vt:lpstr>PowerPoint プレゼンテーション</vt:lpstr>
      <vt:lpstr>He profits most  who  serves best</vt:lpstr>
      <vt:lpstr>He profits most who serves best</vt:lpstr>
      <vt:lpstr>奉仕とは</vt:lpstr>
      <vt:lpstr>シカゴの時代背景</vt:lpstr>
      <vt:lpstr>PowerPoint プレゼンテーション</vt:lpstr>
      <vt:lpstr>PowerPoint プレゼンテーション</vt:lpstr>
      <vt:lpstr>    奉仕理念を持った　　　　　　ロータリーへの転換</vt:lpstr>
      <vt:lpstr>ロータリーの 職業奉仕理念は アーサー・シェルドンの 修正資本主義 に酷似した 企業経営理論に 基づくものである  </vt:lpstr>
      <vt:lpstr>修正資本主義</vt:lpstr>
      <vt:lpstr>価値ある奉仕の要素</vt:lpstr>
      <vt:lpstr>正しい質・量・管理の方法</vt:lpstr>
      <vt:lpstr>正しい質・量・管理の方法</vt:lpstr>
      <vt:lpstr>正しい質・量・管理の方法</vt:lpstr>
      <vt:lpstr>正しい質・量・管理の方法</vt:lpstr>
      <vt:lpstr>新しい労使関係</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TANAKA</cp:lastModifiedBy>
  <cp:revision>75</cp:revision>
  <dcterms:created xsi:type="dcterms:W3CDTF">2011-07-09T00:39:15Z</dcterms:created>
  <dcterms:modified xsi:type="dcterms:W3CDTF">2011-11-28T06:00:34Z</dcterms:modified>
</cp:coreProperties>
</file>