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9" r:id="rId2"/>
    <p:sldId id="365" r:id="rId3"/>
    <p:sldId id="366" r:id="rId4"/>
    <p:sldId id="367" r:id="rId5"/>
    <p:sldId id="368" r:id="rId6"/>
    <p:sldId id="370" r:id="rId7"/>
    <p:sldId id="371" r:id="rId8"/>
    <p:sldId id="375" r:id="rId9"/>
    <p:sldId id="376" r:id="rId10"/>
    <p:sldId id="377" r:id="rId11"/>
    <p:sldId id="378" r:id="rId12"/>
    <p:sldId id="326" r:id="rId13"/>
    <p:sldId id="400" r:id="rId14"/>
    <p:sldId id="401" r:id="rId15"/>
    <p:sldId id="328" r:id="rId16"/>
    <p:sldId id="352" r:id="rId17"/>
    <p:sldId id="344" r:id="rId18"/>
    <p:sldId id="342" r:id="rId19"/>
    <p:sldId id="335" r:id="rId20"/>
    <p:sldId id="336" r:id="rId21"/>
    <p:sldId id="349" r:id="rId22"/>
    <p:sldId id="350" r:id="rId23"/>
    <p:sldId id="339" r:id="rId24"/>
    <p:sldId id="360" r:id="rId25"/>
    <p:sldId id="399" r:id="rId26"/>
    <p:sldId id="391" r:id="rId27"/>
    <p:sldId id="392" r:id="rId28"/>
    <p:sldId id="393" r:id="rId29"/>
    <p:sldId id="402" r:id="rId30"/>
    <p:sldId id="394" r:id="rId31"/>
    <p:sldId id="395" r:id="rId32"/>
    <p:sldId id="396" r:id="rId33"/>
    <p:sldId id="397" r:id="rId34"/>
    <p:sldId id="398" r:id="rId35"/>
    <p:sldId id="379" r:id="rId36"/>
    <p:sldId id="380" r:id="rId37"/>
    <p:sldId id="381" r:id="rId38"/>
    <p:sldId id="382"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48681" autoAdjust="0"/>
  </p:normalViewPr>
  <p:slideViewPr>
    <p:cSldViewPr>
      <p:cViewPr varScale="1">
        <p:scale>
          <a:sx n="63" d="100"/>
          <a:sy n="63" d="100"/>
        </p:scale>
        <p:origin x="-114" y="-9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2012/1/26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2001</a:t>
            </a:r>
            <a:r>
              <a:rPr kumimoji="1" lang="ja-JP" altLang="en-US"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月　大阪梅田・大淀</a:t>
            </a:r>
          </a:p>
          <a:p>
            <a:r>
              <a:rPr kumimoji="1" lang="ja-JP" altLang="en-US" sz="1200" kern="1200" dirty="0" smtClean="0">
                <a:solidFill>
                  <a:schemeClr val="tx1"/>
                </a:solidFill>
                <a:effectLst/>
                <a:latin typeface="+mn-lt"/>
                <a:ea typeface="+mn-ea"/>
                <a:cs typeface="+mn-cs"/>
              </a:rPr>
              <a:t>昨今の世界情勢の大きな変化</a:t>
            </a:r>
          </a:p>
          <a:p>
            <a:r>
              <a:rPr kumimoji="1" lang="ja-JP" altLang="en-US" sz="1200" kern="1200" dirty="0" smtClean="0">
                <a:solidFill>
                  <a:schemeClr val="tx1"/>
                </a:solidFill>
                <a:effectLst/>
                <a:latin typeface="+mn-lt"/>
                <a:ea typeface="+mn-ea"/>
                <a:cs typeface="+mn-cs"/>
              </a:rPr>
              <a:t>後半話題の大幅な変更</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dirty="0"/>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2010</a:t>
            </a:r>
            <a:r>
              <a:rPr kumimoji="1" lang="ja-JP" altLang="ja-JP" sz="1200" kern="1200" dirty="0" smtClean="0">
                <a:solidFill>
                  <a:schemeClr val="tx1"/>
                </a:solidFill>
                <a:latin typeface="+mn-lt"/>
                <a:ea typeface="+mn-ea"/>
                <a:cs typeface="+mn-cs"/>
              </a:rPr>
              <a:t>年</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月</a:t>
            </a:r>
            <a:r>
              <a:rPr kumimoji="1" lang="en-US" altLang="ja-JP" sz="1200" kern="1200" dirty="0" smtClean="0">
                <a:solidFill>
                  <a:schemeClr val="tx1"/>
                </a:solidFill>
                <a:latin typeface="+mn-lt"/>
                <a:ea typeface="+mn-ea"/>
                <a:cs typeface="+mn-cs"/>
              </a:rPr>
              <a:t>25</a:t>
            </a:r>
            <a:r>
              <a:rPr kumimoji="1" lang="ja-JP" altLang="ja-JP" sz="1200" kern="1200" dirty="0" smtClean="0">
                <a:solidFill>
                  <a:schemeClr val="tx1"/>
                </a:solidFill>
                <a:latin typeface="+mn-lt"/>
                <a:ea typeface="+mn-ea"/>
                <a:cs typeface="+mn-cs"/>
              </a:rPr>
              <a:t>日から</a:t>
            </a:r>
            <a:r>
              <a:rPr kumimoji="1" lang="en-US" altLang="ja-JP" sz="1200" kern="1200" dirty="0" smtClean="0">
                <a:solidFill>
                  <a:schemeClr val="tx1"/>
                </a:solidFill>
                <a:latin typeface="+mn-lt"/>
                <a:ea typeface="+mn-ea"/>
                <a:cs typeface="+mn-cs"/>
              </a:rPr>
              <a:t>30</a:t>
            </a:r>
            <a:r>
              <a:rPr kumimoji="1" lang="ja-JP" altLang="ja-JP" sz="1200" kern="1200" dirty="0" smtClean="0">
                <a:solidFill>
                  <a:schemeClr val="tx1"/>
                </a:solidFill>
                <a:latin typeface="+mn-lt"/>
                <a:ea typeface="+mn-ea"/>
                <a:cs typeface="+mn-cs"/>
              </a:rPr>
              <a:t>日までシカゴで開催された規定審議会において、日本から提案された「</a:t>
            </a:r>
            <a:r>
              <a:rPr kumimoji="1" lang="en-US" altLang="ja-JP" sz="1200" kern="1200" dirty="0" smtClean="0">
                <a:solidFill>
                  <a:schemeClr val="tx1"/>
                </a:solidFill>
                <a:latin typeface="+mn-lt"/>
                <a:ea typeface="+mn-ea"/>
                <a:cs typeface="+mn-cs"/>
              </a:rPr>
              <a:t>10-182</a:t>
            </a:r>
            <a:r>
              <a:rPr kumimoji="1" lang="ja-JP" altLang="ja-JP" sz="1200" kern="1200" dirty="0" smtClean="0">
                <a:solidFill>
                  <a:schemeClr val="tx1"/>
                </a:solidFill>
                <a:latin typeface="+mn-lt"/>
                <a:ea typeface="+mn-ea"/>
                <a:cs typeface="+mn-cs"/>
              </a:rPr>
              <a:t>　社会奉仕に関する</a:t>
            </a:r>
            <a:r>
              <a:rPr kumimoji="1" lang="en-US" altLang="ja-JP" sz="1200" kern="1200" dirty="0" smtClean="0">
                <a:solidFill>
                  <a:schemeClr val="tx1"/>
                </a:solidFill>
                <a:latin typeface="+mn-lt"/>
                <a:ea typeface="+mn-ea"/>
                <a:cs typeface="+mn-cs"/>
              </a:rPr>
              <a:t>1923</a:t>
            </a:r>
            <a:r>
              <a:rPr kumimoji="1" lang="ja-JP" altLang="ja-JP" sz="1200" kern="1200" dirty="0" smtClean="0">
                <a:solidFill>
                  <a:schemeClr val="tx1"/>
                </a:solidFill>
                <a:latin typeface="+mn-lt"/>
                <a:ea typeface="+mn-ea"/>
                <a:cs typeface="+mn-cs"/>
              </a:rPr>
              <a:t>年の声明の第</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項を奉仕哲学の定義として使用する件」が圧倒的な支持を得て採択されました。</a:t>
            </a:r>
            <a:endParaRPr kumimoji="1" lang="ja-JP" altLang="ja-JP" sz="1200" kern="1200" dirty="0">
              <a:solidFill>
                <a:schemeClr val="tx1"/>
              </a:solidFill>
              <a:latin typeface="+mn-lt"/>
              <a:ea typeface="+mn-ea"/>
              <a:cs typeface="+mn-cs"/>
            </a:endParaRPr>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4722E-7621-45BC-87FA-06C69EB8E151}" type="slidenum">
              <a:rPr lang="ja-JP" altLang="en-US" smtClean="0"/>
              <a:pPr/>
              <a:t>10</a:t>
            </a:fld>
            <a:endParaRPr lang="ja-JP"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決議</a:t>
            </a:r>
            <a:r>
              <a:rPr kumimoji="1" lang="en-US" altLang="ja-JP" sz="1200" kern="1200" dirty="0" smtClean="0">
                <a:solidFill>
                  <a:schemeClr val="tx1"/>
                </a:solidFill>
                <a:latin typeface="+mn-lt"/>
                <a:ea typeface="+mn-ea"/>
                <a:cs typeface="+mn-cs"/>
              </a:rPr>
              <a:t>23-34</a:t>
            </a:r>
            <a:r>
              <a:rPr kumimoji="1" lang="ja-JP" altLang="ja-JP" sz="1200" kern="1200" dirty="0" smtClean="0">
                <a:solidFill>
                  <a:schemeClr val="tx1"/>
                </a:solidFill>
                <a:latin typeface="+mn-lt"/>
                <a:ea typeface="+mn-ea"/>
                <a:cs typeface="+mn-cs"/>
              </a:rPr>
              <a:t>はロータリーのすべての活動を規定する指針であると同時に、ロータリーの奉仕</a:t>
            </a:r>
            <a:r>
              <a:rPr kumimoji="1" lang="ja-JP" altLang="en-US" sz="1200" kern="1200" dirty="0" smtClean="0">
                <a:solidFill>
                  <a:schemeClr val="tx1"/>
                </a:solidFill>
                <a:latin typeface="+mn-lt"/>
                <a:ea typeface="+mn-ea"/>
                <a:cs typeface="+mn-cs"/>
              </a:rPr>
              <a:t>理念を</a:t>
            </a:r>
            <a:r>
              <a:rPr lang="ja-JP" altLang="en-US" sz="1200" dirty="0" smtClean="0">
                <a:solidFill>
                  <a:srgbClr val="FFFF99"/>
                </a:solidFill>
                <a:latin typeface="AR P明朝体U" pitchFamily="50" charset="-128"/>
                <a:ea typeface="AR P明朝体U" pitchFamily="50" charset="-128"/>
              </a:rPr>
              <a:t>利己的な欲求と利他の心の葛藤を和らげる人生哲学であると規定し、</a:t>
            </a:r>
            <a:endParaRPr lang="en-US" altLang="ja-JP" sz="1200" dirty="0" smtClean="0">
              <a:solidFill>
                <a:srgbClr val="FFFF99"/>
              </a:solidFill>
              <a:latin typeface="AR P明朝体U" pitchFamily="50" charset="-128"/>
              <a:ea typeface="AR P明朝体U" pitchFamily="50" charset="-128"/>
            </a:endParaRPr>
          </a:p>
          <a:p>
            <a:endParaRPr lang="en-US" altLang="ja-JP" sz="1200" dirty="0" smtClean="0">
              <a:solidFill>
                <a:srgbClr val="FFFF99"/>
              </a:solidFill>
              <a:latin typeface="AR P明朝体U" pitchFamily="50" charset="-128"/>
              <a:ea typeface="AR P明朝体U" pitchFamily="50" charset="-128"/>
            </a:endParaRPr>
          </a:p>
          <a:p>
            <a:r>
              <a:rPr lang="ja-JP" altLang="en-US" sz="1200" dirty="0" smtClean="0">
                <a:solidFill>
                  <a:srgbClr val="FFFF99"/>
                </a:solidFill>
                <a:latin typeface="AR P明朝体U" pitchFamily="50" charset="-128"/>
                <a:ea typeface="AR P明朝体U" pitchFamily="50" charset="-128"/>
              </a:rPr>
              <a:t>それを</a:t>
            </a:r>
            <a:r>
              <a:rPr kumimoji="1" lang="ja-JP" altLang="ja-JP"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Service above self </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 He profits most who serves best </a:t>
            </a:r>
            <a:r>
              <a:rPr kumimoji="1" lang="ja-JP" altLang="en-US" sz="1200" kern="1200" dirty="0" smtClean="0">
                <a:solidFill>
                  <a:schemeClr val="tx1"/>
                </a:solidFill>
                <a:latin typeface="+mn-lt"/>
                <a:ea typeface="+mn-ea"/>
                <a:cs typeface="+mn-cs"/>
              </a:rPr>
              <a:t>の二つの奉仕理念</a:t>
            </a:r>
            <a:r>
              <a:rPr kumimoji="1" lang="ja-JP" altLang="ja-JP" sz="1200" kern="1200" dirty="0" smtClean="0">
                <a:solidFill>
                  <a:schemeClr val="tx1"/>
                </a:solidFill>
                <a:latin typeface="+mn-lt"/>
                <a:ea typeface="+mn-ea"/>
                <a:cs typeface="+mn-cs"/>
              </a:rPr>
              <a:t>で</a:t>
            </a:r>
            <a:r>
              <a:rPr kumimoji="1" lang="ja-JP" altLang="en-US" sz="1200" kern="1200" dirty="0" smtClean="0">
                <a:solidFill>
                  <a:schemeClr val="tx1"/>
                </a:solidFill>
                <a:latin typeface="+mn-lt"/>
                <a:ea typeface="+mn-ea"/>
                <a:cs typeface="+mn-cs"/>
              </a:rPr>
              <a:t>表現しています</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今回の規定審議会で</a:t>
            </a:r>
            <a:r>
              <a:rPr kumimoji="1" lang="ja-JP" altLang="en-US" sz="1200" kern="1200" dirty="0" smtClean="0">
                <a:solidFill>
                  <a:schemeClr val="tx1"/>
                </a:solidFill>
                <a:latin typeface="+mn-lt"/>
                <a:ea typeface="+mn-ea"/>
                <a:cs typeface="+mn-cs"/>
              </a:rPr>
              <a:t>この二つのモットーがロータリーの奉仕理念として確定したことは、</a:t>
            </a:r>
            <a:r>
              <a:rPr kumimoji="1" lang="ja-JP" altLang="ja-JP" sz="1200" kern="1200" dirty="0" smtClean="0">
                <a:solidFill>
                  <a:schemeClr val="tx1"/>
                </a:solidFill>
                <a:latin typeface="+mn-lt"/>
                <a:ea typeface="+mn-ea"/>
                <a:cs typeface="+mn-cs"/>
              </a:rPr>
              <a:t>この運動に最初から携わったロータリアンとして無上の喜びでもあります。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Service above self </a:t>
            </a:r>
            <a:r>
              <a:rPr kumimoji="1" lang="ja-JP" altLang="en-US" sz="1200" kern="1200" dirty="0" smtClean="0">
                <a:solidFill>
                  <a:schemeClr val="tx1"/>
                </a:solidFill>
                <a:latin typeface="+mn-lt"/>
                <a:ea typeface="+mn-ea"/>
                <a:cs typeface="+mn-cs"/>
              </a:rPr>
              <a:t>については、いつ誰が、どのような意図を持って作った言葉なのかわかりませんが、</a:t>
            </a:r>
            <a:r>
              <a:rPr kumimoji="1" lang="en-US" altLang="ja-JP" sz="1200" kern="1200" dirty="0" smtClean="0">
                <a:solidFill>
                  <a:schemeClr val="tx1"/>
                </a:solidFill>
                <a:latin typeface="+mn-lt"/>
                <a:ea typeface="+mn-ea"/>
                <a:cs typeface="+mn-cs"/>
              </a:rPr>
              <a:t>He profits most who serves best </a:t>
            </a:r>
            <a:r>
              <a:rPr kumimoji="1" lang="ja-JP" altLang="en-US" sz="1200" kern="1200" dirty="0" smtClean="0">
                <a:solidFill>
                  <a:schemeClr val="tx1"/>
                </a:solidFill>
                <a:latin typeface="+mn-lt"/>
                <a:ea typeface="+mn-ea"/>
                <a:cs typeface="+mn-cs"/>
              </a:rPr>
              <a:t>については、</a:t>
            </a:r>
            <a:r>
              <a:rPr kumimoji="1" lang="ja-JP" altLang="ja-JP" sz="1200" kern="1200" dirty="0" smtClean="0">
                <a:solidFill>
                  <a:schemeClr val="tx1"/>
                </a:solidFill>
                <a:effectLst/>
                <a:latin typeface="+mn-lt"/>
                <a:ea typeface="+mn-ea"/>
                <a:cs typeface="+mn-cs"/>
              </a:rPr>
              <a:t>アーサー・フレデリック・シェルドン</a:t>
            </a:r>
            <a:r>
              <a:rPr kumimoji="1" lang="ja-JP" altLang="en-US" sz="1200" kern="1200" dirty="0" smtClean="0">
                <a:solidFill>
                  <a:schemeClr val="tx1"/>
                </a:solidFill>
                <a:effectLst/>
                <a:latin typeface="+mn-lt"/>
                <a:ea typeface="+mn-ea"/>
                <a:cs typeface="+mn-cs"/>
              </a:rPr>
              <a:t>が経営学の理念として提唱したモットーであることが分かっています、</a:t>
            </a:r>
            <a:endParaRPr kumimoji="1" lang="ja-JP" altLang="en-US"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4722E-7621-45BC-87FA-06C69EB8E151}" type="slidenum">
              <a:rPr lang="ja-JP" altLang="en-US" smtClean="0"/>
              <a:pPr/>
              <a:t>11</a:t>
            </a:fld>
            <a:endParaRPr lang="ja-JP"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私はロータリーの奉仕理念を理解するために、</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年ほど前から、シェルドンの研究をライフワークとして続けてきました。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シェルドンの文献を日本で入手するのは不可能に近く、いろいろ調べた結果、インターネットでアメリカの連邦図書館の蔵書リストの存在を知り、</a:t>
            </a:r>
            <a:r>
              <a:rPr kumimoji="1" lang="ja-JP" altLang="en-US" sz="1200" kern="1200" dirty="0" smtClean="0">
                <a:solidFill>
                  <a:schemeClr val="tx1"/>
                </a:solidFill>
                <a:effectLst/>
                <a:latin typeface="+mn-lt"/>
                <a:ea typeface="+mn-ea"/>
                <a:cs typeface="+mn-cs"/>
              </a:rPr>
              <a:t>その中に</a:t>
            </a:r>
            <a:r>
              <a:rPr kumimoji="1" lang="ja-JP" altLang="ja-JP" sz="1200" kern="1200" dirty="0" smtClean="0">
                <a:solidFill>
                  <a:schemeClr val="tx1"/>
                </a:solidFill>
                <a:effectLst/>
                <a:latin typeface="+mn-lt"/>
                <a:ea typeface="+mn-ea"/>
                <a:cs typeface="+mn-cs"/>
              </a:rPr>
              <a:t>シェルドンの文献が</a:t>
            </a:r>
            <a:r>
              <a:rPr kumimoji="1" lang="ja-JP" altLang="en-US" sz="1200" kern="1200" dirty="0" smtClean="0">
                <a:solidFill>
                  <a:schemeClr val="tx1"/>
                </a:solidFill>
                <a:effectLst/>
                <a:latin typeface="+mn-lt"/>
                <a:ea typeface="+mn-ea"/>
                <a:cs typeface="+mn-cs"/>
              </a:rPr>
              <a:t>収められてい</a:t>
            </a:r>
            <a:r>
              <a:rPr kumimoji="1" lang="ja-JP" altLang="ja-JP" sz="1200" kern="1200" dirty="0" smtClean="0">
                <a:solidFill>
                  <a:schemeClr val="tx1"/>
                </a:solidFill>
                <a:effectLst/>
                <a:latin typeface="+mn-lt"/>
                <a:ea typeface="+mn-ea"/>
                <a:cs typeface="+mn-cs"/>
              </a:rPr>
              <a:t>ることが分かりました。</a:t>
            </a:r>
            <a:endParaRPr kumimoji="1" lang="ja-JP" altLang="en-US" dirty="0" smtClean="0"/>
          </a:p>
          <a:p>
            <a:r>
              <a:rPr kumimoji="1" lang="ja-JP" altLang="ja-JP" sz="1200" kern="1200" dirty="0" smtClean="0">
                <a:solidFill>
                  <a:schemeClr val="tx1"/>
                </a:solidFill>
                <a:effectLst/>
                <a:latin typeface="+mn-lt"/>
                <a:ea typeface="+mn-ea"/>
                <a:cs typeface="+mn-cs"/>
              </a:rPr>
              <a:t>その資料を基に、アメリカやイギリスの古本屋のウエブサイトを利用して文献を指定して入荷したら送るように依頼して、現在までに約</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冊の文献を入手することができました。</a:t>
            </a:r>
          </a:p>
          <a:p>
            <a:r>
              <a:rPr kumimoji="1" lang="ja-JP" altLang="ja-JP" sz="1200" kern="1200" dirty="0" smtClean="0">
                <a:solidFill>
                  <a:schemeClr val="tx1"/>
                </a:solidFill>
                <a:effectLst/>
                <a:latin typeface="+mn-lt"/>
                <a:ea typeface="+mn-ea"/>
                <a:cs typeface="+mn-cs"/>
              </a:rPr>
              <a:t>その主なもの</a:t>
            </a:r>
            <a:r>
              <a:rPr kumimoji="1" lang="ja-JP" altLang="en-US" sz="1200" kern="1200" dirty="0"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商売に成功する方法</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1903</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成功する販売学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1906</a:t>
            </a:r>
            <a:r>
              <a:rPr lang="ja-JP" altLang="en-US" dirty="0" smtClean="0">
                <a:ln>
                  <a:solidFill>
                    <a:srgbClr val="FF0000"/>
                  </a:solidFill>
                </a:ln>
                <a:solidFill>
                  <a:schemeClr val="bg1"/>
                </a:solidFill>
              </a:rPr>
              <a:t>年　産業成功学</a:t>
            </a:r>
            <a:endPar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1911</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販売術</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1917</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経営学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1929</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奉仕の原則と保全の法則</a:t>
            </a:r>
          </a:p>
          <a:p>
            <a:r>
              <a:rPr kumimoji="1" lang="ja-JP" altLang="en-US" sz="1200" kern="1200" dirty="0" smtClean="0">
                <a:solidFill>
                  <a:schemeClr val="tx1"/>
                </a:solidFill>
                <a:effectLst/>
                <a:latin typeface="+mn-lt"/>
                <a:ea typeface="+mn-ea"/>
                <a:cs typeface="+mn-cs"/>
              </a:rPr>
              <a:t>このような</a:t>
            </a:r>
            <a:r>
              <a:rPr kumimoji="1" lang="ja-JP" altLang="ja-JP" sz="1200" kern="1200" dirty="0" smtClean="0">
                <a:solidFill>
                  <a:schemeClr val="tx1"/>
                </a:solidFill>
                <a:effectLst/>
                <a:latin typeface="+mn-lt"/>
                <a:ea typeface="+mn-ea"/>
                <a:cs typeface="+mn-cs"/>
              </a:rPr>
              <a:t>文献があり、</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奉仕の原則と保全の法則は翻訳を済ませて発行済み、経営学は全</a:t>
            </a: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17</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巻の内、</a:t>
            </a: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8</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巻までが翻訳済みです。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そのほとんどは</a:t>
            </a:r>
            <a:r>
              <a:rPr kumimoji="1" lang="ja-JP" altLang="ja-JP" sz="1200" kern="1200" dirty="0" smtClean="0">
                <a:solidFill>
                  <a:schemeClr val="tx1"/>
                </a:solidFill>
                <a:effectLst/>
                <a:latin typeface="+mn-lt"/>
                <a:ea typeface="+mn-ea"/>
                <a:cs typeface="+mn-cs"/>
              </a:rPr>
              <a:t>、彼が設立していたシェルドン・スクールの教科書として発行されたもので</a:t>
            </a:r>
            <a:r>
              <a:rPr kumimoji="1" lang="ja-JP" altLang="en-US" sz="1200" kern="1200" dirty="0" smtClean="0">
                <a:solidFill>
                  <a:schemeClr val="tx1"/>
                </a:solidFill>
                <a:effectLst/>
                <a:latin typeface="+mn-lt"/>
                <a:ea typeface="+mn-ea"/>
                <a:cs typeface="+mn-cs"/>
              </a:rPr>
              <a:t>す。</a:t>
            </a:r>
          </a:p>
          <a:p>
            <a:r>
              <a:rPr kumimoji="1" lang="ja-JP" altLang="ja-JP" sz="1200" kern="1200" dirty="0" smtClean="0">
                <a:solidFill>
                  <a:schemeClr val="tx1"/>
                </a:solidFill>
                <a:effectLst/>
                <a:latin typeface="+mn-lt"/>
                <a:ea typeface="+mn-ea"/>
                <a:cs typeface="+mn-cs"/>
              </a:rPr>
              <a:t>なおこれ以外に、ロータリーの年次大会や</a:t>
            </a:r>
            <a:r>
              <a:rPr kumimoji="1" lang="en-US" altLang="ja-JP" sz="1200" kern="1200" dirty="0" smtClean="0">
                <a:solidFill>
                  <a:schemeClr val="tx1"/>
                </a:solidFill>
                <a:effectLst/>
                <a:latin typeface="+mn-lt"/>
                <a:ea typeface="+mn-ea"/>
                <a:cs typeface="+mn-cs"/>
              </a:rPr>
              <a:t>The Rotarian</a:t>
            </a:r>
            <a:r>
              <a:rPr kumimoji="1" lang="ja-JP" altLang="ja-JP" sz="1200" kern="1200" dirty="0" smtClean="0">
                <a:solidFill>
                  <a:schemeClr val="tx1"/>
                </a:solidFill>
                <a:effectLst/>
                <a:latin typeface="+mn-lt"/>
                <a:ea typeface="+mn-ea"/>
                <a:cs typeface="+mn-cs"/>
              </a:rPr>
              <a:t>に寄稿した幾つかの文献があります。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これらの文献はすべて、私が主宰しております「源流の会」のウエブサイトに収録してありますのでぜひご覧ください。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14</a:t>
            </a:fld>
            <a:endParaRPr kumimoji="1" lang="ja-JP" altLang="en-US"/>
          </a:p>
        </p:txBody>
      </p:sp>
    </p:spTree>
    <p:extLst>
      <p:ext uri="{BB962C8B-B14F-4D97-AF65-F5344CB8AC3E}">
        <p14:creationId xmlns:p14="http://schemas.microsoft.com/office/powerpoint/2010/main" val="319343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a:t>
            </a:r>
            <a:r>
              <a:rPr kumimoji="1" lang="ja-JP" altLang="en-US" sz="1200" kern="1200" dirty="0" smtClean="0">
                <a:solidFill>
                  <a:schemeClr val="tx1"/>
                </a:solidFill>
                <a:effectLst/>
                <a:latin typeface="+mn-lt"/>
                <a:ea typeface="+mn-ea"/>
                <a:cs typeface="+mn-cs"/>
              </a:rPr>
              <a:t>のではなく、</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年に発行された　</a:t>
            </a:r>
            <a:r>
              <a:rPr kumimoji="1" lang="en-US" altLang="ja-JP" sz="1200" kern="1200" dirty="0" smtClean="0">
                <a:solidFill>
                  <a:schemeClr val="tx1"/>
                </a:solidFill>
                <a:effectLst/>
                <a:latin typeface="+mn-lt"/>
                <a:ea typeface="+mn-ea"/>
                <a:cs typeface="+mn-cs"/>
              </a:rPr>
              <a:t>Successful Selling</a:t>
            </a:r>
            <a:r>
              <a:rPr kumimoji="1" lang="ja-JP" altLang="ja-JP" sz="1200" kern="1200" dirty="0" smtClean="0">
                <a:solidFill>
                  <a:schemeClr val="tx1"/>
                </a:solidFill>
                <a:effectLst/>
                <a:latin typeface="+mn-lt"/>
                <a:ea typeface="+mn-ea"/>
                <a:cs typeface="+mn-cs"/>
              </a:rPr>
              <a:t>というシェルドン・スクールの教科書</a:t>
            </a:r>
            <a:r>
              <a:rPr kumimoji="1" lang="ja-JP" altLang="en-US" sz="1200" kern="1200" dirty="0" smtClean="0">
                <a:solidFill>
                  <a:schemeClr val="tx1"/>
                </a:solidFill>
                <a:effectLst/>
                <a:latin typeface="+mn-lt"/>
                <a:ea typeface="+mn-ea"/>
                <a:cs typeface="+mn-cs"/>
              </a:rPr>
              <a:t>の中で使われている言葉で</a:t>
            </a:r>
            <a:r>
              <a:rPr kumimoji="1" lang="ja-JP" altLang="ja-JP" sz="1200" kern="1200" dirty="0" smtClean="0">
                <a:solidFill>
                  <a:schemeClr val="tx1"/>
                </a:solidFill>
                <a:effectLst/>
                <a:latin typeface="+mn-lt"/>
                <a:ea typeface="+mn-ea"/>
                <a:cs typeface="+mn-cs"/>
              </a:rPr>
              <a:t>あり、経営学のモットーとして作られたものを、ロータリーが借用していることになります。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ロータリーはシェルドンが提唱した</a:t>
            </a:r>
            <a:r>
              <a:rPr kumimoji="1" lang="en-US" altLang="ja-JP" sz="1200" kern="1200" dirty="0" smtClean="0">
                <a:solidFill>
                  <a:schemeClr val="tx1"/>
                </a:solidFill>
                <a:effectLst/>
                <a:latin typeface="+mn-lt"/>
                <a:ea typeface="+mn-ea"/>
                <a:cs typeface="+mn-cs"/>
              </a:rPr>
              <a:t>He profits most who serves best</a:t>
            </a:r>
            <a:r>
              <a:rPr kumimoji="1" lang="ja-JP" altLang="en-US" sz="1200" kern="1200" dirty="0" smtClean="0">
                <a:solidFill>
                  <a:schemeClr val="tx1"/>
                </a:solidFill>
                <a:effectLst/>
                <a:latin typeface="+mn-lt"/>
                <a:ea typeface="+mn-ea"/>
                <a:cs typeface="+mn-cs"/>
              </a:rPr>
              <a:t>というフレーズをモットーとして採択していますから、このモットーが健在である限り、シェルドンの奉仕理念を順守しなければなりません。</a:t>
            </a:r>
            <a:endParaRPr kumimoji="1" lang="ja-JP" altLang="en-US" dirty="0" smtClean="0"/>
          </a:p>
          <a:p>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15</a:t>
            </a:fld>
            <a:endParaRPr kumimoji="1" lang="ja-JP" altLang="en-US" dirty="0"/>
          </a:p>
        </p:txBody>
      </p:sp>
    </p:spTree>
    <p:extLst>
      <p:ext uri="{BB962C8B-B14F-4D97-AF65-F5344CB8AC3E}">
        <p14:creationId xmlns:p14="http://schemas.microsoft.com/office/powerpoint/2010/main" val="328741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dirty="0" smtClean="0">
                <a:solidFill>
                  <a:schemeClr val="tx1"/>
                </a:solidFill>
                <a:latin typeface="+mn-lt"/>
                <a:ea typeface="+mn-ea"/>
                <a:cs typeface="+mn-cs"/>
              </a:rPr>
              <a:t>ロータリーの奉仕理念は日本人の発想と似ている部分がある影響からか、石田梅岩や二宮尊徳の考え方を引き合いにして奉仕を語る人がいますが、たとえ似ている側面はあったとしても、その本質はシェルドンの奉仕理念とは根本的に違うものであることを強調しておきたいと思います。</a:t>
            </a:r>
          </a:p>
          <a:p>
            <a:r>
              <a:rPr kumimoji="1" lang="ja-JP" altLang="en-US" sz="1200" kern="1200" dirty="0" smtClean="0">
                <a:solidFill>
                  <a:schemeClr val="tx1"/>
                </a:solidFill>
                <a:latin typeface="+mn-lt"/>
                <a:ea typeface="+mn-ea"/>
                <a:cs typeface="+mn-cs"/>
              </a:rPr>
              <a:t>これは、戦前、戦中の一時期、</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を離脱していた時期があり、当時はポール・ハリスやアーサー・シェルドンを例にしてロータリーを語ることが不可能であったため、日本の事例を語らざるを得なかったものと思われます。</a:t>
            </a:r>
          </a:p>
          <a:p>
            <a:r>
              <a:rPr kumimoji="1" lang="ja-JP" altLang="en-US" sz="1200" kern="1200" dirty="0" smtClean="0">
                <a:solidFill>
                  <a:schemeClr val="tx1"/>
                </a:solidFill>
                <a:latin typeface="+mn-lt"/>
                <a:ea typeface="+mn-ea"/>
                <a:cs typeface="+mn-cs"/>
              </a:rPr>
              <a:t>シェルドンの奉仕理念の中にあるのは、実はインド哲学であって、日本の道徳感や商習慣ではありませんでした。これについては後で触れたいと思います。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sz="1200" kern="1200" dirty="0" smtClean="0">
                <a:solidFill>
                  <a:schemeClr val="tx1"/>
                </a:solidFill>
                <a:latin typeface="+mn-lt"/>
                <a:ea typeface="+mn-ea"/>
                <a:cs typeface="+mn-cs"/>
              </a:rPr>
              <a:t>1905</a:t>
            </a:r>
            <a:r>
              <a:rPr kumimoji="1" lang="ja-JP" altLang="en-US" sz="1200" kern="1200" dirty="0" smtClean="0">
                <a:solidFill>
                  <a:schemeClr val="tx1"/>
                </a:solidFill>
                <a:latin typeface="+mn-lt"/>
                <a:ea typeface="+mn-ea"/>
                <a:cs typeface="+mn-cs"/>
              </a:rPr>
              <a:t>年のことであり、シェルドンはそれよりはるか以前に職業奉仕の理念を構築して、それを実社会で応用するためのビジネス・スクールを経営していたからです。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職業奉仕を倫理高揚運動と説く人がいますが、これも大きな間違いで、職業奉仕とは科学的かつ合理的な企業経営方法のことであり、シェルドンの職業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p>
          <a:p>
            <a:r>
              <a:rPr kumimoji="1" lang="ja-JP" altLang="en-US" sz="1200" kern="1200" dirty="0" smtClean="0">
                <a:solidFill>
                  <a:schemeClr val="tx1"/>
                </a:solidFill>
                <a:latin typeface="+mn-lt"/>
                <a:ea typeface="+mn-ea"/>
                <a:cs typeface="+mn-cs"/>
              </a:rPr>
              <a:t>シェルドンの奉仕理念を正しく知ることが、正しく奉仕を理解することにつながります。そこで今日はシェルドンの奉仕理念とはどんな考え方なのかについて徹底的に検証してみたいと思います。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16</a:t>
            </a:fld>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は、純然たる経営学の理念であ</a:t>
            </a:r>
            <a:r>
              <a:rPr kumimoji="1" lang="ja-JP" altLang="en-US" sz="1200" kern="1200" dirty="0" smtClean="0">
                <a:solidFill>
                  <a:schemeClr val="tx1"/>
                </a:solidFill>
                <a:effectLst/>
                <a:latin typeface="+mn-lt"/>
                <a:ea typeface="+mn-ea"/>
                <a:cs typeface="+mn-cs"/>
              </a:rPr>
              <a:t>り、シェルドンはこのモットーは黄金律を説いたものだと述べています。</a:t>
            </a:r>
          </a:p>
          <a:p>
            <a:r>
              <a:rPr kumimoji="1" lang="ja-JP" altLang="en-US" sz="1200" kern="1200" dirty="0" smtClean="0">
                <a:solidFill>
                  <a:schemeClr val="tx1"/>
                </a:solidFill>
                <a:effectLst/>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てくると説いていま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ビジネスマンの目的は発展的な事業を構築することであり、その目的を達成するためには、奉仕の理念に基づいて、継続的に利益をもたらす顧客を確保することが必要であると</a:t>
            </a:r>
            <a:r>
              <a:rPr kumimoji="1" lang="ja-JP" altLang="en-US" sz="1200" kern="1200" dirty="0" smtClean="0">
                <a:solidFill>
                  <a:schemeClr val="tx1"/>
                </a:solidFill>
                <a:effectLst/>
                <a:latin typeface="+mn-lt"/>
                <a:ea typeface="+mn-ea"/>
                <a:cs typeface="+mn-cs"/>
              </a:rPr>
              <a:t>述べています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シェルドンの文献を精査すれば、彼の奉仕理念は修正資本主義を</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以上も先取りした斬新な経営理論であることが分かります。過酷な資本主義が労働者を徹底的に搾取していた時代に、労働者の立場を理解し、利益を適切にシェアしながら、継続的に利益をもたらす顧客を確保する目的で事業を営むことを提唱し、その考え方を順守したシェルドン・スクールの卒業生の努力によって、現在の資本主義社会の発展をもたらせたと言っても過言ではありません。</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ちなみに</a:t>
            </a:r>
            <a:r>
              <a:rPr kumimoji="1" lang="en-US" altLang="ja-JP" sz="1200" kern="1200" dirty="0" smtClean="0">
                <a:solidFill>
                  <a:schemeClr val="tx1"/>
                </a:solidFill>
                <a:effectLst/>
                <a:latin typeface="+mn-lt"/>
                <a:ea typeface="+mn-ea"/>
                <a:cs typeface="+mn-cs"/>
              </a:rPr>
              <a:t>1921</a:t>
            </a:r>
            <a:r>
              <a:rPr kumimoji="1" lang="ja-JP" altLang="en-US" sz="1200" kern="1200" dirty="0" smtClean="0">
                <a:solidFill>
                  <a:schemeClr val="tx1"/>
                </a:solidFill>
                <a:effectLst/>
                <a:latin typeface="+mn-lt"/>
                <a:ea typeface="+mn-ea"/>
                <a:cs typeface="+mn-cs"/>
              </a:rPr>
              <a:t>年のシェルドン・スクールの卒業生は延</a:t>
            </a:r>
            <a:r>
              <a:rPr kumimoji="1" lang="en-US" altLang="ja-JP" sz="1200" kern="1200" dirty="0" smtClean="0">
                <a:solidFill>
                  <a:schemeClr val="tx1"/>
                </a:solidFill>
                <a:effectLst/>
                <a:latin typeface="+mn-lt"/>
                <a:ea typeface="+mn-ea"/>
                <a:cs typeface="+mn-cs"/>
              </a:rPr>
              <a:t>26</a:t>
            </a:r>
            <a:r>
              <a:rPr kumimoji="1" lang="ja-JP" altLang="en-US" sz="1200" kern="1200" dirty="0" smtClean="0">
                <a:solidFill>
                  <a:schemeClr val="tx1"/>
                </a:solidFill>
                <a:effectLst/>
                <a:latin typeface="+mn-lt"/>
                <a:ea typeface="+mn-ea"/>
                <a:cs typeface="+mn-cs"/>
              </a:rPr>
              <a:t>万人。それに比べると当時のロータリアンの数は</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万</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千人に過ぎません。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さらに、チェスレー・ペリーもジョン・ナトソンもジョージ・ピンカムも、ロータリーの理論武装の主な担い手はすべて、シェルドン・スクールの卒業生で占められていたことを考えると、ロータリーもシェルドン・スクールの卒業生の一人と考えざるを得ません。</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17</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シェルドンの奉仕理念の詳細を具体的に説明します。</a:t>
            </a:r>
          </a:p>
          <a:p>
            <a:r>
              <a:rPr kumimoji="1" lang="ja-JP" altLang="ja-JP" sz="1200" kern="1200" dirty="0" smtClean="0">
                <a:solidFill>
                  <a:schemeClr val="tx1"/>
                </a:solidFill>
                <a:latin typeface="+mn-lt"/>
                <a:ea typeface="+mn-ea"/>
                <a:cs typeface="+mn-cs"/>
              </a:rPr>
              <a:t>売るためには良い製品を作って適正な価格つけることが最初のステップです。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まず品質の高い製品を作ることが一番重要です。</a:t>
            </a:r>
          </a:p>
          <a:p>
            <a:r>
              <a:rPr kumimoji="1" lang="ja-JP" altLang="ja-JP" sz="1200" kern="1200" dirty="0" smtClean="0">
                <a:solidFill>
                  <a:schemeClr val="tx1"/>
                </a:solidFill>
                <a:latin typeface="+mn-lt"/>
                <a:ea typeface="+mn-ea"/>
                <a:cs typeface="+mn-cs"/>
              </a:rPr>
              <a:t>次のステップはいかにして十分の量を作るかです。</a:t>
            </a:r>
          </a:p>
          <a:p>
            <a:r>
              <a:rPr kumimoji="1" lang="ja-JP" altLang="ja-JP" sz="1200" kern="1200" dirty="0" smtClean="0">
                <a:solidFill>
                  <a:schemeClr val="tx1"/>
                </a:solidFill>
                <a:latin typeface="+mn-lt"/>
                <a:ea typeface="+mn-ea"/>
                <a:cs typeface="+mn-cs"/>
              </a:rPr>
              <a:t>第</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のステップは、管理の方法すなわち</a:t>
            </a:r>
            <a:r>
              <a:rPr kumimoji="1" lang="ja-JP" altLang="en-US" sz="1200" kern="1200" dirty="0" smtClean="0">
                <a:solidFill>
                  <a:schemeClr val="tx1"/>
                </a:solidFill>
                <a:latin typeface="+mn-lt"/>
                <a:ea typeface="+mn-ea"/>
                <a:cs typeface="+mn-cs"/>
              </a:rPr>
              <a:t>事業を営む</a:t>
            </a:r>
            <a:r>
              <a:rPr kumimoji="1" lang="ja-JP" altLang="ja-JP" sz="1200" kern="1200" dirty="0" smtClean="0">
                <a:solidFill>
                  <a:schemeClr val="tx1"/>
                </a:solidFill>
                <a:latin typeface="+mn-lt"/>
                <a:ea typeface="+mn-ea"/>
                <a:cs typeface="+mn-cs"/>
              </a:rPr>
              <a:t>人間の行動を正しく処理することです。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「品質</a:t>
            </a:r>
            <a:r>
              <a:rPr kumimoji="1" lang="en-US" altLang="ja-JP" sz="1200" kern="1200" dirty="0" smtClean="0">
                <a:solidFill>
                  <a:schemeClr val="tx1"/>
                </a:solidFill>
                <a:latin typeface="+mn-lt"/>
                <a:ea typeface="+mn-ea"/>
                <a:cs typeface="+mn-cs"/>
              </a:rPr>
              <a:t>Q1</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量</a:t>
            </a:r>
            <a:r>
              <a:rPr kumimoji="1" lang="en-US" altLang="ja-JP" sz="1200" kern="1200" dirty="0" smtClean="0">
                <a:solidFill>
                  <a:schemeClr val="tx1"/>
                </a:solidFill>
                <a:latin typeface="+mn-lt"/>
                <a:ea typeface="+mn-ea"/>
                <a:cs typeface="+mn-cs"/>
              </a:rPr>
              <a:t>Q2</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管理の方法</a:t>
            </a:r>
            <a:r>
              <a:rPr kumimoji="1" lang="en-US" altLang="ja-JP" sz="1200" kern="1200" dirty="0" smtClean="0">
                <a:solidFill>
                  <a:schemeClr val="tx1"/>
                </a:solidFill>
                <a:latin typeface="+mn-lt"/>
                <a:ea typeface="+mn-ea"/>
                <a:cs typeface="+mn-cs"/>
              </a:rPr>
              <a:t>M</a:t>
            </a:r>
            <a:r>
              <a:rPr kumimoji="1" lang="ja-JP" altLang="ja-JP" sz="1200" kern="1200" dirty="0" smtClean="0">
                <a:solidFill>
                  <a:schemeClr val="tx1"/>
                </a:solidFill>
                <a:latin typeface="+mn-lt"/>
                <a:ea typeface="+mn-ea"/>
                <a:cs typeface="+mn-cs"/>
              </a:rPr>
              <a:t>」という</a:t>
            </a:r>
            <a:r>
              <a:rPr kumimoji="1" lang="ja-JP" altLang="en-US" sz="1200" kern="1200" dirty="0" smtClean="0">
                <a:solidFill>
                  <a:schemeClr val="tx1"/>
                </a:solidFill>
                <a:latin typeface="+mn-lt"/>
                <a:ea typeface="+mn-ea"/>
                <a:cs typeface="+mn-cs"/>
              </a:rPr>
              <a:t>奉仕の三角形は</a:t>
            </a:r>
            <a:r>
              <a:rPr kumimoji="1" lang="ja-JP" altLang="ja-JP" sz="1200" kern="1200" dirty="0" smtClean="0">
                <a:solidFill>
                  <a:schemeClr val="tx1"/>
                </a:solidFill>
                <a:latin typeface="+mn-lt"/>
                <a:ea typeface="+mn-ea"/>
                <a:cs typeface="+mn-cs"/>
              </a:rPr>
              <a:t>、物の価値を計る普遍的な基準</a:t>
            </a:r>
            <a:r>
              <a:rPr kumimoji="1" lang="ja-JP" altLang="en-US" sz="1200" kern="1200" dirty="0" smtClean="0">
                <a:solidFill>
                  <a:schemeClr val="tx1"/>
                </a:solidFill>
                <a:latin typeface="+mn-lt"/>
                <a:ea typeface="+mn-ea"/>
                <a:cs typeface="+mn-cs"/>
              </a:rPr>
              <a:t>だと考えられます</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この三つの要素がそろって、始めて価値ある奉仕をすることが可能になります。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シェルドンは、質、量、管理の方法を示した奉仕の三角形はインドの哲学家バガバン・ダスの「平和学」という本の中でヒントを得たと述べています。シェルドンの奉仕理念がインド哲学の影響を受けていることは興味あることです。</a:t>
            </a:r>
          </a:p>
          <a:p>
            <a:r>
              <a:rPr kumimoji="1" lang="ja-JP" altLang="ja-JP" sz="1200" kern="1200" dirty="0" smtClean="0">
                <a:solidFill>
                  <a:schemeClr val="tx1"/>
                </a:solidFill>
                <a:effectLst/>
                <a:latin typeface="+mn-lt"/>
                <a:ea typeface="+mn-ea"/>
                <a:cs typeface="+mn-cs"/>
              </a:rPr>
              <a:t>この記述に興味を示して、「平和の科学」をあちらこちら探し回った結果、バーミンガムのとある古本屋にこの本があることを突き止めたので、早速手配しました。イギリスからアメリカに住んでいる娘経由で届いたので、結局本代の倍ほどの運賃を支払うことになりました</a:t>
            </a:r>
            <a:r>
              <a:rPr kumimoji="1" lang="ja-JP" altLang="en-US" sz="1200" kern="1200" dirty="0" smtClean="0">
                <a:solidFill>
                  <a:schemeClr val="tx1"/>
                </a:solidFill>
                <a:effectLst/>
                <a:latin typeface="+mn-lt"/>
                <a:ea typeface="+mn-ea"/>
                <a:cs typeface="+mn-cs"/>
              </a:rPr>
              <a:t>ので</a:t>
            </a:r>
            <a:r>
              <a:rPr kumimoji="1" lang="ja-JP" altLang="ja-JP" sz="1200" kern="1200" dirty="0" smtClean="0">
                <a:solidFill>
                  <a:schemeClr val="tx1"/>
                </a:solidFill>
                <a:effectLst/>
                <a:latin typeface="+mn-lt"/>
                <a:ea typeface="+mn-ea"/>
                <a:cs typeface="+mn-cs"/>
              </a:rPr>
              <a:t>、現在、翻訳に格闘中です。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ざっと、キーワード検索をした結果、質、量、管理状態の奉仕の三角形に触れているのは一か所のみで、それもその内容の説明ではなく、単なる三元論の一例として、記載されているに過ぎませんでした。</a:t>
            </a:r>
          </a:p>
          <a:p>
            <a:r>
              <a:rPr kumimoji="1" lang="ja-JP" altLang="ja-JP" sz="1200" kern="1200" dirty="0" smtClean="0">
                <a:solidFill>
                  <a:schemeClr val="tx1"/>
                </a:solidFill>
                <a:effectLst/>
                <a:latin typeface="+mn-lt"/>
                <a:ea typeface="+mn-ea"/>
                <a:cs typeface="+mn-cs"/>
              </a:rPr>
              <a:t>まだ、ざっと目を通しただけですが、かなりの部分にインド文字が使われているので、翻訳は困難を極めている状態です。</a:t>
            </a:r>
          </a:p>
          <a:p>
            <a:endParaRPr kumimoji="1" lang="ja-JP" altLang="en-US"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smtClean="0">
                <a:solidFill>
                  <a:schemeClr val="tx1"/>
                </a:solidFill>
                <a:effectLst/>
                <a:latin typeface="+mn-lt"/>
                <a:ea typeface="+mn-ea"/>
                <a:cs typeface="+mn-cs"/>
              </a:rPr>
              <a:t>良いセールスマンになろうと思えば、正しい「質・量・管理の方法」で商談を進め</a:t>
            </a:r>
            <a:r>
              <a:rPr kumimoji="1" lang="ja-JP" altLang="en-US" sz="1200" kern="1200" dirty="0" smtClean="0">
                <a:solidFill>
                  <a:schemeClr val="tx1"/>
                </a:solidFill>
                <a:effectLst/>
                <a:latin typeface="+mn-lt"/>
                <a:ea typeface="+mn-ea"/>
                <a:cs typeface="+mn-cs"/>
              </a:rPr>
              <a:t>ることです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あなたが顧客に言っている言葉の質を確かめてください。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あなたは良い言葉を使っていますか。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顧客の心証を害するような発言はしていませんか。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あなたの商談の量は適切ですか。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論理的に話していますか。要点をしぼって話していますか。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適切に話していますか。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顧客の前での態度はどうですか。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貴方が製造業の良い事業主になろうと思えば、正しい</a:t>
            </a:r>
            <a:r>
              <a:rPr kumimoji="1" lang="ja-JP" altLang="ja-JP" sz="1200" kern="1200" dirty="0" smtClean="0">
                <a:solidFill>
                  <a:schemeClr val="tx1"/>
                </a:solidFill>
                <a:latin typeface="+mn-lt"/>
                <a:ea typeface="+mn-ea"/>
                <a:cs typeface="+mn-cs"/>
              </a:rPr>
              <a:t>「質・量・管理の方法」で</a:t>
            </a:r>
            <a:r>
              <a:rPr kumimoji="1" lang="ja-JP" altLang="en-US" sz="1200" kern="1200" dirty="0" smtClean="0">
                <a:solidFill>
                  <a:schemeClr val="tx1"/>
                </a:solidFill>
                <a:latin typeface="+mn-lt"/>
                <a:ea typeface="+mn-ea"/>
                <a:cs typeface="+mn-cs"/>
              </a:rPr>
              <a:t>企業経営</a:t>
            </a:r>
            <a:r>
              <a:rPr kumimoji="1" lang="ja-JP" altLang="ja-JP" sz="1200" kern="1200" dirty="0" smtClean="0">
                <a:solidFill>
                  <a:schemeClr val="tx1"/>
                </a:solidFill>
                <a:latin typeface="+mn-lt"/>
                <a:ea typeface="+mn-ea"/>
                <a:cs typeface="+mn-cs"/>
              </a:rPr>
              <a:t>を進め</a:t>
            </a:r>
            <a:r>
              <a:rPr kumimoji="1" lang="ja-JP" altLang="en-US" sz="1200" kern="1200" dirty="0" smtClean="0">
                <a:solidFill>
                  <a:schemeClr val="tx1"/>
                </a:solidFill>
                <a:latin typeface="+mn-lt"/>
                <a:ea typeface="+mn-ea"/>
                <a:cs typeface="+mn-cs"/>
              </a:rPr>
              <a:t>なければなりません</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自社の製品の質に自信がありますか。</a:t>
            </a:r>
          </a:p>
          <a:p>
            <a:r>
              <a:rPr kumimoji="1" lang="ja-JP" altLang="en-US" sz="1200" kern="1200" dirty="0" smtClean="0">
                <a:solidFill>
                  <a:schemeClr val="tx1"/>
                </a:solidFill>
                <a:latin typeface="+mn-lt"/>
                <a:ea typeface="+mn-ea"/>
                <a:cs typeface="+mn-cs"/>
              </a:rPr>
              <a:t>うっかりミスに備えた対策を講じていますか。</a:t>
            </a:r>
          </a:p>
          <a:p>
            <a:r>
              <a:rPr kumimoji="1" lang="ja-JP" altLang="en-US" sz="1200" kern="1200" dirty="0" smtClean="0">
                <a:solidFill>
                  <a:schemeClr val="tx1"/>
                </a:solidFill>
                <a:latin typeface="+mn-lt"/>
                <a:ea typeface="+mn-ea"/>
                <a:cs typeface="+mn-cs"/>
              </a:rPr>
              <a:t>常に製品の研究開発を進めていますか。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十分な製品を作るための設備投資を行っていますか。</a:t>
            </a:r>
          </a:p>
          <a:p>
            <a:r>
              <a:rPr kumimoji="1" lang="ja-JP" altLang="en-US" sz="1200" kern="1200" dirty="0" smtClean="0">
                <a:solidFill>
                  <a:schemeClr val="tx1"/>
                </a:solidFill>
                <a:latin typeface="+mn-lt"/>
                <a:ea typeface="+mn-ea"/>
                <a:cs typeface="+mn-cs"/>
              </a:rPr>
              <a:t>万一の場合に備えた対策を講じていますか。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マンパワーを開発するための社員教育を行っていますか。</a:t>
            </a:r>
          </a:p>
          <a:p>
            <a:r>
              <a:rPr kumimoji="1" lang="ja-JP" altLang="en-US" sz="1200" kern="1200" dirty="0" smtClean="0">
                <a:solidFill>
                  <a:schemeClr val="tx1"/>
                </a:solidFill>
                <a:latin typeface="+mn-lt"/>
                <a:ea typeface="+mn-ea"/>
                <a:cs typeface="+mn-cs"/>
              </a:rPr>
              <a:t>社員の意見を聞いて、それを反映する機会を設けていますか。</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昨年秋の理事会において、</a:t>
            </a:r>
            <a:r>
              <a:rPr kumimoji="1" lang="en-US" altLang="ja-JP" dirty="0" smtClean="0"/>
              <a:t>Strategic Plan</a:t>
            </a:r>
            <a:r>
              <a:rPr kumimoji="1" lang="ja-JP" altLang="en-US" dirty="0" smtClean="0"/>
              <a:t>の訳が「長期計画」から「戦略計画」に変更されました。</a:t>
            </a:r>
          </a:p>
          <a:p>
            <a:r>
              <a:rPr kumimoji="1" lang="ja-JP" altLang="en-US" dirty="0" smtClean="0"/>
              <a:t>果たして、このままの状態で、奉仕クラブとして生き残れるか。サバイバルを賭けた戦いを始めようという悲壮な決意を込めた名称変更だと思います。</a:t>
            </a:r>
          </a:p>
          <a:p>
            <a:endParaRPr kumimoji="1" lang="ja-JP" altLang="en-US" dirty="0" smtClean="0"/>
          </a:p>
          <a:p>
            <a:r>
              <a:rPr kumimoji="1" lang="ja-JP" altLang="en-US" dirty="0" smtClean="0"/>
              <a:t>このロータリーにおけるマンパワーの衰退はアメリカと日本に象徴的に起こっている減少で、日本で最高の会員数を誇った</a:t>
            </a:r>
            <a:r>
              <a:rPr kumimoji="1" lang="en-US" altLang="ja-JP" dirty="0" smtClean="0"/>
              <a:t>1996</a:t>
            </a:r>
            <a:r>
              <a:rPr kumimoji="1" lang="ja-JP" altLang="en-US" dirty="0" smtClean="0"/>
              <a:t>年と比べるとアメリカでは</a:t>
            </a:r>
            <a:r>
              <a:rPr kumimoji="1" lang="en-US" altLang="ja-JP" dirty="0" smtClean="0"/>
              <a:t>20%</a:t>
            </a:r>
            <a:r>
              <a:rPr kumimoji="1" lang="ja-JP" altLang="en-US" dirty="0" smtClean="0"/>
              <a:t>の会員減少、日本では驚くなかれ</a:t>
            </a:r>
            <a:r>
              <a:rPr kumimoji="1" lang="en-US" altLang="ja-JP" dirty="0" smtClean="0"/>
              <a:t>32%</a:t>
            </a:r>
            <a:r>
              <a:rPr kumimoji="1" lang="ja-JP" altLang="en-US" dirty="0" smtClean="0"/>
              <a:t>の激減という現象が起こっています。邦訳が変えられたのも、日本の状況に警鐘を鳴らす意味が込められていると思われます。</a:t>
            </a:r>
          </a:p>
          <a:p>
            <a:endParaRPr kumimoji="1" lang="ja-JP" altLang="en-US" dirty="0" smtClean="0"/>
          </a:p>
          <a:p>
            <a:r>
              <a:rPr kumimoji="1" lang="ja-JP" altLang="en-US" dirty="0" smtClean="0"/>
              <a:t>なお日本ではこの</a:t>
            </a:r>
            <a:r>
              <a:rPr kumimoji="1" lang="en-US" altLang="ja-JP" dirty="0" smtClean="0"/>
              <a:t>10</a:t>
            </a:r>
            <a:r>
              <a:rPr kumimoji="1" lang="ja-JP" altLang="en-US" dirty="0" smtClean="0"/>
              <a:t>年間に</a:t>
            </a:r>
            <a:r>
              <a:rPr kumimoji="1" lang="en-US" altLang="ja-JP" dirty="0" smtClean="0"/>
              <a:t>50</a:t>
            </a:r>
            <a:r>
              <a:rPr kumimoji="1" lang="ja-JP" altLang="en-US" dirty="0" smtClean="0"/>
              <a:t>クラブが消滅しています。</a:t>
            </a:r>
          </a:p>
          <a:p>
            <a:r>
              <a:rPr kumimoji="1" lang="ja-JP" altLang="en-US" dirty="0" smtClean="0"/>
              <a:t>この数字を見ると、従来は</a:t>
            </a:r>
            <a:r>
              <a:rPr kumimoji="1" lang="en-US" altLang="ja-JP" dirty="0" smtClean="0"/>
              <a:t>RI</a:t>
            </a:r>
            <a:r>
              <a:rPr kumimoji="1" lang="ja-JP" altLang="en-US" dirty="0" smtClean="0"/>
              <a:t>の人頭分担金の増収を狙って、会員増強を強制しているという声が高かったのですが、実はそれだけではなく、</a:t>
            </a:r>
          </a:p>
          <a:p>
            <a:r>
              <a:rPr kumimoji="1" lang="ja-JP" altLang="en-US" dirty="0" smtClean="0"/>
              <a:t>この会員減少が続けが、近い将来に日本のロータリー運動が全く立ち行かなくなる可能性があるのではないかと、危惧の念が高まる感じが致します。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dirty="0"/>
          </a:p>
        </p:txBody>
      </p:sp>
    </p:spTree>
    <p:extLst>
      <p:ext uri="{BB962C8B-B14F-4D97-AF65-F5344CB8AC3E}">
        <p14:creationId xmlns:p14="http://schemas.microsoft.com/office/powerpoint/2010/main" val="454037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小売商の場合も同様に、</a:t>
            </a:r>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店主や従業員この態度がいいこと。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リピーターとなって再三、店に訪れる上得意を確保することが、すべての事業所を繁栄させます。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事業所の後援者と上得意を継続的に確保することが事業を発展させる鍵なのです。</a:t>
            </a:r>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22</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en-US" sz="1200" kern="1200" dirty="0" smtClean="0">
                <a:solidFill>
                  <a:schemeClr val="tx1"/>
                </a:solidFill>
                <a:effectLst/>
                <a:latin typeface="+mn-lt"/>
                <a:ea typeface="+mn-ea"/>
                <a:cs typeface="+mn-cs"/>
              </a:rPr>
              <a:t>人間関係学から事業経営を考えなければなりません。</a:t>
            </a:r>
          </a:p>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資本家が利益を独占するのではなくて、従業員や取引に関係する人たちと適正に再配分することが継続的に利益を得る方法</a:t>
            </a:r>
            <a:r>
              <a:rPr kumimoji="1" lang="ja-JP" altLang="en-US" sz="1200" kern="1200" dirty="0" smtClean="0">
                <a:solidFill>
                  <a:schemeClr val="tx1"/>
                </a:solidFill>
                <a:effectLst/>
                <a:latin typeface="+mn-lt"/>
                <a:ea typeface="+mn-ea"/>
                <a:cs typeface="+mn-cs"/>
              </a:rPr>
              <a:t>なのです。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その代わりに、従業員には、最善を尽くして働くこと。過失を最小限におさえること。会社の管理運営に協力すること</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要請</a:t>
            </a:r>
            <a:r>
              <a:rPr kumimoji="1" lang="ja-JP" altLang="en-US" sz="1200" kern="1200" dirty="0" smtClean="0">
                <a:solidFill>
                  <a:schemeClr val="tx1"/>
                </a:solidFill>
                <a:effectLst/>
                <a:latin typeface="+mn-lt"/>
                <a:ea typeface="+mn-ea"/>
                <a:cs typeface="+mn-cs"/>
              </a:rPr>
              <a:t>されます</a:t>
            </a:r>
            <a:r>
              <a:rPr kumimoji="1" lang="ja-JP" altLang="ja-JP"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23</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en-US" sz="1200" kern="1200" dirty="0" smtClean="0">
                <a:solidFill>
                  <a:schemeClr val="tx1"/>
                </a:solidFill>
                <a:latin typeface="+mn-lt"/>
                <a:ea typeface="+mn-ea"/>
                <a:cs typeface="+mn-cs"/>
              </a:rPr>
              <a:t>ニューヨーク州のキングストーンにある、彼のお墓には</a:t>
            </a:r>
            <a:r>
              <a:rPr kumimoji="1" lang="en-US" altLang="ja-JP" sz="1200" kern="1200" dirty="0" smtClean="0">
                <a:solidFill>
                  <a:schemeClr val="tx1"/>
                </a:solidFill>
                <a:effectLst/>
                <a:latin typeface="+mn-lt"/>
                <a:ea typeface="+mn-ea"/>
                <a:cs typeface="+mn-cs"/>
              </a:rPr>
              <a:t>He profits most who  best </a:t>
            </a:r>
            <a:r>
              <a:rPr kumimoji="1" lang="ja-JP" altLang="ja-JP" sz="1200" kern="1200" dirty="0" smtClean="0">
                <a:solidFill>
                  <a:schemeClr val="tx1"/>
                </a:solidFill>
                <a:effectLst/>
                <a:latin typeface="+mn-lt"/>
                <a:ea typeface="+mn-ea"/>
                <a:cs typeface="+mn-cs"/>
              </a:rPr>
              <a:t>と共に、質、量、管理状態を表す奉仕の三角形が刻まれていることは、みなさんご存知のことですが、</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よくよく調べると、この三角形は円で囲まれ、更にその周りを四角形で囲んでいることが分かります。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最近ある方から指摘されて、</a:t>
            </a:r>
            <a:r>
              <a:rPr kumimoji="1" lang="ja-JP" altLang="en-US" sz="1200" kern="1200" dirty="0" smtClean="0">
                <a:solidFill>
                  <a:schemeClr val="tx1"/>
                </a:solidFill>
                <a:latin typeface="+mn-lt"/>
                <a:ea typeface="+mn-ea"/>
                <a:cs typeface="+mn-cs"/>
              </a:rPr>
              <a:t>よく調べて見ると、一番外側の四角形の辺に文字が一文字ずつ、刻みこまれていることが分かりました。</a:t>
            </a:r>
          </a:p>
          <a:p>
            <a:r>
              <a:rPr kumimoji="1" lang="ja-JP" altLang="en-US" sz="1200" kern="1200" dirty="0" smtClean="0">
                <a:solidFill>
                  <a:schemeClr val="tx1"/>
                </a:solidFill>
                <a:latin typeface="+mn-lt"/>
                <a:ea typeface="+mn-ea"/>
                <a:cs typeface="+mn-cs"/>
              </a:rPr>
              <a:t>これは順番に</a:t>
            </a:r>
            <a:r>
              <a:rPr kumimoji="1" lang="en-US" altLang="ja-JP" sz="1200" b="0" dirty="0" smtClean="0">
                <a:ln>
                  <a:solidFill>
                    <a:schemeClr val="tx1"/>
                  </a:solidFill>
                </a:ln>
                <a:solidFill>
                  <a:schemeClr val="bg1"/>
                </a:solidFill>
              </a:rPr>
              <a:t>Ability</a:t>
            </a:r>
            <a:r>
              <a:rPr lang="ja-JP" altLang="en-US" sz="1200" b="0" dirty="0" smtClean="0">
                <a:ln>
                  <a:solidFill>
                    <a:schemeClr val="tx1"/>
                  </a:solidFill>
                </a:ln>
                <a:solidFill>
                  <a:schemeClr val="bg1"/>
                </a:solidFill>
              </a:rPr>
              <a:t>　能力、</a:t>
            </a:r>
            <a:r>
              <a:rPr lang="en-US" altLang="ja-JP" sz="1200" b="0" dirty="0" smtClean="0">
                <a:ln>
                  <a:solidFill>
                    <a:schemeClr val="tx1"/>
                  </a:solidFill>
                </a:ln>
                <a:solidFill>
                  <a:schemeClr val="bg1"/>
                </a:solidFill>
              </a:rPr>
              <a:t>Reliability</a:t>
            </a:r>
            <a:r>
              <a:rPr lang="ja-JP" altLang="en-US" sz="1200" b="0" dirty="0" smtClean="0">
                <a:ln>
                  <a:solidFill>
                    <a:schemeClr val="tx1"/>
                  </a:solidFill>
                </a:ln>
                <a:solidFill>
                  <a:schemeClr val="bg1"/>
                </a:solidFill>
              </a:rPr>
              <a:t>　信頼性、</a:t>
            </a:r>
            <a:r>
              <a:rPr kumimoji="1" lang="en-US" altLang="ja-JP" sz="1200" b="0" dirty="0" smtClean="0">
                <a:ln>
                  <a:solidFill>
                    <a:schemeClr val="tx1"/>
                  </a:solidFill>
                </a:ln>
                <a:solidFill>
                  <a:schemeClr val="bg1"/>
                </a:solidFill>
              </a:rPr>
              <a:t>Endurance</a:t>
            </a:r>
            <a:r>
              <a:rPr lang="ja-JP" altLang="en-US" sz="1200" b="0" dirty="0" smtClean="0">
                <a:ln>
                  <a:solidFill>
                    <a:schemeClr val="tx1"/>
                  </a:solidFill>
                </a:ln>
                <a:solidFill>
                  <a:schemeClr val="bg1"/>
                </a:solidFill>
              </a:rPr>
              <a:t>　忍耐力、</a:t>
            </a:r>
            <a:r>
              <a:rPr lang="en-US" altLang="ja-JP" sz="1200" b="0" dirty="0" smtClean="0">
                <a:ln>
                  <a:solidFill>
                    <a:schemeClr val="tx1"/>
                  </a:solidFill>
                </a:ln>
                <a:solidFill>
                  <a:schemeClr val="bg1"/>
                </a:solidFill>
              </a:rPr>
              <a:t>Action</a:t>
            </a:r>
            <a:r>
              <a:rPr kumimoji="1" lang="ja-JP" altLang="en-US" sz="1200" b="0" dirty="0" smtClean="0">
                <a:ln>
                  <a:solidFill>
                    <a:schemeClr val="tx1"/>
                  </a:solidFill>
                </a:ln>
                <a:solidFill>
                  <a:schemeClr val="bg1"/>
                </a:solidFill>
              </a:rPr>
              <a:t>　行動を表し、シェルドン・スクールにおける教育の原点を表すモットーとして使われています。</a:t>
            </a:r>
          </a:p>
          <a:p>
            <a:endParaRPr kumimoji="1" lang="ja-JP" altLang="en-US"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24</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マヤ歴では</a:t>
            </a:r>
            <a:r>
              <a:rPr kumimoji="1" lang="en-US" altLang="ja-JP" dirty="0" smtClean="0"/>
              <a:t>2012</a:t>
            </a:r>
            <a:r>
              <a:rPr kumimoji="1" lang="ja-JP" altLang="en-US" dirty="0" smtClean="0"/>
              <a:t>年１２月の冬至に、地球が滅亡すると説いています。</a:t>
            </a:r>
          </a:p>
          <a:p>
            <a:r>
              <a:rPr kumimoji="1" lang="ja-JP" altLang="en-US" dirty="0" smtClean="0"/>
              <a:t>その科学的根拠については、それに言及する立場ではありませんが、何か最近、私たちはとんでもない方向に向かいつつあるような気がします。</a:t>
            </a:r>
          </a:p>
          <a:p>
            <a:r>
              <a:rPr kumimoji="1" lang="ja-JP" altLang="en-US" dirty="0" smtClean="0"/>
              <a:t> </a:t>
            </a:r>
            <a:endParaRPr kumimoji="1" lang="en-US" altLang="ja-JP" dirty="0" smtClean="0"/>
          </a:p>
          <a:p>
            <a:r>
              <a:rPr kumimoji="1" lang="ja-JP" altLang="en-US" dirty="0" smtClean="0"/>
              <a:t>地殻自身が活動期に入ったという説もありますが、世界中で、異常気象、地震等の災害が多発しています。</a:t>
            </a:r>
          </a:p>
          <a:p>
            <a:endParaRPr kumimoji="1" lang="en-US" altLang="ja-JP" dirty="0" smtClean="0"/>
          </a:p>
          <a:p>
            <a:r>
              <a:rPr kumimoji="1" lang="ja-JP" altLang="en-US" dirty="0" smtClean="0"/>
              <a:t>先進国の財政が次々と不安定になって、その中でも借金漬けになっている日本だけが、見せかけの優等生になって円高のハンディキャップを押し付けられています。</a:t>
            </a:r>
          </a:p>
          <a:p>
            <a:endParaRPr kumimoji="1" lang="en-US" altLang="ja-JP" dirty="0" smtClean="0"/>
          </a:p>
          <a:p>
            <a:r>
              <a:rPr kumimoji="1" lang="ja-JP" altLang="en-US" dirty="0" smtClean="0"/>
              <a:t>ギリシャやイタリアの財政危機から、今や</a:t>
            </a:r>
            <a:r>
              <a:rPr kumimoji="1" lang="en-US" altLang="ja-JP" dirty="0" err="1" smtClean="0"/>
              <a:t>Eu</a:t>
            </a:r>
            <a:r>
              <a:rPr kumimoji="1" lang="ja-JP" altLang="en-US" dirty="0" smtClean="0"/>
              <a:t>は分裂寸前の状態になっています。</a:t>
            </a:r>
          </a:p>
          <a:p>
            <a:endParaRPr kumimoji="1" lang="en-US" altLang="ja-JP" dirty="0" smtClean="0"/>
          </a:p>
          <a:p>
            <a:r>
              <a:rPr kumimoji="1" lang="ja-JP" altLang="en-US" dirty="0" smtClean="0"/>
              <a:t>イスラム諸国では、専制君主制や独裁政権が、次々と倒れ、各国で無政府状態が続いています。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アメリカは今や自国のことで精いっぱいとなり、世界のリーダーの地位を手放し、殆どの国でもリーダー不在の不安定な状況になっています。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全ての点において未成熟な</a:t>
            </a:r>
            <a:r>
              <a:rPr kumimoji="1" lang="en-US" altLang="ja-JP" dirty="0" smtClean="0"/>
              <a:t>BRICS</a:t>
            </a:r>
            <a:r>
              <a:rPr kumimoji="1" lang="ja-JP" altLang="en-US" dirty="0" smtClean="0"/>
              <a:t>の国々に、地球を委ねる気にもならず、ロータリーが基盤とする資本主義社会は、今や崩壊の危機を迎えているような気がします。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25</a:t>
            </a:fld>
            <a:endParaRPr kumimoji="1" lang="ja-JP" altLang="en-US"/>
          </a:p>
        </p:txBody>
      </p:sp>
    </p:spTree>
    <p:extLst>
      <p:ext uri="{BB962C8B-B14F-4D97-AF65-F5344CB8AC3E}">
        <p14:creationId xmlns:p14="http://schemas.microsoft.com/office/powerpoint/2010/main" val="402272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55000" lnSpcReduction="20000"/>
          </a:bodyPr>
          <a:lstStyle/>
          <a:p>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世紀の半ばごろには世界はどうなっているのでしょうか。国連の人口予測によれば</a:t>
            </a:r>
            <a:r>
              <a:rPr kumimoji="1" lang="en-US" altLang="ja-JP" sz="1200" kern="1200" dirty="0" smtClean="0">
                <a:solidFill>
                  <a:schemeClr val="tx1"/>
                </a:solidFill>
                <a:latin typeface="+mn-lt"/>
                <a:ea typeface="+mn-ea"/>
                <a:cs typeface="+mn-cs"/>
              </a:rPr>
              <a:t>2050</a:t>
            </a:r>
            <a:r>
              <a:rPr kumimoji="1" lang="ja-JP" altLang="ja-JP" sz="1200" kern="1200" dirty="0" smtClean="0">
                <a:solidFill>
                  <a:schemeClr val="tx1"/>
                </a:solidFill>
                <a:latin typeface="+mn-lt"/>
                <a:ea typeface="+mn-ea"/>
                <a:cs typeface="+mn-cs"/>
              </a:rPr>
              <a:t>年の人口は</a:t>
            </a:r>
            <a:r>
              <a:rPr kumimoji="1" lang="en-US" altLang="ja-JP" sz="1200" kern="1200" dirty="0" smtClean="0">
                <a:solidFill>
                  <a:schemeClr val="tx1"/>
                </a:solidFill>
                <a:latin typeface="+mn-lt"/>
                <a:ea typeface="+mn-ea"/>
                <a:cs typeface="+mn-cs"/>
              </a:rPr>
              <a:t>95</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4000</a:t>
            </a:r>
            <a:r>
              <a:rPr kumimoji="1" lang="ja-JP" altLang="ja-JP" sz="1200" kern="1200" dirty="0" smtClean="0">
                <a:solidFill>
                  <a:schemeClr val="tx1"/>
                </a:solidFill>
                <a:latin typeface="+mn-lt"/>
                <a:ea typeface="+mn-ea"/>
                <a:cs typeface="+mn-cs"/>
              </a:rPr>
              <a:t>万人、その内発展・開発途上国</a:t>
            </a:r>
            <a:r>
              <a:rPr kumimoji="1" lang="en-US" altLang="ja-JP" sz="1200" kern="1200" dirty="0" smtClean="0">
                <a:solidFill>
                  <a:schemeClr val="tx1"/>
                </a:solidFill>
                <a:latin typeface="+mn-lt"/>
                <a:ea typeface="+mn-ea"/>
                <a:cs typeface="+mn-cs"/>
              </a:rPr>
              <a:t>82</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9000</a:t>
            </a:r>
            <a:r>
              <a:rPr kumimoji="1" lang="ja-JP" altLang="ja-JP" sz="1200" kern="1200" dirty="0" smtClean="0">
                <a:solidFill>
                  <a:schemeClr val="tx1"/>
                </a:solidFill>
                <a:latin typeface="+mn-lt"/>
                <a:ea typeface="+mn-ea"/>
                <a:cs typeface="+mn-cs"/>
              </a:rPr>
              <a:t>万人、先進国人口は</a:t>
            </a:r>
            <a:r>
              <a:rPr kumimoji="1" lang="en-US" altLang="ja-JP" sz="1200" kern="1200" dirty="0" smtClean="0">
                <a:solidFill>
                  <a:schemeClr val="tx1"/>
                </a:solidFill>
                <a:latin typeface="+mn-lt"/>
                <a:ea typeface="+mn-ea"/>
                <a:cs typeface="+mn-cs"/>
              </a:rPr>
              <a:t>12</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万人です。現在の先進国人口は</a:t>
            </a:r>
            <a:r>
              <a:rPr kumimoji="1" lang="en-US" altLang="ja-JP" sz="1200" kern="1200" dirty="0" smtClean="0">
                <a:solidFill>
                  <a:schemeClr val="tx1"/>
                </a:solidFill>
                <a:latin typeface="+mn-lt"/>
                <a:ea typeface="+mn-ea"/>
                <a:cs typeface="+mn-cs"/>
              </a:rPr>
              <a:t>11</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万人といわれていますから、発展途上国における人口爆発、先進国における少子化が極端に進むものと考えられます。その結果発展途上国から先進国の大都市への大量の民族移動がおこなわれることが予測されます。調査機関の予測によると、大都市への人口集中は全人口の</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分の</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に当たると言われています。現在、人口の</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分の</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が都市に集まっていると言われていますから、その集中度が倍増することを意味します。 </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26</a:t>
            </a:fld>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92500" lnSpcReduction="10000"/>
          </a:bodyPr>
          <a:lstStyle/>
          <a:p>
            <a:r>
              <a:rPr kumimoji="1" lang="ja-JP" altLang="en-US" sz="1200" kern="1200" dirty="0" smtClean="0">
                <a:solidFill>
                  <a:schemeClr val="tx1"/>
                </a:solidFill>
                <a:latin typeface="+mn-lt"/>
                <a:ea typeface="+mn-ea"/>
                <a:cs typeface="+mn-cs"/>
              </a:rPr>
              <a:t>ミッテラン元</a:t>
            </a:r>
            <a:r>
              <a:rPr kumimoji="1" lang="ja-JP" altLang="ja-JP" sz="1200" kern="1200" dirty="0" smtClean="0">
                <a:solidFill>
                  <a:schemeClr val="tx1"/>
                </a:solidFill>
                <a:latin typeface="+mn-lt"/>
                <a:ea typeface="+mn-ea"/>
                <a:cs typeface="+mn-cs"/>
              </a:rPr>
              <a:t>フランス</a:t>
            </a:r>
            <a:r>
              <a:rPr kumimoji="1" lang="ja-JP" altLang="en-US" sz="1200" kern="1200" dirty="0" smtClean="0">
                <a:solidFill>
                  <a:schemeClr val="tx1"/>
                </a:solidFill>
                <a:latin typeface="+mn-lt"/>
                <a:ea typeface="+mn-ea"/>
                <a:cs typeface="+mn-cs"/>
              </a:rPr>
              <a:t>大統領の</a:t>
            </a:r>
            <a:r>
              <a:rPr kumimoji="1" lang="ja-JP" altLang="ja-JP" sz="1200" kern="1200" dirty="0" smtClean="0">
                <a:solidFill>
                  <a:schemeClr val="tx1"/>
                </a:solidFill>
                <a:latin typeface="+mn-lt"/>
                <a:ea typeface="+mn-ea"/>
                <a:cs typeface="+mn-cs"/>
              </a:rPr>
              <a:t>経済</a:t>
            </a:r>
            <a:r>
              <a:rPr kumimoji="1" lang="ja-JP" altLang="en-US" sz="1200" kern="1200" dirty="0" smtClean="0">
                <a:solidFill>
                  <a:schemeClr val="tx1"/>
                </a:solidFill>
                <a:latin typeface="+mn-lt"/>
                <a:ea typeface="+mn-ea"/>
                <a:cs typeface="+mn-cs"/>
              </a:rPr>
              <a:t>顧問を務めた経済</a:t>
            </a:r>
            <a:r>
              <a:rPr kumimoji="1" lang="ja-JP" altLang="ja-JP" sz="1200" kern="1200" dirty="0" smtClean="0">
                <a:solidFill>
                  <a:schemeClr val="tx1"/>
                </a:solidFill>
                <a:latin typeface="+mn-lt"/>
                <a:ea typeface="+mn-ea"/>
                <a:cs typeface="+mn-cs"/>
              </a:rPr>
              <a:t>学者ジャック・アタリ氏はその著書の中で、アメリカはこの世界的な不況で国内に目を向けざるを得なくなり、世界における影響力を失</a:t>
            </a:r>
            <a:r>
              <a:rPr kumimoji="1" lang="ja-JP" altLang="en-US" sz="1200" kern="1200" dirty="0" smtClean="0">
                <a:solidFill>
                  <a:schemeClr val="tx1"/>
                </a:solidFill>
                <a:latin typeface="+mn-lt"/>
                <a:ea typeface="+mn-ea"/>
                <a:cs typeface="+mn-cs"/>
              </a:rPr>
              <a:t>い、新興国家の発展によって</a:t>
            </a:r>
            <a:r>
              <a:rPr kumimoji="1" lang="ja-JP" altLang="ja-JP" sz="1200" kern="1200" dirty="0" smtClean="0">
                <a:solidFill>
                  <a:schemeClr val="tx1"/>
                </a:solidFill>
                <a:latin typeface="+mn-lt"/>
                <a:ea typeface="+mn-ea"/>
                <a:cs typeface="+mn-cs"/>
              </a:rPr>
              <a:t>世界は多極化迎え</a:t>
            </a:r>
            <a:r>
              <a:rPr kumimoji="1" lang="ja-JP" altLang="en-US" sz="1200" kern="1200" dirty="0" smtClean="0">
                <a:solidFill>
                  <a:schemeClr val="tx1"/>
                </a:solidFill>
                <a:latin typeface="+mn-lt"/>
                <a:ea typeface="+mn-ea"/>
                <a:cs typeface="+mn-cs"/>
              </a:rPr>
              <a:t>ますが</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その後</a:t>
            </a:r>
            <a:r>
              <a:rPr kumimoji="1" lang="ja-JP" altLang="ja-JP" sz="1200" kern="1200" dirty="0" smtClean="0">
                <a:solidFill>
                  <a:schemeClr val="tx1"/>
                </a:solidFill>
                <a:latin typeface="+mn-lt"/>
                <a:ea typeface="+mn-ea"/>
                <a:cs typeface="+mn-cs"/>
              </a:rPr>
              <a:t>徐々に</a:t>
            </a:r>
            <a:r>
              <a:rPr kumimoji="1" lang="ja-JP" altLang="en-US" sz="1200" kern="1200" dirty="0" smtClean="0">
                <a:solidFill>
                  <a:schemeClr val="tx1"/>
                </a:solidFill>
                <a:latin typeface="+mn-lt"/>
                <a:ea typeface="+mn-ea"/>
                <a:cs typeface="+mn-cs"/>
              </a:rPr>
              <a:t>無極化の時代に突入すると</a:t>
            </a:r>
            <a:r>
              <a:rPr kumimoji="1" lang="ja-JP" altLang="ja-JP" sz="1200" kern="1200" dirty="0" smtClean="0">
                <a:solidFill>
                  <a:schemeClr val="tx1"/>
                </a:solidFill>
                <a:latin typeface="+mn-lt"/>
                <a:ea typeface="+mn-ea"/>
                <a:cs typeface="+mn-cs"/>
              </a:rPr>
              <a:t>述べています。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大都市では人口の爆発的増加にインフラが対応できずにスラム化し、飲み水や食料の絶対量が不足すると共に、自然環境の破壊によって人類を含む動植物が生き延びることができなくなる事態さえ考えられます。スラムでは、厳しい冬を乗りきることはできませんから、温帯および熱帯地方の大都市にスラムが集中することになります。</a:t>
            </a:r>
            <a:r>
              <a:rPr kumimoji="1" lang="ja-JP" altLang="en-US" sz="1200" kern="1200" dirty="0" smtClean="0">
                <a:solidFill>
                  <a:schemeClr val="tx1"/>
                </a:solidFill>
                <a:latin typeface="+mn-lt"/>
                <a:ea typeface="+mn-ea"/>
                <a:cs typeface="+mn-cs"/>
              </a:rPr>
              <a:t>日本南部菜登勢は恰好な地になることでしょう。</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そして自由競争に打ち勝った世界的規模の巨大企業のみが生き残り、その集団が社会保障、経済、軍隊をコントロールする時代が出現するであろうと予測しています。 </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その優良企業集団に属さない下層階級の</a:t>
            </a:r>
            <a:r>
              <a:rPr kumimoji="1" lang="en-US" altLang="ja-JP" sz="1200" kern="1200" dirty="0" smtClean="0">
                <a:solidFill>
                  <a:schemeClr val="tx1"/>
                </a:solidFill>
                <a:latin typeface="+mn-lt"/>
                <a:ea typeface="+mn-ea"/>
                <a:cs typeface="+mn-cs"/>
              </a:rPr>
              <a:t>50</a:t>
            </a:r>
            <a:r>
              <a:rPr kumimoji="1" lang="ja-JP" altLang="ja-JP" sz="1200" kern="1200" dirty="0" smtClean="0">
                <a:solidFill>
                  <a:schemeClr val="tx1"/>
                </a:solidFill>
                <a:latin typeface="+mn-lt"/>
                <a:ea typeface="+mn-ea"/>
                <a:cs typeface="+mn-cs"/>
              </a:rPr>
              <a:t>億人が貧困や飢餓や疾病から逃れようして、破壊や武力闘争につながって、結果として各地で多発的に紛争が起こり、市場を大きく混乱させたり、テロによって破滅に追いやる危険性を指摘しています。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もしも、その時期に</a:t>
            </a:r>
            <a:r>
              <a:rPr kumimoji="1" lang="ja-JP" altLang="en-US" sz="1200" kern="1200" dirty="0" smtClean="0">
                <a:solidFill>
                  <a:schemeClr val="tx1"/>
                </a:solidFill>
                <a:latin typeface="+mn-lt"/>
                <a:ea typeface="+mn-ea"/>
                <a:cs typeface="+mn-cs"/>
              </a:rPr>
              <a:t>昨今、経済界を混乱させた、利潤の追求の実を第一義に考えて、ヘッジ・ファンドによって大金を稼ごうとする虚業家集団が、</a:t>
            </a:r>
            <a:r>
              <a:rPr kumimoji="1" lang="ja-JP" altLang="ja-JP" sz="1200" kern="1200" dirty="0" smtClean="0">
                <a:solidFill>
                  <a:schemeClr val="tx1"/>
                </a:solidFill>
                <a:latin typeface="+mn-lt"/>
                <a:ea typeface="+mn-ea"/>
                <a:cs typeface="+mn-cs"/>
              </a:rPr>
              <a:t>世界経済を支配していれば、利益をめぐる争奪戦が激化して、地球は間違いなく破滅への道を歩んでいくでしょう。</a:t>
            </a:r>
            <a:endParaRPr kumimoji="1" lang="ja-JP" altLang="en-US" sz="1200" kern="1200" dirty="0" smtClean="0">
              <a:solidFill>
                <a:schemeClr val="tx1"/>
              </a:solidFill>
              <a:latin typeface="+mn-lt"/>
              <a:ea typeface="+mn-ea"/>
              <a:cs typeface="+mn-cs"/>
            </a:endParaRPr>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B8E5C-1B73-4CF6-8404-966F2DA22B9E}" type="slidenum">
              <a:rPr lang="ja-JP" altLang="en-US" smtClean="0"/>
              <a:pPr/>
              <a:t>27</a:t>
            </a:fld>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その悲劇的な結末をさけるために、</a:t>
            </a:r>
            <a:r>
              <a:rPr kumimoji="1" lang="ja-JP" altLang="en-US" sz="1200" kern="1200" dirty="0" smtClean="0">
                <a:solidFill>
                  <a:schemeClr val="tx1"/>
                </a:solidFill>
                <a:latin typeface="+mn-lt"/>
                <a:ea typeface="+mn-ea"/>
                <a:cs typeface="+mn-cs"/>
              </a:rPr>
              <a:t>私たちは資本主義から修正資本主義に至った歴史と、その橋渡しをしたアーサー・フレデリック・シェルドンとその理論を活用したロータリーの職業奉仕の実践の経緯を、今一度顧みる必要があるのです</a:t>
            </a:r>
            <a:r>
              <a:rPr kumimoji="1" lang="ja-JP" altLang="en-US"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28</a:t>
            </a:fld>
            <a:endParaRPr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ここで、世界の経済はどのように変化したのか。その中でロータリーはどのような役割を果たしたのかを思い起こす必要があります。</a:t>
            </a:r>
          </a:p>
          <a:p>
            <a:r>
              <a:rPr kumimoji="1" lang="ja-JP" altLang="en-US" sz="1200" kern="1200" dirty="0" smtClean="0">
                <a:solidFill>
                  <a:schemeClr val="tx1"/>
                </a:solidFill>
                <a:latin typeface="+mn-lt"/>
                <a:ea typeface="+mn-ea"/>
                <a:cs typeface="+mn-cs"/>
              </a:rPr>
              <a:t>産業革命から起こった資本主義は、アダム・スミスが説く富国論のように、素晴らしい近代社会を作りました。</a:t>
            </a:r>
          </a:p>
          <a:p>
            <a:r>
              <a:rPr kumimoji="1" lang="ja-JP" altLang="en-US" sz="1200" kern="1200" dirty="0" smtClean="0">
                <a:solidFill>
                  <a:schemeClr val="tx1"/>
                </a:solidFill>
                <a:latin typeface="+mn-lt"/>
                <a:ea typeface="+mn-ea"/>
                <a:cs typeface="+mn-cs"/>
              </a:rPr>
              <a:t>しかし、</a:t>
            </a:r>
            <a:r>
              <a:rPr kumimoji="1" lang="en-US" altLang="ja-JP" sz="1200" kern="1200" dirty="0" smtClean="0">
                <a:solidFill>
                  <a:schemeClr val="tx1"/>
                </a:solidFill>
                <a:latin typeface="+mn-lt"/>
                <a:ea typeface="+mn-ea"/>
                <a:cs typeface="+mn-cs"/>
              </a:rPr>
              <a:t>19</a:t>
            </a:r>
            <a:r>
              <a:rPr kumimoji="1" lang="ja-JP" altLang="en-US" sz="1200" kern="1200" dirty="0" smtClean="0">
                <a:solidFill>
                  <a:schemeClr val="tx1"/>
                </a:solidFill>
                <a:latin typeface="+mn-lt"/>
                <a:ea typeface="+mn-ea"/>
                <a:cs typeface="+mn-cs"/>
              </a:rPr>
              <a:t>世紀から</a:t>
            </a:r>
            <a:r>
              <a:rPr kumimoji="1" lang="en-US" altLang="ja-JP" sz="1200" kern="1200" dirty="0" smtClean="0">
                <a:solidFill>
                  <a:schemeClr val="tx1"/>
                </a:solidFill>
                <a:latin typeface="+mn-lt"/>
                <a:ea typeface="+mn-ea"/>
                <a:cs typeface="+mn-cs"/>
              </a:rPr>
              <a:t>20</a:t>
            </a:r>
            <a:r>
              <a:rPr kumimoji="1" lang="ja-JP" altLang="en-US" sz="1200" kern="1200" dirty="0" smtClean="0">
                <a:solidFill>
                  <a:schemeClr val="tx1"/>
                </a:solidFill>
                <a:latin typeface="+mn-lt"/>
                <a:ea typeface="+mn-ea"/>
                <a:cs typeface="+mn-cs"/>
              </a:rPr>
              <a:t>世紀にかけては、</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かつて資本主義の弱肉強食の経済戦争を、シェルドンの未来を先取りした経営理論で抑止し</a:t>
            </a:r>
            <a:r>
              <a:rPr kumimoji="1" lang="ja-JP" altLang="en-US" sz="1200" kern="1200" dirty="0" smtClean="0">
                <a:solidFill>
                  <a:schemeClr val="tx1"/>
                </a:solidFill>
                <a:latin typeface="+mn-lt"/>
                <a:ea typeface="+mn-ea"/>
                <a:cs typeface="+mn-cs"/>
              </a:rPr>
              <a:t>て、現在の繁栄を築きあげました。</a:t>
            </a:r>
          </a:p>
          <a:p>
            <a:r>
              <a:rPr kumimoji="1" lang="ja-JP" altLang="en-US" sz="1200" kern="1200" dirty="0" smtClean="0">
                <a:solidFill>
                  <a:schemeClr val="tx1"/>
                </a:solidFill>
                <a:latin typeface="+mn-lt"/>
                <a:ea typeface="+mn-ea"/>
                <a:cs typeface="+mn-cs"/>
              </a:rPr>
              <a:t>その繁栄の上に胡坐をかいて、無為な日月を過ごして、やっと今になって、とんでもない環境にいることに気付き始めたのです。</a:t>
            </a:r>
          </a:p>
          <a:p>
            <a:r>
              <a:rPr kumimoji="1" lang="ja-JP" altLang="ja-JP" sz="1200" kern="1200" dirty="0" smtClean="0">
                <a:solidFill>
                  <a:schemeClr val="tx1"/>
                </a:solidFill>
                <a:latin typeface="+mn-lt"/>
                <a:ea typeface="+mn-ea"/>
                <a:cs typeface="+mn-cs"/>
              </a:rPr>
              <a:t>企業経営の先端にいるロータリアンが、リーダーシップを発揮して地球を救わなければなりません。</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すなわち虚業を追放して、すべての事業を職業を通じて社会に奉仕する実業にすることが、近未来におけるロータリーの職業奉仕の最大の目的になるでしょう。</a:t>
            </a:r>
            <a:endParaRPr kumimoji="1" lang="ja-JP" altLang="ja-JP" sz="1200" kern="120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29</a:t>
            </a:fld>
            <a:endParaRPr kumimoji="1" lang="ja-JP" altLang="en-US"/>
          </a:p>
        </p:txBody>
      </p:sp>
    </p:spTree>
    <p:extLst>
      <p:ext uri="{BB962C8B-B14F-4D97-AF65-F5344CB8AC3E}">
        <p14:creationId xmlns:p14="http://schemas.microsoft.com/office/powerpoint/2010/main" val="1284830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新資本主義が経済を握って、</a:t>
            </a:r>
            <a:r>
              <a:rPr kumimoji="1" lang="ja-JP" altLang="ja-JP" sz="1200" kern="1200" dirty="0" smtClean="0">
                <a:solidFill>
                  <a:schemeClr val="tx1"/>
                </a:solidFill>
                <a:latin typeface="+mn-lt"/>
                <a:ea typeface="+mn-ea"/>
                <a:cs typeface="+mn-cs"/>
              </a:rPr>
              <a:t>この</a:t>
            </a:r>
            <a:r>
              <a:rPr kumimoji="1" lang="ja-JP" altLang="ja-JP" sz="1200" kern="1200" dirty="0" smtClean="0">
                <a:solidFill>
                  <a:schemeClr val="tx1"/>
                </a:solidFill>
                <a:latin typeface="+mn-lt"/>
                <a:ea typeface="+mn-ea"/>
                <a:cs typeface="+mn-cs"/>
              </a:rPr>
              <a:t>ままの状態で資源の争奪戦が続けば、</a:t>
            </a:r>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世紀の半ば頃には</a:t>
            </a:r>
            <a:r>
              <a:rPr kumimoji="1" lang="ja-JP" altLang="en-US" sz="1200" kern="1200" dirty="0" smtClean="0">
                <a:solidFill>
                  <a:schemeClr val="tx1"/>
                </a:solidFill>
                <a:latin typeface="+mn-lt"/>
                <a:ea typeface="+mn-ea"/>
                <a:cs typeface="+mn-cs"/>
              </a:rPr>
              <a:t>食糧を始めとする</a:t>
            </a:r>
            <a:r>
              <a:rPr kumimoji="1" lang="ja-JP" altLang="ja-JP" sz="1200" kern="1200" dirty="0" smtClean="0">
                <a:solidFill>
                  <a:schemeClr val="tx1"/>
                </a:solidFill>
                <a:latin typeface="+mn-lt"/>
                <a:ea typeface="+mn-ea"/>
                <a:cs typeface="+mn-cs"/>
              </a:rPr>
              <a:t>地球の資源は枯渇すると予測されています。地球の資源が枯渇して残り少なくなったことを自覚した時、人間はどのような行動を取るのでしょうか。</a:t>
            </a:r>
            <a:r>
              <a:rPr kumimoji="1" lang="ja-JP" altLang="en-US" sz="1200" kern="1200" dirty="0" smtClean="0">
                <a:solidFill>
                  <a:schemeClr val="tx1"/>
                </a:solidFill>
                <a:latin typeface="+mn-lt"/>
                <a:ea typeface="+mn-ea"/>
                <a:cs typeface="+mn-cs"/>
              </a:rPr>
              <a:t>武力や</a:t>
            </a:r>
            <a:r>
              <a:rPr kumimoji="1" lang="ja-JP" altLang="ja-JP" sz="1200" kern="1200" dirty="0" smtClean="0">
                <a:solidFill>
                  <a:schemeClr val="tx1"/>
                </a:solidFill>
                <a:latin typeface="+mn-lt"/>
                <a:ea typeface="+mn-ea"/>
                <a:cs typeface="+mn-cs"/>
              </a:rPr>
              <a:t>腕力によって資源や食糧を独り占めしようとするのでしょうか。</a:t>
            </a:r>
            <a:r>
              <a:rPr kumimoji="1" lang="ja-JP" altLang="en-US" sz="1200" kern="1200" dirty="0" smtClean="0">
                <a:solidFill>
                  <a:schemeClr val="tx1"/>
                </a:solidFill>
                <a:latin typeface="+mn-lt"/>
                <a:ea typeface="+mn-ea"/>
                <a:cs typeface="+mn-cs"/>
              </a:rPr>
              <a:t>弱肉強食の騒乱の時代に突入するのでしょうか。</a:t>
            </a:r>
            <a:endParaRPr kumimoji="1" lang="ja-JP"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30</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Times New Roman" pitchFamily="18" charset="0"/>
              </a:rPr>
              <a:t>ロータリーの理念と活動の大きな変化の中に、日本の古いロータリアンは完全に取り残されて孤立化しています。</a:t>
            </a:r>
          </a:p>
          <a:p>
            <a:pPr eaLnBrk="1" hangingPunct="1"/>
            <a:r>
              <a:rPr lang="ja-JP" altLang="en-US" dirty="0" smtClean="0">
                <a:latin typeface="Times New Roman" pitchFamily="18" charset="0"/>
              </a:rPr>
              <a:t>即ち、全ての日本のクラブは古いベテランロータリアンと、若いロータリアンとが二極化しています。　</a:t>
            </a:r>
          </a:p>
          <a:p>
            <a:pPr eaLnBrk="1" hangingPunct="1"/>
            <a:r>
              <a:rPr lang="ja-JP" altLang="en-US" dirty="0" smtClean="0">
                <a:latin typeface="Times New Roman" pitchFamily="18" charset="0"/>
              </a:rPr>
              <a:t>ロータリー</a:t>
            </a:r>
            <a:r>
              <a:rPr lang="ja-JP" altLang="en-US" dirty="0" smtClean="0">
                <a:latin typeface="Times New Roman" pitchFamily="18" charset="0"/>
              </a:rPr>
              <a:t>の未来は、クラブが、存続力と活力、そして成長する力を備えられるかどうかにかかっています。</a:t>
            </a:r>
          </a:p>
          <a:p>
            <a:pPr eaLnBrk="1" hangingPunct="1"/>
            <a:r>
              <a:rPr lang="ja-JP" altLang="en-US" dirty="0" smtClean="0">
                <a:latin typeface="Times New Roman" pitchFamily="18" charset="0"/>
              </a:rPr>
              <a:t>まず、</a:t>
            </a:r>
            <a:r>
              <a:rPr lang="en-US" altLang="ja-JP" dirty="0" smtClean="0">
                <a:latin typeface="Times New Roman" pitchFamily="18" charset="0"/>
              </a:rPr>
              <a:t>5-10</a:t>
            </a:r>
            <a:r>
              <a:rPr lang="ja-JP" altLang="en-US" dirty="0" smtClean="0">
                <a:latin typeface="Times New Roman" pitchFamily="18" charset="0"/>
              </a:rPr>
              <a:t>年後にロータリーという組織は存続しているかどうかを考える必要があります。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存続していたとしたら、あなたのクラブはどうかということを考える必要があります。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生き残りたいという願望があるならば、どうすれば生き残れるかその戦略を真剣に考える必要があります。</a:t>
            </a:r>
          </a:p>
          <a:p>
            <a:pPr eaLnBrk="1" hangingPunct="1"/>
            <a:r>
              <a:rPr lang="ja-JP" altLang="en-US" dirty="0" smtClean="0">
                <a:latin typeface="Times New Roman" pitchFamily="18" charset="0"/>
              </a:rPr>
              <a:t>これが</a:t>
            </a:r>
            <a:r>
              <a:rPr lang="en-US" altLang="ja-JP" dirty="0" smtClean="0">
                <a:latin typeface="Times New Roman" pitchFamily="18" charset="0"/>
              </a:rPr>
              <a:t>RI</a:t>
            </a:r>
            <a:r>
              <a:rPr lang="ja-JP" altLang="en-US" dirty="0" smtClean="0">
                <a:latin typeface="Times New Roman" pitchFamily="18" charset="0"/>
              </a:rPr>
              <a:t>の戦略計画なのです。</a:t>
            </a:r>
          </a:p>
          <a:p>
            <a:pPr eaLnBrk="1" hangingPunct="1"/>
            <a:r>
              <a:rPr lang="ja-JP" altLang="en-US" dirty="0" smtClean="0">
                <a:latin typeface="Times New Roman" pitchFamily="18" charset="0"/>
              </a:rPr>
              <a:t>そしてその生き残るための戦略計画は、個々のロータリークラブが自ら考えなければならないのです。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組織には、確固たる奉仕理念が必要です。ロータリーはそれを</a:t>
            </a:r>
            <a:r>
              <a:rPr lang="en-US" altLang="ja-JP" dirty="0" smtClean="0">
                <a:latin typeface="Times New Roman" pitchFamily="18" charset="0"/>
              </a:rPr>
              <a:t>Service above self </a:t>
            </a:r>
            <a:r>
              <a:rPr lang="ja-JP" altLang="en-US" dirty="0" smtClean="0">
                <a:latin typeface="Times New Roman" pitchFamily="18" charset="0"/>
              </a:rPr>
              <a:t>と </a:t>
            </a:r>
            <a:r>
              <a:rPr lang="en-US" altLang="ja-JP" dirty="0" smtClean="0">
                <a:latin typeface="Times New Roman" pitchFamily="18" charset="0"/>
              </a:rPr>
              <a:t>He profits most who serves best </a:t>
            </a:r>
            <a:r>
              <a:rPr lang="en-US" altLang="ja-JP" baseline="0" dirty="0" smtClean="0">
                <a:latin typeface="Times New Roman" pitchFamily="18" charset="0"/>
              </a:rPr>
              <a:t> </a:t>
            </a:r>
            <a:r>
              <a:rPr lang="ja-JP" altLang="en-US" baseline="0" dirty="0" smtClean="0">
                <a:latin typeface="Times New Roman" pitchFamily="18" charset="0"/>
              </a:rPr>
              <a:t>というモットーに託しています。</a:t>
            </a:r>
            <a:endParaRPr lang="ja-JP" altLang="en-US" dirty="0" smtClean="0">
              <a:latin typeface="Times New Roman" pitchFamily="18" charset="0"/>
            </a:endParaRPr>
          </a:p>
          <a:p>
            <a:pPr eaLnBrk="1" hangingPunct="1"/>
            <a:r>
              <a:rPr lang="en-US" altLang="ja-JP" dirty="0" smtClean="0">
                <a:latin typeface="Times New Roman" pitchFamily="18" charset="0"/>
              </a:rPr>
              <a:t>He profits most who serves best </a:t>
            </a:r>
            <a:r>
              <a:rPr lang="ja-JP" altLang="en-US" dirty="0" smtClean="0">
                <a:latin typeface="Times New Roman" pitchFamily="18" charset="0"/>
              </a:rPr>
              <a:t>アーサー・フレデリック・シェルドンが提唱した職業奉仕の理念ですから、ロータリーがそれを守っていけるかどうかが最重要課題と言えます。今日はその観点からシェルドンの奉仕理念に少しだけ触れてみたいと思いま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次にクラブの管理運営はこのままでいいのかという問題があります。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更に、減少傾向が止まらない会員をどのようにして維持していくのか。</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また確実に増えてくる社会のニーズに、個々のクラブはどのように対応しなければならないのかという問題もあります。</a:t>
            </a:r>
          </a:p>
          <a:p>
            <a:pPr eaLnBrk="1" hangingPunct="1"/>
            <a:endParaRPr lang="ja-JP" altLang="en-US" dirty="0" smtClean="0">
              <a:latin typeface="Times New Roman" pitchFamily="18" charset="0"/>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dirty="0"/>
          </a:p>
        </p:txBody>
      </p:sp>
    </p:spTree>
    <p:extLst>
      <p:ext uri="{BB962C8B-B14F-4D97-AF65-F5344CB8AC3E}">
        <p14:creationId xmlns:p14="http://schemas.microsoft.com/office/powerpoint/2010/main" val="2432875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r>
              <a:rPr kumimoji="1" lang="ja-JP" altLang="ja-JP" sz="1200" kern="1200" dirty="0" smtClean="0">
                <a:solidFill>
                  <a:schemeClr val="tx1"/>
                </a:solidFill>
                <a:latin typeface="+mn-lt"/>
                <a:ea typeface="+mn-ea"/>
                <a:cs typeface="+mn-cs"/>
              </a:rPr>
              <a:t>しかし、そうではないことを、私たちは過日チリで起こった鉱山の落地事故で目の辺りにしたのです。僅か</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日分しかない食料を、強いものが独占するのではなく、皆で公平に分かち合いながら、</a:t>
            </a:r>
            <a:r>
              <a:rPr kumimoji="1" lang="en-US" altLang="ja-JP" sz="1200" kern="1200" dirty="0" smtClean="0">
                <a:solidFill>
                  <a:schemeClr val="tx1"/>
                </a:solidFill>
                <a:latin typeface="+mn-lt"/>
                <a:ea typeface="+mn-ea"/>
                <a:cs typeface="+mn-cs"/>
              </a:rPr>
              <a:t>18</a:t>
            </a:r>
            <a:r>
              <a:rPr kumimoji="1" lang="ja-JP" altLang="ja-JP" sz="1200" kern="1200" dirty="0" smtClean="0">
                <a:solidFill>
                  <a:schemeClr val="tx1"/>
                </a:solidFill>
                <a:latin typeface="+mn-lt"/>
                <a:ea typeface="+mn-ea"/>
                <a:cs typeface="+mn-cs"/>
              </a:rPr>
              <a:t>日間も生き延びたのです。これが人間と他の動物との大きな違いなのです。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31</a:t>
            </a:fld>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ja-JP" sz="1200" kern="1200" dirty="0" smtClean="0">
                <a:solidFill>
                  <a:schemeClr val="tx1"/>
                </a:solidFill>
                <a:latin typeface="+mn-lt"/>
                <a:ea typeface="+mn-ea"/>
                <a:cs typeface="+mn-cs"/>
              </a:rPr>
              <a:t>地球の資源が枯渇して残り少なくなったことを自覚した時に、人々は他人の事思いやり、残り少ない資源を皆で分かち合わなければならないことに気付きます。この分かち合いの社会のことを、私たちは期待を込めて超民主主義と呼んでいます。</a:t>
            </a:r>
          </a:p>
          <a:p>
            <a:r>
              <a:rPr kumimoji="1" lang="ja-JP" altLang="ja-JP" sz="1200" kern="1200" dirty="0" smtClean="0">
                <a:solidFill>
                  <a:schemeClr val="tx1"/>
                </a:solidFill>
                <a:latin typeface="+mn-lt"/>
                <a:ea typeface="+mn-ea"/>
                <a:cs typeface="+mn-cs"/>
              </a:rPr>
              <a:t>超民主主義は利他主義であり、これまで個人の利益・幸福を追求したことに対する反省をこめて、人々が他人のために働くことによって自分の利益を得て行くという心の発展と開放を目指すことを意味します。まさにロータリーの</a:t>
            </a:r>
            <a:r>
              <a:rPr kumimoji="1" lang="en-US" altLang="ja-JP" sz="1200" kern="1200" dirty="0" smtClean="0">
                <a:solidFill>
                  <a:schemeClr val="tx1"/>
                </a:solidFill>
                <a:latin typeface="+mn-lt"/>
                <a:ea typeface="+mn-ea"/>
                <a:cs typeface="+mn-cs"/>
              </a:rPr>
              <a:t>Service above self</a:t>
            </a:r>
            <a:r>
              <a:rPr kumimoji="1" lang="ja-JP" altLang="ja-JP" sz="1200" kern="1200" dirty="0" smtClean="0">
                <a:solidFill>
                  <a:schemeClr val="tx1"/>
                </a:solidFill>
                <a:latin typeface="+mn-lt"/>
                <a:ea typeface="+mn-ea"/>
                <a:cs typeface="+mn-cs"/>
              </a:rPr>
              <a:t>の理念で</a:t>
            </a:r>
            <a:r>
              <a:rPr kumimoji="1" lang="ja-JP" altLang="en-US" sz="1200" kern="1200" dirty="0" smtClean="0">
                <a:solidFill>
                  <a:schemeClr val="tx1"/>
                </a:solidFill>
                <a:latin typeface="+mn-lt"/>
                <a:ea typeface="+mn-ea"/>
                <a:cs typeface="+mn-cs"/>
              </a:rPr>
              <a:t>す</a:t>
            </a:r>
            <a:r>
              <a:rPr kumimoji="1" lang="ja-JP" altLang="ja-JP" sz="1200" kern="1200" dirty="0" smtClean="0">
                <a:solidFill>
                  <a:schemeClr val="tx1"/>
                </a:solidFill>
                <a:latin typeface="+mn-lt"/>
                <a:ea typeface="+mn-ea"/>
                <a:cs typeface="+mn-cs"/>
              </a:rPr>
              <a:t>。超民主主義とは、市場原理主義の限界を超えた、人の善意で世界が運営される、国境</a:t>
            </a:r>
            <a:r>
              <a:rPr kumimoji="1" lang="ja-JP" altLang="en-US" sz="1200" kern="1200" dirty="0" smtClean="0">
                <a:solidFill>
                  <a:schemeClr val="tx1"/>
                </a:solidFill>
                <a:latin typeface="+mn-lt"/>
                <a:ea typeface="+mn-ea"/>
                <a:cs typeface="+mn-cs"/>
              </a:rPr>
              <a:t>の</a:t>
            </a:r>
            <a:r>
              <a:rPr kumimoji="1" lang="ja-JP" altLang="ja-JP" sz="1200" kern="1200" dirty="0" smtClean="0">
                <a:solidFill>
                  <a:schemeClr val="tx1"/>
                </a:solidFill>
                <a:latin typeface="+mn-lt"/>
                <a:ea typeface="+mn-ea"/>
                <a:cs typeface="+mn-cs"/>
              </a:rPr>
              <a:t>ない世界平和主義という理想モデルの一つなのです。そしてロータリーは超民主主義を目指して</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年有余の活動を続けてきたのです。</a:t>
            </a:r>
          </a:p>
          <a:p>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32</a:t>
            </a:fld>
            <a:endParaRPr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しかし分かち合いの心のみで</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億を超す人類が生き延びることは不可能です。天然資源が枯渇した未来の社会では、科学技術の振興によって人類が生き延びるために必要な食糧やその他の物質を作り出すことが必要になってきます。バイオテクノロジーや遺伝子操作によって、美味しくて安全で高品質の食料を作り出すことができれば、食糧問題はある程度解決できるに違いありません。さらに、</a:t>
            </a:r>
            <a:r>
              <a:rPr kumimoji="1" lang="ja-JP" altLang="en-US" sz="1200" kern="1200" dirty="0" smtClean="0">
                <a:solidFill>
                  <a:schemeClr val="tx1"/>
                </a:solidFill>
                <a:latin typeface="+mn-lt"/>
                <a:ea typeface="+mn-ea"/>
                <a:cs typeface="+mn-cs"/>
              </a:rPr>
              <a:t>クロス・カップリングの技術を応用した</a:t>
            </a:r>
            <a:r>
              <a:rPr kumimoji="1" lang="ja-JP" altLang="ja-JP" sz="1200" kern="1200" dirty="0" smtClean="0">
                <a:solidFill>
                  <a:schemeClr val="tx1"/>
                </a:solidFill>
                <a:latin typeface="+mn-lt"/>
                <a:ea typeface="+mn-ea"/>
                <a:cs typeface="+mn-cs"/>
              </a:rPr>
              <a:t>高度な高分子化学によってアミノ酸から蛋白質を合成する</a:t>
            </a:r>
            <a:r>
              <a:rPr kumimoji="1" lang="ja-JP" altLang="en-US" sz="1200" kern="1200" dirty="0" smtClean="0">
                <a:solidFill>
                  <a:schemeClr val="tx1"/>
                </a:solidFill>
                <a:latin typeface="+mn-lt"/>
                <a:ea typeface="+mn-ea"/>
                <a:cs typeface="+mn-cs"/>
              </a:rPr>
              <a:t>可能性についてはノーベル化学賞を受賞された根岸さんが言及されています。京都大学の山中教授が開発された</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iPS</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細胞の臓器再生の技術を応用して</a:t>
            </a:r>
            <a:r>
              <a:rPr kumimoji="1" lang="ja-JP" altLang="en-US" sz="1200" kern="1200" dirty="0" smtClean="0">
                <a:solidFill>
                  <a:schemeClr val="tx1"/>
                </a:solidFill>
                <a:latin typeface="+mn-lt"/>
                <a:ea typeface="+mn-ea"/>
                <a:cs typeface="+mn-cs"/>
              </a:rPr>
              <a:t>、将来は</a:t>
            </a:r>
            <a:r>
              <a:rPr kumimoji="1" lang="ja-JP" altLang="ja-JP" sz="1200" kern="1200" dirty="0" smtClean="0">
                <a:solidFill>
                  <a:schemeClr val="tx1"/>
                </a:solidFill>
                <a:latin typeface="+mn-lt"/>
                <a:ea typeface="+mn-ea"/>
                <a:cs typeface="+mn-cs"/>
              </a:rPr>
              <a:t>神戸ビーフを工場で</a:t>
            </a:r>
            <a:r>
              <a:rPr kumimoji="1" lang="ja-JP" altLang="en-US" sz="1200" kern="1200" dirty="0" smtClean="0">
                <a:solidFill>
                  <a:schemeClr val="tx1"/>
                </a:solidFill>
                <a:latin typeface="+mn-lt"/>
                <a:ea typeface="+mn-ea"/>
                <a:cs typeface="+mn-cs"/>
              </a:rPr>
              <a:t>大量</a:t>
            </a:r>
            <a:r>
              <a:rPr kumimoji="1" lang="ja-JP" altLang="ja-JP" sz="1200" kern="1200" dirty="0" smtClean="0">
                <a:solidFill>
                  <a:schemeClr val="tx1"/>
                </a:solidFill>
                <a:latin typeface="+mn-lt"/>
                <a:ea typeface="+mn-ea"/>
                <a:cs typeface="+mn-cs"/>
              </a:rPr>
              <a:t>生産することも可能になるかもしれません。</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ういう科学技術の振興はスピード感が必要ですし、特定の業者に独占されない公開性が求められます。人材を育て、技術を開発するために、ロータリー財団の主たる目的にすべきだと思います。現在の南北問題にとらわれ過ぎず、次の世代の地球への貴重な投資だと思います。</a:t>
            </a:r>
            <a:endParaRPr kumimoji="1" lang="ja-JP"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33</a:t>
            </a:fld>
            <a:endParaRPr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前述のジャック・アタリ氏は、超民主主義のリーダーとして未来の人類を牽引していく人達のことをトランス・ヒューマンと呼んでいます。トランス・ヒューマンとは知能的にも肉体的にも道徳的にも最も進化した未来の人間像を現し、他人のことを思い遣り他人のために尽くす調和を重視した超民主主義を構築する中心的役割を</a:t>
            </a:r>
            <a:r>
              <a:rPr kumimoji="1" lang="ja-JP" altLang="en-US" sz="1200" kern="1200" dirty="0" smtClean="0">
                <a:solidFill>
                  <a:schemeClr val="tx1"/>
                </a:solidFill>
                <a:latin typeface="+mn-lt"/>
                <a:ea typeface="+mn-ea"/>
                <a:cs typeface="+mn-cs"/>
              </a:rPr>
              <a:t>果たす</a:t>
            </a:r>
            <a:r>
              <a:rPr kumimoji="1" lang="ja-JP" altLang="ja-JP" sz="1200" kern="1200" dirty="0" smtClean="0">
                <a:solidFill>
                  <a:schemeClr val="tx1"/>
                </a:solidFill>
                <a:latin typeface="+mn-lt"/>
                <a:ea typeface="+mn-ea"/>
                <a:cs typeface="+mn-cs"/>
              </a:rPr>
              <a:t>存在と定義されています。私はそれに、未来のロータリーアンの姿を重ねあわせます。</a:t>
            </a:r>
          </a:p>
          <a:p>
            <a:r>
              <a:rPr kumimoji="1" lang="en-US" altLang="ja-JP" sz="1200" kern="1200" dirty="0" smtClean="0">
                <a:solidFill>
                  <a:schemeClr val="tx1"/>
                </a:solidFill>
                <a:latin typeface="+mn-lt"/>
                <a:ea typeface="+mn-ea"/>
                <a:cs typeface="+mn-cs"/>
              </a:rPr>
              <a:t>He profits most who serves best</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Service above self</a:t>
            </a:r>
            <a:r>
              <a:rPr kumimoji="1" lang="ja-JP" altLang="ja-JP" sz="1200" kern="1200" dirty="0" smtClean="0">
                <a:solidFill>
                  <a:schemeClr val="tx1"/>
                </a:solidFill>
                <a:latin typeface="+mn-lt"/>
                <a:ea typeface="+mn-ea"/>
                <a:cs typeface="+mn-cs"/>
              </a:rPr>
              <a:t>の理念によって、トランス・ヒューマンとして我々の住む地球を次の世代に引き継ぐことが、</a:t>
            </a:r>
            <a:r>
              <a:rPr kumimoji="1" lang="ja-JP" altLang="en-US" sz="1200" kern="1200" dirty="0" smtClean="0">
                <a:solidFill>
                  <a:schemeClr val="tx1"/>
                </a:solidFill>
                <a:latin typeface="+mn-lt"/>
                <a:ea typeface="+mn-ea"/>
                <a:cs typeface="+mn-cs"/>
              </a:rPr>
              <a:t>近未来における</a:t>
            </a:r>
            <a:r>
              <a:rPr kumimoji="1" lang="ja-JP" altLang="ja-JP" sz="1200" kern="1200" dirty="0" smtClean="0">
                <a:solidFill>
                  <a:schemeClr val="tx1"/>
                </a:solidFill>
                <a:latin typeface="+mn-lt"/>
                <a:ea typeface="+mn-ea"/>
                <a:cs typeface="+mn-cs"/>
              </a:rPr>
              <a:t>ロータリアンの責務ではないでしょうか。 </a:t>
            </a:r>
          </a:p>
          <a:p>
            <a:r>
              <a:rPr kumimoji="1" lang="en-US" altLang="ja-JP" sz="1200" kern="1200" dirty="0" smtClean="0">
                <a:solidFill>
                  <a:schemeClr val="tx1"/>
                </a:solidFill>
                <a:latin typeface="+mn-lt"/>
                <a:ea typeface="+mn-ea"/>
                <a:cs typeface="+mn-cs"/>
              </a:rPr>
              <a:t>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34</a:t>
            </a:fld>
            <a:endParaRPr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世界大恐慌の時期に、ロータリアンがなしとげた大きな業績の一つに、四つのテストの制定があります。ハーバート・テーラーは、折からの経済恐慌の煽りを受けて、</a:t>
            </a:r>
            <a:r>
              <a:rPr lang="en-US" altLang="ja-JP" dirty="0" smtClean="0"/>
              <a:t>40</a:t>
            </a:r>
            <a:r>
              <a:rPr lang="ja-JP" altLang="en-US" dirty="0" smtClean="0"/>
              <a:t>万ドルの負債を抱えて、倒産に瀕していたクラブ・アルミニウム社再建するために考えたスローガンです。</a:t>
            </a:r>
          </a:p>
        </p:txBody>
      </p:sp>
      <p:sp>
        <p:nvSpPr>
          <p:cNvPr id="768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6CDB82-0C5E-44E4-B94A-59B50525D505}" type="slidenum">
              <a:rPr lang="ja-JP" altLang="en-US" smtClean="0">
                <a:ea typeface="ＭＳ Ｐゴシック" charset="-128"/>
              </a:rPr>
              <a:pPr/>
              <a:t>35</a:t>
            </a:fld>
            <a:endParaRPr lang="ja-JP" altLang="en-US" smtClean="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ハーバート・テーラーが</a:t>
            </a:r>
            <a:r>
              <a:rPr lang="en-US" altLang="ja-JP" dirty="0" smtClean="0"/>
              <a:t>1939-1940</a:t>
            </a:r>
            <a:r>
              <a:rPr lang="ja-JP" altLang="en-US" dirty="0" smtClean="0"/>
              <a:t>年にクラブの会長になり、更に、国際ロータリーの会長を歴任した際、［四つのテスト］があまりにも素晴らしいので、全ロータリアンの職業奉仕の指針にしたいという声があがり、彼がＲＩ会長に就任した</a:t>
            </a:r>
            <a:r>
              <a:rPr lang="en-US" altLang="ja-JP" dirty="0" smtClean="0"/>
              <a:t>1954</a:t>
            </a:r>
            <a:r>
              <a:rPr lang="ja-JP" altLang="en-US" dirty="0" smtClean="0"/>
              <a:t>年に、その版権がロータリーに寄付され、今日に至っています。 </a:t>
            </a:r>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629E28-D564-4345-BA96-001F6BF39E60}" type="slidenum">
              <a:rPr lang="ja-JP" altLang="en-US" smtClean="0">
                <a:ea typeface="ＭＳ Ｐゴシック" charset="-128"/>
              </a:rPr>
              <a:pPr/>
              <a:t>36</a:t>
            </a:fld>
            <a:endParaRPr lang="ja-JP" altLang="en-US"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戦前の門司クラブのユニークな訳文を紹介します。 </a:t>
            </a:r>
          </a:p>
          <a:p>
            <a:endParaRPr lang="ja-JP" altLang="en-US" smtClean="0"/>
          </a:p>
          <a:p>
            <a:r>
              <a:rPr lang="ja-JP" altLang="en-US" smtClean="0"/>
              <a:t>＜モットーとする奉仕を＞</a:t>
            </a:r>
          </a:p>
          <a:p>
            <a:r>
              <a:rPr lang="ja-JP" altLang="en-US" smtClean="0"/>
              <a:t>皆様に次の事を實行なさる様におすゝめします </a:t>
            </a:r>
          </a:p>
          <a:p>
            <a:r>
              <a:rPr lang="en-US" altLang="ja-JP" smtClean="0"/>
              <a:t>(</a:t>
            </a:r>
            <a:r>
              <a:rPr lang="ja-JP" altLang="en-US" smtClean="0"/>
              <a:t>一</a:t>
            </a:r>
            <a:r>
              <a:rPr lang="en-US" altLang="ja-JP" smtClean="0"/>
              <a:t>) </a:t>
            </a:r>
            <a:r>
              <a:rPr lang="ja-JP" altLang="en-US" smtClean="0"/>
              <a:t>嘘を云はず眞實であるように </a:t>
            </a:r>
          </a:p>
          <a:p>
            <a:r>
              <a:rPr lang="en-US" altLang="ja-JP" smtClean="0"/>
              <a:t>(</a:t>
            </a:r>
            <a:r>
              <a:rPr lang="ja-JP" altLang="en-US" smtClean="0"/>
              <a:t>二</a:t>
            </a:r>
            <a:r>
              <a:rPr lang="en-US" altLang="ja-JP" smtClean="0"/>
              <a:t>) </a:t>
            </a:r>
            <a:r>
              <a:rPr lang="ja-JP" altLang="en-US" smtClean="0"/>
              <a:t>誰にも公正で不公正のないように</a:t>
            </a:r>
          </a:p>
          <a:p>
            <a:r>
              <a:rPr lang="en-US" altLang="ja-JP" smtClean="0"/>
              <a:t>(</a:t>
            </a:r>
            <a:r>
              <a:rPr lang="ja-JP" altLang="en-US" smtClean="0"/>
              <a:t>三</a:t>
            </a:r>
            <a:r>
              <a:rPr lang="en-US" altLang="ja-JP" smtClean="0"/>
              <a:t>) </a:t>
            </a:r>
            <a:r>
              <a:rPr lang="ja-JP" altLang="en-US" smtClean="0"/>
              <a:t>人に對し好意と友情を増すようにつとめ決して敵意と憎悪を招か </a:t>
            </a:r>
          </a:p>
          <a:p>
            <a:r>
              <a:rPr lang="ja-JP" altLang="en-US" smtClean="0"/>
              <a:t>ないように </a:t>
            </a:r>
          </a:p>
          <a:p>
            <a:r>
              <a:rPr lang="en-US" altLang="ja-JP" smtClean="0"/>
              <a:t>(</a:t>
            </a:r>
            <a:r>
              <a:rPr lang="ja-JP" altLang="en-US" smtClean="0"/>
              <a:t>四</a:t>
            </a:r>
            <a:r>
              <a:rPr lang="en-US" altLang="ja-JP" smtClean="0"/>
              <a:t>) </a:t>
            </a:r>
            <a:r>
              <a:rPr lang="ja-JP" altLang="en-US" smtClean="0"/>
              <a:t>全体の為になるように働き誰人の不利にもならないように </a:t>
            </a:r>
          </a:p>
          <a:p>
            <a:r>
              <a:rPr lang="ja-JP" altLang="en-US" smtClean="0"/>
              <a:t>（門司ロータリー倶樂部） </a:t>
            </a:r>
          </a:p>
          <a:p>
            <a:r>
              <a:rPr lang="en-US" altLang="ja-JP" smtClean="0"/>
              <a:t> </a:t>
            </a:r>
            <a:endParaRPr lang="ja-JP" altLang="en-US" smtClean="0"/>
          </a:p>
          <a:p>
            <a:r>
              <a:rPr lang="ja-JP" altLang="en-US" smtClean="0"/>
              <a:t>この四つのテストは倒産の危機に瀕した会社を立ち直らせるための純然たる経営上の指針ですから、その使用を事業上の取引に限定すると共に、邦訳や解釈を厳密にする必要があります。 </a:t>
            </a:r>
          </a:p>
          <a:p>
            <a:r>
              <a:rPr lang="ja-JP" altLang="en-US" smtClean="0"/>
              <a:t>医師が末期の癌患者に死期を告知をする際、四つのテストを適用すべきかどうかという議論を聞きますが、とんでもないことです。四つのテストはあくまでも事業上の取引に使うものであって、日常生活に適用するものではなく、いわんや学校や駅に張り出すような性格のドキュメントではありません。</a:t>
            </a:r>
          </a:p>
          <a:p>
            <a:endParaRPr lang="ja-JP" altLang="en-US" smtClean="0"/>
          </a:p>
        </p:txBody>
      </p:sp>
      <p:sp>
        <p:nvSpPr>
          <p:cNvPr id="788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E8D3B-51B9-4BEF-984F-8DA5EA79C049}" type="slidenum">
              <a:rPr lang="ja-JP" altLang="en-US" smtClean="0">
                <a:ea typeface="ＭＳ Ｐゴシック" charset="-128"/>
              </a:rPr>
              <a:pPr/>
              <a:t>37</a:t>
            </a:fld>
            <a:endParaRPr lang="ja-JP" altLang="en-US"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85000" lnSpcReduction="10000"/>
          </a:bodyPr>
          <a:lstStyle/>
          <a:p>
            <a:pPr>
              <a:defRPr/>
            </a:pPr>
            <a:r>
              <a:rPr lang="en-US" dirty="0" smtClean="0"/>
              <a:t>Four-way test	</a:t>
            </a:r>
            <a:r>
              <a:rPr lang="ja-JP" altLang="en-US" dirty="0" smtClean="0"/>
              <a:t>四つのテスト</a:t>
            </a:r>
          </a:p>
          <a:p>
            <a:pPr>
              <a:defRPr/>
            </a:pPr>
            <a:r>
              <a:rPr lang="ja-JP" altLang="en-US" dirty="0" smtClean="0"/>
              <a:t>「事業を繁栄に導くための四通りの基準」ならば、当然</a:t>
            </a:r>
            <a:r>
              <a:rPr lang="en-US" dirty="0" smtClean="0"/>
              <a:t>Four-way tests</a:t>
            </a:r>
            <a:r>
              <a:rPr lang="ja-JP" altLang="en-US" dirty="0" smtClean="0"/>
              <a:t>と複数形になるはずです。これが単数形であるのは、事業を繁栄に導くためには、四通りの基準を一つずつクリアーすればいいのではなく、四つ纏めたものを一つの基準として、そのすべてをクリアーしなければならないことを意味します。ロータリーの綱領が</a:t>
            </a:r>
            <a:r>
              <a:rPr lang="en-US" dirty="0" smtClean="0"/>
              <a:t>Object of Rotary</a:t>
            </a:r>
            <a:r>
              <a:rPr lang="ja-JP" altLang="en-US" dirty="0" smtClean="0"/>
              <a:t>と単数形であり、四つの項目が渾然一体となって、一つの綱領を形作っているのと同様です。</a:t>
            </a:r>
          </a:p>
          <a:p>
            <a:pPr>
              <a:defRPr/>
            </a:pPr>
            <a:r>
              <a:rPr lang="en-US" dirty="0" smtClean="0"/>
              <a:t>Is it the truth ?</a:t>
            </a:r>
            <a:r>
              <a:rPr lang="ja-JP" altLang="en-US" dirty="0" smtClean="0"/>
              <a:t>　真実かどうか</a:t>
            </a:r>
          </a:p>
          <a:p>
            <a:pPr>
              <a:defRPr/>
            </a:pPr>
            <a:r>
              <a:rPr lang="ja-JP" altLang="en-US" dirty="0" smtClean="0"/>
              <a:t>商取引において、商品の品質、納期、契約条件などに嘘偽りがないかどうかは、非常に大切な基準です。真実というのは、「</a:t>
            </a:r>
            <a:r>
              <a:rPr lang="en-US" dirty="0" smtClean="0"/>
              <a:t>80%</a:t>
            </a:r>
            <a:r>
              <a:rPr lang="ja-JP" altLang="en-US" dirty="0" smtClean="0"/>
              <a:t>の真実」という言葉が示すように、人間の心を通じたアナログ的な判定であるのに対して、事実とはその事実があったのか、無かったのかの二者択一を迫るデジタル的判定ですから、ここでは「事実かどうか」「嘘偽りがないかどうか」という言葉を用いるべきでしょう。</a:t>
            </a:r>
          </a:p>
          <a:p>
            <a:pPr>
              <a:defRPr/>
            </a:pPr>
            <a:r>
              <a:rPr lang="en-US" dirty="0" smtClean="0"/>
              <a:t>Is it fair to all concerned ?</a:t>
            </a:r>
            <a:r>
              <a:rPr lang="ja-JP" altLang="en-US" dirty="0" smtClean="0"/>
              <a:t>　みんなに公平か</a:t>
            </a:r>
          </a:p>
          <a:p>
            <a:pPr>
              <a:defRPr/>
            </a:pPr>
            <a:r>
              <a:rPr lang="en-US" dirty="0" smtClean="0"/>
              <a:t>fair</a:t>
            </a:r>
            <a:r>
              <a:rPr lang="ja-JP" altLang="en-US" dirty="0" smtClean="0"/>
              <a:t>と</a:t>
            </a:r>
            <a:r>
              <a:rPr lang="en-US" dirty="0" smtClean="0"/>
              <a:t>all concerned</a:t>
            </a:r>
            <a:r>
              <a:rPr lang="ja-JP" altLang="en-US" dirty="0" smtClean="0"/>
              <a:t>という言葉の翻訳に問題があります。</a:t>
            </a:r>
            <a:r>
              <a:rPr lang="en-US" dirty="0" smtClean="0"/>
              <a:t>fair</a:t>
            </a:r>
            <a:r>
              <a:rPr lang="ja-JP" altLang="en-US" dirty="0" smtClean="0"/>
              <a:t>は公平ではなく公正と訳すべきでしょう。公平とは平等分配を意味するので、例え贈収賄で得た</a:t>
            </a:r>
            <a:r>
              <a:rPr lang="en-US" dirty="0" smtClean="0"/>
              <a:t>unfair</a:t>
            </a:r>
            <a:r>
              <a:rPr lang="ja-JP" altLang="en-US" dirty="0" smtClean="0"/>
              <a:t>不正なお金でも平等に分ければ、それでよいことになります。</a:t>
            </a:r>
            <a:r>
              <a:rPr lang="en-US" dirty="0" smtClean="0"/>
              <a:t>all concerned</a:t>
            </a:r>
            <a:r>
              <a:rPr lang="ja-JP" altLang="en-US" dirty="0" smtClean="0"/>
              <a:t>は</a:t>
            </a:r>
            <a:r>
              <a:rPr lang="en-US" dirty="0" smtClean="0"/>
              <a:t>all</a:t>
            </a:r>
            <a:r>
              <a:rPr lang="ja-JP" altLang="en-US" dirty="0" smtClean="0"/>
              <a:t>だけが訳されており、肝心の</a:t>
            </a:r>
            <a:r>
              <a:rPr lang="en-US" dirty="0" smtClean="0"/>
              <a:t>concerned</a:t>
            </a:r>
            <a:r>
              <a:rPr lang="ja-JP" altLang="en-US" dirty="0" smtClean="0"/>
              <a:t>が省略されています。冒頭に述べたように四つのテストは「商取引」の基準として定めた文章ですから、この</a:t>
            </a:r>
            <a:r>
              <a:rPr lang="en-US" dirty="0" smtClean="0"/>
              <a:t>concerned (</a:t>
            </a:r>
            <a:r>
              <a:rPr lang="ja-JP" altLang="en-US" dirty="0" smtClean="0"/>
              <a:t>関わりのある人、関係する人</a:t>
            </a:r>
            <a:r>
              <a:rPr lang="en-US" dirty="0" smtClean="0"/>
              <a:t>) </a:t>
            </a:r>
            <a:r>
              <a:rPr lang="ja-JP" altLang="en-US" dirty="0" smtClean="0"/>
              <a:t>は「取引先」のことを意味することは明白です。従ってこのフレーズは「すべての取引先に対して公正かどうか」ということを意味します。</a:t>
            </a:r>
          </a:p>
          <a:p>
            <a:pPr>
              <a:defRPr/>
            </a:pPr>
            <a:r>
              <a:rPr lang="en-US" dirty="0" smtClean="0"/>
              <a:t>Will it build goodwill and better friendship ?</a:t>
            </a:r>
            <a:r>
              <a:rPr lang="ja-JP" altLang="en-US" dirty="0" smtClean="0"/>
              <a:t>　好意と友情を深めるか</a:t>
            </a:r>
          </a:p>
          <a:p>
            <a:pPr>
              <a:defRPr/>
            </a:pPr>
            <a:r>
              <a:rPr lang="en-US" dirty="0" smtClean="0"/>
              <a:t>goodwill </a:t>
            </a:r>
            <a:r>
              <a:rPr lang="ja-JP" altLang="en-US" dirty="0" smtClean="0"/>
              <a:t>は単なる好意とか善意を表す言葉ではなく、商売上の信用とか評判を表すと共に、店ののれんや取引先を表します。すなわち、その商取引が店の信用を高めると同時に、よりよい人間関係を築き上げて、取引先を増やすかどうかを問うものです。「信用を高め、取引先をふやすかどうか」と訳すべきです。</a:t>
            </a:r>
          </a:p>
          <a:p>
            <a:pPr>
              <a:defRPr/>
            </a:pPr>
            <a:r>
              <a:rPr lang="en-US" dirty="0" smtClean="0"/>
              <a:t>Will it be beneficial to all concerned ?</a:t>
            </a:r>
            <a:r>
              <a:rPr lang="ja-JP" altLang="en-US" dirty="0" smtClean="0"/>
              <a:t>　みんなのためになるかどうか</a:t>
            </a:r>
          </a:p>
          <a:p>
            <a:pPr>
              <a:defRPr/>
            </a:pPr>
            <a:r>
              <a:rPr lang="en-US" dirty="0" smtClean="0"/>
              <a:t>Benefit</a:t>
            </a:r>
            <a:r>
              <a:rPr lang="ja-JP" altLang="en-US" dirty="0" smtClean="0"/>
              <a:t>は「儲け」そのものを表す言葉です。商取引において適正な利潤を追求することは当然なことであり、決して恥ずべきことではありません。ただし、売り手だけが儲かった、また買い手だけが儲かったのでは公正な取引とは言えません。その商取引によって、すべての取引先が適正な利潤を得るかどうかが問題なのです。「すべての取引先に利益をもたらすかどうか」と訳すべきでしょう。</a:t>
            </a:r>
          </a:p>
          <a:p>
            <a:pPr>
              <a:defRPr/>
            </a:pPr>
            <a:r>
              <a:rPr lang="ja-JP" altLang="en-US" dirty="0" smtClean="0"/>
              <a:t>このような厳密な翻訳を試みることによって、四つのテストが純然たる会社再建の指針であると共に、会社経営の指針であることが理解できるのです。</a:t>
            </a:r>
          </a:p>
          <a:p>
            <a:pPr>
              <a:defRPr/>
            </a:pPr>
            <a:endParaRPr lang="ja-JP" altLang="en-US" dirty="0"/>
          </a:p>
        </p:txBody>
      </p:sp>
      <p:sp>
        <p:nvSpPr>
          <p:cNvPr id="798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67F40-AA14-47DC-BBC1-9803975E5946}" type="slidenum">
              <a:rPr lang="ja-JP" altLang="en-US" smtClean="0">
                <a:ea typeface="ＭＳ Ｐゴシック" charset="-128"/>
              </a:rPr>
              <a:pPr/>
              <a:t>38</a:t>
            </a:fld>
            <a:endParaRPr lang="ja-JP" alt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en-US" altLang="ja-JP" dirty="0" smtClean="0"/>
              <a:t>RI</a:t>
            </a:r>
            <a:r>
              <a:rPr kumimoji="1" lang="ja-JP" altLang="en-US" dirty="0" smtClean="0"/>
              <a:t>戦略計画を進めるための補助金制度として、ロータリー財団委員会は未来の夢計画を立てました。</a:t>
            </a:r>
          </a:p>
          <a:p>
            <a:r>
              <a:rPr kumimoji="1" lang="ja-JP" altLang="en-US" dirty="0" smtClean="0"/>
              <a:t>現在はパイロット地区のもがこれを採用していますが。</a:t>
            </a:r>
            <a:r>
              <a:rPr kumimoji="1" lang="en-US" altLang="ja-JP" dirty="0" smtClean="0"/>
              <a:t>2013</a:t>
            </a:r>
            <a:r>
              <a:rPr kumimoji="1" lang="ja-JP" altLang="en-US" dirty="0" smtClean="0"/>
              <a:t>年度からは全地区がこれを強制敵ら採用しなければなりませんし、補助金の申請時期が早まっていますので、次年度に入ったら直ちに申請の準備をする必要が生じます。</a:t>
            </a:r>
          </a:p>
          <a:p>
            <a:r>
              <a:rPr kumimoji="1" lang="ja-JP" altLang="en-US" dirty="0" smtClean="0"/>
              <a:t>従来の財団補助金制度が大幅に簡素化されて、その</a:t>
            </a:r>
            <a:r>
              <a:rPr lang="ja-JP" altLang="en-US" dirty="0" smtClean="0"/>
              <a:t>権限が大きく地区に委譲されます。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補助金制度が統合されて、</a:t>
            </a:r>
            <a:r>
              <a:rPr lang="ja-JP" altLang="en-US" dirty="0" smtClean="0"/>
              <a:t>グローバル補助金と新地区補助金の二つの補助金制度になります。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クラブが独自に行う国際奉仕活動は従来通り、何の制限も受けませんが、</a:t>
            </a:r>
            <a:r>
              <a:rPr lang="en-US" altLang="ja-JP" dirty="0" smtClean="0"/>
              <a:t>DDF</a:t>
            </a:r>
            <a:r>
              <a:rPr lang="ja-JP" altLang="en-US" dirty="0" smtClean="0"/>
              <a:t>や</a:t>
            </a:r>
            <a:r>
              <a:rPr lang="en-US" altLang="ja-JP" dirty="0" smtClean="0"/>
              <a:t>MG</a:t>
            </a:r>
            <a:r>
              <a:rPr lang="ja-JP" altLang="en-US" dirty="0" smtClean="0"/>
              <a:t>を受けるプロジェクトはすべてこの制度の制限を受けることになります</a:t>
            </a:r>
            <a:r>
              <a:rPr lang="ja-JP" alt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分かりやすく言えば、</a:t>
            </a:r>
            <a:r>
              <a:rPr lang="en-US" altLang="ja-JP" dirty="0" smtClean="0"/>
              <a:t>TRF</a:t>
            </a:r>
            <a:r>
              <a:rPr lang="ja-JP" altLang="en-US" dirty="0" smtClean="0"/>
              <a:t>と大型プロジェクト思考の地区は、は</a:t>
            </a:r>
            <a:r>
              <a:rPr lang="en-US" altLang="ja-JP" dirty="0" smtClean="0"/>
              <a:t>WF</a:t>
            </a:r>
            <a:r>
              <a:rPr lang="ja-JP" altLang="en-US" dirty="0" smtClean="0"/>
              <a:t>を使って、世間に目立つ大型プロジェクトに専念する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十分</a:t>
            </a:r>
            <a:r>
              <a:rPr lang="en-US" altLang="ja-JP" dirty="0" smtClean="0"/>
              <a:t>PR</a:t>
            </a:r>
            <a:r>
              <a:rPr lang="ja-JP" altLang="en-US" dirty="0" smtClean="0"/>
              <a:t>も行って、</a:t>
            </a:r>
            <a:r>
              <a:rPr lang="en-US" altLang="ja-JP" dirty="0" smtClean="0"/>
              <a:t>TRF100</a:t>
            </a:r>
            <a:r>
              <a:rPr lang="ja-JP" altLang="en-US" dirty="0" smtClean="0"/>
              <a:t>周年を迎える</a:t>
            </a:r>
            <a:r>
              <a:rPr lang="en-US" altLang="ja-JP" dirty="0" smtClean="0"/>
              <a:t>2017</a:t>
            </a:r>
            <a:r>
              <a:rPr lang="ja-JP" altLang="en-US" dirty="0" smtClean="0"/>
              <a:t>年には何としてもﾉｰﾍﾞﾙ平和賞をめざしたい。</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その代わり、地区ヤクラブ</a:t>
            </a:r>
            <a:r>
              <a:rPr lang="en-US" altLang="ja-JP" dirty="0" smtClean="0"/>
              <a:t>DDF</a:t>
            </a:r>
            <a:r>
              <a:rPr lang="ja-JP" altLang="en-US" dirty="0" smtClean="0"/>
              <a:t>を使って自由に活動してかまわない。</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ということです。</a:t>
            </a:r>
            <a:endParaRPr lang="ja-JP" altLang="en-US" dirty="0" smtClean="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dirty="0"/>
          </a:p>
        </p:txBody>
      </p:sp>
    </p:spTree>
    <p:extLst>
      <p:ext uri="{BB962C8B-B14F-4D97-AF65-F5344CB8AC3E}">
        <p14:creationId xmlns:p14="http://schemas.microsoft.com/office/powerpoint/2010/main" val="120511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charset="-128"/>
              </a:rPr>
              <a:t>財団の使命に直結する、次の</a:t>
            </a:r>
            <a:r>
              <a:rPr lang="en-US" altLang="ja-JP" sz="1200" dirty="0" smtClean="0">
                <a:latin typeface="ＭＳ Ｐゴシック" charset="-128"/>
              </a:rPr>
              <a:t>6</a:t>
            </a:r>
            <a:r>
              <a:rPr lang="ja-JP" altLang="en-US" sz="1200" dirty="0" err="1" smtClean="0">
                <a:latin typeface="ＭＳ Ｐゴシック" charset="-128"/>
              </a:rPr>
              <a:t>つの</a:t>
            </a:r>
            <a:r>
              <a:rPr lang="ja-JP" altLang="en-US" sz="1200" dirty="0" smtClean="0">
                <a:latin typeface="ＭＳ Ｐゴシック" charset="-128"/>
              </a:rPr>
              <a:t>重点分野に支払われます。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charset="-128"/>
              </a:rPr>
              <a:t>平和と紛争の予防・解決、</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charset="-128"/>
              </a:rPr>
              <a:t>疾病予防と治療、</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charset="-128"/>
              </a:rPr>
              <a:t>水と衛生設備、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charset="-128"/>
              </a:rPr>
              <a:t>母子の健康</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charset="-128"/>
              </a:rPr>
              <a:t>基本的教育と識字率向上</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charset="-128"/>
              </a:rPr>
              <a:t>経済と地域社会の発展</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latin typeface="ＭＳ Ｐゴシック" charset="-128"/>
            </a:endParaRPr>
          </a:p>
          <a:p>
            <a:r>
              <a:rPr kumimoji="1" lang="ja-JP" altLang="en-US" dirty="0" smtClean="0"/>
              <a:t>組合せ率はＤＤＦなら１対１、現金なら１対０．５でＷＦが組合わされます。</a:t>
            </a:r>
          </a:p>
          <a:p>
            <a:r>
              <a:rPr kumimoji="1" lang="ja-JP" altLang="en-US" dirty="0" smtClean="0"/>
              <a:t>１件当たりの補助金額はミニマム</a:t>
            </a:r>
            <a:r>
              <a:rPr kumimoji="1" lang="en-US" altLang="ja-JP" dirty="0" smtClean="0"/>
              <a:t>15000</a:t>
            </a:r>
            <a:r>
              <a:rPr kumimoji="1" lang="ja-JP" altLang="en-US" dirty="0" smtClean="0"/>
              <a:t>ドルで上限は２０万ドル。</a:t>
            </a:r>
            <a:endParaRPr kumimoji="1" lang="en-US" altLang="ja-JP" dirty="0" smtClean="0"/>
          </a:p>
          <a:p>
            <a:r>
              <a:rPr kumimoji="1" lang="ja-JP" altLang="en-US" dirty="0" smtClean="0"/>
              <a:t>また、このグローバル補助金での事業はロータリーのある国でのみ事業実施が可能です。</a:t>
            </a:r>
          </a:p>
          <a:p>
            <a:endParaRPr kumimoji="1" lang="ja-JP" altLang="en-US" dirty="0" smtClean="0"/>
          </a:p>
          <a:p>
            <a:r>
              <a:rPr kumimoji="1" lang="ja-JP" altLang="en-US" dirty="0" smtClean="0"/>
              <a:t>要は、従来の小型の</a:t>
            </a:r>
            <a:r>
              <a:rPr kumimoji="1" lang="en-US" altLang="ja-JP" dirty="0" smtClean="0"/>
              <a:t>WCS</a:t>
            </a:r>
            <a:r>
              <a:rPr kumimoji="1" lang="ja-JP" altLang="en-US" dirty="0" smtClean="0"/>
              <a:t>に支給されていたマッチング・グラントを廃止して、</a:t>
            </a:r>
            <a:r>
              <a:rPr kumimoji="1" lang="en-US" altLang="ja-JP" dirty="0" smtClean="0"/>
              <a:t>3-H</a:t>
            </a:r>
            <a:r>
              <a:rPr kumimoji="1" lang="ja-JP" altLang="en-US" dirty="0" smtClean="0"/>
              <a:t>なみの大型プロジェクトにしぼって</a:t>
            </a:r>
            <a:r>
              <a:rPr kumimoji="1" lang="en-US" altLang="ja-JP" dirty="0" smtClean="0"/>
              <a:t>WF</a:t>
            </a:r>
            <a:r>
              <a:rPr kumimoji="1" lang="ja-JP" altLang="en-US" dirty="0" smtClean="0"/>
              <a:t>を使うためです。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latin typeface="ＭＳ Ｐゴシック" charset="-128"/>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a:p>
        </p:txBody>
      </p:sp>
    </p:spTree>
    <p:extLst>
      <p:ext uri="{BB962C8B-B14F-4D97-AF65-F5344CB8AC3E}">
        <p14:creationId xmlns:p14="http://schemas.microsoft.com/office/powerpoint/2010/main" val="125812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ｸﾞﾛｰﾊﾞﾙ補助金以外の財団活動は全てこの新地区補助金が適用されます。</a:t>
            </a:r>
          </a:p>
          <a:p>
            <a:endParaRPr kumimoji="1" lang="ja-JP" altLang="en-US" dirty="0" smtClean="0"/>
          </a:p>
          <a:p>
            <a:r>
              <a:rPr kumimoji="1" lang="en-US" altLang="ja-JP" dirty="0" smtClean="0"/>
              <a:t>DDF</a:t>
            </a:r>
            <a:r>
              <a:rPr kumimoji="1" lang="ja-JP" altLang="en-US" dirty="0" smtClean="0"/>
              <a:t>の５０</a:t>
            </a:r>
            <a:r>
              <a:rPr kumimoji="1" lang="en-US" altLang="ja-JP" dirty="0" smtClean="0"/>
              <a:t>%</a:t>
            </a:r>
            <a:r>
              <a:rPr kumimoji="1" lang="ja-JP" altLang="en-US" dirty="0" smtClean="0"/>
              <a:t>以下の限度額で、全ての活動の権限は地区に一任されます。</a:t>
            </a:r>
          </a:p>
          <a:p>
            <a:endParaRPr kumimoji="1" lang="ja-JP" altLang="en-US" dirty="0" smtClean="0"/>
          </a:p>
          <a:p>
            <a:r>
              <a:rPr kumimoji="1" lang="ja-JP" altLang="en-US" dirty="0" smtClean="0"/>
              <a:t>従って、前述のｸﾞﾛｰﾊﾞﾙ補助金に該当しない国際親善奨学生や文化交流などもその対象になります。</a:t>
            </a:r>
          </a:p>
          <a:p>
            <a:endParaRPr kumimoji="1" lang="ja-JP" altLang="en-US" dirty="0" smtClean="0"/>
          </a:p>
          <a:p>
            <a:r>
              <a:rPr kumimoji="1" lang="ja-JP" altLang="en-US" dirty="0" smtClean="0"/>
              <a:t>従来は対象外だった建物の建設や改造も可能になります。</a:t>
            </a:r>
          </a:p>
          <a:p>
            <a:endParaRPr kumimoji="1" lang="ja-JP" altLang="en-US" dirty="0" smtClean="0"/>
          </a:p>
          <a:p>
            <a:r>
              <a:rPr kumimoji="1" lang="ja-JP" altLang="en-US" dirty="0" smtClean="0"/>
              <a:t>なお従来の</a:t>
            </a:r>
            <a:r>
              <a:rPr kumimoji="1" lang="en-US" altLang="ja-JP" dirty="0" smtClean="0"/>
              <a:t>GSE</a:t>
            </a:r>
            <a:r>
              <a:rPr kumimoji="1" lang="ja-JP" altLang="en-US" dirty="0" smtClean="0"/>
              <a:t>は</a:t>
            </a:r>
            <a:r>
              <a:rPr kumimoji="1" lang="en-US" altLang="ja-JP" dirty="0" smtClean="0"/>
              <a:t>VTT</a:t>
            </a:r>
            <a:r>
              <a:rPr kumimoji="1" lang="ja-JP" altLang="en-US" dirty="0" smtClean="0"/>
              <a:t>と名称変更されて、全額が</a:t>
            </a:r>
            <a:r>
              <a:rPr kumimoji="1" lang="en-US" altLang="ja-JP" dirty="0" smtClean="0"/>
              <a:t>DDF</a:t>
            </a:r>
            <a:r>
              <a:rPr kumimoji="1" lang="ja-JP" altLang="en-US" dirty="0" smtClean="0"/>
              <a:t>で賄われることになります。</a:t>
            </a:r>
          </a:p>
          <a:p>
            <a:r>
              <a:rPr kumimoji="1" lang="ja-JP" altLang="en-US" dirty="0" smtClean="0"/>
              <a:t>即ち、この未来の夢計画は、ロータリー財団のお金を使いたいならば、世間にも目立つ大きなプロジェクトをしなさい。</a:t>
            </a:r>
          </a:p>
          <a:p>
            <a:r>
              <a:rPr kumimoji="1" lang="ja-JP" altLang="en-US" dirty="0" smtClean="0"/>
              <a:t>その代わり、小さなプロジェクトはすべて地区に任せるということです。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6</a:t>
            </a:fld>
            <a:endParaRPr kumimoji="1" lang="ja-JP" altLang="en-US"/>
          </a:p>
        </p:txBody>
      </p:sp>
    </p:spTree>
    <p:extLst>
      <p:ext uri="{BB962C8B-B14F-4D97-AF65-F5344CB8AC3E}">
        <p14:creationId xmlns:p14="http://schemas.microsoft.com/office/powerpoint/2010/main" val="214010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戦略計画を実行するために</a:t>
            </a:r>
            <a:r>
              <a:rPr kumimoji="1" lang="en-US" altLang="ja-JP" dirty="0" smtClean="0"/>
              <a:t>RI</a:t>
            </a:r>
            <a:r>
              <a:rPr kumimoji="1" lang="ja-JP" altLang="en-US" dirty="0" smtClean="0"/>
              <a:t>を中心するロータリーの構成も大きく変わります。</a:t>
            </a:r>
          </a:p>
          <a:p>
            <a:r>
              <a:rPr kumimoji="1" lang="en-US" altLang="ja-JP" dirty="0" smtClean="0"/>
              <a:t>RI</a:t>
            </a:r>
            <a:r>
              <a:rPr kumimoji="1" lang="ja-JP" altLang="en-US" dirty="0" smtClean="0"/>
              <a:t>理事会は従来行ってきた各種の活動に関するタスク・フォースを廃止して、戦略計画を進めるためのロータリー・コーディネーターと未来り夢計画を進めるためのロータリー財団コーディネーターをゾーン単位に任命します。</a:t>
            </a:r>
          </a:p>
          <a:p>
            <a:r>
              <a:rPr kumimoji="1" lang="ja-JP" altLang="en-US" dirty="0" smtClean="0"/>
              <a:t>そしてその下に、地区研修リーダーとクラブ研修リーターを置いています。</a:t>
            </a:r>
          </a:p>
          <a:p>
            <a:r>
              <a:rPr kumimoji="1" lang="ja-JP" altLang="en-US" dirty="0" smtClean="0"/>
              <a:t>クラブ研修リーダーの役割は、あくまで戦略計画に基づいてクラブ活性化を図ることであって、ロータリー情報委員会の活動とは異質なものであることを理解する必要があります。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7</a:t>
            </a:fld>
            <a:endParaRPr kumimoji="1" lang="ja-JP" altLang="en-US" dirty="0"/>
          </a:p>
        </p:txBody>
      </p:sp>
    </p:spTree>
    <p:extLst>
      <p:ext uri="{BB962C8B-B14F-4D97-AF65-F5344CB8AC3E}">
        <p14:creationId xmlns:p14="http://schemas.microsoft.com/office/powerpoint/2010/main" val="46160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やガバナーから出される重点事項は単なる推奨に過ぎないので、必ずしもそれに従う必要はありません。</a:t>
            </a:r>
          </a:p>
          <a:p>
            <a:r>
              <a:rPr kumimoji="1" lang="ja-JP" altLang="en-US" sz="1200" kern="1200" dirty="0" smtClean="0">
                <a:solidFill>
                  <a:schemeClr val="tx1"/>
                </a:solidFill>
                <a:latin typeface="+mn-lt"/>
                <a:ea typeface="+mn-ea"/>
                <a:cs typeface="+mn-cs"/>
              </a:rPr>
              <a:t>困ったことには、クラブ自治権を楯にして、ガバナーからの要請を断り、自らのクラブとしても何もしない例もしばしば見受けます。</a:t>
            </a:r>
          </a:p>
          <a:p>
            <a:r>
              <a:rPr kumimoji="1" lang="ja-JP" altLang="en-US" sz="1200" kern="1200" dirty="0" smtClean="0">
                <a:solidFill>
                  <a:schemeClr val="tx1"/>
                </a:solidFill>
                <a:latin typeface="+mn-lt"/>
                <a:ea typeface="+mn-ea"/>
                <a:cs typeface="+mn-cs"/>
              </a:rPr>
              <a:t>決議</a:t>
            </a:r>
            <a:r>
              <a:rPr kumimoji="1" lang="en-US" altLang="ja-JP" sz="1200" kern="1200" dirty="0" smtClean="0">
                <a:solidFill>
                  <a:schemeClr val="tx1"/>
                </a:solidFill>
                <a:latin typeface="+mn-lt"/>
                <a:ea typeface="+mn-ea"/>
                <a:cs typeface="+mn-cs"/>
              </a:rPr>
              <a:t>23-34</a:t>
            </a:r>
            <a:r>
              <a:rPr kumimoji="1" lang="ja-JP" altLang="en-US" sz="1200" kern="1200" dirty="0" smtClean="0">
                <a:solidFill>
                  <a:schemeClr val="tx1"/>
                </a:solidFill>
                <a:latin typeface="+mn-lt"/>
                <a:ea typeface="+mn-ea"/>
                <a:cs typeface="+mn-cs"/>
              </a:rPr>
              <a:t>第四条ではロータリー運動は単なる理念の提唱ではなくて、実践哲学であり、奉仕するものは行動しなければならないと述べられています。従ってロータリアンは単なる傍観者であることは許されず、実践活動に参加して、はじめて一人前のロータリアンと言えるのです。</a:t>
            </a:r>
            <a:r>
              <a:rPr kumimoji="1" lang="en-US" sz="1200" kern="1200" dirty="0" smtClean="0">
                <a:solidFill>
                  <a:schemeClr val="tx1"/>
                </a:solidFill>
                <a:latin typeface="+mn-lt"/>
                <a:ea typeface="+mn-ea"/>
                <a:cs typeface="+mn-cs"/>
              </a:rPr>
              <a:t>WCS</a:t>
            </a:r>
            <a:r>
              <a:rPr kumimoji="1" lang="ja-JP" altLang="en-US" sz="1200" kern="1200" dirty="0" smtClean="0">
                <a:solidFill>
                  <a:schemeClr val="tx1"/>
                </a:solidFill>
                <a:latin typeface="+mn-lt"/>
                <a:ea typeface="+mn-ea"/>
                <a:cs typeface="+mn-cs"/>
              </a:rPr>
              <a:t>のプロジェクトに参加して、発展途上国を訪れて共に汗を流し、始めて一人前に理屈を述べる権利が与えられることを忘れてはなりません。そして、クラブが団体奉仕活動を行う際の条件として、毎年一つの新しいプログラムを実施すること。単年度で終了すること。地域社会のニーズに従うこと。クラブ全員の協力が得られることが定められており、条件付とは言え、クラブの団体奉仕が認められていることを忘れてはなりません。</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しかし、ここで定められたクラブが団体奉仕をする際の条件は、必ずしも地域社会のニーズ満たすものとは言いがたいので、ニーズに基づいた実践活動がやり易いように修正する必要があると思います。</a:t>
            </a:r>
          </a:p>
          <a:p>
            <a:endParaRPr kumimoji="1" lang="ja-JP" altLang="en-US" dirty="0" smtClean="0"/>
          </a:p>
        </p:txBody>
      </p:sp>
      <p:sp>
        <p:nvSpPr>
          <p:cNvPr id="4" name="スライド番号プレースホルダ 3"/>
          <p:cNvSpPr>
            <a:spLocks noGrp="1"/>
          </p:cNvSpPr>
          <p:nvPr>
            <p:ph type="sldNum" sz="quarter" idx="10"/>
          </p:nvPr>
        </p:nvSpPr>
        <p:spPr/>
        <p:txBody>
          <a:bodyPr/>
          <a:lstStyle/>
          <a:p>
            <a:fld id="{38BA0A5E-A9ED-4E3F-B366-A3E8789F6CCA}"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私たちが人道的奉仕活動を実践する場合に留意しなければならないことは、その活動が地域社会のニーズにかなった奉仕活動かどうかということです。私たちが一人よがりの思いつきや憶測で援助するのではなく、本当に地域社会の人たちが必要としているプロジェクトであるかどうかを見極める必要があります。元</a:t>
            </a:r>
            <a:r>
              <a:rPr kumimoji="1" lang="en-US"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会長クリフ・ドクターマンは、そのニーズを探るためには、自らがその地域社会に赴くことが必要だと語っています。</a:t>
            </a:r>
          </a:p>
          <a:p>
            <a:r>
              <a:rPr kumimoji="1" lang="ja-JP" altLang="en-US" sz="1200" kern="1200" dirty="0" smtClean="0">
                <a:solidFill>
                  <a:schemeClr val="tx1"/>
                </a:solidFill>
                <a:latin typeface="+mn-lt"/>
                <a:ea typeface="+mn-ea"/>
                <a:cs typeface="+mn-cs"/>
              </a:rPr>
              <a:t>日本のロータリークラブに往々にして見られる、単なる金銭の送付によって</a:t>
            </a:r>
            <a:r>
              <a:rPr kumimoji="1" lang="en-US" sz="1200" kern="1200" dirty="0" smtClean="0">
                <a:solidFill>
                  <a:schemeClr val="tx1"/>
                </a:solidFill>
                <a:latin typeface="+mn-lt"/>
                <a:ea typeface="+mn-ea"/>
                <a:cs typeface="+mn-cs"/>
              </a:rPr>
              <a:t>WCS</a:t>
            </a:r>
            <a:r>
              <a:rPr kumimoji="1" lang="ja-JP" altLang="en-US" sz="1200" kern="1200" dirty="0" smtClean="0">
                <a:solidFill>
                  <a:schemeClr val="tx1"/>
                </a:solidFill>
                <a:latin typeface="+mn-lt"/>
                <a:ea typeface="+mn-ea"/>
                <a:cs typeface="+mn-cs"/>
              </a:rPr>
              <a:t>をしたと錯覚する風潮を反省する必要があります。</a:t>
            </a:r>
          </a:p>
          <a:p>
            <a:r>
              <a:rPr kumimoji="1" lang="en-US" sz="1200" kern="1200" dirty="0" smtClean="0">
                <a:solidFill>
                  <a:schemeClr val="tx1"/>
                </a:solidFill>
                <a:latin typeface="+mn-lt"/>
                <a:ea typeface="+mn-ea"/>
                <a:cs typeface="+mn-cs"/>
              </a:rPr>
              <a:t> </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元</a:t>
            </a:r>
            <a:r>
              <a:rPr kumimoji="1" lang="en-US"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会長グレン・キンロスは、地域社会の既存団体に寄付するのではなく、自分たちの力でプロジェクトを完成すべきであると語っています。クラブの年次報告を見ますと、何々協賛、何々に援助という形で、１万か２万寄付しているクラブが多いようです。他の団体に寄付することでお茶を濁すのではなく、ロータリークラブが独自に地域社会のニーズに基づいたプロジェクトを開発し、そのための資金調達を行い、完結型の奉仕活動の実践を行うこと必要です。</a:t>
            </a: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D2C96219-3C53-442F-9987-27FA1CDBBC84}" type="slidenum">
              <a:rPr lang="ja-JP" altLang="en-US" smtClean="0"/>
              <a:pPr>
                <a:defRPr/>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p:spPr>
        <p:txBody>
          <a:bodyPr/>
          <a:lstStyle>
            <a:lvl1pPr>
              <a:defRPr/>
            </a:lvl1pPr>
          </a:lstStyle>
          <a:p>
            <a:fld id="{86D1B3FF-C707-4A00-AB5C-88366B097A57}" type="slidenum">
              <a:rPr lang="en-US" altLang="ja-JP"/>
              <a:pPr/>
              <a:t>‹#›</a:t>
            </a:fld>
            <a:endParaRPr lang="en-US" altLang="ja-JP"/>
          </a:p>
        </p:txBody>
      </p:sp>
    </p:spTree>
    <p:extLst>
      <p:ext uri="{BB962C8B-B14F-4D97-AF65-F5344CB8AC3E}">
        <p14:creationId xmlns:p14="http://schemas.microsoft.com/office/powerpoint/2010/main" val="73957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2012/1/26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5" name="図 4" descr="0011.jpg"/>
          <p:cNvPicPr>
            <a:picLocks noChangeAspect="1"/>
          </p:cNvPicPr>
          <p:nvPr/>
        </p:nvPicPr>
        <p:blipFill>
          <a:blip r:embed="rId3" cstate="print"/>
          <a:stretch>
            <a:fillRect/>
          </a:stretch>
        </p:blipFill>
        <p:spPr>
          <a:xfrm>
            <a:off x="23394" y="0"/>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descr="ani 5.gif"/>
          <p:cNvPicPr>
            <a:picLocks noChangeAspect="1"/>
          </p:cNvPicPr>
          <p:nvPr/>
        </p:nvPicPr>
        <p:blipFill>
          <a:blip r:embed="rId4" cstate="print"/>
          <a:stretch>
            <a:fillRect/>
          </a:stretch>
        </p:blipFill>
        <p:spPr>
          <a:xfrm>
            <a:off x="395536" y="0"/>
            <a:ext cx="864096" cy="836712"/>
          </a:xfrm>
          <a:prstGeom prst="rect">
            <a:avLst/>
          </a:prstGeom>
        </p:spPr>
      </p:pic>
      <p:sp>
        <p:nvSpPr>
          <p:cNvPr id="12" name="テキスト ボックス 11"/>
          <p:cNvSpPr txBox="1"/>
          <p:nvPr/>
        </p:nvSpPr>
        <p:spPr>
          <a:xfrm>
            <a:off x="215516" y="1700808"/>
            <a:ext cx="8712968" cy="3785652"/>
          </a:xfrm>
          <a:prstGeom prst="rect">
            <a:avLst/>
          </a:prstGeom>
          <a:noFill/>
        </p:spPr>
        <p:txBody>
          <a:bodyPr wrap="square" rtlCol="0">
            <a:spAutoFit/>
          </a:bodyPr>
          <a:lstStyle/>
          <a:p>
            <a:pPr algn="ctr"/>
            <a:r>
              <a:rPr kumimoji="1" lang="ja-JP" altLang="en-US" sz="120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ロータリー</a:t>
            </a:r>
          </a:p>
          <a:p>
            <a:pPr algn="ctr"/>
            <a:r>
              <a:rPr lang="ja-JP" altLang="en-US" sz="120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トピックス</a:t>
            </a:r>
            <a:endParaRPr kumimoji="1" lang="ja-JP" altLang="en-US" sz="120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13" name="テキスト ボックス 12"/>
          <p:cNvSpPr txBox="1"/>
          <p:nvPr/>
        </p:nvSpPr>
        <p:spPr>
          <a:xfrm>
            <a:off x="1568491" y="-7626"/>
            <a:ext cx="6912768" cy="769441"/>
          </a:xfrm>
          <a:prstGeom prst="rect">
            <a:avLst/>
          </a:prstGeom>
          <a:noFill/>
        </p:spPr>
        <p:txBody>
          <a:bodyPr wrap="square" rtlCol="0">
            <a:spAutoFit/>
          </a:bodyPr>
          <a:lstStyle/>
          <a:p>
            <a:pPr algn="ctr"/>
            <a:r>
              <a:rPr kumimoji="1" lang="ja-JP" altLang="en-US" sz="4400" dirty="0" smtClean="0">
                <a:solidFill>
                  <a:schemeClr val="accent6"/>
                </a:solidFill>
                <a:latin typeface="HG行書体" pitchFamily="65" charset="-128"/>
                <a:ea typeface="HG行書体" pitchFamily="65" charset="-128"/>
              </a:rPr>
              <a:t>ロータリー研修シリーズ</a:t>
            </a:r>
            <a:endParaRPr kumimoji="1" lang="ja-JP" altLang="en-US" sz="4400" dirty="0">
              <a:solidFill>
                <a:schemeClr val="accent6"/>
              </a:solidFill>
              <a:latin typeface="HG行書体" pitchFamily="65" charset="-128"/>
              <a:ea typeface="HG行書体" pitchFamily="65" charset="-128"/>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2680</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地区　</a:t>
            </a: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PDG </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　田中　毅</a:t>
            </a:r>
            <a:endPar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endParaRPr>
          </a:p>
        </p:txBody>
      </p:sp>
    </p:spTree>
    <p:extLst>
      <p:ext uri="{BB962C8B-B14F-4D97-AF65-F5344CB8AC3E}">
        <p14:creationId xmlns:p14="http://schemas.microsoft.com/office/powerpoint/2010/main" val="22617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28625" y="785813"/>
            <a:ext cx="8229600" cy="5286375"/>
          </a:xfrm>
        </p:spPr>
        <p:txBody>
          <a:bodyPr/>
          <a:lstStyle/>
          <a:p>
            <a:r>
              <a:rPr lang="ja-JP" altLang="en-US" sz="5400" dirty="0" smtClean="0">
                <a:solidFill>
                  <a:srgbClr val="FFFF99"/>
                </a:solidFill>
                <a:latin typeface="AR P明朝体U" pitchFamily="50" charset="-128"/>
                <a:ea typeface="AR P明朝体U" pitchFamily="50" charset="-128"/>
              </a:rPr>
              <a:t>社会奉仕に関する</a:t>
            </a:r>
            <a:br>
              <a:rPr lang="ja-JP" altLang="en-US" sz="5400" dirty="0" smtClean="0">
                <a:solidFill>
                  <a:srgbClr val="FFFF99"/>
                </a:solidFill>
                <a:latin typeface="AR P明朝体U" pitchFamily="50" charset="-128"/>
                <a:ea typeface="AR P明朝体U" pitchFamily="50" charset="-128"/>
              </a:rPr>
            </a:br>
            <a:r>
              <a:rPr lang="en-US" altLang="ja-JP" sz="5400" dirty="0" smtClean="0">
                <a:solidFill>
                  <a:srgbClr val="FFFF99"/>
                </a:solidFill>
                <a:latin typeface="AR P明朝体U" pitchFamily="50" charset="-128"/>
                <a:ea typeface="AR P明朝体U" pitchFamily="50" charset="-128"/>
              </a:rPr>
              <a:t>1923</a:t>
            </a:r>
            <a:r>
              <a:rPr lang="ja-JP" altLang="en-US" sz="5400" dirty="0" smtClean="0">
                <a:solidFill>
                  <a:srgbClr val="FFFF99"/>
                </a:solidFill>
                <a:latin typeface="AR P明朝体U" pitchFamily="50" charset="-128"/>
                <a:ea typeface="AR P明朝体U" pitchFamily="50" charset="-128"/>
              </a:rPr>
              <a:t>年の声明の</a:t>
            </a:r>
            <a:br>
              <a:rPr lang="ja-JP" altLang="en-US" sz="5400" dirty="0" smtClean="0">
                <a:solidFill>
                  <a:srgbClr val="FFFF99"/>
                </a:solidFill>
                <a:latin typeface="AR P明朝体U" pitchFamily="50" charset="-128"/>
                <a:ea typeface="AR P明朝体U" pitchFamily="50" charset="-128"/>
              </a:rPr>
            </a:br>
            <a:r>
              <a:rPr lang="ja-JP" altLang="en-US" sz="5400" dirty="0" smtClean="0">
                <a:solidFill>
                  <a:srgbClr val="FFFF99"/>
                </a:solidFill>
                <a:latin typeface="AR P明朝体U" pitchFamily="50" charset="-128"/>
                <a:ea typeface="AR P明朝体U" pitchFamily="50" charset="-128"/>
              </a:rPr>
              <a:t>第</a:t>
            </a:r>
            <a:r>
              <a:rPr lang="en-US" altLang="ja-JP" sz="5400" dirty="0" smtClean="0">
                <a:solidFill>
                  <a:srgbClr val="FFFF99"/>
                </a:solidFill>
                <a:latin typeface="AR P明朝体U" pitchFamily="50" charset="-128"/>
                <a:ea typeface="AR P明朝体U" pitchFamily="50" charset="-128"/>
              </a:rPr>
              <a:t>1</a:t>
            </a:r>
            <a:r>
              <a:rPr lang="ja-JP" altLang="en-US" sz="5400" dirty="0" smtClean="0">
                <a:solidFill>
                  <a:srgbClr val="FFFF99"/>
                </a:solidFill>
                <a:latin typeface="AR P明朝体U" pitchFamily="50" charset="-128"/>
                <a:ea typeface="AR P明朝体U" pitchFamily="50" charset="-128"/>
              </a:rPr>
              <a:t>項を</a:t>
            </a:r>
            <a:br>
              <a:rPr lang="ja-JP" altLang="en-US" sz="5400" dirty="0" smtClean="0">
                <a:solidFill>
                  <a:srgbClr val="FFFF99"/>
                </a:solidFill>
                <a:latin typeface="AR P明朝体U" pitchFamily="50" charset="-128"/>
                <a:ea typeface="AR P明朝体U" pitchFamily="50" charset="-128"/>
              </a:rPr>
            </a:br>
            <a:r>
              <a:rPr lang="ja-JP" altLang="en-US" sz="5400" dirty="0" smtClean="0">
                <a:solidFill>
                  <a:srgbClr val="FFFF99"/>
                </a:solidFill>
                <a:latin typeface="AR P明朝体U" pitchFamily="50" charset="-128"/>
                <a:ea typeface="AR P明朝体U" pitchFamily="50" charset="-128"/>
              </a:rPr>
              <a:t>奉仕哲学の定義として</a:t>
            </a:r>
            <a:br>
              <a:rPr lang="ja-JP" altLang="en-US" sz="5400" dirty="0" smtClean="0">
                <a:solidFill>
                  <a:srgbClr val="FFFF99"/>
                </a:solidFill>
                <a:latin typeface="AR P明朝体U" pitchFamily="50" charset="-128"/>
                <a:ea typeface="AR P明朝体U" pitchFamily="50" charset="-128"/>
              </a:rPr>
            </a:br>
            <a:r>
              <a:rPr lang="ja-JP" altLang="en-US" sz="5400" dirty="0" smtClean="0">
                <a:solidFill>
                  <a:srgbClr val="FFFF99"/>
                </a:solidFill>
                <a:latin typeface="AR P明朝体U" pitchFamily="50" charset="-128"/>
                <a:ea typeface="AR P明朝体U" pitchFamily="50" charset="-128"/>
              </a:rPr>
              <a:t>使用する件</a:t>
            </a:r>
            <a:r>
              <a:rPr lang="ja-JP" altLang="en-US" sz="4000" dirty="0" smtClean="0">
                <a:solidFill>
                  <a:srgbClr val="FFFF99"/>
                </a:solidFill>
              </a:rPr>
              <a:t/>
            </a:r>
            <a:br>
              <a:rPr lang="ja-JP" altLang="en-US" sz="4000" dirty="0" smtClean="0">
                <a:solidFill>
                  <a:srgbClr val="FFFF99"/>
                </a:solidFill>
              </a:rPr>
            </a:br>
            <a:endParaRPr lang="ja-JP" altLang="en-US" sz="4000" dirty="0" smtClean="0">
              <a:solidFill>
                <a:srgbClr val="FFFF99"/>
              </a:solidFill>
            </a:endParaRPr>
          </a:p>
        </p:txBody>
      </p:sp>
    </p:spTree>
    <p:extLst>
      <p:ext uri="{BB962C8B-B14F-4D97-AF65-F5344CB8AC3E}">
        <p14:creationId xmlns:p14="http://schemas.microsoft.com/office/powerpoint/2010/main" val="8899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2000" fill="hold"/>
                                        <p:tgtEl>
                                          <p:spTgt spid="10242"/>
                                        </p:tgtEl>
                                        <p:attrNameLst>
                                          <p:attrName>ppt_x</p:attrName>
                                        </p:attrNameLst>
                                      </p:cBhvr>
                                      <p:tavLst>
                                        <p:tav tm="0">
                                          <p:val>
                                            <p:strVal val="#ppt_x"/>
                                          </p:val>
                                        </p:tav>
                                        <p:tav tm="100000">
                                          <p:val>
                                            <p:strVal val="#ppt_x"/>
                                          </p:val>
                                        </p:tav>
                                      </p:tavLst>
                                    </p:anim>
                                    <p:anim calcmode="lin" valueType="num">
                                      <p:cBhvr additive="base">
                                        <p:cTn id="8" dur="20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323528" y="785813"/>
            <a:ext cx="8496943" cy="5286375"/>
          </a:xfrm>
        </p:spPr>
        <p:txBody>
          <a:bodyPr/>
          <a:lstStyle/>
          <a:p>
            <a:r>
              <a:rPr lang="ja-JP" altLang="en-US" sz="3600" dirty="0" smtClean="0">
                <a:latin typeface="AR P明朝体U" pitchFamily="50" charset="-128"/>
                <a:ea typeface="AR P明朝体U" pitchFamily="50" charset="-128"/>
              </a:rPr>
              <a:t>利己的な欲求と利他の心の葛藤を</a:t>
            </a:r>
            <a:br>
              <a:rPr lang="ja-JP" altLang="en-US" sz="3600" dirty="0" smtClean="0">
                <a:latin typeface="AR P明朝体U" pitchFamily="50" charset="-128"/>
                <a:ea typeface="AR P明朝体U" pitchFamily="50" charset="-128"/>
              </a:rPr>
            </a:br>
            <a:r>
              <a:rPr lang="ja-JP" altLang="en-US" sz="3600" dirty="0" smtClean="0">
                <a:latin typeface="AR P明朝体U" pitchFamily="50" charset="-128"/>
                <a:ea typeface="AR P明朝体U" pitchFamily="50" charset="-128"/>
              </a:rPr>
              <a:t>和らげる人生哲学</a:t>
            </a:r>
            <a:br>
              <a:rPr lang="ja-JP" altLang="en-US" sz="3600" dirty="0" smtClean="0">
                <a:latin typeface="AR P明朝体U" pitchFamily="50" charset="-128"/>
                <a:ea typeface="AR P明朝体U" pitchFamily="50" charset="-128"/>
              </a:rPr>
            </a:br>
            <a:r>
              <a:rPr lang="ja-JP" altLang="en-US" sz="3600" dirty="0" smtClean="0">
                <a:latin typeface="AR P明朝体U" pitchFamily="50" charset="-128"/>
                <a:ea typeface="AR P明朝体U" pitchFamily="50" charset="-128"/>
              </a:rPr>
              <a:t/>
            </a:r>
            <a:br>
              <a:rPr lang="ja-JP" altLang="en-US" sz="3600" dirty="0" smtClean="0">
                <a:latin typeface="AR P明朝体U" pitchFamily="50" charset="-128"/>
                <a:ea typeface="AR P明朝体U" pitchFamily="50" charset="-128"/>
              </a:rPr>
            </a:br>
            <a:r>
              <a:rPr lang="ja-JP" altLang="en-US" sz="3600" dirty="0" smtClean="0">
                <a:latin typeface="AR P明朝体U" pitchFamily="50" charset="-128"/>
                <a:ea typeface="AR P明朝体U" pitchFamily="50" charset="-128"/>
              </a:rPr>
              <a:t>ロータリー哲学は、奉仕 </a:t>
            </a:r>
            <a:br>
              <a:rPr lang="ja-JP" altLang="en-US" sz="3600" dirty="0" smtClean="0">
                <a:latin typeface="AR P明朝体U" pitchFamily="50" charset="-128"/>
                <a:ea typeface="AR P明朝体U" pitchFamily="50" charset="-128"/>
              </a:rPr>
            </a:br>
            <a:r>
              <a:rPr lang="en-US" altLang="ja-JP" sz="3600" dirty="0" smtClean="0">
                <a:latin typeface="AR P明朝体U" pitchFamily="50" charset="-128"/>
                <a:ea typeface="AR P明朝体U" pitchFamily="50" charset="-128"/>
              </a:rPr>
              <a:t>Service above self </a:t>
            </a:r>
            <a:r>
              <a:rPr lang="ja-JP" altLang="en-US" sz="3600" dirty="0" smtClean="0">
                <a:latin typeface="AR P明朝体U" pitchFamily="50" charset="-128"/>
                <a:ea typeface="AR P明朝体U" pitchFamily="50" charset="-128"/>
              </a:rPr>
              <a:t>の哲学であり、</a:t>
            </a:r>
            <a:br>
              <a:rPr lang="ja-JP" altLang="en-US" sz="3600" dirty="0" smtClean="0">
                <a:latin typeface="AR P明朝体U" pitchFamily="50" charset="-128"/>
                <a:ea typeface="AR P明朝体U" pitchFamily="50" charset="-128"/>
              </a:rPr>
            </a:br>
            <a:r>
              <a:rPr lang="ja-JP" altLang="en-US" sz="3600" dirty="0" smtClean="0">
                <a:latin typeface="AR P明朝体U" pitchFamily="50" charset="-128"/>
                <a:ea typeface="AR P明朝体U" pitchFamily="50" charset="-128"/>
              </a:rPr>
              <a:t>これは </a:t>
            </a:r>
            <a:r>
              <a:rPr lang="en-US" altLang="ja-JP" sz="3600" dirty="0" smtClean="0">
                <a:latin typeface="AR P明朝体U" pitchFamily="50" charset="-128"/>
                <a:ea typeface="AR P明朝体U" pitchFamily="50" charset="-128"/>
              </a:rPr>
              <a:t>He profits most who serves best </a:t>
            </a:r>
            <a:r>
              <a:rPr lang="ja-JP" altLang="en-US" sz="3600" dirty="0" smtClean="0">
                <a:latin typeface="AR P明朝体U" pitchFamily="50" charset="-128"/>
                <a:ea typeface="AR P明朝体U" pitchFamily="50" charset="-128"/>
              </a:rPr>
              <a:t>という実践的な倫理原則に基づくものである</a:t>
            </a:r>
            <a:r>
              <a:rPr lang="ja-JP" altLang="en-US" sz="4000" dirty="0" smtClean="0"/>
              <a:t/>
            </a:r>
            <a:br>
              <a:rPr lang="ja-JP" altLang="en-US" sz="4000" dirty="0" smtClean="0"/>
            </a:br>
            <a:endParaRPr lang="ja-JP" altLang="en-US" sz="4000" dirty="0" smtClean="0"/>
          </a:p>
        </p:txBody>
      </p:sp>
    </p:spTree>
    <p:extLst>
      <p:ext uri="{BB962C8B-B14F-4D97-AF65-F5344CB8AC3E}">
        <p14:creationId xmlns:p14="http://schemas.microsoft.com/office/powerpoint/2010/main" val="33793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2000" fill="hold"/>
                                        <p:tgtEl>
                                          <p:spTgt spid="10242"/>
                                        </p:tgtEl>
                                        <p:attrNameLst>
                                          <p:attrName>ppt_x</p:attrName>
                                        </p:attrNameLst>
                                      </p:cBhvr>
                                      <p:tavLst>
                                        <p:tav tm="0">
                                          <p:val>
                                            <p:strVal val="#ppt_x"/>
                                          </p:val>
                                        </p:tav>
                                        <p:tav tm="100000">
                                          <p:val>
                                            <p:strVal val="#ppt_x"/>
                                          </p:val>
                                        </p:tav>
                                      </p:tavLst>
                                    </p:anim>
                                    <p:anim calcmode="lin" valueType="num">
                                      <p:cBhvr additive="base">
                                        <p:cTn id="8" dur="20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535773"/>
            <a:ext cx="8229600" cy="6143644"/>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solidFill>
                  <a:schemeClr val="bg1"/>
                </a:solidFill>
                <a:uLnTx/>
                <a:uFillTx/>
              </a:rPr>
              <a:t>1902</a:t>
            </a:r>
            <a:r>
              <a:rPr kumimoji="1" lang="ja-JP" altLang="en-US" sz="3200" i="0" u="none" strike="noStrike" kern="1200" normalizeH="0" baseline="0" noProof="0" dirty="0" smtClean="0">
                <a:solidFill>
                  <a:schemeClr val="bg1"/>
                </a:solidFill>
                <a:uLnTx/>
                <a:uFillTx/>
              </a:rPr>
              <a:t>年　商売に成功する方法</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solidFill>
                  <a:schemeClr val="bg1"/>
                </a:solidFill>
                <a:uLnTx/>
                <a:uFillTx/>
              </a:rPr>
              <a:t>1903</a:t>
            </a:r>
            <a:r>
              <a:rPr kumimoji="1" lang="ja-JP" altLang="en-US" sz="3200" i="0" u="none" strike="noStrike" kern="1200" normalizeH="0" baseline="0" noProof="0" dirty="0" smtClean="0">
                <a:solidFill>
                  <a:schemeClr val="bg1"/>
                </a:solidFill>
                <a:uLnTx/>
                <a:uFillTx/>
              </a:rPr>
              <a:t>年　成功する販売学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solidFill>
                  <a:schemeClr val="bg1"/>
                </a:solidFill>
              </a:rPr>
              <a:t>1906</a:t>
            </a:r>
            <a:r>
              <a:rPr lang="ja-JP" altLang="en-US" dirty="0" smtClean="0">
                <a:solidFill>
                  <a:schemeClr val="bg1"/>
                </a:solidFill>
              </a:rPr>
              <a:t>年　産業成功学</a:t>
            </a:r>
            <a:endParaRPr kumimoji="1" lang="ja-JP" altLang="en-US" sz="3200" i="0" u="none" strike="noStrike" kern="1200" normalizeH="0" baseline="0" noProof="0" dirty="0" smtClean="0">
              <a:solidFill>
                <a:schemeClr val="bg1"/>
              </a:solidFill>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solidFill>
                  <a:schemeClr val="bg1"/>
                </a:solidFill>
                <a:uLnTx/>
                <a:uFillTx/>
              </a:rPr>
              <a:t>1911</a:t>
            </a:r>
            <a:r>
              <a:rPr kumimoji="1" lang="ja-JP" altLang="en-US" sz="3200" i="0" u="none" strike="noStrike" kern="1200" normalizeH="0" baseline="0" noProof="0" dirty="0" smtClean="0">
                <a:solidFill>
                  <a:schemeClr val="bg1"/>
                </a:solidFill>
                <a:uLnTx/>
                <a:uFillTx/>
              </a:rPr>
              <a:t>年　販売術</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solidFill>
                  <a:schemeClr val="bg1"/>
                </a:solidFill>
                <a:uLnTx/>
                <a:uFillTx/>
              </a:rPr>
              <a:t>1913</a:t>
            </a:r>
            <a:r>
              <a:rPr kumimoji="1" lang="ja-JP" altLang="en-US" sz="3200" i="0" u="none" strike="noStrike" kern="1200" normalizeH="0" baseline="0" noProof="0" dirty="0" smtClean="0">
                <a:solidFill>
                  <a:schemeClr val="bg1"/>
                </a:solidFill>
                <a:uLnTx/>
                <a:uFillTx/>
              </a:rPr>
              <a:t>年　効果的な能力に関する哲学と倫理</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solidFill>
                  <a:schemeClr val="bg1"/>
                </a:solidFill>
                <a:uLnTx/>
                <a:uFillTx/>
              </a:rPr>
              <a:t>1917</a:t>
            </a:r>
            <a:r>
              <a:rPr kumimoji="1" lang="ja-JP" altLang="en-US" sz="3200" i="0" u="none" strike="noStrike" kern="1200" normalizeH="0" baseline="0" noProof="0" dirty="0" smtClean="0">
                <a:solidFill>
                  <a:schemeClr val="bg1"/>
                </a:solidFill>
                <a:uLnTx/>
                <a:uFillTx/>
              </a:rPr>
              <a:t>年　経営学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solidFill>
                  <a:schemeClr val="bg1"/>
                </a:solidFill>
                <a:uLnTx/>
                <a:uFillTx/>
              </a:rPr>
              <a:t>1921</a:t>
            </a:r>
            <a:r>
              <a:rPr kumimoji="1" lang="ja-JP" altLang="en-US" sz="3200" i="0" u="none" strike="noStrike" kern="1200" normalizeH="0" baseline="0" noProof="0" dirty="0" smtClean="0">
                <a:solidFill>
                  <a:schemeClr val="bg1"/>
                </a:solidFill>
                <a:uLnTx/>
                <a:uFillTx/>
              </a:rPr>
              <a:t>年　ロータリー哲学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solidFill>
                  <a:schemeClr val="bg1"/>
                </a:solidFill>
                <a:uLnTx/>
                <a:uFillTx/>
              </a:rPr>
              <a:t>1929</a:t>
            </a:r>
            <a:r>
              <a:rPr kumimoji="1" lang="ja-JP" altLang="en-US" sz="3200" i="0" u="none" strike="noStrike" kern="1200" normalizeH="0" baseline="0" noProof="0" dirty="0" smtClean="0">
                <a:solidFill>
                  <a:schemeClr val="bg1"/>
                </a:solidFill>
                <a:uLnTx/>
                <a:uFillTx/>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
        <p:nvSpPr>
          <p:cNvPr id="2" name="テキスト ボックス 1"/>
          <p:cNvSpPr txBox="1"/>
          <p:nvPr/>
        </p:nvSpPr>
        <p:spPr>
          <a:xfrm>
            <a:off x="1691680" y="5589240"/>
            <a:ext cx="6264695" cy="1015663"/>
          </a:xfrm>
          <a:prstGeom prst="rect">
            <a:avLst/>
          </a:prstGeom>
          <a:noFill/>
        </p:spPr>
        <p:txBody>
          <a:bodyPr wrap="square" rtlCol="0">
            <a:spAutoFit/>
          </a:bodyPr>
          <a:lstStyle/>
          <a:p>
            <a:pPr algn="ctr"/>
            <a:r>
              <a:rPr kumimoji="1" lang="en-US" altLang="ja-JP" sz="6000" dirty="0" smtClean="0">
                <a:ln>
                  <a:solidFill>
                    <a:schemeClr val="tx1"/>
                  </a:solidFill>
                </a:ln>
                <a:solidFill>
                  <a:schemeClr val="bg1"/>
                </a:solidFill>
                <a:hlinkClick r:id="rId8" action="ppaction://hlinksldjump"/>
              </a:rPr>
              <a:t>http://genryu.org</a:t>
            </a:r>
            <a:endParaRPr kumimoji="1" lang="ja-JP" altLang="en-US" sz="6000" dirty="0">
              <a:ln>
                <a:solidFill>
                  <a:schemeClr val="tx1"/>
                </a:solidFill>
              </a:ln>
              <a:solidFill>
                <a:schemeClr val="bg1"/>
              </a:solidFill>
            </a:endParaRPr>
          </a:p>
        </p:txBody>
      </p:sp>
    </p:spTree>
    <p:extLst>
      <p:ext uri="{BB962C8B-B14F-4D97-AF65-F5344CB8AC3E}">
        <p14:creationId xmlns:p14="http://schemas.microsoft.com/office/powerpoint/2010/main" val="272985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000" fill="hold"/>
                                        <p:tgtEl>
                                          <p:spTgt spid="4"/>
                                        </p:tgtEl>
                                        <p:attrNameLst>
                                          <p:attrName>ppt_x</p:attrName>
                                        </p:attrNameLst>
                                      </p:cBhvr>
                                      <p:tavLst>
                                        <p:tav tm="0">
                                          <p:val>
                                            <p:strVal val="0-#ppt_w/2"/>
                                          </p:val>
                                        </p:tav>
                                        <p:tav tm="100000">
                                          <p:val>
                                            <p:strVal val="#ppt_x"/>
                                          </p:val>
                                        </p:tav>
                                      </p:tavLst>
                                    </p:anim>
                                    <p:anim calcmode="lin" valueType="num">
                                      <p:cBhvr additive="base">
                                        <p:cTn id="48" dur="2000" fill="hold"/>
                                        <p:tgtEl>
                                          <p:spTgt spid="4"/>
                                        </p:tgtEl>
                                        <p:attrNameLst>
                                          <p:attrName>ppt_y</p:attrName>
                                        </p:attrNameLst>
                                      </p:cBhvr>
                                      <p:tavLst>
                                        <p:tav tm="0">
                                          <p:val>
                                            <p:strVal val="#ppt_y"/>
                                          </p:val>
                                        </p:tav>
                                        <p:tav tm="100000">
                                          <p:val>
                                            <p:strVal val="#ppt_y"/>
                                          </p:val>
                                        </p:tav>
                                      </p:tavLst>
                                    </p:anim>
                                  </p:childTnLst>
                                </p:cTn>
                              </p:par>
                            </p:childTnLst>
                          </p:cTn>
                        </p:par>
                        <p:par>
                          <p:cTn id="49" fill="hold">
                            <p:stCondLst>
                              <p:cond delay="10000"/>
                            </p:stCondLst>
                            <p:childTnLst>
                              <p:par>
                                <p:cTn id="50" presetID="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2000" fill="hold"/>
                                        <p:tgtEl>
                                          <p:spTgt spid="6"/>
                                        </p:tgtEl>
                                        <p:attrNameLst>
                                          <p:attrName>ppt_x</p:attrName>
                                        </p:attrNameLst>
                                      </p:cBhvr>
                                      <p:tavLst>
                                        <p:tav tm="0">
                                          <p:val>
                                            <p:strVal val="#ppt_x"/>
                                          </p:val>
                                        </p:tav>
                                        <p:tav tm="100000">
                                          <p:val>
                                            <p:strVal val="#ppt_x"/>
                                          </p:val>
                                        </p:tav>
                                      </p:tavLst>
                                    </p:anim>
                                    <p:anim calcmode="lin" valueType="num">
                                      <p:cBhvr additive="base">
                                        <p:cTn id="53" dur="200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12000"/>
                            </p:stCondLst>
                            <p:childTnLst>
                              <p:par>
                                <p:cTn id="55" presetID="2" presetClass="entr" presetSubtype="2"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2000" fill="hold"/>
                                        <p:tgtEl>
                                          <p:spTgt spid="7"/>
                                        </p:tgtEl>
                                        <p:attrNameLst>
                                          <p:attrName>ppt_x</p:attrName>
                                        </p:attrNameLst>
                                      </p:cBhvr>
                                      <p:tavLst>
                                        <p:tav tm="0">
                                          <p:val>
                                            <p:strVal val="1+#ppt_w/2"/>
                                          </p:val>
                                        </p:tav>
                                        <p:tav tm="100000">
                                          <p:val>
                                            <p:strVal val="#ppt_x"/>
                                          </p:val>
                                        </p:tav>
                                      </p:tavLst>
                                    </p:anim>
                                    <p:anim calcmode="lin" valueType="num">
                                      <p:cBhvr additive="base">
                                        <p:cTn id="58" dur="2000" fill="hold"/>
                                        <p:tgtEl>
                                          <p:spTgt spid="7"/>
                                        </p:tgtEl>
                                        <p:attrNameLst>
                                          <p:attrName>ppt_y</p:attrName>
                                        </p:attrNameLst>
                                      </p:cBhvr>
                                      <p:tavLst>
                                        <p:tav tm="0">
                                          <p:val>
                                            <p:strVal val="#ppt_y"/>
                                          </p:val>
                                        </p:tav>
                                        <p:tav tm="100000">
                                          <p:val>
                                            <p:strVal val="#ppt_y"/>
                                          </p:val>
                                        </p:tav>
                                      </p:tavLst>
                                    </p:anim>
                                  </p:childTnLst>
                                </p:cTn>
                              </p:par>
                            </p:childTnLst>
                          </p:cTn>
                        </p:par>
                        <p:par>
                          <p:cTn id="59" fill="hold">
                            <p:stCondLst>
                              <p:cond delay="14000"/>
                            </p:stCondLst>
                            <p:childTnLst>
                              <p:par>
                                <p:cTn id="60" presetID="2" presetClass="entr" presetSubtype="1"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2000" fill="hold"/>
                                        <p:tgtEl>
                                          <p:spTgt spid="8"/>
                                        </p:tgtEl>
                                        <p:attrNameLst>
                                          <p:attrName>ppt_x</p:attrName>
                                        </p:attrNameLst>
                                      </p:cBhvr>
                                      <p:tavLst>
                                        <p:tav tm="0">
                                          <p:val>
                                            <p:strVal val="#ppt_x"/>
                                          </p:val>
                                        </p:tav>
                                        <p:tav tm="100000">
                                          <p:val>
                                            <p:strVal val="#ppt_x"/>
                                          </p:val>
                                        </p:tav>
                                      </p:tavLst>
                                    </p:anim>
                                    <p:anim calcmode="lin" valueType="num">
                                      <p:cBhvr additive="base">
                                        <p:cTn id="63"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1000" fill="hold"/>
                                        <p:tgtEl>
                                          <p:spTgt spid="2"/>
                                        </p:tgtEl>
                                        <p:attrNameLst>
                                          <p:attrName>ppt_w</p:attrName>
                                        </p:attrNameLst>
                                      </p:cBhvr>
                                      <p:tavLst>
                                        <p:tav tm="0">
                                          <p:val>
                                            <p:fltVal val="0"/>
                                          </p:val>
                                        </p:tav>
                                        <p:tav tm="100000">
                                          <p:val>
                                            <p:strVal val="#ppt_w"/>
                                          </p:val>
                                        </p:tav>
                                      </p:tavLst>
                                    </p:anim>
                                    <p:anim calcmode="lin" valueType="num">
                                      <p:cBhvr>
                                        <p:cTn id="69" dur="1000" fill="hold"/>
                                        <p:tgtEl>
                                          <p:spTgt spid="2"/>
                                        </p:tgtEl>
                                        <p:attrNameLst>
                                          <p:attrName>ppt_h</p:attrName>
                                        </p:attrNameLst>
                                      </p:cBhvr>
                                      <p:tavLst>
                                        <p:tav tm="0">
                                          <p:val>
                                            <p:fltVal val="0"/>
                                          </p:val>
                                        </p:tav>
                                        <p:tav tm="100000">
                                          <p:val>
                                            <p:strVal val="#ppt_h"/>
                                          </p:val>
                                        </p:tav>
                                      </p:tavLst>
                                    </p:anim>
                                    <p:anim calcmode="lin" valueType="num">
                                      <p:cBhvr>
                                        <p:cTn id="70" dur="1000" fill="hold"/>
                                        <p:tgtEl>
                                          <p:spTgt spid="2"/>
                                        </p:tgtEl>
                                        <p:attrNameLst>
                                          <p:attrName>style.rotation</p:attrName>
                                        </p:attrNameLst>
                                      </p:cBhvr>
                                      <p:tavLst>
                                        <p:tav tm="0">
                                          <p:val>
                                            <p:fltVal val="90"/>
                                          </p:val>
                                        </p:tav>
                                        <p:tav tm="100000">
                                          <p:val>
                                            <p:fltVal val="0"/>
                                          </p:val>
                                        </p:tav>
                                      </p:tavLst>
                                    </p:anim>
                                    <p:animEffect transition="in" filter="fade">
                                      <p:cBhvr>
                                        <p:cTn id="7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7" name="コンテンツ プレースホルダー 6"/>
          <p:cNvSpPr>
            <a:spLocks noGrp="1"/>
          </p:cNvSpPr>
          <p:nvPr>
            <p:ph idx="1"/>
          </p:nvPr>
        </p:nvSpPr>
        <p:spPr/>
        <p:txBody>
          <a:bodyPr/>
          <a:lstStyle/>
          <a:p>
            <a:endParaRPr kumimoji="1" lang="ja-JP"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8" y="0"/>
            <a:ext cx="44393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15889"/>
            <a:ext cx="4788024" cy="684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8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500" fill="hold"/>
                                        <p:tgtEl>
                                          <p:spTgt spid="1030"/>
                                        </p:tgtEl>
                                        <p:attrNameLst>
                                          <p:attrName>ppt_x</p:attrName>
                                        </p:attrNameLst>
                                      </p:cBhvr>
                                      <p:tavLst>
                                        <p:tav tm="0">
                                          <p:val>
                                            <p:strVal val="#ppt_x"/>
                                          </p:val>
                                        </p:tav>
                                        <p:tav tm="100000">
                                          <p:val>
                                            <p:strVal val="#ppt_x"/>
                                          </p:val>
                                        </p:tav>
                                      </p:tavLst>
                                    </p:anim>
                                    <p:anim calcmode="lin" valueType="num">
                                      <p:cBhvr additive="base">
                                        <p:cTn id="1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7" y="-1623"/>
            <a:ext cx="4628051" cy="685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856" y="0"/>
            <a:ext cx="4499992"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6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018458"/>
          </a:xfrm>
        </p:spPr>
        <p:txBody>
          <a:bodyPr>
            <a:normAutofit/>
          </a:bodyPr>
          <a:lstStyle/>
          <a:p>
            <a:r>
              <a:rPr kumimoji="1" lang="en-US" altLang="ja-JP" sz="7200" dirty="0" smtClean="0">
                <a:solidFill>
                  <a:srgbClr val="FFFF99"/>
                </a:solidFill>
              </a:rPr>
              <a:t>He profits most </a:t>
            </a:r>
            <a:br>
              <a:rPr kumimoji="1" lang="en-US" altLang="ja-JP" sz="7200" dirty="0" smtClean="0">
                <a:solidFill>
                  <a:srgbClr val="FFFF99"/>
                </a:solidFill>
              </a:rPr>
            </a:br>
            <a:r>
              <a:rPr kumimoji="1" lang="en-US" altLang="ja-JP" sz="7200" dirty="0" smtClean="0">
                <a:solidFill>
                  <a:srgbClr val="FFFF99"/>
                </a:solidFill>
              </a:rPr>
              <a:t>who </a:t>
            </a:r>
            <a:br>
              <a:rPr kumimoji="1" lang="en-US" altLang="ja-JP" sz="7200" dirty="0" smtClean="0">
                <a:solidFill>
                  <a:srgbClr val="FFFF99"/>
                </a:solidFill>
              </a:rPr>
            </a:br>
            <a:r>
              <a:rPr kumimoji="1" lang="en-US" altLang="ja-JP" sz="7200" dirty="0" smtClean="0">
                <a:solidFill>
                  <a:srgbClr val="FFFF99"/>
                </a:solidFill>
              </a:rPr>
              <a:t>serves best</a:t>
            </a:r>
            <a:endParaRPr kumimoji="1" lang="ja-JP" altLang="en-US" sz="7200" dirty="0">
              <a:solidFill>
                <a:srgbClr val="FFFF99"/>
              </a:solidFill>
            </a:endParaRPr>
          </a:p>
        </p:txBody>
      </p:sp>
      <p:sp>
        <p:nvSpPr>
          <p:cNvPr id="4" name="テキスト ボックス 3"/>
          <p:cNvSpPr txBox="1"/>
          <p:nvPr/>
        </p:nvSpPr>
        <p:spPr>
          <a:xfrm>
            <a:off x="386800" y="4797152"/>
            <a:ext cx="8424936" cy="1446550"/>
          </a:xfrm>
          <a:prstGeom prst="rect">
            <a:avLst/>
          </a:prstGeom>
          <a:solidFill>
            <a:srgbClr val="FFFF00"/>
          </a:solidFill>
          <a:ln>
            <a:solidFill>
              <a:srgbClr val="FF0000"/>
            </a:solidFill>
          </a:ln>
        </p:spPr>
        <p:txBody>
          <a:bodyPr wrap="square" rtlCol="0">
            <a:spAutoFit/>
          </a:bodyPr>
          <a:lstStyle/>
          <a:p>
            <a:pPr algn="ctr"/>
            <a:r>
              <a:rPr kumimoji="1" lang="en-US" altLang="ja-JP" sz="4400" dirty="0" smtClean="0">
                <a:solidFill>
                  <a:schemeClr val="bg1"/>
                </a:solidFill>
              </a:rPr>
              <a:t>1902</a:t>
            </a:r>
            <a:r>
              <a:rPr kumimoji="1" lang="ja-JP" altLang="en-US" sz="4400" dirty="0" smtClean="0">
                <a:solidFill>
                  <a:schemeClr val="bg1"/>
                </a:solidFill>
              </a:rPr>
              <a:t>年</a:t>
            </a:r>
          </a:p>
          <a:p>
            <a:pPr algn="ctr"/>
            <a:r>
              <a:rPr kumimoji="1" lang="ja-JP" altLang="en-US" sz="4400" dirty="0" smtClean="0">
                <a:solidFill>
                  <a:schemeClr val="bg1"/>
                </a:solidFill>
              </a:rPr>
              <a:t>シェルドン・スクールのモットー</a:t>
            </a:r>
            <a:endParaRPr kumimoji="1" lang="ja-JP" altLang="en-US" sz="44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1406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smtClean="0">
                <a:ln>
                  <a:solidFill>
                    <a:sysClr val="windowText" lastClr="000000"/>
                  </a:solidFill>
                </a:ln>
              </a:rPr>
              <a:t>シェルドンの一次資料に接することが必要で、多次資料や伝聞によって職業奉仕を語ってはならない</a:t>
            </a:r>
          </a:p>
          <a:p>
            <a:pPr>
              <a:lnSpc>
                <a:spcPct val="120000"/>
              </a:lnSpc>
              <a:defRPr/>
            </a:pPr>
            <a:r>
              <a:rPr lang="ja-JP" altLang="en-US" sz="4600" b="1" dirty="0" smtClean="0">
                <a:ln>
                  <a:solidFill>
                    <a:sysClr val="windowText" lastClr="000000"/>
                  </a:solidFill>
                </a:ln>
              </a:rPr>
              <a:t>仏教や儒教と職業奉仕とは無関係</a:t>
            </a:r>
          </a:p>
          <a:p>
            <a:pPr>
              <a:lnSpc>
                <a:spcPct val="120000"/>
              </a:lnSpc>
              <a:defRPr/>
            </a:pPr>
            <a:r>
              <a:rPr lang="ja-JP" altLang="en-US" sz="4600" b="1" dirty="0" smtClean="0">
                <a:ln>
                  <a:solidFill>
                    <a:sysClr val="windowText" lastClr="000000"/>
                  </a:solidFill>
                </a:ln>
              </a:rPr>
              <a:t>キリスト教から職業奉仕を語ることの危険性</a:t>
            </a:r>
          </a:p>
          <a:p>
            <a:pPr>
              <a:lnSpc>
                <a:spcPct val="120000"/>
              </a:lnSpc>
              <a:defRPr/>
            </a:pPr>
            <a:r>
              <a:rPr lang="ja-JP" altLang="en-US" sz="4600" b="1" dirty="0" smtClean="0">
                <a:ln>
                  <a:solidFill>
                    <a:sysClr val="windowText" lastClr="000000"/>
                  </a:solidFill>
                </a:ln>
              </a:rPr>
              <a:t>カルビニズム、プロテスタンティズム、マックス・ウエーバーの天職論とロータリーの職業奉仕は無関係</a:t>
            </a:r>
          </a:p>
          <a:p>
            <a:pPr>
              <a:lnSpc>
                <a:spcPct val="120000"/>
              </a:lnSpc>
              <a:defRPr/>
            </a:pPr>
            <a:r>
              <a:rPr lang="ja-JP" altLang="en-US" sz="4600" b="1" dirty="0" smtClean="0">
                <a:ln>
                  <a:solidFill>
                    <a:sysClr val="windowText" lastClr="000000"/>
                  </a:solidFill>
                </a:ln>
              </a:rPr>
              <a:t>倫理向上は職業奉仕実践の結果として表れる</a:t>
            </a:r>
          </a:p>
          <a:p>
            <a:pPr>
              <a:defRPr/>
            </a:pPr>
            <a:endParaRPr lang="ja-JP" altLang="en-US" sz="3600" dirty="0">
              <a:solidFill>
                <a:schemeClr val="bg1">
                  <a:lumMod val="20000"/>
                  <a:lumOff val="80000"/>
                </a:schemeClr>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smtClean="0"/>
              <a:t>マックス・ウエーバー</a:t>
            </a:r>
            <a:endParaRPr kumimoji="1" lang="ja-JP" altLang="en-US" sz="2800" dirty="0"/>
          </a:p>
        </p:txBody>
      </p:sp>
    </p:spTree>
    <p:extLst>
      <p:ext uri="{BB962C8B-B14F-4D97-AF65-F5344CB8AC3E}">
        <p14:creationId xmlns:p14="http://schemas.microsoft.com/office/powerpoint/2010/main" val="4035921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smtClean="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a:t>
            </a:r>
            <a:r>
              <a:rPr lang="ja-JP" altLang="ja-JP" sz="3200" dirty="0" smtClean="0">
                <a:solidFill>
                  <a:srgbClr val="FF0000"/>
                </a:solidFill>
              </a:rPr>
              <a:t>you</a:t>
            </a:r>
            <a:r>
              <a:rPr lang="ja-JP" altLang="en-US" sz="3200" dirty="0" smtClean="0">
                <a:solidFill>
                  <a:srgbClr val="FF0000"/>
                </a:solidFill>
              </a:rPr>
              <a:t>　黄金律</a:t>
            </a:r>
          </a:p>
          <a:p>
            <a:r>
              <a:rPr lang="ja-JP" altLang="en-US" sz="3200" dirty="0"/>
              <a:t>他人</a:t>
            </a:r>
            <a:r>
              <a:rPr lang="ja-JP" altLang="ja-JP" sz="3200" dirty="0" smtClean="0"/>
              <a:t>からしてもいたい</a:t>
            </a:r>
            <a:r>
              <a:rPr lang="ja-JP" altLang="ja-JP" sz="3200" dirty="0"/>
              <a:t>ことを</a:t>
            </a:r>
            <a:r>
              <a:rPr lang="ja-JP" altLang="ja-JP" sz="3200" dirty="0" smtClean="0"/>
              <a:t>、</a:t>
            </a:r>
            <a:r>
              <a:rPr lang="ja-JP" altLang="en-US" sz="3200" dirty="0" smtClean="0"/>
              <a:t>他人にせよ</a:t>
            </a:r>
          </a:p>
          <a:p>
            <a:r>
              <a:rPr lang="ja-JP" altLang="en-US" sz="3200" dirty="0" smtClean="0"/>
              <a:t>他人に対して奉仕をすれば　利益が得られる</a:t>
            </a:r>
          </a:p>
          <a:p>
            <a:endParaRPr lang="ja-JP" altLang="en-US" sz="3200" dirty="0" smtClean="0"/>
          </a:p>
          <a:p>
            <a:r>
              <a:rPr kumimoji="1" lang="ja-JP" altLang="en-US" sz="3200" dirty="0" smtClean="0"/>
              <a:t>商売に成功する方法は</a:t>
            </a:r>
          </a:p>
          <a:p>
            <a:pPr>
              <a:buNone/>
            </a:pPr>
            <a:r>
              <a:rPr lang="ja-JP" altLang="en-US" sz="3200" dirty="0" smtClean="0"/>
              <a:t>　 奉仕の理念に基づいて</a:t>
            </a:r>
          </a:p>
          <a:p>
            <a:pPr>
              <a:buNone/>
            </a:pPr>
            <a:r>
              <a:rPr kumimoji="1" lang="ja-JP" altLang="en-US" sz="3200" dirty="0" smtClean="0"/>
              <a:t>　 継続的に利益をもたらす</a:t>
            </a:r>
            <a:r>
              <a:rPr lang="ja-JP" altLang="en-US" sz="3200" dirty="0" smtClean="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52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2" fill="hold">
                            <p:stCondLst>
                              <p:cond delay="3750"/>
                            </p:stCondLst>
                            <p:childTnLst>
                              <p:par>
                                <p:cTn id="43" presetID="35" presetClass="entr" presetSubtype="0"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価値ある奉仕の要素</a:t>
            </a:r>
            <a:endParaRPr kumimoji="1" lang="ja-JP" altLang="en-US" dirty="0">
              <a:solidFill>
                <a:srgbClr val="FFFF99"/>
              </a:solidFill>
            </a:endParaRP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S       </a:t>
            </a:r>
            <a:r>
              <a:rPr kumimoji="1"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奉仕</a:t>
            </a:r>
            <a:endPar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Q1</a:t>
            </a:r>
            <a:r>
              <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正しい質</a:t>
            </a:r>
            <a:endPar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Q2    </a:t>
            </a:r>
            <a:r>
              <a:rPr kumimoji="1"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正しい量</a:t>
            </a:r>
            <a:endPar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M      </a:t>
            </a:r>
            <a:r>
              <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正しい管理方法</a:t>
            </a:r>
            <a:endParaRPr kumimoji="1"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 name="テキスト ボックス 4"/>
          <p:cNvSpPr txBox="1"/>
          <p:nvPr/>
        </p:nvSpPr>
        <p:spPr>
          <a:xfrm>
            <a:off x="341744" y="4433968"/>
            <a:ext cx="8424936" cy="1569660"/>
          </a:xfrm>
          <a:prstGeom prst="rect">
            <a:avLst/>
          </a:prstGeom>
          <a:noFill/>
          <a:ln>
            <a:noFill/>
          </a:ln>
        </p:spPr>
        <p:txBody>
          <a:bodyPr wrap="square" rtlCol="0">
            <a:spAutoFit/>
          </a:bodyPr>
          <a:lstStyle/>
          <a:p>
            <a:pPr algn="ctr"/>
            <a:r>
              <a:rPr lang="en-US" altLang="ja-JP" sz="3200" dirty="0" err="1" smtClean="0">
                <a:ln>
                  <a:solidFill>
                    <a:schemeClr val="tx1"/>
                  </a:solidFill>
                </a:ln>
                <a:solidFill>
                  <a:srgbClr val="FFFF00"/>
                </a:solidFill>
              </a:rPr>
              <a:t>Bhagavan</a:t>
            </a:r>
            <a:r>
              <a:rPr lang="en-US" altLang="ja-JP" sz="3200" dirty="0" smtClean="0">
                <a:ln>
                  <a:solidFill>
                    <a:schemeClr val="tx1"/>
                  </a:solidFill>
                </a:ln>
                <a:solidFill>
                  <a:srgbClr val="FFFF00"/>
                </a:solidFill>
              </a:rPr>
              <a:t> Das</a:t>
            </a:r>
            <a:endParaRPr lang="ja-JP" altLang="en-US" sz="3200" b="1" dirty="0" smtClean="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altLang="ja-JP"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平和学</a:t>
            </a: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Q1</a:t>
            </a:r>
            <a:endParaRPr kumimoji="1" lang="ja-JP" altLang="en-US" sz="4000" dirty="0">
              <a:solidFill>
                <a:schemeClr val="bg1"/>
              </a:solidFill>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Q2</a:t>
            </a:r>
            <a:endParaRPr kumimoji="1" lang="ja-JP" altLang="en-US" sz="4000" dirty="0">
              <a:solidFill>
                <a:schemeClr val="bg1"/>
              </a:solidFill>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M</a:t>
            </a:r>
            <a:endParaRPr kumimoji="1" lang="ja-JP" altLang="en-US" sz="4000" dirty="0">
              <a:solidFill>
                <a:schemeClr val="bg1"/>
              </a:solidFill>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733" y="1132007"/>
            <a:ext cx="7973647" cy="536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3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26"/>
                                        </p:tgtEl>
                                        <p:attrNameLst>
                                          <p:attrName>style.visibility</p:attrName>
                                        </p:attrNameLst>
                                      </p:cBhvr>
                                      <p:to>
                                        <p:strVal val="visible"/>
                                      </p:to>
                                    </p:set>
                                    <p:animEffect transition="in" filter="fade">
                                      <p:cBhvr>
                                        <p:cTn id="49"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第一印象・好印象</a:t>
            </a:r>
            <a:endPar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610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additive="base">
                                        <p:cTn id="28"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6"/>
            <a:ext cx="8229600" cy="1143000"/>
          </a:xfrm>
        </p:spPr>
        <p:txBody>
          <a:bodyPr>
            <a:normAutofit/>
          </a:bodyPr>
          <a:lstStyle/>
          <a:p>
            <a:r>
              <a:rPr lang="ja-JP" altLang="en-US" sz="4000" dirty="0" smtClean="0">
                <a:solidFill>
                  <a:srgbClr val="FFFF99"/>
                </a:solidFill>
              </a:rPr>
              <a:t>ＲＩ 戦略計画</a:t>
            </a:r>
            <a:endParaRPr kumimoji="1" lang="ja-JP" altLang="en-US" sz="4000" dirty="0">
              <a:solidFill>
                <a:srgbClr val="FFFF99"/>
              </a:solidFill>
            </a:endParaRPr>
          </a:p>
        </p:txBody>
      </p:sp>
      <p:sp>
        <p:nvSpPr>
          <p:cNvPr id="3" name="コンテンツ プレースホルダー 2"/>
          <p:cNvSpPr>
            <a:spLocks noGrp="1"/>
          </p:cNvSpPr>
          <p:nvPr>
            <p:ph idx="1"/>
          </p:nvPr>
        </p:nvSpPr>
        <p:spPr>
          <a:xfrm>
            <a:off x="395536" y="1700808"/>
            <a:ext cx="8229600" cy="4525963"/>
          </a:xfrm>
        </p:spPr>
        <p:txBody>
          <a:bodyPr>
            <a:normAutofit lnSpcReduction="10000"/>
          </a:bodyPr>
          <a:lstStyle/>
          <a:p>
            <a:r>
              <a:rPr kumimoji="1" lang="ja-JP" altLang="en-US" dirty="0" smtClean="0"/>
              <a:t>奉仕クラブとして生き残りを賭けた戦い</a:t>
            </a:r>
          </a:p>
          <a:p>
            <a:r>
              <a:rPr lang="ja-JP" altLang="en-US" dirty="0" smtClean="0"/>
              <a:t>アメリカと日本における大幅な会員減少</a:t>
            </a:r>
          </a:p>
          <a:p>
            <a:endParaRPr lang="ja-JP" altLang="en-US" dirty="0" smtClean="0"/>
          </a:p>
          <a:p>
            <a:endParaRPr lang="en-US" altLang="ja-JP" dirty="0" smtClean="0"/>
          </a:p>
          <a:p>
            <a:endParaRPr lang="en-US" altLang="ja-JP" dirty="0"/>
          </a:p>
          <a:p>
            <a:endParaRPr lang="en-US" altLang="ja-JP" dirty="0" smtClean="0"/>
          </a:p>
          <a:p>
            <a:endParaRPr lang="en-US" altLang="ja-JP" dirty="0"/>
          </a:p>
          <a:p>
            <a:r>
              <a:rPr lang="ja-JP" altLang="en-US" dirty="0"/>
              <a:t>日本で</a:t>
            </a:r>
            <a:r>
              <a:rPr lang="ja-JP" altLang="en-US" dirty="0" smtClean="0"/>
              <a:t>はこの</a:t>
            </a:r>
            <a:r>
              <a:rPr lang="en-US" altLang="ja-JP" dirty="0" smtClean="0"/>
              <a:t>10</a:t>
            </a:r>
            <a:r>
              <a:rPr lang="ja-JP" altLang="en-US" dirty="0" smtClean="0"/>
              <a:t>年間に</a:t>
            </a:r>
            <a:r>
              <a:rPr lang="en-US" altLang="ja-JP" dirty="0" smtClean="0"/>
              <a:t>50</a:t>
            </a:r>
            <a:r>
              <a:rPr lang="ja-JP" altLang="en-US" dirty="0" smtClean="0"/>
              <a:t>クラブが消滅</a:t>
            </a:r>
          </a:p>
          <a:p>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415113176"/>
              </p:ext>
            </p:extLst>
          </p:nvPr>
        </p:nvGraphicFramePr>
        <p:xfrm>
          <a:off x="395536" y="3068960"/>
          <a:ext cx="8064896" cy="2238360"/>
        </p:xfrm>
        <a:graphic>
          <a:graphicData uri="http://schemas.openxmlformats.org/drawingml/2006/table">
            <a:tbl>
              <a:tblPr firstRow="1" bandRow="1">
                <a:tableStyleId>{21E4AEA4-8DFA-4A89-87EB-49C32662AFE0}</a:tableStyleId>
              </a:tblPr>
              <a:tblGrid>
                <a:gridCol w="2016224"/>
                <a:gridCol w="2016224"/>
                <a:gridCol w="2160240"/>
                <a:gridCol w="1872208"/>
              </a:tblGrid>
              <a:tr h="1080120">
                <a:tc>
                  <a:txBody>
                    <a:bodyPr/>
                    <a:lstStyle/>
                    <a:p>
                      <a:endParaRPr kumimoji="1" lang="ja-JP" altLang="en-US" dirty="0"/>
                    </a:p>
                  </a:txBody>
                  <a:tcPr/>
                </a:tc>
                <a:tc>
                  <a:txBody>
                    <a:bodyPr/>
                    <a:lstStyle/>
                    <a:p>
                      <a:pPr algn="ctr"/>
                      <a:r>
                        <a:rPr kumimoji="1" lang="en-US" altLang="ja-JP" sz="3200" dirty="0" smtClean="0"/>
                        <a:t>1996</a:t>
                      </a:r>
                      <a:r>
                        <a:rPr kumimoji="1" lang="ja-JP" altLang="en-US" sz="3200" dirty="0" smtClean="0"/>
                        <a:t>年末</a:t>
                      </a:r>
                      <a:endParaRPr kumimoji="1" lang="ja-JP" altLang="en-US" sz="3200" dirty="0"/>
                    </a:p>
                  </a:txBody>
                  <a:tcPr/>
                </a:tc>
                <a:tc>
                  <a:txBody>
                    <a:bodyPr/>
                    <a:lstStyle/>
                    <a:p>
                      <a:pPr algn="ctr"/>
                      <a:r>
                        <a:rPr kumimoji="1" lang="en-US" altLang="ja-JP" sz="3200" dirty="0" smtClean="0"/>
                        <a:t>2011</a:t>
                      </a:r>
                      <a:r>
                        <a:rPr kumimoji="1" lang="ja-JP" altLang="en-US" sz="3200" dirty="0" smtClean="0"/>
                        <a:t>年末</a:t>
                      </a:r>
                      <a:endParaRPr kumimoji="1" lang="ja-JP" altLang="en-US" sz="3200" dirty="0"/>
                    </a:p>
                  </a:txBody>
                  <a:tcPr/>
                </a:tc>
                <a:tc>
                  <a:txBody>
                    <a:bodyPr/>
                    <a:lstStyle/>
                    <a:p>
                      <a:pPr algn="ctr"/>
                      <a:r>
                        <a:rPr kumimoji="1" lang="ja-JP" altLang="en-US" sz="3200" dirty="0" smtClean="0"/>
                        <a:t>減少率</a:t>
                      </a:r>
                      <a:endParaRPr kumimoji="1" lang="ja-JP" altLang="en-US" sz="3200" dirty="0"/>
                    </a:p>
                  </a:txBody>
                  <a:tcPr/>
                </a:tc>
              </a:tr>
              <a:tr h="576064">
                <a:tc>
                  <a:txBody>
                    <a:bodyPr/>
                    <a:lstStyle/>
                    <a:p>
                      <a:pPr algn="ctr"/>
                      <a:r>
                        <a:rPr kumimoji="1" lang="ja-JP" altLang="en-US" sz="3200" dirty="0" smtClean="0"/>
                        <a:t>アメリカ</a:t>
                      </a:r>
                      <a:endParaRPr kumimoji="1" lang="ja-JP" altLang="en-US" sz="3200" dirty="0"/>
                    </a:p>
                  </a:txBody>
                  <a:tcPr/>
                </a:tc>
                <a:tc>
                  <a:txBody>
                    <a:bodyPr/>
                    <a:lstStyle/>
                    <a:p>
                      <a:pPr algn="r"/>
                      <a:r>
                        <a:rPr kumimoji="1" lang="en-US" altLang="ja-JP" sz="3200" dirty="0" smtClean="0"/>
                        <a:t>438,000</a:t>
                      </a:r>
                      <a:endParaRPr kumimoji="1" lang="ja-JP" altLang="en-US" sz="3200" dirty="0"/>
                    </a:p>
                  </a:txBody>
                  <a:tcPr/>
                </a:tc>
                <a:tc>
                  <a:txBody>
                    <a:bodyPr/>
                    <a:lstStyle/>
                    <a:p>
                      <a:pPr algn="r"/>
                      <a:r>
                        <a:rPr kumimoji="1" lang="en-US" altLang="ja-JP" sz="3200" dirty="0" smtClean="0"/>
                        <a:t>348,000</a:t>
                      </a:r>
                      <a:endParaRPr kumimoji="1" lang="ja-JP" altLang="en-US" sz="3200" dirty="0"/>
                    </a:p>
                  </a:txBody>
                  <a:tcPr/>
                </a:tc>
                <a:tc>
                  <a:txBody>
                    <a:bodyPr/>
                    <a:lstStyle/>
                    <a:p>
                      <a:pPr algn="r"/>
                      <a:r>
                        <a:rPr kumimoji="1" lang="en-US" altLang="ja-JP" sz="3200" dirty="0" smtClean="0"/>
                        <a:t>20%</a:t>
                      </a:r>
                      <a:endParaRPr kumimoji="1" lang="ja-JP" altLang="en-US" sz="3200" dirty="0"/>
                    </a:p>
                  </a:txBody>
                  <a:tcPr/>
                </a:tc>
              </a:tr>
              <a:tr h="576064">
                <a:tc>
                  <a:txBody>
                    <a:bodyPr/>
                    <a:lstStyle/>
                    <a:p>
                      <a:pPr algn="ctr"/>
                      <a:r>
                        <a:rPr kumimoji="1" lang="ja-JP" altLang="en-US" sz="3200" dirty="0" smtClean="0"/>
                        <a:t>日　　本</a:t>
                      </a:r>
                      <a:endParaRPr kumimoji="1" lang="ja-JP" altLang="en-US" sz="32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3200" dirty="0" smtClean="0"/>
                        <a:t>130,000</a:t>
                      </a:r>
                      <a:endParaRPr kumimoji="1" lang="ja-JP" altLang="en-US" sz="3200" dirty="0"/>
                    </a:p>
                  </a:txBody>
                  <a:tcPr/>
                </a:tc>
                <a:tc>
                  <a:txBody>
                    <a:bodyPr/>
                    <a:lstStyle/>
                    <a:p>
                      <a:pPr algn="r"/>
                      <a:r>
                        <a:rPr kumimoji="1" lang="en-US" altLang="ja-JP" sz="3200" dirty="0" smtClean="0"/>
                        <a:t>89,000</a:t>
                      </a:r>
                      <a:endParaRPr kumimoji="1" lang="ja-JP" altLang="en-US" sz="3200" dirty="0"/>
                    </a:p>
                  </a:txBody>
                  <a:tcPr/>
                </a:tc>
                <a:tc>
                  <a:txBody>
                    <a:bodyPr/>
                    <a:lstStyle/>
                    <a:p>
                      <a:pPr algn="r"/>
                      <a:r>
                        <a:rPr kumimoji="1" lang="en-US" altLang="ja-JP" sz="3200" dirty="0" smtClean="0"/>
                        <a:t>32%</a:t>
                      </a:r>
                      <a:endParaRPr kumimoji="1" lang="ja-JP" altLang="en-US" sz="3200" dirty="0"/>
                    </a:p>
                  </a:txBody>
                  <a:tcPr/>
                </a:tc>
              </a:tr>
            </a:tbl>
          </a:graphicData>
        </a:graphic>
      </p:graphicFrame>
    </p:spTree>
    <p:extLst>
      <p:ext uri="{BB962C8B-B14F-4D97-AF65-F5344CB8AC3E}">
        <p14:creationId xmlns:p14="http://schemas.microsoft.com/office/powerpoint/2010/main" val="25398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製品の質に自信があるか</a:t>
            </a:r>
          </a:p>
          <a:p>
            <a:pPr>
              <a:buNone/>
            </a:pP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研究開発</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設備投資は万全か</a:t>
            </a:r>
          </a:p>
          <a:p>
            <a:pPr>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十分な生産量</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マンパワーの開発</a:t>
            </a:r>
          </a:p>
          <a:p>
            <a:pPr>
              <a:buNone/>
            </a:pP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社員教育</a:t>
            </a:r>
            <a:endPar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1026" name="Picture 2" descr="F:\Users\TANAKA\AppData\Local\Microsoft\Windows\Temporary Internet Files\Content.IE5\RU8ZZVWE\MC900223678[1].wmf"/>
          <p:cNvPicPr>
            <a:picLocks noChangeAspect="1" noChangeArrowheads="1"/>
          </p:cNvPicPr>
          <p:nvPr/>
        </p:nvPicPr>
        <p:blipFill>
          <a:blip r:embed="rId4" cstate="print"/>
          <a:srcRect/>
          <a:stretch>
            <a:fillRect/>
          </a:stretch>
        </p:blipFill>
        <p:spPr bwMode="auto">
          <a:xfrm>
            <a:off x="5629749" y="2857496"/>
            <a:ext cx="3142225" cy="3598865"/>
          </a:xfrm>
          <a:prstGeom prst="rect">
            <a:avLst/>
          </a:prstGeom>
          <a:noFill/>
        </p:spPr>
      </p:pic>
    </p:spTree>
    <p:extLst>
      <p:ext uri="{BB962C8B-B14F-4D97-AF65-F5344CB8AC3E}">
        <p14:creationId xmlns:p14="http://schemas.microsoft.com/office/powerpoint/2010/main" val="404113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良い商品</a:t>
            </a:r>
            <a:endPar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適正な価格</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十分な量</a:t>
            </a: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豊富な品ぞろえ</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正しい管理方法</a:t>
            </a: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適正な広告</a:t>
            </a:r>
            <a:endPar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endPar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65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215370" cy="3662541"/>
          </a:xfrm>
          <a:prstGeom prst="rect">
            <a:avLst/>
          </a:prstGeom>
          <a:noFill/>
          <a:ln>
            <a:noFill/>
          </a:ln>
        </p:spPr>
        <p:txBody>
          <a:bodyPr wrap="square" rtlCol="0">
            <a:spAutoFit/>
          </a:bodyPr>
          <a:lstStyle/>
          <a:p>
            <a:pPr algn="ctr">
              <a:buNone/>
            </a:pPr>
            <a:r>
              <a:rPr kumimoji="1" lang="ja-JP" altLang="en-US" sz="4000" dirty="0" smtClean="0">
                <a:solidFill>
                  <a:srgbClr val="FF0000"/>
                </a:solidFill>
              </a:rPr>
              <a:t>あらゆる業種について</a:t>
            </a:r>
          </a:p>
          <a:p>
            <a:endPar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ja-JP" altLang="en-US" sz="3200" dirty="0" smtClean="0"/>
              <a:t>商売に成功する方法は</a:t>
            </a:r>
          </a:p>
          <a:p>
            <a:pPr>
              <a:buNone/>
            </a:pPr>
            <a:r>
              <a:rPr lang="ja-JP" altLang="en-US" sz="3200" dirty="0" smtClean="0"/>
              <a:t>　 </a:t>
            </a:r>
            <a:r>
              <a:rPr kumimoji="1" lang="ja-JP" altLang="en-US" sz="3200" dirty="0" smtClean="0"/>
              <a:t>継続的に利益をもたらす</a:t>
            </a:r>
            <a:r>
              <a:rPr lang="ja-JP" altLang="en-US" sz="3200" dirty="0" smtClean="0"/>
              <a:t>顧客を確保すること</a:t>
            </a:r>
          </a:p>
          <a:p>
            <a:pPr>
              <a:buNone/>
            </a:pPr>
            <a:endParaRPr kumimoji="1" lang="ja-JP" altLang="en-US" sz="3200" dirty="0" smtClean="0"/>
          </a:p>
          <a:p>
            <a:pPr>
              <a:buNone/>
            </a:pPr>
            <a:r>
              <a:rPr kumimoji="1" lang="ja-JP" altLang="en-US" sz="3200" dirty="0" smtClean="0"/>
              <a:t>　 後援者と上得意の確保</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1884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228" fill="hold">
                                          <p:stCondLst>
                                            <p:cond delay="0"/>
                                          </p:stCondLst>
                                        </p:cTn>
                                        <p:tgtEl>
                                          <p:spTgt spid="7">
                                            <p:txEl>
                                              <p:pRg st="2" end="2"/>
                                            </p:txEl>
                                          </p:spTgt>
                                        </p:tgtEl>
                                        <p:attrNameLst>
                                          <p:attrName>style.rotation</p:attrName>
                                        </p:attrNameLst>
                                      </p:cBhvr>
                                      <p:to>
                                        <p:strVal val="-45.0"/>
                                      </p:to>
                                    </p:set>
                                    <p:anim calcmode="lin" valueType="num">
                                      <p:cBhvr>
                                        <p:cTn id="16" dur="228" fill="hold">
                                          <p:stCondLst>
                                            <p:cond delay="228"/>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55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228" fill="hold">
                                          <p:stCondLst>
                                            <p:cond delay="0"/>
                                          </p:stCondLst>
                                        </p:cTn>
                                        <p:tgtEl>
                                          <p:spTgt spid="7">
                                            <p:txEl>
                                              <p:pRg st="3" end="3"/>
                                            </p:txEl>
                                          </p:spTgt>
                                        </p:tgtEl>
                                        <p:attrNameLst>
                                          <p:attrName>style.rotation</p:attrName>
                                        </p:attrNameLst>
                                      </p:cBhvr>
                                      <p:to>
                                        <p:strVal val="-45.0"/>
                                      </p:to>
                                    </p:set>
                                    <p:anim calcmode="lin" valueType="num">
                                      <p:cBhvr>
                                        <p:cTn id="24" dur="228" fill="hold">
                                          <p:stCondLst>
                                            <p:cond delay="228"/>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新しい労使関係</a:t>
            </a:r>
            <a:endParaRPr kumimoji="1" lang="ja-JP" altLang="en-US" dirty="0">
              <a:solidFill>
                <a:srgbClr val="FFFF99"/>
              </a:solidFill>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smtClean="0">
                <a:solidFill>
                  <a:srgbClr val="FF0000"/>
                </a:solidFill>
              </a:rPr>
              <a:t>資本家の責務</a:t>
            </a:r>
          </a:p>
          <a:p>
            <a:pPr>
              <a:buNone/>
            </a:pPr>
            <a:r>
              <a:rPr lang="ja-JP" altLang="en-US" dirty="0" smtClean="0"/>
              <a:t>　　　適正な報酬</a:t>
            </a:r>
          </a:p>
          <a:p>
            <a:pPr>
              <a:buNone/>
            </a:pPr>
            <a:r>
              <a:rPr lang="ja-JP" altLang="en-US" dirty="0" smtClean="0"/>
              <a:t>　　　労働環境　安全・福利厚生・生活保障</a:t>
            </a:r>
          </a:p>
          <a:p>
            <a:pPr>
              <a:buNone/>
            </a:pPr>
            <a:r>
              <a:rPr lang="ja-JP" altLang="en-US" dirty="0" smtClean="0"/>
              <a:t>　　　従業員教育</a:t>
            </a:r>
            <a:endParaRPr kumimoji="1" lang="ja-JP" altLang="en-US" dirty="0" smtClean="0"/>
          </a:p>
          <a:p>
            <a:r>
              <a:rPr lang="ja-JP" altLang="en-US" dirty="0" smtClean="0">
                <a:solidFill>
                  <a:srgbClr val="FF0000"/>
                </a:solidFill>
              </a:rPr>
              <a:t>労働者の責務</a:t>
            </a:r>
            <a:r>
              <a:rPr kumimoji="1" lang="ja-JP" altLang="en-US" dirty="0" smtClean="0"/>
              <a:t>　　　</a:t>
            </a:r>
          </a:p>
          <a:p>
            <a:pPr marL="0" indent="0">
              <a:buNone/>
            </a:pPr>
            <a:r>
              <a:rPr lang="ja-JP" altLang="en-US" dirty="0"/>
              <a:t>　</a:t>
            </a:r>
            <a:r>
              <a:rPr lang="ja-JP" altLang="en-US" dirty="0" smtClean="0"/>
              <a:t>　　最善を尽くした</a:t>
            </a:r>
            <a:r>
              <a:rPr kumimoji="1" lang="ja-JP" altLang="en-US" dirty="0" smtClean="0"/>
              <a:t>労働</a:t>
            </a:r>
          </a:p>
          <a:p>
            <a:pPr marL="0" indent="0">
              <a:buNone/>
            </a:pPr>
            <a:r>
              <a:rPr kumimoji="1" lang="ja-JP" altLang="en-US" dirty="0" smtClean="0"/>
              <a:t>　　　過失防止</a:t>
            </a:r>
          </a:p>
          <a:p>
            <a:pPr marL="0" indent="0">
              <a:buNone/>
            </a:pPr>
            <a:r>
              <a:rPr kumimoji="1" lang="ja-JP" altLang="en-US" dirty="0" smtClean="0"/>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2668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図 7" descr="Sheldon tomb.jpg"/>
          <p:cNvPicPr>
            <a:picLocks noChangeAspect="1"/>
          </p:cNvPicPr>
          <p:nvPr/>
        </p:nvPicPr>
        <p:blipFill>
          <a:blip r:embed="rId3" cstate="print"/>
          <a:stretch>
            <a:fillRect/>
          </a:stretch>
        </p:blipFill>
        <p:spPr>
          <a:xfrm>
            <a:off x="467544" y="0"/>
            <a:ext cx="8191230" cy="685800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010972"/>
            <a:ext cx="4664900" cy="4467236"/>
          </a:xfrm>
          <a:prstGeom prst="rect">
            <a:avLst/>
          </a:prstGeom>
        </p:spPr>
      </p:pic>
      <p:sp>
        <p:nvSpPr>
          <p:cNvPr id="3" name="テキスト ボックス 2"/>
          <p:cNvSpPr txBox="1"/>
          <p:nvPr/>
        </p:nvSpPr>
        <p:spPr>
          <a:xfrm>
            <a:off x="5508104" y="2054955"/>
            <a:ext cx="2880320" cy="4031873"/>
          </a:xfrm>
          <a:prstGeom prst="rect">
            <a:avLst/>
          </a:prstGeom>
          <a:noFill/>
        </p:spPr>
        <p:txBody>
          <a:bodyPr wrap="square" rtlCol="0">
            <a:spAutoFit/>
          </a:bodyPr>
          <a:lstStyle/>
          <a:p>
            <a:r>
              <a:rPr kumimoji="1" lang="en-US" altLang="ja-JP" sz="3200" b="1" dirty="0" smtClean="0">
                <a:ln>
                  <a:solidFill>
                    <a:sysClr val="windowText" lastClr="000000"/>
                  </a:solidFill>
                </a:ln>
              </a:rPr>
              <a:t>Ability</a:t>
            </a:r>
          </a:p>
          <a:p>
            <a:r>
              <a:rPr lang="ja-JP" altLang="en-US" sz="3200" b="1" dirty="0" smtClean="0">
                <a:ln>
                  <a:solidFill>
                    <a:sysClr val="windowText" lastClr="000000"/>
                  </a:solidFill>
                </a:ln>
              </a:rPr>
              <a:t>　　能力</a:t>
            </a:r>
            <a:endParaRPr kumimoji="1" lang="en-US" altLang="ja-JP" sz="3200" b="1" dirty="0" smtClean="0">
              <a:ln>
                <a:solidFill>
                  <a:sysClr val="windowText" lastClr="000000"/>
                </a:solidFill>
              </a:ln>
            </a:endParaRPr>
          </a:p>
          <a:p>
            <a:r>
              <a:rPr lang="en-US" altLang="ja-JP" sz="3200" b="1" dirty="0" smtClean="0">
                <a:ln>
                  <a:solidFill>
                    <a:sysClr val="windowText" lastClr="000000"/>
                  </a:solidFill>
                </a:ln>
              </a:rPr>
              <a:t>Reliability</a:t>
            </a:r>
            <a:endParaRPr lang="ja-JP" altLang="en-US" sz="3200" b="1" dirty="0" smtClean="0">
              <a:ln>
                <a:solidFill>
                  <a:sysClr val="windowText" lastClr="000000"/>
                </a:solidFill>
              </a:ln>
            </a:endParaRPr>
          </a:p>
          <a:p>
            <a:r>
              <a:rPr lang="ja-JP" altLang="en-US" sz="3200" b="1" dirty="0" smtClean="0">
                <a:ln>
                  <a:solidFill>
                    <a:sysClr val="windowText" lastClr="000000"/>
                  </a:solidFill>
                </a:ln>
              </a:rPr>
              <a:t>　　信頼性</a:t>
            </a:r>
            <a:endParaRPr lang="en-US" altLang="ja-JP" sz="3200" b="1" dirty="0" smtClean="0">
              <a:ln>
                <a:solidFill>
                  <a:sysClr val="windowText" lastClr="000000"/>
                </a:solidFill>
              </a:ln>
            </a:endParaRPr>
          </a:p>
          <a:p>
            <a:r>
              <a:rPr kumimoji="1" lang="en-US" altLang="ja-JP" sz="3200" b="1" dirty="0" smtClean="0">
                <a:ln>
                  <a:solidFill>
                    <a:sysClr val="windowText" lastClr="000000"/>
                  </a:solidFill>
                </a:ln>
              </a:rPr>
              <a:t>Endurance</a:t>
            </a:r>
            <a:endParaRPr kumimoji="1" lang="ja-JP" altLang="en-US" sz="3200" b="1" dirty="0" smtClean="0">
              <a:ln>
                <a:solidFill>
                  <a:sysClr val="windowText" lastClr="000000"/>
                </a:solidFill>
              </a:ln>
            </a:endParaRPr>
          </a:p>
          <a:p>
            <a:r>
              <a:rPr lang="ja-JP" altLang="en-US" sz="3200" b="1" dirty="0" smtClean="0">
                <a:ln>
                  <a:solidFill>
                    <a:sysClr val="windowText" lastClr="000000"/>
                  </a:solidFill>
                </a:ln>
              </a:rPr>
              <a:t>　　忍</a:t>
            </a:r>
            <a:r>
              <a:rPr lang="ja-JP" altLang="en-US" sz="3200" b="1" dirty="0">
                <a:ln>
                  <a:solidFill>
                    <a:sysClr val="windowText" lastClr="000000"/>
                  </a:solidFill>
                </a:ln>
              </a:rPr>
              <a:t>耐力</a:t>
            </a:r>
            <a:endParaRPr kumimoji="1" lang="en-US" altLang="ja-JP" sz="3200" b="1" dirty="0" smtClean="0">
              <a:ln>
                <a:solidFill>
                  <a:sysClr val="windowText" lastClr="000000"/>
                </a:solidFill>
              </a:ln>
            </a:endParaRPr>
          </a:p>
          <a:p>
            <a:r>
              <a:rPr lang="en-US" altLang="ja-JP" sz="3200" b="1" dirty="0" smtClean="0">
                <a:ln>
                  <a:solidFill>
                    <a:sysClr val="windowText" lastClr="000000"/>
                  </a:solidFill>
                </a:ln>
              </a:rPr>
              <a:t>Action</a:t>
            </a:r>
            <a:endParaRPr lang="ja-JP" altLang="en-US" sz="3200" b="1" dirty="0" smtClean="0">
              <a:ln>
                <a:solidFill>
                  <a:sysClr val="windowText" lastClr="000000"/>
                </a:solidFill>
              </a:ln>
            </a:endParaRPr>
          </a:p>
          <a:p>
            <a:r>
              <a:rPr kumimoji="1" lang="ja-JP" altLang="en-US" sz="3200" b="1" dirty="0" smtClean="0">
                <a:ln>
                  <a:solidFill>
                    <a:sysClr val="windowText" lastClr="000000"/>
                  </a:solidFill>
                </a:ln>
              </a:rPr>
              <a:t>　　行動</a:t>
            </a:r>
            <a:endParaRPr kumimoji="1" lang="ja-JP" altLang="en-US" sz="3200" b="1" dirty="0">
              <a:ln>
                <a:solidFill>
                  <a:sysClr val="windowText" lastClr="000000"/>
                </a:solidFill>
              </a:ln>
            </a:endParaRPr>
          </a:p>
        </p:txBody>
      </p:sp>
      <p:sp>
        <p:nvSpPr>
          <p:cNvPr id="7" name="右矢印 6"/>
          <p:cNvSpPr/>
          <p:nvPr/>
        </p:nvSpPr>
        <p:spPr>
          <a:xfrm>
            <a:off x="2730508" y="594396"/>
            <a:ext cx="978408"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61583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6772"/>
            <a:ext cx="8229600" cy="1143000"/>
          </a:xfrm>
        </p:spPr>
        <p:txBody>
          <a:bodyPr>
            <a:normAutofit/>
          </a:bodyPr>
          <a:lstStyle/>
          <a:p>
            <a:r>
              <a:rPr kumimoji="1" lang="en-US" altLang="ja-JP" sz="4000" b="1" dirty="0" smtClean="0">
                <a:ln>
                  <a:solidFill>
                    <a:schemeClr val="tx1"/>
                  </a:solidFill>
                </a:ln>
                <a:solidFill>
                  <a:srgbClr val="FFFF99"/>
                </a:solidFill>
              </a:rPr>
              <a:t>22</a:t>
            </a:r>
            <a:r>
              <a:rPr kumimoji="1" lang="ja-JP" altLang="en-US" sz="4000" b="1" dirty="0" smtClean="0">
                <a:ln>
                  <a:solidFill>
                    <a:schemeClr val="tx1"/>
                  </a:solidFill>
                </a:ln>
                <a:solidFill>
                  <a:srgbClr val="FFFF99"/>
                </a:solidFill>
              </a:rPr>
              <a:t>世紀を迎えられるか</a:t>
            </a:r>
            <a:endParaRPr kumimoji="1" lang="ja-JP" altLang="en-US" sz="4000" b="1" dirty="0">
              <a:ln>
                <a:solidFill>
                  <a:schemeClr val="tx1"/>
                </a:solidFill>
              </a:ln>
              <a:solidFill>
                <a:srgbClr val="FFFF99"/>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484784"/>
            <a:ext cx="4896544" cy="4824536"/>
          </a:xfrm>
        </p:spPr>
      </p:pic>
      <p:sp>
        <p:nvSpPr>
          <p:cNvPr id="5" name="テキスト ボックス 4"/>
          <p:cNvSpPr txBox="1"/>
          <p:nvPr/>
        </p:nvSpPr>
        <p:spPr>
          <a:xfrm>
            <a:off x="5220072" y="1628800"/>
            <a:ext cx="3923928" cy="4031873"/>
          </a:xfrm>
          <a:prstGeom prst="rect">
            <a:avLst/>
          </a:prstGeom>
          <a:noFill/>
        </p:spPr>
        <p:txBody>
          <a:bodyPr wrap="square" rtlCol="0">
            <a:spAutoFit/>
          </a:bodyPr>
          <a:lstStyle/>
          <a:p>
            <a:r>
              <a:rPr kumimoji="1" lang="en-US" altLang="ja-JP" sz="3200" dirty="0" smtClean="0"/>
              <a:t>2012</a:t>
            </a:r>
            <a:r>
              <a:rPr kumimoji="1" lang="ja-JP" altLang="en-US" sz="3200" dirty="0" smtClean="0"/>
              <a:t>年</a:t>
            </a:r>
            <a:r>
              <a:rPr kumimoji="1" lang="en-US" altLang="ja-JP" sz="3200" dirty="0" smtClean="0"/>
              <a:t>12</a:t>
            </a:r>
            <a:r>
              <a:rPr kumimoji="1" lang="ja-JP" altLang="en-US" sz="3200" dirty="0" smtClean="0"/>
              <a:t>月冬至</a:t>
            </a:r>
          </a:p>
          <a:p>
            <a:endParaRPr lang="ja-JP" altLang="en-US" sz="3200" dirty="0"/>
          </a:p>
          <a:p>
            <a:r>
              <a:rPr kumimoji="1" lang="ja-JP" altLang="en-US" sz="3200" dirty="0" smtClean="0"/>
              <a:t>自然災害の多発</a:t>
            </a:r>
          </a:p>
          <a:p>
            <a:r>
              <a:rPr lang="ja-JP" altLang="en-US" sz="3200" dirty="0" smtClean="0"/>
              <a:t>世界的財政危機</a:t>
            </a:r>
          </a:p>
          <a:p>
            <a:r>
              <a:rPr kumimoji="1" lang="en-US" altLang="ja-JP" sz="3200" dirty="0" err="1" smtClean="0"/>
              <a:t>Eu</a:t>
            </a:r>
            <a:r>
              <a:rPr kumimoji="1" lang="ja-JP" altLang="en-US" sz="3200" dirty="0" smtClean="0"/>
              <a:t>　解体の危機</a:t>
            </a:r>
          </a:p>
          <a:p>
            <a:r>
              <a:rPr lang="ja-JP" altLang="en-US" sz="3200" dirty="0" smtClean="0"/>
              <a:t>イスラム政情不安</a:t>
            </a:r>
          </a:p>
          <a:p>
            <a:r>
              <a:rPr kumimoji="1" lang="ja-JP" altLang="en-US" sz="3200" dirty="0" smtClean="0"/>
              <a:t>リーダーの不在</a:t>
            </a:r>
          </a:p>
          <a:p>
            <a:r>
              <a:rPr lang="ja-JP" altLang="en-US" sz="3200" dirty="0"/>
              <a:t>資本</a:t>
            </a:r>
            <a:r>
              <a:rPr lang="ja-JP" altLang="en-US" sz="3200" dirty="0" smtClean="0"/>
              <a:t>主義崩壊の危機</a:t>
            </a:r>
            <a:endParaRPr kumimoji="1" lang="ja-JP" altLang="en-US" sz="3200" dirty="0"/>
          </a:p>
        </p:txBody>
      </p:sp>
    </p:spTree>
    <p:extLst>
      <p:ext uri="{BB962C8B-B14F-4D97-AF65-F5344CB8AC3E}">
        <p14:creationId xmlns:p14="http://schemas.microsoft.com/office/powerpoint/2010/main" val="28619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近未来の人口予測</a:t>
            </a:r>
            <a:endParaRPr kumimoji="1" lang="ja-JP" altLang="en-US" dirty="0">
              <a:solidFill>
                <a:srgbClr val="FFFF99"/>
              </a:solidFill>
            </a:endParaRPr>
          </a:p>
        </p:txBody>
      </p:sp>
      <p:graphicFrame>
        <p:nvGraphicFramePr>
          <p:cNvPr id="5" name="コンテンツ プレースホルダ 4"/>
          <p:cNvGraphicFramePr>
            <a:graphicFrameLocks noGrp="1"/>
          </p:cNvGraphicFramePr>
          <p:nvPr>
            <p:ph idx="1"/>
          </p:nvPr>
        </p:nvGraphicFramePr>
        <p:xfrm>
          <a:off x="539552" y="1052736"/>
          <a:ext cx="8219256" cy="3484986"/>
        </p:xfrm>
        <a:graphic>
          <a:graphicData uri="http://schemas.openxmlformats.org/drawingml/2006/table">
            <a:tbl>
              <a:tblPr firstRow="1" bandRow="1">
                <a:tableStyleId>{5C22544A-7EE6-4342-B048-85BDC9FD1C3A}</a:tableStyleId>
              </a:tblPr>
              <a:tblGrid>
                <a:gridCol w="1152128"/>
                <a:gridCol w="2304256"/>
                <a:gridCol w="2448272"/>
                <a:gridCol w="2314600"/>
              </a:tblGrid>
              <a:tr h="580831">
                <a:tc>
                  <a:txBody>
                    <a:bodyPr/>
                    <a:lstStyle/>
                    <a:p>
                      <a:pPr algn="ctr"/>
                      <a:r>
                        <a:rPr kumimoji="1" lang="ja-JP" altLang="en-US" sz="3200" dirty="0" smtClean="0"/>
                        <a:t>年度</a:t>
                      </a:r>
                      <a:endParaRPr kumimoji="1" lang="ja-JP" altLang="en-US" sz="3200" dirty="0"/>
                    </a:p>
                  </a:txBody>
                  <a:tcPr/>
                </a:tc>
                <a:tc>
                  <a:txBody>
                    <a:bodyPr/>
                    <a:lstStyle/>
                    <a:p>
                      <a:pPr algn="ctr"/>
                      <a:r>
                        <a:rPr kumimoji="1" lang="ja-JP" altLang="en-US" sz="3200" dirty="0" smtClean="0"/>
                        <a:t>世界人口</a:t>
                      </a:r>
                      <a:endParaRPr kumimoji="1" lang="ja-JP" altLang="en-US" sz="3200" dirty="0"/>
                    </a:p>
                  </a:txBody>
                  <a:tcPr/>
                </a:tc>
                <a:tc>
                  <a:txBody>
                    <a:bodyPr/>
                    <a:lstStyle/>
                    <a:p>
                      <a:pPr algn="ctr"/>
                      <a:r>
                        <a:rPr kumimoji="1" lang="ja-JP" altLang="en-US" sz="3200" dirty="0" smtClean="0"/>
                        <a:t>途上国人口</a:t>
                      </a:r>
                      <a:endParaRPr kumimoji="1" lang="ja-JP" altLang="en-US" sz="3200" dirty="0"/>
                    </a:p>
                  </a:txBody>
                  <a:tcPr/>
                </a:tc>
                <a:tc>
                  <a:txBody>
                    <a:bodyPr/>
                    <a:lstStyle/>
                    <a:p>
                      <a:pPr algn="ctr"/>
                      <a:r>
                        <a:rPr kumimoji="1" lang="ja-JP" altLang="en-US" sz="3200" dirty="0" smtClean="0"/>
                        <a:t>先進国人口</a:t>
                      </a:r>
                      <a:endParaRPr kumimoji="1" lang="ja-JP" altLang="en-US" sz="3200" dirty="0"/>
                    </a:p>
                  </a:txBody>
                  <a:tcPr/>
                </a:tc>
              </a:tr>
              <a:tr h="580831">
                <a:tc>
                  <a:txBody>
                    <a:bodyPr/>
                    <a:lstStyle/>
                    <a:p>
                      <a:r>
                        <a:rPr kumimoji="1" lang="en-US" altLang="ja-JP" sz="2800" dirty="0" smtClean="0"/>
                        <a:t>2010</a:t>
                      </a:r>
                      <a:endParaRPr kumimoji="1" lang="ja-JP" altLang="en-US" sz="2800" dirty="0"/>
                    </a:p>
                  </a:txBody>
                  <a:tcPr/>
                </a:tc>
                <a:tc>
                  <a:txBody>
                    <a:bodyPr/>
                    <a:lstStyle/>
                    <a:p>
                      <a:pPr algn="r"/>
                      <a:r>
                        <a:rPr kumimoji="1" lang="en-US" altLang="ja-JP" sz="2800" dirty="0" smtClean="0"/>
                        <a:t>69</a:t>
                      </a:r>
                      <a:r>
                        <a:rPr kumimoji="1" lang="ja-JP" altLang="en-US" sz="2800" dirty="0" smtClean="0"/>
                        <a:t>億</a:t>
                      </a:r>
                      <a:r>
                        <a:rPr kumimoji="1" lang="en-US" altLang="ja-JP" sz="2800" dirty="0" smtClean="0"/>
                        <a:t>0900</a:t>
                      </a:r>
                      <a:r>
                        <a:rPr kumimoji="1" lang="ja-JP" altLang="en-US" sz="2800" dirty="0" smtClean="0"/>
                        <a:t>万</a:t>
                      </a:r>
                      <a:endParaRPr kumimoji="1" lang="ja-JP" altLang="en-US" sz="2800" dirty="0"/>
                    </a:p>
                  </a:txBody>
                  <a:tcPr/>
                </a:tc>
                <a:tc>
                  <a:txBody>
                    <a:bodyPr/>
                    <a:lstStyle/>
                    <a:p>
                      <a:pPr algn="r"/>
                      <a:r>
                        <a:rPr kumimoji="1" lang="en-US" altLang="ja-JP" sz="2800" dirty="0" smtClean="0"/>
                        <a:t>56</a:t>
                      </a:r>
                      <a:r>
                        <a:rPr kumimoji="1" lang="ja-JP" altLang="en-US" sz="2800" dirty="0" smtClean="0"/>
                        <a:t>億</a:t>
                      </a:r>
                      <a:r>
                        <a:rPr kumimoji="1" lang="en-US" altLang="ja-JP" sz="2800" dirty="0" smtClean="0"/>
                        <a:t>7200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3600</a:t>
                      </a:r>
                      <a:r>
                        <a:rPr kumimoji="1" lang="ja-JP" altLang="en-US" sz="2800" dirty="0" smtClean="0"/>
                        <a:t>万</a:t>
                      </a:r>
                      <a:endParaRPr kumimoji="1" lang="ja-JP" altLang="en-US" sz="2800" dirty="0"/>
                    </a:p>
                  </a:txBody>
                  <a:tcPr/>
                </a:tc>
              </a:tr>
              <a:tr h="580831">
                <a:tc>
                  <a:txBody>
                    <a:bodyPr/>
                    <a:lstStyle/>
                    <a:p>
                      <a:r>
                        <a:rPr kumimoji="1" lang="en-US" altLang="ja-JP" sz="2800" dirty="0" smtClean="0"/>
                        <a:t>2020</a:t>
                      </a:r>
                      <a:endParaRPr kumimoji="1" lang="ja-JP" altLang="en-US" sz="2800" dirty="0"/>
                    </a:p>
                  </a:txBody>
                  <a:tcPr/>
                </a:tc>
                <a:tc>
                  <a:txBody>
                    <a:bodyPr/>
                    <a:lstStyle/>
                    <a:p>
                      <a:pPr algn="r"/>
                      <a:r>
                        <a:rPr kumimoji="1" lang="en-US" altLang="ja-JP" sz="2800" dirty="0" smtClean="0"/>
                        <a:t>76</a:t>
                      </a:r>
                      <a:r>
                        <a:rPr kumimoji="1" lang="ja-JP" altLang="en-US" sz="2800" dirty="0" smtClean="0"/>
                        <a:t>億</a:t>
                      </a:r>
                      <a:r>
                        <a:rPr kumimoji="1" lang="en-US" altLang="ja-JP" sz="2800" dirty="0" smtClean="0"/>
                        <a:t>7500</a:t>
                      </a:r>
                      <a:r>
                        <a:rPr kumimoji="1" lang="ja-JP" altLang="en-US" sz="2800" dirty="0" smtClean="0"/>
                        <a:t>万</a:t>
                      </a:r>
                      <a:endParaRPr kumimoji="1" lang="ja-JP" altLang="en-US" sz="2800" dirty="0"/>
                    </a:p>
                  </a:txBody>
                  <a:tcPr/>
                </a:tc>
                <a:tc>
                  <a:txBody>
                    <a:bodyPr/>
                    <a:lstStyle/>
                    <a:p>
                      <a:pPr algn="r"/>
                      <a:r>
                        <a:rPr kumimoji="1" lang="en-US" altLang="ja-JP" sz="2800" dirty="0" smtClean="0"/>
                        <a:t>64</a:t>
                      </a:r>
                      <a:r>
                        <a:rPr kumimoji="1" lang="ja-JP" altLang="en-US" sz="2800" dirty="0" smtClean="0"/>
                        <a:t>億</a:t>
                      </a:r>
                      <a:r>
                        <a:rPr kumimoji="1" lang="en-US" altLang="ja-JP" sz="2800" dirty="0" smtClean="0"/>
                        <a:t>0800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6600</a:t>
                      </a:r>
                      <a:r>
                        <a:rPr kumimoji="1" lang="ja-JP" altLang="en-US" sz="2800" dirty="0" smtClean="0"/>
                        <a:t>万</a:t>
                      </a:r>
                      <a:endParaRPr kumimoji="1" lang="ja-JP" altLang="en-US" sz="2800" dirty="0"/>
                    </a:p>
                  </a:txBody>
                  <a:tcPr/>
                </a:tc>
              </a:tr>
              <a:tr h="580831">
                <a:tc>
                  <a:txBody>
                    <a:bodyPr/>
                    <a:lstStyle/>
                    <a:p>
                      <a:r>
                        <a:rPr kumimoji="1" lang="en-US" altLang="ja-JP" sz="2800" dirty="0" smtClean="0"/>
                        <a:t>2030</a:t>
                      </a:r>
                      <a:endParaRPr kumimoji="1" lang="ja-JP" altLang="en-US" sz="2800" dirty="0"/>
                    </a:p>
                  </a:txBody>
                  <a:tcPr/>
                </a:tc>
                <a:tc>
                  <a:txBody>
                    <a:bodyPr/>
                    <a:lstStyle/>
                    <a:p>
                      <a:pPr algn="r"/>
                      <a:r>
                        <a:rPr kumimoji="1" lang="en-US" altLang="ja-JP" sz="2800" dirty="0" smtClean="0"/>
                        <a:t>83</a:t>
                      </a:r>
                      <a:r>
                        <a:rPr kumimoji="1" lang="ja-JP" altLang="en-US" sz="2800" dirty="0" smtClean="0"/>
                        <a:t>億</a:t>
                      </a:r>
                      <a:r>
                        <a:rPr kumimoji="1" lang="en-US" altLang="ja-JP" sz="2800" dirty="0" smtClean="0"/>
                        <a:t>0900</a:t>
                      </a:r>
                      <a:r>
                        <a:rPr kumimoji="1" lang="ja-JP" altLang="en-US" sz="2800" dirty="0" smtClean="0"/>
                        <a:t>万</a:t>
                      </a:r>
                      <a:endParaRPr kumimoji="1" lang="ja-JP" altLang="en-US" sz="2800" dirty="0"/>
                    </a:p>
                  </a:txBody>
                  <a:tcPr/>
                </a:tc>
                <a:tc>
                  <a:txBody>
                    <a:bodyPr/>
                    <a:lstStyle/>
                    <a:p>
                      <a:pPr algn="r"/>
                      <a:r>
                        <a:rPr kumimoji="1" lang="en-US" altLang="ja-JP" sz="2800" dirty="0" smtClean="0"/>
                        <a:t>70</a:t>
                      </a:r>
                      <a:r>
                        <a:rPr kumimoji="1" lang="ja-JP" altLang="en-US" sz="2800" dirty="0" smtClean="0"/>
                        <a:t>億</a:t>
                      </a:r>
                      <a:r>
                        <a:rPr kumimoji="1" lang="en-US" altLang="ja-JP" sz="2800" dirty="0" smtClean="0"/>
                        <a:t>2700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7800</a:t>
                      </a:r>
                      <a:r>
                        <a:rPr kumimoji="1" lang="ja-JP" altLang="en-US" sz="2800" dirty="0" smtClean="0"/>
                        <a:t>万</a:t>
                      </a:r>
                      <a:endParaRPr kumimoji="1" lang="ja-JP" altLang="en-US" sz="2800" dirty="0"/>
                    </a:p>
                  </a:txBody>
                  <a:tcPr/>
                </a:tc>
              </a:tr>
              <a:tr h="580831">
                <a:tc>
                  <a:txBody>
                    <a:bodyPr/>
                    <a:lstStyle/>
                    <a:p>
                      <a:r>
                        <a:rPr kumimoji="1" lang="en-US" altLang="ja-JP" sz="2800" dirty="0" smtClean="0"/>
                        <a:t>2040</a:t>
                      </a:r>
                      <a:endParaRPr kumimoji="1" lang="ja-JP" altLang="en-US" sz="2800" dirty="0"/>
                    </a:p>
                  </a:txBody>
                  <a:tcPr/>
                </a:tc>
                <a:tc>
                  <a:txBody>
                    <a:bodyPr/>
                    <a:lstStyle/>
                    <a:p>
                      <a:pPr algn="r"/>
                      <a:r>
                        <a:rPr kumimoji="1" lang="en-US" altLang="ja-JP" sz="2800" dirty="0" smtClean="0"/>
                        <a:t>88</a:t>
                      </a:r>
                      <a:r>
                        <a:rPr kumimoji="1" lang="ja-JP" altLang="en-US" sz="2800" dirty="0" smtClean="0"/>
                        <a:t>億</a:t>
                      </a:r>
                      <a:r>
                        <a:rPr kumimoji="1" lang="en-US" altLang="ja-JP" sz="2800" dirty="0" smtClean="0"/>
                        <a:t>0100</a:t>
                      </a:r>
                      <a:r>
                        <a:rPr kumimoji="1" lang="ja-JP" altLang="en-US" sz="2800" dirty="0" smtClean="0"/>
                        <a:t>万</a:t>
                      </a:r>
                      <a:endParaRPr kumimoji="1" lang="ja-JP" altLang="en-US" sz="2800" dirty="0"/>
                    </a:p>
                  </a:txBody>
                  <a:tcPr/>
                </a:tc>
                <a:tc>
                  <a:txBody>
                    <a:bodyPr/>
                    <a:lstStyle/>
                    <a:p>
                      <a:pPr algn="r"/>
                      <a:r>
                        <a:rPr kumimoji="1" lang="en-US" altLang="ja-JP" sz="2800" dirty="0" smtClean="0"/>
                        <a:t>75</a:t>
                      </a:r>
                      <a:r>
                        <a:rPr kumimoji="1" lang="ja-JP" altLang="en-US" sz="2800" dirty="0" smtClean="0"/>
                        <a:t>億</a:t>
                      </a:r>
                      <a:r>
                        <a:rPr kumimoji="1" lang="en-US" altLang="ja-JP" sz="2800" dirty="0" smtClean="0"/>
                        <a:t>1600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8400</a:t>
                      </a:r>
                      <a:r>
                        <a:rPr kumimoji="1" lang="ja-JP" altLang="en-US" sz="2800" dirty="0" smtClean="0"/>
                        <a:t>万</a:t>
                      </a:r>
                      <a:endParaRPr kumimoji="1" lang="ja-JP" altLang="en-US" sz="2800" dirty="0"/>
                    </a:p>
                  </a:txBody>
                  <a:tcPr/>
                </a:tc>
              </a:tr>
              <a:tr h="580831">
                <a:tc>
                  <a:txBody>
                    <a:bodyPr/>
                    <a:lstStyle/>
                    <a:p>
                      <a:r>
                        <a:rPr kumimoji="1" lang="en-US" altLang="ja-JP" sz="2800" dirty="0" smtClean="0"/>
                        <a:t>2050</a:t>
                      </a:r>
                      <a:endParaRPr kumimoji="1" lang="ja-JP" altLang="en-US" sz="2800" dirty="0"/>
                    </a:p>
                  </a:txBody>
                  <a:tcPr/>
                </a:tc>
                <a:tc>
                  <a:txBody>
                    <a:bodyPr/>
                    <a:lstStyle/>
                    <a:p>
                      <a:pPr algn="r"/>
                      <a:r>
                        <a:rPr kumimoji="1" lang="en-US" altLang="ja-JP" sz="2800" dirty="0" smtClean="0"/>
                        <a:t>91</a:t>
                      </a:r>
                      <a:r>
                        <a:rPr kumimoji="1" lang="ja-JP" altLang="en-US" sz="2800" dirty="0" smtClean="0"/>
                        <a:t>億</a:t>
                      </a:r>
                      <a:r>
                        <a:rPr kumimoji="1" lang="en-US" altLang="ja-JP" sz="2800" dirty="0" smtClean="0"/>
                        <a:t>5000</a:t>
                      </a:r>
                      <a:r>
                        <a:rPr kumimoji="1" lang="ja-JP" altLang="en-US" sz="2800" dirty="0" smtClean="0"/>
                        <a:t>万</a:t>
                      </a:r>
                      <a:endParaRPr kumimoji="1" lang="ja-JP" altLang="en-US" sz="2800" dirty="0"/>
                    </a:p>
                  </a:txBody>
                  <a:tcPr/>
                </a:tc>
                <a:tc>
                  <a:txBody>
                    <a:bodyPr/>
                    <a:lstStyle/>
                    <a:p>
                      <a:pPr algn="r"/>
                      <a:r>
                        <a:rPr kumimoji="1" lang="en-US" altLang="ja-JP" sz="2800" dirty="0" smtClean="0"/>
                        <a:t>78</a:t>
                      </a:r>
                      <a:r>
                        <a:rPr kumimoji="1" lang="ja-JP" altLang="en-US" sz="2800" dirty="0" smtClean="0"/>
                        <a:t>億</a:t>
                      </a:r>
                      <a:r>
                        <a:rPr kumimoji="1" lang="en-US" altLang="ja-JP" sz="2800" dirty="0" smtClean="0"/>
                        <a:t>7800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7100</a:t>
                      </a:r>
                      <a:r>
                        <a:rPr kumimoji="1" lang="ja-JP" altLang="en-US" sz="2800" dirty="0" smtClean="0"/>
                        <a:t>万</a:t>
                      </a:r>
                      <a:endParaRPr kumimoji="1" lang="ja-JP" altLang="en-US" sz="2800" dirty="0"/>
                    </a:p>
                  </a:txBody>
                  <a:tcPr/>
                </a:tc>
              </a:tr>
            </a:tbl>
          </a:graphicData>
        </a:graphic>
      </p:graphicFrame>
      <p:sp>
        <p:nvSpPr>
          <p:cNvPr id="6" name="正方形/長方形 5"/>
          <p:cNvSpPr/>
          <p:nvPr/>
        </p:nvSpPr>
        <p:spPr>
          <a:xfrm>
            <a:off x="539552" y="4795897"/>
            <a:ext cx="8208912" cy="1569660"/>
          </a:xfrm>
          <a:prstGeom prst="rect">
            <a:avLst/>
          </a:prstGeom>
        </p:spPr>
        <p:txBody>
          <a:bodyPr wrap="square">
            <a:spAutoFit/>
          </a:bodyPr>
          <a:lstStyle/>
          <a:p>
            <a:r>
              <a:rPr lang="ja-JP" altLang="en-US" sz="3200" dirty="0" smtClean="0"/>
              <a:t>地球人口　</a:t>
            </a:r>
            <a:r>
              <a:rPr lang="en-US" altLang="ja-JP" sz="3200" dirty="0" smtClean="0"/>
              <a:t>91.5</a:t>
            </a:r>
            <a:r>
              <a:rPr lang="ja-JP" altLang="en-US" sz="3200" dirty="0" smtClean="0"/>
              <a:t>億人　先進国人口　</a:t>
            </a:r>
            <a:r>
              <a:rPr lang="en-US" altLang="ja-JP" sz="3200" dirty="0" smtClean="0"/>
              <a:t>12.7</a:t>
            </a:r>
            <a:r>
              <a:rPr lang="ja-JP" altLang="en-US" sz="3200" dirty="0" smtClean="0"/>
              <a:t>億人</a:t>
            </a:r>
          </a:p>
          <a:p>
            <a:r>
              <a:rPr lang="ja-JP" altLang="en-US" sz="3200" dirty="0" smtClean="0"/>
              <a:t>発展途上国の人口爆発</a:t>
            </a:r>
          </a:p>
          <a:p>
            <a:r>
              <a:rPr lang="ja-JP" altLang="en-US" sz="3200" dirty="0" smtClean="0"/>
              <a:t>先進国の少子化</a:t>
            </a:r>
          </a:p>
        </p:txBody>
      </p:sp>
      <p:pic>
        <p:nvPicPr>
          <p:cNvPr id="7" name="図 6"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26923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500063" y="0"/>
            <a:ext cx="8229600" cy="1143000"/>
          </a:xfrm>
        </p:spPr>
        <p:txBody>
          <a:bodyPr/>
          <a:lstStyle/>
          <a:p>
            <a:r>
              <a:rPr lang="ja-JP" altLang="en-US" dirty="0" smtClean="0">
                <a:solidFill>
                  <a:srgbClr val="FFFF99"/>
                </a:solidFill>
              </a:rPr>
              <a:t>近未来の予測</a:t>
            </a:r>
          </a:p>
        </p:txBody>
      </p:sp>
      <p:sp>
        <p:nvSpPr>
          <p:cNvPr id="3" name="コンテンツ プレースホルダ 2"/>
          <p:cNvSpPr>
            <a:spLocks noGrp="1"/>
          </p:cNvSpPr>
          <p:nvPr>
            <p:ph idx="1"/>
          </p:nvPr>
        </p:nvSpPr>
        <p:spPr>
          <a:xfrm>
            <a:off x="4067944" y="1196752"/>
            <a:ext cx="4824536" cy="2952328"/>
          </a:xfrm>
        </p:spPr>
        <p:txBody>
          <a:bodyPr/>
          <a:lstStyle/>
          <a:p>
            <a:r>
              <a:rPr lang="ja-JP" altLang="en-US" dirty="0" smtClean="0"/>
              <a:t>国家機能の喪失</a:t>
            </a:r>
          </a:p>
          <a:p>
            <a:r>
              <a:rPr lang="ja-JP" altLang="en-US" dirty="0" smtClean="0"/>
              <a:t>飲み水、食料の不足、自然環境の破壊</a:t>
            </a:r>
          </a:p>
          <a:p>
            <a:r>
              <a:rPr lang="ja-JP" altLang="en-US" dirty="0" smtClean="0"/>
              <a:t>巨大企業のコントロール</a:t>
            </a:r>
          </a:p>
          <a:p>
            <a:r>
              <a:rPr lang="ja-JP" altLang="en-US" dirty="0" smtClean="0"/>
              <a:t>多発的な紛争、破壊</a:t>
            </a:r>
          </a:p>
        </p:txBody>
      </p:sp>
      <p:pic>
        <p:nvPicPr>
          <p:cNvPr id="5" name="図 4" descr="シャック・アタリ.jpg"/>
          <p:cNvPicPr>
            <a:picLocks noChangeAspect="1"/>
          </p:cNvPicPr>
          <p:nvPr/>
        </p:nvPicPr>
        <p:blipFill>
          <a:blip r:embed="rId3" cstate="print"/>
          <a:stretch>
            <a:fillRect/>
          </a:stretch>
        </p:blipFill>
        <p:spPr>
          <a:xfrm>
            <a:off x="539552" y="1196752"/>
            <a:ext cx="3486703" cy="3312368"/>
          </a:xfrm>
          <a:prstGeom prst="rect">
            <a:avLst/>
          </a:prstGeom>
        </p:spPr>
      </p:pic>
      <p:sp>
        <p:nvSpPr>
          <p:cNvPr id="6" name="テキスト ボックス 5"/>
          <p:cNvSpPr txBox="1"/>
          <p:nvPr/>
        </p:nvSpPr>
        <p:spPr>
          <a:xfrm>
            <a:off x="539552" y="4725144"/>
            <a:ext cx="3456384" cy="584775"/>
          </a:xfrm>
          <a:prstGeom prst="rect">
            <a:avLst/>
          </a:prstGeom>
          <a:noFill/>
        </p:spPr>
        <p:txBody>
          <a:bodyPr wrap="square" rtlCol="0">
            <a:spAutoFit/>
          </a:bodyPr>
          <a:lstStyle/>
          <a:p>
            <a:pPr algn="ctr"/>
            <a:r>
              <a:rPr kumimoji="1" lang="ja-JP" altLang="en-US" sz="3200" dirty="0" smtClean="0"/>
              <a:t>ジャック・アタリ</a:t>
            </a:r>
            <a:endParaRPr kumimoji="1" lang="ja-JP" altLang="en-US" sz="3200" dirty="0"/>
          </a:p>
        </p:txBody>
      </p:sp>
      <p:sp>
        <p:nvSpPr>
          <p:cNvPr id="7" name="テキスト ボックス 6"/>
          <p:cNvSpPr txBox="1"/>
          <p:nvPr/>
        </p:nvSpPr>
        <p:spPr>
          <a:xfrm>
            <a:off x="4932040" y="4293096"/>
            <a:ext cx="3240360" cy="584775"/>
          </a:xfrm>
          <a:prstGeom prst="rect">
            <a:avLst/>
          </a:prstGeom>
          <a:solidFill>
            <a:srgbClr val="FF0000"/>
          </a:solidFill>
        </p:spPr>
        <p:txBody>
          <a:bodyPr wrap="square" rtlCol="0">
            <a:spAutoFit/>
          </a:bodyPr>
          <a:lstStyle/>
          <a:p>
            <a:pPr algn="ctr"/>
            <a:r>
              <a:rPr kumimoji="1" lang="ja-JP" altLang="en-US" sz="3200" dirty="0" smtClean="0"/>
              <a:t>新資本主義</a:t>
            </a:r>
            <a:endParaRPr kumimoji="1" lang="ja-JP" altLang="en-US" sz="3200" dirty="0"/>
          </a:p>
        </p:txBody>
      </p:sp>
      <p:sp>
        <p:nvSpPr>
          <p:cNvPr id="8" name="テキスト ボックス 7"/>
          <p:cNvSpPr txBox="1"/>
          <p:nvPr/>
        </p:nvSpPr>
        <p:spPr>
          <a:xfrm>
            <a:off x="4716016" y="5733256"/>
            <a:ext cx="3816424" cy="584775"/>
          </a:xfrm>
          <a:prstGeom prst="rect">
            <a:avLst/>
          </a:prstGeom>
          <a:solidFill>
            <a:srgbClr val="FF0000"/>
          </a:solidFill>
        </p:spPr>
        <p:txBody>
          <a:bodyPr wrap="square" rtlCol="0">
            <a:spAutoFit/>
          </a:bodyPr>
          <a:lstStyle/>
          <a:p>
            <a:pPr algn="ctr"/>
            <a:r>
              <a:rPr kumimoji="1" lang="ja-JP" altLang="en-US" sz="3200" dirty="0" smtClean="0"/>
              <a:t>地球破滅への道</a:t>
            </a:r>
            <a:endParaRPr kumimoji="1" lang="ja-JP" altLang="en-US" sz="3200" dirty="0"/>
          </a:p>
        </p:txBody>
      </p:sp>
      <p:sp>
        <p:nvSpPr>
          <p:cNvPr id="9" name="下矢印 8"/>
          <p:cNvSpPr/>
          <p:nvPr/>
        </p:nvSpPr>
        <p:spPr>
          <a:xfrm>
            <a:off x="6228184" y="4869160"/>
            <a:ext cx="484632"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6443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
                                          </p:val>
                                        </p:tav>
                                        <p:tav tm="100000">
                                          <p:val>
                                            <p:fltVal val="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3" fill="hold">
                            <p:stCondLst>
                              <p:cond delay="1000"/>
                            </p:stCondLst>
                            <p:childTnLst>
                              <p:par>
                                <p:cTn id="44" presetID="3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800" decel="100000"/>
                                        <p:tgtEl>
                                          <p:spTgt spid="9"/>
                                        </p:tgtEl>
                                      </p:cBhvr>
                                    </p:animEffect>
                                    <p:anim calcmode="lin" valueType="num">
                                      <p:cBhvr>
                                        <p:cTn id="47" dur="800" decel="100000" fill="hold"/>
                                        <p:tgtEl>
                                          <p:spTgt spid="9"/>
                                        </p:tgtEl>
                                        <p:attrNameLst>
                                          <p:attrName>style.rotation</p:attrName>
                                        </p:attrNameLst>
                                      </p:cBhvr>
                                      <p:tavLst>
                                        <p:tav tm="0">
                                          <p:val>
                                            <p:fltVal val="-90"/>
                                          </p:val>
                                        </p:tav>
                                        <p:tav tm="100000">
                                          <p:val>
                                            <p:fltVal val="0"/>
                                          </p:val>
                                        </p:tav>
                                      </p:tavLst>
                                    </p:anim>
                                    <p:anim calcmode="lin" valueType="num">
                                      <p:cBhvr>
                                        <p:cTn id="48" dur="800" decel="100000" fill="hold"/>
                                        <p:tgtEl>
                                          <p:spTgt spid="9"/>
                                        </p:tgtEl>
                                        <p:attrNameLst>
                                          <p:attrName>ppt_x</p:attrName>
                                        </p:attrNameLst>
                                      </p:cBhvr>
                                      <p:tavLst>
                                        <p:tav tm="0">
                                          <p:val>
                                            <p:strVal val="#ppt_x+0.4"/>
                                          </p:val>
                                        </p:tav>
                                        <p:tav tm="100000">
                                          <p:val>
                                            <p:strVal val="#ppt_x-0.05"/>
                                          </p:val>
                                        </p:tav>
                                      </p:tavLst>
                                    </p:anim>
                                    <p:anim calcmode="lin" valueType="num">
                                      <p:cBhvr>
                                        <p:cTn id="49" dur="800" decel="100000" fill="hold"/>
                                        <p:tgtEl>
                                          <p:spTgt spid="9"/>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52" fill="hold">
                            <p:stCondLst>
                              <p:cond delay="2000"/>
                            </p:stCondLst>
                            <p:childTnLst>
                              <p:par>
                                <p:cTn id="53" presetID="3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800" decel="100000"/>
                                        <p:tgtEl>
                                          <p:spTgt spid="8"/>
                                        </p:tgtEl>
                                      </p:cBhvr>
                                    </p:animEffect>
                                    <p:anim calcmode="lin" valueType="num">
                                      <p:cBhvr>
                                        <p:cTn id="56" dur="800" decel="100000" fill="hold"/>
                                        <p:tgtEl>
                                          <p:spTgt spid="8"/>
                                        </p:tgtEl>
                                        <p:attrNameLst>
                                          <p:attrName>style.rotation</p:attrName>
                                        </p:attrNameLst>
                                      </p:cBhvr>
                                      <p:tavLst>
                                        <p:tav tm="0">
                                          <p:val>
                                            <p:fltVal val="-90"/>
                                          </p:val>
                                        </p:tav>
                                        <p:tav tm="100000">
                                          <p:val>
                                            <p:fltVal val="0"/>
                                          </p:val>
                                        </p:tav>
                                      </p:tavLst>
                                    </p:anim>
                                    <p:anim calcmode="lin" valueType="num">
                                      <p:cBhvr>
                                        <p:cTn id="57" dur="800" decel="100000" fill="hold"/>
                                        <p:tgtEl>
                                          <p:spTgt spid="8"/>
                                        </p:tgtEl>
                                        <p:attrNameLst>
                                          <p:attrName>ppt_x</p:attrName>
                                        </p:attrNameLst>
                                      </p:cBhvr>
                                      <p:tavLst>
                                        <p:tav tm="0">
                                          <p:val>
                                            <p:strVal val="#ppt_x+0.4"/>
                                          </p:val>
                                        </p:tav>
                                        <p:tav tm="100000">
                                          <p:val>
                                            <p:strVal val="#ppt_x-0.05"/>
                                          </p:val>
                                        </p:tav>
                                      </p:tavLst>
                                    </p:anim>
                                    <p:anim calcmode="lin" valueType="num">
                                      <p:cBhvr>
                                        <p:cTn id="58" dur="800" decel="100000" fill="hold"/>
                                        <p:tgtEl>
                                          <p:spTgt spid="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p:spPr>
        <p:txBody>
          <a:bodyPr/>
          <a:lstStyle/>
          <a:p>
            <a:r>
              <a:rPr kumimoji="1" lang="ja-JP" altLang="en-US" sz="6000" dirty="0" smtClean="0">
                <a:ln>
                  <a:solidFill>
                    <a:schemeClr val="tx1"/>
                  </a:solidFill>
                </a:ln>
                <a:solidFill>
                  <a:srgbClr val="FFC000"/>
                </a:solidFill>
                <a:latin typeface="AR P明朝体U" pitchFamily="50" charset="-128"/>
                <a:ea typeface="AR P明朝体U" pitchFamily="50" charset="-128"/>
              </a:rPr>
              <a:t>近未来における</a:t>
            </a:r>
            <a:br>
              <a:rPr kumimoji="1" lang="ja-JP" altLang="en-US" sz="6000" dirty="0" smtClean="0">
                <a:ln>
                  <a:solidFill>
                    <a:schemeClr val="tx1"/>
                  </a:solidFill>
                </a:ln>
                <a:solidFill>
                  <a:srgbClr val="FFC000"/>
                </a:solidFill>
                <a:latin typeface="AR P明朝体U" pitchFamily="50" charset="-128"/>
                <a:ea typeface="AR P明朝体U" pitchFamily="50" charset="-128"/>
              </a:rPr>
            </a:br>
            <a:r>
              <a:rPr lang="ja-JP" altLang="en-US" sz="6000" dirty="0" smtClean="0">
                <a:ln>
                  <a:solidFill>
                    <a:schemeClr val="tx1"/>
                  </a:solidFill>
                </a:ln>
                <a:solidFill>
                  <a:srgbClr val="FFC000"/>
                </a:solidFill>
                <a:latin typeface="AR P明朝体U" pitchFamily="50" charset="-128"/>
                <a:ea typeface="AR P明朝体U" pitchFamily="50" charset="-128"/>
              </a:rPr>
              <a:t>ロータリーの役割</a:t>
            </a:r>
            <a:br>
              <a:rPr lang="ja-JP" altLang="en-US" sz="6000" dirty="0" smtClean="0">
                <a:ln>
                  <a:solidFill>
                    <a:schemeClr val="tx1"/>
                  </a:solidFill>
                </a:ln>
                <a:solidFill>
                  <a:srgbClr val="FFC000"/>
                </a:solidFill>
                <a:latin typeface="AR P明朝体U" pitchFamily="50" charset="-128"/>
                <a:ea typeface="AR P明朝体U" pitchFamily="50" charset="-128"/>
              </a:rPr>
            </a:br>
            <a:r>
              <a:rPr lang="ja-JP" altLang="en-US" sz="6000" dirty="0" smtClean="0">
                <a:ln>
                  <a:solidFill>
                    <a:schemeClr val="tx1"/>
                  </a:solidFill>
                </a:ln>
                <a:solidFill>
                  <a:srgbClr val="FFC000"/>
                </a:solidFill>
                <a:latin typeface="AR P明朝体U" pitchFamily="50" charset="-128"/>
                <a:ea typeface="AR P明朝体U" pitchFamily="50" charset="-128"/>
              </a:rPr>
              <a:t/>
            </a:r>
            <a:br>
              <a:rPr lang="ja-JP" altLang="en-US" sz="6000" dirty="0" smtClean="0">
                <a:ln>
                  <a:solidFill>
                    <a:schemeClr val="tx1"/>
                  </a:solidFill>
                </a:ln>
                <a:solidFill>
                  <a:srgbClr val="FFC000"/>
                </a:solidFill>
                <a:latin typeface="AR P明朝体U" pitchFamily="50" charset="-128"/>
                <a:ea typeface="AR P明朝体U" pitchFamily="50" charset="-128"/>
              </a:rPr>
            </a:br>
            <a:r>
              <a:rPr kumimoji="1" lang="ja-JP" altLang="en-US" sz="6000" dirty="0" smtClean="0">
                <a:ln>
                  <a:solidFill>
                    <a:schemeClr val="tx1"/>
                  </a:solidFill>
                </a:ln>
                <a:solidFill>
                  <a:srgbClr val="FFC000"/>
                </a:solidFill>
                <a:latin typeface="AR P明朝体U" pitchFamily="50" charset="-128"/>
                <a:ea typeface="AR P明朝体U" pitchFamily="50" charset="-128"/>
              </a:rPr>
              <a:t>虚業の追放</a:t>
            </a:r>
            <a:br>
              <a:rPr kumimoji="1" lang="ja-JP" altLang="en-US" sz="6000" dirty="0" smtClean="0">
                <a:ln>
                  <a:solidFill>
                    <a:schemeClr val="tx1"/>
                  </a:solidFill>
                </a:ln>
                <a:solidFill>
                  <a:srgbClr val="FFC000"/>
                </a:solidFill>
                <a:latin typeface="AR P明朝体U" pitchFamily="50" charset="-128"/>
                <a:ea typeface="AR P明朝体U" pitchFamily="50" charset="-128"/>
              </a:rPr>
            </a:br>
            <a:r>
              <a:rPr kumimoji="1" lang="ja-JP" altLang="en-US" sz="6000" dirty="0" smtClean="0">
                <a:ln>
                  <a:solidFill>
                    <a:schemeClr val="tx1"/>
                  </a:solidFill>
                </a:ln>
                <a:solidFill>
                  <a:srgbClr val="FFC000"/>
                </a:solidFill>
                <a:latin typeface="AR P明朝体U" pitchFamily="50" charset="-128"/>
                <a:ea typeface="AR P明朝体U" pitchFamily="50" charset="-128"/>
              </a:rPr>
              <a:t>すべての事業の実業化</a:t>
            </a:r>
            <a:endParaRPr kumimoji="1" lang="ja-JP" altLang="en-US" sz="6000" dirty="0">
              <a:ln>
                <a:solidFill>
                  <a:schemeClr val="tx1"/>
                </a:solidFill>
              </a:ln>
              <a:solidFill>
                <a:srgbClr val="FFC000"/>
              </a:solidFill>
              <a:latin typeface="AR P明朝体U" pitchFamily="50" charset="-128"/>
              <a:ea typeface="AR P明朝体U" pitchFamily="50" charset="-128"/>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62821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179512" y="2204864"/>
            <a:ext cx="792088" cy="201622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資</a:t>
            </a:r>
          </a:p>
          <a:p>
            <a:pPr algn="ctr"/>
            <a:r>
              <a:rPr kumimoji="1" lang="ja-JP" altLang="en-US" sz="3200" dirty="0" smtClean="0">
                <a:solidFill>
                  <a:srgbClr val="FF0000"/>
                </a:solidFill>
              </a:rPr>
              <a:t>本</a:t>
            </a:r>
          </a:p>
          <a:p>
            <a:pPr algn="ctr"/>
            <a:r>
              <a:rPr kumimoji="1" lang="ja-JP" altLang="en-US" sz="3200" dirty="0" smtClean="0">
                <a:solidFill>
                  <a:srgbClr val="FF0000"/>
                </a:solidFill>
              </a:rPr>
              <a:t>主</a:t>
            </a:r>
          </a:p>
          <a:p>
            <a:pPr algn="ctr"/>
            <a:r>
              <a:rPr kumimoji="1" lang="ja-JP" altLang="en-US" sz="3200" dirty="0" smtClean="0">
                <a:solidFill>
                  <a:srgbClr val="FF0000"/>
                </a:solidFill>
              </a:rPr>
              <a:t>義</a:t>
            </a:r>
            <a:endParaRPr kumimoji="1" lang="ja-JP" altLang="en-US" sz="3200" dirty="0">
              <a:solidFill>
                <a:srgbClr val="FF0000"/>
              </a:solidFill>
            </a:endParaRPr>
          </a:p>
        </p:txBody>
      </p:sp>
      <p:sp>
        <p:nvSpPr>
          <p:cNvPr id="5" name="正方形/長方形 4"/>
          <p:cNvSpPr/>
          <p:nvPr/>
        </p:nvSpPr>
        <p:spPr>
          <a:xfrm>
            <a:off x="1187624" y="2780928"/>
            <a:ext cx="2328319" cy="100811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p>
          <a:p>
            <a:pPr algn="ctr"/>
            <a:r>
              <a:rPr kumimoji="1"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3878693" y="548680"/>
            <a:ext cx="5114057" cy="93610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共産主義</a:t>
            </a:r>
            <a:endParaRPr kumimoji="1" lang="ja-JP" altLang="en-US" sz="3200" dirty="0">
              <a:solidFill>
                <a:schemeClr val="bg1"/>
              </a:solidFill>
            </a:endParaRPr>
          </a:p>
        </p:txBody>
      </p:sp>
      <p:sp>
        <p:nvSpPr>
          <p:cNvPr id="7" name="正方形/長方形 6"/>
          <p:cNvSpPr/>
          <p:nvPr/>
        </p:nvSpPr>
        <p:spPr>
          <a:xfrm>
            <a:off x="3851920" y="1916832"/>
            <a:ext cx="2378126" cy="86409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ケインズ派</a:t>
            </a:r>
          </a:p>
          <a:p>
            <a:pPr algn="ctr"/>
            <a:r>
              <a:rPr lang="ja-JP" altLang="en-US" sz="2800" dirty="0">
                <a:solidFill>
                  <a:schemeClr val="bg1"/>
                </a:solidFill>
              </a:rPr>
              <a:t>修正資本主義</a:t>
            </a:r>
            <a:endParaRPr kumimoji="1" lang="ja-JP" altLang="en-US" sz="2800" dirty="0">
              <a:solidFill>
                <a:schemeClr val="bg1"/>
              </a:solidFill>
            </a:endParaRPr>
          </a:p>
        </p:txBody>
      </p:sp>
      <p:sp>
        <p:nvSpPr>
          <p:cNvPr id="8" name="正方形/長方形 7"/>
          <p:cNvSpPr/>
          <p:nvPr/>
        </p:nvSpPr>
        <p:spPr>
          <a:xfrm>
            <a:off x="3878694" y="3068960"/>
            <a:ext cx="2448272" cy="86409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シェルドン派</a:t>
            </a:r>
            <a:endParaRPr kumimoji="1" lang="ja-JP" altLang="en-US" sz="3200" dirty="0">
              <a:solidFill>
                <a:schemeClr val="bg1"/>
              </a:solidFill>
            </a:endParaRPr>
          </a:p>
        </p:txBody>
      </p:sp>
      <p:sp>
        <p:nvSpPr>
          <p:cNvPr id="9" name="正方形/長方形 8"/>
          <p:cNvSpPr/>
          <p:nvPr/>
        </p:nvSpPr>
        <p:spPr>
          <a:xfrm>
            <a:off x="3878695" y="4221088"/>
            <a:ext cx="5114056" cy="86409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共和党</a:t>
            </a:r>
            <a:endParaRPr kumimoji="1" lang="ja-JP" altLang="en-US" sz="3200" dirty="0">
              <a:solidFill>
                <a:schemeClr val="bg1"/>
              </a:solidFill>
            </a:endParaRPr>
          </a:p>
        </p:txBody>
      </p:sp>
      <p:sp>
        <p:nvSpPr>
          <p:cNvPr id="12" name="正方形/長方形 11"/>
          <p:cNvSpPr/>
          <p:nvPr/>
        </p:nvSpPr>
        <p:spPr>
          <a:xfrm>
            <a:off x="6554831" y="1916832"/>
            <a:ext cx="2437920" cy="86409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民主党</a:t>
            </a:r>
          </a:p>
          <a:p>
            <a:pPr algn="ctr"/>
            <a:r>
              <a:rPr kumimoji="1" lang="ja-JP" altLang="en-US" sz="2800" dirty="0" smtClean="0">
                <a:solidFill>
                  <a:schemeClr val="bg1"/>
                </a:solidFill>
              </a:rPr>
              <a:t>社会民主主義</a:t>
            </a:r>
          </a:p>
        </p:txBody>
      </p:sp>
      <p:sp>
        <p:nvSpPr>
          <p:cNvPr id="14" name="正方形/長方形 13"/>
          <p:cNvSpPr/>
          <p:nvPr/>
        </p:nvSpPr>
        <p:spPr>
          <a:xfrm>
            <a:off x="6544479" y="5373216"/>
            <a:ext cx="2448272" cy="86409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bg1"/>
                </a:solidFill>
              </a:rPr>
              <a:t>新資本主義</a:t>
            </a:r>
            <a:endParaRPr kumimoji="1" lang="ja-JP" altLang="en-US" sz="2800" dirty="0">
              <a:solidFill>
                <a:schemeClr val="bg1"/>
              </a:solidFill>
            </a:endParaRPr>
          </a:p>
        </p:txBody>
      </p:sp>
      <p:sp>
        <p:nvSpPr>
          <p:cNvPr id="15" name="下矢印 14"/>
          <p:cNvSpPr/>
          <p:nvPr/>
        </p:nvSpPr>
        <p:spPr>
          <a:xfrm rot="18697325">
            <a:off x="6788999" y="3196065"/>
            <a:ext cx="484632" cy="97840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13386101">
            <a:off x="3125181" y="1050290"/>
            <a:ext cx="484632" cy="97840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8697325">
            <a:off x="3144624" y="3949929"/>
            <a:ext cx="484632" cy="97840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8697325">
            <a:off x="3440888" y="3625233"/>
            <a:ext cx="484632" cy="27899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3871978">
            <a:off x="3374061" y="2318594"/>
            <a:ext cx="484632" cy="40234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rot="18697325">
            <a:off x="5987730" y="5139117"/>
            <a:ext cx="484632" cy="43833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6200000">
            <a:off x="6127229" y="2209382"/>
            <a:ext cx="484632" cy="27899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461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000" fill="hold"/>
                                        <p:tgtEl>
                                          <p:spTgt spid="18"/>
                                        </p:tgtEl>
                                        <p:attrNameLst>
                                          <p:attrName>ppt_x</p:attrName>
                                        </p:attrNameLst>
                                      </p:cBhvr>
                                      <p:tavLst>
                                        <p:tav tm="0">
                                          <p:val>
                                            <p:strVal val="0-#ppt_w/2"/>
                                          </p:val>
                                        </p:tav>
                                        <p:tav tm="100000">
                                          <p:val>
                                            <p:strVal val="#ppt_x"/>
                                          </p:val>
                                        </p:tav>
                                      </p:tavLst>
                                    </p:anim>
                                    <p:anim calcmode="lin" valueType="num">
                                      <p:cBhvr additive="base">
                                        <p:cTn id="28" dur="2000" fill="hold"/>
                                        <p:tgtEl>
                                          <p:spTgt spid="18"/>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2000" fill="hold"/>
                                        <p:tgtEl>
                                          <p:spTgt spid="19"/>
                                        </p:tgtEl>
                                        <p:attrNameLst>
                                          <p:attrName>ppt_x</p:attrName>
                                        </p:attrNameLst>
                                      </p:cBhvr>
                                      <p:tavLst>
                                        <p:tav tm="0">
                                          <p:val>
                                            <p:strVal val="0-#ppt_w/2"/>
                                          </p:val>
                                        </p:tav>
                                        <p:tav tm="100000">
                                          <p:val>
                                            <p:strVal val="#ppt_x"/>
                                          </p:val>
                                        </p:tav>
                                      </p:tavLst>
                                    </p:anim>
                                    <p:anim calcmode="lin" valueType="num">
                                      <p:cBhvr additive="base">
                                        <p:cTn id="38" dur="20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2000" fill="hold"/>
                                        <p:tgtEl>
                                          <p:spTgt spid="17"/>
                                        </p:tgtEl>
                                        <p:attrNameLst>
                                          <p:attrName>ppt_x</p:attrName>
                                        </p:attrNameLst>
                                      </p:cBhvr>
                                      <p:tavLst>
                                        <p:tav tm="0">
                                          <p:val>
                                            <p:strVal val="0-#ppt_w/2"/>
                                          </p:val>
                                        </p:tav>
                                        <p:tav tm="100000">
                                          <p:val>
                                            <p:strVal val="#ppt_x"/>
                                          </p:val>
                                        </p:tav>
                                      </p:tavLst>
                                    </p:anim>
                                    <p:anim calcmode="lin" valueType="num">
                                      <p:cBhvr additive="base">
                                        <p:cTn id="48" dur="2000" fill="hold"/>
                                        <p:tgtEl>
                                          <p:spTgt spid="17"/>
                                        </p:tgtEl>
                                        <p:attrNameLst>
                                          <p:attrName>ppt_y</p:attrName>
                                        </p:attrNameLst>
                                      </p:cBhvr>
                                      <p:tavLst>
                                        <p:tav tm="0">
                                          <p:val>
                                            <p:strVal val="0-#ppt_h/2"/>
                                          </p:val>
                                        </p:tav>
                                        <p:tav tm="100000">
                                          <p:val>
                                            <p:strVal val="#ppt_y"/>
                                          </p:val>
                                        </p:tav>
                                      </p:tavLst>
                                    </p:anim>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2000" fill="hold"/>
                                        <p:tgtEl>
                                          <p:spTgt spid="15"/>
                                        </p:tgtEl>
                                        <p:attrNameLst>
                                          <p:attrName>ppt_x</p:attrName>
                                        </p:attrNameLst>
                                      </p:cBhvr>
                                      <p:tavLst>
                                        <p:tav tm="0">
                                          <p:val>
                                            <p:strVal val="0-#ppt_w/2"/>
                                          </p:val>
                                        </p:tav>
                                        <p:tav tm="100000">
                                          <p:val>
                                            <p:strVal val="#ppt_x"/>
                                          </p:val>
                                        </p:tav>
                                      </p:tavLst>
                                    </p:anim>
                                    <p:anim calcmode="lin" valueType="num">
                                      <p:cBhvr additive="base">
                                        <p:cTn id="5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9"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2000" fill="hold"/>
                                        <p:tgtEl>
                                          <p:spTgt spid="20"/>
                                        </p:tgtEl>
                                        <p:attrNameLst>
                                          <p:attrName>ppt_x</p:attrName>
                                        </p:attrNameLst>
                                      </p:cBhvr>
                                      <p:tavLst>
                                        <p:tav tm="0">
                                          <p:val>
                                            <p:strVal val="0-#ppt_w/2"/>
                                          </p:val>
                                        </p:tav>
                                        <p:tav tm="100000">
                                          <p:val>
                                            <p:strVal val="#ppt_x"/>
                                          </p:val>
                                        </p:tav>
                                      </p:tavLst>
                                    </p:anim>
                                    <p:anim calcmode="lin" valueType="num">
                                      <p:cBhvr additive="base">
                                        <p:cTn id="74" dur="2000" fill="hold"/>
                                        <p:tgtEl>
                                          <p:spTgt spid="20"/>
                                        </p:tgtEl>
                                        <p:attrNameLst>
                                          <p:attrName>ppt_y</p:attrName>
                                        </p:attrNameLst>
                                      </p:cBhvr>
                                      <p:tavLst>
                                        <p:tav tm="0">
                                          <p:val>
                                            <p:strVal val="0-#ppt_h/2"/>
                                          </p:val>
                                        </p:tav>
                                        <p:tav tm="100000">
                                          <p:val>
                                            <p:strVal val="#ppt_y"/>
                                          </p:val>
                                        </p:tav>
                                      </p:tavLst>
                                    </p:anim>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0277"/>
            <a:ext cx="8229600" cy="1143000"/>
          </a:xfrm>
        </p:spPr>
        <p:txBody>
          <a:bodyPr>
            <a:normAutofit/>
          </a:bodyPr>
          <a:lstStyle/>
          <a:p>
            <a:r>
              <a:rPr kumimoji="1" lang="ja-JP" altLang="en-US" sz="4000" dirty="0" smtClean="0">
                <a:solidFill>
                  <a:srgbClr val="FFFF99"/>
                </a:solidFill>
              </a:rPr>
              <a:t>ロータリーの未来</a:t>
            </a:r>
            <a:endParaRPr kumimoji="1" lang="ja-JP" altLang="en-US" sz="4000" dirty="0">
              <a:solidFill>
                <a:srgbClr val="FFFF99"/>
              </a:solidFill>
            </a:endParaRPr>
          </a:p>
        </p:txBody>
      </p:sp>
      <p:sp>
        <p:nvSpPr>
          <p:cNvPr id="3" name="コンテンツ プレースホルダー 2"/>
          <p:cNvSpPr>
            <a:spLocks noGrp="1"/>
          </p:cNvSpPr>
          <p:nvPr>
            <p:ph idx="1"/>
          </p:nvPr>
        </p:nvSpPr>
        <p:spPr>
          <a:xfrm>
            <a:off x="323528" y="1600200"/>
            <a:ext cx="8640960" cy="4525963"/>
          </a:xfrm>
        </p:spPr>
        <p:txBody>
          <a:bodyPr>
            <a:normAutofit lnSpcReduction="10000"/>
          </a:bodyPr>
          <a:lstStyle/>
          <a:p>
            <a:r>
              <a:rPr kumimoji="1" lang="en-US" altLang="ja-JP" dirty="0" smtClean="0"/>
              <a:t>5</a:t>
            </a:r>
            <a:r>
              <a:rPr kumimoji="1" lang="ja-JP" altLang="en-US" dirty="0" smtClean="0"/>
              <a:t>～</a:t>
            </a:r>
            <a:r>
              <a:rPr kumimoji="1" lang="en-US" altLang="ja-JP" dirty="0" smtClean="0"/>
              <a:t>10</a:t>
            </a:r>
            <a:r>
              <a:rPr kumimoji="1" lang="ja-JP" altLang="en-US" dirty="0" smtClean="0"/>
              <a:t>年後にロータリー組織は存続するか</a:t>
            </a:r>
          </a:p>
          <a:p>
            <a:r>
              <a:rPr lang="en-US" altLang="ja-JP" dirty="0"/>
              <a:t>5</a:t>
            </a:r>
            <a:r>
              <a:rPr lang="ja-JP" altLang="en-US" dirty="0"/>
              <a:t>～</a:t>
            </a:r>
            <a:r>
              <a:rPr lang="en-US" altLang="ja-JP" dirty="0"/>
              <a:t>10</a:t>
            </a:r>
            <a:r>
              <a:rPr lang="ja-JP" altLang="en-US" dirty="0"/>
              <a:t>年後</a:t>
            </a:r>
            <a:r>
              <a:rPr lang="ja-JP" altLang="en-US" dirty="0" smtClean="0"/>
              <a:t>にあなたのクラブは存続するか</a:t>
            </a:r>
          </a:p>
          <a:p>
            <a:r>
              <a:rPr lang="ja-JP" altLang="en-US" dirty="0" smtClean="0"/>
              <a:t>生き残るための戦略</a:t>
            </a:r>
          </a:p>
          <a:p>
            <a:pPr marL="0" indent="0">
              <a:buNone/>
            </a:pPr>
            <a:r>
              <a:rPr lang="ja-JP" altLang="en-US" dirty="0" smtClean="0"/>
              <a:t>　　　奉仕理念　</a:t>
            </a:r>
          </a:p>
          <a:p>
            <a:pPr marL="0" indent="0">
              <a:buNone/>
            </a:pPr>
            <a:r>
              <a:rPr lang="ja-JP" altLang="en-US" dirty="0"/>
              <a:t>　</a:t>
            </a:r>
            <a:r>
              <a:rPr lang="ja-JP" altLang="en-US" dirty="0" smtClean="0"/>
              <a:t>　　　　　シェルドンの奉仕哲学は存続するか</a:t>
            </a:r>
          </a:p>
          <a:p>
            <a:pPr marL="0" indent="0">
              <a:buNone/>
            </a:pPr>
            <a:r>
              <a:rPr lang="ja-JP" altLang="en-US" dirty="0" smtClean="0"/>
              <a:t>　　　クラブの形態と管理運営</a:t>
            </a:r>
          </a:p>
          <a:p>
            <a:pPr marL="0" indent="0">
              <a:buNone/>
            </a:pPr>
            <a:r>
              <a:rPr lang="ja-JP" altLang="en-US" dirty="0" smtClean="0"/>
              <a:t>　　　会員の維持</a:t>
            </a:r>
          </a:p>
          <a:p>
            <a:pPr marL="0" indent="0">
              <a:buNone/>
            </a:pPr>
            <a:r>
              <a:rPr lang="ja-JP" altLang="en-US" dirty="0" smtClean="0"/>
              <a:t>　　　奉仕活動の実態　社会のニーズ</a:t>
            </a:r>
          </a:p>
          <a:p>
            <a:endParaRPr lang="ja-JP" altLang="en-US" dirty="0" smtClean="0"/>
          </a:p>
          <a:p>
            <a:endParaRPr lang="ja-JP" altLang="en-US" dirty="0" smtClean="0"/>
          </a:p>
          <a:p>
            <a:endParaRPr kumimoji="1" lang="ja-JP" altLang="en-US" dirty="0"/>
          </a:p>
        </p:txBody>
      </p:sp>
    </p:spTree>
    <p:extLst>
      <p:ext uri="{BB962C8B-B14F-4D97-AF65-F5344CB8AC3E}">
        <p14:creationId xmlns:p14="http://schemas.microsoft.com/office/powerpoint/2010/main" val="3968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a:ln>
            <a:noFill/>
          </a:ln>
        </p:spPr>
        <p:txBody>
          <a:bodyPr/>
          <a:lstStyle/>
          <a:p>
            <a:r>
              <a:rPr kumimoji="1" lang="ja-JP" altLang="en-US" sz="6000" dirty="0" smtClean="0">
                <a:ln>
                  <a:solidFill>
                    <a:schemeClr val="tx1"/>
                  </a:solidFill>
                </a:ln>
                <a:solidFill>
                  <a:srgbClr val="FF0000"/>
                </a:solidFill>
                <a:latin typeface="AR P明朝体U" pitchFamily="50" charset="-128"/>
                <a:ea typeface="AR P明朝体U" pitchFamily="50" charset="-128"/>
              </a:rPr>
              <a:t>地球の資源の</a:t>
            </a:r>
            <a:br>
              <a:rPr kumimoji="1"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枯渇を意識したとき</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人間は</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どのような行動を</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とるのか</a:t>
            </a:r>
            <a:endParaRPr kumimoji="1" lang="ja-JP" altLang="en-US" sz="6000" dirty="0">
              <a:ln>
                <a:solidFill>
                  <a:schemeClr val="tx1"/>
                </a:solidFill>
              </a:ln>
              <a:solidFill>
                <a:srgbClr val="FF0000"/>
              </a:solidFill>
              <a:latin typeface="AR P明朝体U" pitchFamily="50" charset="-128"/>
              <a:ea typeface="AR P明朝体U" pitchFamily="50" charset="-128"/>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90848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チリ落盤事故の教訓</a:t>
            </a:r>
            <a:endParaRPr kumimoji="1" lang="ja-JP" altLang="en-US" dirty="0">
              <a:solidFill>
                <a:srgbClr val="FFFF99"/>
              </a:solidFill>
            </a:endParaRPr>
          </a:p>
        </p:txBody>
      </p:sp>
      <p:pic>
        <p:nvPicPr>
          <p:cNvPr id="4" name="コンテンツ プレースホルダ 3" descr="チリ落番落番2.jpg"/>
          <p:cNvPicPr>
            <a:picLocks noGrp="1" noChangeAspect="1"/>
          </p:cNvPicPr>
          <p:nvPr>
            <p:ph idx="1"/>
          </p:nvPr>
        </p:nvPicPr>
        <p:blipFill>
          <a:blip r:embed="rId3" cstate="print"/>
          <a:stretch>
            <a:fillRect/>
          </a:stretch>
        </p:blipFill>
        <p:spPr>
          <a:xfrm>
            <a:off x="683568" y="980728"/>
            <a:ext cx="7776864" cy="567999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77837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超民主主義</a:t>
            </a:r>
            <a:endParaRPr kumimoji="1" lang="ja-JP" altLang="en-US" dirty="0">
              <a:solidFill>
                <a:srgbClr val="FFFF99"/>
              </a:solidFill>
            </a:endParaRPr>
          </a:p>
        </p:txBody>
      </p:sp>
      <p:sp>
        <p:nvSpPr>
          <p:cNvPr id="3" name="コンテンツ プレースホルダ 2"/>
          <p:cNvSpPr>
            <a:spLocks noGrp="1"/>
          </p:cNvSpPr>
          <p:nvPr>
            <p:ph idx="1"/>
          </p:nvPr>
        </p:nvSpPr>
        <p:spPr>
          <a:xfrm>
            <a:off x="467544" y="1268761"/>
            <a:ext cx="8229600" cy="1944215"/>
          </a:xfrm>
        </p:spPr>
        <p:txBody>
          <a:bodyPr/>
          <a:lstStyle/>
          <a:p>
            <a:r>
              <a:rPr kumimoji="1" lang="ja-JP" altLang="en-US" dirty="0" smtClean="0"/>
              <a:t>利他主義</a:t>
            </a:r>
          </a:p>
          <a:p>
            <a:r>
              <a:rPr lang="ja-JP" altLang="en-US" dirty="0" smtClean="0"/>
              <a:t>分かち合いの心</a:t>
            </a:r>
            <a:endParaRPr kumimoji="1" lang="ja-JP" altLang="en-US" dirty="0" smtClean="0"/>
          </a:p>
          <a:p>
            <a:r>
              <a:rPr lang="ja-JP" altLang="en-US" dirty="0" smtClean="0"/>
              <a:t>他人のことを思い遣り、他人のために尽くす</a:t>
            </a:r>
            <a:endParaRPr kumimoji="1" lang="ja-JP" altLang="en-US" dirty="0"/>
          </a:p>
        </p:txBody>
      </p:sp>
      <p:sp>
        <p:nvSpPr>
          <p:cNvPr id="4" name="テキスト ボックス 3"/>
          <p:cNvSpPr txBox="1"/>
          <p:nvPr/>
        </p:nvSpPr>
        <p:spPr>
          <a:xfrm>
            <a:off x="359970" y="5216426"/>
            <a:ext cx="8424936" cy="923330"/>
          </a:xfrm>
          <a:prstGeom prst="rect">
            <a:avLst/>
          </a:prstGeom>
          <a:solidFill>
            <a:srgbClr val="FF0000"/>
          </a:solidFill>
        </p:spPr>
        <p:txBody>
          <a:bodyPr wrap="square" rtlCol="0">
            <a:spAutoFit/>
          </a:bodyPr>
          <a:lstStyle/>
          <a:p>
            <a:pPr algn="ctr"/>
            <a:r>
              <a:rPr kumimoji="1" lang="en-US" altLang="ja-JP" sz="5400" dirty="0" smtClean="0">
                <a:solidFill>
                  <a:schemeClr val="bg1"/>
                </a:solidFill>
              </a:rPr>
              <a:t>Service Above Self </a:t>
            </a:r>
            <a:r>
              <a:rPr kumimoji="1" lang="ja-JP" altLang="en-US" sz="5400" dirty="0" smtClean="0">
                <a:solidFill>
                  <a:schemeClr val="bg1"/>
                </a:solidFill>
              </a:rPr>
              <a:t>の世界</a:t>
            </a:r>
            <a:endParaRPr kumimoji="1" lang="ja-JP" altLang="en-US" sz="54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81606" name="Picture 6" descr="F:\Users\TANAKA\AppData\Local\Microsoft\Windows\Temporary Internet Files\Content.IE5\SS2S8U5E\MC9002803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796" y="2912281"/>
            <a:ext cx="2346356" cy="220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2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281606"/>
                                        </p:tgtEl>
                                        <p:attrNameLst>
                                          <p:attrName>style.visibility</p:attrName>
                                        </p:attrNameLst>
                                      </p:cBhvr>
                                      <p:to>
                                        <p:strVal val="visible"/>
                                      </p:to>
                                    </p:set>
                                    <p:animEffect transition="in" filter="fade">
                                      <p:cBhvr>
                                        <p:cTn id="26" dur="2000"/>
                                        <p:tgtEl>
                                          <p:spTgt spid="281606"/>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遺伝子工学3.jpg"/>
          <p:cNvPicPr>
            <a:picLocks noGrp="1" noChangeAspect="1"/>
          </p:cNvPicPr>
          <p:nvPr>
            <p:ph idx="1"/>
          </p:nvPr>
        </p:nvPicPr>
        <p:blipFill>
          <a:blip r:embed="rId3" cstate="print"/>
          <a:stretch>
            <a:fillRect/>
          </a:stretch>
        </p:blipFill>
        <p:spPr>
          <a:xfrm>
            <a:off x="0" y="0"/>
            <a:ext cx="5143500" cy="6858000"/>
          </a:xfrm>
        </p:spPr>
      </p:pic>
      <p:pic>
        <p:nvPicPr>
          <p:cNvPr id="5" name="図 4" descr="遺伝子工学1.jpg"/>
          <p:cNvPicPr>
            <a:picLocks noChangeAspect="1"/>
          </p:cNvPicPr>
          <p:nvPr/>
        </p:nvPicPr>
        <p:blipFill>
          <a:blip r:embed="rId4" cstate="print"/>
          <a:stretch>
            <a:fillRect/>
          </a:stretch>
        </p:blipFill>
        <p:spPr>
          <a:xfrm rot="5400000">
            <a:off x="3717032" y="1431032"/>
            <a:ext cx="6858000" cy="3995936"/>
          </a:xfrm>
          <a:prstGeom prst="rect">
            <a:avLst/>
          </a:prstGeom>
        </p:spPr>
      </p:pic>
      <p:sp>
        <p:nvSpPr>
          <p:cNvPr id="6" name="テキスト ボックス 5"/>
          <p:cNvSpPr txBox="1"/>
          <p:nvPr/>
        </p:nvSpPr>
        <p:spPr>
          <a:xfrm>
            <a:off x="395536" y="5301208"/>
            <a:ext cx="8352928" cy="1323439"/>
          </a:xfrm>
          <a:prstGeom prst="rect">
            <a:avLst/>
          </a:prstGeom>
          <a:solidFill>
            <a:schemeClr val="tx1"/>
          </a:solidFill>
          <a:ln>
            <a:solidFill>
              <a:srgbClr val="FF0000"/>
            </a:solidFill>
          </a:ln>
        </p:spPr>
        <p:txBody>
          <a:bodyPr wrap="square" rtlCol="0">
            <a:spAutoFit/>
          </a:bodyPr>
          <a:lstStyle/>
          <a:p>
            <a:pPr algn="ctr"/>
            <a:r>
              <a:rPr kumimoji="1" lang="ja-JP" altLang="en-US" sz="4000" dirty="0" smtClean="0">
                <a:solidFill>
                  <a:schemeClr val="bg1"/>
                </a:solidFill>
              </a:rPr>
              <a:t>生命科学や高分子化学によって</a:t>
            </a:r>
          </a:p>
          <a:p>
            <a:pPr algn="ctr"/>
            <a:r>
              <a:rPr kumimoji="1" lang="ja-JP" altLang="en-US" sz="4000" dirty="0" smtClean="0">
                <a:solidFill>
                  <a:schemeClr val="bg1"/>
                </a:solidFill>
              </a:rPr>
              <a:t>人類が行きのびる知恵</a:t>
            </a:r>
            <a:endParaRPr kumimoji="1" lang="ja-JP" altLang="en-US" sz="4000" dirty="0">
              <a:solidFill>
                <a:schemeClr val="bg1"/>
              </a:solidFill>
            </a:endParaRP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44244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トランスヒューマンの出現</a:t>
            </a:r>
            <a:endParaRPr kumimoji="1" lang="ja-JP" altLang="en-US" dirty="0">
              <a:solidFill>
                <a:srgbClr val="FFFF99"/>
              </a:solidFill>
            </a:endParaRPr>
          </a:p>
        </p:txBody>
      </p:sp>
      <p:sp>
        <p:nvSpPr>
          <p:cNvPr id="3" name="コンテンツ プレースホルダ 2"/>
          <p:cNvSpPr>
            <a:spLocks noGrp="1"/>
          </p:cNvSpPr>
          <p:nvPr>
            <p:ph idx="1"/>
          </p:nvPr>
        </p:nvSpPr>
        <p:spPr>
          <a:xfrm>
            <a:off x="457200" y="1600201"/>
            <a:ext cx="8229600" cy="3196952"/>
          </a:xfrm>
        </p:spPr>
        <p:txBody>
          <a:bodyPr/>
          <a:lstStyle/>
          <a:p>
            <a:r>
              <a:rPr kumimoji="1" lang="ja-JP" altLang="en-US" dirty="0" smtClean="0"/>
              <a:t>超民主主義のリーダーとして人類をリードする人たち</a:t>
            </a:r>
          </a:p>
          <a:p>
            <a:r>
              <a:rPr lang="ja-JP" altLang="en-US" dirty="0" smtClean="0"/>
              <a:t>優秀な頭脳、強靭な肉体</a:t>
            </a:r>
          </a:p>
          <a:p>
            <a:r>
              <a:rPr kumimoji="1" lang="ja-JP" altLang="en-US" dirty="0" smtClean="0"/>
              <a:t>高い倫理基準</a:t>
            </a:r>
          </a:p>
          <a:p>
            <a:r>
              <a:rPr lang="ja-JP" altLang="en-US" dirty="0" smtClean="0"/>
              <a:t>理性的な行動力</a:t>
            </a:r>
            <a:endParaRPr kumimoji="1" lang="ja-JP" altLang="en-US" dirty="0"/>
          </a:p>
        </p:txBody>
      </p:sp>
      <p:sp>
        <p:nvSpPr>
          <p:cNvPr id="4" name="テキスト ボックス 3"/>
          <p:cNvSpPr txBox="1"/>
          <p:nvPr/>
        </p:nvSpPr>
        <p:spPr>
          <a:xfrm>
            <a:off x="1259632" y="5085184"/>
            <a:ext cx="6552728" cy="646331"/>
          </a:xfrm>
          <a:prstGeom prst="rect">
            <a:avLst/>
          </a:prstGeom>
          <a:solidFill>
            <a:srgbClr val="FF0000"/>
          </a:solidFill>
          <a:ln>
            <a:solidFill>
              <a:schemeClr val="tx1"/>
            </a:solidFill>
          </a:ln>
        </p:spPr>
        <p:txBody>
          <a:bodyPr wrap="square" rtlCol="0">
            <a:spAutoFit/>
          </a:bodyPr>
          <a:lstStyle/>
          <a:p>
            <a:pPr algn="ctr"/>
            <a:r>
              <a:rPr kumimoji="1" lang="ja-JP" altLang="en-US" sz="3600" dirty="0" smtClean="0">
                <a:solidFill>
                  <a:schemeClr val="bg1"/>
                </a:solidFill>
              </a:rPr>
              <a:t>近未来を担うロータリアン像</a:t>
            </a:r>
            <a:endParaRPr kumimoji="1" lang="ja-JP" altLang="en-US" sz="36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140" y="2496108"/>
            <a:ext cx="2589076" cy="2589076"/>
          </a:xfrm>
          <a:prstGeom prst="rect">
            <a:avLst/>
          </a:prstGeom>
        </p:spPr>
      </p:pic>
    </p:spTree>
    <p:extLst>
      <p:ext uri="{BB962C8B-B14F-4D97-AF65-F5344CB8AC3E}">
        <p14:creationId xmlns:p14="http://schemas.microsoft.com/office/powerpoint/2010/main" val="60146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3">
                                            <p:txEl>
                                              <p:pRg st="0" end="0"/>
                                            </p:txEl>
                                          </p:spTgt>
                                        </p:tgtEl>
                                      </p:cBhvr>
                                    </p:animEffect>
                                  </p:childTnLst>
                                </p:cTn>
                              </p:par>
                            </p:childTnLst>
                          </p:cTn>
                        </p:par>
                        <p:par>
                          <p:cTn id="16" fill="hold">
                            <p:stCondLst>
                              <p:cond delay="86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1" dur="2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3">
                                            <p:txEl>
                                              <p:pRg st="1" end="1"/>
                                            </p:txEl>
                                          </p:spTgt>
                                        </p:tgtEl>
                                      </p:cBhvr>
                                    </p:animEffect>
                                  </p:childTnLst>
                                </p:cTn>
                              </p:par>
                            </p:childTnLst>
                          </p:cTn>
                        </p:par>
                        <p:par>
                          <p:cTn id="24" fill="hold">
                            <p:stCondLst>
                              <p:cond delay="126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9" dur="2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2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000" tmFilter="0,0; .5, 1; 1, 1"/>
                                        <p:tgtEl>
                                          <p:spTgt spid="3">
                                            <p:txEl>
                                              <p:pRg st="2" end="2"/>
                                            </p:txEl>
                                          </p:spTgt>
                                        </p:tgtEl>
                                      </p:cBhvr>
                                    </p:animEffect>
                                  </p:childTnLst>
                                </p:cTn>
                              </p:par>
                            </p:childTnLst>
                          </p:cTn>
                        </p:par>
                        <p:par>
                          <p:cTn id="32" fill="hold">
                            <p:stCondLst>
                              <p:cond delay="1560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2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7" dur="2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2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000" tmFilter="0,0; .5, 1; 1, 1"/>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par>
                          <p:cTn id="45" fill="hold">
                            <p:stCondLst>
                              <p:cond delay="2000"/>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4"/>
                                        </p:tgtEl>
                                        <p:attrNameLst>
                                          <p:attrName>style.visibility</p:attrName>
                                        </p:attrNameLst>
                                      </p:cBhvr>
                                      <p:to>
                                        <p:strVal val="visible"/>
                                      </p:to>
                                    </p:set>
                                    <p:set>
                                      <p:cBhvr>
                                        <p:cTn id="48" dur="455" fill="hold">
                                          <p:stCondLst>
                                            <p:cond delay="0"/>
                                          </p:stCondLst>
                                        </p:cTn>
                                        <p:tgtEl>
                                          <p:spTgt spid="4"/>
                                        </p:tgtEl>
                                        <p:attrNameLst>
                                          <p:attrName>style.rotation</p:attrName>
                                        </p:attrNameLst>
                                      </p:cBhvr>
                                      <p:to>
                                        <p:strVal val="-45.0"/>
                                      </p:to>
                                    </p:set>
                                    <p:anim calcmode="lin" valueType="num">
                                      <p:cBhvr>
                                        <p:cTn id="49"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50"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4213" y="0"/>
            <a:ext cx="7772400" cy="873125"/>
          </a:xfrm>
        </p:spPr>
        <p:txBody>
          <a:bodyPr/>
          <a:lstStyle/>
          <a:p>
            <a:pPr eaLnBrk="1" hangingPunct="1"/>
            <a:r>
              <a:rPr lang="ja-JP" altLang="en-US" sz="4000" dirty="0" smtClean="0">
                <a:solidFill>
                  <a:srgbClr val="FFFF99"/>
                </a:solidFill>
              </a:rPr>
              <a:t>四つのテスト</a:t>
            </a:r>
          </a:p>
        </p:txBody>
      </p:sp>
      <p:sp>
        <p:nvSpPr>
          <p:cNvPr id="249859" name="Text Box 3"/>
          <p:cNvSpPr txBox="1">
            <a:spLocks noChangeArrowheads="1"/>
          </p:cNvSpPr>
          <p:nvPr/>
        </p:nvSpPr>
        <p:spPr bwMode="auto">
          <a:xfrm>
            <a:off x="4140200" y="1412875"/>
            <a:ext cx="4800600" cy="4032250"/>
          </a:xfrm>
          <a:prstGeom prst="rect">
            <a:avLst/>
          </a:prstGeom>
          <a:noFill/>
          <a:ln w="9525">
            <a:noFill/>
            <a:miter lim="800000"/>
            <a:headEnd/>
            <a:tailEnd/>
          </a:ln>
        </p:spPr>
        <p:txBody>
          <a:bodyPr>
            <a:spAutoFit/>
          </a:bodyPr>
          <a:lstStyle/>
          <a:p>
            <a:pPr>
              <a:spcBef>
                <a:spcPct val="50000"/>
              </a:spcBef>
            </a:pPr>
            <a:r>
              <a:rPr lang="ja-JP" altLang="en-US" sz="3200" dirty="0">
                <a:solidFill>
                  <a:srgbClr val="FF9900"/>
                </a:solidFill>
              </a:rPr>
              <a:t>ハーバート・テーラー</a:t>
            </a:r>
          </a:p>
          <a:p>
            <a:pPr>
              <a:spcBef>
                <a:spcPct val="50000"/>
              </a:spcBef>
            </a:pPr>
            <a:r>
              <a:rPr lang="en-US" altLang="ja-JP" sz="3200" dirty="0"/>
              <a:t>1954</a:t>
            </a:r>
            <a:r>
              <a:rPr lang="ja-JP" altLang="en-US" sz="3200" dirty="0"/>
              <a:t>年　</a:t>
            </a:r>
            <a:r>
              <a:rPr lang="en-US" altLang="ja-JP" sz="3200" dirty="0"/>
              <a:t>RI</a:t>
            </a:r>
            <a:r>
              <a:rPr lang="ja-JP" altLang="en-US" sz="3200" dirty="0"/>
              <a:t>会長</a:t>
            </a:r>
          </a:p>
          <a:p>
            <a:pPr>
              <a:spcBef>
                <a:spcPct val="50000"/>
              </a:spcBef>
            </a:pPr>
            <a:r>
              <a:rPr lang="en-US" altLang="ja-JP" sz="3200" dirty="0"/>
              <a:t>1932</a:t>
            </a:r>
            <a:r>
              <a:rPr lang="ja-JP" altLang="en-US" sz="3200" dirty="0"/>
              <a:t>年、倒産寸前のクラブ・アルミニューム社再建のために考え、実践したスローガン　　</a:t>
            </a:r>
            <a:r>
              <a:rPr lang="en-US" altLang="ja-JP" sz="3200" dirty="0"/>
              <a:t>1954</a:t>
            </a:r>
            <a:r>
              <a:rPr lang="ja-JP" altLang="en-US" sz="3200" dirty="0"/>
              <a:t>年、その版権を</a:t>
            </a:r>
            <a:r>
              <a:rPr lang="en-US" altLang="ja-JP" sz="3200" dirty="0"/>
              <a:t>RI</a:t>
            </a:r>
            <a:r>
              <a:rPr lang="ja-JP" altLang="en-US" sz="3200" dirty="0"/>
              <a:t>に寄贈</a:t>
            </a:r>
          </a:p>
        </p:txBody>
      </p:sp>
      <p:pic>
        <p:nvPicPr>
          <p:cNvPr id="249860" name="Picture 4" descr="007"/>
          <p:cNvPicPr>
            <a:picLocks noGrp="1" noChangeAspect="1" noChangeArrowheads="1"/>
          </p:cNvPicPr>
          <p:nvPr>
            <p:ph idx="1"/>
          </p:nvPr>
        </p:nvPicPr>
        <p:blipFill>
          <a:blip r:embed="rId3" cstate="print"/>
          <a:srcRect/>
          <a:stretch>
            <a:fillRect/>
          </a:stretch>
        </p:blipFill>
        <p:spPr>
          <a:xfrm>
            <a:off x="250825" y="1628775"/>
            <a:ext cx="3562350" cy="4762500"/>
          </a:xfrm>
        </p:spPr>
      </p:pic>
    </p:spTree>
    <p:extLst>
      <p:ext uri="{BB962C8B-B14F-4D97-AF65-F5344CB8AC3E}">
        <p14:creationId xmlns:p14="http://schemas.microsoft.com/office/powerpoint/2010/main" val="1873294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860"/>
                                        </p:tgtEl>
                                        <p:attrNameLst>
                                          <p:attrName>style.visibility</p:attrName>
                                        </p:attrNameLst>
                                      </p:cBhvr>
                                      <p:to>
                                        <p:strVal val="visible"/>
                                      </p:to>
                                    </p:set>
                                    <p:animEffect transition="in" filter="fade">
                                      <p:cBhvr>
                                        <p:cTn id="7" dur="2000"/>
                                        <p:tgtEl>
                                          <p:spTgt spid="249860"/>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49859"/>
                                        </p:tgtEl>
                                        <p:attrNameLst>
                                          <p:attrName>style.visibility</p:attrName>
                                        </p:attrNameLst>
                                      </p:cBhvr>
                                      <p:to>
                                        <p:strVal val="visible"/>
                                      </p:to>
                                    </p:set>
                                    <p:animEffect transition="in" filter="checkerboard(across)">
                                      <p:cBhvr>
                                        <p:cTn id="11" dur="500"/>
                                        <p:tgtEl>
                                          <p:spTgt spid="24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09"/>
          <p:cNvPicPr>
            <a:picLocks noGrp="1" noChangeAspect="1" noChangeArrowheads="1"/>
          </p:cNvPicPr>
          <p:nvPr>
            <p:ph idx="1"/>
          </p:nvPr>
        </p:nvPicPr>
        <p:blipFill>
          <a:blip r:embed="rId3" cstate="print"/>
          <a:srcRect/>
          <a:stretch>
            <a:fillRect/>
          </a:stretch>
        </p:blipFill>
        <p:spPr>
          <a:xfrm>
            <a:off x="323850" y="188913"/>
            <a:ext cx="8351838" cy="6557962"/>
          </a:xfrm>
        </p:spPr>
      </p:pic>
    </p:spTree>
    <p:extLst>
      <p:ext uri="{BB962C8B-B14F-4D97-AF65-F5344CB8AC3E}">
        <p14:creationId xmlns:p14="http://schemas.microsoft.com/office/powerpoint/2010/main" val="269374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Documents and Settings\TANAKA\My Documents\My Pictures\graphic data\雑写真\4way.jpg"/>
          <p:cNvPicPr>
            <a:picLocks noGrp="1" noChangeAspect="1" noChangeArrowheads="1"/>
          </p:cNvPicPr>
          <p:nvPr>
            <p:ph idx="1"/>
          </p:nvPr>
        </p:nvPicPr>
        <p:blipFill>
          <a:blip r:embed="rId3" cstate="print"/>
          <a:srcRect/>
          <a:stretch>
            <a:fillRect/>
          </a:stretch>
        </p:blipFill>
        <p:spPr>
          <a:xfrm>
            <a:off x="1857375" y="285750"/>
            <a:ext cx="5643563" cy="6286500"/>
          </a:xfrm>
          <a:noFill/>
        </p:spPr>
      </p:pic>
    </p:spTree>
    <p:extLst>
      <p:ext uri="{BB962C8B-B14F-4D97-AF65-F5344CB8AC3E}">
        <p14:creationId xmlns:p14="http://schemas.microsoft.com/office/powerpoint/2010/main" val="35812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amond(in)">
                                      <p:cBhvr>
                                        <p:cTn id="7"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23528" y="260648"/>
            <a:ext cx="8424863" cy="2554545"/>
          </a:xfrm>
          <a:prstGeom prst="rect">
            <a:avLst/>
          </a:prstGeom>
          <a:noFill/>
          <a:ln w="9525">
            <a:solidFill>
              <a:srgbClr val="FFFFCC"/>
            </a:solidFill>
            <a:miter lim="800000"/>
            <a:headEnd/>
            <a:tailEnd/>
          </a:ln>
        </p:spPr>
        <p:txBody>
          <a:bodyPr>
            <a:spAutoFit/>
          </a:bodyPr>
          <a:lstStyle/>
          <a:p>
            <a:r>
              <a:rPr lang="en-US" altLang="ja-JP" sz="3200" dirty="0">
                <a:solidFill>
                  <a:srgbClr val="FFFFCC"/>
                </a:solidFill>
              </a:rPr>
              <a:t>Four way test</a:t>
            </a:r>
          </a:p>
          <a:p>
            <a:pPr marL="514350" indent="-514350">
              <a:buAutoNum type="arabicPeriod"/>
            </a:pPr>
            <a:r>
              <a:rPr lang="en-US" altLang="ja-JP" sz="3200" dirty="0" smtClean="0"/>
              <a:t>Is </a:t>
            </a:r>
            <a:r>
              <a:rPr lang="en-US" altLang="ja-JP" sz="3200" dirty="0"/>
              <a:t>it the truth ? </a:t>
            </a:r>
            <a:endParaRPr lang="ja-JP" altLang="en-US" sz="3200" dirty="0" smtClean="0"/>
          </a:p>
          <a:p>
            <a:pPr marL="514350" indent="-514350">
              <a:buAutoNum type="arabicPeriod"/>
            </a:pPr>
            <a:r>
              <a:rPr lang="en-US" altLang="ja-JP" sz="3200" dirty="0" smtClean="0"/>
              <a:t>Is </a:t>
            </a:r>
            <a:r>
              <a:rPr lang="en-US" altLang="ja-JP" sz="3200" dirty="0"/>
              <a:t>it fair to all concerned ?                                 </a:t>
            </a:r>
            <a:endParaRPr lang="ja-JP" altLang="en-US" sz="3200" dirty="0" smtClean="0"/>
          </a:p>
          <a:p>
            <a:pPr marL="514350" indent="-514350">
              <a:buAutoNum type="arabicPeriod"/>
            </a:pPr>
            <a:r>
              <a:rPr lang="en-US" altLang="ja-JP" sz="3200" dirty="0" smtClean="0"/>
              <a:t>Will </a:t>
            </a:r>
            <a:r>
              <a:rPr lang="en-US" altLang="ja-JP" sz="3200" dirty="0"/>
              <a:t>it build goodwill and better friendships </a:t>
            </a:r>
            <a:r>
              <a:rPr lang="en-US" altLang="ja-JP" sz="3200" dirty="0" smtClean="0"/>
              <a:t>?</a:t>
            </a:r>
            <a:endParaRPr lang="ja-JP" altLang="en-US" sz="3200" b="1" dirty="0"/>
          </a:p>
          <a:p>
            <a:pPr marL="514350" indent="-514350">
              <a:buAutoNum type="arabicPeriod"/>
            </a:pPr>
            <a:r>
              <a:rPr lang="en-US" altLang="ja-JP" sz="3200" dirty="0" smtClean="0"/>
              <a:t>Will </a:t>
            </a:r>
            <a:r>
              <a:rPr lang="en-US" altLang="ja-JP" sz="3200" dirty="0"/>
              <a:t>it be beneficial to all concerned ? </a:t>
            </a:r>
          </a:p>
        </p:txBody>
      </p:sp>
      <p:sp>
        <p:nvSpPr>
          <p:cNvPr id="251907" name="Text Box 3"/>
          <p:cNvSpPr txBox="1">
            <a:spLocks noChangeArrowheads="1"/>
          </p:cNvSpPr>
          <p:nvPr/>
        </p:nvSpPr>
        <p:spPr bwMode="auto">
          <a:xfrm>
            <a:off x="251520" y="3501008"/>
            <a:ext cx="8569325" cy="2774950"/>
          </a:xfrm>
          <a:prstGeom prst="rect">
            <a:avLst/>
          </a:prstGeom>
          <a:noFill/>
          <a:ln w="9525">
            <a:noFill/>
            <a:miter lim="800000"/>
            <a:headEnd/>
            <a:tailEnd/>
          </a:ln>
        </p:spPr>
        <p:txBody>
          <a:bodyPr>
            <a:spAutoFit/>
          </a:bodyPr>
          <a:lstStyle/>
          <a:p>
            <a:pPr>
              <a:spcBef>
                <a:spcPct val="50000"/>
              </a:spcBef>
            </a:pPr>
            <a:r>
              <a:rPr lang="ja-JP" altLang="en-US" sz="3200" dirty="0">
                <a:solidFill>
                  <a:schemeClr val="bg2"/>
                </a:solidFill>
              </a:rPr>
              <a:t>１．真実かどうか？</a:t>
            </a:r>
          </a:p>
          <a:p>
            <a:pPr>
              <a:spcBef>
                <a:spcPct val="50000"/>
              </a:spcBef>
            </a:pPr>
            <a:r>
              <a:rPr lang="ja-JP" altLang="en-US" sz="3200" dirty="0">
                <a:solidFill>
                  <a:schemeClr val="bg2"/>
                </a:solidFill>
              </a:rPr>
              <a:t>２．みんなに公平か？</a:t>
            </a:r>
          </a:p>
          <a:p>
            <a:pPr>
              <a:spcBef>
                <a:spcPct val="50000"/>
              </a:spcBef>
            </a:pPr>
            <a:r>
              <a:rPr lang="ja-JP" altLang="en-US" sz="3200" dirty="0">
                <a:solidFill>
                  <a:schemeClr val="bg2"/>
                </a:solidFill>
              </a:rPr>
              <a:t>３．好意と友情を深めるか？</a:t>
            </a:r>
          </a:p>
          <a:p>
            <a:pPr>
              <a:spcBef>
                <a:spcPct val="50000"/>
              </a:spcBef>
            </a:pPr>
            <a:r>
              <a:rPr lang="ja-JP" altLang="en-US" sz="3200" dirty="0">
                <a:solidFill>
                  <a:schemeClr val="bg2"/>
                </a:solidFill>
              </a:rPr>
              <a:t>４．みんなのためになるかどうか？</a:t>
            </a:r>
          </a:p>
        </p:txBody>
      </p:sp>
      <p:sp>
        <p:nvSpPr>
          <p:cNvPr id="251908" name="Rectangle 4"/>
          <p:cNvSpPr>
            <a:spLocks noChangeArrowheads="1"/>
          </p:cNvSpPr>
          <p:nvPr/>
        </p:nvSpPr>
        <p:spPr bwMode="auto">
          <a:xfrm>
            <a:off x="827584" y="3429000"/>
            <a:ext cx="7632700" cy="647700"/>
          </a:xfrm>
          <a:prstGeom prst="rect">
            <a:avLst/>
          </a:prstGeom>
          <a:solidFill>
            <a:srgbClr val="000099"/>
          </a:solidFill>
          <a:ln w="9525">
            <a:noFill/>
            <a:miter lim="800000"/>
            <a:headEnd/>
            <a:tailEnd/>
          </a:ln>
        </p:spPr>
        <p:txBody>
          <a:bodyPr wrap="none" anchor="ctr"/>
          <a:lstStyle/>
          <a:p>
            <a:r>
              <a:rPr lang="ja-JP" altLang="en-US" sz="3200" dirty="0" smtClean="0">
                <a:solidFill>
                  <a:srgbClr val="FFFFCC"/>
                </a:solidFill>
              </a:rPr>
              <a:t>事実かどうか　 </a:t>
            </a:r>
            <a:r>
              <a:rPr lang="en-US" altLang="ja-JP" sz="3200" dirty="0" smtClean="0">
                <a:solidFill>
                  <a:srgbClr val="FFFFCC"/>
                </a:solidFill>
              </a:rPr>
              <a:t>?</a:t>
            </a:r>
            <a:endParaRPr lang="en-US" altLang="ja-JP" sz="3200" dirty="0">
              <a:solidFill>
                <a:srgbClr val="FFFFCC"/>
              </a:solidFill>
            </a:endParaRPr>
          </a:p>
        </p:txBody>
      </p:sp>
      <p:sp>
        <p:nvSpPr>
          <p:cNvPr id="251909" name="Rectangle 5"/>
          <p:cNvSpPr>
            <a:spLocks noChangeArrowheads="1"/>
          </p:cNvSpPr>
          <p:nvPr/>
        </p:nvSpPr>
        <p:spPr bwMode="auto">
          <a:xfrm>
            <a:off x="899592" y="4221088"/>
            <a:ext cx="7632700" cy="503237"/>
          </a:xfrm>
          <a:prstGeom prst="rect">
            <a:avLst/>
          </a:prstGeom>
          <a:solidFill>
            <a:srgbClr val="000099"/>
          </a:solidFill>
          <a:ln w="9525">
            <a:noFill/>
            <a:miter lim="800000"/>
            <a:headEnd/>
            <a:tailEnd/>
          </a:ln>
        </p:spPr>
        <p:txBody>
          <a:bodyPr wrap="none" anchor="ctr"/>
          <a:lstStyle/>
          <a:p>
            <a:r>
              <a:rPr lang="ja-JP" altLang="en-US" sz="3200" dirty="0">
                <a:solidFill>
                  <a:srgbClr val="FFFFCC"/>
                </a:solidFill>
              </a:rPr>
              <a:t>すべての取引先に対して公正かどうか　</a:t>
            </a:r>
            <a:r>
              <a:rPr lang="en-US" altLang="ja-JP" sz="3200" dirty="0">
                <a:solidFill>
                  <a:srgbClr val="FFFFCC"/>
                </a:solidFill>
              </a:rPr>
              <a:t>?</a:t>
            </a:r>
          </a:p>
        </p:txBody>
      </p:sp>
      <p:sp>
        <p:nvSpPr>
          <p:cNvPr id="251910" name="Rectangle 6"/>
          <p:cNvSpPr>
            <a:spLocks noChangeArrowheads="1"/>
          </p:cNvSpPr>
          <p:nvPr/>
        </p:nvSpPr>
        <p:spPr bwMode="auto">
          <a:xfrm>
            <a:off x="899592" y="5805264"/>
            <a:ext cx="7848600" cy="433388"/>
          </a:xfrm>
          <a:prstGeom prst="rect">
            <a:avLst/>
          </a:prstGeom>
          <a:solidFill>
            <a:srgbClr val="000099"/>
          </a:solidFill>
          <a:ln w="9525">
            <a:noFill/>
            <a:miter lim="800000"/>
            <a:headEnd/>
            <a:tailEnd/>
          </a:ln>
        </p:spPr>
        <p:txBody>
          <a:bodyPr wrap="none" anchor="ctr"/>
          <a:lstStyle/>
          <a:p>
            <a:r>
              <a:rPr lang="ja-JP" altLang="en-US" sz="3200" dirty="0">
                <a:solidFill>
                  <a:srgbClr val="FFFFCC"/>
                </a:solidFill>
              </a:rPr>
              <a:t>すべての取引先に利益をもたらすかどうか　</a:t>
            </a:r>
            <a:r>
              <a:rPr lang="en-US" altLang="ja-JP" sz="3200" dirty="0">
                <a:solidFill>
                  <a:srgbClr val="FFFFCC"/>
                </a:solidFill>
              </a:rPr>
              <a:t>?</a:t>
            </a:r>
          </a:p>
        </p:txBody>
      </p:sp>
      <p:sp>
        <p:nvSpPr>
          <p:cNvPr id="251911" name="Rectangle 7"/>
          <p:cNvSpPr>
            <a:spLocks noChangeArrowheads="1"/>
          </p:cNvSpPr>
          <p:nvPr/>
        </p:nvSpPr>
        <p:spPr bwMode="auto">
          <a:xfrm>
            <a:off x="899592" y="5085184"/>
            <a:ext cx="7848600" cy="433388"/>
          </a:xfrm>
          <a:prstGeom prst="rect">
            <a:avLst/>
          </a:prstGeom>
          <a:solidFill>
            <a:srgbClr val="000099"/>
          </a:solidFill>
          <a:ln w="9525">
            <a:noFill/>
            <a:miter lim="800000"/>
            <a:headEnd/>
            <a:tailEnd/>
          </a:ln>
        </p:spPr>
        <p:txBody>
          <a:bodyPr wrap="none" anchor="ctr"/>
          <a:lstStyle/>
          <a:p>
            <a:r>
              <a:rPr lang="ja-JP" altLang="en-US" sz="3200" dirty="0">
                <a:solidFill>
                  <a:srgbClr val="FFFFCC"/>
                </a:solidFill>
              </a:rPr>
              <a:t>信用を高め取引先をふやすかどうか　</a:t>
            </a:r>
            <a:r>
              <a:rPr lang="en-US" altLang="ja-JP" sz="3200" dirty="0">
                <a:solidFill>
                  <a:srgbClr val="FFFFCC"/>
                </a:solidFill>
              </a:rPr>
              <a:t>?</a:t>
            </a:r>
          </a:p>
        </p:txBody>
      </p:sp>
    </p:spTree>
    <p:extLst>
      <p:ext uri="{BB962C8B-B14F-4D97-AF65-F5344CB8AC3E}">
        <p14:creationId xmlns:p14="http://schemas.microsoft.com/office/powerpoint/2010/main" val="2515750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 calcmode="lin" valueType="num">
                                      <p:cBhvr additive="base">
                                        <p:cTn id="7" dur="500" fill="hold"/>
                                        <p:tgtEl>
                                          <p:spTgt spid="251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0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 calcmode="lin" valueType="num">
                                      <p:cBhvr additive="base">
                                        <p:cTn id="12" dur="500" fill="hold"/>
                                        <p:tgtEl>
                                          <p:spTgt spid="2519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190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 calcmode="lin" valueType="num">
                                      <p:cBhvr additive="base">
                                        <p:cTn id="17" dur="500" fill="hold"/>
                                        <p:tgtEl>
                                          <p:spTgt spid="2519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190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1907">
                                            <p:txEl>
                                              <p:pRg st="3" end="3"/>
                                            </p:txEl>
                                          </p:spTgt>
                                        </p:tgtEl>
                                        <p:attrNameLst>
                                          <p:attrName>style.visibility</p:attrName>
                                        </p:attrNameLst>
                                      </p:cBhvr>
                                      <p:to>
                                        <p:strVal val="visible"/>
                                      </p:to>
                                    </p:set>
                                    <p:anim calcmode="lin" valueType="num">
                                      <p:cBhvr additive="base">
                                        <p:cTn id="22" dur="500" fill="hold"/>
                                        <p:tgtEl>
                                          <p:spTgt spid="25190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51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51908"/>
                                        </p:tgtEl>
                                        <p:attrNameLst>
                                          <p:attrName>style.visibility</p:attrName>
                                        </p:attrNameLst>
                                      </p:cBhvr>
                                      <p:to>
                                        <p:strVal val="visible"/>
                                      </p:to>
                                    </p:set>
                                    <p:anim calcmode="lin" valueType="num">
                                      <p:cBhvr additive="base">
                                        <p:cTn id="28" dur="500" fill="hold"/>
                                        <p:tgtEl>
                                          <p:spTgt spid="251908"/>
                                        </p:tgtEl>
                                        <p:attrNameLst>
                                          <p:attrName>ppt_x</p:attrName>
                                        </p:attrNameLst>
                                      </p:cBhvr>
                                      <p:tavLst>
                                        <p:tav tm="0">
                                          <p:val>
                                            <p:strVal val="0-#ppt_w/2"/>
                                          </p:val>
                                        </p:tav>
                                        <p:tav tm="100000">
                                          <p:val>
                                            <p:strVal val="#ppt_x"/>
                                          </p:val>
                                        </p:tav>
                                      </p:tavLst>
                                    </p:anim>
                                    <p:anim calcmode="lin" valueType="num">
                                      <p:cBhvr additive="base">
                                        <p:cTn id="29" dur="500" fill="hold"/>
                                        <p:tgtEl>
                                          <p:spTgt spid="25190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51909"/>
                                        </p:tgtEl>
                                        <p:attrNameLst>
                                          <p:attrName>style.visibility</p:attrName>
                                        </p:attrNameLst>
                                      </p:cBhvr>
                                      <p:to>
                                        <p:strVal val="visible"/>
                                      </p:to>
                                    </p:set>
                                    <p:anim calcmode="lin" valueType="num">
                                      <p:cBhvr additive="base">
                                        <p:cTn id="34" dur="500" fill="hold"/>
                                        <p:tgtEl>
                                          <p:spTgt spid="251909"/>
                                        </p:tgtEl>
                                        <p:attrNameLst>
                                          <p:attrName>ppt_x</p:attrName>
                                        </p:attrNameLst>
                                      </p:cBhvr>
                                      <p:tavLst>
                                        <p:tav tm="0">
                                          <p:val>
                                            <p:strVal val="0-#ppt_w/2"/>
                                          </p:val>
                                        </p:tav>
                                        <p:tav tm="100000">
                                          <p:val>
                                            <p:strVal val="#ppt_x"/>
                                          </p:val>
                                        </p:tav>
                                      </p:tavLst>
                                    </p:anim>
                                    <p:anim calcmode="lin" valueType="num">
                                      <p:cBhvr additive="base">
                                        <p:cTn id="35" dur="500" fill="hold"/>
                                        <p:tgtEl>
                                          <p:spTgt spid="25190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51911"/>
                                        </p:tgtEl>
                                        <p:attrNameLst>
                                          <p:attrName>style.visibility</p:attrName>
                                        </p:attrNameLst>
                                      </p:cBhvr>
                                      <p:to>
                                        <p:strVal val="visible"/>
                                      </p:to>
                                    </p:set>
                                    <p:anim calcmode="lin" valueType="num">
                                      <p:cBhvr additive="base">
                                        <p:cTn id="40" dur="500" fill="hold"/>
                                        <p:tgtEl>
                                          <p:spTgt spid="251911"/>
                                        </p:tgtEl>
                                        <p:attrNameLst>
                                          <p:attrName>ppt_x</p:attrName>
                                        </p:attrNameLst>
                                      </p:cBhvr>
                                      <p:tavLst>
                                        <p:tav tm="0">
                                          <p:val>
                                            <p:strVal val="0-#ppt_w/2"/>
                                          </p:val>
                                        </p:tav>
                                        <p:tav tm="100000">
                                          <p:val>
                                            <p:strVal val="#ppt_x"/>
                                          </p:val>
                                        </p:tav>
                                      </p:tavLst>
                                    </p:anim>
                                    <p:anim calcmode="lin" valueType="num">
                                      <p:cBhvr additive="base">
                                        <p:cTn id="41" dur="500" fill="hold"/>
                                        <p:tgtEl>
                                          <p:spTgt spid="25191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1910"/>
                                        </p:tgtEl>
                                        <p:attrNameLst>
                                          <p:attrName>style.visibility</p:attrName>
                                        </p:attrNameLst>
                                      </p:cBhvr>
                                      <p:to>
                                        <p:strVal val="visible"/>
                                      </p:to>
                                    </p:set>
                                    <p:anim calcmode="lin" valueType="num">
                                      <p:cBhvr additive="base">
                                        <p:cTn id="46" dur="500" fill="hold"/>
                                        <p:tgtEl>
                                          <p:spTgt spid="251910"/>
                                        </p:tgtEl>
                                        <p:attrNameLst>
                                          <p:attrName>ppt_x</p:attrName>
                                        </p:attrNameLst>
                                      </p:cBhvr>
                                      <p:tavLst>
                                        <p:tav tm="0">
                                          <p:val>
                                            <p:strVal val="0-#ppt_w/2"/>
                                          </p:val>
                                        </p:tav>
                                        <p:tav tm="100000">
                                          <p:val>
                                            <p:strVal val="#ppt_x"/>
                                          </p:val>
                                        </p:tav>
                                      </p:tavLst>
                                    </p:anim>
                                    <p:anim calcmode="lin" valueType="num">
                                      <p:cBhvr additive="base">
                                        <p:cTn id="47" dur="500" fill="hold"/>
                                        <p:tgtEl>
                                          <p:spTgt spid="2519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251909" grpId="0" animBg="1"/>
      <p:bldP spid="251910" grpId="0" animBg="1"/>
      <p:bldP spid="2519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未来の夢計画</a:t>
            </a:r>
            <a:endParaRPr kumimoji="1" lang="ja-JP" altLang="en-US" sz="4000" dirty="0">
              <a:solidFill>
                <a:srgbClr val="FFFF99"/>
              </a:solidFill>
            </a:endParaRPr>
          </a:p>
        </p:txBody>
      </p:sp>
      <p:sp>
        <p:nvSpPr>
          <p:cNvPr id="3" name="コンテンツ プレースホルダー 2"/>
          <p:cNvSpPr>
            <a:spLocks noGrp="1"/>
          </p:cNvSpPr>
          <p:nvPr>
            <p:ph idx="1"/>
          </p:nvPr>
        </p:nvSpPr>
        <p:spPr>
          <a:xfrm>
            <a:off x="395536" y="1124744"/>
            <a:ext cx="8229600" cy="4525963"/>
          </a:xfrm>
        </p:spPr>
        <p:txBody>
          <a:bodyPr/>
          <a:lstStyle/>
          <a:p>
            <a:r>
              <a:rPr kumimoji="1" lang="ja-JP" altLang="en-US" dirty="0" smtClean="0"/>
              <a:t>財団補助金活用の簡素化</a:t>
            </a:r>
          </a:p>
          <a:p>
            <a:r>
              <a:rPr lang="ja-JP" altLang="en-US" dirty="0"/>
              <a:t>地区</a:t>
            </a:r>
            <a:r>
              <a:rPr lang="ja-JP" altLang="en-US" dirty="0" smtClean="0"/>
              <a:t>に対する権限の委譲</a:t>
            </a:r>
          </a:p>
          <a:p>
            <a:r>
              <a:rPr lang="en-US" altLang="ja-JP" dirty="0" smtClean="0"/>
              <a:t>2013</a:t>
            </a:r>
            <a:r>
              <a:rPr lang="ja-JP" altLang="en-US" dirty="0" smtClean="0"/>
              <a:t>年より実施</a:t>
            </a:r>
          </a:p>
          <a:p>
            <a:r>
              <a:rPr lang="ja-JP" altLang="en-US" dirty="0" smtClean="0"/>
              <a:t>二つの補助金制度</a:t>
            </a:r>
          </a:p>
          <a:p>
            <a:r>
              <a:rPr lang="ja-JP" altLang="en-US" dirty="0" smtClean="0"/>
              <a:t>グローバル補助金</a:t>
            </a:r>
          </a:p>
          <a:p>
            <a:r>
              <a:rPr lang="ja-JP" altLang="en-US" dirty="0" smtClean="0"/>
              <a:t>新地区補助金</a:t>
            </a:r>
          </a:p>
          <a:p>
            <a:endParaRPr kumimoji="1" lang="ja-JP" altLang="en-US" dirty="0"/>
          </a:p>
        </p:txBody>
      </p:sp>
    </p:spTree>
    <p:extLst>
      <p:ext uri="{BB962C8B-B14F-4D97-AF65-F5344CB8AC3E}">
        <p14:creationId xmlns:p14="http://schemas.microsoft.com/office/powerpoint/2010/main" val="20235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グローバル補助金</a:t>
            </a:r>
            <a:endParaRPr kumimoji="1" lang="ja-JP" altLang="en-US" sz="4000" dirty="0">
              <a:solidFill>
                <a:srgbClr val="FFFF99"/>
              </a:solidFill>
            </a:endParaRPr>
          </a:p>
        </p:txBody>
      </p:sp>
      <p:sp>
        <p:nvSpPr>
          <p:cNvPr id="3" name="コンテンツ プレースホルダー 2"/>
          <p:cNvSpPr>
            <a:spLocks noGrp="1"/>
          </p:cNvSpPr>
          <p:nvPr>
            <p:ph idx="1"/>
          </p:nvPr>
        </p:nvSpPr>
        <p:spPr>
          <a:xfrm>
            <a:off x="539552" y="1268761"/>
            <a:ext cx="8229600" cy="3888432"/>
          </a:xfrm>
        </p:spPr>
        <p:txBody>
          <a:bodyPr/>
          <a:lstStyle/>
          <a:p>
            <a:pPr marL="609600" indent="-609600">
              <a:buFontTx/>
              <a:buAutoNum type="arabicPeriod"/>
              <a:tabLst>
                <a:tab pos="347663" algn="l"/>
              </a:tabLst>
            </a:pPr>
            <a:r>
              <a:rPr lang="ja-JP" altLang="en-US" dirty="0">
                <a:ea typeface="ＭＳ Ｐゴシック" charset="-128"/>
              </a:rPr>
              <a:t>平和と紛争予防・紛争解決</a:t>
            </a:r>
          </a:p>
          <a:p>
            <a:pPr marL="609600" indent="-609600">
              <a:buFontTx/>
              <a:buAutoNum type="arabicPeriod" startAt="2"/>
              <a:tabLst>
                <a:tab pos="347663" algn="l"/>
              </a:tabLst>
            </a:pPr>
            <a:r>
              <a:rPr lang="ja-JP" altLang="en-US" dirty="0">
                <a:ea typeface="ＭＳ Ｐゴシック" charset="-128"/>
              </a:rPr>
              <a:t>疾病予防と治療</a:t>
            </a:r>
          </a:p>
          <a:p>
            <a:pPr marL="609600" indent="-609600">
              <a:buFontTx/>
              <a:buAutoNum type="arabicPeriod" startAt="2"/>
              <a:tabLst>
                <a:tab pos="347663" algn="l"/>
              </a:tabLst>
            </a:pPr>
            <a:r>
              <a:rPr lang="ja-JP" altLang="en-US" dirty="0">
                <a:ea typeface="ＭＳ Ｐゴシック" charset="-128"/>
              </a:rPr>
              <a:t>水と衛生設備 </a:t>
            </a:r>
          </a:p>
          <a:p>
            <a:pPr marL="609600" indent="-609600">
              <a:buFontTx/>
              <a:buAutoNum type="arabicPeriod" startAt="2"/>
              <a:tabLst>
                <a:tab pos="347663" algn="l"/>
              </a:tabLst>
            </a:pPr>
            <a:r>
              <a:rPr lang="ja-JP" altLang="en-US" dirty="0">
                <a:ea typeface="ＭＳ Ｐゴシック" charset="-128"/>
              </a:rPr>
              <a:t>母子の健康</a:t>
            </a:r>
          </a:p>
          <a:p>
            <a:pPr marL="609600" indent="-609600">
              <a:buFontTx/>
              <a:buAutoNum type="arabicPeriod" startAt="5"/>
              <a:tabLst>
                <a:tab pos="347663" algn="l"/>
              </a:tabLst>
            </a:pPr>
            <a:r>
              <a:rPr lang="ja-JP" altLang="en-US" dirty="0">
                <a:ea typeface="ＭＳ Ｐゴシック" charset="-128"/>
              </a:rPr>
              <a:t>基礎的教育と識字率向上</a:t>
            </a:r>
          </a:p>
          <a:p>
            <a:pPr marL="609600" indent="-609600">
              <a:buFontTx/>
              <a:buAutoNum type="arabicPeriod" startAt="6"/>
              <a:tabLst>
                <a:tab pos="347663" algn="l"/>
              </a:tabLst>
            </a:pPr>
            <a:r>
              <a:rPr lang="ja-JP" altLang="en-US" dirty="0">
                <a:ea typeface="ＭＳ Ｐゴシック" charset="-128"/>
              </a:rPr>
              <a:t>経済と地域社会の発展</a:t>
            </a:r>
          </a:p>
          <a:p>
            <a:endParaRPr kumimoji="1" lang="ja-JP" altLang="en-US" dirty="0"/>
          </a:p>
        </p:txBody>
      </p:sp>
      <p:sp>
        <p:nvSpPr>
          <p:cNvPr id="4" name="テキスト ボックス 3"/>
          <p:cNvSpPr txBox="1"/>
          <p:nvPr/>
        </p:nvSpPr>
        <p:spPr>
          <a:xfrm>
            <a:off x="1548521" y="4941168"/>
            <a:ext cx="6120680" cy="1569660"/>
          </a:xfrm>
          <a:prstGeom prst="rect">
            <a:avLst/>
          </a:prstGeom>
          <a:solidFill>
            <a:schemeClr val="bg1"/>
          </a:solidFill>
          <a:ln>
            <a:solidFill>
              <a:srgbClr val="FF0000"/>
            </a:solidFill>
          </a:ln>
        </p:spPr>
        <p:txBody>
          <a:bodyPr wrap="square" rtlCol="0">
            <a:spAutoFit/>
          </a:bodyPr>
          <a:lstStyle/>
          <a:p>
            <a:r>
              <a:rPr lang="en-US" altLang="ja-JP" sz="3200" dirty="0" smtClean="0"/>
              <a:t>1</a:t>
            </a:r>
            <a:r>
              <a:rPr lang="ja-JP" altLang="en-US" sz="3200" dirty="0"/>
              <a:t>件当たり</a:t>
            </a:r>
            <a:r>
              <a:rPr lang="en-US" altLang="ja-JP" sz="3200" dirty="0"/>
              <a:t>15,000</a:t>
            </a:r>
            <a:r>
              <a:rPr lang="ja-JP" altLang="en-US" sz="3200" dirty="0"/>
              <a:t>～</a:t>
            </a:r>
            <a:r>
              <a:rPr lang="en-US" altLang="ja-JP" sz="3200" dirty="0"/>
              <a:t>200,000</a:t>
            </a:r>
            <a:r>
              <a:rPr lang="ja-JP" altLang="en-US" sz="3200" dirty="0"/>
              <a:t>ドル</a:t>
            </a:r>
            <a:r>
              <a:rPr lang="ja-JP" altLang="en-US" sz="3200" dirty="0" smtClean="0"/>
              <a:t>の</a:t>
            </a:r>
          </a:p>
          <a:p>
            <a:r>
              <a:rPr lang="ja-JP" altLang="en-US" sz="3200" dirty="0" smtClean="0"/>
              <a:t>プロジェクトに限定</a:t>
            </a:r>
          </a:p>
          <a:p>
            <a:r>
              <a:rPr lang="en-US" altLang="ja-JP" sz="3200" dirty="0" smtClean="0"/>
              <a:t>DDF</a:t>
            </a:r>
            <a:r>
              <a:rPr lang="ja-JP" altLang="en-US" sz="3200" dirty="0" smtClean="0"/>
              <a:t>と</a:t>
            </a:r>
            <a:r>
              <a:rPr lang="en-US" altLang="ja-JP" sz="3200" dirty="0" smtClean="0"/>
              <a:t>WF</a:t>
            </a:r>
            <a:r>
              <a:rPr lang="ja-JP" altLang="en-US" sz="3200" dirty="0" smtClean="0"/>
              <a:t>と現金の組み合わせ</a:t>
            </a:r>
            <a:endParaRPr lang="en-US" altLang="ja-JP" sz="3200" dirty="0" smtClean="0"/>
          </a:p>
        </p:txBody>
      </p:sp>
    </p:spTree>
    <p:extLst>
      <p:ext uri="{BB962C8B-B14F-4D97-AF65-F5344CB8AC3E}">
        <p14:creationId xmlns:p14="http://schemas.microsoft.com/office/powerpoint/2010/main" val="25610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ppt_w</p:attrName>
                                        </p:attrNameLst>
                                      </p:cBhvr>
                                      <p:tavLst>
                                        <p:tav tm="0">
                                          <p:val>
                                            <p:fltVal val="0"/>
                                          </p:val>
                                        </p:tav>
                                        <p:tav tm="100000">
                                          <p:val>
                                            <p:strVal val="#ppt_w"/>
                                          </p:val>
                                        </p:tav>
                                      </p:tavLst>
                                    </p:anim>
                                    <p:anim calcmode="lin" valueType="num">
                                      <p:cBhvr>
                                        <p:cTn id="51" dur="1000" fill="hold"/>
                                        <p:tgtEl>
                                          <p:spTgt spid="4"/>
                                        </p:tgtEl>
                                        <p:attrNameLst>
                                          <p:attrName>ppt_h</p:attrName>
                                        </p:attrNameLst>
                                      </p:cBhvr>
                                      <p:tavLst>
                                        <p:tav tm="0">
                                          <p:val>
                                            <p:fltVal val="0"/>
                                          </p:val>
                                        </p:tav>
                                        <p:tav tm="100000">
                                          <p:val>
                                            <p:strVal val="#ppt_h"/>
                                          </p:val>
                                        </p:tav>
                                      </p:tavLst>
                                    </p:anim>
                                    <p:animEffect transition="in" filter="fade">
                                      <p:cBhvr>
                                        <p:cTn id="5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4320"/>
            <a:ext cx="8229600" cy="1143000"/>
          </a:xfrm>
        </p:spPr>
        <p:txBody>
          <a:bodyPr>
            <a:normAutofit/>
          </a:bodyPr>
          <a:lstStyle/>
          <a:p>
            <a:r>
              <a:rPr kumimoji="1" lang="ja-JP" altLang="en-US" sz="4000" dirty="0" smtClean="0">
                <a:solidFill>
                  <a:srgbClr val="FFFF99"/>
                </a:solidFill>
              </a:rPr>
              <a:t>新地区補助金</a:t>
            </a:r>
            <a:endParaRPr kumimoji="1" lang="ja-JP" altLang="en-US" sz="4000" dirty="0">
              <a:solidFill>
                <a:srgbClr val="FFFF99"/>
              </a:solidFill>
            </a:endParaRPr>
          </a:p>
        </p:txBody>
      </p:sp>
      <p:sp>
        <p:nvSpPr>
          <p:cNvPr id="3" name="コンテンツ プレースホルダー 2"/>
          <p:cNvSpPr>
            <a:spLocks noGrp="1"/>
          </p:cNvSpPr>
          <p:nvPr>
            <p:ph idx="1"/>
          </p:nvPr>
        </p:nvSpPr>
        <p:spPr/>
        <p:txBody>
          <a:bodyPr/>
          <a:lstStyle/>
          <a:p>
            <a:r>
              <a:rPr kumimoji="1" lang="ja-JP" altLang="en-US" dirty="0" smtClean="0"/>
              <a:t>グローバル補助金に該当しない全てのプロジェクトに適用</a:t>
            </a:r>
          </a:p>
          <a:p>
            <a:r>
              <a:rPr lang="en-US" altLang="ja-JP" dirty="0" smtClean="0"/>
              <a:t>DDF</a:t>
            </a:r>
            <a:r>
              <a:rPr lang="ja-JP" altLang="en-US" dirty="0" smtClean="0"/>
              <a:t>の</a:t>
            </a:r>
            <a:r>
              <a:rPr lang="en-US" altLang="ja-JP" dirty="0" smtClean="0"/>
              <a:t>50%</a:t>
            </a:r>
            <a:r>
              <a:rPr lang="ja-JP" altLang="en-US" dirty="0" smtClean="0"/>
              <a:t>を使い、地区の管理下で実施</a:t>
            </a:r>
          </a:p>
          <a:p>
            <a:r>
              <a:rPr lang="en-US" altLang="ja-JP" dirty="0" smtClean="0"/>
              <a:t>15000</a:t>
            </a:r>
            <a:r>
              <a:rPr lang="ja-JP" altLang="en-US" dirty="0" smtClean="0"/>
              <a:t>ドル以下の人道的、教育的プログラム</a:t>
            </a:r>
          </a:p>
          <a:p>
            <a:r>
              <a:rPr kumimoji="1" lang="ja-JP" altLang="en-US" dirty="0"/>
              <a:t>建物</a:t>
            </a:r>
            <a:r>
              <a:rPr kumimoji="1" lang="ja-JP" altLang="en-US" dirty="0" smtClean="0"/>
              <a:t>の新築、増改築にも使用できる</a:t>
            </a:r>
          </a:p>
          <a:p>
            <a:r>
              <a:rPr lang="en-US" altLang="ja-JP" dirty="0" smtClean="0"/>
              <a:t>GSE</a:t>
            </a:r>
            <a:r>
              <a:rPr lang="ja-JP" altLang="en-US" dirty="0" smtClean="0"/>
              <a:t>は</a:t>
            </a:r>
            <a:r>
              <a:rPr lang="en-US" altLang="ja-JP" dirty="0" smtClean="0"/>
              <a:t>VTT</a:t>
            </a:r>
            <a:r>
              <a:rPr lang="ja-JP" altLang="en-US" dirty="0" smtClean="0"/>
              <a:t>と名称変更　</a:t>
            </a:r>
            <a:r>
              <a:rPr lang="en-US" altLang="ja-JP" dirty="0" smtClean="0"/>
              <a:t>DDF</a:t>
            </a:r>
            <a:r>
              <a:rPr lang="ja-JP" altLang="en-US" dirty="0" err="1" smtClean="0"/>
              <a:t>にて</a:t>
            </a:r>
            <a:r>
              <a:rPr lang="ja-JP" altLang="en-US" dirty="0" smtClean="0"/>
              <a:t>実施</a:t>
            </a:r>
            <a:endParaRPr kumimoji="1" lang="ja-JP" altLang="en-US" dirty="0" smtClean="0"/>
          </a:p>
          <a:p>
            <a:r>
              <a:rPr lang="ja-JP" altLang="en-US" dirty="0"/>
              <a:t>補助</a:t>
            </a:r>
            <a:r>
              <a:rPr lang="ja-JP" altLang="en-US" dirty="0" smtClean="0"/>
              <a:t>額の上限も</a:t>
            </a:r>
            <a:r>
              <a:rPr lang="ja-JP" altLang="en-US" dirty="0"/>
              <a:t>加減</a:t>
            </a:r>
            <a:r>
              <a:rPr lang="ja-JP" altLang="en-US" dirty="0" smtClean="0"/>
              <a:t>も</a:t>
            </a:r>
            <a:r>
              <a:rPr lang="ja-JP" altLang="en-US" dirty="0"/>
              <a:t>ない</a:t>
            </a:r>
            <a:endParaRPr kumimoji="1" lang="ja-JP" altLang="en-US" dirty="0"/>
          </a:p>
        </p:txBody>
      </p:sp>
    </p:spTree>
    <p:extLst>
      <p:ext uri="{BB962C8B-B14F-4D97-AF65-F5344CB8AC3E}">
        <p14:creationId xmlns:p14="http://schemas.microsoft.com/office/powerpoint/2010/main" val="231545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1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3">
                                            <p:txEl>
                                              <p:pRg st="4" end="4"/>
                                            </p:txEl>
                                          </p:spTgt>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823"/>
            <a:ext cx="8229600" cy="1143000"/>
          </a:xfrm>
        </p:spPr>
        <p:txBody>
          <a:bodyPr>
            <a:normAutofit/>
          </a:bodyPr>
          <a:lstStyle/>
          <a:p>
            <a:r>
              <a:rPr kumimoji="1" lang="ja-JP" altLang="en-US" sz="4000" dirty="0" smtClean="0">
                <a:solidFill>
                  <a:srgbClr val="FFFF99"/>
                </a:solidFill>
              </a:rPr>
              <a:t>戦略計画のための組織</a:t>
            </a:r>
            <a:endParaRPr kumimoji="1" lang="ja-JP" altLang="en-US" sz="4000" dirty="0">
              <a:solidFill>
                <a:srgbClr val="FFFF99"/>
              </a:solidFill>
            </a:endParaRPr>
          </a:p>
        </p:txBody>
      </p:sp>
      <p:sp>
        <p:nvSpPr>
          <p:cNvPr id="4" name="正方形/長方形 3"/>
          <p:cNvSpPr/>
          <p:nvPr/>
        </p:nvSpPr>
        <p:spPr>
          <a:xfrm>
            <a:off x="3059832" y="1196752"/>
            <a:ext cx="3024336" cy="79208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すに</a:t>
            </a:r>
            <a:endParaRPr kumimoji="1" lang="ja-JP" altLang="en-US"/>
          </a:p>
        </p:txBody>
      </p:sp>
      <p:sp>
        <p:nvSpPr>
          <p:cNvPr id="5" name="正方形/長方形 4"/>
          <p:cNvSpPr/>
          <p:nvPr/>
        </p:nvSpPr>
        <p:spPr>
          <a:xfrm>
            <a:off x="1167614" y="2495925"/>
            <a:ext cx="3024336" cy="11491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779534" y="4393063"/>
            <a:ext cx="3822543" cy="79208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811721" y="5773615"/>
            <a:ext cx="3704495" cy="79208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04048" y="2492895"/>
            <a:ext cx="3024336" cy="115212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037736" y="1221446"/>
            <a:ext cx="3024336" cy="707886"/>
          </a:xfrm>
          <a:prstGeom prst="rect">
            <a:avLst/>
          </a:prstGeom>
          <a:noFill/>
        </p:spPr>
        <p:txBody>
          <a:bodyPr wrap="square" rtlCol="0">
            <a:spAutoFit/>
          </a:bodyPr>
          <a:lstStyle/>
          <a:p>
            <a:pPr algn="ctr"/>
            <a:r>
              <a:rPr kumimoji="1" lang="ja-JP" altLang="en-US" sz="4000" dirty="0" smtClean="0">
                <a:solidFill>
                  <a:schemeClr val="bg1"/>
                </a:solidFill>
              </a:rPr>
              <a:t>Ｒ </a:t>
            </a:r>
            <a:r>
              <a:rPr kumimoji="1" lang="en-US" altLang="ja-JP" sz="4000" dirty="0" smtClean="0">
                <a:solidFill>
                  <a:schemeClr val="bg1"/>
                </a:solidFill>
              </a:rPr>
              <a:t>I </a:t>
            </a:r>
            <a:r>
              <a:rPr kumimoji="1" lang="ja-JP" altLang="en-US" sz="4000" dirty="0" smtClean="0">
                <a:solidFill>
                  <a:schemeClr val="bg1"/>
                </a:solidFill>
              </a:rPr>
              <a:t>理事会</a:t>
            </a:r>
            <a:endParaRPr kumimoji="1" lang="ja-JP" altLang="en-US" sz="4000" dirty="0">
              <a:solidFill>
                <a:schemeClr val="bg1"/>
              </a:solidFill>
            </a:endParaRPr>
          </a:p>
        </p:txBody>
      </p:sp>
      <p:sp>
        <p:nvSpPr>
          <p:cNvPr id="10" name="テキスト ボックス 9"/>
          <p:cNvSpPr txBox="1"/>
          <p:nvPr/>
        </p:nvSpPr>
        <p:spPr>
          <a:xfrm>
            <a:off x="1167614" y="2492896"/>
            <a:ext cx="3024336" cy="1354217"/>
          </a:xfrm>
          <a:prstGeom prst="rect">
            <a:avLst/>
          </a:prstGeom>
          <a:noFill/>
        </p:spPr>
        <p:txBody>
          <a:bodyPr wrap="square" rtlCol="0">
            <a:spAutoFit/>
          </a:bodyPr>
          <a:lstStyle/>
          <a:p>
            <a:pPr algn="ctr"/>
            <a:r>
              <a:rPr lang="ja-JP" altLang="en-US" sz="3200" dirty="0" smtClean="0">
                <a:solidFill>
                  <a:schemeClr val="bg1"/>
                </a:solidFill>
              </a:rPr>
              <a:t>ロータリー</a:t>
            </a:r>
            <a:endParaRPr lang="en-US" altLang="ja-JP" sz="3200" dirty="0" smtClean="0">
              <a:solidFill>
                <a:schemeClr val="bg1"/>
              </a:solidFill>
            </a:endParaRPr>
          </a:p>
          <a:p>
            <a:pPr algn="ctr"/>
            <a:r>
              <a:rPr lang="ja-JP" altLang="en-US" sz="3200" dirty="0" smtClean="0">
                <a:solidFill>
                  <a:schemeClr val="bg1"/>
                </a:solidFill>
              </a:rPr>
              <a:t>コーディネーター</a:t>
            </a:r>
            <a:endParaRPr lang="ja-JP" altLang="en-US" sz="3200" dirty="0">
              <a:solidFill>
                <a:schemeClr val="bg1"/>
              </a:solidFill>
            </a:endParaRPr>
          </a:p>
          <a:p>
            <a:pPr algn="ctr"/>
            <a:endParaRPr kumimoji="1" lang="ja-JP" altLang="en-US" dirty="0"/>
          </a:p>
        </p:txBody>
      </p:sp>
      <p:sp>
        <p:nvSpPr>
          <p:cNvPr id="11" name="テキスト ボックス 10"/>
          <p:cNvSpPr txBox="1"/>
          <p:nvPr/>
        </p:nvSpPr>
        <p:spPr>
          <a:xfrm>
            <a:off x="4990157" y="2497417"/>
            <a:ext cx="3024336" cy="1354217"/>
          </a:xfrm>
          <a:prstGeom prst="rect">
            <a:avLst/>
          </a:prstGeom>
          <a:noFill/>
        </p:spPr>
        <p:txBody>
          <a:bodyPr wrap="square" rtlCol="0">
            <a:spAutoFit/>
          </a:bodyPr>
          <a:lstStyle/>
          <a:p>
            <a:pPr algn="ctr"/>
            <a:r>
              <a:rPr lang="ja-JP" altLang="en-US" sz="3200" dirty="0" smtClean="0">
                <a:solidFill>
                  <a:schemeClr val="bg1"/>
                </a:solidFill>
              </a:rPr>
              <a:t>ロータリー </a:t>
            </a:r>
            <a:r>
              <a:rPr lang="ja-JP" altLang="en-US" sz="3200" dirty="0">
                <a:solidFill>
                  <a:schemeClr val="bg1"/>
                </a:solidFill>
              </a:rPr>
              <a:t>財団</a:t>
            </a:r>
            <a:endParaRPr lang="en-US" altLang="ja-JP" sz="3200" dirty="0" smtClean="0">
              <a:solidFill>
                <a:schemeClr val="bg1"/>
              </a:solidFill>
            </a:endParaRPr>
          </a:p>
          <a:p>
            <a:pPr algn="ctr"/>
            <a:r>
              <a:rPr lang="ja-JP" altLang="en-US" sz="3200" dirty="0" smtClean="0">
                <a:solidFill>
                  <a:schemeClr val="bg1"/>
                </a:solidFill>
              </a:rPr>
              <a:t>コーディネーター</a:t>
            </a:r>
            <a:endParaRPr lang="ja-JP" altLang="en-US" sz="3200" dirty="0">
              <a:solidFill>
                <a:schemeClr val="bg1"/>
              </a:solidFill>
            </a:endParaRPr>
          </a:p>
          <a:p>
            <a:pPr algn="ctr"/>
            <a:endParaRPr kumimoji="1" lang="ja-JP" altLang="en-US" dirty="0">
              <a:solidFill>
                <a:schemeClr val="bg1"/>
              </a:solidFill>
            </a:endParaRPr>
          </a:p>
        </p:txBody>
      </p:sp>
      <p:sp>
        <p:nvSpPr>
          <p:cNvPr id="12" name="テキスト ボックス 11"/>
          <p:cNvSpPr txBox="1"/>
          <p:nvPr/>
        </p:nvSpPr>
        <p:spPr>
          <a:xfrm>
            <a:off x="2752696" y="4496719"/>
            <a:ext cx="3822543" cy="584775"/>
          </a:xfrm>
          <a:prstGeom prst="rect">
            <a:avLst/>
          </a:prstGeom>
          <a:noFill/>
        </p:spPr>
        <p:txBody>
          <a:bodyPr wrap="square" rtlCol="0">
            <a:spAutoFit/>
          </a:bodyPr>
          <a:lstStyle/>
          <a:p>
            <a:pPr algn="ctr"/>
            <a:r>
              <a:rPr kumimoji="1" lang="ja-JP" altLang="en-US" sz="3200" dirty="0" smtClean="0">
                <a:solidFill>
                  <a:schemeClr val="bg1"/>
                </a:solidFill>
              </a:rPr>
              <a:t>地区研修リーダー</a:t>
            </a:r>
            <a:endParaRPr kumimoji="1" lang="ja-JP" altLang="en-US" sz="3200" dirty="0">
              <a:solidFill>
                <a:schemeClr val="bg1"/>
              </a:solidFill>
            </a:endParaRPr>
          </a:p>
        </p:txBody>
      </p:sp>
      <p:sp>
        <p:nvSpPr>
          <p:cNvPr id="13" name="テキスト ボックス 12"/>
          <p:cNvSpPr txBox="1"/>
          <p:nvPr/>
        </p:nvSpPr>
        <p:spPr>
          <a:xfrm>
            <a:off x="2738805" y="5877271"/>
            <a:ext cx="3704495" cy="584775"/>
          </a:xfrm>
          <a:prstGeom prst="rect">
            <a:avLst/>
          </a:prstGeom>
          <a:noFill/>
        </p:spPr>
        <p:txBody>
          <a:bodyPr wrap="square" rtlCol="0">
            <a:spAutoFit/>
          </a:bodyPr>
          <a:lstStyle/>
          <a:p>
            <a:pPr algn="ctr"/>
            <a:r>
              <a:rPr kumimoji="1" lang="ja-JP" altLang="en-US" sz="3200" dirty="0" smtClean="0">
                <a:solidFill>
                  <a:schemeClr val="bg1"/>
                </a:solidFill>
              </a:rPr>
              <a:t>クラブ研修リーダー</a:t>
            </a:r>
            <a:endParaRPr kumimoji="1" lang="ja-JP" altLang="en-US" sz="3200" dirty="0">
              <a:solidFill>
                <a:schemeClr val="bg1"/>
              </a:solidFill>
            </a:endParaRPr>
          </a:p>
        </p:txBody>
      </p:sp>
    </p:spTree>
    <p:extLst>
      <p:ext uri="{BB962C8B-B14F-4D97-AF65-F5344CB8AC3E}">
        <p14:creationId xmlns:p14="http://schemas.microsoft.com/office/powerpoint/2010/main" val="1410295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8100"/>
            <a:ext cx="7772400" cy="1143000"/>
          </a:xfrm>
        </p:spPr>
        <p:txBody>
          <a:bodyPr/>
          <a:lstStyle/>
          <a:p>
            <a:r>
              <a:rPr lang="ja-JP" altLang="en-US" dirty="0" smtClean="0">
                <a:solidFill>
                  <a:srgbClr val="FFFF99"/>
                </a:solidFill>
                <a:latin typeface="ＭＳ Ｐゴシック" charset="-128"/>
              </a:rPr>
              <a:t>決議</a:t>
            </a:r>
            <a:r>
              <a:rPr lang="en-US" altLang="ja-JP" dirty="0" smtClean="0">
                <a:solidFill>
                  <a:srgbClr val="FFFF99"/>
                </a:solidFill>
                <a:latin typeface="ＭＳ Ｐゴシック" charset="-128"/>
              </a:rPr>
              <a:t>23-34</a:t>
            </a:r>
            <a:endParaRPr kumimoji="1" lang="ja-JP" altLang="en-US" dirty="0">
              <a:solidFill>
                <a:srgbClr val="FFFF99"/>
              </a:solidFill>
            </a:endParaRPr>
          </a:p>
        </p:txBody>
      </p:sp>
      <p:sp>
        <p:nvSpPr>
          <p:cNvPr id="3" name="コンテンツ プレースホルダ 2"/>
          <p:cNvSpPr>
            <a:spLocks noGrp="1"/>
          </p:cNvSpPr>
          <p:nvPr>
            <p:ph idx="1"/>
          </p:nvPr>
        </p:nvSpPr>
        <p:spPr>
          <a:xfrm>
            <a:off x="685800" y="2381429"/>
            <a:ext cx="7772400" cy="2946248"/>
          </a:xfrm>
        </p:spPr>
        <p:txBody>
          <a:bodyPr/>
          <a:lstStyle/>
          <a:p>
            <a:pPr algn="ctr">
              <a:lnSpc>
                <a:spcPct val="90000"/>
              </a:lnSpc>
              <a:buNone/>
            </a:pPr>
            <a:r>
              <a:rPr lang="ja-JP" altLang="en-US" dirty="0" smtClean="0">
                <a:latin typeface="ＭＳ Ｐゴシック" charset="-128"/>
              </a:rPr>
              <a:t>第四条　実践哲学の定義</a:t>
            </a:r>
          </a:p>
          <a:p>
            <a:pPr>
              <a:lnSpc>
                <a:spcPct val="90000"/>
              </a:lnSpc>
            </a:pPr>
            <a:endParaRPr lang="ja-JP" altLang="en-US" dirty="0" smtClean="0">
              <a:latin typeface="ＭＳ Ｐゴシック" charset="-128"/>
            </a:endParaRPr>
          </a:p>
          <a:p>
            <a:pPr>
              <a:lnSpc>
                <a:spcPct val="90000"/>
              </a:lnSpc>
            </a:pPr>
            <a:r>
              <a:rPr lang="ja-JP" altLang="en-US" dirty="0" smtClean="0">
                <a:latin typeface="ＭＳ Ｐゴシック" charset="-128"/>
              </a:rPr>
              <a:t>理念の提唱だけではなく、客観的な行動が必要</a:t>
            </a:r>
          </a:p>
          <a:p>
            <a:pPr>
              <a:lnSpc>
                <a:spcPct val="90000"/>
              </a:lnSpc>
            </a:pPr>
            <a:r>
              <a:rPr lang="ja-JP" altLang="en-US" dirty="0" smtClean="0">
                <a:latin typeface="ＭＳ Ｐゴシック" charset="-128"/>
              </a:rPr>
              <a:t>団体的奉仕活動の諸条件</a:t>
            </a:r>
            <a:endParaRPr kumimoji="1" lang="ja-JP" altLang="en-US" dirty="0"/>
          </a:p>
        </p:txBody>
      </p:sp>
      <p:sp>
        <p:nvSpPr>
          <p:cNvPr id="4" name="正方形/長方形 3"/>
          <p:cNvSpPr/>
          <p:nvPr/>
        </p:nvSpPr>
        <p:spPr>
          <a:xfrm>
            <a:off x="685800" y="982630"/>
            <a:ext cx="7772400" cy="1200329"/>
          </a:xfrm>
          <a:prstGeom prst="rect">
            <a:avLst/>
          </a:prstGeom>
        </p:spPr>
        <p:txBody>
          <a:bodyPr wrap="square">
            <a:spAutoFit/>
          </a:bodyPr>
          <a:lstStyle/>
          <a:p>
            <a:pPr algn="ctr"/>
            <a:r>
              <a:rPr lang="ja-JP" altLang="en-US" sz="3600" dirty="0" smtClean="0"/>
              <a:t>ロータリーの綱領に基づく　　　　　　　　すべての活動に対する指針</a:t>
            </a:r>
            <a:endParaRPr lang="ja-JP" altLang="en-US" sz="3600" dirty="0"/>
          </a:p>
        </p:txBody>
      </p:sp>
      <p:sp>
        <p:nvSpPr>
          <p:cNvPr id="5" name="テキスト ボックス 4"/>
          <p:cNvSpPr txBox="1"/>
          <p:nvPr/>
        </p:nvSpPr>
        <p:spPr>
          <a:xfrm>
            <a:off x="685800" y="5838858"/>
            <a:ext cx="7772400" cy="646331"/>
          </a:xfrm>
          <a:prstGeom prst="rect">
            <a:avLst/>
          </a:prstGeom>
          <a:solidFill>
            <a:srgbClr val="FFFFFF"/>
          </a:solidFill>
        </p:spPr>
        <p:txBody>
          <a:bodyPr wrap="square" rtlCol="0">
            <a:spAutoFit/>
          </a:bodyPr>
          <a:lstStyle/>
          <a:p>
            <a:pPr algn="ctr"/>
            <a:r>
              <a:rPr kumimoji="1" lang="ja-JP" altLang="en-US" sz="3600" dirty="0" smtClean="0">
                <a:solidFill>
                  <a:schemeClr val="bg1"/>
                </a:solidFill>
              </a:rPr>
              <a:t>社会のニーズを満たす奉仕活動</a:t>
            </a:r>
            <a:endParaRPr kumimoji="1" lang="ja-JP" altLang="en-US" sz="3600" dirty="0">
              <a:solidFill>
                <a:schemeClr val="bg1"/>
              </a:solidFill>
            </a:endParaRPr>
          </a:p>
        </p:txBody>
      </p:sp>
      <p:pic>
        <p:nvPicPr>
          <p:cNvPr id="6" name="図 5" descr="genryu.gif"/>
          <p:cNvPicPr>
            <a:picLocks noChangeAspect="1"/>
          </p:cNvPicPr>
          <p:nvPr/>
        </p:nvPicPr>
        <p:blipFill>
          <a:blip r:embed="rId3" cstate="print"/>
          <a:stretch>
            <a:fillRect/>
          </a:stretch>
        </p:blipFill>
        <p:spPr>
          <a:xfrm>
            <a:off x="946" y="6498632"/>
            <a:ext cx="1261602" cy="357166"/>
          </a:xfrm>
          <a:prstGeom prst="rect">
            <a:avLst/>
          </a:prstGeom>
        </p:spPr>
      </p:pic>
    </p:spTree>
    <p:extLst>
      <p:ext uri="{BB962C8B-B14F-4D97-AF65-F5344CB8AC3E}">
        <p14:creationId xmlns:p14="http://schemas.microsoft.com/office/powerpoint/2010/main" val="55234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762000" y="0"/>
            <a:ext cx="7772400" cy="1143000"/>
          </a:xfrm>
        </p:spPr>
        <p:txBody>
          <a:bodyPr/>
          <a:lstStyle/>
          <a:p>
            <a:pPr eaLnBrk="1" hangingPunct="1"/>
            <a:r>
              <a:rPr lang="ja-JP" altLang="en-US" dirty="0" smtClean="0">
                <a:solidFill>
                  <a:srgbClr val="FFFF99"/>
                </a:solidFill>
              </a:rPr>
              <a:t>人道的奉仕活動実践の原則</a:t>
            </a:r>
          </a:p>
        </p:txBody>
      </p:sp>
      <p:sp>
        <p:nvSpPr>
          <p:cNvPr id="212995" name="Rectangle 3"/>
          <p:cNvSpPr>
            <a:spLocks noGrp="1" noChangeArrowheads="1"/>
          </p:cNvSpPr>
          <p:nvPr>
            <p:ph type="body" idx="1"/>
          </p:nvPr>
        </p:nvSpPr>
        <p:spPr>
          <a:xfrm>
            <a:off x="395288" y="1341438"/>
            <a:ext cx="8424862" cy="5256212"/>
          </a:xfrm>
        </p:spPr>
        <p:txBody>
          <a:bodyPr/>
          <a:lstStyle/>
          <a:p>
            <a:pPr eaLnBrk="1" hangingPunct="1"/>
            <a:r>
              <a:rPr lang="ja-JP" altLang="en-US" b="1" dirty="0" smtClean="0">
                <a:ln>
                  <a:solidFill>
                    <a:schemeClr val="tx2"/>
                  </a:solidFill>
                </a:ln>
                <a:solidFill>
                  <a:srgbClr val="FFFFCC"/>
                </a:solidFill>
                <a:effectLst>
                  <a:outerShdw blurRad="38100" dist="38100" dir="2700000" algn="tl">
                    <a:srgbClr val="000000">
                      <a:alpha val="43137"/>
                    </a:srgbClr>
                  </a:outerShdw>
                </a:effectLst>
              </a:rPr>
              <a:t>私たちが地域社会のニーズを推測するのではなく、地域社会の人たちが必要だと感じるものを見つけて実施する</a:t>
            </a:r>
          </a:p>
          <a:p>
            <a:pPr eaLnBrk="1" hangingPunct="1"/>
            <a:r>
              <a:rPr lang="ja-JP" altLang="en-US" b="1" dirty="0" smtClean="0">
                <a:ln>
                  <a:solidFill>
                    <a:schemeClr val="tx2"/>
                  </a:solidFill>
                </a:ln>
                <a:solidFill>
                  <a:srgbClr val="FFFFCC"/>
                </a:solidFill>
                <a:effectLst>
                  <a:outerShdw blurRad="38100" dist="38100" dir="2700000" algn="tl">
                    <a:srgbClr val="000000">
                      <a:alpha val="43137"/>
                    </a:srgbClr>
                  </a:outerShdw>
                </a:effectLst>
              </a:rPr>
              <a:t>自らが地域社会に入り込んで、地域社会の関心を探る　　　　元</a:t>
            </a:r>
            <a:r>
              <a:rPr lang="en-US" altLang="ja-JP" b="1" dirty="0" smtClean="0">
                <a:ln>
                  <a:solidFill>
                    <a:schemeClr val="tx2"/>
                  </a:solidFill>
                </a:ln>
                <a:solidFill>
                  <a:srgbClr val="FFFFCC"/>
                </a:solidFill>
                <a:effectLst>
                  <a:outerShdw blurRad="38100" dist="38100" dir="2700000" algn="tl">
                    <a:srgbClr val="000000">
                      <a:alpha val="43137"/>
                    </a:srgbClr>
                  </a:outerShdw>
                </a:effectLst>
              </a:rPr>
              <a:t>RI</a:t>
            </a:r>
            <a:r>
              <a:rPr lang="ja-JP" altLang="en-US" b="1" dirty="0" smtClean="0">
                <a:ln>
                  <a:solidFill>
                    <a:schemeClr val="tx2"/>
                  </a:solidFill>
                </a:ln>
                <a:solidFill>
                  <a:srgbClr val="FFFFCC"/>
                </a:solidFill>
                <a:effectLst>
                  <a:outerShdw blurRad="38100" dist="38100" dir="2700000" algn="tl">
                    <a:srgbClr val="000000">
                      <a:alpha val="43137"/>
                    </a:srgbClr>
                  </a:outerShdw>
                </a:effectLst>
              </a:rPr>
              <a:t>会長　クリフ・ドクターマン</a:t>
            </a:r>
          </a:p>
          <a:p>
            <a:pPr eaLnBrk="1" hangingPunct="1"/>
            <a:endParaRPr lang="ja-JP" altLang="en-US" b="1" dirty="0" smtClean="0">
              <a:ln>
                <a:solidFill>
                  <a:schemeClr val="tx2"/>
                </a:solidFill>
              </a:ln>
              <a:solidFill>
                <a:srgbClr val="FFFFCC"/>
              </a:solidFill>
              <a:effectLst>
                <a:outerShdw blurRad="38100" dist="38100" dir="2700000" algn="tl">
                  <a:srgbClr val="000000">
                    <a:alpha val="43137"/>
                  </a:srgbClr>
                </a:outerShdw>
              </a:effectLst>
            </a:endParaRPr>
          </a:p>
          <a:p>
            <a:pPr eaLnBrk="1" hangingPunct="1"/>
            <a:r>
              <a:rPr lang="ja-JP" altLang="en-US" b="1" dirty="0" smtClean="0">
                <a:ln>
                  <a:solidFill>
                    <a:schemeClr val="tx2"/>
                  </a:solidFill>
                </a:ln>
                <a:solidFill>
                  <a:srgbClr val="FFFFCC"/>
                </a:solidFill>
                <a:effectLst>
                  <a:outerShdw blurRad="38100" dist="38100" dir="2700000" algn="tl">
                    <a:srgbClr val="000000">
                      <a:alpha val="43137"/>
                    </a:srgbClr>
                  </a:outerShdw>
                </a:effectLst>
              </a:rPr>
              <a:t>地域社会の既存団体に寄付するのではなく、自分たちの力で、プロジェクトを完成すべき　</a:t>
            </a:r>
            <a:r>
              <a:rPr lang="ja-JP" altLang="en-US" sz="3600" b="1" dirty="0" smtClean="0">
                <a:ln>
                  <a:solidFill>
                    <a:schemeClr val="tx2"/>
                  </a:solidFill>
                </a:ln>
                <a:solidFill>
                  <a:srgbClr val="FFFFCC"/>
                </a:solidFill>
                <a:effectLst>
                  <a:outerShdw blurRad="38100" dist="38100" dir="2700000" algn="tl">
                    <a:srgbClr val="000000">
                      <a:alpha val="43137"/>
                    </a:srgbClr>
                  </a:outerShdw>
                </a:effectLst>
              </a:rPr>
              <a:t>　　</a:t>
            </a:r>
          </a:p>
          <a:p>
            <a:pPr eaLnBrk="1" hangingPunct="1">
              <a:buFontTx/>
              <a:buNone/>
            </a:pPr>
            <a:r>
              <a:rPr lang="ja-JP" altLang="en-US" sz="3600" b="1" dirty="0" smtClean="0">
                <a:ln>
                  <a:solidFill>
                    <a:schemeClr val="tx2"/>
                  </a:solidFill>
                </a:ln>
                <a:solidFill>
                  <a:srgbClr val="FFFFCC"/>
                </a:solidFill>
                <a:effectLst>
                  <a:outerShdw blurRad="38100" dist="38100" dir="2700000" algn="tl">
                    <a:srgbClr val="000000">
                      <a:alpha val="43137"/>
                    </a:srgbClr>
                  </a:outerShdw>
                </a:effectLst>
              </a:rPr>
              <a:t>　　　　　　　　　　</a:t>
            </a:r>
            <a:r>
              <a:rPr lang="ja-JP" altLang="en-US" b="1" dirty="0" smtClean="0">
                <a:ln>
                  <a:solidFill>
                    <a:schemeClr val="tx2"/>
                  </a:solidFill>
                </a:ln>
                <a:solidFill>
                  <a:srgbClr val="FFFFCC"/>
                </a:solidFill>
                <a:effectLst>
                  <a:outerShdw blurRad="38100" dist="38100" dir="2700000" algn="tl">
                    <a:srgbClr val="000000">
                      <a:alpha val="43137"/>
                    </a:srgbClr>
                  </a:outerShdw>
                </a:effectLst>
              </a:rPr>
              <a:t>元</a:t>
            </a:r>
            <a:r>
              <a:rPr lang="en-US" altLang="ja-JP" b="1" dirty="0" smtClean="0">
                <a:ln>
                  <a:solidFill>
                    <a:schemeClr val="tx2"/>
                  </a:solidFill>
                </a:ln>
                <a:solidFill>
                  <a:srgbClr val="FFFFCC"/>
                </a:solidFill>
                <a:effectLst>
                  <a:outerShdw blurRad="38100" dist="38100" dir="2700000" algn="tl">
                    <a:srgbClr val="000000">
                      <a:alpha val="43137"/>
                    </a:srgbClr>
                  </a:outerShdw>
                </a:effectLst>
              </a:rPr>
              <a:t>RI</a:t>
            </a:r>
            <a:r>
              <a:rPr lang="ja-JP" altLang="en-US" b="1" dirty="0" smtClean="0">
                <a:ln>
                  <a:solidFill>
                    <a:schemeClr val="tx2"/>
                  </a:solidFill>
                </a:ln>
                <a:solidFill>
                  <a:srgbClr val="FFFFCC"/>
                </a:solidFill>
                <a:effectLst>
                  <a:outerShdw blurRad="38100" dist="38100" dir="2700000" algn="tl">
                    <a:srgbClr val="000000">
                      <a:alpha val="43137"/>
                    </a:srgbClr>
                  </a:outerShdw>
                </a:effectLst>
              </a:rPr>
              <a:t>会長　グレン・キンロス</a:t>
            </a:r>
          </a:p>
        </p:txBody>
      </p:sp>
      <p:pic>
        <p:nvPicPr>
          <p:cNvPr id="4" name="図 3" descr="genryu.gif"/>
          <p:cNvPicPr>
            <a:picLocks noChangeAspect="1"/>
          </p:cNvPicPr>
          <p:nvPr/>
        </p:nvPicPr>
        <p:blipFill>
          <a:blip r:embed="rId3" cstate="print"/>
          <a:stretch>
            <a:fillRect/>
          </a:stretch>
        </p:blipFill>
        <p:spPr>
          <a:xfrm>
            <a:off x="946" y="6498632"/>
            <a:ext cx="1261602" cy="357166"/>
          </a:xfrm>
          <a:prstGeom prst="rect">
            <a:avLst/>
          </a:prstGeom>
        </p:spPr>
      </p:pic>
    </p:spTree>
    <p:extLst>
      <p:ext uri="{BB962C8B-B14F-4D97-AF65-F5344CB8AC3E}">
        <p14:creationId xmlns:p14="http://schemas.microsoft.com/office/powerpoint/2010/main" val="101635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fade">
                                      <p:cBhvr>
                                        <p:cTn id="7" dur="1000"/>
                                        <p:tgtEl>
                                          <p:spTgt spid="21299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12995">
                                            <p:txEl>
                                              <p:pRg st="0" end="0"/>
                                            </p:txEl>
                                          </p:spTgt>
                                        </p:tgtEl>
                                        <p:attrNameLst>
                                          <p:attrName>style.visibility</p:attrName>
                                        </p:attrNameLst>
                                      </p:cBhvr>
                                      <p:to>
                                        <p:strVal val="visible"/>
                                      </p:to>
                                    </p:set>
                                    <p:anim calcmode="lin" valueType="num">
                                      <p:cBhvr additive="base">
                                        <p:cTn id="11" dur="30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1299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212995">
                                            <p:txEl>
                                              <p:pRg st="1" end="1"/>
                                            </p:txEl>
                                          </p:spTgt>
                                        </p:tgtEl>
                                        <p:attrNameLst>
                                          <p:attrName>style.visibility</p:attrName>
                                        </p:attrNameLst>
                                      </p:cBhvr>
                                      <p:to>
                                        <p:strVal val="visible"/>
                                      </p:to>
                                    </p:set>
                                    <p:anim calcmode="lin" valueType="num">
                                      <p:cBhvr additive="base">
                                        <p:cTn id="16" dur="3000" fill="hold"/>
                                        <p:tgtEl>
                                          <p:spTgt spid="212995">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12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2995">
                                            <p:txEl>
                                              <p:pRg st="3" end="3"/>
                                            </p:txEl>
                                          </p:spTgt>
                                        </p:tgtEl>
                                        <p:attrNameLst>
                                          <p:attrName>style.visibility</p:attrName>
                                        </p:attrNameLst>
                                      </p:cBhvr>
                                      <p:to>
                                        <p:strVal val="visible"/>
                                      </p:to>
                                    </p:set>
                                    <p:anim calcmode="lin" valueType="num">
                                      <p:cBhvr additive="base">
                                        <p:cTn id="22" dur="3000" fill="hold"/>
                                        <p:tgtEl>
                                          <p:spTgt spid="212995">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21299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12995">
                                            <p:txEl>
                                              <p:pRg st="4" end="4"/>
                                            </p:txEl>
                                          </p:spTgt>
                                        </p:tgtEl>
                                        <p:attrNameLst>
                                          <p:attrName>style.visibility</p:attrName>
                                        </p:attrNameLst>
                                      </p:cBhvr>
                                      <p:to>
                                        <p:strVal val="visible"/>
                                      </p:to>
                                    </p:set>
                                    <p:anim calcmode="lin" valueType="num">
                                      <p:cBhvr additive="base">
                                        <p:cTn id="27" dur="30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2129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2912</TotalTime>
  <Words>6154</Words>
  <Application>Microsoft Office PowerPoint</Application>
  <PresentationFormat>画面に合わせる (4:3)</PresentationFormat>
  <Paragraphs>550</Paragraphs>
  <Slides>38</Slides>
  <Notes>37</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PowerPoint プレゼンテーション</vt:lpstr>
      <vt:lpstr>ＲＩ 戦略計画</vt:lpstr>
      <vt:lpstr>ロータリーの未来</vt:lpstr>
      <vt:lpstr>未来の夢計画</vt:lpstr>
      <vt:lpstr>グローバル補助金</vt:lpstr>
      <vt:lpstr>新地区補助金</vt:lpstr>
      <vt:lpstr>戦略計画のための組織</vt:lpstr>
      <vt:lpstr>決議23-34</vt:lpstr>
      <vt:lpstr>人道的奉仕活動実践の原則</vt:lpstr>
      <vt:lpstr>社会奉仕に関する 1923年の声明の 第1項を 奉仕哲学の定義として 使用する件 </vt:lpstr>
      <vt:lpstr>利己的な欲求と利他の心の葛藤を 和らげる人生哲学  ロータリー哲学は、奉仕  Service above self の哲学であり、 これは He profits most who serves best という実践的な倫理原則に基づくものである </vt:lpstr>
      <vt:lpstr>PowerPoint プレゼンテーション</vt:lpstr>
      <vt:lpstr>PowerPoint プレゼンテーション</vt:lpstr>
      <vt:lpstr>PowerPoint プレゼンテーション</vt:lpstr>
      <vt:lpstr>He profits most  who  serves best</vt:lpstr>
      <vt:lpstr>PowerPoint プレゼンテーション</vt:lpstr>
      <vt:lpstr>He profits most who serves best</vt:lpstr>
      <vt:lpstr>価値ある奉仕の要素</vt:lpstr>
      <vt:lpstr>正しい質・量・管理の方法</vt:lpstr>
      <vt:lpstr>正しい質・量・管理の方法</vt:lpstr>
      <vt:lpstr>正しい質・量・管理の方法</vt:lpstr>
      <vt:lpstr>正しい質・量・管理の方法</vt:lpstr>
      <vt:lpstr>新しい労使関係</vt:lpstr>
      <vt:lpstr>PowerPoint プレゼンテーション</vt:lpstr>
      <vt:lpstr>22世紀を迎えられるか</vt:lpstr>
      <vt:lpstr>近未来の人口予測</vt:lpstr>
      <vt:lpstr>近未来の予測</vt:lpstr>
      <vt:lpstr>近未来における ロータリーの役割  虚業の追放 すべての事業の実業化</vt:lpstr>
      <vt:lpstr>PowerPoint プレゼンテーション</vt:lpstr>
      <vt:lpstr>地球の資源の 枯渇を意識したとき 人間は どのような行動を とるのか</vt:lpstr>
      <vt:lpstr>チリ落盤事故の教訓</vt:lpstr>
      <vt:lpstr>超民主主義</vt:lpstr>
      <vt:lpstr>PowerPoint プレゼンテーション</vt:lpstr>
      <vt:lpstr>トランスヒューマンの出現</vt:lpstr>
      <vt:lpstr>四つのテスト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TANAKA</cp:lastModifiedBy>
  <cp:revision>171</cp:revision>
  <dcterms:created xsi:type="dcterms:W3CDTF">2011-07-09T00:39:15Z</dcterms:created>
  <dcterms:modified xsi:type="dcterms:W3CDTF">2012-01-25T23:48:16Z</dcterms:modified>
</cp:coreProperties>
</file>