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dp" ContentType="image/vnd.ms-photo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4.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  <p:sldId id="340" r:id="rId31"/>
    <p:sldId id="343" r:id="rId32"/>
    <p:sldId id="346" r:id="rId33"/>
    <p:sldId id="349" r:id="rId34"/>
    <p:sldId id="352" r:id="rId35"/>
    <p:sldId id="355" r:id="rId36"/>
    <p:sldId id="358" r:id="rId37"/>
    <p:sldId id="361" r:id="rId38"/>
    <p:sldId id="364" r:id="rId39"/>
    <p:sldId id="367" r:id="rId40"/>
    <p:sldId id="370" r:id="rId41"/>
    <p:sldId id="373" r:id="rId42"/>
    <p:sldId id="376" r:id="rId43"/>
    <p:sldId id="379" r:id="rId44"/>
    <p:sldId id="382" r:id="rId45"/>
    <p:sldId id="385" r:id="rId46"/>
    <p:sldId id="388" r:id="rId47"/>
    <p:sldId id="391" r:id="rId48"/>
    <p:sldId id="394" r:id="rId49"/>
    <p:sldId id="397" r:id="rId50"/>
    <p:sldId id="400" r:id="rId51"/>
    <p:sldId id="403" r:id="rId52"/>
    <p:sldId id="406" r:id="rId53"/>
    <p:sldId id="409" r:id="rId54"/>
    <p:sldId id="412" r:id="rId55"/>
    <p:sldId id="415" r:id="rId56"/>
    <p:sldId id="418" r:id="rId57"/>
    <p:sldId id="421" r:id="rId58"/>
    <p:sldId id="424" r:id="rId59"/>
    <p:sldId id="427" r:id="rId60"/>
    <p:sldId id="430" r:id="rId61"/>
    <p:sldId id="433" r:id="rId62"/>
    <p:sldId id="436" r:id="rId63"/>
    <p:sldId id="439" r:id="rId64"/>
    <p:sldId id="442" r:id="rId65"/>
    <p:sldId id="445" r:id="rId66"/>
    <p:sldId id="448" r:id="rId67"/>
    <p:sldId id="451" r:id="rId68"/>
    <p:sldId id="454" r:id="rId69"/>
    <p:sldId id="457" r:id="rId70"/>
  </p:sldIdLst>
  <p:sldSz cx="9144000" cy="5715000"/>
  <p:notesSz cx="6858000" cy="9144000"/>
  <p:custDataLst>
    <p:tags r:id="rId7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slide" Target="slides/slide40.xml" /><Relationship Id="rId44" Type="http://schemas.openxmlformats.org/officeDocument/2006/relationships/slide" Target="slides/slide41.xml" /><Relationship Id="rId45" Type="http://schemas.openxmlformats.org/officeDocument/2006/relationships/slide" Target="slides/slide42.xml" /><Relationship Id="rId46" Type="http://schemas.openxmlformats.org/officeDocument/2006/relationships/slide" Target="slides/slide43.xml" /><Relationship Id="rId47" Type="http://schemas.openxmlformats.org/officeDocument/2006/relationships/slide" Target="slides/slide44.xml" /><Relationship Id="rId48" Type="http://schemas.openxmlformats.org/officeDocument/2006/relationships/slide" Target="slides/slide45.xml" /><Relationship Id="rId49" Type="http://schemas.openxmlformats.org/officeDocument/2006/relationships/slide" Target="slides/slide46.xml" /><Relationship Id="rId5" Type="http://schemas.openxmlformats.org/officeDocument/2006/relationships/slide" Target="slides/slide2.xml" /><Relationship Id="rId50" Type="http://schemas.openxmlformats.org/officeDocument/2006/relationships/slide" Target="slides/slide47.xml" /><Relationship Id="rId51" Type="http://schemas.openxmlformats.org/officeDocument/2006/relationships/slide" Target="slides/slide48.xml" /><Relationship Id="rId52" Type="http://schemas.openxmlformats.org/officeDocument/2006/relationships/slide" Target="slides/slide49.xml" /><Relationship Id="rId53" Type="http://schemas.openxmlformats.org/officeDocument/2006/relationships/slide" Target="slides/slide50.xml" /><Relationship Id="rId54" Type="http://schemas.openxmlformats.org/officeDocument/2006/relationships/slide" Target="slides/slide51.xml" /><Relationship Id="rId55" Type="http://schemas.openxmlformats.org/officeDocument/2006/relationships/slide" Target="slides/slide52.xml" /><Relationship Id="rId56" Type="http://schemas.openxmlformats.org/officeDocument/2006/relationships/slide" Target="slides/slide53.xml" /><Relationship Id="rId57" Type="http://schemas.openxmlformats.org/officeDocument/2006/relationships/slide" Target="slides/slide54.xml" /><Relationship Id="rId58" Type="http://schemas.openxmlformats.org/officeDocument/2006/relationships/slide" Target="slides/slide55.xml" /><Relationship Id="rId59" Type="http://schemas.openxmlformats.org/officeDocument/2006/relationships/slide" Target="slides/slide56.xml" /><Relationship Id="rId6" Type="http://schemas.openxmlformats.org/officeDocument/2006/relationships/slide" Target="slides/slide3.xml" /><Relationship Id="rId60" Type="http://schemas.openxmlformats.org/officeDocument/2006/relationships/slide" Target="slides/slide57.xml" /><Relationship Id="rId61" Type="http://schemas.openxmlformats.org/officeDocument/2006/relationships/slide" Target="slides/slide58.xml" /><Relationship Id="rId62" Type="http://schemas.openxmlformats.org/officeDocument/2006/relationships/slide" Target="slides/slide59.xml" /><Relationship Id="rId63" Type="http://schemas.openxmlformats.org/officeDocument/2006/relationships/slide" Target="slides/slide60.xml" /><Relationship Id="rId64" Type="http://schemas.openxmlformats.org/officeDocument/2006/relationships/slide" Target="slides/slide61.xml" /><Relationship Id="rId65" Type="http://schemas.openxmlformats.org/officeDocument/2006/relationships/slide" Target="slides/slide62.xml" /><Relationship Id="rId66" Type="http://schemas.openxmlformats.org/officeDocument/2006/relationships/slide" Target="slides/slide63.xml" /><Relationship Id="rId67" Type="http://schemas.openxmlformats.org/officeDocument/2006/relationships/slide" Target="slides/slide64.xml" /><Relationship Id="rId68" Type="http://schemas.openxmlformats.org/officeDocument/2006/relationships/slide" Target="slides/slide65.xml" /><Relationship Id="rId69" Type="http://schemas.openxmlformats.org/officeDocument/2006/relationships/slide" Target="slides/slide66.xml" /><Relationship Id="rId7" Type="http://schemas.openxmlformats.org/officeDocument/2006/relationships/slide" Target="slides/slide4.xml" /><Relationship Id="rId70" Type="http://schemas.openxmlformats.org/officeDocument/2006/relationships/slide" Target="slides/slide67.xml" /><Relationship Id="rId71" Type="http://schemas.openxmlformats.org/officeDocument/2006/relationships/tags" Target="tags/tag1.xml" /><Relationship Id="rId72" Type="http://schemas.openxmlformats.org/officeDocument/2006/relationships/presProps" Target="presProps.xml" /><Relationship Id="rId73" Type="http://schemas.openxmlformats.org/officeDocument/2006/relationships/viewProps" Target="viewProps.xml" /><Relationship Id="rId74" Type="http://schemas.openxmlformats.org/officeDocument/2006/relationships/theme" Target="theme/theme1.xml" /><Relationship Id="rId75" Type="http://schemas.openxmlformats.org/officeDocument/2006/relationships/tableStyles" Target="tableStyles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FBCCC-D1C8-4573-935D-546CEE4AB24A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84D01-2F91-45C6-972D-BA923E0047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4224999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0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5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C3E38-753C-40FD-B3EC-29D4F89E6F7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val="717058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85800" y="684213"/>
            <a:ext cx="5486400" cy="34305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707E-6EC6-4350-B07C-5849DC8CC6EB}" type="slidenum">
              <a:rPr lang="ja-JP" altLang="en-US" smtClean="0">
                <a:solidFill>
                  <a:prstClr val="black"/>
                </a:solidFill>
              </a:rPr>
              <a:t>29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val="3723414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85800" y="684213"/>
            <a:ext cx="5486400" cy="34305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B0EB-0F02-47D2-8C55-CFBD8142BE2E}" type="slidenum">
              <a:rPr lang="ja-JP" altLang="en-US" smtClean="0">
                <a:solidFill>
                  <a:prstClr val="black"/>
                </a:solidFill>
              </a:rPr>
              <a:t>36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val="2031914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7F56C-EF44-4492-9C54-9A9EDB13FC6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val="244808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えんてん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4BD67-6FE7-4F2A-ABA6-E724730CB8A3}" type="slidenum">
              <a:rPr kumimoji="1" lang="ja-JP" altLang="en-US" smtClean="0"/>
              <a:t>63</a:t>
            </a:fld>
            <a:endParaRPr kumimoji="1" lang="ja-JP" altLang="en-US"/>
          </a:p>
        </p:txBody>
      </p:sp>
    </p:spTree>
    <p:extLst>
      <p:ext uri="{BB962C8B-B14F-4D97-AF65-F5344CB8AC3E}">
        <p14:creationId val="3106750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AC81E-AAD2-48BA-BB8D-EB20384203B6}" type="slidenum">
              <a:rPr kumimoji="1" lang="ja-JP" altLang="en-US" smtClean="0"/>
              <a:t>65</a:t>
            </a:fld>
            <a:endParaRPr kumimoji="1" lang="ja-JP" altLang="en-US"/>
          </a:p>
        </p:txBody>
      </p:sp>
    </p:spTree>
    <p:extLst>
      <p:ext uri="{BB962C8B-B14F-4D97-AF65-F5344CB8AC3E}">
        <p14:creationId val="543744065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95472F-C032-4301-AE5E-5146EC7AEC5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1795F8B-533A-459F-8D6C-D3E5651E3E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79A8F1-AAFC-4AD7-86B9-36B00AB571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E89C650-AB7E-4F06-9F77-D285EEAFF59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DA5043F-CD31-499B-9AE6-3A2BFE213ED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F9C6866-F1FD-4FF7-856F-FDE4020A7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D2C346C-1B32-4969-B538-56B43F01E8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1E3493C-511D-4460-A29A-2DF2971C1D3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0630168-689D-42FA-8BAE-9B85D550B9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B84C19-66C7-4843-97AA-D824275247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ACB620-1DCD-45AE-BC8A-52D091CFA1C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11B50-B551-472E-ADFF-CBE80B7D1A4B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3620231345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09A0D-48FA-4A28-A1EB-66EFB4B82F6D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1711714813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6A36-B862-4DAE-89FA-BC0D2660AEFF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2648759829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7E6E-EF67-42EC-BA2B-0D28DAE712C2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1642675642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79262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8" y="1279262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1321-0905-4C1C-8059-7BB3CF6EA32C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3639897497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80D17-E32A-4015-AF86-1F7138F41CD4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1639208990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C009-7110-435B-BC43-C28C34C55DB8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1983282036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3" y="227543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3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8637-7938-4FD5-8F77-9413832E945F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247101712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223F-DB84-4C3C-8D93-87309F7BD00D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3210086418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A6746-A642-4316-A699-237C19BBD316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4144906914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8D234-BF2B-4290-AFF7-CDB92CB70F81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3144983640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011D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B71028-C3E8-4986-ADE3-CF9B36CC32A3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B777BE-6095-4778-B1E4-9E293449833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val="3336996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2.jpeg" /><Relationship Id="rId3" Type="http://schemas.microsoft.com/office/2007/relationships/hdphoto" Target="../media/image3.wdp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.png" /><Relationship Id="rId3" Type="http://schemas.microsoft.com/office/2007/relationships/hdphoto" Target="../media/image6.wdp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7.png" /><Relationship Id="rId3" Type="http://schemas.microsoft.com/office/2007/relationships/hdphoto" Target="../media/image8.wdp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9.png" /><Relationship Id="rId3" Type="http://schemas.microsoft.com/office/2007/relationships/hdphoto" Target="../media/image10.wdp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2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1.jpeg" /><Relationship Id="rId3" Type="http://schemas.microsoft.com/office/2007/relationships/hdphoto" Target="../media/image12.wdp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3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4.xm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3.jpeg" /></Relationships>
</file>

<file path=ppt/slides/_rels/slide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14.jpeg" /></Relationships>
</file>

<file path=ppt/slides/_rels/slide5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5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5.xml" /></Relationships>
</file>

<file path=ppt/slides/_rels/slide6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notesSlide" Target="../notesSlides/notesSlide6.xml" /></Relationships>
</file>

<file path=ppt/slides/_rels/slide6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6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円/楕円 1"/>
          <p:cNvSpPr/>
          <p:nvPr/>
        </p:nvSpPr>
        <p:spPr>
          <a:xfrm>
            <a:off x="66025" y="124881"/>
            <a:ext cx="9144000" cy="5665812"/>
          </a:xfrm>
          <a:prstGeom prst="ellipse">
            <a:avLst/>
          </a:prstGeom>
          <a:effectLst>
            <a:glow rad="127000">
              <a:schemeClr val="accent1">
                <a:alpha val="0"/>
              </a:schemeClr>
            </a:glow>
            <a:softEdge rad="1270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3" name="Picture 7" descr="C:\Users\Yoshiki\Desktop\Rotary\新しい薔薇\CIMG49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1840" y="2713484"/>
            <a:ext cx="2952328" cy="216023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23528" y="1561356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9600">
                <a:solidFill>
                  <a:srgbClr val="FF0000"/>
                </a:solidFill>
                <a:latin typeface="Milano LET" pitchFamily="2" charset="0"/>
                <a:ea typeface="AR P丸ゴシック体M" pitchFamily="50" charset="-128"/>
              </a:rPr>
              <a:t>Service </a:t>
            </a:r>
            <a:endParaRPr kumimoji="1" lang="ja-JP" altLang="en-US" sz="6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96719" y="841276"/>
            <a:ext cx="84969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理念なき奉仕は徒花</a:t>
            </a:r>
          </a:p>
        </p:txBody>
      </p:sp>
    </p:spTree>
    <p:extLst>
      <p:ext uri="{BB962C8B-B14F-4D97-AF65-F5344CB8AC3E}">
        <p14:creationId val="3439584611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4" name="円/楕円 3"/>
          <p:cNvSpPr/>
          <p:nvPr/>
        </p:nvSpPr>
        <p:spPr>
          <a:xfrm>
            <a:off x="1942874" y="3254379"/>
            <a:ext cx="1836204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6516216" y="1993404"/>
            <a:ext cx="1836204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225120" y="969696"/>
            <a:ext cx="8640960" cy="38472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Rotarian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に伝えられた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二つの遺伝子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    Paul Harris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が種を播いた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　　     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寛容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の心の上に立つ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親睦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r>
              <a:rPr lang="en-US" altLang="ja-JP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    A.F.Sheldon</a:t>
            </a:r>
            <a:r>
              <a:rPr lang="en-US" altLang="ja-JP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が齎した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         奉仕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の理念によって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         醸成される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人類愛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の精神</a:t>
            </a:r>
            <a:endParaRPr lang="ja-JP" altLang="en-US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3244466914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円/楕円 6"/>
          <p:cNvSpPr/>
          <p:nvPr/>
        </p:nvSpPr>
        <p:spPr>
          <a:xfrm>
            <a:off x="863588" y="1385993"/>
            <a:ext cx="7200800" cy="1260140"/>
          </a:xfrm>
          <a:prstGeom prst="ellipse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noFill/>
          </a:ln>
          <a:effectLst>
            <a:glow>
              <a:schemeClr val="accent1">
                <a:alpha val="5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29603" y="2497460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この不思議な日本語</a:t>
            </a:r>
          </a:p>
        </p:txBody>
      </p:sp>
      <p:pic>
        <p:nvPicPr>
          <p:cNvPr id="5" name="Picture 2" descr="G:\P100003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1760" y="3028355"/>
            <a:ext cx="3600450" cy="2700337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43508" y="1631343"/>
            <a:ext cx="8640960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</a:t>
            </a:r>
            <a:endParaRPr lang="en-US" altLang="ja-JP" sz="4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800095390"/>
      </p:ext>
    </p:extLst>
  </p:cSld>
  <p:clrMapOvr>
    <a:masterClrMapping/>
  </p:clrMapOvr>
  <mc:AlternateContent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2531" name="Picture 6" descr="G:\_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121196"/>
            <a:ext cx="7058025" cy="5400535"/>
          </a:xfrm>
          <a:prstGeom prst="rect">
            <a:avLst/>
          </a:prstGeom>
          <a:noFill/>
          <a:ln>
            <a:noFill/>
          </a:ln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val="1292464177"/>
      </p:ext>
    </p:extLst>
  </p:cSld>
  <p:clrMapOvr>
    <a:masterClrMapping/>
  </p:clrMapOvr>
  <mc:AlternateContent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横巻き 13"/>
          <p:cNvSpPr/>
          <p:nvPr/>
        </p:nvSpPr>
        <p:spPr>
          <a:xfrm rot="21241468">
            <a:off x="822828" y="1540390"/>
            <a:ext cx="3841546" cy="1800200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endParaRPr lang="en-US" altLang="ja-JP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itchFamily="50" charset="-128"/>
              <a:ea typeface="HGP創英角ﾎﾟｯﾌﾟ体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 rot="21253024">
            <a:off x="252413" y="1755143"/>
            <a:ext cx="439248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</a:t>
            </a:r>
            <a:r>
              <a:rPr kumimoji="1" lang="ja-JP" altLang="en-US" sz="3600">
                <a:ln w="19050">
                  <a:solidFill>
                    <a:srgbClr val="FF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itchFamily="50" charset="-128"/>
                <a:ea typeface="HGP創英角ﾎﾟｯﾌﾟ体" pitchFamily="50" charset="-128"/>
              </a:rPr>
              <a:t>一日中</a:t>
            </a:r>
            <a:r>
              <a:rPr kumimoji="1" lang="ja-JP" altLang="en-US" sz="3600">
                <a:ln w="190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itchFamily="50" charset="-128"/>
                <a:ea typeface="HGP創英角ﾎﾟｯﾌﾟ体" pitchFamily="50" charset="-128"/>
              </a:rPr>
              <a:t>モーニング</a:t>
            </a:r>
            <a:endParaRPr kumimoji="1" lang="en-US" altLang="ja-JP" sz="3600">
              <a:ln w="19050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itchFamily="50" charset="-128"/>
              <a:ea typeface="HGP創英角ﾎﾟｯﾌﾟ体" pitchFamily="50" charset="-128"/>
            </a:endParaRPr>
          </a:p>
          <a:p>
            <a:r>
              <a:rPr lang="ja-JP" altLang="en-US" sz="3600">
                <a:ln w="19050">
                  <a:solidFill>
                    <a:srgbClr val="FF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itchFamily="50" charset="-128"/>
                <a:ea typeface="HGP創英角ﾎﾟｯﾌﾟ体" pitchFamily="50" charset="-128"/>
              </a:rPr>
              <a:t>　　    </a:t>
            </a:r>
            <a:r>
              <a:rPr kumimoji="1" lang="ja-JP" altLang="en-US" sz="3600">
                <a:ln w="19050">
                  <a:solidFill>
                    <a:srgbClr val="FF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itchFamily="50" charset="-128"/>
                <a:ea typeface="HGP創英角ﾎﾟｯﾌﾟ体" pitchFamily="50" charset="-128"/>
              </a:rPr>
              <a:t>あります</a:t>
            </a:r>
            <a:endParaRPr kumimoji="1" lang="en-US" altLang="ja-JP" sz="3600">
              <a:ln w="19050">
                <a:solidFill>
                  <a:srgbClr val="FF000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itchFamily="50" charset="-128"/>
              <a:ea typeface="HGP創英角ﾎﾟｯﾌﾟ体" pitchFamily="50" charset="-128"/>
            </a:endParaRPr>
          </a:p>
        </p:txBody>
      </p:sp>
      <p:sp>
        <p:nvSpPr>
          <p:cNvPr id="15" name="横巻き 14"/>
          <p:cNvSpPr/>
          <p:nvPr/>
        </p:nvSpPr>
        <p:spPr>
          <a:xfrm>
            <a:off x="4754743" y="1384267"/>
            <a:ext cx="3505608" cy="1800200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5508104" y="3783933"/>
            <a:ext cx="1964034" cy="627322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3682782" y="4225652"/>
            <a:ext cx="1825322" cy="700768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004048" y="1696387"/>
            <a:ext cx="334470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600" b="1">
                <a:ln w="19050">
                  <a:solidFill>
                    <a:srgbClr val="FF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itchFamily="50" charset="-128"/>
                <a:ea typeface="HGP創英角ﾎﾟｯﾌﾟ体" pitchFamily="50" charset="-128"/>
              </a:rPr>
              <a:t>夜も</a:t>
            </a:r>
            <a:r>
              <a:rPr lang="ja-JP" altLang="en-US" sz="3600" b="1">
                <a:ln w="1905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itchFamily="50" charset="-128"/>
                <a:ea typeface="HGP創英角ﾎﾟｯﾌﾟ体" pitchFamily="50" charset="-128"/>
              </a:rPr>
              <a:t>モーニング</a:t>
            </a:r>
            <a:endParaRPr lang="en-US" altLang="ja-JP" sz="3600" b="1">
              <a:ln w="19050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itchFamily="50" charset="-128"/>
              <a:ea typeface="HGP創英角ﾎﾟｯﾌﾟ体" pitchFamily="50" charset="-128"/>
            </a:endParaRPr>
          </a:p>
          <a:p>
            <a:r>
              <a:rPr lang="ja-JP" altLang="en-US" sz="4000" b="1">
                <a:ln w="19050">
                  <a:solidFill>
                    <a:schemeClr val="tx1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r>
              <a:rPr lang="ja-JP" altLang="en-US" sz="3600" b="1">
                <a:ln w="19050">
                  <a:solidFill>
                    <a:srgbClr val="FF000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itchFamily="50" charset="-128"/>
                <a:ea typeface="HGP創英角ﾎﾟｯﾌﾟ体" pitchFamily="50" charset="-128"/>
              </a:rPr>
              <a:t>つきます</a:t>
            </a:r>
            <a:endParaRPr lang="en-US" altLang="ja-JP" sz="3600" b="1">
              <a:ln w="19050">
                <a:solidFill>
                  <a:srgbClr val="FF000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itchFamily="50" charset="-128"/>
              <a:ea typeface="HGP創英角ﾎﾟｯﾌﾟ体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55128" y="3158876"/>
            <a:ext cx="880936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英語に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訳したらどうなるの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en-US" altLang="ja-JP" sz="360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ea typeface="AR P丸ゴシック体M" pitchFamily="50" charset="-128"/>
              </a:rPr>
              <a:t>All Day Morning </a:t>
            </a:r>
            <a:r>
              <a:rPr lang="en-US" altLang="ja-JP" sz="36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ea typeface="AR P丸ゴシック体M" pitchFamily="50" charset="-128"/>
              </a:rPr>
              <a:t>Service</a:t>
            </a:r>
          </a:p>
          <a:p>
            <a:pPr algn="ctr"/>
            <a:r>
              <a:rPr lang="en-US" altLang="ja-JP" sz="360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ea typeface="AR P丸ゴシック体M" pitchFamily="50" charset="-128"/>
              </a:rPr>
              <a:t>Morning </a:t>
            </a:r>
            <a:r>
              <a:rPr lang="en-US" altLang="ja-JP" sz="36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ea typeface="AR P丸ゴシック体M" pitchFamily="50" charset="-128"/>
              </a:rPr>
              <a:t>Service</a:t>
            </a:r>
            <a:r>
              <a:rPr lang="en-US" altLang="ja-JP" sz="360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  <a:ea typeface="AR P丸ゴシック体M" pitchFamily="50" charset="-128"/>
              </a:rPr>
              <a:t> in Night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00016" y="584875"/>
            <a:ext cx="8625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岐阜の喫茶店で見る不思議な日本語</a:t>
            </a:r>
          </a:p>
        </p:txBody>
      </p:sp>
      <p:sp>
        <p:nvSpPr>
          <p:cNvPr id="17" name="正方形/長方形 16"/>
          <p:cNvSpPr/>
          <p:nvPr/>
        </p:nvSpPr>
        <p:spPr>
          <a:xfrm>
            <a:off x="3973052" y="1966528"/>
            <a:ext cx="1417376" cy="156966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ja-JP" altLang="en-US" sz="9600" b="1">
                <a:ln w="76200"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？</a:t>
            </a:r>
          </a:p>
        </p:txBody>
      </p:sp>
    </p:spTree>
    <p:extLst>
      <p:ext uri="{BB962C8B-B14F-4D97-AF65-F5344CB8AC3E}">
        <p14:creationId val="1526762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7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8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5" grpId="0" animBg="1"/>
      <p:bldP spid="11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雲形吹き出し 9"/>
          <p:cNvSpPr/>
          <p:nvPr/>
        </p:nvSpPr>
        <p:spPr>
          <a:xfrm rot="364703">
            <a:off x="2025091" y="1387251"/>
            <a:ext cx="4993992" cy="2298502"/>
          </a:xfrm>
          <a:prstGeom prst="cloudCallout">
            <a:avLst>
              <a:gd name="adj1" fmla="val 22739"/>
              <a:gd name="adj2" fmla="val -76246"/>
            </a:avLst>
          </a:prstGeom>
          <a:solidFill>
            <a:schemeClr val="tx2">
              <a:lumMod val="60000"/>
              <a:lumOff val="40000"/>
              <a:alpha val="50000"/>
            </a:schemeClr>
          </a:solidFill>
          <a:ln w="38100">
            <a:solidFill>
              <a:srgbClr val="0070C0"/>
            </a:solidFill>
          </a:ln>
          <a:scene3d>
            <a:camera prst="orthographicFront">
              <a:rot lat="1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67382" y="1777379"/>
            <a:ext cx="8644208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   　昼飯に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モーニング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食べた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>
              <a:defRPr/>
            </a:pP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岐阜では立派に通じる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日本語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です</a:t>
            </a:r>
          </a:p>
        </p:txBody>
      </p:sp>
    </p:spTree>
    <p:extLst>
      <p:ext uri="{BB962C8B-B14F-4D97-AF65-F5344CB8AC3E}">
        <p14:creationId val="4117808117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251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52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53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51520" y="625252"/>
            <a:ext cx="8642350" cy="440120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モーニングあります</a:t>
            </a:r>
            <a:r>
              <a:rPr lang="ja-JP" altLang="en-US" sz="4000" b="1" err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の貼紙は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岐阜近郊の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喫茶店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で常に見かける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lang="en-US" altLang="ja-JP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Customer‘s Delight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戦略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で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コーヒーを注文すると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>
              <a:defRPr/>
            </a:pP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厚切り食パン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サラダ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卵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</a:p>
          <a:p>
            <a:pPr algn="ctr">
              <a:defRPr/>
            </a:pP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茶碗蒸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味噌汁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おにぎり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これでもか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！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とついてくるのです  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val="1138490422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円/楕円 3"/>
          <p:cNvSpPr/>
          <p:nvPr/>
        </p:nvSpPr>
        <p:spPr>
          <a:xfrm>
            <a:off x="3563888" y="2497460"/>
            <a:ext cx="1836204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64130" y="1485000"/>
            <a:ext cx="85689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これと同じ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現象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が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ロータリー用語にも見られます</a:t>
            </a:r>
            <a:endParaRPr kumimoji="1"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kumimoji="1"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kumimoji="1"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この不思議な日本語</a:t>
            </a:r>
            <a:endParaRPr kumimoji="1" lang="en-US" altLang="ja-JP" sz="40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943478559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78362" y="625252"/>
            <a:ext cx="8640960" cy="44627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4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Service</a:t>
            </a:r>
            <a:r>
              <a:rPr lang="en-US" altLang="ja-JP" sz="400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</a:t>
            </a:r>
            <a:r>
              <a:rPr lang="ja-JP" altLang="en-US" sz="400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を</a:t>
            </a:r>
            <a:endParaRPr lang="en-US" altLang="ja-JP" sz="400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最初に和訳した時代は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  大正～昭和初期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それまでの日本人には思いもよらぬ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考え方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概念を表現する日本語に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</a:t>
            </a: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適切な語彙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が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なかったとしても当然でしょう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107995656"/>
      </p:ext>
    </p:extLst>
  </p:cSld>
  <p:clrMapOvr>
    <a:masterClrMapping/>
  </p:clrMapOvr>
  <p:transition spd="slow">
    <p:push dir="u"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正方形/長方形 1"/>
          <p:cNvSpPr/>
          <p:nvPr/>
        </p:nvSpPr>
        <p:spPr>
          <a:xfrm>
            <a:off x="179512" y="697260"/>
            <a:ext cx="8784976" cy="43396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ロータリー用語としての意味を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憶えるほかありません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そこで　　　　　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en-US" altLang="ja-JP" sz="4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Service</a:t>
            </a:r>
            <a:r>
              <a:rPr lang="en-US" altLang="ja-JP" sz="40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=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奉仕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辞書を引いてみました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32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日本国語大辞典 小学館</a:t>
            </a:r>
            <a:endParaRPr lang="en-US" altLang="ja-JP" sz="3200" b="1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 algn="ctr"/>
            <a:r>
              <a:rPr lang="en-US" altLang="ja-JP" sz="4000" b="1">
                <a:ln w="3175"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Random House E-J Dictionary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val="3543808481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円/楕円 4"/>
          <p:cNvSpPr/>
          <p:nvPr/>
        </p:nvSpPr>
        <p:spPr>
          <a:xfrm>
            <a:off x="2411760" y="409228"/>
            <a:ext cx="1836204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23528" y="625252"/>
            <a:ext cx="85689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日本語で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とは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１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神仏</a:t>
            </a:r>
            <a:r>
              <a:rPr kumimoji="1"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天使</a:t>
            </a:r>
            <a:r>
              <a:rPr kumimoji="1"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主君．師</a:t>
            </a:r>
            <a:r>
              <a:rPr kumimoji="1"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などの長上に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謹んで仕え奉ること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2</a:t>
            </a:r>
            <a:r>
              <a:rPr kumimoji="1"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私心を捨てて国家</a:t>
            </a:r>
            <a:r>
              <a:rPr kumimoji="1"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社会や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他人のために献身的に働くこと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自己を捨てて盡くすこと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 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滅私奉公型・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自己否定的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val="3981659323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7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79512" y="1705372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kumimoji="1"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3 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商品を特に安く提供したりして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客の得になるように図らうこと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val="3215926711"/>
      </p:ext>
    </p:extLst>
  </p:cSld>
  <p:clrMapOvr>
    <a:masterClrMapping/>
  </p:clrMapOvr>
  <p:transition spd="slow">
    <p:push dir="u"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円/楕円 4"/>
          <p:cNvSpPr/>
          <p:nvPr/>
        </p:nvSpPr>
        <p:spPr>
          <a:xfrm>
            <a:off x="4283968" y="481236"/>
            <a:ext cx="1512168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93761" y="672435"/>
            <a:ext cx="8496944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4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Service 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英語では</a:t>
            </a:r>
            <a:endParaRPr kumimoji="1"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18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項目の様々な用法のうち主なもの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１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（しばしば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～</a:t>
            </a:r>
            <a:r>
              <a:rPr kumimoji="1"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s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）</a:t>
            </a:r>
            <a:r>
              <a:rPr kumimoji="1"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役に立つ働き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  営利を考えない事業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2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供給 公益事業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3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アフターサービス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　　　　・・・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自己肯定的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kumimoji="1"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val="262925737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44822" y="1273324"/>
            <a:ext cx="86409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4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給仕の仕方 客扱い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6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公的な服務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9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（米：</a:t>
            </a:r>
            <a:r>
              <a:rPr kumimoji="1" lang="en-US" altLang="ja-JP"/>
              <a:t>  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単数扱い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時に～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s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）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宗教上の儀式 神に仕えること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5.7.8.10.11.12.13.14.15.16.17.18</a:t>
            </a:r>
            <a:endParaRPr kumimoji="1" lang="ja-JP" altLang="en-US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val="3530949826"/>
      </p:ext>
    </p:extLst>
  </p:cSld>
  <p:clrMapOvr>
    <a:masterClrMapping/>
  </p:clrMapOvr>
  <p:transition spd="slow">
    <p:push dir="u"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円/楕円 5"/>
          <p:cNvSpPr/>
          <p:nvPr/>
        </p:nvSpPr>
        <p:spPr>
          <a:xfrm>
            <a:off x="2699792" y="2544357"/>
            <a:ext cx="3744416" cy="1225234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2575" y="88449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endParaRPr lang="ja-JP" altLang="en-US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8213" y="2119773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4400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Ideal of Service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292365" y="3576413"/>
            <a:ext cx="8564831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ロータリーの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の定義です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この理念の意味は？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22751" y="796334"/>
            <a:ext cx="85964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どの意味もぴったり合いません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ロータリー語では</a:t>
            </a:r>
            <a:endParaRPr kumimoji="1" lang="ja-JP" altLang="en-US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11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74380" y="2772254"/>
            <a:ext cx="72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奉仕の理想</a:t>
            </a:r>
          </a:p>
        </p:txBody>
      </p:sp>
    </p:spTree>
    <p:extLst>
      <p:ext uri="{BB962C8B-B14F-4D97-AF65-F5344CB8AC3E}">
        <p14:creationId val="2935647820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円/楕円 5"/>
          <p:cNvSpPr/>
          <p:nvPr/>
        </p:nvSpPr>
        <p:spPr>
          <a:xfrm>
            <a:off x="1691680" y="2785492"/>
            <a:ext cx="5760640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3" name="Picture 2" descr="C:\Users\Yoshiki\My Pictures\Pictures\img03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5279027" cy="683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81644" y="1129308"/>
            <a:ext cx="864096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4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ＲＩ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の発行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している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  　全世界のクラブ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の名簿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en-US" altLang="ja-JP" sz="4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Official Directory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に記載された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“</a:t>
            </a:r>
            <a:r>
              <a:rPr lang="en-US" altLang="ja-JP" sz="4400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Ideal of Service</a:t>
            </a:r>
            <a:r>
              <a:rPr lang="ja-JP" altLang="en-US" sz="4400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”</a:t>
            </a:r>
            <a:endParaRPr lang="en-US" altLang="ja-JP" sz="4400">
              <a:ln w="317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egoe Print" pitchFamily="2" charset="0"/>
              <a:ea typeface="Arial Unicode MS" pitchFamily="50" charset="-128"/>
              <a:cs typeface="Arial Unicode MS" pitchFamily="50" charset="-128"/>
            </a:endParaRPr>
          </a:p>
          <a:p>
            <a:pPr algn="ctr"/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 P丸ゴシック体M" pitchFamily="50" charset="-128"/>
                <a:ea typeface="AR P丸ゴシック体M" pitchFamily="50" charset="-128"/>
                <a:cs typeface="Arial Unicode MS" pitchFamily="50" charset="-128"/>
              </a:rPr>
              <a:t>の解釈は</a:t>
            </a:r>
            <a:endParaRPr lang="en-US" altLang="ja-JP" sz="4000" b="1">
              <a:ln w="3175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 P丸ゴシック体M" pitchFamily="50" charset="-128"/>
              <a:ea typeface="AR P丸ゴシック体M" pitchFamily="50" charset="-128"/>
              <a:cs typeface="Arial Unicode MS" pitchFamily="50" charset="-128"/>
            </a:endParaRPr>
          </a:p>
          <a:p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 P丸ゴシック体M" pitchFamily="50" charset="-128"/>
                <a:ea typeface="AR P丸ゴシック体M" pitchFamily="50" charset="-128"/>
                <a:cs typeface="Arial Unicode MS" pitchFamily="50" charset="-128"/>
              </a:rPr>
              <a:t>　　 公的なものと考えられます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10935803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角丸四角形 6"/>
          <p:cNvSpPr/>
          <p:nvPr/>
        </p:nvSpPr>
        <p:spPr>
          <a:xfrm>
            <a:off x="2162126" y="3433564"/>
            <a:ext cx="4210073" cy="64807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301756" y="769268"/>
            <a:ext cx="8640960" cy="41549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0310">
              <a:defRPr/>
            </a:pPr>
            <a:r>
              <a:rPr lang="en-US" altLang="ja-JP" sz="4400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Rotary clubs</a:t>
            </a:r>
            <a:r>
              <a:rPr lang="ja-JP" altLang="en-US" sz="4400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en-US" altLang="ja-JP" sz="4400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everywhere have</a:t>
            </a:r>
            <a:r>
              <a:rPr lang="ja-JP" altLang="en-US" sz="4400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en-US" altLang="ja-JP" sz="4400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one</a:t>
            </a:r>
            <a:r>
              <a:rPr lang="ja-JP" altLang="en-US" sz="4400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en-US" altLang="ja-JP" sz="4400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basic ideal</a:t>
            </a:r>
            <a:r>
              <a:rPr lang="ja-JP" altLang="en-US" sz="4400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－</a:t>
            </a:r>
            <a:endParaRPr lang="en-US" altLang="ja-JP" sz="4400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egoe Print" pitchFamily="2" charset="0"/>
              <a:ea typeface="Arial Unicode MS" pitchFamily="50" charset="-128"/>
              <a:cs typeface="Arial Unicode MS" pitchFamily="50" charset="-128"/>
            </a:endParaRPr>
          </a:p>
          <a:p>
            <a:pPr algn="ctr" defTabSz="810310">
              <a:defRPr/>
            </a:pPr>
            <a:r>
              <a:rPr lang="ja-JP" altLang="en-US" sz="4400" b="1">
                <a:ln w="3175"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en-US" altLang="ja-JP" sz="4400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the</a:t>
            </a:r>
            <a:r>
              <a:rPr lang="ja-JP" altLang="en-US" sz="4400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“</a:t>
            </a:r>
            <a:r>
              <a:rPr lang="en-US" altLang="ja-JP" sz="4400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Ideal of Service</a:t>
            </a:r>
            <a:r>
              <a:rPr lang="ja-JP" altLang="en-US" sz="4400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”</a:t>
            </a:r>
            <a:r>
              <a:rPr lang="en-US" altLang="ja-JP" sz="4400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,</a:t>
            </a:r>
          </a:p>
          <a:p>
            <a:pPr algn="ctr" defTabSz="810310">
              <a:defRPr/>
            </a:pPr>
            <a:r>
              <a:rPr lang="en-US" altLang="ja-JP" sz="4400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which is </a:t>
            </a:r>
            <a:r>
              <a:rPr lang="ja-JP" altLang="en-US" sz="4400" b="1">
                <a:ln w="3175">
                  <a:solidFill>
                    <a:srgbClr val="00B0F0"/>
                  </a:solidFill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　　　　　　　　　　　　　　　　　　　　　　　　　　　　　　　　　　　　　　　　　　　　　　　　　　　</a:t>
            </a:r>
          </a:p>
          <a:p>
            <a:pPr algn="ctr" defTabSz="810310">
              <a:defRPr/>
            </a:pPr>
            <a:r>
              <a:rPr lang="en-US" altLang="ja-JP" sz="4400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thoughtfulness of </a:t>
            </a:r>
          </a:p>
          <a:p>
            <a:pPr algn="ctr" defTabSz="810310">
              <a:defRPr/>
            </a:pPr>
            <a:r>
              <a:rPr lang="en-US" altLang="ja-JP" sz="4400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and helpfulness to others</a:t>
            </a:r>
            <a:endParaRPr lang="ja-JP" altLang="en-US" sz="4400">
              <a:ln w="3175">
                <a:noFill/>
              </a:ln>
              <a:solidFill>
                <a:srgbClr val="FFFF00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val="3627229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角丸四角形吹き出し 5"/>
          <p:cNvSpPr/>
          <p:nvPr/>
        </p:nvSpPr>
        <p:spPr>
          <a:xfrm>
            <a:off x="516252" y="1377998"/>
            <a:ext cx="2080644" cy="612648"/>
          </a:xfrm>
          <a:prstGeom prst="wedgeRoundRectCallout">
            <a:avLst>
              <a:gd name="adj1" fmla="val -17836"/>
              <a:gd name="adj2" fmla="val 36926"/>
              <a:gd name="adj3" fmla="val 16667"/>
            </a:avLst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角丸四角形吹き出し 6"/>
          <p:cNvSpPr/>
          <p:nvPr/>
        </p:nvSpPr>
        <p:spPr>
          <a:xfrm>
            <a:off x="517921" y="4415480"/>
            <a:ext cx="4779204" cy="612648"/>
          </a:xfrm>
          <a:prstGeom prst="wedgeRoundRectCallout">
            <a:avLst>
              <a:gd name="adj1" fmla="val -21405"/>
              <a:gd name="adj2" fmla="val -51309"/>
              <a:gd name="adj3" fmla="val 16667"/>
            </a:avLst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18</a:t>
            </a:fld>
            <a:endParaRPr kumimoji="1" lang="ja-JP" altLang="en-US"/>
          </a:p>
        </p:txBody>
      </p:sp>
      <p:cxnSp>
        <p:nvCxnSpPr>
          <p:cNvPr id="8" name="直線矢印コネクタ 7"/>
          <p:cNvCxnSpPr/>
          <p:nvPr/>
        </p:nvCxnSpPr>
        <p:spPr>
          <a:xfrm flipH="1" flipV="1">
            <a:off x="2572512" y="1987296"/>
            <a:ext cx="2647560" cy="242818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251520" y="649759"/>
            <a:ext cx="8712968" cy="44627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44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   </a:t>
            </a:r>
            <a:r>
              <a:rPr lang="en-US" altLang="ja-JP" sz="4400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Thoughtful</a:t>
            </a:r>
            <a:r>
              <a:rPr lang="ja-JP" altLang="en-US" sz="4000" b="1">
                <a:ln w="3175"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 P丸ゴシック体M" pitchFamily="50" charset="-128"/>
                <a:ea typeface="AR P丸ゴシック体M" pitchFamily="50" charset="-128"/>
                <a:cs typeface="Arial Unicode MS" pitchFamily="50" charset="-128"/>
              </a:rPr>
              <a:t>＝</a:t>
            </a:r>
            <a:r>
              <a:rPr lang="en-US" altLang="ja-JP" sz="4000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Key</a:t>
            </a:r>
            <a:r>
              <a:rPr lang="en-US" altLang="ja-JP" sz="3200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en-US" altLang="ja-JP" sz="4000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egoe Print" pitchFamily="2" charset="0"/>
                <a:ea typeface="Arial Unicode MS" pitchFamily="50" charset="-128"/>
                <a:cs typeface="Arial Unicode MS" pitchFamily="50" charset="-128"/>
              </a:rPr>
              <a:t>Word</a:t>
            </a:r>
            <a:endParaRPr lang="en-US" altLang="ja-JP" sz="3200">
              <a:ln w="3175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egoe Print" pitchFamily="2" charset="0"/>
              <a:ea typeface="Arial Unicode MS" pitchFamily="50" charset="-128"/>
              <a:cs typeface="Arial Unicode MS" pitchFamily="50" charset="-128"/>
            </a:endParaRPr>
          </a:p>
          <a:p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 P丸ゴシック体M" pitchFamily="50" charset="-128"/>
                <a:ea typeface="AR P丸ゴシック体M" pitchFamily="50" charset="-128"/>
                <a:cs typeface="Arial Unicode MS" pitchFamily="50" charset="-128"/>
              </a:rPr>
              <a:t> 思いやりがある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 P丸ゴシック体M" pitchFamily="50" charset="-128"/>
              <a:ea typeface="AR P丸ゴシック体M" pitchFamily="50" charset="-128"/>
              <a:cs typeface="Arial Unicode MS" pitchFamily="50" charset="-128"/>
            </a:endParaRPr>
          </a:p>
          <a:p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 P丸ゴシック体M" pitchFamily="50" charset="-128"/>
                <a:ea typeface="AR P丸ゴシック体M" pitchFamily="50" charset="-128"/>
                <a:cs typeface="Arial Unicode MS" pitchFamily="50" charset="-128"/>
              </a:rPr>
              <a:t> 自分のことより他人の慰めや幸せの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 P丸ゴシック体M" pitchFamily="50" charset="-128"/>
              <a:ea typeface="AR P丸ゴシック体M" pitchFamily="50" charset="-128"/>
              <a:cs typeface="Arial Unicode MS" pitchFamily="50" charset="-128"/>
            </a:endParaRPr>
          </a:p>
          <a:p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 P丸ゴシック体M" pitchFamily="50" charset="-128"/>
                <a:ea typeface="AR P丸ゴシック体M" pitchFamily="50" charset="-128"/>
                <a:cs typeface="Arial Unicode MS" pitchFamily="50" charset="-128"/>
              </a:rPr>
              <a:t> ためになるよう積極的に気を配る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 P丸ゴシック体M" pitchFamily="50" charset="-128"/>
              <a:ea typeface="AR P丸ゴシック体M" pitchFamily="50" charset="-128"/>
              <a:cs typeface="Arial Unicode MS" pitchFamily="50" charset="-128"/>
            </a:endParaRPr>
          </a:p>
          <a:p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 P丸ゴシック体M" pitchFamily="50" charset="-128"/>
                <a:ea typeface="AR P丸ゴシック体M" pitchFamily="50" charset="-128"/>
                <a:cs typeface="Arial Unicode MS" pitchFamily="50" charset="-128"/>
              </a:rPr>
              <a:t> 思慮深い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 P丸ゴシック体M" pitchFamily="50" charset="-128"/>
              <a:ea typeface="AR P丸ゴシック体M" pitchFamily="50" charset="-128"/>
              <a:cs typeface="Arial Unicode MS" pitchFamily="50" charset="-128"/>
            </a:endParaRPr>
          </a:p>
          <a:p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 P丸ゴシック体M" pitchFamily="50" charset="-128"/>
                <a:ea typeface="AR P丸ゴシック体M" pitchFamily="50" charset="-128"/>
                <a:cs typeface="Arial Unicode MS" pitchFamily="50" charset="-128"/>
              </a:rPr>
              <a:t> 周到に用意した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 P丸ゴシック体M" pitchFamily="50" charset="-128"/>
              <a:ea typeface="AR P丸ゴシック体M" pitchFamily="50" charset="-128"/>
              <a:cs typeface="Arial Unicode MS" pitchFamily="50" charset="-128"/>
            </a:endParaRPr>
          </a:p>
          <a:p>
            <a:r>
              <a:rPr lang="en-US" altLang="ja-JP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 P丸ゴシック体M" pitchFamily="50" charset="-128"/>
                <a:ea typeface="AR P丸ゴシック体M" pitchFamily="50" charset="-128"/>
                <a:cs typeface="Arial Unicode MS" pitchFamily="50" charset="-128"/>
              </a:rPr>
              <a:t> 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 P丸ゴシック体M" pitchFamily="50" charset="-128"/>
                <a:ea typeface="AR P丸ゴシック体M" pitchFamily="50" charset="-128"/>
                <a:cs typeface="Arial Unicode MS" pitchFamily="50" charset="-128"/>
              </a:rPr>
              <a:t>熟慮の結果生まれた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 P丸ゴシック体M" pitchFamily="50" charset="-128"/>
              <a:ea typeface="AR P丸ゴシック体M" pitchFamily="50" charset="-128"/>
              <a:cs typeface="Arial Unicode MS" pitchFamily="50" charset="-128"/>
            </a:endParaRPr>
          </a:p>
        </p:txBody>
      </p:sp>
    </p:spTree>
    <p:extLst>
      <p:ext uri="{BB962C8B-B14F-4D97-AF65-F5344CB8AC3E}">
        <p14:creationId val="342326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Picture 4" descr="G:\P100009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5262" y="1122117"/>
            <a:ext cx="3168352" cy="285447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1693318" y="2549355"/>
            <a:ext cx="1986441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60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  <a:ea typeface="AR P丸ゴシック体M" pitchFamily="50" charset="-128"/>
              </a:rPr>
              <a:t>Aramis</a:t>
            </a:r>
            <a:endParaRPr lang="en-US" altLang="ja-JP" sz="360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  <a:ea typeface="AR P丸ゴシック体M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89159" y="48123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ここ</a:t>
            </a:r>
            <a:r>
              <a:rPr kumimoji="1"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10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年来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イヌ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を飼ってきました 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89159" y="3731431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  <a:ea typeface="AR P丸ゴシック体M" pitchFamily="50" charset="-128"/>
              </a:rPr>
              <a:t>Ｇ</a:t>
            </a:r>
            <a:r>
              <a:rPr lang="en-US" altLang="ja-JP" sz="40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  <a:ea typeface="AR P丸ゴシック体M" pitchFamily="50" charset="-128"/>
              </a:rPr>
              <a:t>olden Retriever </a:t>
            </a:r>
            <a:r>
              <a:rPr lang="ja-JP" altLang="en-US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♂ </a:t>
            </a:r>
            <a:r>
              <a:rPr lang="en-US" altLang="ja-JP" sz="32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3</a:t>
            </a:r>
            <a:r>
              <a:rPr lang="ja-JP" altLang="en-US" sz="28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歳</a:t>
            </a:r>
            <a:r>
              <a:rPr lang="ja-JP" altLang="en-US" sz="32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en-US" altLang="ja-JP" sz="32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34Kg</a:t>
            </a:r>
          </a:p>
          <a:p>
            <a:pPr algn="ctr"/>
            <a:r>
              <a:rPr lang="ja-JP" altLang="en-US" sz="4000" b="1">
                <a:solidFill>
                  <a:srgbClr val="9BBB5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今は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健康</a:t>
            </a:r>
            <a:r>
              <a:rPr lang="ja-JP" altLang="en-US" sz="4000" b="1">
                <a:solidFill>
                  <a:srgbClr val="9BBB5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と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楽しみ</a:t>
            </a:r>
            <a:r>
              <a:rPr lang="ja-JP" altLang="en-US" sz="4000" b="1">
                <a:solidFill>
                  <a:srgbClr val="9BBB5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のためですが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ja-JP" altLang="en-US" sz="4400">
              <a:solidFill>
                <a:srgbClr val="0070C0"/>
              </a:solidFill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1814251" y="1841470"/>
            <a:ext cx="1744576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rgbClr val="9BBB5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五匹目</a:t>
            </a:r>
            <a:endParaRPr lang="ja-JP" altLang="en-US"/>
          </a:p>
        </p:txBody>
      </p:sp>
    </p:spTree>
    <p:extLst>
      <p:ext uri="{BB962C8B-B14F-4D97-AF65-F5344CB8AC3E}">
        <p14:creationId val="3744204207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51520" y="913284"/>
            <a:ext cx="8640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最初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イヌを飼うようになったのは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種♂の終末期看護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が目的でした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それは死を間近にしたイヌに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どうしたら幸せなひとときを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    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与えられるか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ということだけが全てです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val="2189612282"/>
      </p:ext>
    </p:extLst>
  </p:cSld>
  <p:clrMapOvr>
    <a:masterClrMapping/>
  </p:clrMapOvr>
  <p:transition spd="slow">
    <p:push dir="u"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51520" y="913284"/>
            <a:ext cx="8640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そんな彼らのなかで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英語を聴くイヌ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に出合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ったのです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ある日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余命幾何もない彼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が</a:t>
            </a: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じっと座って英語のテ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―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プに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聴き入っている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ではありませんか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その時のあの穏やかな顔</a:t>
            </a:r>
            <a:r>
              <a:rPr kumimoji="1"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kumimoji="1"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val="1317251298"/>
      </p:ext>
    </p:extLst>
  </p:cSld>
  <p:clrMapOvr>
    <a:masterClrMapping/>
  </p:clrMapOvr>
  <p:transition spd="slow">
    <p:push dir="u"/>
  </p:transition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79512" y="1489348"/>
            <a:ext cx="87849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このイヌは</a:t>
            </a:r>
            <a:r>
              <a:rPr kumimoji="1"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「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座れ</a:t>
            </a:r>
            <a:r>
              <a:rPr kumimoji="1"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」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も</a:t>
            </a:r>
            <a:r>
              <a:rPr kumimoji="1"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「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お手</a:t>
            </a:r>
            <a:r>
              <a:rPr kumimoji="1"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」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もできない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と聞いていました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ところが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val="863391309"/>
      </p:ext>
    </p:extLst>
  </p:cSld>
  <p:clrMapOvr>
    <a:masterClrMapping/>
  </p:clrMapOvr>
  <p:transition spd="slow">
    <p:push dir="u"/>
  </p:transition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54022" y="1201316"/>
            <a:ext cx="8640960" cy="31700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「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Sit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! 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」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目を輝かせて座り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「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Paw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!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」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嬉々として手を差出し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「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Stay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!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」「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Come on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!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」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尾を振り続けて駆け寄り　　　　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仔犬のように戯れつかんばかり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1408001000"/>
      </p:ext>
    </p:extLst>
  </p:cSld>
  <p:clrMapOvr>
    <a:masterClrMapping/>
  </p:clrMapOvr>
  <p:transition spd="slow">
    <p:push dir="u"/>
  </p:transition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43645" y="625252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英語で語りかけられたとき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生まれ故郷アメリカでの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楽しかった仔犬の日々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今立ち還ったと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思ったに違いありません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彼の悦びが奔流のように私の胸に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流れ込んできました　　 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val="3011365233"/>
      </p:ext>
    </p:extLst>
  </p:cSld>
  <p:clrMapOvr>
    <a:masterClrMapping/>
  </p:clrMapOvr>
  <p:transition spd="slow">
    <p:push dir="u"/>
  </p:transition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51520" y="769268"/>
            <a:ext cx="8640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異国での永い孤独な年月の後に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短いが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心満たされた平和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な日々を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彼に約束することができました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25</a:t>
            </a:fld>
            <a:endParaRPr kumimoji="1" lang="ja-JP" altLang="en-US"/>
          </a:p>
        </p:txBody>
      </p:sp>
      <p:pic>
        <p:nvPicPr>
          <p:cNvPr id="8" name="Picture 2" descr="G:\img00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080" y="2703614"/>
            <a:ext cx="3108916" cy="230948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683568" y="3073524"/>
            <a:ext cx="5616624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2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Ｇ</a:t>
            </a:r>
            <a:r>
              <a:rPr lang="en-US" altLang="ja-JP" sz="32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olden Retriever </a:t>
            </a:r>
            <a:r>
              <a:rPr lang="ja-JP" altLang="en-US" sz="32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♂ </a:t>
            </a:r>
            <a:r>
              <a:rPr lang="en-US" altLang="ja-JP" sz="32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13</a:t>
            </a:r>
            <a:r>
              <a:rPr lang="ja-JP" altLang="en-US" sz="32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歳</a:t>
            </a:r>
            <a:endParaRPr lang="en-US" altLang="ja-JP" sz="320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r>
              <a:rPr lang="en-US" altLang="ja-JP" sz="32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 Benchmark’s Miami Vice</a:t>
            </a:r>
            <a:r>
              <a:rPr lang="ja-JP" altLang="en-US" sz="32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　　　　　　</a:t>
            </a:r>
            <a:endParaRPr lang="en-US" altLang="ja-JP" sz="320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r>
              <a:rPr lang="ja-JP" altLang="en-US" sz="32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　　　　　　　　　</a:t>
            </a:r>
            <a:r>
              <a:rPr lang="en-US" altLang="ja-JP" sz="32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Crocket</a:t>
            </a:r>
            <a:endParaRPr lang="ja-JP" altLang="en-US" sz="320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14667034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0" y="913284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彼と私のひとときの残された時間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限りあるが故に珠玉のような時間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　愛情の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通い路がひと筋に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結ばれて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これは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奉仕の理想の姿を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写しているのではないでしょうか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2199821657"/>
      </p:ext>
    </p:extLst>
  </p:cSld>
  <p:clrMapOvr>
    <a:masterClrMapping/>
  </p:clrMapOvr>
  <p:transition spd="slow">
    <p:push dir="u"/>
  </p:transition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円/楕円 3"/>
          <p:cNvSpPr/>
          <p:nvPr/>
        </p:nvSpPr>
        <p:spPr>
          <a:xfrm>
            <a:off x="2541227" y="2789016"/>
            <a:ext cx="4104456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27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36971" y="1201316"/>
            <a:ext cx="8712968" cy="31700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そして思いは続いて行きました・・・　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共感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相対するものへの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理解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それが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奉仕の出発点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ではないでしょうか</a:t>
            </a:r>
          </a:p>
        </p:txBody>
      </p:sp>
    </p:spTree>
    <p:extLst>
      <p:ext uri="{BB962C8B-B14F-4D97-AF65-F5344CB8AC3E}">
        <p14:creationId val="1808301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角丸四角形 3"/>
          <p:cNvSpPr/>
          <p:nvPr/>
        </p:nvSpPr>
        <p:spPr>
          <a:xfrm>
            <a:off x="1829746" y="3721596"/>
            <a:ext cx="5472608" cy="1163147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28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45570" y="588892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</a:t>
            </a:r>
            <a:r>
              <a:rPr kumimoji="1"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</a:t>
            </a:r>
            <a:r>
              <a:rPr kumimoji="1" lang="en-US" altLang="ja-JP" sz="4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Service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それはまず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対象への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共感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から始まります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共感は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感情移入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から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奉仕のためには相手を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理解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しなくてはなりません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 algn="ctr"/>
            <a:r>
              <a:rPr lang="en-US" altLang="ja-JP" sz="4000" b="1">
                <a:solidFill>
                  <a:srgbClr val="9BBB59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丸ゴシック体M" pitchFamily="49" charset="-128"/>
              </a:rPr>
              <a:t>Needs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の適確な把握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の絶対条件です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909536" y="3666535"/>
            <a:ext cx="1782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4000">
                <a:solidFill>
                  <a:srgbClr val="FF0000"/>
                </a:solidFill>
                <a:latin typeface="Segoe Print" pitchFamily="2" charset="0"/>
              </a:rPr>
              <a:t>Needs</a:t>
            </a:r>
            <a:endParaRPr kumimoji="1" lang="ja-JP" altLang="en-US" sz="4000">
              <a:solidFill>
                <a:srgbClr val="FF0000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val="3418063094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円/楕円 3"/>
          <p:cNvSpPr/>
          <p:nvPr/>
        </p:nvSpPr>
        <p:spPr>
          <a:xfrm>
            <a:off x="215390" y="45399"/>
            <a:ext cx="8765510" cy="5580654"/>
          </a:xfrm>
          <a:prstGeom prst="ellipse">
            <a:avLst/>
          </a:prstGeom>
          <a:effectLst>
            <a:glow rad="127000">
              <a:schemeClr val="accent1">
                <a:alpha val="50000"/>
              </a:schemeClr>
            </a:glow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187233" y="1096788"/>
            <a:ext cx="8771924" cy="34778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0310">
              <a:defRPr/>
            </a:pPr>
            <a:r>
              <a:rPr lang="ja-JP" altLang="en-US" sz="44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奉仕の理想</a:t>
            </a:r>
            <a:r>
              <a:rPr lang="ja-JP" altLang="en-US" sz="4400" b="1">
                <a:ln w="3175"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とは</a:t>
            </a:r>
            <a:endParaRPr lang="en-US" altLang="ja-JP" sz="4400" b="1">
              <a:ln w="3175"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>
              <a:defRPr/>
            </a:pPr>
            <a:r>
              <a:rPr lang="ja-JP" altLang="en-US" sz="4400" b="1">
                <a:ln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対する人の</a:t>
            </a:r>
            <a:r>
              <a:rPr lang="ja-JP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求めるところ</a:t>
            </a:r>
            <a:r>
              <a:rPr lang="ja-JP" altLang="en-US" sz="4400" b="1">
                <a:ln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を</a:t>
            </a:r>
            <a:endParaRPr lang="en-US" altLang="ja-JP" sz="4400" b="1">
              <a:ln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>
              <a:defRPr/>
            </a:pPr>
            <a:r>
              <a:rPr lang="ja-JP" altLang="en-US" sz="4400" b="1">
                <a:ln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よく察し理解し</a:t>
            </a:r>
            <a:endParaRPr lang="en-US" altLang="ja-JP" sz="4400" b="1">
              <a:ln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>
              <a:defRPr/>
            </a:pPr>
            <a:r>
              <a:rPr lang="ja-JP" altLang="en-US" sz="4400" b="1">
                <a:ln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そして思いやりの</a:t>
            </a:r>
            <a:endParaRPr lang="en-US" altLang="ja-JP" sz="4400" b="1">
              <a:ln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>
              <a:defRPr/>
            </a:pPr>
            <a:r>
              <a:rPr lang="ja-JP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手をさしのべる</a:t>
            </a:r>
            <a:r>
              <a:rPr lang="ja-JP" altLang="en-US" sz="4400" b="1">
                <a:ln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こと</a:t>
            </a:r>
            <a:endParaRPr lang="en-US" altLang="ja-JP" sz="4400" b="1">
              <a:ln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</p:txBody>
      </p:sp>
    </p:spTree>
    <p:extLst>
      <p:ext uri="{BB962C8B-B14F-4D97-AF65-F5344CB8AC3E}">
        <p14:creationId val="349137624"/>
      </p:ext>
    </p:extLst>
  </p:cSld>
  <p:clrMapOvr>
    <a:masterClrMapping/>
  </p:clrMapOvr>
  <mc:AlternateContent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円/楕円 4"/>
          <p:cNvSpPr/>
          <p:nvPr/>
        </p:nvSpPr>
        <p:spPr>
          <a:xfrm>
            <a:off x="935596" y="2410516"/>
            <a:ext cx="7215204" cy="1296143"/>
          </a:xfrm>
          <a:prstGeom prst="ellipse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noFill/>
          </a:ln>
          <a:effectLst>
            <a:glow>
              <a:schemeClr val="accent1">
                <a:alpha val="5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4" name="Picture 10" descr="C:\Users\Yoshiki\Pictures\img02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0264" y="3396905"/>
            <a:ext cx="2892425" cy="19431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30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35596" y="808018"/>
            <a:ext cx="71287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ロータリーの綱領</a:t>
            </a:r>
            <a:r>
              <a:rPr kumimoji="1" lang="en-US" altLang="ja-JP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(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目的</a:t>
            </a:r>
            <a:r>
              <a:rPr kumimoji="1"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）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と</a:t>
            </a:r>
            <a:endParaRPr kumimoji="1"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決議</a:t>
            </a:r>
            <a:r>
              <a:rPr lang="en-US" altLang="ja-JP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23-34</a:t>
            </a:r>
            <a:endParaRPr kumimoji="1"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に見る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48903" y="2643090"/>
            <a:ext cx="7101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奉仕の理想</a:t>
            </a:r>
          </a:p>
        </p:txBody>
      </p:sp>
    </p:spTree>
    <p:extLst>
      <p:ext uri="{BB962C8B-B14F-4D97-AF65-F5344CB8AC3E}">
        <p14:creationId val="3919616874"/>
      </p:ext>
    </p:extLst>
  </p:cSld>
  <p:clrMapOvr>
    <a:masterClrMapping/>
  </p:clrMapOvr>
  <mc:AlternateContent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正方形/長方形 1"/>
          <p:cNvSpPr/>
          <p:nvPr/>
        </p:nvSpPr>
        <p:spPr>
          <a:xfrm>
            <a:off x="264963" y="1777380"/>
            <a:ext cx="8640960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われわれは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何を信じ何をなすべきか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それを示す</a:t>
            </a:r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ロータリーの綱領</a:t>
            </a:r>
            <a:endParaRPr lang="en-US" altLang="ja-JP" sz="4000" b="1">
              <a:ln w="3175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val="2803211733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円/楕円 4"/>
          <p:cNvSpPr/>
          <p:nvPr/>
        </p:nvSpPr>
        <p:spPr>
          <a:xfrm>
            <a:off x="4619819" y="913284"/>
            <a:ext cx="1836204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99339" y="1921396"/>
            <a:ext cx="8640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目的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は 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何事を成すときにも 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奉仕の理想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を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心に置き育て・・・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32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26016" y="1135405"/>
            <a:ext cx="8787607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ロータリーの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綱領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主文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2760803687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51520" y="1201316"/>
            <a:ext cx="86409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その実践は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すべて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個人を対象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として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語りかけています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 ロータリーの究極の目的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世界平和の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推進も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kumimoji="1"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val="2605279460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正方形/長方形 1"/>
          <p:cNvSpPr/>
          <p:nvPr/>
        </p:nvSpPr>
        <p:spPr>
          <a:xfrm>
            <a:off x="251520" y="1561356"/>
            <a:ext cx="8640960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・・・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全会員が一斉に集団として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推進活動を展開するのではなく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個々の親睦によって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実践するよう呼びかけています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val="150755327"/>
      </p:ext>
    </p:extLst>
  </p:cSld>
  <p:clrMapOvr>
    <a:masterClrMapping/>
  </p:clrMapOvr>
  <p:transition spd="slow">
    <p:push dir="u"/>
  </p:transition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円/楕円 3"/>
          <p:cNvSpPr/>
          <p:nvPr/>
        </p:nvSpPr>
        <p:spPr>
          <a:xfrm>
            <a:off x="198978" y="121196"/>
            <a:ext cx="8765510" cy="5472608"/>
          </a:xfrm>
          <a:prstGeom prst="ellipse">
            <a:avLst/>
          </a:prstGeom>
          <a:effectLst>
            <a:glow rad="127000">
              <a:schemeClr val="accent1">
                <a:alpha val="50000"/>
              </a:schemeClr>
            </a:glow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35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0" y="1345332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ロータリーは</a:t>
            </a:r>
            <a:endParaRPr lang="en-US" altLang="ja-JP" sz="4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綱領</a:t>
            </a:r>
            <a:r>
              <a:rPr lang="ja-JP" altLang="en-US" sz="4400" b="1">
                <a:ln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を実践する</a:t>
            </a:r>
            <a:r>
              <a:rPr lang="ja-JP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組織  </a:t>
            </a:r>
            <a:endParaRPr lang="en-US" altLang="ja-JP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ロータリアンとは</a:t>
            </a:r>
            <a:endParaRPr lang="en-US" altLang="ja-JP" sz="4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奉仕の理想</a:t>
            </a:r>
            <a:r>
              <a:rPr lang="ja-JP" altLang="en-US" sz="4400" b="1">
                <a:ln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を実践する</a:t>
            </a:r>
            <a:r>
              <a:rPr lang="ja-JP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人</a:t>
            </a:r>
            <a:endParaRPr lang="ja-JP" altLang="en-US" sz="44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val="3564340181"/>
      </p:ext>
    </p:extLst>
  </p:cSld>
  <p:clrMapOvr>
    <a:masterClrMapping/>
  </p:clrMapOvr>
  <mc:AlternateContent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" y="1129308"/>
            <a:ext cx="9143999" cy="3159589"/>
          </a:xfrm>
          <a:prstGeom prst="rect">
            <a:avLst/>
          </a:prstGeom>
          <a:noFill/>
        </p:spPr>
        <p:txBody>
          <a:bodyPr wrap="square" lIns="81031" tIns="40516" rIns="81031" bIns="40516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0310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ロータリアンとして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綱領を実践し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奉仕の理想を具現化するための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行動は如何にあるべきか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　　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その指針は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決議</a:t>
            </a:r>
            <a:r>
              <a:rPr lang="en-US" altLang="ja-JP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23-34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が示しています</a:t>
            </a:r>
            <a:r>
              <a:rPr lang="ja-JP" altLang="en-US" sz="4000" b="1">
                <a:solidFill>
                  <a:srgbClr val="B4F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val="743184660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37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51520" y="1921396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言葉は古いが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その理念は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不易なるロータリーの原点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</a:t>
            </a:r>
            <a:endParaRPr lang="ja-JP" altLang="en-US" sz="4000"/>
          </a:p>
        </p:txBody>
      </p:sp>
    </p:spTree>
    <p:extLst>
      <p:ext uri="{BB962C8B-B14F-4D97-AF65-F5344CB8AC3E}">
        <p14:creationId val="2543551787"/>
      </p:ext>
    </p:extLst>
  </p:cSld>
  <p:clrMapOvr>
    <a:masterClrMapping/>
  </p:clrMapOvr>
  <p:transition spd="slow">
    <p:push dir="u"/>
  </p:transition>
  <p:timing/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円/楕円 4"/>
          <p:cNvSpPr/>
          <p:nvPr/>
        </p:nvSpPr>
        <p:spPr>
          <a:xfrm>
            <a:off x="3655678" y="472656"/>
            <a:ext cx="1836204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89304" y="997193"/>
            <a:ext cx="85689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kumimoji="1"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主文</a:t>
            </a:r>
            <a:endParaRPr kumimoji="1" lang="en-US" altLang="ja-JP" sz="4000" b="1">
              <a:ln w="3175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ロータリーにおいて奉仕活動とは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ロータリアンの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すべてが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個人生活 事業生活 社会生活に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奉仕の理想を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奨め育てることである</a:t>
            </a:r>
            <a:endParaRPr kumimoji="1"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38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973380" y="409228"/>
            <a:ext cx="7200800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</a:pPr>
            <a:r>
              <a:rPr lang="ja-JP" altLang="en-US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決議 </a:t>
            </a:r>
            <a:r>
              <a:rPr lang="en-US" altLang="ja-JP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23-34</a:t>
            </a:r>
          </a:p>
        </p:txBody>
      </p:sp>
    </p:spTree>
    <p:extLst>
      <p:ext uri="{BB962C8B-B14F-4D97-AF65-F5344CB8AC3E}">
        <p14:creationId val="2312370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角丸四角形 7"/>
          <p:cNvSpPr/>
          <p:nvPr/>
        </p:nvSpPr>
        <p:spPr>
          <a:xfrm>
            <a:off x="5145306" y="1880734"/>
            <a:ext cx="2083528" cy="576064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539552" y="3774540"/>
            <a:ext cx="1041764" cy="576064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cxnSp>
        <p:nvCxnSpPr>
          <p:cNvPr id="13" name="直線矢印コネクタ 12"/>
          <p:cNvCxnSpPr/>
          <p:nvPr/>
        </p:nvCxnSpPr>
        <p:spPr>
          <a:xfrm flipH="1">
            <a:off x="1516828" y="2456798"/>
            <a:ext cx="5647460" cy="1319136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0" y="1057300"/>
            <a:ext cx="9144000" cy="3339125"/>
          </a:xfrm>
          <a:prstGeom prst="rect">
            <a:avLst/>
          </a:prstGeom>
          <a:noFill/>
        </p:spPr>
        <p:txBody>
          <a:bodyPr lIns="81031" tIns="40516" rIns="81031" bIns="40516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0310">
              <a:lnSpc>
                <a:spcPts val="5500"/>
              </a:lnSpc>
              <a:defRPr/>
            </a:pPr>
            <a:r>
              <a:rPr lang="ja-JP" altLang="en-US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第１項 ロータリーは</a:t>
            </a:r>
            <a:endParaRPr lang="en-US" altLang="ja-JP" sz="4000" b="1">
              <a:ln w="317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lnSpc>
                <a:spcPts val="5500"/>
              </a:lnSpc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基本的にはひとつの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人生哲学であり</a:t>
            </a: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</a:t>
            </a:r>
            <a:endParaRPr lang="en-US" altLang="ja-JP" sz="40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利己と利他の感情の間に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常に存在する葛藤を和らげようと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修行すること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である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</p:txBody>
      </p:sp>
    </p:spTree>
    <p:extLst>
      <p:ext uri="{BB962C8B-B14F-4D97-AF65-F5344CB8AC3E}">
        <p14:creationId val="27986312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07187" y="913284"/>
            <a:ext cx="8712968" cy="3785652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この哲学は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奉仕ー</a:t>
            </a:r>
            <a:r>
              <a:rPr kumimoji="1"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kumimoji="1"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超我の奉仕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の哲学であり</a:t>
            </a:r>
            <a:r>
              <a:rPr kumimoji="1"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endParaRPr kumimoji="1" lang="en-US" altLang="ja-JP" sz="40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これ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は</a:t>
            </a: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最も良く奉仕する者 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   最も多く報いられる</a:t>
            </a:r>
            <a:endParaRPr lang="en-US" altLang="ja-JP" sz="4000" b="1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という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実践的な倫理原則に基づくものである</a:t>
            </a:r>
            <a:r>
              <a:rPr lang="ja-JP" altLang="en-US" sz="4000" b="1">
                <a:solidFill>
                  <a:srgbClr val="BEFA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endParaRPr kumimoji="1" lang="ja-JP" altLang="en-US" sz="4000" b="1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val="397282079"/>
      </p:ext>
    </p:extLst>
  </p:cSld>
  <p:clrMapOvr>
    <a:masterClrMapping/>
  </p:clrMapOvr>
  <p:transition spd="slow">
    <p:push dir="u"/>
  </p:transition>
  <p:timing/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59246" y="1849388"/>
            <a:ext cx="8640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kumimoji="1" lang="ja-JP" altLang="en-US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利他の心</a:t>
            </a:r>
            <a:r>
              <a:rPr kumimoji="1"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を以てすれば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  </a:t>
            </a:r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利</a:t>
            </a:r>
            <a:r>
              <a:rPr kumimoji="1"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自ずから己に還る</a:t>
            </a:r>
            <a:endParaRPr kumimoji="1" lang="en-US" altLang="ja-JP" sz="4000" b="1">
              <a:ln w="3175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  </a:t>
            </a:r>
            <a:r>
              <a:rPr kumimoji="1" lang="ja-JP" altLang="en-US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奉仕は無心</a:t>
            </a:r>
            <a:r>
              <a:rPr kumimoji="1"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であれ</a:t>
            </a:r>
            <a:endParaRPr kumimoji="1" lang="ja-JP" altLang="en-US">
              <a:ln w="3175"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val="3989967394"/>
      </p:ext>
    </p:extLst>
  </p:cSld>
  <p:clrMapOvr>
    <a:masterClrMapping/>
  </p:clrMapOvr>
  <mc:AlternateContent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テキスト ボックス 5"/>
          <p:cNvSpPr txBox="1">
            <a:spLocks noChangeArrowheads="1"/>
          </p:cNvSpPr>
          <p:nvPr/>
        </p:nvSpPr>
        <p:spPr bwMode="auto">
          <a:xfrm>
            <a:off x="0" y="1057300"/>
            <a:ext cx="9103945" cy="360842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81022" tIns="40512" rIns="81022" bIns="40512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0310">
              <a:lnSpc>
                <a:spcPts val="5500"/>
              </a:lnSpc>
              <a:defRPr/>
            </a:pPr>
            <a:r>
              <a:rPr lang="ja-JP" altLang="en-US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  <a:cs typeface="Arial Unicode MS" pitchFamily="50" charset="-128"/>
              </a:rPr>
              <a:t>第２項</a:t>
            </a:r>
            <a:r>
              <a:rPr lang="ja-JP" altLang="en-US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ロータリークラブとは</a:t>
            </a:r>
            <a:endParaRPr lang="en-US" altLang="ja-JP" sz="4000" b="1">
              <a:ln w="317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lnSpc>
                <a:spcPts val="5500"/>
              </a:lnSpc>
              <a:defRPr/>
            </a:pP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    奉仕の哲学を受け入れ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>
              <a:lnSpc>
                <a:spcPts val="5500"/>
              </a:lnSpc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次のことを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lnSpc>
                <a:spcPts val="5500"/>
              </a:lnSpc>
              <a:defRPr/>
            </a:pP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    実行する人の集まり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>
              <a:lnSpc>
                <a:spcPts val="5500"/>
              </a:lnSpc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である</a:t>
            </a:r>
            <a:r>
              <a:rPr lang="ja-JP" altLang="en-US" sz="4000" b="1">
                <a:solidFill>
                  <a:srgbClr val="CDFAD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　</a:t>
            </a:r>
            <a:r>
              <a:rPr lang="ja-JP" altLang="en-US" sz="4000" b="1">
                <a:solidFill>
                  <a:srgbClr val="CDFAD7"/>
                </a:solidFill>
                <a:latin typeface="ＭＳ Ｐゴシック"/>
              </a:rPr>
              <a:t>　　　　　　       </a:t>
            </a:r>
            <a:endParaRPr lang="en-US" altLang="ja-JP" sz="4000" b="1">
              <a:solidFill>
                <a:srgbClr val="CDFAD7"/>
              </a:solidFill>
              <a:latin typeface="ＭＳ Ｐゴシック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-180528" y="5186825"/>
            <a:ext cx="9144000" cy="6326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3162" tIns="46579" rIns="93162" bIns="46579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0310">
              <a:defRPr/>
            </a:pPr>
            <a:r>
              <a:rPr lang="ja-JP" altLang="en-US" sz="3500" b="1">
                <a:solidFill>
                  <a:srgbClr val="CDF0F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</a:t>
            </a:r>
            <a:endParaRPr lang="ja-JP" altLang="en-US" sz="4000" b="1">
              <a:solidFill>
                <a:srgbClr val="CDFAD7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val="1768869925"/>
      </p:ext>
    </p:extLst>
  </p:cSld>
  <p:clrMapOvr>
    <a:masterClrMapping/>
  </p:clrMapOvr>
  <p:transition spd="slow">
    <p:push dir="u"/>
  </p:transition>
  <p:timing/>
</p:sld>
</file>

<file path=ppt/slides/slide4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43</a:t>
            </a:fld>
            <a:endParaRPr kumimoji="1" lang="ja-JP" altLang="en-US"/>
          </a:p>
        </p:txBody>
      </p:sp>
      <p:sp>
        <p:nvSpPr>
          <p:cNvPr id="3" name="角丸四角形 2"/>
          <p:cNvSpPr/>
          <p:nvPr/>
        </p:nvSpPr>
        <p:spPr>
          <a:xfrm>
            <a:off x="2569169" y="3421841"/>
            <a:ext cx="4176464" cy="648072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>
            <a:spLocks noChangeArrowheads="1"/>
          </p:cNvSpPr>
          <p:nvPr/>
        </p:nvSpPr>
        <p:spPr bwMode="auto">
          <a:xfrm>
            <a:off x="6714" y="913284"/>
            <a:ext cx="9144000" cy="377513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81022" tIns="40512" rIns="81022" bIns="40512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「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奉仕の理論が職業と日常生活の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成功と幸せの源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」</a:t>
            </a: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であることを</a:t>
            </a:r>
            <a:endParaRPr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   </a:t>
            </a:r>
            <a:r>
              <a:rPr lang="ja-JP" altLang="en-US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１</a:t>
            </a: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団体で学び</a:t>
            </a:r>
            <a:endParaRPr lang="en-US" altLang="ja-JP" sz="40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   </a:t>
            </a:r>
            <a:r>
              <a:rPr lang="ja-JP" altLang="en-US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２</a:t>
            </a: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団体で示し</a:t>
            </a:r>
            <a:endParaRPr lang="en-US" altLang="ja-JP" sz="40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   </a:t>
            </a:r>
            <a:r>
              <a:rPr lang="ja-JP" altLang="en-US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３</a:t>
            </a: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個人として実践し     </a:t>
            </a:r>
            <a:r>
              <a:rPr lang="ja-JP" altLang="en-US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</a:t>
            </a:r>
            <a:endParaRPr lang="en-US" altLang="ja-JP" sz="4000" b="1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　   ４</a:t>
            </a: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社会に普及する</a:t>
            </a:r>
            <a:r>
              <a:rPr lang="ja-JP" altLang="en-US" sz="4000" b="1">
                <a:solidFill>
                  <a:srgbClr val="CDFAD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　　　　　　　　</a:t>
            </a:r>
            <a:r>
              <a:rPr lang="ja-JP" altLang="en-US" sz="4000" b="1">
                <a:solidFill>
                  <a:srgbClr val="CDFAD7"/>
                </a:solidFill>
                <a:latin typeface="ＭＳ Ｐゴシック"/>
              </a:rPr>
              <a:t>　　　　       </a:t>
            </a:r>
            <a:endParaRPr lang="en-US" altLang="ja-JP" sz="4000" b="1">
              <a:solidFill>
                <a:srgbClr val="CDFAD7"/>
              </a:solidFill>
              <a:latin typeface="ＭＳ Ｐゴシック"/>
            </a:endParaRPr>
          </a:p>
        </p:txBody>
      </p:sp>
    </p:spTree>
    <p:extLst>
      <p:ext uri="{BB962C8B-B14F-4D97-AF65-F5344CB8AC3E}">
        <p14:creationId val="33988430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>
            <a:spLocks noChangeArrowheads="1"/>
          </p:cNvSpPr>
          <p:nvPr/>
        </p:nvSpPr>
        <p:spPr bwMode="auto">
          <a:xfrm>
            <a:off x="0" y="841276"/>
            <a:ext cx="9144000" cy="39546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81022" tIns="40512" rIns="81022" bIns="40512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0310">
              <a:lnSpc>
                <a:spcPts val="5500"/>
              </a:lnSpc>
              <a:defRPr/>
            </a:pPr>
            <a:r>
              <a:rPr lang="ja-JP" altLang="en-US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  <a:cs typeface="Arial Unicode MS" pitchFamily="50" charset="-128"/>
              </a:rPr>
              <a:t>第６項</a:t>
            </a:r>
            <a:endParaRPr lang="en-US" altLang="ja-JP" sz="4000" b="1">
              <a:ln w="317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  <a:cs typeface="Arial Unicode MS" pitchFamily="50" charset="-128"/>
            </a:endParaRPr>
          </a:p>
          <a:p>
            <a:pPr algn="ctr" defTabSz="810310">
              <a:defRPr/>
            </a:pPr>
            <a:r>
              <a:rPr lang="en-US" altLang="ja-JP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  <a:cs typeface="Arial Unicode MS" pitchFamily="50" charset="-128"/>
              </a:rPr>
              <a:t>g</a:t>
            </a:r>
            <a:r>
              <a:rPr lang="en-US" altLang="ja-JP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  <a:cs typeface="Arial Unicode MS" pitchFamily="50" charset="-128"/>
              </a:rPr>
              <a:t>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ロータリークラブでの奉仕活動は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クラブの会員に奉仕の訓練を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en-US" altLang="ja-JP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施すために考えられた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いわば研究室の実験としてのみ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これを見るべきである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val="959425380"/>
      </p:ext>
    </p:extLst>
  </p:cSld>
  <p:clrMapOvr>
    <a:masterClrMapping/>
  </p:clrMapOvr>
  <p:transition spd="slow">
    <p:push dir="u"/>
  </p:transition>
  <p:timing/>
</p:sld>
</file>

<file path=ppt/slides/slide4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54190" y="1129308"/>
            <a:ext cx="864096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この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・</a:t>
            </a:r>
            <a:r>
              <a:rPr lang="ja-JP" altLang="en-US" sz="4800" b="1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ｇ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項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・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第２項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・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綱領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・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からも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読み取ることができるように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個人での奉仕が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ロータリーの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奉仕の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あり方である</a:t>
            </a:r>
            <a:endParaRPr lang="en-US" altLang="ja-JP" sz="40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と</a:t>
            </a:r>
            <a:r>
              <a:rPr kumimoji="1"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明確に語りかけ</a:t>
            </a: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ています   　</a:t>
            </a:r>
            <a:r>
              <a:rPr lang="en-US" altLang="ja-JP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                           </a:t>
            </a:r>
            <a:r>
              <a:rPr lang="ja-JP" altLang="en-US" sz="400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</a:t>
            </a:r>
            <a:endParaRPr kumimoji="1" lang="ja-JP" altLang="en-US" sz="400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val="51560523"/>
      </p:ext>
    </p:extLst>
  </p:cSld>
  <p:clrMapOvr>
    <a:masterClrMapping/>
  </p:clrMapOvr>
  <p:transition spd="slow">
    <p:push dir="u"/>
  </p:transition>
  <p:timing/>
</p:sld>
</file>

<file path=ppt/slides/slide4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角丸四角形 13"/>
          <p:cNvSpPr/>
          <p:nvPr/>
        </p:nvSpPr>
        <p:spPr>
          <a:xfrm>
            <a:off x="3228560" y="4066216"/>
            <a:ext cx="2614872" cy="576064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cxnSp>
        <p:nvCxnSpPr>
          <p:cNvPr id="13" name="直線矢印コネクタ 12"/>
          <p:cNvCxnSpPr/>
          <p:nvPr/>
        </p:nvCxnSpPr>
        <p:spPr>
          <a:xfrm flipH="1">
            <a:off x="4535996" y="2775889"/>
            <a:ext cx="0" cy="129032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46</a:t>
            </a:fld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1907704" y="1633364"/>
            <a:ext cx="5256584" cy="1142525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256930" y="2742777"/>
            <a:ext cx="8672267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810310">
              <a:defRPr/>
            </a:pPr>
            <a:r>
              <a:rPr lang="ja-JP" altLang="en-US" sz="4000" b="1">
                <a:solidFill>
                  <a:srgbClr val="9BBB5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と  </a:t>
            </a:r>
            <a:endParaRPr lang="en-US" altLang="ja-JP" sz="4000" b="1">
              <a:solidFill>
                <a:srgbClr val="9BBB59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lvl="0" algn="ctr" defTabSz="810310">
              <a:defRPr/>
            </a:pPr>
            <a:r>
              <a:rPr lang="ja-JP" altLang="en-US" sz="4000" b="1">
                <a:solidFill>
                  <a:srgbClr val="9BBB5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語りかけています</a:t>
            </a:r>
            <a:endParaRPr lang="en-US" altLang="ja-JP" sz="4000" b="1">
              <a:solidFill>
                <a:srgbClr val="9BBB59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0" y="912954"/>
            <a:ext cx="9134606" cy="1928483"/>
          </a:xfrm>
          <a:prstGeom prst="rect">
            <a:avLst/>
          </a:prstGeom>
          <a:noFill/>
        </p:spPr>
        <p:txBody>
          <a:bodyPr wrap="square" lIns="81031" tIns="40516" rIns="81031" bIns="40516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クラブの仲間と共に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集団奉仕</a:t>
            </a: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で学んだ</a:t>
            </a:r>
            <a:endParaRPr lang="en-US" altLang="ja-JP" sz="40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>
              <a:defRPr/>
            </a:pPr>
            <a:r>
              <a:rPr lang="ja-JP" altLang="en-US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奉仕の理想を</a:t>
            </a:r>
            <a:endParaRPr lang="en-US" altLang="ja-JP" sz="4000" b="1">
              <a:ln w="317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algn="ctr" defTabSz="810310">
              <a:defRPr/>
            </a:pPr>
            <a:r>
              <a:rPr lang="ja-JP" altLang="en-US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個人として実践しよう</a:t>
            </a:r>
            <a:endParaRPr lang="en-US" altLang="ja-JP" sz="4000" b="1">
              <a:ln w="317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8017" y="4009628"/>
            <a:ext cx="8640960" cy="76944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4400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I serve</a:t>
            </a:r>
            <a:endParaRPr kumimoji="1" lang="ja-JP" altLang="en-US" sz="4400">
              <a:ln w="317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val="1219362216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円/楕円 9"/>
          <p:cNvSpPr/>
          <p:nvPr/>
        </p:nvSpPr>
        <p:spPr>
          <a:xfrm>
            <a:off x="8358227" y="5261088"/>
            <a:ext cx="323609" cy="35693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lumMod val="0"/>
                  <a:alpha val="2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47</a:t>
            </a:fld>
            <a:endParaRPr kumimoji="1"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4385816" y="3761170"/>
            <a:ext cx="2562448" cy="576064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cxnSp>
        <p:nvCxnSpPr>
          <p:cNvPr id="7" name="直線矢印コネクタ 6"/>
          <p:cNvCxnSpPr/>
          <p:nvPr/>
        </p:nvCxnSpPr>
        <p:spPr>
          <a:xfrm flipH="1" flipV="1">
            <a:off x="4340352" y="1865378"/>
            <a:ext cx="2572077" cy="1922851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角丸四角形 8"/>
          <p:cNvSpPr/>
          <p:nvPr/>
        </p:nvSpPr>
        <p:spPr>
          <a:xfrm>
            <a:off x="1760193" y="1272820"/>
            <a:ext cx="2614872" cy="576064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225106" y="1201316"/>
            <a:ext cx="8663174" cy="31700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奉仕の理想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に集いし友よ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 algn="ctr"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御国に捧げん我らの生業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>
              <a:defRPr/>
            </a:pP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我らの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生業様々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なれど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集いて図る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心はひとつ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</a:p>
        </p:txBody>
      </p:sp>
    </p:spTree>
    <p:extLst>
      <p:ext uri="{BB962C8B-B14F-4D97-AF65-F5344CB8AC3E}">
        <p14:creationId val="255948046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  <p:cond evt="onBegin" delay="0">
                          <p:tn val="19"/>
                        </p:cond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角丸四角形 15"/>
          <p:cNvSpPr/>
          <p:nvPr/>
        </p:nvSpPr>
        <p:spPr>
          <a:xfrm>
            <a:off x="4879904" y="4365445"/>
            <a:ext cx="2140368" cy="576064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48</a:t>
            </a:fld>
            <a:endParaRPr kumimoji="1" lang="ja-JP" altLang="en-US"/>
          </a:p>
        </p:txBody>
      </p:sp>
      <p:sp>
        <p:nvSpPr>
          <p:cNvPr id="10" name="角丸四角形 9"/>
          <p:cNvSpPr/>
          <p:nvPr/>
        </p:nvSpPr>
        <p:spPr>
          <a:xfrm>
            <a:off x="4139952" y="697260"/>
            <a:ext cx="3096344" cy="576064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cxnSp>
        <p:nvCxnSpPr>
          <p:cNvPr id="11" name="直線矢印コネクタ 10"/>
          <p:cNvCxnSpPr/>
          <p:nvPr/>
        </p:nvCxnSpPr>
        <p:spPr>
          <a:xfrm flipH="1">
            <a:off x="4583469" y="1273324"/>
            <a:ext cx="2580819" cy="188278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角丸四角形 13"/>
          <p:cNvSpPr/>
          <p:nvPr/>
        </p:nvSpPr>
        <p:spPr>
          <a:xfrm>
            <a:off x="1581316" y="3156106"/>
            <a:ext cx="3100412" cy="576064"/>
          </a:xfrm>
          <a:prstGeom prst="round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cxnSp>
        <p:nvCxnSpPr>
          <p:cNvPr id="17" name="直線矢印コネクタ 16"/>
          <p:cNvCxnSpPr/>
          <p:nvPr/>
        </p:nvCxnSpPr>
        <p:spPr>
          <a:xfrm>
            <a:off x="4632961" y="3707786"/>
            <a:ext cx="322319" cy="671269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262989" y="625252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</a:t>
            </a: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身につけた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奉仕の理想を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　 自分自身や仲間内のもの</a:t>
            </a:r>
            <a:endParaRPr lang="en-US" altLang="ja-JP" sz="40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　 だけにしないで</a:t>
            </a:r>
            <a:endParaRPr lang="en-US" altLang="ja-JP" sz="4000" b="1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 個々の職業を通じて</a:t>
            </a:r>
            <a:endParaRPr lang="en-US" altLang="ja-JP" sz="4000" b="1">
              <a:ln w="317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     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社会に広める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よう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　 説いています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  <a:p>
            <a:pPr defTabSz="810310">
              <a:defRPr/>
            </a:pP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　　　　　　      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丸ゴシック体M" pitchFamily="49" charset="-128"/>
                <a:ea typeface="AR丸ゴシック体M" pitchFamily="49" charset="-128"/>
              </a:rPr>
              <a:t>職業奉仕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丸ゴシック体M" pitchFamily="49" charset="-128"/>
              <a:ea typeface="AR丸ゴシック体M" pitchFamily="49" charset="-128"/>
            </a:endParaRPr>
          </a:p>
        </p:txBody>
      </p:sp>
    </p:spTree>
    <p:extLst>
      <p:ext uri="{BB962C8B-B14F-4D97-AF65-F5344CB8AC3E}">
        <p14:creationId val="275128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 animBg="1"/>
      <p:bldP spid="1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円/楕円 3"/>
          <p:cNvSpPr/>
          <p:nvPr/>
        </p:nvSpPr>
        <p:spPr>
          <a:xfrm>
            <a:off x="198978" y="121196"/>
            <a:ext cx="8765510" cy="5472608"/>
          </a:xfrm>
          <a:prstGeom prst="ellipse">
            <a:avLst/>
          </a:prstGeom>
          <a:effectLst>
            <a:glow rad="127000">
              <a:schemeClr val="accent1">
                <a:alpha val="50000"/>
              </a:schemeClr>
            </a:glow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49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61253" y="1272450"/>
            <a:ext cx="86409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奉仕の理想</a:t>
            </a:r>
            <a:r>
              <a:rPr lang="ja-JP" altLang="en-US" sz="4400" b="1">
                <a:ln w="3175"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を</a:t>
            </a:r>
            <a:endParaRPr kumimoji="1" lang="en-US" altLang="ja-JP" sz="4400" b="1">
              <a:ln w="3175"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 b="1">
                <a:ln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自己の職業に於いて具現化する</a:t>
            </a:r>
            <a:endParaRPr lang="en-US" altLang="ja-JP" sz="4400" b="1">
              <a:ln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職業奉仕</a:t>
            </a:r>
            <a:r>
              <a:rPr lang="ja-JP" altLang="en-US" sz="4400" b="1">
                <a:ln w="3175"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こそ</a:t>
            </a:r>
            <a:endParaRPr lang="en-US" altLang="ja-JP" sz="4400" b="1">
              <a:ln w="3175"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綱領の実践</a:t>
            </a:r>
            <a:endParaRPr lang="en-US" altLang="ja-JP" sz="4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en-US" altLang="ja-JP" sz="480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I serve </a:t>
            </a:r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の神髄</a:t>
            </a:r>
            <a:endParaRPr lang="en-US" altLang="ja-JP" sz="4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 　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3876499279"/>
      </p:ext>
    </p:extLst>
  </p:cSld>
  <p:clrMapOvr>
    <a:masterClrMapping/>
  </p:clrMapOvr>
  <mc:AlternateContent>
    <mc:Choice xmlns:p14="http://schemas.microsoft.com/office/powerpoint/2010/main" Requires="p14">
      <p:transition spd="slow" p14:dur="1200">
        <p:zoom dir="in"/>
      </p:transition>
    </mc:Choice>
    <mc:Fallback>
      <p:transition spd="slow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27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円/楕円 1"/>
          <p:cNvSpPr/>
          <p:nvPr/>
        </p:nvSpPr>
        <p:spPr>
          <a:xfrm>
            <a:off x="899592" y="1837194"/>
            <a:ext cx="7329087" cy="1260140"/>
          </a:xfrm>
          <a:prstGeom prst="ellipse">
            <a:avLst/>
          </a:prstGeom>
          <a:solidFill>
            <a:schemeClr val="tx2">
              <a:lumMod val="60000"/>
              <a:lumOff val="40000"/>
              <a:alpha val="45000"/>
            </a:schemeClr>
          </a:solidFill>
          <a:ln>
            <a:noFill/>
          </a:ln>
          <a:effectLst>
            <a:glow>
              <a:schemeClr val="accent1">
                <a:alpha val="5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51369" y="1129308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奉仕の理想は</a:t>
            </a:r>
          </a:p>
        </p:txBody>
      </p:sp>
      <p:pic>
        <p:nvPicPr>
          <p:cNvPr id="5" name="Picture 2" descr="C:\Users\Yoshiki\Pictures\img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3411" y="3295982"/>
            <a:ext cx="2797175" cy="19558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50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04196" y="2065412"/>
            <a:ext cx="7202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人類普遍</a:t>
            </a:r>
            <a:r>
              <a:rPr kumimoji="1" lang="ja-JP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の正義</a:t>
            </a:r>
          </a:p>
        </p:txBody>
      </p:sp>
    </p:spTree>
    <p:extLst>
      <p:ext uri="{BB962C8B-B14F-4D97-AF65-F5344CB8AC3E}">
        <p14:creationId val="2278218476"/>
      </p:ext>
    </p:extLst>
  </p:cSld>
  <p:clrMapOvr>
    <a:masterClrMapping/>
  </p:clrMapOvr>
  <mc:AlternateContent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正方形/長方形 1"/>
          <p:cNvSpPr/>
          <p:nvPr/>
        </p:nvSpPr>
        <p:spPr>
          <a:xfrm>
            <a:off x="101618" y="985292"/>
            <a:ext cx="8856984" cy="37856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　   歴史</a:t>
            </a:r>
            <a:r>
              <a:rPr lang="en-US" altLang="ja-JP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文化</a:t>
            </a:r>
            <a:r>
              <a:rPr lang="en-US" altLang="ja-JP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宗教などの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 相違によって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 言葉のもつ概念が変わり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 外国語の意味を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 </a:t>
            </a:r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正しく翻訳して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伝えることは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 難しいことです　　</a:t>
            </a:r>
            <a:endParaRPr lang="en-US" altLang="ja-JP" sz="4000" b="1">
              <a:ln w="3175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val="1174936362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/>
</p:sld>
</file>

<file path=ppt/slides/slide5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44349" y="913284"/>
            <a:ext cx="8640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しかも</a:t>
            </a:r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正しいということ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は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時</a:t>
            </a:r>
            <a:r>
              <a:rPr lang="en-US" altLang="ja-JP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処などによって常に変化し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/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 </a:t>
            </a:r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不易ではありません</a:t>
            </a:r>
            <a:endParaRPr lang="en-US" altLang="ja-JP" sz="4000" b="1">
              <a:ln w="3175"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戦争は時に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正義と正義の争いです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　　　　　　　　しかし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en-US" altLang="ja-JP" sz="4000" b="1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52</a:t>
            </a:fld>
            <a:endParaRPr kumimoji="1" lang="ja-JP" altLang="en-US"/>
          </a:p>
        </p:txBody>
      </p:sp>
    </p:spTree>
    <p:extLst>
      <p:ext uri="{BB962C8B-B14F-4D97-AF65-F5344CB8AC3E}">
        <p14:creationId val="237899713"/>
      </p:ext>
    </p:extLst>
  </p:cSld>
  <p:clrMapOvr>
    <a:masterClrMapping/>
  </p:clrMapOvr>
  <p:transition spd="slow">
    <p:push dir="u"/>
  </p:transition>
  <p:timing/>
</p:sld>
</file>

<file path=ppt/slides/slide5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正方形/長方形 1"/>
          <p:cNvSpPr/>
          <p:nvPr/>
        </p:nvSpPr>
        <p:spPr>
          <a:xfrm>
            <a:off x="232206" y="841276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ロータリーの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哲学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理念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歴史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文化</a:t>
            </a:r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宗教・・・など　　　　　　　全く異質の国や民族からなる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多様性を超えて</a:t>
            </a:r>
            <a:r>
              <a:rPr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ja-JP" altLang="en-US" sz="4000">
              <a:solidFill>
                <a:srgbClr val="0070C0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val="1251107003"/>
      </p:ext>
    </p:extLst>
  </p:cSld>
  <p:clrMapOvr>
    <a:masterClrMapping/>
  </p:clrMapOvr>
  <p:transition spd="slow">
    <p:push dir="u"/>
  </p:transition>
  <p:timing/>
</p:sld>
</file>

<file path=ppt/slides/slide5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円/楕円 3"/>
          <p:cNvSpPr/>
          <p:nvPr/>
        </p:nvSpPr>
        <p:spPr>
          <a:xfrm>
            <a:off x="198978" y="121196"/>
            <a:ext cx="8765510" cy="5472608"/>
          </a:xfrm>
          <a:prstGeom prst="ellipse">
            <a:avLst/>
          </a:prstGeom>
          <a:effectLst>
            <a:glow rad="127000">
              <a:schemeClr val="accent1">
                <a:alpha val="50000"/>
              </a:schemeClr>
            </a:glow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54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728122" y="1057300"/>
            <a:ext cx="7802017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ja-JP" altLang="en-US" sz="4000" b="1">
                <a:ln w="3175"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ロータリーの</a:t>
            </a:r>
            <a:endParaRPr lang="en-US" altLang="ja-JP" sz="4000" b="1">
              <a:ln w="3175"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哲学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理念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・・・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7130" y="1180117"/>
            <a:ext cx="9144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endParaRPr lang="en-US" altLang="ja-JP" sz="4000" b="1">
              <a:ln w="317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普遍的な正義</a:t>
            </a:r>
            <a:r>
              <a:rPr lang="ja-JP" altLang="en-US" sz="4400" b="1">
                <a:ln w="3175"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に耀いています</a:t>
            </a:r>
            <a:r>
              <a:rPr lang="ja-JP" altLang="en-US" sz="44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</a:t>
            </a:r>
            <a:endParaRPr lang="en-US" altLang="ja-JP" sz="44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 b="1">
                <a:ln w="3175"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それは</a:t>
            </a:r>
            <a:r>
              <a:rPr lang="ja-JP" altLang="en-US" sz="44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ひと</a:t>
            </a:r>
            <a:r>
              <a:rPr lang="ja-JP" altLang="en-US" sz="4400" b="1">
                <a:ln w="3175"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が</a:t>
            </a:r>
            <a:r>
              <a:rPr lang="ja-JP" altLang="en-US" sz="44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ひと</a:t>
            </a:r>
            <a:r>
              <a:rPr lang="ja-JP" altLang="en-US" sz="4400" b="1">
                <a:ln w="3175">
                  <a:solidFill>
                    <a:srgbClr val="0070C0"/>
                  </a:solidFill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であるかぎり</a:t>
            </a:r>
            <a:endParaRPr lang="en-US" altLang="ja-JP" sz="4400" b="1">
              <a:ln w="3175">
                <a:solidFill>
                  <a:srgbClr val="0070C0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 b="1">
                <a:ln w="317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不易なるもの</a:t>
            </a:r>
            <a:endParaRPr lang="en-US" altLang="ja-JP" sz="4400" b="1">
              <a:ln w="317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2684832640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7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円/楕円 2"/>
          <p:cNvSpPr/>
          <p:nvPr/>
        </p:nvSpPr>
        <p:spPr>
          <a:xfrm>
            <a:off x="130763" y="1565519"/>
            <a:ext cx="9036496" cy="1321296"/>
          </a:xfrm>
          <a:prstGeom prst="ellipse">
            <a:avLst/>
          </a:prstGeom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pic>
        <p:nvPicPr>
          <p:cNvPr id="4" name="Picture 6" descr="C:\Users\Yoshiki\Pictures\img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17335" y="3568700"/>
            <a:ext cx="2822817" cy="205978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2477026" y="481236"/>
            <a:ext cx="4047904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ロータリーの維新</a:t>
            </a:r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55</a:t>
            </a:fld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251520" y="2569468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ＲＩ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の戦略計画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・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クラブの戦略計画</a:t>
            </a:r>
            <a:endParaRPr lang="ja-JP" altLang="en-US" sz="400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4890" y="1057300"/>
            <a:ext cx="864096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今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日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ＲＩ</a:t>
            </a:r>
            <a:r>
              <a:rPr kumimoji="1" lang="ja-JP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の考える</a:t>
            </a:r>
            <a:r>
              <a:rPr lang="ja-JP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奉仕</a:t>
            </a:r>
            <a:r>
              <a:rPr kumimoji="1" lang="ja-JP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の在り方</a:t>
            </a:r>
            <a:endParaRPr kumimoji="1" lang="en-US" altLang="ja-JP" sz="4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2298832445"/>
      </p:ext>
    </p:extLst>
  </p:cSld>
  <p:clrMapOvr>
    <a:masterClrMapping/>
  </p:clrMapOvr>
  <mc:AlternateContent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41157" y="1417340"/>
            <a:ext cx="864096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ＲＩ</a:t>
            </a:r>
            <a:r>
              <a:rPr kumimoji="1"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戦略計画</a:t>
            </a:r>
            <a:endParaRPr kumimoji="1"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ロータリー発展のための　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長期計画に基く奉仕活動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その理念と実践は？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56</a:t>
            </a:fld>
            <a:endParaRPr kumimoji="1" lang="ja-JP" altLang="en-US"/>
          </a:p>
        </p:txBody>
      </p:sp>
    </p:spTree>
    <p:extLst>
      <p:ext uri="{BB962C8B-B14F-4D97-AF65-F5344CB8AC3E}">
        <p14:creationId val="200926636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79512" y="1129308"/>
            <a:ext cx="842493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ＲＩ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戦略計画の歴史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en-US" altLang="ja-JP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2000</a:t>
            </a:r>
            <a:r>
              <a:rPr kumimoji="1" lang="ja-JP" altLang="en-US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年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頃から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戦略計画の必要性が説かれ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r>
              <a:rPr lang="en-US" altLang="ja-JP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2004</a:t>
            </a:r>
            <a:r>
              <a:rPr lang="ja-JP" altLang="en-US" sz="4000" b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年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規定審議会で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r>
              <a:rPr kumimoji="1" lang="ja-JP" altLang="en-US" sz="44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ＲＩ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戦略計画特別常任委員会が承認　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57</a:t>
            </a:fld>
            <a:endParaRPr kumimoji="1" lang="ja-JP" altLang="en-US"/>
          </a:p>
        </p:txBody>
      </p:sp>
    </p:spTree>
    <p:extLst>
      <p:ext uri="{BB962C8B-B14F-4D97-AF65-F5344CB8AC3E}">
        <p14:creationId val="658827209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/>
</p:sld>
</file>

<file path=ppt/slides/slide5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円/楕円 9"/>
          <p:cNvSpPr/>
          <p:nvPr/>
        </p:nvSpPr>
        <p:spPr>
          <a:xfrm>
            <a:off x="4591949" y="935391"/>
            <a:ext cx="1836204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4769477" y="3451410"/>
            <a:ext cx="3740477" cy="720079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4780268" y="2121912"/>
            <a:ext cx="1859447" cy="720079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V 字形矢印 5"/>
          <p:cNvSpPr/>
          <p:nvPr/>
        </p:nvSpPr>
        <p:spPr>
          <a:xfrm rot="5400000">
            <a:off x="6099551" y="2754602"/>
            <a:ext cx="609418" cy="784201"/>
          </a:xfrm>
          <a:prstGeom prst="notchedRightArrow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58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4813" y="2092530"/>
            <a:ext cx="86409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  </a:t>
            </a:r>
            <a:r>
              <a:rPr kumimoji="1" lang="en-US" altLang="ja-JP" sz="44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2007~10 </a:t>
            </a:r>
            <a:r>
              <a:rPr kumimoji="1" lang="ja-JP" altLang="en-US" sz="440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ー </a:t>
            </a:r>
            <a:r>
              <a:rPr kumimoji="1" lang="en-US" altLang="ja-JP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Vision        </a:t>
            </a:r>
          </a:p>
          <a:p>
            <a:endParaRPr lang="en-US" altLang="ja-JP" sz="44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r>
              <a:rPr kumimoji="1" lang="en-US" altLang="ja-JP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  </a:t>
            </a:r>
            <a:r>
              <a:rPr kumimoji="1" lang="en-US" altLang="ja-JP" sz="44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2010~13</a:t>
            </a:r>
            <a:r>
              <a:rPr kumimoji="1" lang="ja-JP" altLang="en-US" sz="44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ー</a:t>
            </a:r>
            <a:r>
              <a:rPr kumimoji="1" lang="en-US" altLang="ja-JP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Core Essence </a:t>
            </a:r>
            <a:endParaRPr kumimoji="1" lang="ja-JP" altLang="en-US" sz="44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9187" y="1129308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ＲＩ</a:t>
            </a:r>
            <a:r>
              <a:rPr kumimoji="1"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戦略計画その理念の変化</a:t>
            </a:r>
            <a:endParaRPr kumimoji="1"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698138885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7" grpId="0" animBg="1"/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V 字形矢印 3"/>
          <p:cNvSpPr/>
          <p:nvPr/>
        </p:nvSpPr>
        <p:spPr>
          <a:xfrm rot="5400000">
            <a:off x="5072083" y="2357416"/>
            <a:ext cx="3608345" cy="1584176"/>
          </a:xfrm>
          <a:prstGeom prst="notchedRightArrow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59</a:t>
            </a:fld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1520" y="584464"/>
            <a:ext cx="8712968" cy="44627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40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  </a:t>
            </a:r>
            <a:r>
              <a:rPr lang="ja-JP" altLang="en-US" sz="40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　</a:t>
            </a:r>
            <a:r>
              <a:rPr lang="en-US" altLang="ja-JP" sz="4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Vision</a:t>
            </a:r>
            <a:endParaRPr lang="en-US" altLang="ja-JP" sz="4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ロータリーの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ビジョン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は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　世界理解</a:t>
            </a:r>
            <a:r>
              <a:rPr kumimoji="1"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親善</a:t>
            </a:r>
            <a:r>
              <a:rPr kumimoji="1"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.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平和を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　推進するための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　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「超我の奉仕」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に対する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その献身が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あまねく認知されることである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40215689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角丸四角形 3"/>
          <p:cNvSpPr/>
          <p:nvPr/>
        </p:nvSpPr>
        <p:spPr>
          <a:xfrm>
            <a:off x="2915816" y="4307808"/>
            <a:ext cx="2664296" cy="575191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60</a:t>
            </a:fld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78921" y="553244"/>
            <a:ext cx="864096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　 </a:t>
            </a:r>
            <a:r>
              <a:rPr lang="en-US" altLang="ja-JP" sz="4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Core Essence </a:t>
            </a:r>
            <a:r>
              <a:rPr lang="ja-JP" altLang="en-US" sz="4400">
                <a:solidFill>
                  <a:srgbClr val="FF0000"/>
                </a:solidFill>
              </a:rPr>
              <a:t>  </a:t>
            </a:r>
            <a:endParaRPr lang="en-US" altLang="ja-JP" sz="4000">
              <a:solidFill>
                <a:srgbClr val="FF0000"/>
              </a:solidFill>
            </a:endParaRPr>
          </a:p>
          <a:p>
            <a:r>
              <a:rPr kumimoji="1" lang="en-US" altLang="ja-JP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</a:t>
            </a:r>
            <a:r>
              <a:rPr kumimoji="1" lang="ja-JP" altLang="en-US" sz="40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ロータリーの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本質</a:t>
            </a:r>
            <a:endParaRPr kumimoji="1"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ロータリーは 地域の人々の生活を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改善したいという情熱を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社会に役立つ活動に注いでいる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献身的な人々の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世界的な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ネットワーク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である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4247040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角丸四角形 3"/>
          <p:cNvSpPr/>
          <p:nvPr/>
        </p:nvSpPr>
        <p:spPr>
          <a:xfrm>
            <a:off x="2051720" y="2545068"/>
            <a:ext cx="1656184" cy="575191"/>
          </a:xfrm>
          <a:prstGeom prst="roundRect">
            <a:avLst/>
          </a:prstGeom>
          <a:solidFill>
            <a:schemeClr val="accent1">
              <a:alpha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61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51520" y="1201316"/>
            <a:ext cx="871296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40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        </a:t>
            </a:r>
            <a:r>
              <a:rPr kumimoji="1" lang="en-US" altLang="ja-JP" sz="4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Network</a:t>
            </a: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 放送網・共有情報処理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 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個々の人々のつながり</a:t>
            </a:r>
            <a:endParaRPr kumimoji="1"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  情報交換グループ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              </a:t>
            </a:r>
            <a:r>
              <a:rPr kumimoji="1" lang="ja-JP" altLang="en-US" sz="28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小学館大辞泉</a:t>
            </a:r>
          </a:p>
        </p:txBody>
      </p:sp>
    </p:spTree>
    <p:extLst>
      <p:ext uri="{BB962C8B-B14F-4D97-AF65-F5344CB8AC3E}">
        <p14:creationId val="18075433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" name="角丸四角形 13"/>
          <p:cNvSpPr/>
          <p:nvPr/>
        </p:nvSpPr>
        <p:spPr>
          <a:xfrm>
            <a:off x="2113979" y="4411084"/>
            <a:ext cx="4896543" cy="70788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5" name="下矢印 14"/>
          <p:cNvSpPr/>
          <p:nvPr/>
        </p:nvSpPr>
        <p:spPr>
          <a:xfrm>
            <a:off x="1061837" y="3390242"/>
            <a:ext cx="7200800" cy="973847"/>
          </a:xfrm>
          <a:prstGeom prst="down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>
              <a:solidFill>
                <a:schemeClr val="lt1">
                  <a:alpha val="7000"/>
                </a:schemeClr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4801635" y="1495511"/>
            <a:ext cx="1800200" cy="422183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8" name="角丸四角形 17"/>
          <p:cNvSpPr/>
          <p:nvPr/>
        </p:nvSpPr>
        <p:spPr>
          <a:xfrm>
            <a:off x="3625207" y="2490799"/>
            <a:ext cx="1800200" cy="422183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0" name="角丸四角形 19"/>
          <p:cNvSpPr/>
          <p:nvPr/>
        </p:nvSpPr>
        <p:spPr>
          <a:xfrm>
            <a:off x="2541352" y="1495510"/>
            <a:ext cx="1800200" cy="422183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" name="角丸四角形 3"/>
          <p:cNvSpPr/>
          <p:nvPr/>
        </p:nvSpPr>
        <p:spPr>
          <a:xfrm>
            <a:off x="5902667" y="530113"/>
            <a:ext cx="1800200" cy="422183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6" name="角丸四角形 15"/>
          <p:cNvSpPr/>
          <p:nvPr/>
        </p:nvSpPr>
        <p:spPr>
          <a:xfrm>
            <a:off x="3640979" y="530113"/>
            <a:ext cx="1800200" cy="422183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角丸四角形 16"/>
          <p:cNvSpPr/>
          <p:nvPr/>
        </p:nvSpPr>
        <p:spPr>
          <a:xfrm>
            <a:off x="1368479" y="530113"/>
            <a:ext cx="1836180" cy="422183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8" name="上下矢印 27"/>
          <p:cNvSpPr/>
          <p:nvPr/>
        </p:nvSpPr>
        <p:spPr>
          <a:xfrm rot="5400000">
            <a:off x="3312374" y="593562"/>
            <a:ext cx="221557" cy="420126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62</a:t>
            </a:fld>
            <a:endParaRPr kumimoji="1" lang="ja-JP" altLang="en-US"/>
          </a:p>
        </p:txBody>
      </p:sp>
      <p:sp>
        <p:nvSpPr>
          <p:cNvPr id="32" name="上下矢印 31"/>
          <p:cNvSpPr/>
          <p:nvPr/>
        </p:nvSpPr>
        <p:spPr>
          <a:xfrm rot="5400000">
            <a:off x="5542880" y="552616"/>
            <a:ext cx="242315" cy="477260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3" name="上下矢印 32"/>
          <p:cNvSpPr/>
          <p:nvPr/>
        </p:nvSpPr>
        <p:spPr>
          <a:xfrm>
            <a:off x="4441094" y="2912982"/>
            <a:ext cx="242315" cy="477260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4" name="上下矢印 33"/>
          <p:cNvSpPr/>
          <p:nvPr/>
        </p:nvSpPr>
        <p:spPr>
          <a:xfrm>
            <a:off x="3851919" y="1917693"/>
            <a:ext cx="242315" cy="573105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5" name="上下矢印 34"/>
          <p:cNvSpPr/>
          <p:nvPr/>
        </p:nvSpPr>
        <p:spPr>
          <a:xfrm>
            <a:off x="2738810" y="1006992"/>
            <a:ext cx="242315" cy="477260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6" name="上下矢印 35"/>
          <p:cNvSpPr/>
          <p:nvPr/>
        </p:nvSpPr>
        <p:spPr>
          <a:xfrm>
            <a:off x="5004048" y="972534"/>
            <a:ext cx="242315" cy="477260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7" name="上下矢印 36"/>
          <p:cNvSpPr/>
          <p:nvPr/>
        </p:nvSpPr>
        <p:spPr>
          <a:xfrm>
            <a:off x="5004048" y="1918385"/>
            <a:ext cx="242315" cy="573105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8" name="上下矢印 37"/>
          <p:cNvSpPr/>
          <p:nvPr/>
        </p:nvSpPr>
        <p:spPr>
          <a:xfrm rot="5400000">
            <a:off x="4459025" y="1478057"/>
            <a:ext cx="242315" cy="477260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9" name="上下矢印 38"/>
          <p:cNvSpPr/>
          <p:nvPr/>
        </p:nvSpPr>
        <p:spPr>
          <a:xfrm>
            <a:off x="4015284" y="1006992"/>
            <a:ext cx="242315" cy="477260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0" name="上下矢印 39"/>
          <p:cNvSpPr/>
          <p:nvPr/>
        </p:nvSpPr>
        <p:spPr>
          <a:xfrm>
            <a:off x="6156176" y="989228"/>
            <a:ext cx="242315" cy="477260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1" name="上下矢印 40"/>
          <p:cNvSpPr/>
          <p:nvPr/>
        </p:nvSpPr>
        <p:spPr>
          <a:xfrm>
            <a:off x="3894127" y="2912982"/>
            <a:ext cx="242315" cy="477260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2" name="上下矢印 41"/>
          <p:cNvSpPr/>
          <p:nvPr/>
        </p:nvSpPr>
        <p:spPr>
          <a:xfrm>
            <a:off x="5014891" y="2912982"/>
            <a:ext cx="242315" cy="477260"/>
          </a:xfrm>
          <a:prstGeom prst="upDownArrow">
            <a:avLst/>
          </a:prstGeom>
          <a:gradFill flip="none" rotWithShape="1">
            <a:gsLst>
              <a:gs pos="0">
                <a:schemeClr val="tx2">
                  <a:tint val="66000"/>
                  <a:satMod val="160000"/>
                  <a:lumMod val="100000"/>
                </a:schemeClr>
              </a:gs>
              <a:gs pos="52500">
                <a:srgbClr val="DAE8FD"/>
              </a:gs>
              <a:gs pos="54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381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20599" y="429331"/>
            <a:ext cx="8640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個人奉仕　 個人奉仕　 個人奉仕</a:t>
            </a:r>
            <a:endParaRPr lang="ja-JP" altLang="en-US" sz="3200"/>
          </a:p>
          <a:p>
            <a:pPr algn="ctr"/>
            <a:endParaRPr lang="en-US" altLang="ja-JP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個人奉仕　 個人奉仕　</a:t>
            </a:r>
            <a:endParaRPr lang="en-US" altLang="ja-JP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endParaRPr lang="en-US" altLang="ja-JP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個人奉仕</a:t>
            </a:r>
            <a:endParaRPr lang="en-US" altLang="ja-JP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2321738" y="3492444"/>
            <a:ext cx="4481029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altLang="ja-JP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Network</a:t>
            </a:r>
            <a:endParaRPr lang="ja-JP" altLang="en-US" sz="4400">
              <a:solidFill>
                <a:srgbClr val="FFFF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20599" y="4411084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集団的協同奉仕活動</a:t>
            </a:r>
          </a:p>
        </p:txBody>
      </p:sp>
    </p:spTree>
    <p:extLst>
      <p:ext uri="{BB962C8B-B14F-4D97-AF65-F5344CB8AC3E}">
        <p14:creationId val="268661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8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円/楕円 3"/>
          <p:cNvSpPr/>
          <p:nvPr/>
        </p:nvSpPr>
        <p:spPr>
          <a:xfrm>
            <a:off x="5220072" y="265212"/>
            <a:ext cx="1836204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63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59136" y="409228"/>
            <a:ext cx="86409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ＲＩ</a:t>
            </a:r>
            <a:r>
              <a:rPr kumimoji="1"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戦略計画の三大要点</a:t>
            </a:r>
            <a:endParaRPr kumimoji="1"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・・・</a:t>
            </a:r>
            <a:r>
              <a:rPr lang="en-US" altLang="ja-JP" sz="44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Back to Basic</a:t>
            </a:r>
            <a:r>
              <a:rPr lang="ja-JP" altLang="en-US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・・・</a:t>
            </a:r>
            <a:endParaRPr lang="en-US" altLang="ja-JP" sz="44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クラブ活動の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原点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に立ち返る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・・・</a:t>
            </a:r>
            <a:r>
              <a:rPr kumimoji="1" lang="en-US" altLang="ja-JP" sz="44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Collaboration</a:t>
            </a:r>
            <a:r>
              <a:rPr kumimoji="1" lang="ja-JP" altLang="en-US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・・・</a:t>
            </a:r>
            <a:endParaRPr lang="en-US" altLang="ja-JP" sz="40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効果的な</a:t>
            </a:r>
            <a:r>
              <a:rPr kumimoji="1"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奉仕活動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の推進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・・・</a:t>
            </a:r>
            <a:r>
              <a:rPr lang="en-US" altLang="ja-JP" sz="440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Publicity</a:t>
            </a:r>
            <a:r>
              <a:rPr lang="ja-JP" altLang="en-US" sz="44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・・・</a:t>
            </a:r>
            <a:endParaRPr lang="en-US" altLang="ja-JP" sz="44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公共や社会における</a:t>
            </a:r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存在感</a:t>
            </a:r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の高揚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</p:txBody>
      </p:sp>
    </p:spTree>
    <p:extLst>
      <p:ext uri="{BB962C8B-B14F-4D97-AF65-F5344CB8AC3E}">
        <p14:creationId val="529313495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6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円/楕円 3"/>
          <p:cNvSpPr/>
          <p:nvPr/>
        </p:nvSpPr>
        <p:spPr>
          <a:xfrm>
            <a:off x="5076056" y="1345332"/>
            <a:ext cx="1836204" cy="115212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70C0"/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64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23528" y="841276"/>
            <a:ext cx="8568952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>
                <a:latin typeface="AR P丸ゴシック体M" pitchFamily="50" charset="-128"/>
                <a:ea typeface="AR P丸ゴシック体M" pitchFamily="50" charset="-128"/>
              </a:rPr>
              <a:t>      </a:t>
            </a:r>
            <a:r>
              <a:rPr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ＲＩ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の提唱する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en-US" altLang="ja-JP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  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長期奉仕活動の実践手段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</a:t>
            </a:r>
            <a:endParaRPr lang="en-US" altLang="ja-JP" sz="400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特別プログラム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kumimoji="1" lang="ja-JP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ポリオ撲滅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 世界平和フェローシップ</a:t>
            </a:r>
            <a:endParaRPr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endParaRPr kumimoji="1" lang="ja-JP" altLang="en-US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val="19678889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正方形/長方形 1"/>
          <p:cNvSpPr/>
          <p:nvPr/>
        </p:nvSpPr>
        <p:spPr>
          <a:xfrm>
            <a:off x="3635896" y="11290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endParaRPr lang="en-US" altLang="ja-JP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51520" y="518487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６つの重点項目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１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平和と紛争予防・紛争解決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   </a:t>
            </a:r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２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疾病予防と治療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３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水と衛生設備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４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母子の健康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５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基本的教育と識字率向上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</a:t>
            </a:r>
            <a:r>
              <a:rPr lang="ja-JP" altLang="en-US" sz="4000" b="1">
                <a:ln w="3175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６</a:t>
            </a:r>
            <a:r>
              <a:rPr lang="ja-JP" altLang="en-US" sz="4000" b="1">
                <a:ln w="3175"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 経済と地域社会の発展</a:t>
            </a:r>
            <a:endParaRPr lang="en-US" altLang="ja-JP" sz="4000" b="1">
              <a:ln w="3175"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65</a:t>
            </a:fld>
            <a:endParaRPr kumimoji="1" lang="ja-JP" altLang="en-US"/>
          </a:p>
        </p:txBody>
      </p:sp>
    </p:spTree>
    <p:extLst>
      <p:ext uri="{BB962C8B-B14F-4D97-AF65-F5344CB8AC3E}">
        <p14:creationId val="3476252041"/>
      </p:ext>
    </p:extLst>
  </p:cSld>
  <p:clrMapOvr>
    <a:masterClrMapping/>
  </p:clrMapOvr>
  <p:transition spd="slow">
    <p:push dir="u"/>
  </p:transition>
  <p:timing/>
</p:sld>
</file>

<file path=ppt/slides/slide6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星 32 3"/>
          <p:cNvSpPr/>
          <p:nvPr/>
        </p:nvSpPr>
        <p:spPr>
          <a:xfrm>
            <a:off x="2267744" y="2924284"/>
            <a:ext cx="4320480" cy="1785679"/>
          </a:xfrm>
          <a:prstGeom prst="star32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238296" y="985292"/>
            <a:ext cx="8640960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ＴＲＦ未来の夢計画と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ＲＩ提唱の戦略計画の</a:t>
            </a:r>
            <a:endParaRPr lang="en-US" altLang="ja-JP" sz="40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重点項目は</a:t>
            </a:r>
            <a:endParaRPr lang="ja-JP" altLang="en-US" sz="400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06179" y="3155403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全く同一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lvl="0" algn="ctr"/>
            <a:r>
              <a:rPr lang="en-US" altLang="ja-JP" sz="40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AR P丸ゴシック体M" pitchFamily="50" charset="-128"/>
              </a:rPr>
              <a:t>One rotary</a:t>
            </a:r>
            <a:endParaRPr lang="ja-JP" altLang="en-US" sz="40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AR P丸ゴシック体M" pitchFamily="50" charset="-128"/>
            </a:endParaRPr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66</a:t>
            </a:fld>
            <a:endParaRPr kumimoji="1" lang="ja-JP" altLang="en-US"/>
          </a:p>
        </p:txBody>
      </p:sp>
    </p:spTree>
    <p:extLst>
      <p:ext uri="{BB962C8B-B14F-4D97-AF65-F5344CB8AC3E}">
        <p14:creationId val="292368844"/>
      </p:ext>
    </p:extLst>
  </p:cSld>
  <p:clrMapOvr>
    <a:masterClrMapping/>
  </p:clrMapOvr>
  <mc:AlternateContent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8550" y="1777380"/>
            <a:ext cx="862586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ＲＩ</a:t>
            </a:r>
            <a:r>
              <a:rPr kumimoji="1"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戦略計画</a:t>
            </a:r>
            <a:r>
              <a:rPr lang="ja-JP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に</a:t>
            </a:r>
            <a:endParaRPr lang="en-US" altLang="ja-JP" sz="40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意欲的に取り組むクラブはまだ少ない</a:t>
            </a:r>
            <a:endParaRPr kumimoji="1" lang="en-US" altLang="ja-JP" sz="4000" b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lang="ja-JP" altLang="en-US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何故でしょうか？</a:t>
            </a:r>
            <a:r>
              <a:rPr kumimoji="1" lang="ja-JP" altLang="en-US" sz="4000" b="1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P丸ゴシック体M" pitchFamily="50" charset="-128"/>
                <a:ea typeface="AR P丸ゴシック体M" pitchFamily="50" charset="-128"/>
              </a:rPr>
              <a:t>　　　   　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777BE-6095-4778-B1E4-9E293449833C}" type="slidenum">
              <a:rPr kumimoji="1" lang="ja-JP" altLang="en-US" smtClean="0"/>
              <a:t>67</a:t>
            </a:fld>
            <a:endParaRPr kumimoji="1" lang="ja-JP" altLang="en-US"/>
          </a:p>
        </p:txBody>
      </p:sp>
    </p:spTree>
    <p:extLst>
      <p:ext uri="{BB962C8B-B14F-4D97-AF65-F5344CB8AC3E}">
        <p14:creationId val="289113459"/>
      </p:ext>
    </p:extLst>
  </p:cSld>
  <p:clrMapOvr>
    <a:masterClrMapping/>
  </p:clrMapOvr>
  <mc:AlternateContent>
    <mc:Choice xmlns:p14="http://schemas.microsoft.com/office/powerpoint/2010/main" Requires="p14">
      <p:transition spd="slow" p14:dur="1250">
        <p:wipe dir="r"/>
      </p:transition>
    </mc:Choice>
    <mc:Fallback>
      <p:transition spd="slow">
        <p:wipe dir="r"/>
      </p:transition>
    </mc:Fallback>
  </mc:AlternateContent>
  <p:timing/>
</p:sld>
</file>

<file path=ppt/tags/tag1.xml><?xml version="1.0" encoding="utf-8"?>
<p:tagLst xmlns:p="http://schemas.openxmlformats.org/presentationml/2006/main">
  <p:tag name="AS_NET" val="6.0.36"/>
  <p:tag name="AS_OS" val="Unix 5.4.0.216"/>
  <p:tag name="AS_RELEASE_DATE" val="2024.02.14"/>
  <p:tag name="AS_TITLE" val="Aspose.Slides for .NET Standard 2.0"/>
  <p:tag name="AS_VERSION" val="24.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ＭＳ Ｐゴシック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ＭＳ Ｐゴシック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417</Paragraphs>
  <Slides>67</Slides>
  <Notes>6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baseType="lpstr" size="79">
      <vt:lpstr>Arial</vt:lpstr>
      <vt:lpstr>Calibri</vt:lpstr>
      <vt:lpstr>ＭＳ Ｐゴシック</vt:lpstr>
      <vt:lpstr>Milano LET</vt:lpstr>
      <vt:lpstr>AR P丸ゴシック体M</vt:lpstr>
      <vt:lpstr>Segoe Print</vt:lpstr>
      <vt:lpstr>HGP創英角ﾎﾟｯﾌﾟ体</vt:lpstr>
      <vt:lpstr>Kristen ITC</vt:lpstr>
      <vt:lpstr>Arial Unicode MS</vt:lpstr>
      <vt:lpstr>Segoe Script</vt:lpstr>
      <vt:lpstr>AR丸ゴシック体M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24.0200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2026-10-05T06:28:22.401</cp:lastPrinted>
  <dcterms:created xsi:type="dcterms:W3CDTF">2026-10-05T06:28:22Z</dcterms:created>
  <dcterms:modified xsi:type="dcterms:W3CDTF">2026-10-05T06:28:23Z</dcterms:modified>
</cp:coreProperties>
</file>