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dp" ContentType="image/vnd.ms-photo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4.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  <p:sldId id="331" r:id="rId27"/>
    <p:sldId id="334" r:id="rId28"/>
    <p:sldId id="337" r:id="rId29"/>
    <p:sldId id="340" r:id="rId30"/>
    <p:sldId id="343" r:id="rId31"/>
    <p:sldId id="346" r:id="rId32"/>
    <p:sldId id="349" r:id="rId33"/>
  </p:sldIdLst>
  <p:sldSz cx="9144000" cy="5715000"/>
  <p:notesSz cx="6858000" cy="91440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tags" Target="tags/tag1.xml" /><Relationship Id="rId35" Type="http://schemas.openxmlformats.org/officeDocument/2006/relationships/presProps" Target="presProps.xml" /><Relationship Id="rId36" Type="http://schemas.openxmlformats.org/officeDocument/2006/relationships/viewProps" Target="viewProps.xml" /><Relationship Id="rId37" Type="http://schemas.openxmlformats.org/officeDocument/2006/relationships/theme" Target="theme/theme1.xml" /><Relationship Id="rId38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C9EDD0-B0AD-428B-AB46-5E7870A30C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805768-01ED-4F8E-8CFE-35A7C8B901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6048F0-D260-48A3-8735-1BE70FC5FD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CC01C3-E96F-4D2B-82F2-935BF9858E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9E98801-588E-4A94-B27E-77AE32C76D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A578A4A-410C-42CC-8210-DE87484EC6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E511359-339A-42C0-9688-2C408CEEF5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077F0CD-9384-4449-8022-149398EA2B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4634D2-268F-45DA-9691-BE9759CAE8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6451D8-0A72-468B-AE27-6A07823249C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B93821-DE3C-48EF-8384-DD458E5784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11B50-B551-472E-ADFF-CBE80B7D1A4B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3620231345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9A0D-48FA-4A28-A1EB-66EFB4B82F6D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17117148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6A36-B862-4DAE-89FA-BC0D2660AEFF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264875982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7E6E-EF67-42EC-BA2B-0D28DAE712C2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1642675642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279262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8" y="1279262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8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1321-0905-4C1C-8059-7BB3CF6EA32C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3639897497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0D17-E32A-4015-AF86-1F7138F41CD4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1639208990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C009-7110-435B-BC43-C28C34C55DB8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1983282036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3" y="227543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3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8637-7938-4FD5-8F77-9413832E945F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247101712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D223F-DB84-4C3C-8D93-87309F7BD00D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3210086418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6746-A642-4316-A699-237C19BBD316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4144906914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8D234-BF2B-4290-AFF7-CDB92CB70F81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314498364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011D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B71028-C3E8-4986-ADE3-CF9B36CC32A3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3336996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png" /><Relationship Id="rId3" Type="http://schemas.openxmlformats.org/officeDocument/2006/relationships/image" Target="../media/image3.jpeg" /><Relationship Id="rId4" Type="http://schemas.microsoft.com/office/2007/relationships/hdphoto" Target="../media/image4.wdp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.png" /><Relationship Id="rId3" Type="http://schemas.microsoft.com/office/2007/relationships/hdphoto" Target="../media/image6.wdp" /><Relationship Id="rId4" Type="http://schemas.openxmlformats.org/officeDocument/2006/relationships/image" Target="../media/image2.png" /><Relationship Id="rId5" Type="http://schemas.openxmlformats.org/officeDocument/2006/relationships/image" Target="../media/image7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microsoft.com/office/2007/relationships/hdphoto" Target="../media/image16.wdp" /><Relationship Id="rId11" Type="http://schemas.openxmlformats.org/officeDocument/2006/relationships/image" Target="../media/image17.png" /><Relationship Id="rId12" Type="http://schemas.microsoft.com/office/2007/relationships/hdphoto" Target="../media/image18.wdp" /><Relationship Id="rId13" Type="http://schemas.openxmlformats.org/officeDocument/2006/relationships/image" Target="../media/image19.jpeg" /><Relationship Id="rId14" Type="http://schemas.microsoft.com/office/2007/relationships/hdphoto" Target="../media/image20.wdp" /><Relationship Id="rId15" Type="http://schemas.openxmlformats.org/officeDocument/2006/relationships/image" Target="../media/image21.jpeg" /><Relationship Id="rId16" Type="http://schemas.microsoft.com/office/2007/relationships/hdphoto" Target="../media/image22.wdp" /><Relationship Id="rId17" Type="http://schemas.openxmlformats.org/officeDocument/2006/relationships/image" Target="../media/image23.jpeg" /><Relationship Id="rId18" Type="http://schemas.microsoft.com/office/2007/relationships/hdphoto" Target="../media/image24.wdp" /><Relationship Id="rId19" Type="http://schemas.openxmlformats.org/officeDocument/2006/relationships/image" Target="../media/image25.png" /><Relationship Id="rId2" Type="http://schemas.openxmlformats.org/officeDocument/2006/relationships/image" Target="../media/image8.jpeg" /><Relationship Id="rId20" Type="http://schemas.microsoft.com/office/2007/relationships/hdphoto" Target="../media/image26.wdp" /><Relationship Id="rId21" Type="http://schemas.openxmlformats.org/officeDocument/2006/relationships/image" Target="../media/image27.png" /><Relationship Id="rId22" Type="http://schemas.microsoft.com/office/2007/relationships/hdphoto" Target="../media/image28.wdp" /><Relationship Id="rId23" Type="http://schemas.openxmlformats.org/officeDocument/2006/relationships/image" Target="../media/image29.jpeg" /><Relationship Id="rId24" Type="http://schemas.microsoft.com/office/2007/relationships/hdphoto" Target="../media/image30.wdp" /><Relationship Id="rId25" Type="http://schemas.openxmlformats.org/officeDocument/2006/relationships/image" Target="../media/image31.png" /><Relationship Id="rId26" Type="http://schemas.microsoft.com/office/2007/relationships/hdphoto" Target="../media/image32.wdp" /><Relationship Id="rId3" Type="http://schemas.microsoft.com/office/2007/relationships/hdphoto" Target="../media/image9.wdp" /><Relationship Id="rId4" Type="http://schemas.openxmlformats.org/officeDocument/2006/relationships/image" Target="../media/image10.jpeg" /><Relationship Id="rId5" Type="http://schemas.microsoft.com/office/2007/relationships/hdphoto" Target="../media/image11.wdp" /><Relationship Id="rId6" Type="http://schemas.openxmlformats.org/officeDocument/2006/relationships/image" Target="../media/image12.jpeg" /><Relationship Id="rId7" Type="http://schemas.openxmlformats.org/officeDocument/2006/relationships/image" Target="../media/image13.jpeg" /><Relationship Id="rId8" Type="http://schemas.microsoft.com/office/2007/relationships/hdphoto" Target="../media/image14.wdp" /><Relationship Id="rId9" Type="http://schemas.openxmlformats.org/officeDocument/2006/relationships/image" Target="../media/image15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3.png" /><Relationship Id="rId3" Type="http://schemas.microsoft.com/office/2007/relationships/hdphoto" Target="../media/image34.wdp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35.jpeg" /><Relationship Id="rId3" Type="http://schemas.microsoft.com/office/2007/relationships/hdphoto" Target="../media/image36.wdp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正方形/長方形 1"/>
          <p:cNvSpPr/>
          <p:nvPr/>
        </p:nvSpPr>
        <p:spPr>
          <a:xfrm>
            <a:off x="251520" y="1561356"/>
            <a:ext cx="8640960" cy="2554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１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地区リーダーの指導不足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r>
              <a:rPr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</a:p>
          <a:p>
            <a:r>
              <a:rPr lang="en-US" altLang="ja-JP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2</a:t>
            </a:r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奉仕活動の方法が解らない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r>
              <a:rPr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</a:p>
          <a:p>
            <a:r>
              <a:rPr lang="en-US" altLang="ja-JP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3</a:t>
            </a:r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クラブの存在意義の認識不足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en-US" altLang="ja-JP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4</a:t>
            </a:r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奉仕理念への疑問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　</a:t>
            </a:r>
            <a:endParaRPr lang="ja-JP" altLang="en-US" sz="400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val="2961504316"/>
      </p:ext>
    </p:extLst>
  </p:cSld>
  <p:clrMapOvr>
    <a:masterClrMapping/>
  </p:clrMapOvr>
  <p:transition spd="slow">
    <p:push dir="u"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円/楕円 3"/>
          <p:cNvSpPr/>
          <p:nvPr/>
        </p:nvSpPr>
        <p:spPr>
          <a:xfrm>
            <a:off x="890997" y="2386836"/>
            <a:ext cx="7200800" cy="1260140"/>
          </a:xfrm>
          <a:prstGeom prst="ellipse">
            <a:avLst/>
          </a:prstGeom>
          <a:solidFill>
            <a:schemeClr val="tx2">
              <a:lumMod val="60000"/>
              <a:lumOff val="40000"/>
              <a:alpha val="45000"/>
            </a:schemeClr>
          </a:solidFill>
          <a:ln>
            <a:noFill/>
          </a:ln>
          <a:effectLst>
            <a:glow>
              <a:schemeClr val="accent1">
                <a:alpha val="5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2" name="正方形/長方形 1"/>
          <p:cNvSpPr/>
          <p:nvPr/>
        </p:nvSpPr>
        <p:spPr>
          <a:xfrm>
            <a:off x="263334" y="1417340"/>
            <a:ext cx="8712968" cy="20005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１ </a:t>
            </a:r>
            <a:endParaRPr lang="en-US" altLang="ja-JP" sz="4000" b="1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地区では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リーダーの指導不足</a:t>
            </a:r>
            <a:endParaRPr lang="ja-JP" altLang="en-US" sz="4400"/>
          </a:p>
        </p:txBody>
      </p:sp>
    </p:spTree>
    <p:extLst>
      <p:ext uri="{BB962C8B-B14F-4D97-AF65-F5344CB8AC3E}">
        <p14:creationId val="231108183"/>
      </p:ext>
    </p:extLst>
  </p:cSld>
  <p:clrMapOvr>
    <a:masterClrMapping/>
  </p:clrMapOvr>
  <mc:AlternateContent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34459" y="913284"/>
            <a:ext cx="86409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 地区のリーダー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のなかには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 ロータリーの維新とも言える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 この変革にまったく認識がなく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 なにも指導しない地区もあり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地区間格差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が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 大きくなっているのは問題です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val="1115417889"/>
      </p:ext>
    </p:extLst>
  </p:cSld>
  <p:clrMapOvr>
    <a:masterClrMapping/>
  </p:clrMapOvr>
  <p:transition spd="slow">
    <p:push dir="u"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正方形/長方形 1"/>
          <p:cNvSpPr/>
          <p:nvPr/>
        </p:nvSpPr>
        <p:spPr>
          <a:xfrm>
            <a:off x="23160" y="1489348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そのための対策として今年度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ロータリー研究会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では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戦略計画についての</a:t>
            </a:r>
            <a:r>
              <a:rPr lang="en-US" altLang="ja-JP" sz="400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Session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が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設けられました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val="167374901"/>
      </p:ext>
    </p:extLst>
  </p:cSld>
  <p:clrMapOvr>
    <a:masterClrMapping/>
  </p:clrMapOvr>
  <p:transition spd="slow">
    <p:push dir="u"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円/楕円 2"/>
          <p:cNvSpPr/>
          <p:nvPr/>
        </p:nvSpPr>
        <p:spPr>
          <a:xfrm>
            <a:off x="843197" y="2559754"/>
            <a:ext cx="7200800" cy="1260140"/>
          </a:xfrm>
          <a:prstGeom prst="ellipse">
            <a:avLst/>
          </a:prstGeom>
          <a:solidFill>
            <a:schemeClr val="tx2">
              <a:lumMod val="60000"/>
              <a:lumOff val="40000"/>
              <a:alpha val="45000"/>
            </a:schemeClr>
          </a:solidFill>
          <a:ln>
            <a:noFill/>
          </a:ln>
          <a:effectLst>
            <a:glow>
              <a:schemeClr val="accent1">
                <a:alpha val="5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2" name="正方形/長方形 1"/>
          <p:cNvSpPr/>
          <p:nvPr/>
        </p:nvSpPr>
        <p:spPr>
          <a:xfrm>
            <a:off x="251520" y="1548578"/>
            <a:ext cx="8568952" cy="20005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２ </a:t>
            </a:r>
            <a:endParaRPr lang="en-US" altLang="ja-JP" sz="4000" b="1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lvl="0"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クラブでは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lvl="0" algn="ctr"/>
            <a:r>
              <a:rPr lang="ja-JP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実践方法が解らない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2279113790"/>
      </p:ext>
    </p:extLst>
  </p:cSld>
  <p:clrMapOvr>
    <a:masterClrMapping/>
  </p:clrMapOvr>
  <mc:AlternateContent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31440" y="1516412"/>
            <a:ext cx="86409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少人数のクラブ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では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大きな国際的人道奉仕戦略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の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単独での取り組みに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躊躇するでしょうし</a:t>
            </a:r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endParaRPr lang="en-US" altLang="ja-JP" sz="40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val="2813918658"/>
      </p:ext>
    </p:extLst>
  </p:cSld>
  <p:clrMapOvr>
    <a:masterClrMapping/>
  </p:clrMapOvr>
  <p:transition spd="slow">
    <p:push dir="u"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24706" y="1417340"/>
            <a:ext cx="86409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多人数のクラブ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でも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国際的人道奉仕の活動方法に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精通した</a:t>
            </a:r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リーダー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がいないと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実践できないでしょう</a:t>
            </a:r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endParaRPr kumimoji="1" lang="en-US" altLang="ja-JP" sz="40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val="333249671"/>
      </p:ext>
    </p:extLst>
  </p:cSld>
  <p:clrMapOvr>
    <a:masterClrMapping/>
  </p:clrMapOvr>
  <p:transition spd="slow">
    <p:push dir="u"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244015" y="1561356"/>
            <a:ext cx="8640960" cy="2554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</a:t>
            </a:r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従って　　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特別プログラムや重点項目が      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寄付に終始しがち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なのは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無理からぬことです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1710098881"/>
      </p:ext>
    </p:extLst>
  </p:cSld>
  <p:clrMapOvr>
    <a:masterClrMapping/>
  </p:clrMapOvr>
  <p:transition spd="slow">
    <p:push dir="u"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正方形/長方形 1"/>
          <p:cNvSpPr/>
          <p:nvPr/>
        </p:nvSpPr>
        <p:spPr>
          <a:xfrm>
            <a:off x="179512" y="913284"/>
            <a:ext cx="8712968" cy="37856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ＤＬＰ　 </a:t>
            </a:r>
            <a:r>
              <a:rPr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CLP   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戦略計画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一連の流れであり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ＤＬＰが基礎にあって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ＣＬＰが機能し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そこで初めて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クラブでの戦略計画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が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実現します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3" name="V 字形矢印 2"/>
          <p:cNvSpPr/>
          <p:nvPr/>
        </p:nvSpPr>
        <p:spPr>
          <a:xfrm>
            <a:off x="2949253" y="1058949"/>
            <a:ext cx="546360" cy="484632"/>
          </a:xfrm>
          <a:prstGeom prst="notchedRightArrow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4" name="V 字形矢印 3"/>
          <p:cNvSpPr/>
          <p:nvPr/>
        </p:nvSpPr>
        <p:spPr>
          <a:xfrm>
            <a:off x="4569843" y="1058949"/>
            <a:ext cx="546360" cy="484632"/>
          </a:xfrm>
          <a:prstGeom prst="notchedRightArrow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val="368966948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正方形/長方形 1"/>
          <p:cNvSpPr/>
          <p:nvPr/>
        </p:nvSpPr>
        <p:spPr>
          <a:xfrm>
            <a:off x="252304" y="625252"/>
            <a:ext cx="8640960" cy="44012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　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ＤＬＰ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によって定められた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ガバナー補佐・地区財団委員会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地区研修委員会・・・その協力による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クラブへの研修と支援があってこそ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クラブ群での共同奉仕活動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が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実践されることでしょう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en-US" altLang="ja-JP" sz="40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                      Collaboration</a:t>
            </a:r>
            <a:endParaRPr lang="en-US" altLang="ja-JP" sz="4000" b="1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val="16356943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円/楕円 1"/>
          <p:cNvSpPr/>
          <p:nvPr/>
        </p:nvSpPr>
        <p:spPr>
          <a:xfrm>
            <a:off x="1283726" y="2540880"/>
            <a:ext cx="6552728" cy="1260140"/>
          </a:xfrm>
          <a:prstGeom prst="ellipse">
            <a:avLst/>
          </a:prstGeom>
          <a:solidFill>
            <a:schemeClr val="tx2">
              <a:lumMod val="60000"/>
              <a:lumOff val="40000"/>
              <a:alpha val="45000"/>
            </a:schemeClr>
          </a:solidFill>
          <a:ln>
            <a:noFill/>
          </a:ln>
          <a:effectLst>
            <a:glow>
              <a:schemeClr val="accent1">
                <a:alpha val="5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215516" y="1540606"/>
            <a:ext cx="8640960" cy="20005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ja-JP" sz="40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3 </a:t>
            </a: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活性化の原点</a:t>
            </a:r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増強の出発点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lvl="0" algn="ctr"/>
            <a:r>
              <a:rPr lang="ja-JP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クラブ独自の戦略計画</a:t>
            </a:r>
            <a:endParaRPr lang="en-US" altLang="ja-JP" sz="44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2865919541"/>
      </p:ext>
    </p:extLst>
  </p:cSld>
  <p:clrMapOvr>
    <a:masterClrMapping/>
  </p:clrMapOvr>
  <mc:AlternateContent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正方形/長方形 1"/>
          <p:cNvSpPr/>
          <p:nvPr/>
        </p:nvSpPr>
        <p:spPr>
          <a:xfrm>
            <a:off x="179512" y="625252"/>
            <a:ext cx="8640960" cy="44012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　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何故我がクラブは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此処に在る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のか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何を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目的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として結成され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何故ロータリー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としての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認証を受けたのか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クラブ独自の長期戦略計画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は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これを問うことです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en-US" altLang="ja-JP" sz="40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                 Back to Basic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val="37438271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角丸四角形 7"/>
          <p:cNvSpPr/>
          <p:nvPr/>
        </p:nvSpPr>
        <p:spPr>
          <a:xfrm>
            <a:off x="1547664" y="3721596"/>
            <a:ext cx="5832648" cy="1223464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51520" y="625252"/>
            <a:ext cx="86409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クラブ独自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の長期戦略計画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この策定は</a:t>
            </a:r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ＣＬＰ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の提唱するように　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  会長・直前会長・会長エレクトの　　　　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  連携作業で企画され</a:t>
            </a:r>
            <a:endParaRPr lang="en-US" altLang="ja-JP" sz="40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 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全会員で討議決定された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lvl="0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 クラブの特殊性を創る</a:t>
            </a:r>
            <a:endParaRPr lang="ja-JP" altLang="en-US" sz="4000">
              <a:solidFill>
                <a:srgbClr val="FFFF00"/>
              </a:solidFill>
            </a:endParaRPr>
          </a:p>
          <a:p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継続的な奉仕活動です</a:t>
            </a:r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　　　　 　　　</a:t>
            </a:r>
            <a:endParaRPr kumimoji="1"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　　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　　　　　　　　　</a:t>
            </a:r>
            <a:endParaRPr lang="en-US" altLang="ja-JP" sz="40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40327643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角丸四角形 2"/>
          <p:cNvSpPr/>
          <p:nvPr/>
        </p:nvSpPr>
        <p:spPr>
          <a:xfrm>
            <a:off x="1547664" y="2719618"/>
            <a:ext cx="4752528" cy="1199130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4" name="右矢印 3"/>
          <p:cNvSpPr/>
          <p:nvPr/>
        </p:nvSpPr>
        <p:spPr>
          <a:xfrm>
            <a:off x="1333330" y="985293"/>
            <a:ext cx="2664296" cy="1152128"/>
          </a:xfrm>
          <a:prstGeom prst="rightArrow">
            <a:avLst/>
          </a:prstGeom>
          <a:solidFill>
            <a:schemeClr val="accent1"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5" name="角丸四角形 4"/>
          <p:cNvSpPr/>
          <p:nvPr/>
        </p:nvSpPr>
        <p:spPr>
          <a:xfrm>
            <a:off x="3997626" y="1225247"/>
            <a:ext cx="2304256" cy="58971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9" name="左カーブ矢印 8"/>
          <p:cNvSpPr/>
          <p:nvPr/>
        </p:nvSpPr>
        <p:spPr>
          <a:xfrm>
            <a:off x="6300192" y="1255928"/>
            <a:ext cx="1728191" cy="2556826"/>
          </a:xfrm>
          <a:prstGeom prst="curvedLeftArrow">
            <a:avLst>
              <a:gd name="adj1" fmla="val 25000"/>
              <a:gd name="adj2" fmla="val 50000"/>
              <a:gd name="adj3" fmla="val 21835"/>
            </a:avLst>
          </a:prstGeom>
          <a:solidFill>
            <a:schemeClr val="accent1"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スライド番号プレースホルダー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216160" y="503902"/>
            <a:ext cx="1815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40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2001</a:t>
            </a:r>
            <a:r>
              <a:rPr kumimoji="1" lang="ja-JP" altLang="en-US" sz="40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年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08592" y="1235474"/>
            <a:ext cx="85689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40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　　　</a:t>
            </a:r>
            <a:r>
              <a:rPr kumimoji="1" lang="en-US" altLang="ja-JP" sz="40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Territory</a:t>
            </a:r>
            <a:r>
              <a:rPr lang="ja-JP" altLang="en-US" sz="40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ja-JP" altLang="en-US" sz="40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  <a:r>
              <a:rPr kumimoji="1" lang="en-US" altLang="ja-JP" sz="40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Locality 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en-US" altLang="ja-JP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区域から所在地域へ制度改正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01898" y="2641476"/>
            <a:ext cx="85689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この時何が起るのか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 認識のないクラブは</a:t>
            </a:r>
            <a:endParaRPr kumimoji="1"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やがて衰退の途を辿ることに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な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ります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　　</a:t>
            </a:r>
            <a:r>
              <a:rPr kumimoji="1"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それは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228290602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975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7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68068" y="1201316"/>
            <a:ext cx="86409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   独占事業の特権は崩壊し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   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同じ業種の専門店が</a:t>
            </a:r>
            <a:endParaRPr kumimoji="1"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   同じ街通りに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ずらりと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   軒を並べているような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状態となったからです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val="56677112"/>
      </p:ext>
    </p:extLst>
  </p:cSld>
  <p:clrMapOvr>
    <a:masterClrMapping/>
  </p:clrMapOvr>
  <p:transition spd="slow">
    <p:push dir="u"/>
  </p:transition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251520" y="913284"/>
            <a:ext cx="8640960" cy="37856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各々の店が独自に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商品の特殊性を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考えなければ栄えません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それが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その店の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存在意義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となることは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クラブも変わりありません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3849385348"/>
      </p:ext>
    </p:extLst>
  </p:cSld>
  <p:clrMapOvr>
    <a:masterClrMapping/>
  </p:clrMapOvr>
  <p:transition spd="slow">
    <p:push dir="u"/>
  </p:transition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1372623" y="2000643"/>
            <a:ext cx="3471520" cy="576064"/>
          </a:xfrm>
          <a:prstGeom prst="round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cxnSp>
        <p:nvCxnSpPr>
          <p:cNvPr id="7" name="直線矢印コネクタ 6"/>
          <p:cNvCxnSpPr/>
          <p:nvPr/>
        </p:nvCxnSpPr>
        <p:spPr>
          <a:xfrm>
            <a:off x="4844143" y="2536371"/>
            <a:ext cx="447937" cy="753177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角丸四角形 8"/>
          <p:cNvSpPr/>
          <p:nvPr/>
        </p:nvSpPr>
        <p:spPr>
          <a:xfrm>
            <a:off x="3328480" y="3256891"/>
            <a:ext cx="2046493" cy="576064"/>
          </a:xfrm>
          <a:prstGeom prst="round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角丸四角形 11"/>
          <p:cNvSpPr/>
          <p:nvPr/>
        </p:nvSpPr>
        <p:spPr>
          <a:xfrm>
            <a:off x="1331640" y="3822069"/>
            <a:ext cx="2090666" cy="576064"/>
          </a:xfrm>
          <a:prstGeom prst="round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51520" y="697260"/>
            <a:ext cx="86409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クラブの存在意義の認識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社会奉仕の理念に基づいた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クラブの特殊性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を強調する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独自の奉仕活動は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クラブの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所在地域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においての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存在意義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を明確に示します</a:t>
            </a:r>
            <a:endParaRPr lang="en-US" altLang="ja-JP" sz="40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　　　　　   </a:t>
            </a:r>
            <a:r>
              <a:rPr lang="en-US" altLang="ja-JP" sz="40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Publicity</a:t>
            </a:r>
          </a:p>
        </p:txBody>
      </p:sp>
    </p:spTree>
    <p:extLst>
      <p:ext uri="{BB962C8B-B14F-4D97-AF65-F5344CB8AC3E}">
        <p14:creationId val="15663653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7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角丸四角形 2"/>
          <p:cNvSpPr/>
          <p:nvPr/>
        </p:nvSpPr>
        <p:spPr>
          <a:xfrm flipH="1" flipV="1">
            <a:off x="827584" y="3145532"/>
            <a:ext cx="7488832" cy="1152128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15516" y="625252"/>
            <a:ext cx="86409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クラブの特殊性を強調した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独自の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長期戦略計画奉仕活動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による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性格的多様性の創出は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現在多くのクラブの悩みである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退会の主因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クラブと会員間の</a:t>
            </a:r>
            <a:r>
              <a:rPr lang="en-US" altLang="ja-JP" sz="40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Mismatch</a:t>
            </a:r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の</a:t>
            </a:r>
            <a:endParaRPr kumimoji="1"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解消を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期待できます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26013304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円/楕円 6"/>
          <p:cNvSpPr/>
          <p:nvPr/>
        </p:nvSpPr>
        <p:spPr>
          <a:xfrm>
            <a:off x="1004392" y="2569468"/>
            <a:ext cx="7200800" cy="1260140"/>
          </a:xfrm>
          <a:prstGeom prst="ellipse">
            <a:avLst/>
          </a:prstGeom>
          <a:solidFill>
            <a:schemeClr val="tx2">
              <a:lumMod val="60000"/>
              <a:lumOff val="40000"/>
              <a:alpha val="45000"/>
            </a:schemeClr>
          </a:solidFill>
          <a:ln>
            <a:noFill/>
          </a:ln>
          <a:effectLst>
            <a:glow>
              <a:schemeClr val="accent1">
                <a:alpha val="5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73359" y="1424150"/>
            <a:ext cx="86409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44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4 </a:t>
            </a:r>
          </a:p>
          <a:p>
            <a:pPr algn="ctr"/>
            <a:r>
              <a:rPr lang="en-US" altLang="ja-JP" sz="4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We serve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？</a:t>
            </a:r>
            <a:endParaRPr lang="en-US" altLang="ja-JP" sz="4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pPr algn="ctr"/>
            <a:r>
              <a:rPr lang="ja-JP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奉仕理念への疑問</a:t>
            </a:r>
            <a:endParaRPr kumimoji="1" lang="ja-JP" altLang="en-US" sz="4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val="3976175790"/>
      </p:ext>
    </p:extLst>
  </p:cSld>
  <p:clrMapOvr>
    <a:masterClrMapping/>
  </p:clrMapOvr>
  <mc:AlternateContent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254231" y="985292"/>
            <a:ext cx="8640960" cy="37856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ＲＩの提唱する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ロータリーの奉仕のあり方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特に重点分野にあって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　　　これは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en-US" altLang="ja-JP" sz="40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We serve 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ではないか</a:t>
            </a:r>
            <a:r>
              <a:rPr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 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？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よく聞く疑問です</a:t>
            </a:r>
          </a:p>
        </p:txBody>
      </p:sp>
    </p:spTree>
    <p:extLst>
      <p:ext uri="{BB962C8B-B14F-4D97-AF65-F5344CB8AC3E}">
        <p14:creationId val="4104521829"/>
      </p:ext>
    </p:extLst>
  </p:cSld>
  <p:clrMapOvr>
    <a:masterClrMapping/>
  </p:clrMapOvr>
  <p:transition spd="slow">
    <p:push dir="u"/>
  </p:transition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円/楕円 3"/>
          <p:cNvSpPr/>
          <p:nvPr/>
        </p:nvSpPr>
        <p:spPr>
          <a:xfrm>
            <a:off x="3499365" y="997924"/>
            <a:ext cx="2160240" cy="1131082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lvl="0" algn="ctr" defTabSz="810310">
              <a:defRPr/>
            </a:pPr>
            <a:endParaRPr lang="en-US" altLang="ja-JP" b="1">
              <a:solidFill>
                <a:srgbClr val="9BBB59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丸ゴシック体M" pitchFamily="49" charset="-128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59005" y="1201316"/>
            <a:ext cx="86409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否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その答えは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綱領</a:t>
            </a:r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(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目的）と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決議</a:t>
            </a:r>
            <a:r>
              <a:rPr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23-34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にあります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理念なき奉仕は徒花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　　　　　　　</a:t>
            </a:r>
            <a:r>
              <a:rPr lang="en-US" altLang="ja-JP" sz="40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Back to Basic</a:t>
            </a:r>
          </a:p>
        </p:txBody>
      </p:sp>
    </p:spTree>
    <p:extLst>
      <p:ext uri="{BB962C8B-B14F-4D97-AF65-F5344CB8AC3E}">
        <p14:creationId val="12989024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7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角丸四角形 9"/>
          <p:cNvSpPr/>
          <p:nvPr/>
        </p:nvSpPr>
        <p:spPr>
          <a:xfrm>
            <a:off x="1994281" y="4452097"/>
            <a:ext cx="5149143" cy="629381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角丸四角形 16"/>
          <p:cNvSpPr/>
          <p:nvPr/>
        </p:nvSpPr>
        <p:spPr>
          <a:xfrm>
            <a:off x="1939552" y="4398381"/>
            <a:ext cx="3136503" cy="717630"/>
          </a:xfrm>
          <a:prstGeom prst="roundRect">
            <a:avLst/>
          </a:prstGeom>
          <a:solidFill>
            <a:srgbClr val="0070C0">
              <a:alpha val="40000"/>
            </a:srgbClr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9" name="角丸四角形 8"/>
          <p:cNvSpPr/>
          <p:nvPr/>
        </p:nvSpPr>
        <p:spPr>
          <a:xfrm>
            <a:off x="4940658" y="2898046"/>
            <a:ext cx="3816424" cy="599248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2" name="円/楕円 21"/>
          <p:cNvSpPr/>
          <p:nvPr/>
        </p:nvSpPr>
        <p:spPr>
          <a:xfrm>
            <a:off x="505614" y="1951951"/>
            <a:ext cx="2985382" cy="1131082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515424" y="68021"/>
            <a:ext cx="2975572" cy="1131082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5895634" y="404790"/>
            <a:ext cx="1370989" cy="59924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右矢印 15"/>
          <p:cNvSpPr/>
          <p:nvPr/>
        </p:nvSpPr>
        <p:spPr>
          <a:xfrm rot="16200000" flipV="1">
            <a:off x="2123596" y="3750175"/>
            <a:ext cx="811777" cy="484632"/>
          </a:xfrm>
          <a:prstGeom prst="rightArrow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2" name="角丸四角形 11"/>
          <p:cNvSpPr/>
          <p:nvPr/>
        </p:nvSpPr>
        <p:spPr>
          <a:xfrm>
            <a:off x="3956726" y="3818048"/>
            <a:ext cx="1350437" cy="59924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solidFill>
                <a:srgbClr val="FFFF00"/>
              </a:solidFill>
            </a:endParaRPr>
          </a:p>
        </p:txBody>
      </p:sp>
      <p:sp>
        <p:nvSpPr>
          <p:cNvPr id="4" name="右矢印 3"/>
          <p:cNvSpPr/>
          <p:nvPr/>
        </p:nvSpPr>
        <p:spPr>
          <a:xfrm>
            <a:off x="4294208" y="2898046"/>
            <a:ext cx="646449" cy="59924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" name="右矢印 2"/>
          <p:cNvSpPr/>
          <p:nvPr/>
        </p:nvSpPr>
        <p:spPr>
          <a:xfrm>
            <a:off x="4259841" y="1199103"/>
            <a:ext cx="680817" cy="4846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5" name="右矢印 4"/>
          <p:cNvSpPr/>
          <p:nvPr/>
        </p:nvSpPr>
        <p:spPr>
          <a:xfrm rot="5400000">
            <a:off x="6156727" y="3735214"/>
            <a:ext cx="825055" cy="484632"/>
          </a:xfrm>
          <a:prstGeom prst="rightArrow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515425" y="1069754"/>
            <a:ext cx="3744416" cy="599248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7" name="角丸四角形 6"/>
          <p:cNvSpPr/>
          <p:nvPr/>
        </p:nvSpPr>
        <p:spPr>
          <a:xfrm>
            <a:off x="4972353" y="1069754"/>
            <a:ext cx="3753034" cy="599248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4" name="角丸四角形 13"/>
          <p:cNvSpPr/>
          <p:nvPr/>
        </p:nvSpPr>
        <p:spPr>
          <a:xfrm>
            <a:off x="5704704" y="2292962"/>
            <a:ext cx="2251672" cy="546967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</a:gra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505614" y="2927747"/>
            <a:ext cx="3744416" cy="599248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0" name="スライド番号プレースホルダー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22</a:t>
            </a:fld>
            <a:endParaRPr kumimoji="1" lang="ja-JP" altLang="en-US"/>
          </a:p>
        </p:txBody>
      </p:sp>
      <p:sp>
        <p:nvSpPr>
          <p:cNvPr id="19" name="右矢印 18"/>
          <p:cNvSpPr/>
          <p:nvPr/>
        </p:nvSpPr>
        <p:spPr>
          <a:xfrm>
            <a:off x="4317357" y="2894211"/>
            <a:ext cx="613458" cy="628949"/>
          </a:xfrm>
          <a:prstGeom prst="rightArrow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235363" y="3728338"/>
            <a:ext cx="8666977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ja-JP" altLang="en-US" sz="4000">
                <a:latin typeface="AR P丸ゴシック体M" pitchFamily="50" charset="-128"/>
                <a:ea typeface="AR P丸ゴシック体M" pitchFamily="50" charset="-128"/>
              </a:rPr>
              <a:t>               </a:t>
            </a:r>
            <a:r>
              <a:rPr lang="ja-JP" altLang="en-US" sz="4000" b="1">
                <a:ln w="3175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Ｇ</a:t>
            </a:r>
            <a:r>
              <a:rPr lang="en-US" altLang="ja-JP" sz="4000" b="1" err="1">
                <a:ln w="3175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oa</a:t>
            </a:r>
            <a:r>
              <a:rPr lang="ja-JP" altLang="en-US" sz="4000" b="1">
                <a:ln w="3175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ｌ</a:t>
            </a:r>
            <a:r>
              <a:rPr lang="ja-JP" altLang="en-US" sz="4000">
                <a:latin typeface="AR P丸ゴシック体M" pitchFamily="50" charset="-128"/>
                <a:ea typeface="AR P丸ゴシック体M" pitchFamily="50" charset="-128"/>
              </a:rPr>
              <a:t>       </a:t>
            </a:r>
            <a:endParaRPr lang="en-US" altLang="ja-JP" sz="4000">
              <a:latin typeface="AR P丸ゴシック体M" pitchFamily="50" charset="-128"/>
              <a:ea typeface="AR P丸ゴシック体M" pitchFamily="50" charset="-128"/>
            </a:endParaRPr>
          </a:p>
          <a:p>
            <a:pPr lvl="0"/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 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より高い個々の奉仕へ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94150" y="305347"/>
            <a:ext cx="864096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4000">
                <a:solidFill>
                  <a:srgbClr val="FF0000"/>
                </a:solidFill>
                <a:latin typeface="AR P丸ゴシック体M" pitchFamily="50" charset="-128"/>
                <a:ea typeface="AR P丸ゴシック体M" pitchFamily="50" charset="-128"/>
              </a:rPr>
              <a:t>  </a:t>
            </a:r>
            <a:r>
              <a:rPr lang="en-US" altLang="ja-JP" sz="4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We serve</a:t>
            </a:r>
            <a:r>
              <a:rPr lang="en-US" altLang="ja-JP" sz="440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            </a:t>
            </a:r>
            <a:r>
              <a:rPr lang="ja-JP" altLang="en-US" sz="4000" b="1">
                <a:ln w="3175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Ｇｏ</a:t>
            </a:r>
            <a:r>
              <a:rPr lang="en-US" altLang="ja-JP" sz="4000" b="1">
                <a:ln w="3175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a</a:t>
            </a:r>
            <a:r>
              <a:rPr lang="ja-JP" altLang="en-US" sz="4000" b="1">
                <a:ln w="3175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ｌ</a:t>
            </a:r>
            <a:r>
              <a:rPr lang="ja-JP" altLang="en-US" sz="4000">
                <a:solidFill>
                  <a:schemeClr val="accent3">
                    <a:lumMod val="40000"/>
                    <a:lumOff val="60000"/>
                  </a:schemeClr>
                </a:solidFill>
                <a:latin typeface="AR P丸ゴシック体M" pitchFamily="50" charset="-128"/>
                <a:ea typeface="AR P丸ゴシック体M" pitchFamily="50" charset="-128"/>
              </a:rPr>
              <a:t> </a:t>
            </a:r>
            <a:endParaRPr lang="en-US" altLang="ja-JP" sz="4000">
              <a:solidFill>
                <a:schemeClr val="accent3">
                  <a:lumMod val="40000"/>
                  <a:lumOff val="60000"/>
                </a:schemeClr>
              </a:solidFill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個々の力を結集　　大きな集団奉仕　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　　　　　　　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</a:t>
            </a:r>
            <a:r>
              <a:rPr lang="en-US" altLang="ja-JP" sz="4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I serve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 　　　 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Ｔｒａｉｎｉｎ</a:t>
            </a:r>
            <a:r>
              <a:rPr lang="en-US" altLang="ja-JP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g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　　　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個々の力を結集　　大きな集団奉仕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3942213" y="3788782"/>
            <a:ext cx="1364950" cy="663315"/>
          </a:xfrm>
          <a:prstGeom prst="roundRect">
            <a:avLst/>
          </a:prstGeom>
          <a:solidFill>
            <a:srgbClr val="0070C0">
              <a:alpha val="40000"/>
            </a:srgbClr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val="3016636244"/>
      </p:ext>
    </p:extLst>
  </p:cSld>
  <p:clrMapOvr>
    <a:masterClrMapping/>
  </p:clrMapOvr>
  <mc:AlternateContent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92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17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  <p:bldP spid="9" grpId="0" animBg="1"/>
      <p:bldP spid="22" grpId="0" animBg="1"/>
      <p:bldP spid="21" grpId="0" animBg="1"/>
      <p:bldP spid="11" grpId="0" animBg="1"/>
      <p:bldP spid="16" grpId="0" animBg="1"/>
      <p:bldP spid="12" grpId="0" animBg="1"/>
      <p:bldP spid="4" grpId="0" animBg="1"/>
      <p:bldP spid="3" grpId="0" animBg="1"/>
      <p:bldP spid="5" grpId="0" animBg="1"/>
      <p:bldP spid="6" grpId="0" animBg="1"/>
      <p:bldP spid="7" grpId="0" animBg="1"/>
      <p:bldP spid="14" grpId="0" animBg="1"/>
      <p:bldP spid="8" grpId="0" animBg="1"/>
      <p:bldP spid="19" grpId="0" animBg="1"/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角丸四角形吹き出し 20"/>
          <p:cNvSpPr/>
          <p:nvPr/>
        </p:nvSpPr>
        <p:spPr>
          <a:xfrm>
            <a:off x="3383709" y="1607024"/>
            <a:ext cx="2195860" cy="648072"/>
          </a:xfrm>
          <a:prstGeom prst="wedgeRoundRectCallout">
            <a:avLst>
              <a:gd name="adj1" fmla="val 4325"/>
              <a:gd name="adj2" fmla="val 78299"/>
              <a:gd name="adj3" fmla="val 16667"/>
            </a:avLst>
          </a:prstGeom>
          <a:solidFill>
            <a:srgbClr val="0070C0">
              <a:alpha val="40000"/>
            </a:srgbClr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9" name="角丸四角形 18"/>
          <p:cNvSpPr/>
          <p:nvPr/>
        </p:nvSpPr>
        <p:spPr>
          <a:xfrm>
            <a:off x="1619672" y="4297660"/>
            <a:ext cx="5832648" cy="641676"/>
          </a:xfrm>
          <a:prstGeom prst="round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3" name="角丸四角形吹き出し 22"/>
          <p:cNvSpPr/>
          <p:nvPr/>
        </p:nvSpPr>
        <p:spPr>
          <a:xfrm>
            <a:off x="2699792" y="3377086"/>
            <a:ext cx="3456384" cy="639915"/>
          </a:xfrm>
          <a:prstGeom prst="wedgeRoundRectCallout">
            <a:avLst>
              <a:gd name="adj1" fmla="val 2703"/>
              <a:gd name="adj2" fmla="val 90729"/>
              <a:gd name="adj3" fmla="val 16667"/>
            </a:avLst>
          </a:prstGeom>
          <a:solidFill>
            <a:schemeClr val="tx2">
              <a:lumMod val="60000"/>
              <a:lumOff val="40000"/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2" name="角丸四角形吹き出し 21"/>
          <p:cNvSpPr/>
          <p:nvPr/>
        </p:nvSpPr>
        <p:spPr>
          <a:xfrm>
            <a:off x="1691680" y="2472811"/>
            <a:ext cx="5566673" cy="672721"/>
          </a:xfrm>
          <a:prstGeom prst="wedgeRoundRectCallout">
            <a:avLst>
              <a:gd name="adj1" fmla="val 2703"/>
              <a:gd name="adj2" fmla="val 85629"/>
              <a:gd name="adj3" fmla="val 16667"/>
            </a:avLst>
          </a:prstGeom>
          <a:solidFill>
            <a:schemeClr val="tx2">
              <a:lumMod val="60000"/>
              <a:lumOff val="40000"/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右カーブ矢印 17"/>
          <p:cNvSpPr/>
          <p:nvPr/>
        </p:nvSpPr>
        <p:spPr>
          <a:xfrm flipH="1" flipV="1">
            <a:off x="5652655" y="1357412"/>
            <a:ext cx="2307936" cy="2580207"/>
          </a:xfrm>
          <a:prstGeom prst="curvedRightArrow">
            <a:avLst>
              <a:gd name="adj1" fmla="val 22176"/>
              <a:gd name="adj2" fmla="val 50000"/>
              <a:gd name="adj3" fmla="val 373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右カーブ矢印 7"/>
          <p:cNvSpPr/>
          <p:nvPr/>
        </p:nvSpPr>
        <p:spPr>
          <a:xfrm flipV="1">
            <a:off x="953892" y="1320687"/>
            <a:ext cx="2353808" cy="3618649"/>
          </a:xfrm>
          <a:prstGeom prst="curvedRightArrow">
            <a:avLst>
              <a:gd name="adj1" fmla="val 25000"/>
              <a:gd name="adj2" fmla="val 50000"/>
              <a:gd name="adj3" fmla="val 350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角丸四角形吹き出し 13"/>
          <p:cNvSpPr/>
          <p:nvPr/>
        </p:nvSpPr>
        <p:spPr>
          <a:xfrm>
            <a:off x="3383709" y="1570394"/>
            <a:ext cx="2195860" cy="648072"/>
          </a:xfrm>
          <a:prstGeom prst="wedgeRoundRectCallout">
            <a:avLst>
              <a:gd name="adj1" fmla="val 4325"/>
              <a:gd name="adj2" fmla="val 78299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</a:gra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336221" y="3663057"/>
            <a:ext cx="8496944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　  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13707" y="468845"/>
            <a:ext cx="8640960" cy="10233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50000"/>
              </a:lnSpc>
            </a:pPr>
            <a:r>
              <a:rPr lang="ja-JP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奉仕理念</a:t>
            </a:r>
            <a:endParaRPr lang="en-US" altLang="ja-JP" sz="44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</p:txBody>
      </p:sp>
      <p:sp>
        <p:nvSpPr>
          <p:cNvPr id="15" name="角丸四角形吹き出し 14"/>
          <p:cNvSpPr/>
          <p:nvPr/>
        </p:nvSpPr>
        <p:spPr>
          <a:xfrm flipH="1">
            <a:off x="3131839" y="709341"/>
            <a:ext cx="2651121" cy="648072"/>
          </a:xfrm>
          <a:prstGeom prst="wedgeRoundRectCallout">
            <a:avLst>
              <a:gd name="adj1" fmla="val 8111"/>
              <a:gd name="adj2" fmla="val 81963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</a:gra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193002" y="648656"/>
            <a:ext cx="25287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職業奉仕</a:t>
            </a:r>
            <a:endParaRPr kumimoji="1" lang="ja-JP" altLang="en-US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356761" y="1535499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自己研鑽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92205" y="2231896"/>
            <a:ext cx="86409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修行した個々の力を結集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地域社会奉仕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世界的な人道的国際奉仕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val="1863608907"/>
      </p:ext>
    </p:extLst>
  </p:cSld>
  <p:clrMapOvr>
    <a:masterClrMapping/>
  </p:clrMapOvr>
  <mc:AlternateContent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9" grpId="0" animBg="1"/>
      <p:bldP spid="23" grpId="0" animBg="1"/>
      <p:bldP spid="22" grpId="0" animBg="1"/>
      <p:bldP spid="18" grpId="0" animBg="1"/>
      <p:bldP spid="8" grpId="0" animBg="1"/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円/楕円 1"/>
          <p:cNvSpPr/>
          <p:nvPr/>
        </p:nvSpPr>
        <p:spPr>
          <a:xfrm>
            <a:off x="1261770" y="261578"/>
            <a:ext cx="6624736" cy="1496787"/>
          </a:xfrm>
          <a:prstGeom prst="ellipse">
            <a:avLst/>
          </a:prstGeom>
          <a:ln>
            <a:solidFill>
              <a:srgbClr val="0070C0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0" y="625252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400" b="1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最先端の奉仕活動</a:t>
            </a:r>
          </a:p>
        </p:txBody>
      </p:sp>
      <p:cxnSp>
        <p:nvCxnSpPr>
          <p:cNvPr id="10" name="直線コネクタ 9"/>
          <p:cNvCxnSpPr/>
          <p:nvPr/>
        </p:nvCxnSpPr>
        <p:spPr>
          <a:xfrm flipH="1">
            <a:off x="1980114" y="1512481"/>
            <a:ext cx="5166006" cy="15748"/>
          </a:xfrm>
          <a:prstGeom prst="line">
            <a:avLst/>
          </a:prstGeom>
          <a:ln w="76200">
            <a:solidFill>
              <a:srgbClr val="0070C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下リボン 10"/>
          <p:cNvSpPr/>
          <p:nvPr/>
        </p:nvSpPr>
        <p:spPr>
          <a:xfrm>
            <a:off x="1598179" y="4045227"/>
            <a:ext cx="5832648" cy="785190"/>
          </a:xfrm>
          <a:prstGeom prst="ribbon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7" name="上矢印 6"/>
          <p:cNvSpPr/>
          <p:nvPr/>
        </p:nvSpPr>
        <p:spPr>
          <a:xfrm>
            <a:off x="4811471" y="1528228"/>
            <a:ext cx="1557444" cy="2609532"/>
          </a:xfrm>
          <a:prstGeom prst="upArrow">
            <a:avLst/>
          </a:prstGeom>
          <a:solidFill>
            <a:schemeClr val="accent1">
              <a:lumMod val="60000"/>
              <a:lumOff val="40000"/>
            </a:schemeClr>
          </a:solidFill>
          <a:ln w="76200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上矢印 7"/>
          <p:cNvSpPr/>
          <p:nvPr/>
        </p:nvSpPr>
        <p:spPr>
          <a:xfrm>
            <a:off x="2625685" y="1537090"/>
            <a:ext cx="1576336" cy="2593648"/>
          </a:xfrm>
          <a:prstGeom prst="upArrow">
            <a:avLst/>
          </a:prstGeom>
          <a:solidFill>
            <a:schemeClr val="accent1">
              <a:lumMod val="60000"/>
              <a:lumOff val="40000"/>
            </a:schemeClr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02169" y="1774483"/>
            <a:ext cx="861774" cy="2450210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400" b="1">
                <a:ln w="19050">
                  <a:solidFill>
                    <a:srgbClr val="0070C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寛容親睦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5159306" y="1804301"/>
            <a:ext cx="861774" cy="2597559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400" b="1">
                <a:ln w="19050">
                  <a:solidFill>
                    <a:srgbClr val="0070C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奉仕理念</a:t>
            </a:r>
            <a:endParaRPr lang="en-US" altLang="ja-JP" sz="4400" b="1">
              <a:ln w="19050">
                <a:solidFill>
                  <a:srgbClr val="0070C0"/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42175" y="4066394"/>
            <a:ext cx="866188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4000" b="1">
                <a:ln w="317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ロータリークラブ</a:t>
            </a:r>
          </a:p>
        </p:txBody>
      </p:sp>
      <p:sp>
        <p:nvSpPr>
          <p:cNvPr id="13" name="スライド番号プレースホルダー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24</a:t>
            </a:fld>
            <a:endParaRPr kumimoji="1" lang="ja-JP" altLang="en-US"/>
          </a:p>
        </p:txBody>
      </p:sp>
      <p:cxnSp>
        <p:nvCxnSpPr>
          <p:cNvPr id="12" name="直線コネクタ 11"/>
          <p:cNvCxnSpPr/>
          <p:nvPr/>
        </p:nvCxnSpPr>
        <p:spPr>
          <a:xfrm rot="3000000" flipH="1">
            <a:off x="1215340" y="1130112"/>
            <a:ext cx="972020" cy="0"/>
          </a:xfrm>
          <a:prstGeom prst="line">
            <a:avLst/>
          </a:prstGeom>
          <a:ln w="76200">
            <a:solidFill>
              <a:srgbClr val="0070C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 rot="18600000" flipH="1">
            <a:off x="6944816" y="1168982"/>
            <a:ext cx="972020" cy="0"/>
          </a:xfrm>
          <a:prstGeom prst="line">
            <a:avLst/>
          </a:prstGeom>
          <a:ln w="76200">
            <a:solidFill>
              <a:srgbClr val="0070C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val="1675759575"/>
      </p:ext>
    </p:extLst>
  </p:cSld>
  <p:clrMapOvr>
    <a:masterClrMapping/>
  </p:clrMapOvr>
  <mc:AlternateContent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9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971550" y="4117975"/>
            <a:ext cx="7058025" cy="620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81022" tIns="40512" rIns="81022" bIns="40512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endParaRPr lang="ja-JP" altLang="ja-JP" sz="3500">
              <a:solidFill>
                <a:srgbClr val="B4F0C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</p:txBody>
      </p:sp>
      <p:pic>
        <p:nvPicPr>
          <p:cNvPr id="2051" name="Picture 7" descr="banner(usuzumi)4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3025" y="-33338"/>
            <a:ext cx="9290050" cy="571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270384" y="337220"/>
            <a:ext cx="8711952" cy="4541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81022" tIns="40512" rIns="81022" bIns="40512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10310" fontAlgn="auto">
              <a:spcBef>
                <a:spcPct val="0"/>
              </a:spcBef>
              <a:spcAft>
                <a:spcPct val="0"/>
              </a:spcAft>
              <a:tabLst>
                <a:tab pos="6277062"/>
              </a:tabLst>
              <a:defRPr/>
            </a:pPr>
            <a:r>
              <a:rPr lang="ja-JP" altLang="en-US" sz="4000" b="1">
                <a:ln w="3175">
                  <a:solidFill>
                    <a:srgbClr val="00B0F0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奉仕はロータリアンの足元に</a:t>
            </a:r>
          </a:p>
          <a:p>
            <a:pPr algn="ctr" defTabSz="810310" fontAlgn="auto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tabLst>
                <a:tab pos="6277062"/>
              </a:tabLst>
              <a:defRPr/>
            </a:pPr>
            <a:r>
              <a:rPr lang="ja-JP" altLang="en-US" sz="4000" b="1">
                <a:ln w="3175">
                  <a:solidFill>
                    <a:schemeClr val="tx1"/>
                  </a:solidFill>
                </a:ln>
                <a:solidFill>
                  <a:srgbClr val="EBFF0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　　</a:t>
            </a:r>
            <a:endParaRPr lang="en-US" altLang="ja-JP" sz="4000" b="1">
              <a:ln w="3175">
                <a:solidFill>
                  <a:schemeClr val="tx1"/>
                </a:solidFill>
              </a:ln>
              <a:solidFill>
                <a:srgbClr val="FF2D0A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 defTabSz="810310" fontAlgn="auto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tabLst>
                <a:tab pos="6277062"/>
              </a:tabLst>
              <a:defRPr/>
            </a:pPr>
            <a:r>
              <a:rPr lang="ja-JP" altLang="en-US" sz="5400" b="1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ハチドリのひとしずく</a:t>
            </a:r>
          </a:p>
          <a:p>
            <a:pPr algn="ctr" defTabSz="810310" fontAlgn="auto">
              <a:spcBef>
                <a:spcPct val="0"/>
              </a:spcBef>
              <a:spcAft>
                <a:spcPct val="0"/>
              </a:spcAft>
              <a:tabLst>
                <a:tab pos="6277062"/>
              </a:tabLst>
              <a:defRPr/>
            </a:pPr>
            <a:r>
              <a:rPr lang="ja-JP" altLang="en-US" sz="4400" b="1">
                <a:ln w="317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いま 私にできること</a:t>
            </a:r>
            <a:endParaRPr lang="en-US" altLang="ja-JP" sz="4400" b="1">
              <a:ln w="3175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丸ゴシック体M" pitchFamily="49" charset="-128"/>
              <a:ea typeface="AR丸ゴシック体M" pitchFamily="49" charset="-128"/>
              <a:cs typeface="メイリオ" pitchFamily="50" charset="-128"/>
            </a:endParaRPr>
          </a:p>
          <a:p>
            <a:pPr algn="ctr" defTabSz="810310" fontAlgn="auto">
              <a:spcBef>
                <a:spcPct val="0"/>
              </a:spcBef>
              <a:spcAft>
                <a:spcPct val="0"/>
              </a:spcAft>
              <a:tabLst>
                <a:tab pos="6277062"/>
              </a:tabLst>
              <a:defRPr/>
            </a:pPr>
            <a:endParaRPr lang="ja-JP" altLang="en-US" sz="1200" b="1">
              <a:ln w="3175">
                <a:solidFill>
                  <a:schemeClr val="tx1"/>
                </a:solidFill>
              </a:ln>
              <a:solidFill>
                <a:srgbClr val="EBFF0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 defTabSz="810310" fontAlgn="auto">
              <a:spcBef>
                <a:spcPct val="0"/>
              </a:spcBef>
              <a:spcAft>
                <a:spcPct val="0"/>
              </a:spcAft>
              <a:tabLst>
                <a:tab pos="6277062"/>
              </a:tabLst>
              <a:defRPr/>
            </a:pPr>
            <a:r>
              <a:rPr lang="ja-JP" altLang="en-US" sz="3200" b="1">
                <a:ln w="3175">
                  <a:solidFill>
                    <a:srgbClr val="00B05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</a:t>
            </a:r>
            <a:r>
              <a:rPr lang="ja-JP" altLang="en-US" sz="3200" b="1">
                <a:ln w="3175">
                  <a:solidFill>
                    <a:srgbClr val="00B05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監修　辻　信一</a:t>
            </a:r>
          </a:p>
          <a:p>
            <a:pPr algn="ctr" defTabSz="810310" fontAlgn="auto">
              <a:spcBef>
                <a:spcPct val="0"/>
              </a:spcBef>
              <a:spcAft>
                <a:spcPct val="0"/>
              </a:spcAft>
              <a:tabLst>
                <a:tab pos="6277062"/>
              </a:tabLst>
              <a:defRPr/>
            </a:pPr>
            <a:r>
              <a:rPr lang="ja-JP" altLang="en-US" sz="3200" b="1">
                <a:ln w="3175">
                  <a:solidFill>
                    <a:srgbClr val="00B05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絵　</a:t>
            </a:r>
            <a:r>
              <a:rPr lang="en-US" altLang="ja-JP" sz="3200" b="1" i="1">
                <a:ln w="3175">
                  <a:solidFill>
                    <a:srgbClr val="00B05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M. N. Yahgulanaas</a:t>
            </a:r>
            <a:endParaRPr lang="en-US" altLang="ja-JP" sz="3200" b="1" i="1">
              <a:ln w="3175">
                <a:solidFill>
                  <a:srgbClr val="00B050"/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丸ゴシック体M" pitchFamily="49" charset="-128"/>
              <a:ea typeface="AR丸ゴシック体M" pitchFamily="49" charset="-128"/>
              <a:cs typeface="メイリオ" pitchFamily="50" charset="-128"/>
            </a:endParaRPr>
          </a:p>
          <a:p>
            <a:pPr algn="ctr" defTabSz="810310" fontAlgn="auto">
              <a:spcBef>
                <a:spcPct val="0"/>
              </a:spcBef>
              <a:spcAft>
                <a:spcPct val="0"/>
              </a:spcAft>
              <a:tabLst>
                <a:tab pos="6277062"/>
              </a:tabLst>
              <a:defRPr/>
            </a:pPr>
            <a:r>
              <a:rPr lang="ja-JP" altLang="en-US" sz="3200" b="1">
                <a:ln w="3175">
                  <a:solidFill>
                    <a:srgbClr val="00B05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光文社</a:t>
            </a:r>
          </a:p>
          <a:p>
            <a:pPr algn="ctr" defTabSz="810310" fontAlgn="auto">
              <a:spcBef>
                <a:spcPct val="0"/>
              </a:spcBef>
              <a:spcAft>
                <a:spcPct val="0"/>
              </a:spcAft>
              <a:tabLst>
                <a:tab pos="6277062"/>
              </a:tabLst>
              <a:defRPr/>
            </a:pPr>
            <a:r>
              <a:rPr lang="ja-JP" altLang="en-US" sz="3200" b="1">
                <a:ln w="3175">
                  <a:solidFill>
                    <a:srgbClr val="00B05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南米アンデス地方の民話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val="1706921540"/>
      </p:ext>
    </p:extLst>
  </p:cSld>
  <p:clrMapOvr>
    <a:masterClrMapping/>
  </p:clrMapOvr>
  <p:transition spd="slow">
    <p:circle/>
  </p:transition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正方形/長方形 31"/>
          <p:cNvSpPr/>
          <p:nvPr/>
        </p:nvSpPr>
        <p:spPr>
          <a:xfrm>
            <a:off x="0" y="-59109"/>
            <a:ext cx="9144000" cy="5806787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/>
          </a:p>
        </p:txBody>
      </p:sp>
      <p:sp>
        <p:nvSpPr>
          <p:cNvPr id="34" name="雲 33"/>
          <p:cNvSpPr/>
          <p:nvPr/>
        </p:nvSpPr>
        <p:spPr>
          <a:xfrm rot="20436392">
            <a:off x="1783198" y="1992774"/>
            <a:ext cx="7315091" cy="2705682"/>
          </a:xfrm>
          <a:prstGeom prst="cloud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  <a:lumMod val="0"/>
                  <a:lumOff val="100000"/>
                  <a:alpha val="20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</a:gradFill>
          <a:ln w="76200">
            <a:noFill/>
          </a:ln>
          <a:effectLst>
            <a:glow rad="228600">
              <a:schemeClr val="tx1">
                <a:alpha val="4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雲 17"/>
          <p:cNvSpPr/>
          <p:nvPr/>
        </p:nvSpPr>
        <p:spPr>
          <a:xfrm>
            <a:off x="912993" y="4004152"/>
            <a:ext cx="1812404" cy="1667626"/>
          </a:xfrm>
          <a:prstGeom prst="cloud">
            <a:avLst/>
          </a:prstGeom>
          <a:gradFill flip="none" rotWithShape="1">
            <a:gsLst>
              <a:gs pos="0">
                <a:srgbClr val="D68B9E"/>
              </a:gs>
              <a:gs pos="69000">
                <a:srgbClr val="D494A8"/>
              </a:gs>
              <a:gs pos="0">
                <a:srgbClr val="C00000">
                  <a:lumMod val="80000"/>
                  <a:lumOff val="20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0" name="雲 29"/>
          <p:cNvSpPr/>
          <p:nvPr/>
        </p:nvSpPr>
        <p:spPr>
          <a:xfrm rot="559596">
            <a:off x="1455560" y="175818"/>
            <a:ext cx="3850718" cy="5674627"/>
          </a:xfrm>
          <a:prstGeom prst="cloud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  <a:lumMod val="40000"/>
                  <a:lumOff val="60000"/>
                  <a:alpha val="50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</a:gradFill>
          <a:ln w="76200">
            <a:noFill/>
          </a:ln>
          <a:effectLst>
            <a:glow rad="228600">
              <a:schemeClr val="tx1">
                <a:alpha val="4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1" name="Picture 2" descr="banner(usuzumi)5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8745"/>
          <a:stretch>
            <a:fillRect/>
          </a:stretch>
        </p:blipFill>
        <p:spPr bwMode="auto">
          <a:xfrm>
            <a:off x="107504" y="3638146"/>
            <a:ext cx="4937973" cy="1852946"/>
          </a:xfrm>
          <a:prstGeom prst="rect">
            <a:avLst/>
          </a:prstGeom>
          <a:noFill/>
          <a:ln w="9525">
            <a:noFill/>
            <a:miter lim="800000"/>
          </a:ln>
          <a:effectLst>
            <a:softEdge rad="31750"/>
          </a:effectLst>
        </p:spPr>
      </p:pic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7391975" y="-59528"/>
            <a:ext cx="1456288" cy="5561542"/>
          </a:xfrm>
          <a:prstGeom prst="rect">
            <a:avLst/>
          </a:prstGeom>
          <a:noFill/>
          <a:ln w="9525">
            <a:noFill/>
            <a:miter lim="800000"/>
          </a:ln>
          <a:effectLst>
            <a:softEdge rad="635000"/>
          </a:effectLst>
        </p:spPr>
        <p:txBody>
          <a:bodyPr vert="eaVert" lIns="81022" tIns="40512" rIns="81022" bIns="40512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1600">
                <a:solidFill>
                  <a:srgbClr val="B4F0C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　</a:t>
            </a:r>
            <a:r>
              <a:rPr lang="ja-JP" altLang="en-US" sz="2800">
                <a:solidFill>
                  <a:srgbClr val="B4F0C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　　</a:t>
            </a: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endParaRPr lang="ja-JP" altLang="en-US" sz="2800">
              <a:solidFill>
                <a:srgbClr val="B4F0C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>
                <a:solidFill>
                  <a:srgbClr val="B4F0C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　　　　　</a:t>
            </a:r>
            <a:endParaRPr lang="en-US" altLang="ja-JP" sz="3200" b="1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  <a:ea typeface="+mn-ea"/>
            </a:endParaRPr>
          </a:p>
        </p:txBody>
      </p:sp>
      <p:sp>
        <p:nvSpPr>
          <p:cNvPr id="33" name="雲 32"/>
          <p:cNvSpPr/>
          <p:nvPr/>
        </p:nvSpPr>
        <p:spPr>
          <a:xfrm rot="677785">
            <a:off x="1940820" y="1041516"/>
            <a:ext cx="1800200" cy="4906479"/>
          </a:xfrm>
          <a:prstGeom prst="cloud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  <a:alpha val="30000"/>
                  <a:lumMod val="0"/>
                  <a:lumOff val="100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</a:gradFill>
          <a:ln w="7620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 rot="20317826">
            <a:off x="6345238" y="0"/>
            <a:ext cx="914400" cy="5222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/>
          </a:p>
        </p:txBody>
      </p:sp>
      <p:sp>
        <p:nvSpPr>
          <p:cNvPr id="20" name="円/楕円 19"/>
          <p:cNvSpPr/>
          <p:nvPr/>
        </p:nvSpPr>
        <p:spPr>
          <a:xfrm rot="20522790">
            <a:off x="7300913" y="785813"/>
            <a:ext cx="577850" cy="3825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/>
          </a:p>
        </p:txBody>
      </p:sp>
      <p:sp>
        <p:nvSpPr>
          <p:cNvPr id="29" name="円/楕円 28"/>
          <p:cNvSpPr/>
          <p:nvPr/>
        </p:nvSpPr>
        <p:spPr>
          <a:xfrm rot="20522790">
            <a:off x="7994650" y="20638"/>
            <a:ext cx="577850" cy="38258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7205663" y="0"/>
            <a:ext cx="914400" cy="2349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/>
          </a:p>
        </p:txBody>
      </p:sp>
      <p:pic>
        <p:nvPicPr>
          <p:cNvPr id="3082" name="Picture 4" descr="banner(usuzumi)531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421" t="45729" r="35821" b="17407"/>
          <a:stretch>
            <a:fillRect/>
          </a:stretch>
        </p:blipFill>
        <p:spPr bwMode="auto">
          <a:xfrm>
            <a:off x="6566520" y="26141"/>
            <a:ext cx="2535174" cy="1154477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スライド番号プレースホルダー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26</a:t>
            </a:fld>
            <a:endParaRPr kumimoji="1" lang="ja-JP" altLang="en-US"/>
          </a:p>
        </p:txBody>
      </p:sp>
      <p:sp>
        <p:nvSpPr>
          <p:cNvPr id="35" name="雲 34"/>
          <p:cNvSpPr/>
          <p:nvPr/>
        </p:nvSpPr>
        <p:spPr>
          <a:xfrm rot="21404732">
            <a:off x="386626" y="1122582"/>
            <a:ext cx="1886899" cy="4575225"/>
          </a:xfrm>
          <a:prstGeom prst="cloud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  <a:alpha val="40000"/>
                  <a:lumMod val="0"/>
                  <a:lumOff val="100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</a:gradFill>
          <a:ln w="76200">
            <a:noFill/>
          </a:ln>
          <a:effectLst>
            <a:glow rad="228600">
              <a:schemeClr val="tx1">
                <a:alpha val="4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1" name="雲 30"/>
          <p:cNvSpPr/>
          <p:nvPr/>
        </p:nvSpPr>
        <p:spPr>
          <a:xfrm>
            <a:off x="13733" y="2497460"/>
            <a:ext cx="3483495" cy="3338736"/>
          </a:xfrm>
          <a:prstGeom prst="cloud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  <a:lumMod val="6000"/>
                  <a:lumOff val="94000"/>
                  <a:alpha val="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</a:gradFill>
          <a:ln w="76200">
            <a:noFill/>
          </a:ln>
          <a:effectLst>
            <a:glow rad="228600">
              <a:schemeClr val="tx1">
                <a:alpha val="4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6" name="雲 35"/>
          <p:cNvSpPr/>
          <p:nvPr/>
        </p:nvSpPr>
        <p:spPr>
          <a:xfrm rot="1691031">
            <a:off x="3037393" y="2370392"/>
            <a:ext cx="2278629" cy="3592872"/>
          </a:xfrm>
          <a:prstGeom prst="cloud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  <a:lumMod val="0"/>
                  <a:lumOff val="100000"/>
                  <a:alpha val="50000"/>
                </a:srgbClr>
              </a:gs>
              <a:gs pos="50000">
                <a:srgbClr val="D68080"/>
              </a:gs>
              <a:gs pos="10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</a:gradFill>
          <a:ln w="7620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7884702" y="26141"/>
            <a:ext cx="915122" cy="5624265"/>
          </a:xfrm>
          <a:prstGeom prst="rect">
            <a:avLst/>
          </a:prstGeom>
        </p:spPr>
        <p:txBody>
          <a:bodyPr vert="wordArtVertRtl"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　   </a:t>
            </a:r>
            <a:endParaRPr lang="en-US" altLang="ja-JP" sz="4000" b="1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7921218" y="0"/>
            <a:ext cx="842090" cy="5836197"/>
          </a:xfrm>
          <a:prstGeom prst="rect">
            <a:avLst/>
          </a:prstGeom>
        </p:spPr>
        <p:txBody>
          <a:bodyPr vert="wordArtVertRtl"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>
                  <a:solidFill>
                    <a:srgbClr val="92D050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　　</a:t>
            </a:r>
            <a:endParaRPr lang="ja-JP" altLang="en-US" sz="3600"/>
          </a:p>
        </p:txBody>
      </p:sp>
      <p:sp>
        <p:nvSpPr>
          <p:cNvPr id="22" name="雲 21"/>
          <p:cNvSpPr/>
          <p:nvPr/>
        </p:nvSpPr>
        <p:spPr>
          <a:xfrm rot="290179">
            <a:off x="100506" y="3867393"/>
            <a:ext cx="3785112" cy="1719705"/>
          </a:xfrm>
          <a:prstGeom prst="cloud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  <a:lumMod val="0"/>
                  <a:lumOff val="100000"/>
                  <a:alpha val="60000"/>
                </a:srgbClr>
              </a:gs>
              <a:gs pos="100000">
                <a:srgbClr val="C00000">
                  <a:shade val="67500"/>
                  <a:satMod val="115000"/>
                  <a:alpha val="40000"/>
                  <a:lumMod val="75000"/>
                  <a:lumOff val="2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</a:gradFill>
          <a:ln w="7620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380692" y="71808"/>
            <a:ext cx="8382616" cy="5532930"/>
          </a:xfrm>
          <a:prstGeom prst="rect">
            <a:avLst/>
          </a:prstGeom>
        </p:spPr>
        <p:txBody>
          <a:bodyPr vert="wordArtVertRtl"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　　森が</a:t>
            </a:r>
            <a:endParaRPr lang="en-US" altLang="ja-JP" sz="3600" b="1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丸ゴシック体M" pitchFamily="49" charset="-128"/>
              <a:ea typeface="AR丸ゴシック体M" pitchFamily="49" charset="-128"/>
              <a:cs typeface="メイリオ" pitchFamily="50" charset="-128"/>
            </a:endParaRP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36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  </a:t>
            </a:r>
            <a:r>
              <a:rPr lang="ja-JP" altLang="en-US" sz="3600" b="1">
                <a:ln w="3175"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燃えていました</a:t>
            </a: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　 森の　　</a:t>
            </a:r>
            <a:endParaRPr lang="en-US" altLang="ja-JP" sz="3600" b="1">
              <a:ln w="3175"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丸ゴシック体M" pitchFamily="49" charset="-128"/>
              <a:ea typeface="AR丸ゴシック体M" pitchFamily="49" charset="-128"/>
              <a:cs typeface="メイリオ" pitchFamily="50" charset="-128"/>
            </a:endParaRPr>
          </a:p>
          <a:p>
            <a:pPr defTabSz="810310"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　　生きものたちは</a:t>
            </a: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  我さきにと</a:t>
            </a: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　 逃げていきました</a:t>
            </a: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　でも</a:t>
            </a:r>
            <a:endParaRPr lang="en-US" altLang="ja-JP" sz="3600" b="1">
              <a:ln w="3175"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丸ゴシック体M" pitchFamily="49" charset="-128"/>
              <a:ea typeface="AR丸ゴシック体M" pitchFamily="49" charset="-128"/>
              <a:cs typeface="メイリオ" pitchFamily="50" charset="-128"/>
            </a:endParaRP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 クリキンディという　　　　</a:t>
            </a:r>
            <a:endParaRPr lang="en-US" altLang="ja-JP" sz="3600" b="1">
              <a:ln w="3175"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丸ゴシック体M" pitchFamily="49" charset="-128"/>
              <a:ea typeface="AR丸ゴシック体M" pitchFamily="49" charset="-128"/>
              <a:cs typeface="メイリオ" pitchFamily="50" charset="-128"/>
            </a:endParaRP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 名のハチドリだけは</a:t>
            </a: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 いったりきたり</a:t>
            </a: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 くちばしで</a:t>
            </a:r>
            <a:endParaRPr lang="en-US" altLang="ja-JP" sz="3600" b="1">
              <a:ln w="3175"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丸ゴシック体M" pitchFamily="49" charset="-128"/>
              <a:ea typeface="AR丸ゴシック体M" pitchFamily="49" charset="-128"/>
              <a:cs typeface="メイリオ" pitchFamily="50" charset="-128"/>
            </a:endParaRP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 水のしずくを</a:t>
            </a: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 一滴ずつ運んでは</a:t>
            </a: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 火の上に</a:t>
            </a:r>
            <a:endParaRPr lang="en-US" altLang="ja-JP" sz="3600" b="1">
              <a:ln w="3175"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丸ゴシック体M" pitchFamily="49" charset="-128"/>
              <a:ea typeface="AR丸ゴシック体M" pitchFamily="49" charset="-128"/>
              <a:cs typeface="メイリオ" pitchFamily="50" charset="-128"/>
            </a:endParaRP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 落としていきます</a:t>
            </a:r>
            <a:endParaRPr lang="ja-JP" altLang="en-US" sz="3600">
              <a:ln w="3175">
                <a:noFill/>
              </a:ln>
            </a:endParaRPr>
          </a:p>
        </p:txBody>
      </p:sp>
    </p:spTree>
    <p:extLst>
      <p:ext uri="{BB962C8B-B14F-4D97-AF65-F5344CB8AC3E}">
        <p14:creationId val="2308501580"/>
      </p:ext>
    </p:extLst>
  </p:cSld>
  <p:clrMapOvr>
    <a:masterClrMapping/>
  </p:clrMapOvr>
  <mc:AlternateContent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2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8" grpId="0" animBg="1"/>
      <p:bldP spid="30" grpId="0" animBg="1"/>
      <p:bldP spid="33" grpId="0" animBg="1"/>
      <p:bldP spid="35" grpId="0" animBg="1"/>
      <p:bldP spid="31" grpId="0" animBg="1"/>
      <p:bldP spid="36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正方形/長方形 31"/>
          <p:cNvSpPr/>
          <p:nvPr/>
        </p:nvSpPr>
        <p:spPr>
          <a:xfrm>
            <a:off x="-108521" y="-91877"/>
            <a:ext cx="9280243" cy="5869583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/>
          </a:p>
        </p:txBody>
      </p:sp>
      <p:sp>
        <p:nvSpPr>
          <p:cNvPr id="35" name="雲 34"/>
          <p:cNvSpPr/>
          <p:nvPr/>
        </p:nvSpPr>
        <p:spPr>
          <a:xfrm rot="714727">
            <a:off x="348663" y="268908"/>
            <a:ext cx="1886899" cy="5591050"/>
          </a:xfrm>
          <a:prstGeom prst="cloud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  <a:lumMod val="40000"/>
                  <a:lumOff val="60000"/>
                  <a:alpha val="40000"/>
                </a:srgbClr>
              </a:gs>
              <a:gs pos="3000">
                <a:srgbClr val="C00000">
                  <a:shade val="67500"/>
                  <a:satMod val="115000"/>
                  <a:lumMod val="80000"/>
                  <a:alpha val="90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76200">
            <a:noFill/>
          </a:ln>
          <a:effectLst>
            <a:glow rad="228600">
              <a:schemeClr val="tx1">
                <a:alpha val="40000"/>
              </a:schemeClr>
            </a:glo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2" name="Picture 2" descr="banner(usuzumi)53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76490" y="-33387"/>
            <a:ext cx="2752388" cy="2710834"/>
          </a:xfrm>
          <a:prstGeom prst="rect">
            <a:avLst/>
          </a:prstGeom>
          <a:noFill/>
          <a:ln w="9525">
            <a:noFill/>
            <a:miter lim="800000"/>
          </a:ln>
          <a:effectLst>
            <a:softEdge rad="127000"/>
          </a:effectLst>
        </p:spPr>
      </p:pic>
      <p:pic>
        <p:nvPicPr>
          <p:cNvPr id="21" name="Picture 2" descr="banner(usuzumi)53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8745"/>
          <a:stretch>
            <a:fillRect/>
          </a:stretch>
        </p:blipFill>
        <p:spPr bwMode="auto">
          <a:xfrm>
            <a:off x="107504" y="3638146"/>
            <a:ext cx="4937973" cy="1852946"/>
          </a:xfrm>
          <a:prstGeom prst="rect">
            <a:avLst/>
          </a:prstGeom>
          <a:noFill/>
          <a:ln w="9525">
            <a:noFill/>
            <a:miter lim="800000"/>
          </a:ln>
          <a:effectLst>
            <a:softEdge rad="31750"/>
          </a:effectLst>
        </p:spPr>
      </p:pic>
      <p:sp>
        <p:nvSpPr>
          <p:cNvPr id="31" name="雲 30"/>
          <p:cNvSpPr/>
          <p:nvPr/>
        </p:nvSpPr>
        <p:spPr>
          <a:xfrm>
            <a:off x="13733" y="2497460"/>
            <a:ext cx="3483495" cy="3338736"/>
          </a:xfrm>
          <a:prstGeom prst="cloud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  <a:lumMod val="40000"/>
                  <a:lumOff val="60000"/>
                  <a:alpha val="50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</a:gradFill>
          <a:ln w="76200">
            <a:noFill/>
          </a:ln>
          <a:effectLst>
            <a:glow rad="228600">
              <a:schemeClr val="tx1">
                <a:alpha val="4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18" name="Picture 5" descr="File000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2145" y="3530878"/>
            <a:ext cx="2699578" cy="2305317"/>
          </a:xfrm>
          <a:prstGeom prst="rect">
            <a:avLst/>
          </a:prstGeom>
          <a:noFill/>
          <a:ln w="9525">
            <a:noFill/>
            <a:miter lim="800000"/>
          </a:ln>
          <a:effectLst>
            <a:softEdge rad="31750"/>
          </a:effectLst>
        </p:spPr>
      </p:pic>
      <p:sp>
        <p:nvSpPr>
          <p:cNvPr id="34" name="雲 33"/>
          <p:cNvSpPr/>
          <p:nvPr/>
        </p:nvSpPr>
        <p:spPr>
          <a:xfrm rot="20436392">
            <a:off x="1840422" y="1925724"/>
            <a:ext cx="6254985" cy="3168052"/>
          </a:xfrm>
          <a:prstGeom prst="cloud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  <a:lumMod val="0"/>
                  <a:lumOff val="100000"/>
                  <a:alpha val="20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</a:gradFill>
          <a:ln w="76200">
            <a:noFill/>
          </a:ln>
          <a:effectLst>
            <a:glow rad="228600">
              <a:schemeClr val="tx1">
                <a:alpha val="4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3" name="雲 32"/>
          <p:cNvSpPr/>
          <p:nvPr/>
        </p:nvSpPr>
        <p:spPr>
          <a:xfrm rot="2442748">
            <a:off x="5015680" y="-148213"/>
            <a:ext cx="1454540" cy="5954062"/>
          </a:xfrm>
          <a:prstGeom prst="cloud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  <a:lumMod val="0"/>
                  <a:lumOff val="100000"/>
                  <a:alpha val="60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</a:gradFill>
          <a:ln w="7620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7391975" y="-59528"/>
            <a:ext cx="1456288" cy="5561542"/>
          </a:xfrm>
          <a:prstGeom prst="rect">
            <a:avLst/>
          </a:prstGeom>
          <a:noFill/>
          <a:ln w="9525">
            <a:noFill/>
            <a:miter lim="800000"/>
          </a:ln>
          <a:effectLst>
            <a:softEdge rad="635000"/>
          </a:effectLst>
        </p:spPr>
        <p:txBody>
          <a:bodyPr vert="eaVert" lIns="81022" tIns="40512" rIns="81022" bIns="40512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1600">
                <a:solidFill>
                  <a:srgbClr val="B4F0C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　</a:t>
            </a:r>
            <a:r>
              <a:rPr lang="ja-JP" altLang="en-US" sz="2800">
                <a:solidFill>
                  <a:srgbClr val="B4F0C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　　</a:t>
            </a: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endParaRPr lang="ja-JP" altLang="en-US" sz="2800">
              <a:solidFill>
                <a:srgbClr val="B4F0C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</a:endParaRP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>
                <a:solidFill>
                  <a:srgbClr val="B4F0C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rPr>
              <a:t>　　　　　</a:t>
            </a:r>
            <a:endParaRPr lang="en-US" altLang="ja-JP" sz="3200" b="1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  <a:ea typeface="+mn-ea"/>
            </a:endParaRPr>
          </a:p>
        </p:txBody>
      </p:sp>
      <p:sp>
        <p:nvSpPr>
          <p:cNvPr id="20" name="円/楕円 19"/>
          <p:cNvSpPr/>
          <p:nvPr/>
        </p:nvSpPr>
        <p:spPr>
          <a:xfrm rot="20522790">
            <a:off x="7300913" y="785813"/>
            <a:ext cx="577850" cy="3825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7205663" y="0"/>
            <a:ext cx="914400" cy="2349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8120062" y="3530878"/>
            <a:ext cx="1023937" cy="47111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3739170" y="0"/>
            <a:ext cx="5109091" cy="5836195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 </a:t>
            </a:r>
            <a:r>
              <a:rPr lang="ja-JP" altLang="en-US" sz="3600" b="1">
                <a:ln w="3175"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動物たちが</a:t>
            </a:r>
            <a:endParaRPr lang="en-US" altLang="ja-JP" sz="3600" b="1">
              <a:ln w="3175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丸ゴシック体M" pitchFamily="49" charset="-128"/>
              <a:ea typeface="AR丸ゴシック体M" pitchFamily="49" charset="-128"/>
              <a:cs typeface="メイリオ" pitchFamily="50" charset="-128"/>
            </a:endParaRP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   それを見て</a:t>
            </a: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「そんなことを</a:t>
            </a:r>
            <a:endParaRPr lang="en-US" altLang="ja-JP" sz="3600" b="1">
              <a:ln w="3175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丸ゴシック体M" pitchFamily="49" charset="-128"/>
              <a:ea typeface="AR丸ゴシック体M" pitchFamily="49" charset="-128"/>
              <a:cs typeface="メイリオ" pitchFamily="50" charset="-128"/>
            </a:endParaRPr>
          </a:p>
          <a:p>
            <a:pPr defTabSz="810310">
              <a:defRPr/>
            </a:pPr>
            <a:r>
              <a:rPr lang="en-US" altLang="ja-JP" sz="3600" b="1">
                <a:ln w="3175"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 </a:t>
            </a:r>
            <a:r>
              <a:rPr lang="ja-JP" altLang="en-US" sz="3600" b="1">
                <a:ln w="3175"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して いったい</a:t>
            </a:r>
            <a:endParaRPr lang="en-US" altLang="ja-JP" sz="3600" b="1">
              <a:ln w="3175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丸ゴシック体M" pitchFamily="49" charset="-128"/>
              <a:ea typeface="AR丸ゴシック体M" pitchFamily="49" charset="-128"/>
              <a:cs typeface="メイリオ" pitchFamily="50" charset="-128"/>
            </a:endParaRP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      何になるんだ」</a:t>
            </a: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　 といってわらいます</a:t>
            </a: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　　</a:t>
            </a:r>
            <a:r>
              <a:rPr lang="en-US" altLang="ja-JP" sz="3600" b="1">
                <a:ln w="3175"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 </a:t>
            </a:r>
            <a:r>
              <a:rPr lang="ja-JP" altLang="en-US" sz="3600" b="1">
                <a:ln w="3175"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クリキンディは</a:t>
            </a: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　　 こうこた</a:t>
            </a:r>
            <a:r>
              <a:rPr lang="ja-JP" altLang="en-US" sz="4000" b="1">
                <a:ln w="3175"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えました</a:t>
            </a:r>
          </a:p>
        </p:txBody>
      </p:sp>
      <p:sp>
        <p:nvSpPr>
          <p:cNvPr id="23" name="雲 22"/>
          <p:cNvSpPr/>
          <p:nvPr/>
        </p:nvSpPr>
        <p:spPr>
          <a:xfrm rot="290179">
            <a:off x="195484" y="3347271"/>
            <a:ext cx="3712099" cy="2243838"/>
          </a:xfrm>
          <a:prstGeom prst="cloud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  <a:lumMod val="0"/>
                  <a:lumOff val="100000"/>
                  <a:alpha val="60000"/>
                </a:srgbClr>
              </a:gs>
              <a:gs pos="100000">
                <a:srgbClr val="C00000">
                  <a:shade val="67500"/>
                  <a:satMod val="115000"/>
                  <a:alpha val="40000"/>
                  <a:lumMod val="75000"/>
                  <a:lumOff val="2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</a:gradFill>
          <a:ln w="7620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27</a:t>
            </a:fld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729831" y="378444"/>
            <a:ext cx="1846659" cy="4598006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「私は 私に</a:t>
            </a:r>
            <a:endParaRPr lang="en-US" altLang="ja-JP" sz="3600" b="1">
              <a:ln w="3175"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丸ゴシック体M" pitchFamily="49" charset="-128"/>
              <a:ea typeface="AR丸ゴシック体M" pitchFamily="49" charset="-128"/>
              <a:cs typeface="メイリオ" pitchFamily="50" charset="-128"/>
            </a:endParaRP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　　できることを　　　　</a:t>
            </a:r>
          </a:p>
          <a:p>
            <a:pPr defTabSz="81031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b="1">
                <a:ln w="3175"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丸ゴシック体M" pitchFamily="49" charset="-128"/>
                <a:ea typeface="AR丸ゴシック体M" pitchFamily="49" charset="-128"/>
                <a:cs typeface="メイリオ" pitchFamily="50" charset="-128"/>
              </a:rPr>
              <a:t>　　しているだけ」</a:t>
            </a:r>
            <a:endParaRPr lang="ja-JP" altLang="en-US" sz="4000">
              <a:ln w="3175">
                <a:noFill/>
              </a:ln>
            </a:endParaRPr>
          </a:p>
        </p:txBody>
      </p:sp>
    </p:spTree>
    <p:extLst>
      <p:ext uri="{BB962C8B-B14F-4D97-AF65-F5344CB8AC3E}">
        <p14:creationId val="960950882"/>
      </p:ext>
    </p:extLst>
  </p:cSld>
  <p:clrMapOvr>
    <a:masterClrMapping/>
  </p:clrMapOvr>
  <mc:AlternateContent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2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13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75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2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2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2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32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1" grpId="0" animBg="1"/>
      <p:bldP spid="34" grpId="0" animBg="1"/>
      <p:bldP spid="33" grpId="0" animBg="1"/>
      <p:bldP spid="2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28</a:t>
            </a:fld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244804" y="1417340"/>
            <a:ext cx="8640960" cy="2554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ロータリアンひとりひとりが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先ず身近な自分のできることから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奉仕の理想の実践に向かって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無心の一歩を踏み出しましょう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1599174949"/>
      </p:ext>
    </p:extLst>
  </p:cSld>
  <p:clrMapOvr>
    <a:masterClrMapping/>
  </p:clrMapOvr>
  <mc:AlternateContent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00B050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スライド番号プレースホルダー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29</a:t>
            </a:fld>
            <a:endParaRPr kumimoji="1" lang="ja-JP" altLang="en-US"/>
          </a:p>
        </p:txBody>
      </p:sp>
      <p:sp>
        <p:nvSpPr>
          <p:cNvPr id="2" name="円/楕円 1"/>
          <p:cNvSpPr/>
          <p:nvPr/>
        </p:nvSpPr>
        <p:spPr>
          <a:xfrm>
            <a:off x="-13774" y="-32346"/>
            <a:ext cx="9144000" cy="5715000"/>
          </a:xfrm>
          <a:prstGeom prst="ellipse">
            <a:avLst/>
          </a:prstGeom>
          <a:solidFill>
            <a:schemeClr val="accent1">
              <a:alpha val="70000"/>
            </a:schemeClr>
          </a:solidFill>
          <a:effectLst>
            <a:glow rad="1016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奉仕の理想は慈愛の心</a:t>
            </a:r>
          </a:p>
        </p:txBody>
      </p:sp>
      <p:pic>
        <p:nvPicPr>
          <p:cNvPr id="3" name="Picture 10" descr="C:\Users\Yoshiki\Pictures\img02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3606" y="-130192"/>
            <a:ext cx="2892425" cy="1995686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C:\Users\Yoshiki\Pictures\img010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4925" y="3510505"/>
            <a:ext cx="2646363" cy="1814809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C:\Users\Yoshiki\Pictures\img01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52536" y="1415007"/>
            <a:ext cx="2587625" cy="174625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C:\Users\Yoshiki\Pictures\img017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0255" y="1194469"/>
            <a:ext cx="2500312" cy="2187327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C:\Users\Yoshiki\Pictures\img027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51804" y="2417542"/>
            <a:ext cx="1843346" cy="1835506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C:\Users\Yoshiki\Pictures\img014.jp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1304" y="4230352"/>
            <a:ext cx="2643188" cy="1604698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Users\Yoshiki\Pictures\img011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95936" y="-179904"/>
            <a:ext cx="2530475" cy="1831926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C:\Users\Yoshiki\Pictures\img018.jpg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8901" y="4217669"/>
            <a:ext cx="2514600" cy="1831926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1" descr="C:\Users\Yoshiki\Pictures\img021.jpg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80466" y="4130582"/>
            <a:ext cx="2786063" cy="1627188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G:\P1000030.JPG"/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2336" y="3747381"/>
            <a:ext cx="1939134" cy="1577933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C:\Users\Yoshiki\Pictures\img023.jpg"/>
          <p:cNvPicPr>
            <a:picLocks noChangeAspect="1" noChangeArrowheads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64" y="2569468"/>
            <a:ext cx="1771733" cy="1806971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Users\Yoshiki\Pictures\img006.jpg"/>
          <p:cNvPicPr>
            <a:picLocks noChangeAspect="1" noChangeArrowheads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04568" y="365000"/>
            <a:ext cx="2465388" cy="1658938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C:\Users\Yoshiki\Pictures\img004.jpg"/>
          <p:cNvPicPr>
            <a:picLocks noChangeAspect="1" noChangeArrowheads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7926" y="372085"/>
            <a:ext cx="2494029" cy="172174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val="3440745576"/>
      </p:ext>
    </p:extLst>
  </p:cSld>
  <p:clrMapOvr>
    <a:masterClrMapping/>
  </p:clrMapOvr>
  <mc:AlternateContent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4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9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9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4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30</a:t>
            </a:fld>
            <a:endParaRPr kumimoji="1" lang="ja-JP" altLang="en-US"/>
          </a:p>
        </p:txBody>
      </p:sp>
      <p:pic>
        <p:nvPicPr>
          <p:cNvPr id="3" name="Picture 3" descr="G:\P1000209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9209" y="-166836"/>
            <a:ext cx="6497135" cy="5657974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320968" y="4369668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8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ご清聴ありがとうございました</a:t>
            </a:r>
          </a:p>
        </p:txBody>
      </p:sp>
    </p:spTree>
    <p:extLst>
      <p:ext uri="{BB962C8B-B14F-4D97-AF65-F5344CB8AC3E}">
        <p14:creationId val="3291424893"/>
      </p:ext>
    </p:extLst>
  </p:cSld>
  <p:clrMapOvr>
    <a:masterClrMapping/>
  </p:clrMapOvr>
  <mc:AlternateContent>
    <mc:Choice xmlns:p14="http://schemas.microsoft.com/office/powerpoint/2010/main" Requires="p14">
      <p:transition spd="slow" p14:dur="20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descr="C:\Users\Yoshiki\Pictures\img00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33303"/>
            <a:ext cx="8784976" cy="5681697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val="934355357"/>
      </p:ext>
    </p:extLst>
  </p:cSld>
  <p:clrMapOvr>
    <a:masterClrMapping/>
  </p:clrMapOvr>
  <mc:AlternateContent>
    <mc:Choice xmlns:p14="http://schemas.microsoft.com/office/powerpoint/2010/main" Requires="p14">
      <p:transition spd="slow" p14:dur="3000">
        <p14:doors dir="vert"/>
      </p:transition>
    </mc:Choice>
    <mc:Fallback>
      <p:transition spd="slow">
        <p:fade/>
      </p:transition>
    </mc:Fallback>
  </mc:AlternateContent>
  <p:timing/>
</p:sld>
</file>

<file path=ppt/tags/tag1.xml><?xml version="1.0" encoding="utf-8"?>
<p:tagLst xmlns:p="http://schemas.openxmlformats.org/presentationml/2006/main">
  <p:tag name="AS_NET" val="6.0.36"/>
  <p:tag name="AS_OS" val="Unix 5.4.0.216"/>
  <p:tag name="AS_RELEASE_DATE" val="2024.02.14"/>
  <p:tag name="AS_TITLE" val="Aspose.Slides for .NET Standard 2.0"/>
  <p:tag name="AS_VERSION" val="24.2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ＭＳ Ｐゴシック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ＭＳ Ｐゴシック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204</Paragraphs>
  <Slides>31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baseType="lpstr" size="39">
      <vt:lpstr>Arial</vt:lpstr>
      <vt:lpstr>Calibri</vt:lpstr>
      <vt:lpstr>ＭＳ Ｐゴシック</vt:lpstr>
      <vt:lpstr>AR P丸ゴシック体M</vt:lpstr>
      <vt:lpstr>Segoe Print</vt:lpstr>
      <vt:lpstr>AR丸ゴシック体M</vt:lpstr>
      <vt:lpstr>メイリオ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24.0200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2026-10-05T06:28:23.723</cp:lastPrinted>
  <dcterms:created xsi:type="dcterms:W3CDTF">2026-10-05T06:28:23Z</dcterms:created>
  <dcterms:modified xsi:type="dcterms:W3CDTF">2026-10-05T06:28:24Z</dcterms:modified>
</cp:coreProperties>
</file>