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364" r:id="rId3"/>
    <p:sldId id="368" r:id="rId4"/>
    <p:sldId id="388" r:id="rId5"/>
    <p:sldId id="389" r:id="rId6"/>
    <p:sldId id="390" r:id="rId7"/>
    <p:sldId id="391" r:id="rId8"/>
    <p:sldId id="392" r:id="rId9"/>
    <p:sldId id="369" r:id="rId10"/>
    <p:sldId id="393" r:id="rId11"/>
    <p:sldId id="326" r:id="rId12"/>
    <p:sldId id="394" r:id="rId13"/>
    <p:sldId id="395" r:id="rId14"/>
    <p:sldId id="399" r:id="rId15"/>
    <p:sldId id="374" r:id="rId16"/>
    <p:sldId id="396" r:id="rId17"/>
    <p:sldId id="398" r:id="rId18"/>
    <p:sldId id="400"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48680" autoAdjust="0"/>
  </p:normalViewPr>
  <p:slideViewPr>
    <p:cSldViewPr>
      <p:cViewPr varScale="1">
        <p:scale>
          <a:sx n="45" d="100"/>
          <a:sy n="45" d="100"/>
        </p:scale>
        <p:origin x="-86" y="-691"/>
      </p:cViewPr>
      <p:guideLst>
        <p:guide orient="horz" pos="2160"/>
        <p:guide pos="2880"/>
      </p:guideLst>
    </p:cSldViewPr>
  </p:slideViewPr>
  <p:notesTextViewPr>
    <p:cViewPr>
      <p:scale>
        <a:sx n="100" d="100"/>
        <a:sy n="100" d="100"/>
      </p:scale>
      <p:origin x="0" y="0"/>
    </p:cViewPr>
  </p:notesTextViewPr>
  <p:sorterViewPr>
    <p:cViewPr>
      <p:scale>
        <a:sx n="81" d="100"/>
        <a:sy n="81" d="100"/>
      </p:scale>
      <p:origin x="0" y="0"/>
    </p:cViewPr>
  </p:sorterViewPr>
  <p:notesViewPr>
    <p:cSldViewPr>
      <p:cViewPr varScale="1">
        <p:scale>
          <a:sx n="70" d="100"/>
          <a:sy n="70" d="100"/>
        </p:scale>
        <p:origin x="-3048"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2012/3/14</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dirty="0"/>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307579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ロータリーと言えば職業奉仕を連想するほど、この言葉に捉われ、かつその提唱者がアーサー・フレデリック・シェルドンであることも、ほとんどのロータリアンが知っているにもかかわらず、日本にはシェルドンを研究したロータリアンはほとんどい</a:t>
            </a:r>
            <a:r>
              <a:rPr kumimoji="1" lang="ja-JP" altLang="en-US" sz="1200" kern="1200" dirty="0" smtClean="0">
                <a:solidFill>
                  <a:schemeClr val="tx1"/>
                </a:solidFill>
                <a:effectLst/>
                <a:latin typeface="+mn-lt"/>
                <a:ea typeface="+mn-ea"/>
                <a:cs typeface="+mn-cs"/>
              </a:rPr>
              <a:t>ません</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私がそれを強調するのは、</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年にエジンバラで行われた「ロータリー哲学」ただ一冊を除いて、その他すべて</a:t>
            </a:r>
            <a:r>
              <a:rPr kumimoji="1" lang="ja-JP" altLang="ja-JP" sz="1200" kern="1200" dirty="0" smtClean="0">
                <a:solidFill>
                  <a:schemeClr val="tx1"/>
                </a:solidFill>
                <a:effectLst/>
                <a:latin typeface="+mn-lt"/>
                <a:ea typeface="+mn-ea"/>
                <a:cs typeface="+mn-cs"/>
              </a:rPr>
              <a:t>の</a:t>
            </a:r>
            <a:r>
              <a:rPr kumimoji="1" lang="ja-JP" altLang="en-US"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冊</a:t>
            </a:r>
            <a:r>
              <a:rPr kumimoji="1" lang="ja-JP" altLang="en-US" sz="1200" kern="1200" dirty="0" smtClean="0">
                <a:solidFill>
                  <a:schemeClr val="tx1"/>
                </a:solidFill>
                <a:effectLst/>
                <a:latin typeface="+mn-lt"/>
                <a:ea typeface="+mn-ea"/>
                <a:cs typeface="+mn-cs"/>
              </a:rPr>
              <a:t>のシェルドンの</a:t>
            </a:r>
            <a:r>
              <a:rPr kumimoji="1" lang="ja-JP" altLang="ja-JP" sz="1200" kern="1200" dirty="0" smtClean="0">
                <a:solidFill>
                  <a:schemeClr val="tx1"/>
                </a:solidFill>
                <a:effectLst/>
                <a:latin typeface="+mn-lt"/>
                <a:ea typeface="+mn-ea"/>
                <a:cs typeface="+mn-cs"/>
              </a:rPr>
              <a:t>文献</a:t>
            </a:r>
            <a:r>
              <a:rPr kumimoji="1" lang="ja-JP" altLang="ja-JP" sz="1200" kern="1200" dirty="0" smtClean="0">
                <a:solidFill>
                  <a:schemeClr val="tx1"/>
                </a:solidFill>
                <a:effectLst/>
                <a:latin typeface="+mn-lt"/>
                <a:ea typeface="+mn-ea"/>
                <a:cs typeface="+mn-cs"/>
              </a:rPr>
              <a:t>は私自身が苦労を</a:t>
            </a:r>
            <a:r>
              <a:rPr kumimoji="1" lang="ja-JP" altLang="ja-JP" sz="1200" kern="1200" dirty="0" smtClean="0">
                <a:solidFill>
                  <a:schemeClr val="tx1"/>
                </a:solidFill>
                <a:effectLst/>
                <a:latin typeface="+mn-lt"/>
                <a:ea typeface="+mn-ea"/>
                <a:cs typeface="+mn-cs"/>
              </a:rPr>
              <a:t>重ねて</a:t>
            </a:r>
            <a:r>
              <a:rPr kumimoji="1" lang="ja-JP" altLang="en-US" sz="1200" kern="1200" dirty="0" smtClean="0">
                <a:solidFill>
                  <a:schemeClr val="tx1"/>
                </a:solidFill>
                <a:effectLst/>
                <a:latin typeface="+mn-lt"/>
                <a:ea typeface="+mn-ea"/>
                <a:cs typeface="+mn-cs"/>
              </a:rPr>
              <a:t>、アメリカやイギリスから</a:t>
            </a:r>
            <a:r>
              <a:rPr kumimoji="1" lang="ja-JP" altLang="ja-JP" sz="1200" kern="1200" dirty="0" smtClean="0">
                <a:solidFill>
                  <a:schemeClr val="tx1"/>
                </a:solidFill>
                <a:effectLst/>
                <a:latin typeface="+mn-lt"/>
                <a:ea typeface="+mn-ea"/>
                <a:cs typeface="+mn-cs"/>
              </a:rPr>
              <a:t>集めた</a:t>
            </a:r>
            <a:r>
              <a:rPr kumimoji="1" lang="ja-JP" altLang="ja-JP" sz="1200" kern="1200" dirty="0" smtClean="0">
                <a:solidFill>
                  <a:schemeClr val="tx1"/>
                </a:solidFill>
                <a:effectLst/>
                <a:latin typeface="+mn-lt"/>
                <a:ea typeface="+mn-ea"/>
                <a:cs typeface="+mn-cs"/>
              </a:rPr>
              <a:t>からで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シェルドンの文献を読んだことがない</a:t>
            </a:r>
            <a:r>
              <a:rPr kumimoji="1" lang="ja-JP" altLang="ja-JP" sz="1200" kern="1200" dirty="0" smtClean="0">
                <a:solidFill>
                  <a:schemeClr val="tx1"/>
                </a:solidFill>
                <a:effectLst/>
                <a:latin typeface="+mn-lt"/>
                <a:ea typeface="+mn-ea"/>
                <a:cs typeface="+mn-cs"/>
              </a:rPr>
              <a:t>割には、職業奉仕</a:t>
            </a:r>
            <a:r>
              <a:rPr kumimoji="1" lang="ja-JP" altLang="en-US" sz="1200" kern="1200" dirty="0" smtClean="0">
                <a:solidFill>
                  <a:schemeClr val="tx1"/>
                </a:solidFill>
                <a:effectLst/>
                <a:latin typeface="+mn-lt"/>
                <a:ea typeface="+mn-ea"/>
                <a:cs typeface="+mn-cs"/>
              </a:rPr>
              <a:t>について</a:t>
            </a:r>
            <a:r>
              <a:rPr kumimoji="1" lang="ja-JP" altLang="ja-JP" sz="1200" kern="1200" dirty="0" smtClean="0">
                <a:solidFill>
                  <a:schemeClr val="tx1"/>
                </a:solidFill>
                <a:effectLst/>
                <a:latin typeface="+mn-lt"/>
                <a:ea typeface="+mn-ea"/>
                <a:cs typeface="+mn-cs"/>
              </a:rPr>
              <a:t>語る日本人のロータリアンは多い。なにしる参考文献なしに、好き勝手に喋るわけだから、その内容たるや眼を覆いたくなる。</a:t>
            </a:r>
          </a:p>
          <a:p>
            <a:r>
              <a:rPr kumimoji="1" lang="ja-JP" altLang="ja-JP" sz="1200" kern="1200" dirty="0" smtClean="0">
                <a:solidFill>
                  <a:schemeClr val="tx1"/>
                </a:solidFill>
                <a:effectLst/>
                <a:latin typeface="+mn-lt"/>
                <a:ea typeface="+mn-ea"/>
                <a:cs typeface="+mn-cs"/>
              </a:rPr>
              <a:t>多言を要するよりも、シェルドンの文献をそのまま紹介するのがもっとも早道だと考えて、私のコレクションの中から</a:t>
            </a:r>
            <a:r>
              <a:rPr kumimoji="1" lang="ja-JP" altLang="en-US" sz="1200" kern="1200" dirty="0" smtClean="0">
                <a:solidFill>
                  <a:schemeClr val="tx1"/>
                </a:solidFill>
                <a:effectLst/>
                <a:latin typeface="+mn-lt"/>
                <a:ea typeface="+mn-ea"/>
                <a:cs typeface="+mn-cs"/>
              </a:rPr>
              <a:t>彼の考え方を</a:t>
            </a:r>
            <a:r>
              <a:rPr kumimoji="1" lang="ja-JP" altLang="ja-JP" sz="1200" kern="1200" dirty="0" smtClean="0">
                <a:solidFill>
                  <a:schemeClr val="tx1"/>
                </a:solidFill>
                <a:effectLst/>
                <a:latin typeface="+mn-lt"/>
                <a:ea typeface="+mn-ea"/>
                <a:cs typeface="+mn-cs"/>
              </a:rPr>
              <a:t>紹介することに</a:t>
            </a:r>
            <a:r>
              <a:rPr kumimoji="1" lang="ja-JP" altLang="en-US" sz="1200" kern="1200" dirty="0" smtClean="0">
                <a:solidFill>
                  <a:schemeClr val="tx1"/>
                </a:solidFill>
                <a:effectLst/>
                <a:latin typeface="+mn-lt"/>
                <a:ea typeface="+mn-ea"/>
                <a:cs typeface="+mn-cs"/>
              </a:rPr>
              <a:t>しま</a:t>
            </a:r>
            <a:r>
              <a:rPr kumimoji="1" lang="ja-JP" altLang="ja-JP" sz="1200" kern="1200" dirty="0" smtClean="0">
                <a:solidFill>
                  <a:schemeClr val="tx1"/>
                </a:solidFill>
                <a:effectLst/>
                <a:latin typeface="+mn-lt"/>
                <a:ea typeface="+mn-ea"/>
                <a:cs typeface="+mn-cs"/>
              </a:rPr>
              <a:t>した。</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ロータリーにおける講演集以外の文献として、シェルドンの著作と初めて対面したのが、彼がロータリーを去る前の年に書かれたと思われる「</a:t>
            </a:r>
            <a:r>
              <a:rPr kumimoji="1" lang="ja-JP" altLang="ja-JP" sz="1200" b="1" kern="1200" dirty="0" smtClean="0">
                <a:solidFill>
                  <a:schemeClr val="tx1"/>
                </a:solidFill>
                <a:effectLst/>
                <a:latin typeface="+mn-lt"/>
                <a:ea typeface="+mn-ea"/>
                <a:cs typeface="+mn-cs"/>
              </a:rPr>
              <a:t>奉仕の原則と保全の法則 </a:t>
            </a:r>
            <a:r>
              <a:rPr kumimoji="1" lang="en-US" altLang="ja-JP" sz="1200" b="1" kern="1200" dirty="0" smtClean="0">
                <a:solidFill>
                  <a:schemeClr val="tx1"/>
                </a:solidFill>
                <a:effectLst/>
                <a:latin typeface="+mn-lt"/>
                <a:ea typeface="+mn-ea"/>
                <a:cs typeface="+mn-cs"/>
              </a:rPr>
              <a:t>Service and conservation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1929</a:t>
            </a:r>
            <a:r>
              <a:rPr kumimoji="1" lang="ja-JP" altLang="ja-JP" sz="1200" kern="1200" dirty="0" smtClean="0">
                <a:solidFill>
                  <a:schemeClr val="tx1"/>
                </a:solidFill>
                <a:effectLst/>
                <a:latin typeface="+mn-lt"/>
                <a:ea typeface="+mn-ea"/>
                <a:cs typeface="+mn-cs"/>
              </a:rPr>
              <a:t>年版を発見したときであった。晩年の著作であるにもかかわらず、</a:t>
            </a:r>
            <a:r>
              <a:rPr kumimoji="1" lang="en-US" altLang="ja-JP" sz="1200" kern="1200" dirty="0" smtClean="0">
                <a:solidFill>
                  <a:schemeClr val="tx1"/>
                </a:solidFill>
                <a:effectLst/>
                <a:latin typeface="+mn-lt"/>
                <a:ea typeface="+mn-ea"/>
                <a:cs typeface="+mn-cs"/>
              </a:rPr>
              <a:t>1900</a:t>
            </a:r>
            <a:r>
              <a:rPr kumimoji="1" lang="ja-JP" altLang="ja-JP" sz="1200" kern="1200" dirty="0" smtClean="0">
                <a:solidFill>
                  <a:schemeClr val="tx1"/>
                </a:solidFill>
                <a:effectLst/>
                <a:latin typeface="+mn-lt"/>
                <a:ea typeface="+mn-ea"/>
                <a:cs typeface="+mn-cs"/>
              </a:rPr>
              <a:t>年代初頭から彼が主張してきた考え方が、いささかの</a:t>
            </a:r>
            <a:r>
              <a:rPr kumimoji="1" lang="ja-JP" altLang="en-US" sz="1200" kern="1200" dirty="0" smtClean="0">
                <a:solidFill>
                  <a:schemeClr val="tx1"/>
                </a:solidFill>
                <a:effectLst/>
                <a:latin typeface="+mn-lt"/>
                <a:ea typeface="+mn-ea"/>
                <a:cs typeface="+mn-cs"/>
              </a:rPr>
              <a:t>変わり</a:t>
            </a:r>
            <a:r>
              <a:rPr kumimoji="1" lang="ja-JP" altLang="ja-JP" sz="1200" kern="1200" dirty="0" smtClean="0">
                <a:solidFill>
                  <a:schemeClr val="tx1"/>
                </a:solidFill>
                <a:effectLst/>
                <a:latin typeface="+mn-lt"/>
                <a:ea typeface="+mn-ea"/>
                <a:cs typeface="+mn-cs"/>
              </a:rPr>
              <a:t>もなく貫き通され、さらにこの年全世界を襲った大恐慌への教訓を踏まえて利益の獲得と共に、その保全の必要性が強調されているのが大きな特徴と言えよう。</a:t>
            </a:r>
          </a:p>
          <a:p>
            <a:r>
              <a:rPr kumimoji="1" lang="ja-JP" altLang="ja-JP" sz="1200" kern="1200" dirty="0" smtClean="0">
                <a:solidFill>
                  <a:schemeClr val="tx1"/>
                </a:solidFill>
                <a:effectLst/>
                <a:latin typeface="+mn-lt"/>
                <a:ea typeface="+mn-ea"/>
                <a:cs typeface="+mn-cs"/>
              </a:rPr>
              <a:t>現在、</a:t>
            </a:r>
            <a:r>
              <a:rPr kumimoji="1" lang="en-US" altLang="ja-JP" sz="1200" kern="1200" dirty="0" smtClean="0">
                <a:solidFill>
                  <a:schemeClr val="tx1"/>
                </a:solidFill>
                <a:effectLst/>
                <a:latin typeface="+mn-lt"/>
                <a:ea typeface="+mn-ea"/>
                <a:cs typeface="+mn-cs"/>
              </a:rPr>
              <a:t>1904</a:t>
            </a:r>
            <a:r>
              <a:rPr kumimoji="1" lang="ja-JP" altLang="ja-JP" sz="1200" kern="1200" dirty="0" smtClean="0">
                <a:solidFill>
                  <a:schemeClr val="tx1"/>
                </a:solidFill>
                <a:effectLst/>
                <a:latin typeface="+mn-lt"/>
                <a:ea typeface="+mn-ea"/>
                <a:cs typeface="+mn-cs"/>
              </a:rPr>
              <a:t>年初版発行の、大学生を対象にした「</a:t>
            </a:r>
            <a:r>
              <a:rPr kumimoji="1" lang="ja-JP" altLang="ja-JP" sz="1200" b="1" kern="1200" dirty="0" smtClean="0">
                <a:solidFill>
                  <a:schemeClr val="tx1"/>
                </a:solidFill>
                <a:effectLst/>
                <a:latin typeface="+mn-lt"/>
                <a:ea typeface="+mn-ea"/>
                <a:cs typeface="+mn-cs"/>
              </a:rPr>
              <a:t>経営学</a:t>
            </a:r>
            <a:r>
              <a:rPr kumimoji="1" lang="en-US" altLang="ja-JP" sz="1200" b="1" kern="1200" dirty="0" smtClean="0">
                <a:solidFill>
                  <a:schemeClr val="tx1"/>
                </a:solidFill>
                <a:effectLst/>
                <a:latin typeface="+mn-lt"/>
                <a:ea typeface="+mn-ea"/>
                <a:cs typeface="+mn-cs"/>
              </a:rPr>
              <a:t> The science of Business</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と</a:t>
            </a:r>
            <a:r>
              <a:rPr kumimoji="1" lang="ja-JP" altLang="ja-JP" sz="1200" kern="1200" dirty="0" smtClean="0">
                <a:solidFill>
                  <a:schemeClr val="tx1"/>
                </a:solidFill>
                <a:effectLst/>
                <a:latin typeface="+mn-lt"/>
                <a:ea typeface="+mn-ea"/>
                <a:cs typeface="+mn-cs"/>
              </a:rPr>
              <a:t>主に通信教育用に書かれたと思われる 「</a:t>
            </a:r>
            <a:r>
              <a:rPr kumimoji="1" lang="ja-JP" altLang="ja-JP" sz="1200" b="1" kern="1200" dirty="0" smtClean="0">
                <a:solidFill>
                  <a:schemeClr val="tx1"/>
                </a:solidFill>
                <a:effectLst/>
                <a:latin typeface="+mn-lt"/>
                <a:ea typeface="+mn-ea"/>
                <a:cs typeface="+mn-cs"/>
              </a:rPr>
              <a:t>シェルドン・コース </a:t>
            </a:r>
            <a:r>
              <a:rPr kumimoji="1" lang="en-US" altLang="ja-JP" sz="1200" b="1" kern="1200" dirty="0" smtClean="0">
                <a:solidFill>
                  <a:schemeClr val="tx1"/>
                </a:solidFill>
                <a:effectLst/>
                <a:latin typeface="+mn-lt"/>
                <a:ea typeface="+mn-ea"/>
                <a:cs typeface="+mn-cs"/>
              </a:rPr>
              <a:t>Sheldon Course</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」の翻訳を同時進行中で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何れもシェルドンの経営学の教科書としては、本邦初の翻訳であり、経営学は</a:t>
            </a:r>
            <a:r>
              <a:rPr kumimoji="1" lang="en-US" altLang="ja-JP" sz="1200" kern="1200" dirty="0" smtClean="0">
                <a:solidFill>
                  <a:schemeClr val="tx1"/>
                </a:solidFill>
                <a:effectLst/>
                <a:latin typeface="+mn-lt"/>
                <a:ea typeface="+mn-ea"/>
                <a:cs typeface="+mn-cs"/>
              </a:rPr>
              <a:t>17</a:t>
            </a:r>
            <a:r>
              <a:rPr kumimoji="1" lang="ja-JP" altLang="ja-JP" sz="1200" kern="1200" dirty="0" smtClean="0">
                <a:solidFill>
                  <a:schemeClr val="tx1"/>
                </a:solidFill>
                <a:effectLst/>
                <a:latin typeface="+mn-lt"/>
                <a:ea typeface="+mn-ea"/>
                <a:cs typeface="+mn-cs"/>
              </a:rPr>
              <a:t>巻、シェルドン・コースは</a:t>
            </a:r>
            <a:r>
              <a:rPr kumimoji="1" lang="en-US" altLang="ja-JP" sz="1200" kern="1200" dirty="0" smtClean="0">
                <a:solidFill>
                  <a:schemeClr val="tx1"/>
                </a:solidFill>
                <a:effectLst/>
                <a:latin typeface="+mn-lt"/>
                <a:ea typeface="+mn-ea"/>
                <a:cs typeface="+mn-cs"/>
              </a:rPr>
              <a:t>12</a:t>
            </a:r>
            <a:r>
              <a:rPr kumimoji="1" lang="ja-JP" altLang="ja-JP" sz="1200" kern="1200" dirty="0" smtClean="0">
                <a:solidFill>
                  <a:schemeClr val="tx1"/>
                </a:solidFill>
                <a:effectLst/>
                <a:latin typeface="+mn-lt"/>
                <a:ea typeface="+mn-ea"/>
                <a:cs typeface="+mn-cs"/>
              </a:rPr>
              <a:t>巻の何れも</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ページ超える大作である。</a:t>
            </a:r>
          </a:p>
          <a:p>
            <a:r>
              <a:rPr kumimoji="1" lang="ja-JP" altLang="ja-JP" sz="1200" kern="1200" dirty="0" smtClean="0">
                <a:solidFill>
                  <a:schemeClr val="tx1"/>
                </a:solidFill>
                <a:effectLst/>
                <a:latin typeface="+mn-lt"/>
                <a:ea typeface="+mn-ea"/>
                <a:cs typeface="+mn-cs"/>
              </a:rPr>
              <a:t>いずれの文献も奉仕理念の中心を占める考え方が、</a:t>
            </a:r>
            <a:r>
              <a:rPr kumimoji="1" lang="en-US" altLang="ja-JP" sz="1200" kern="1200" dirty="0" smtClean="0">
                <a:solidFill>
                  <a:schemeClr val="tx1"/>
                </a:solidFill>
                <a:effectLst/>
                <a:latin typeface="+mn-lt"/>
                <a:ea typeface="+mn-ea"/>
                <a:cs typeface="+mn-cs"/>
              </a:rPr>
              <a:t>He profits most who serves best </a:t>
            </a:r>
            <a:r>
              <a:rPr kumimoji="1" lang="ja-JP" altLang="ja-JP" sz="1200" kern="1200" dirty="0" smtClean="0">
                <a:solidFill>
                  <a:schemeClr val="tx1"/>
                </a:solidFill>
                <a:effectLst/>
                <a:latin typeface="+mn-lt"/>
                <a:ea typeface="+mn-ea"/>
                <a:cs typeface="+mn-cs"/>
              </a:rPr>
              <a:t>であり、経営学を学ぶ最大の目的は継続的に利益をもたらす常連客を確保する目的であること</a:t>
            </a:r>
            <a:r>
              <a:rPr kumimoji="1" lang="ja-JP" altLang="en-US" sz="1200" kern="1200" dirty="0" smtClean="0">
                <a:solidFill>
                  <a:schemeClr val="tx1"/>
                </a:solidFill>
                <a:effectLst/>
                <a:latin typeface="+mn-lt"/>
                <a:ea typeface="+mn-ea"/>
                <a:cs typeface="+mn-cs"/>
              </a:rPr>
              <a:t>が強調されています</a:t>
            </a:r>
            <a:r>
              <a:rPr kumimoji="1" lang="ja-JP" altLang="ja-JP"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smtClean="0"/>
              <a:t>1900</a:t>
            </a:r>
            <a:r>
              <a:rPr kumimoji="1" lang="ja-JP" altLang="en-US" dirty="0" smtClean="0"/>
              <a:t>年初頭に暴走した資本主義を何とか阻止しようとしたのが、</a:t>
            </a:r>
            <a:r>
              <a:rPr kumimoji="1" lang="en-US" altLang="ja-JP" dirty="0" smtClean="0"/>
              <a:t>1871</a:t>
            </a:r>
            <a:r>
              <a:rPr kumimoji="1" lang="ja-JP" altLang="en-US" dirty="0" smtClean="0"/>
              <a:t>年に「経済学原理」を書いたカール・メンガーに代表される「オーストリア学派」でした。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このグループは幅広い人たちで構成されており、最も左翼的なグループは、その不合理な資本主義経済そのものを打破するためには、社会主義や共産主義革命が必要であると考えて、</a:t>
            </a:r>
            <a:r>
              <a:rPr kumimoji="1" lang="en-US" altLang="ja-JP" dirty="0" smtClean="0"/>
              <a:t>1905</a:t>
            </a:r>
            <a:r>
              <a:rPr kumimoji="1" lang="ja-JP" altLang="en-US" dirty="0" smtClean="0"/>
              <a:t>年から、</a:t>
            </a:r>
            <a:r>
              <a:rPr kumimoji="1" lang="en-US" altLang="ja-JP" dirty="0" smtClean="0"/>
              <a:t>1917</a:t>
            </a:r>
            <a:r>
              <a:rPr kumimoji="1" lang="ja-JP" altLang="en-US" dirty="0" smtClean="0"/>
              <a:t>年に起こしたロシア革命です。</a:t>
            </a:r>
          </a:p>
          <a:p>
            <a:r>
              <a:rPr kumimoji="1" lang="ja-JP" altLang="en-US" dirty="0" smtClean="0"/>
              <a:t>その他のグループは、資本主義の不合理な部分に修正を加えながら、資本主義を維持していこうという考えが主流でした。</a:t>
            </a:r>
          </a:p>
          <a:p>
            <a:endParaRPr kumimoji="1" lang="ja-JP" altLang="en-US" dirty="0" smtClean="0"/>
          </a:p>
          <a:p>
            <a:r>
              <a:rPr kumimoji="1" lang="ja-JP" altLang="en-US" dirty="0" smtClean="0"/>
              <a:t>中道左派に属したケインズ派は修正資本主義を提唱し、その政策は民主党に引き継がれましたが、現実的な政策は</a:t>
            </a:r>
            <a:r>
              <a:rPr kumimoji="1" lang="en-US" altLang="ja-JP" dirty="0" smtClean="0"/>
              <a:t>1935</a:t>
            </a:r>
            <a:r>
              <a:rPr kumimoji="1" lang="ja-JP" altLang="en-US" dirty="0" smtClean="0"/>
              <a:t>年まで実施されませんでした。</a:t>
            </a:r>
          </a:p>
          <a:p>
            <a:r>
              <a:rPr kumimoji="1" lang="ja-JP" altLang="ja-JP" sz="1200" kern="120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a:t>
            </a:r>
          </a:p>
          <a:p>
            <a:r>
              <a:rPr kumimoji="1" lang="ja-JP" altLang="ja-JP" sz="1200" kern="1200" dirty="0" smtClean="0">
                <a:solidFill>
                  <a:schemeClr val="tx1"/>
                </a:solidFill>
                <a:latin typeface="+mn-lt"/>
                <a:ea typeface="+mn-ea"/>
                <a:cs typeface="+mn-cs"/>
              </a:rPr>
              <a:t>この考え方を発表したのがジョン・ケインズであり、</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年に発行された</a:t>
            </a:r>
            <a:r>
              <a:rPr kumimoji="1" lang="ja-JP" altLang="ja-JP" sz="1200" kern="1200" dirty="0" smtClean="0">
                <a:solidFill>
                  <a:schemeClr val="tx1"/>
                </a:solidFill>
                <a:latin typeface="+mn-lt"/>
                <a:ea typeface="+mn-ea"/>
                <a:cs typeface="+mn-cs"/>
              </a:rPr>
              <a:t>著書の中で、資本主義のもたらす貧困、失業、恐慌などの社会矛盾や害悪は</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資本主義制度そのものを変</a:t>
            </a:r>
            <a:r>
              <a:rPr kumimoji="1" lang="ja-JP" altLang="en-US" sz="1200" kern="1200" dirty="0" smtClean="0">
                <a:solidFill>
                  <a:schemeClr val="tx1"/>
                </a:solidFill>
                <a:latin typeface="+mn-lt"/>
                <a:ea typeface="+mn-ea"/>
                <a:cs typeface="+mn-cs"/>
              </a:rPr>
              <a:t>えなく</a:t>
            </a:r>
            <a:r>
              <a:rPr kumimoji="1" lang="ja-JP" altLang="ja-JP" sz="1200" kern="1200" dirty="0" smtClean="0">
                <a:solidFill>
                  <a:schemeClr val="tx1"/>
                </a:solidFill>
                <a:latin typeface="+mn-lt"/>
                <a:ea typeface="+mn-ea"/>
                <a:cs typeface="+mn-cs"/>
              </a:rPr>
              <a:t>ても、ニューディール政策やマクロ政策の展開、政府による公共投資</a:t>
            </a:r>
            <a:r>
              <a:rPr kumimoji="1" lang="ja-JP" altLang="en-US" sz="1200" kern="1200" dirty="0" smtClean="0">
                <a:solidFill>
                  <a:schemeClr val="tx1"/>
                </a:solidFill>
                <a:latin typeface="+mn-lt"/>
                <a:ea typeface="+mn-ea"/>
                <a:cs typeface="+mn-cs"/>
              </a:rPr>
              <a:t>などによって</a:t>
            </a:r>
            <a:r>
              <a:rPr kumimoji="1" lang="ja-JP" altLang="ja-JP" sz="1200" kern="1200" dirty="0" smtClean="0">
                <a:solidFill>
                  <a:schemeClr val="tx1"/>
                </a:solidFill>
                <a:latin typeface="+mn-lt"/>
                <a:ea typeface="+mn-ea"/>
                <a:cs typeface="+mn-cs"/>
              </a:rPr>
              <a:t>企業家のマインドを改善すること</a:t>
            </a:r>
            <a:r>
              <a:rPr kumimoji="1" lang="ja-JP" altLang="en-US" sz="1200" kern="1200" dirty="0" smtClean="0">
                <a:solidFill>
                  <a:schemeClr val="tx1"/>
                </a:solidFill>
                <a:latin typeface="+mn-lt"/>
                <a:ea typeface="+mn-ea"/>
                <a:cs typeface="+mn-cs"/>
              </a:rPr>
              <a:t>で、</a:t>
            </a:r>
            <a:r>
              <a:rPr kumimoji="1" lang="ja-JP" altLang="ja-JP" sz="1200" kern="1200" dirty="0" smtClean="0">
                <a:solidFill>
                  <a:schemeClr val="tx1"/>
                </a:solidFill>
                <a:latin typeface="+mn-lt"/>
                <a:ea typeface="+mn-ea"/>
                <a:cs typeface="+mn-cs"/>
              </a:rPr>
              <a:t>緩和し、克服できると述べています。</a:t>
            </a:r>
            <a:r>
              <a:rPr kumimoji="1" lang="ja-JP" altLang="en-US" sz="1200" kern="1200" dirty="0" smtClean="0">
                <a:solidFill>
                  <a:schemeClr val="tx1"/>
                </a:solidFill>
                <a:latin typeface="+mn-lt"/>
                <a:ea typeface="+mn-ea"/>
                <a:cs typeface="+mn-cs"/>
              </a:rPr>
              <a:t>その考え方のことを</a:t>
            </a:r>
            <a:r>
              <a:rPr kumimoji="1" lang="ja-JP" altLang="ja-JP" sz="1200" kern="1200" dirty="0" smtClean="0">
                <a:solidFill>
                  <a:schemeClr val="tx1"/>
                </a:solidFill>
                <a:latin typeface="+mn-lt"/>
                <a:ea typeface="+mn-ea"/>
                <a:cs typeface="+mn-cs"/>
              </a:rPr>
              <a:t>修正資本主義</a:t>
            </a:r>
            <a:r>
              <a:rPr kumimoji="1" lang="ja-JP" altLang="en-US" sz="1200" kern="1200" dirty="0" smtClean="0">
                <a:solidFill>
                  <a:schemeClr val="tx1"/>
                </a:solidFill>
                <a:latin typeface="+mn-lt"/>
                <a:ea typeface="+mn-ea"/>
                <a:cs typeface="+mn-cs"/>
              </a:rPr>
              <a:t>と呼んでいます。</a:t>
            </a:r>
          </a:p>
          <a:p>
            <a:r>
              <a:rPr kumimoji="1" lang="ja-JP" altLang="en-US" dirty="0" smtClean="0"/>
              <a:t>その考え方は代々民主党に引き継がれていますが、現在の民主党の左傾化は激しく、オバマは社会民主党の政策を行っています。</a:t>
            </a:r>
          </a:p>
          <a:p>
            <a:endParaRPr kumimoji="1" lang="ja-JP" altLang="en-US" dirty="0" smtClean="0"/>
          </a:p>
          <a:p>
            <a:r>
              <a:rPr kumimoji="1" lang="ja-JP" altLang="en-US" dirty="0" smtClean="0"/>
              <a:t>ミシガン大学では比較的早くから、中道よりやや右派よりの考えが強く、シェルドンもその影響を強く受けております。なおシェルドン・スクールは巨大な勢力を持ち、修正資本主義が台頭する</a:t>
            </a:r>
            <a:r>
              <a:rPr kumimoji="1" lang="en-US" altLang="ja-JP" dirty="0" smtClean="0"/>
              <a:t>1935</a:t>
            </a:r>
            <a:r>
              <a:rPr kumimoji="1" lang="ja-JP" altLang="en-US" dirty="0" smtClean="0"/>
              <a:t>年までは、一身に資本主義体制を守り抜いたと言っても過言ではありません。</a:t>
            </a:r>
          </a:p>
          <a:p>
            <a:endParaRPr kumimoji="1" lang="ja-JP" altLang="en-US" dirty="0" smtClean="0"/>
          </a:p>
          <a:p>
            <a:r>
              <a:rPr kumimoji="1" lang="ja-JP" altLang="en-US" dirty="0" smtClean="0"/>
              <a:t>シェルドン・スクールの卒業生のほとんどは後に共和党に属しており、共和党の大統領は全員ロータリアンです。</a:t>
            </a:r>
          </a:p>
          <a:p>
            <a:endParaRPr kumimoji="1" lang="ja-JP" altLang="en-US" dirty="0" smtClean="0"/>
          </a:p>
          <a:p>
            <a:r>
              <a:rPr kumimoji="1" lang="ja-JP" altLang="en-US" dirty="0" smtClean="0"/>
              <a:t>オーストリア学派の右派は自由至上主義を強行したハイエク派であって、</a:t>
            </a:r>
          </a:p>
          <a:p>
            <a:endParaRPr kumimoji="1" lang="ja-JP" altLang="en-US" dirty="0" smtClean="0"/>
          </a:p>
          <a:p>
            <a:r>
              <a:rPr kumimoji="1" lang="en-US" altLang="ja-JP" dirty="0" smtClean="0"/>
              <a:t>1970</a:t>
            </a:r>
            <a:r>
              <a:rPr kumimoji="1" lang="ja-JP" altLang="en-US" dirty="0" smtClean="0"/>
              <a:t>年代以降は共和党の右派と組んで、いわゆるネオ・コンサーブティブスとして新資本主義の経済の中枢を占め、ヘッジ・ファンドによる多額の損失を出したことはつい先日の話である。</a:t>
            </a:r>
          </a:p>
          <a:p>
            <a:r>
              <a:rPr kumimoji="1" lang="ja-JP" altLang="en-US" dirty="0" smtClean="0"/>
              <a:t>従って、ロータリーは左派である共産党と右派である新資本主義とは一線を画しているのです。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11</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dirty="0" smtClean="0">
                <a:solidFill>
                  <a:schemeClr val="tx1"/>
                </a:solidFill>
                <a:latin typeface="+mn-lt"/>
                <a:ea typeface="+mn-ea"/>
                <a:cs typeface="+mn-cs"/>
              </a:rPr>
              <a:t>ロータリーの奉仕理念は日本人の発想と似ている部分がある影響からか、石田梅岩や二宮尊徳の考え方を引き合いにして奉仕を語る人がいますが、たとえ似ている側面はあったとしても、その本質はシェルドンの奉仕理念とは根本的に違うものであることを強調しておきたいと思います。</a:t>
            </a:r>
          </a:p>
          <a:p>
            <a:r>
              <a:rPr kumimoji="1" lang="ja-JP" altLang="en-US" sz="1200" kern="1200" dirty="0" smtClean="0">
                <a:solidFill>
                  <a:schemeClr val="tx1"/>
                </a:solidFill>
                <a:latin typeface="+mn-lt"/>
                <a:ea typeface="+mn-ea"/>
                <a:cs typeface="+mn-cs"/>
              </a:rPr>
              <a:t>これは、戦前、戦中の一時期、</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en-US" sz="1200" kern="1200" dirty="0" smtClean="0">
                <a:solidFill>
                  <a:schemeClr val="tx1"/>
                </a:solidFill>
                <a:latin typeface="+mn-lt"/>
                <a:ea typeface="+mn-ea"/>
                <a:cs typeface="+mn-cs"/>
              </a:rPr>
              <a:t>シェルドンの奉仕理念の中にあるのは、実はインド哲学であって、日本の道徳感や商習慣ではありませんでした。</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sz="1200" kern="1200" dirty="0" smtClean="0">
                <a:solidFill>
                  <a:schemeClr val="tx1"/>
                </a:solidFill>
                <a:latin typeface="+mn-lt"/>
                <a:ea typeface="+mn-ea"/>
                <a:cs typeface="+mn-cs"/>
              </a:rPr>
              <a:t>1905</a:t>
            </a:r>
            <a:r>
              <a:rPr kumimoji="1" lang="ja-JP" altLang="en-US" sz="1200" kern="1200" dirty="0" smtClean="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年のことであり、シェルドンはそれよりはるか以前に職業奉仕の理念を構築して、それを実社会で応用するためのビジネス・スクールを経営していたからです。</a:t>
            </a:r>
          </a:p>
          <a:p>
            <a:r>
              <a:rPr kumimoji="1" lang="ja-JP" altLang="en-US" sz="1200" kern="1200" dirty="0" smtClean="0">
                <a:solidFill>
                  <a:schemeClr val="tx1"/>
                </a:solidFill>
                <a:latin typeface="+mn-lt"/>
                <a:ea typeface="+mn-ea"/>
                <a:cs typeface="+mn-cs"/>
              </a:rPr>
              <a:t>ただ、シェルドンの理念とは真っ向から対立したイギリスを中心に四大奉仕分割が成功したことから、その後シェルドンの奉仕理念が衰退の一途をたどるようになったことは間違いのない事実です</a:t>
            </a:r>
            <a:r>
              <a:rPr kumimoji="1" lang="ja-JP" altLang="en-US" sz="1200" kern="1200" dirty="0" smtClean="0">
                <a:solidFill>
                  <a:schemeClr val="tx1"/>
                </a:solidFill>
                <a:latin typeface="+mn-lt"/>
                <a:ea typeface="+mn-ea"/>
                <a:cs typeface="+mn-cs"/>
              </a:rPr>
              <a:t>。</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職業奉仕を倫理高揚運動と説く人がいますが、これも大きな間違いで、シェルドン自らもこれを否定しています。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r>
              <a:rPr kumimoji="1" lang="ja-JP" altLang="en-US"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が説く職業奉仕も跡付け理論のため、不明瞭な点が多く、かつシェルドンを読まずして語る日本の職業奉仕は、いわば修身の教科書です。そこで、ロータリーに奉仕理念を提唱したシェルドンを徹底的に研究することが、ロータリーの奉仕理念を守ることにつながります。</a:t>
            </a:r>
          </a:p>
          <a:p>
            <a:r>
              <a:rPr kumimoji="1" lang="ja-JP" altLang="en-US" sz="1200" kern="1200" dirty="0" smtClean="0">
                <a:solidFill>
                  <a:schemeClr val="tx1"/>
                </a:solidFill>
                <a:latin typeface="+mn-lt"/>
                <a:ea typeface="+mn-ea"/>
                <a:cs typeface="+mn-cs"/>
              </a:rPr>
              <a:t>シェルドンが主張する奉仕理念との乖離があまりにも大きいのなら、その相違点を</a:t>
            </a:r>
            <a:r>
              <a:rPr kumimoji="1" lang="en-US" altLang="ja-JP" sz="1200" kern="1200" dirty="0" smtClean="0">
                <a:solidFill>
                  <a:schemeClr val="tx1"/>
                </a:solidFill>
                <a:latin typeface="+mn-lt"/>
                <a:ea typeface="+mn-ea"/>
                <a:cs typeface="+mn-cs"/>
              </a:rPr>
              <a:t>RI</a:t>
            </a:r>
            <a:r>
              <a:rPr kumimoji="1" lang="ja-JP" altLang="en-US" sz="1200" kern="1200" dirty="0" err="1" smtClean="0">
                <a:solidFill>
                  <a:schemeClr val="tx1"/>
                </a:solidFill>
                <a:latin typeface="+mn-lt"/>
                <a:ea typeface="+mn-ea"/>
                <a:cs typeface="+mn-cs"/>
              </a:rPr>
              <a:t>としっ</a:t>
            </a:r>
            <a:r>
              <a:rPr kumimoji="1" lang="ja-JP" altLang="en-US" sz="1200" kern="1200" dirty="0" smtClean="0">
                <a:solidFill>
                  <a:schemeClr val="tx1"/>
                </a:solidFill>
                <a:latin typeface="+mn-lt"/>
                <a:ea typeface="+mn-ea"/>
                <a:cs typeface="+mn-cs"/>
              </a:rPr>
              <a:t>かり話し合う必要があります。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ロータリーが採択している</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ja-JP" altLang="ja-JP" sz="1200" kern="1200" dirty="0" smtClean="0">
                <a:solidFill>
                  <a:schemeClr val="tx1"/>
                </a:solidFill>
                <a:effectLst/>
                <a:latin typeface="+mn-lt"/>
                <a:ea typeface="+mn-ea"/>
                <a:cs typeface="+mn-cs"/>
              </a:rPr>
              <a:t>シェルドン・スクールの教科書</a:t>
            </a:r>
            <a:r>
              <a:rPr kumimoji="1" lang="ja-JP" altLang="en-US" sz="1200" kern="1200" dirty="0" smtClean="0">
                <a:solidFill>
                  <a:schemeClr val="tx1"/>
                </a:solidFill>
                <a:effectLst/>
                <a:latin typeface="+mn-lt"/>
                <a:ea typeface="+mn-ea"/>
                <a:cs typeface="+mn-cs"/>
              </a:rPr>
              <a:t>の中で</a:t>
            </a:r>
            <a:r>
              <a:rPr kumimoji="1" lang="ja-JP" altLang="ja-JP" sz="1200" kern="1200" dirty="0" smtClean="0">
                <a:solidFill>
                  <a:schemeClr val="tx1"/>
                </a:solidFill>
                <a:effectLst/>
                <a:latin typeface="+mn-lt"/>
                <a:ea typeface="+mn-ea"/>
                <a:cs typeface="+mn-cs"/>
              </a:rPr>
              <a:t>経営学のモットーとして作られたものを、ロータリーが借用していることになります。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り、シェルドンはこのモットーは黄金律を説いたものだと述べています。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a:t>
            </a:r>
            <a:r>
              <a:rPr kumimoji="1" lang="ja-JP" altLang="en-US" sz="1200" kern="1200" dirty="0" smtClean="0">
                <a:solidFill>
                  <a:schemeClr val="tx1"/>
                </a:solidFill>
                <a:effectLst/>
                <a:latin typeface="+mn-lt"/>
                <a:ea typeface="+mn-ea"/>
                <a:cs typeface="+mn-cs"/>
              </a:rPr>
              <a:t>。彼が得意とする原因結果論です。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a:t>
            </a:r>
            <a:r>
              <a:rPr kumimoji="1" lang="ja-JP" altLang="en-US" sz="1200" kern="1200" dirty="0" smtClean="0">
                <a:solidFill>
                  <a:schemeClr val="tx1"/>
                </a:solidFill>
                <a:effectLst/>
                <a:latin typeface="+mn-lt"/>
                <a:ea typeface="+mn-ea"/>
                <a:cs typeface="+mn-cs"/>
              </a:rPr>
              <a:t>述べています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まず私たちが最初にすべきことは、シェルドンが提唱したロータリーの奉仕理念をしっかり画定する事です。</a:t>
            </a:r>
          </a:p>
          <a:p>
            <a:endParaRPr kumimoji="1" lang="ja-JP" altLang="en-US" sz="1200" kern="1200" dirty="0" smtClean="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イバル同士がしのぎを削りあっていた時代、唯一何でも相談できる仲間が集まった場所が、ロータリークラブの例会でした。みんなが知恵を出し合って、協力したことによって、ロータリーは発展しました。</a:t>
            </a:r>
          </a:p>
          <a:p>
            <a:r>
              <a:rPr kumimoji="1" lang="ja-JP" altLang="en-US" dirty="0" smtClean="0"/>
              <a:t>現在、クラブの中にはそのような雰囲気はまったくなくなりました。</a:t>
            </a:r>
          </a:p>
          <a:p>
            <a:r>
              <a:rPr kumimoji="1" lang="ja-JP" altLang="en-US" dirty="0" smtClean="0"/>
              <a:t>どんなことでも相談できる雰囲気のことを純粋親睦と呼んでいました</a:t>
            </a:r>
            <a:r>
              <a:rPr kumimoji="1" lang="ja-JP" altLang="en-US" dirty="0" smtClean="0"/>
              <a:t>。</a:t>
            </a:r>
          </a:p>
          <a:p>
            <a:endParaRPr kumimoji="1" lang="ja-JP" altLang="en-US" dirty="0" smtClean="0"/>
          </a:p>
          <a:p>
            <a:r>
              <a:rPr kumimoji="1" lang="ja-JP" altLang="en-US" dirty="0" smtClean="0"/>
              <a:t>いま</a:t>
            </a:r>
            <a:r>
              <a:rPr kumimoji="1" lang="ja-JP" altLang="en-US" dirty="0" smtClean="0"/>
              <a:t>や純粋親睦は消滅して、</a:t>
            </a:r>
            <a:r>
              <a:rPr kumimoji="1" lang="ja-JP" altLang="en-US" dirty="0" smtClean="0"/>
              <a:t>それは</a:t>
            </a:r>
            <a:r>
              <a:rPr kumimoji="1" lang="ja-JP" altLang="en-US" dirty="0" smtClean="0"/>
              <a:t>まったく関係のない</a:t>
            </a:r>
            <a:r>
              <a:rPr kumimoji="1" lang="ja-JP" altLang="en-US" dirty="0" smtClean="0"/>
              <a:t>ゴルフ飲み会</a:t>
            </a:r>
            <a:r>
              <a:rPr kumimoji="1" lang="ja-JP" altLang="en-US" dirty="0" smtClean="0"/>
              <a:t>などの親睦活動が中心になっいてます</a:t>
            </a:r>
            <a:r>
              <a:rPr kumimoji="1" lang="ja-JP" altLang="en-US" dirty="0" smtClean="0"/>
              <a:t>。ロータリーはロータリーを研鑽するための組織ですから、これらの親睦活動とはまったく関係はありません。</a:t>
            </a:r>
            <a:endParaRPr kumimoji="1" lang="ja-JP" altLang="en-US" dirty="0" smtClean="0"/>
          </a:p>
          <a:p>
            <a:endParaRPr kumimoji="1" lang="ja-JP" altLang="en-US" dirty="0" smtClean="0"/>
          </a:p>
          <a:p>
            <a:r>
              <a:rPr kumimoji="1" lang="ja-JP" altLang="en-US" dirty="0" smtClean="0"/>
              <a:t>一人一</a:t>
            </a:r>
            <a:r>
              <a:rPr kumimoji="1" lang="ja-JP" altLang="en-US" dirty="0" smtClean="0"/>
              <a:t>業種制度がなくなって、同業者同士の仕事のうばいあいが起こったり、金融関係の人の入会によって本音が語れなくなったり</a:t>
            </a:r>
            <a:r>
              <a:rPr kumimoji="1" lang="ja-JP" altLang="en-US" dirty="0" smtClean="0"/>
              <a:t>、</a:t>
            </a:r>
          </a:p>
          <a:p>
            <a:endParaRPr kumimoji="1" lang="ja-JP" altLang="en-US" dirty="0" smtClean="0"/>
          </a:p>
          <a:p>
            <a:r>
              <a:rPr kumimoji="1" lang="ja-JP" altLang="en-US" dirty="0" smtClean="0"/>
              <a:t>裁量権</a:t>
            </a:r>
            <a:r>
              <a:rPr kumimoji="1" lang="ja-JP" altLang="en-US" dirty="0" smtClean="0"/>
              <a:t>の</a:t>
            </a:r>
            <a:r>
              <a:rPr kumimoji="1" lang="ja-JP" altLang="en-US" dirty="0" smtClean="0"/>
              <a:t>ない人が</a:t>
            </a:r>
            <a:r>
              <a:rPr kumimoji="1" lang="ja-JP" altLang="en-US" dirty="0" smtClean="0"/>
              <a:t>入ったことによって個人的決断ができなくなったり、世俗の上下関係がクラブに持ち込まれたために、会員の平等性が失われてしまったｹｰｽもあります</a:t>
            </a:r>
            <a:r>
              <a:rPr kumimoji="1" lang="ja-JP" altLang="en-US" dirty="0" smtClean="0"/>
              <a:t>。</a:t>
            </a:r>
          </a:p>
          <a:p>
            <a:r>
              <a:rPr kumimoji="1" lang="ja-JP" altLang="en-US" dirty="0" smtClean="0"/>
              <a:t>こういったことが全体的にロータリーの魅力を欠いていくように思われます。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14</a:t>
            </a:fld>
            <a:endParaRPr kumimoji="1" lang="ja-JP" altLang="en-US"/>
          </a:p>
        </p:txBody>
      </p:sp>
    </p:spTree>
    <p:extLst>
      <p:ext uri="{BB962C8B-B14F-4D97-AF65-F5344CB8AC3E}">
        <p14:creationId xmlns:p14="http://schemas.microsoft.com/office/powerpoint/2010/main" val="18722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かつては、ロータリアンであることが大きな誇りでした。世間における存在感</a:t>
            </a:r>
            <a:r>
              <a:rPr kumimoji="1" lang="ja-JP" altLang="en-US" dirty="0" smtClean="0"/>
              <a:t>が薄くなって、</a:t>
            </a:r>
            <a:r>
              <a:rPr kumimoji="1" lang="ja-JP" altLang="en-US" dirty="0" smtClean="0"/>
              <a:t>新入会員が入ってこない、そのために閾値を下げるものだから、ますますいい人は入会しなくなります</a:t>
            </a:r>
            <a:r>
              <a:rPr kumimoji="1" lang="ja-JP" altLang="en-US" dirty="0" smtClean="0"/>
              <a:t>。</a:t>
            </a:r>
          </a:p>
          <a:p>
            <a:endParaRPr kumimoji="1" lang="ja-JP" altLang="en-US" dirty="0" smtClean="0"/>
          </a:p>
          <a:p>
            <a:r>
              <a:rPr kumimoji="1" lang="ja-JP" altLang="en-US" dirty="0" smtClean="0"/>
              <a:t>その</a:t>
            </a:r>
            <a:r>
              <a:rPr kumimoji="1" lang="ja-JP" altLang="en-US" dirty="0" smtClean="0"/>
              <a:t>一方で、自称大物のつもり</a:t>
            </a:r>
            <a:r>
              <a:rPr kumimoji="1" lang="ja-JP" altLang="en-US" dirty="0" smtClean="0"/>
              <a:t>の声ばかり大きな</a:t>
            </a:r>
            <a:r>
              <a:rPr kumimoji="1" lang="ja-JP" altLang="en-US" dirty="0" smtClean="0"/>
              <a:t>連中が、我が物顔でクラブの中でのさばり、結局悪貨</a:t>
            </a:r>
            <a:r>
              <a:rPr kumimoji="1" lang="ja-JP" altLang="en-US" dirty="0" smtClean="0"/>
              <a:t>が良貨を</a:t>
            </a:r>
            <a:r>
              <a:rPr kumimoji="1" lang="ja-JP" altLang="en-US" dirty="0" smtClean="0"/>
              <a:t>駆逐する状態</a:t>
            </a:r>
            <a:r>
              <a:rPr kumimoji="1" lang="ja-JP" altLang="en-US" dirty="0" smtClean="0"/>
              <a:t>がおきて、</a:t>
            </a:r>
            <a:r>
              <a:rPr kumimoji="1" lang="ja-JP" altLang="en-US" dirty="0" smtClean="0"/>
              <a:t>良質の会員は次々とクラブを去っていく、</a:t>
            </a:r>
          </a:p>
          <a:p>
            <a:endParaRPr kumimoji="1" lang="ja-JP" altLang="en-US" dirty="0" smtClean="0"/>
          </a:p>
          <a:p>
            <a:r>
              <a:rPr kumimoji="1" lang="ja-JP" altLang="en-US" dirty="0" smtClean="0"/>
              <a:t>そう</a:t>
            </a:r>
            <a:r>
              <a:rPr kumimoji="1" lang="ja-JP" altLang="en-US" dirty="0" smtClean="0"/>
              <a:t>いう会員に限ってコンプライアンスも欠如しているので、法令違反を起こしても、堂々とクラブ内を闊歩し、それをとがめるクラブとしての自浄作用すらなくなる始末です。</a:t>
            </a:r>
          </a:p>
          <a:p>
            <a:endParaRPr kumimoji="1" lang="ja-JP" altLang="en-US" dirty="0" smtClean="0"/>
          </a:p>
          <a:p>
            <a:r>
              <a:rPr kumimoji="1" lang="ja-JP" altLang="en-US" dirty="0" smtClean="0"/>
              <a:t>定款</a:t>
            </a:r>
            <a:r>
              <a:rPr kumimoji="1" lang="en-US" altLang="ja-JP" dirty="0" smtClean="0"/>
              <a:t>14</a:t>
            </a:r>
            <a:r>
              <a:rPr kumimoji="1" lang="ja-JP" altLang="en-US" dirty="0" smtClean="0"/>
              <a:t>条の改定によって四つのテスト違反によって退会させることが可能になりましたから</a:t>
            </a:r>
            <a:r>
              <a:rPr kumimoji="1" lang="ja-JP" altLang="en-US" dirty="0" smtClean="0"/>
              <a:t>、ロータリークラブのイメージを落とす会員には、思い切った</a:t>
            </a:r>
            <a:r>
              <a:rPr kumimoji="1" lang="ja-JP" altLang="en-US" dirty="0" smtClean="0"/>
              <a:t>措置が</a:t>
            </a:r>
            <a:r>
              <a:rPr kumimoji="1" lang="ja-JP" altLang="en-US" dirty="0" smtClean="0"/>
              <a:t>必要です。あらゆる</a:t>
            </a:r>
            <a:r>
              <a:rPr kumimoji="1" lang="ja-JP" altLang="en-US" dirty="0" smtClean="0"/>
              <a:t>手段を講じてクラブの正常化を図る覚悟が必要です。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15</a:t>
            </a:fld>
            <a:endParaRPr kumimoji="1" lang="ja-JP" altLang="en-US"/>
          </a:p>
        </p:txBody>
      </p:sp>
    </p:spTree>
    <p:extLst>
      <p:ext uri="{BB962C8B-B14F-4D97-AF65-F5344CB8AC3E}">
        <p14:creationId xmlns:p14="http://schemas.microsoft.com/office/powerpoint/2010/main" val="197151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かつてクラブ会員数を定めて、絶対に会員増強を拒むクラブがありました。毎年</a:t>
            </a:r>
            <a:r>
              <a:rPr kumimoji="1" lang="en-US" altLang="ja-JP" dirty="0" smtClean="0"/>
              <a:t>1</a:t>
            </a:r>
            <a:r>
              <a:rPr kumimoji="1" lang="ja-JP" altLang="en-US" dirty="0" smtClean="0"/>
              <a:t>歳ずつ年をとるわけだし、必ず自然減が起こるので、放置しておけばクラブは衰退することにやっと気づいたときには、手がつけられない状態になっていました。昨今はどこのクラブも苦労して会員増強をしているのに、年度末の状態は若干減少という結果がつづいているようです。</a:t>
            </a:r>
          </a:p>
          <a:p>
            <a:r>
              <a:rPr kumimoji="1" lang="en-US" altLang="ja-JP" dirty="0" smtClean="0"/>
              <a:t>3</a:t>
            </a:r>
            <a:r>
              <a:rPr kumimoji="1" lang="ja-JP" altLang="en-US" dirty="0" smtClean="0"/>
              <a:t>人入会したのに</a:t>
            </a:r>
            <a:r>
              <a:rPr kumimoji="1" lang="en-US" altLang="ja-JP" dirty="0" smtClean="0"/>
              <a:t>3</a:t>
            </a:r>
            <a:r>
              <a:rPr kumimoji="1" lang="ja-JP" altLang="en-US" dirty="0" smtClean="0"/>
              <a:t>人</a:t>
            </a:r>
            <a:r>
              <a:rPr kumimoji="1" lang="ja-JP" altLang="en-US" dirty="0" smtClean="0"/>
              <a:t>退会したから</a:t>
            </a:r>
            <a:r>
              <a:rPr kumimoji="1" lang="ja-JP" altLang="en-US" dirty="0" smtClean="0"/>
              <a:t>実数は変わらないように見えますが、クラブにとってはベテラン会員身</a:t>
            </a:r>
            <a:r>
              <a:rPr kumimoji="1" lang="en-US" altLang="ja-JP" dirty="0" smtClean="0"/>
              <a:t>3</a:t>
            </a:r>
            <a:r>
              <a:rPr kumimoji="1" lang="ja-JP" altLang="en-US" dirty="0" smtClean="0"/>
              <a:t>人減のほうがよっぽど損失は大きいのです</a:t>
            </a:r>
            <a:r>
              <a:rPr kumimoji="1" lang="ja-JP" altLang="en-US" dirty="0" smtClean="0"/>
              <a:t>。</a:t>
            </a:r>
          </a:p>
          <a:p>
            <a:endParaRPr kumimoji="1" lang="ja-JP" altLang="en-US" dirty="0" smtClean="0"/>
          </a:p>
          <a:p>
            <a:r>
              <a:rPr kumimoji="1" lang="ja-JP" altLang="en-US" dirty="0" smtClean="0"/>
              <a:t>熱心</a:t>
            </a:r>
            <a:r>
              <a:rPr kumimoji="1" lang="ja-JP" altLang="en-US" dirty="0" smtClean="0"/>
              <a:t>な会員が急にやめていくという現象が見られます。今までのロータリーとは変わってしまった。ロータリーに魅力がなくなった。金銭的な負担に耐えられない。いろいろな理由があると思いますが</a:t>
            </a:r>
            <a:r>
              <a:rPr kumimoji="1" lang="ja-JP" altLang="en-US" dirty="0" smtClean="0"/>
              <a:t>、なぜ退会するのかを徹底的に調べて、その防止策を考えなければなりません。</a:t>
            </a:r>
          </a:p>
          <a:p>
            <a:endParaRPr kumimoji="1" lang="ja-JP" altLang="en-US" dirty="0" smtClean="0"/>
          </a:p>
          <a:p>
            <a:r>
              <a:rPr kumimoji="1" lang="ja-JP" altLang="en-US" dirty="0" smtClean="0"/>
              <a:t>若い</a:t>
            </a:r>
            <a:r>
              <a:rPr kumimoji="1" lang="ja-JP" altLang="en-US" dirty="0" smtClean="0"/>
              <a:t>会員のロータリーに関する関心はほとんどありません。</a:t>
            </a:r>
            <a:r>
              <a:rPr kumimoji="1" lang="en-US" altLang="ja-JP" dirty="0" smtClean="0"/>
              <a:t>PR</a:t>
            </a:r>
            <a:r>
              <a:rPr kumimoji="1" lang="ja-JP" altLang="en-US" dirty="0" smtClean="0"/>
              <a:t>や実践活動を通じて、正しく理解してもらう努力も</a:t>
            </a:r>
            <a:r>
              <a:rPr kumimoji="1" lang="ja-JP" altLang="en-US" dirty="0" smtClean="0"/>
              <a:t>かかせません。</a:t>
            </a:r>
          </a:p>
          <a:p>
            <a:r>
              <a:rPr kumimoji="1" lang="en-US" altLang="ja-JP" dirty="0" smtClean="0"/>
              <a:t>WCS</a:t>
            </a:r>
            <a:r>
              <a:rPr kumimoji="1" lang="ja-JP" altLang="en-US" dirty="0" smtClean="0"/>
              <a:t>に参加したことで、メータリーの虜になったロータリアンも大勢います</a:t>
            </a:r>
            <a:r>
              <a:rPr kumimoji="1" lang="ja-JP" altLang="en-US" dirty="0" err="1" smtClean="0"/>
              <a:t>。、</a:t>
            </a:r>
            <a:endParaRPr kumimoji="1" lang="ja-JP" altLang="en-US"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16</a:t>
            </a:fld>
            <a:endParaRPr kumimoji="1" lang="ja-JP" altLang="en-US"/>
          </a:p>
        </p:txBody>
      </p:sp>
    </p:spTree>
    <p:extLst>
      <p:ext uri="{BB962C8B-B14F-4D97-AF65-F5344CB8AC3E}">
        <p14:creationId xmlns:p14="http://schemas.microsoft.com/office/powerpoint/2010/main" val="238986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古い観衆を踏襲していくと制度疲労を起こします。</a:t>
            </a:r>
          </a:p>
          <a:p>
            <a:r>
              <a:rPr kumimoji="1" lang="ja-JP" altLang="en-US" dirty="0" smtClean="0"/>
              <a:t>最近の地区の</a:t>
            </a:r>
            <a:r>
              <a:rPr kumimoji="1" lang="ja-JP" altLang="en-US" dirty="0" smtClean="0"/>
              <a:t>委員会構成表を見て、異様に感じた方はいませんか。</a:t>
            </a:r>
          </a:p>
          <a:p>
            <a:r>
              <a:rPr kumimoji="1" lang="ja-JP" altLang="en-US" dirty="0" smtClean="0"/>
              <a:t>ほとんどの地区は</a:t>
            </a:r>
            <a:r>
              <a:rPr kumimoji="1" lang="en-US" altLang="ja-JP" dirty="0" smtClean="0"/>
              <a:t>100</a:t>
            </a:r>
            <a:r>
              <a:rPr kumimoji="1" lang="ja-JP" altLang="en-US" dirty="0" smtClean="0"/>
              <a:t>人以上の委員会構成になっています。これでは費用の面でも馬鹿になりません。地区の</a:t>
            </a:r>
            <a:r>
              <a:rPr kumimoji="1" lang="ja-JP" altLang="en-US" dirty="0" smtClean="0"/>
              <a:t>役割はクラブの活動を援助することであって、会員の研修の場ではありません</a:t>
            </a:r>
            <a:r>
              <a:rPr kumimoji="1" lang="ja-JP" altLang="en-US" dirty="0" smtClean="0"/>
              <a:t>。重要な委員会に</a:t>
            </a:r>
            <a:r>
              <a:rPr kumimoji="1" lang="en-US" altLang="ja-JP" dirty="0" smtClean="0"/>
              <a:t>3</a:t>
            </a:r>
            <a:r>
              <a:rPr kumimoji="1" lang="ja-JP" altLang="en-US" dirty="0" smtClean="0"/>
              <a:t>人</a:t>
            </a:r>
            <a:r>
              <a:rPr kumimoji="1" lang="ja-JP" altLang="en-US" dirty="0" smtClean="0"/>
              <a:t>の委員もいたら、セミナーの準備やクラブのお世話は十分できるはずです。セミナーの講師には研修委員を大いに活用すべきです。</a:t>
            </a:r>
          </a:p>
          <a:p>
            <a:endParaRPr kumimoji="1" lang="ja-JP" altLang="en-US" dirty="0" smtClean="0"/>
          </a:p>
          <a:p>
            <a:r>
              <a:rPr kumimoji="1" lang="ja-JP" altLang="en-US" dirty="0" smtClean="0"/>
              <a:t>会</a:t>
            </a:r>
            <a:r>
              <a:rPr kumimoji="1" lang="ja-JP" altLang="en-US" dirty="0" smtClean="0"/>
              <a:t>員数の少ないクラブからガバナーが選出されるケースが増えてきました。ﾎｰﾑｸﾗﾌﾞに捉われず、分区が一体になってガバナーのスタッフを勤めることを考えるべきです。</a:t>
            </a:r>
          </a:p>
          <a:p>
            <a:endParaRPr kumimoji="1" lang="ja-JP" altLang="en-US" dirty="0" smtClean="0"/>
          </a:p>
          <a:p>
            <a:r>
              <a:rPr kumimoji="1" lang="ja-JP" altLang="en-US" dirty="0" smtClean="0"/>
              <a:t>クラブ</a:t>
            </a:r>
            <a:r>
              <a:rPr kumimoji="1" lang="ja-JP" altLang="en-US" dirty="0" smtClean="0"/>
              <a:t>・レベルでも</a:t>
            </a:r>
            <a:r>
              <a:rPr kumimoji="1" lang="en-US" altLang="ja-JP" dirty="0" smtClean="0"/>
              <a:t>RI</a:t>
            </a:r>
            <a:r>
              <a:rPr kumimoji="1" lang="ja-JP" altLang="en-US" dirty="0" smtClean="0"/>
              <a:t>が推奨する</a:t>
            </a:r>
            <a:r>
              <a:rPr kumimoji="1" lang="en-US" altLang="ja-JP" dirty="0" smtClean="0"/>
              <a:t>CLP</a:t>
            </a:r>
            <a:r>
              <a:rPr kumimoji="1" lang="ja-JP" altLang="en-US" dirty="0" err="1" smtClean="0"/>
              <a:t>に捉</a:t>
            </a:r>
            <a:r>
              <a:rPr kumimoji="1" lang="ja-JP" altLang="en-US" dirty="0" smtClean="0"/>
              <a:t>われず、思い切った委員会の統廃合を考えるべきです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17</a:t>
            </a:fld>
            <a:endParaRPr kumimoji="1" lang="ja-JP" altLang="en-US" dirty="0"/>
          </a:p>
        </p:txBody>
      </p:sp>
    </p:spTree>
    <p:extLst>
      <p:ext uri="{BB962C8B-B14F-4D97-AF65-F5344CB8AC3E}">
        <p14:creationId xmlns:p14="http://schemas.microsoft.com/office/powerpoint/2010/main" val="101226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5538" y="468313"/>
            <a:ext cx="4572000" cy="3429000"/>
          </a:xfrm>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昨年秋の理事会において、</a:t>
            </a:r>
            <a:r>
              <a:rPr kumimoji="1" lang="en-US" altLang="ja-JP" dirty="0" smtClean="0"/>
              <a:t>Strategic Plan</a:t>
            </a:r>
            <a:r>
              <a:rPr kumimoji="1" lang="ja-JP" altLang="en-US" dirty="0" smtClean="0"/>
              <a:t>の訳が「長期計画」から「戦略計画」に変更されました。</a:t>
            </a:r>
          </a:p>
          <a:p>
            <a:r>
              <a:rPr kumimoji="1" lang="ja-JP" altLang="en-US" dirty="0" smtClean="0"/>
              <a:t>英語は変わっていてないのに、なぜ日本語だけが変わったかということを深く考えてみたいと思います。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このロータリーにおけるマンパワーの衰退はアメリカと日本に象徴的に起こっている現象で、日本で最高の会員数を誇った</a:t>
            </a:r>
            <a:r>
              <a:rPr kumimoji="1" lang="en-US" altLang="ja-JP" dirty="0" smtClean="0"/>
              <a:t>1996</a:t>
            </a:r>
            <a:r>
              <a:rPr kumimoji="1" lang="ja-JP" altLang="en-US" dirty="0" smtClean="0"/>
              <a:t>年と比べるとアメリカでは</a:t>
            </a:r>
            <a:r>
              <a:rPr kumimoji="1" lang="en-US" altLang="ja-JP" dirty="0" smtClean="0"/>
              <a:t>20%</a:t>
            </a:r>
            <a:r>
              <a:rPr kumimoji="1" lang="ja-JP" altLang="en-US" dirty="0" smtClean="0"/>
              <a:t>の会員減少、日本では驚くなかれ</a:t>
            </a:r>
            <a:r>
              <a:rPr kumimoji="1" lang="en-US" altLang="ja-JP" dirty="0" smtClean="0"/>
              <a:t>32%</a:t>
            </a:r>
            <a:r>
              <a:rPr kumimoji="1" lang="ja-JP" altLang="en-US" dirty="0" smtClean="0"/>
              <a:t>の激減という現象が起こっています。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敢えて邦訳が変えられたのも、日本の危機的な状況に対して、特に名指しで警鐘を鳴らす意味が込められているのではないかと思われます。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果たして、このままの状態で、奉仕クラブとして生き残れるか。奉仕クラブとしてサバイバルを賭けた戦いを始めようという悲壮な決意を込めた名称変更だということを自覚する必要があります。</a:t>
            </a:r>
          </a:p>
          <a:p>
            <a:endParaRPr kumimoji="1" lang="ja-JP" altLang="en-US" dirty="0" smtClean="0"/>
          </a:p>
          <a:p>
            <a:r>
              <a:rPr kumimoji="1" lang="ja-JP" altLang="en-US" dirty="0" smtClean="0"/>
              <a:t>日本におけるロータリアンの減少率も過去の統計に基づく年間</a:t>
            </a:r>
            <a:r>
              <a:rPr kumimoji="1" lang="en-US" altLang="ja-JP" dirty="0" smtClean="0"/>
              <a:t>2000</a:t>
            </a:r>
            <a:r>
              <a:rPr kumimoji="1" lang="ja-JP" altLang="en-US" dirty="0" smtClean="0"/>
              <a:t>名以内に落ち着けばよいのですが、ロータリアンを取り巻く周囲の事情が思わしくないので、更なる大幅な減少が見られるかも知れません。</a:t>
            </a:r>
          </a:p>
          <a:p>
            <a:r>
              <a:rPr kumimoji="1" lang="ja-JP" altLang="en-US" dirty="0" smtClean="0"/>
              <a:t>現に</a:t>
            </a:r>
            <a:r>
              <a:rPr kumimoji="1" lang="en-US" altLang="ja-JP" dirty="0" smtClean="0"/>
              <a:t>2011</a:t>
            </a:r>
            <a:r>
              <a:rPr kumimoji="1" lang="ja-JP" altLang="en-US" dirty="0" smtClean="0"/>
              <a:t>年末の会員数は</a:t>
            </a:r>
            <a:r>
              <a:rPr kumimoji="1" lang="en-US" altLang="ja-JP" dirty="0" smtClean="0"/>
              <a:t>88000</a:t>
            </a:r>
            <a:r>
              <a:rPr kumimoji="1" lang="ja-JP" altLang="en-US" dirty="0" smtClean="0"/>
              <a:t>人と予想を大きく割り込んでいます。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45403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なお日本ではこの</a:t>
            </a:r>
            <a:r>
              <a:rPr kumimoji="1" lang="en-US" altLang="ja-JP" dirty="0" smtClean="0"/>
              <a:t>10</a:t>
            </a:r>
            <a:r>
              <a:rPr kumimoji="1" lang="ja-JP" altLang="en-US" dirty="0" smtClean="0"/>
              <a:t>年間に</a:t>
            </a:r>
            <a:r>
              <a:rPr kumimoji="1" lang="en-US" altLang="ja-JP" dirty="0" smtClean="0"/>
              <a:t>50</a:t>
            </a:r>
            <a:r>
              <a:rPr kumimoji="1" lang="ja-JP" altLang="en-US" dirty="0" smtClean="0"/>
              <a:t>のクラブが消滅して、先行きが案じられていましたが、その後の</a:t>
            </a:r>
            <a:r>
              <a:rPr kumimoji="1" lang="en-US" altLang="ja-JP" dirty="0" smtClean="0"/>
              <a:t>3</a:t>
            </a:r>
            <a:r>
              <a:rPr kumimoji="1" lang="ja-JP" altLang="en-US" dirty="0" smtClean="0"/>
              <a:t>年間でさらに</a:t>
            </a:r>
            <a:r>
              <a:rPr kumimoji="1" lang="en-US" altLang="ja-JP" dirty="0" smtClean="0"/>
              <a:t>20</a:t>
            </a:r>
            <a:r>
              <a:rPr kumimoji="1" lang="ja-JP" altLang="en-US" dirty="0" smtClean="0"/>
              <a:t>のクラブが消え去ってしまいました。これは</a:t>
            </a:r>
            <a:r>
              <a:rPr kumimoji="1" lang="en-US" altLang="ja-JP" dirty="0" smtClean="0"/>
              <a:t>2009</a:t>
            </a:r>
            <a:r>
              <a:rPr kumimoji="1" lang="ja-JP" altLang="en-US" dirty="0" smtClean="0"/>
              <a:t>年以降に終結したクラブですが、最近の特徴として、比較的大都会のクラブの衰退が目立つようです。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extLst>
      <p:ext uri="{BB962C8B-B14F-4D97-AF65-F5344CB8AC3E}">
        <p14:creationId xmlns:p14="http://schemas.microsoft.com/office/powerpoint/2010/main" val="308001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smtClean="0">
                <a:solidFill>
                  <a:schemeClr val="tx1"/>
                </a:solidFill>
                <a:latin typeface="+mn-lt"/>
                <a:ea typeface="+mn-ea"/>
                <a:cs typeface="+mn-cs"/>
              </a:rPr>
              <a:t>2011年（平成23年）3月11日14時46分、三陸沖を震源とし</a:t>
            </a:r>
            <a:r>
              <a:rPr kumimoji="1" lang="ja-JP" altLang="en-US" sz="1200" b="0" kern="1200" dirty="0" smtClean="0">
                <a:solidFill>
                  <a:schemeClr val="tx1"/>
                </a:solidFill>
                <a:latin typeface="+mn-lt"/>
                <a:ea typeface="+mn-ea"/>
                <a:cs typeface="+mn-cs"/>
              </a:rPr>
              <a:t>た東北太平洋沖第</a:t>
            </a:r>
            <a:r>
              <a:rPr kumimoji="1" lang="ja-JP" altLang="ja-JP" sz="1200" b="0" kern="1200" dirty="0" smtClean="0">
                <a:solidFill>
                  <a:schemeClr val="tx1"/>
                </a:solidFill>
                <a:latin typeface="+mn-lt"/>
                <a:ea typeface="+mn-ea"/>
                <a:cs typeface="+mn-cs"/>
              </a:rPr>
              <a:t>地震</a:t>
            </a:r>
            <a:r>
              <a:rPr kumimoji="1" lang="ja-JP" altLang="en-US" sz="1200" b="0" kern="1200" dirty="0" smtClean="0">
                <a:solidFill>
                  <a:schemeClr val="tx1"/>
                </a:solidFill>
                <a:latin typeface="+mn-lt"/>
                <a:ea typeface="+mn-ea"/>
                <a:cs typeface="+mn-cs"/>
              </a:rPr>
              <a:t>が発生しました。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n-lt"/>
                <a:ea typeface="+mn-ea"/>
                <a:cs typeface="+mn-cs"/>
              </a:rPr>
              <a:t>この身近に起こった大災害によって、私たちロータリアンは社会奉仕活動の大きな機会を与えられたと考えなければなりません。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しかしその一方でロータリアンの受けた打撃もおおきく、</a:t>
            </a:r>
            <a:r>
              <a:rPr kumimoji="1" lang="en-US" altLang="ja-JP" dirty="0" smtClean="0"/>
              <a:t>2520</a:t>
            </a:r>
            <a:r>
              <a:rPr kumimoji="1" lang="ja-JP" altLang="en-US" dirty="0" smtClean="0"/>
              <a:t>地区内</a:t>
            </a:r>
            <a:r>
              <a:rPr kumimoji="1" lang="en-US" altLang="ja-JP" dirty="0" smtClean="0"/>
              <a:t>82</a:t>
            </a:r>
            <a:r>
              <a:rPr kumimoji="1" lang="ja-JP" altLang="en-US" dirty="0" smtClean="0"/>
              <a:t>ｸﾗﾌﾞ中</a:t>
            </a:r>
            <a:r>
              <a:rPr kumimoji="1" lang="en-US" altLang="ja-JP" dirty="0" smtClean="0"/>
              <a:t>24</a:t>
            </a:r>
            <a:r>
              <a:rPr kumimoji="1" lang="ja-JP" altLang="en-US" dirty="0" smtClean="0"/>
              <a:t>クラブは解散の危機にあると聞いています。</a:t>
            </a:r>
          </a:p>
          <a:p>
            <a:r>
              <a:rPr kumimoji="1" lang="ja-JP" altLang="en-US" dirty="0" smtClean="0"/>
              <a:t>また</a:t>
            </a:r>
            <a:r>
              <a:rPr kumimoji="1" lang="en-US" altLang="ja-JP" dirty="0" smtClean="0"/>
              <a:t>2530</a:t>
            </a:r>
            <a:r>
              <a:rPr kumimoji="1" lang="ja-JP" altLang="en-US" dirty="0" smtClean="0"/>
              <a:t>地区は自治体自体が外部に移動しているので、ロータリークラブとしての活動もままならないようです。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414396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これに対して、</a:t>
            </a:r>
            <a:r>
              <a:rPr kumimoji="1" lang="en-US" altLang="ja-JP" dirty="0" smtClean="0"/>
              <a:t>RI</a:t>
            </a:r>
            <a:r>
              <a:rPr kumimoji="1" lang="ja-JP" altLang="en-US" dirty="0" smtClean="0"/>
              <a:t>もロータリー財団</a:t>
            </a:r>
            <a:r>
              <a:rPr kumimoji="1" lang="ja-JP" altLang="en-US" dirty="0" smtClean="0"/>
              <a:t>も特に日本を対称に特例</a:t>
            </a:r>
            <a:r>
              <a:rPr kumimoji="1" lang="ja-JP" altLang="en-US" dirty="0" smtClean="0"/>
              <a:t>を設けて積極的に援助していますが、被害の大きさに、ほとんど何の抜本的な対応はできないというのが、現実です。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6</a:t>
            </a:fld>
            <a:endParaRPr kumimoji="1" lang="ja-JP" altLang="en-US" dirty="0"/>
          </a:p>
        </p:txBody>
      </p:sp>
    </p:spTree>
    <p:extLst>
      <p:ext uri="{BB962C8B-B14F-4D97-AF65-F5344CB8AC3E}">
        <p14:creationId xmlns:p14="http://schemas.microsoft.com/office/powerpoint/2010/main" val="39988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このまま進めば、クラブ統合はもちろんのこと、地区統合やゾーンの見直しも間近に迫るのではないかと心配されます。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extLst>
      <p:ext uri="{BB962C8B-B14F-4D97-AF65-F5344CB8AC3E}">
        <p14:creationId xmlns:p14="http://schemas.microsoft.com/office/powerpoint/2010/main" val="157825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Times New Roman" pitchFamily="18" charset="0"/>
              </a:rPr>
              <a:t>これら一連の会員</a:t>
            </a:r>
            <a:r>
              <a:rPr lang="ja-JP" altLang="en-US" dirty="0" smtClean="0">
                <a:latin typeface="Times New Roman" pitchFamily="18" charset="0"/>
              </a:rPr>
              <a:t>減少とクラブの低迷を防ぐために立てられた計画が戦略計画です。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Times New Roman" pitchFamily="18" charset="0"/>
              </a:rPr>
              <a:t>クラブの存続は会員数だけにかかっているわけではありません。こじんまりした人数なのにしっかりとした活動を展開しているクラブはたくさんあります。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しかし、このままの状態が続いたら、</a:t>
            </a:r>
            <a:r>
              <a:rPr lang="en-US" altLang="ja-JP"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5</a:t>
            </a:r>
            <a:r>
              <a:rPr lang="ja-JP" altLang="en-US"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en-US" altLang="ja-JP"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10</a:t>
            </a:r>
            <a:r>
              <a:rPr lang="ja-JP" altLang="en-US"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年後にあなたのクラブが存続している保証はないのです。</a:t>
            </a:r>
            <a:endParaRPr lang="ja-JP" altLang="en-US" dirty="0" smtClean="0">
              <a:latin typeface="Times New Roman" pitchFamily="18" charset="0"/>
            </a:endParaRPr>
          </a:p>
          <a:p>
            <a:pPr eaLnBrk="1" hangingPunct="1"/>
            <a:r>
              <a:rPr lang="ja-JP" altLang="en-US" dirty="0" smtClean="0">
                <a:latin typeface="Times New Roman" pitchFamily="18" charset="0"/>
              </a:rPr>
              <a:t>ロータリー</a:t>
            </a:r>
            <a:r>
              <a:rPr lang="ja-JP" altLang="en-US" dirty="0" smtClean="0">
                <a:latin typeface="Times New Roman" pitchFamily="18" charset="0"/>
              </a:rPr>
              <a:t>の未来は、クラブが、存続力と活力、そして成長する力を備えられるかどうかにかかっています。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生き残りたいという願望があるならば、どうすれば生き残れるかその戦略を真剣に考える必要があります。</a:t>
            </a:r>
          </a:p>
          <a:p>
            <a:pPr eaLnBrk="1" hangingPunct="1"/>
            <a:r>
              <a:rPr lang="ja-JP" altLang="en-US" dirty="0" smtClean="0">
                <a:latin typeface="Times New Roman" pitchFamily="18" charset="0"/>
              </a:rPr>
              <a:t>これが</a:t>
            </a:r>
            <a:r>
              <a:rPr lang="en-US" altLang="ja-JP" dirty="0" smtClean="0">
                <a:latin typeface="Times New Roman" pitchFamily="18" charset="0"/>
              </a:rPr>
              <a:t>RI</a:t>
            </a:r>
            <a:r>
              <a:rPr lang="ja-JP" altLang="en-US" dirty="0" smtClean="0">
                <a:latin typeface="Times New Roman" pitchFamily="18" charset="0"/>
              </a:rPr>
              <a:t>の戦略計画なのです。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そして</a:t>
            </a:r>
            <a:r>
              <a:rPr lang="ja-JP" altLang="en-US" dirty="0" smtClean="0">
                <a:latin typeface="Times New Roman" pitchFamily="18" charset="0"/>
              </a:rPr>
              <a:t>その生き残るための戦略計画は、個々のロータリークラブが自ら考えなければならないのです。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そして</a:t>
            </a:r>
            <a:r>
              <a:rPr lang="ja-JP" altLang="en-US" dirty="0" smtClean="0">
                <a:latin typeface="Times New Roman" pitchFamily="18" charset="0"/>
              </a:rPr>
              <a:t>、その戦略を立てるための考え方が、</a:t>
            </a:r>
            <a:r>
              <a:rPr lang="en-US" altLang="ja-JP" dirty="0" smtClean="0">
                <a:latin typeface="Times New Roman" pitchFamily="18" charset="0"/>
              </a:rPr>
              <a:t>DLP</a:t>
            </a:r>
            <a:r>
              <a:rPr lang="ja-JP" altLang="en-US" dirty="0" smtClean="0">
                <a:latin typeface="Times New Roman" pitchFamily="18" charset="0"/>
              </a:rPr>
              <a:t>と</a:t>
            </a:r>
            <a:r>
              <a:rPr lang="en-US" altLang="ja-JP" dirty="0" smtClean="0">
                <a:latin typeface="Times New Roman" pitchFamily="18" charset="0"/>
              </a:rPr>
              <a:t>CLP</a:t>
            </a:r>
            <a:r>
              <a:rPr lang="ja-JP" altLang="en-US" dirty="0" smtClean="0">
                <a:latin typeface="Times New Roman" pitchFamily="18" charset="0"/>
              </a:rPr>
              <a:t>であり、クラブにおける推進者がクラブ</a:t>
            </a:r>
            <a:r>
              <a:rPr lang="ja-JP" altLang="en-US" dirty="0" smtClean="0">
                <a:latin typeface="Times New Roman" pitchFamily="18" charset="0"/>
              </a:rPr>
              <a:t>研修リーダー</a:t>
            </a:r>
            <a:r>
              <a:rPr lang="ja-JP" altLang="en-US" dirty="0" smtClean="0">
                <a:latin typeface="Times New Roman" pitchFamily="18" charset="0"/>
              </a:rPr>
              <a:t>なのです。</a:t>
            </a:r>
          </a:p>
          <a:p>
            <a:pPr eaLnBrk="1" hangingPunct="1"/>
            <a:r>
              <a:rPr lang="ja-JP" altLang="en-US" dirty="0" smtClean="0">
                <a:latin typeface="Times New Roman" pitchFamily="18" charset="0"/>
              </a:rPr>
              <a:t>従ってクラブ研修リーダーとは、会員</a:t>
            </a:r>
            <a:r>
              <a:rPr lang="ja-JP" altLang="en-US" dirty="0" smtClean="0">
                <a:latin typeface="Times New Roman" pitchFamily="18" charset="0"/>
              </a:rPr>
              <a:t>に定款細則を教えたり、奉仕理念を研鑽するロータリー情報委員とはまったく異質な</a:t>
            </a:r>
            <a:r>
              <a:rPr lang="ja-JP" altLang="en-US" dirty="0" smtClean="0">
                <a:latin typeface="Times New Roman" pitchFamily="18" charset="0"/>
              </a:rPr>
              <a:t>存在であり、クラブ</a:t>
            </a:r>
            <a:r>
              <a:rPr lang="en-US" altLang="ja-JP" dirty="0" smtClean="0">
                <a:latin typeface="Times New Roman" pitchFamily="18" charset="0"/>
              </a:rPr>
              <a:t>100</a:t>
            </a:r>
            <a:r>
              <a:rPr lang="ja-JP" altLang="en-US" dirty="0" smtClean="0">
                <a:latin typeface="Times New Roman" pitchFamily="18" charset="0"/>
              </a:rPr>
              <a:t>年の計を考える役職なのです。</a:t>
            </a:r>
            <a:endParaRPr lang="ja-JP" altLang="en-US" dirty="0" smtClean="0">
              <a:latin typeface="Times New Roman" pitchFamily="18" charset="0"/>
            </a:endParaRPr>
          </a:p>
          <a:p>
            <a:pPr eaLnBrk="1" hangingPunct="1"/>
            <a:endParaRPr lang="ja-JP" altLang="en-US" dirty="0" smtClean="0">
              <a:latin typeface="Times New Roman" pitchFamily="18" charset="0"/>
            </a:endParaRPr>
          </a:p>
          <a:p>
            <a:pPr eaLnBrk="1" hangingPunct="1"/>
            <a:endParaRPr lang="ja-JP" altLang="en-US" dirty="0" smtClean="0">
              <a:latin typeface="Times New Roman" pitchFamily="18" charset="0"/>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dirty="0"/>
          </a:p>
        </p:txBody>
      </p:sp>
    </p:spTree>
    <p:extLst>
      <p:ext uri="{BB962C8B-B14F-4D97-AF65-F5344CB8AC3E}">
        <p14:creationId xmlns:p14="http://schemas.microsoft.com/office/powerpoint/2010/main" val="243287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Times New Roman" pitchFamily="18" charset="0"/>
              </a:rPr>
              <a:t>組織には、確固たる奉仕理念が必要です。ロータリーはそれを</a:t>
            </a:r>
            <a:r>
              <a:rPr lang="en-US" altLang="ja-JP" dirty="0" smtClean="0">
                <a:latin typeface="Times New Roman" pitchFamily="18" charset="0"/>
              </a:rPr>
              <a:t>Service above self </a:t>
            </a:r>
            <a:r>
              <a:rPr lang="ja-JP" altLang="en-US" dirty="0" smtClean="0">
                <a:latin typeface="Times New Roman" pitchFamily="18" charset="0"/>
              </a:rPr>
              <a:t>と </a:t>
            </a:r>
            <a:r>
              <a:rPr lang="en-US" altLang="ja-JP" dirty="0" smtClean="0">
                <a:latin typeface="Times New Roman" pitchFamily="18" charset="0"/>
              </a:rPr>
              <a:t>He profits most who serves best </a:t>
            </a:r>
            <a:r>
              <a:rPr lang="en-US" altLang="ja-JP" baseline="0" dirty="0" smtClean="0">
                <a:latin typeface="Times New Roman" pitchFamily="18" charset="0"/>
              </a:rPr>
              <a:t> </a:t>
            </a:r>
            <a:r>
              <a:rPr lang="ja-JP" altLang="en-US" baseline="0" dirty="0" smtClean="0">
                <a:latin typeface="Times New Roman" pitchFamily="18" charset="0"/>
              </a:rPr>
              <a:t>というモットーに託しています。</a:t>
            </a:r>
          </a:p>
          <a:p>
            <a:pPr eaLnBrk="1" hangingPunct="1"/>
            <a:r>
              <a:rPr lang="ja-JP" altLang="en-US" baseline="0" dirty="0" smtClean="0">
                <a:latin typeface="Times New Roman" pitchFamily="18" charset="0"/>
              </a:rPr>
              <a:t>さらにこのことは</a:t>
            </a:r>
            <a:r>
              <a:rPr lang="en-US" altLang="ja-JP" baseline="0" dirty="0" smtClean="0">
                <a:latin typeface="Times New Roman" pitchFamily="18" charset="0"/>
              </a:rPr>
              <a:t>2010</a:t>
            </a:r>
            <a:r>
              <a:rPr lang="ja-JP" altLang="en-US" baseline="0" dirty="0" smtClean="0">
                <a:latin typeface="Times New Roman" pitchFamily="18" charset="0"/>
              </a:rPr>
              <a:t>年の規定審議会において</a:t>
            </a:r>
            <a:r>
              <a:rPr lang="en-US" altLang="ja-JP" baseline="0" dirty="0" smtClean="0">
                <a:latin typeface="Times New Roman" pitchFamily="18" charset="0"/>
              </a:rPr>
              <a:t>RI</a:t>
            </a:r>
            <a:r>
              <a:rPr lang="ja-JP" altLang="en-US" baseline="0" dirty="0" smtClean="0">
                <a:latin typeface="Times New Roman" pitchFamily="18" charset="0"/>
              </a:rPr>
              <a:t>も正式に認めたことです。</a:t>
            </a:r>
            <a:endParaRPr lang="ja-JP" altLang="en-US" dirty="0" smtClean="0">
              <a:latin typeface="Times New Roman" pitchFamily="18" charset="0"/>
            </a:endParaRPr>
          </a:p>
          <a:p>
            <a:pPr eaLnBrk="1" hangingPunct="1"/>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a:t>
            </a:r>
            <a:r>
              <a:rPr kumimoji="1" lang="ja-JP" altLang="ja-JP" sz="1200" kern="1200" dirty="0" smtClean="0">
                <a:solidFill>
                  <a:schemeClr val="tx1"/>
                </a:solidFill>
                <a:effectLst/>
                <a:latin typeface="+mn-lt"/>
                <a:ea typeface="+mn-ea"/>
                <a:cs typeface="+mn-cs"/>
              </a:rPr>
              <a:t>されたシェルドン</a:t>
            </a:r>
            <a:r>
              <a:rPr kumimoji="1" lang="ja-JP" altLang="ja-JP" sz="1200" kern="1200" dirty="0" smtClean="0">
                <a:solidFill>
                  <a:schemeClr val="tx1"/>
                </a:solidFill>
                <a:effectLst/>
                <a:latin typeface="+mn-lt"/>
                <a:ea typeface="+mn-ea"/>
                <a:cs typeface="+mn-cs"/>
              </a:rPr>
              <a:t>・スクールの教科書</a:t>
            </a:r>
            <a:r>
              <a:rPr kumimoji="1" lang="ja-JP" altLang="en-US" sz="1200" kern="1200" dirty="0" smtClean="0">
                <a:solidFill>
                  <a:schemeClr val="tx1"/>
                </a:solidFill>
                <a:effectLst/>
                <a:latin typeface="+mn-lt"/>
                <a:ea typeface="+mn-ea"/>
                <a:cs typeface="+mn-cs"/>
              </a:rPr>
              <a:t>の中で使われている言葉で</a:t>
            </a:r>
            <a:r>
              <a:rPr kumimoji="1" lang="ja-JP" altLang="ja-JP" sz="1200" kern="1200" dirty="0" smtClean="0">
                <a:solidFill>
                  <a:schemeClr val="tx1"/>
                </a:solidFill>
                <a:effectLst/>
                <a:latin typeface="+mn-lt"/>
                <a:ea typeface="+mn-ea"/>
                <a:cs typeface="+mn-cs"/>
              </a:rPr>
              <a:t>あり、経営学のモットーとして作られたものを、ロータリーが借用していることになります。</a:t>
            </a:r>
            <a:r>
              <a:rPr kumimoji="1" lang="ja-JP" altLang="en-US" sz="1200" kern="1200" dirty="0" smtClean="0">
                <a:solidFill>
                  <a:schemeClr val="tx1"/>
                </a:solidFill>
                <a:effectLst/>
                <a:latin typeface="+mn-lt"/>
                <a:ea typeface="+mn-ea"/>
                <a:cs typeface="+mn-cs"/>
              </a:rPr>
              <a:t>それ以降に書かれたシェルドンの著作にも、広く</a:t>
            </a:r>
            <a:r>
              <a:rPr kumimoji="1" lang="en-US" altLang="ja-JP" sz="1200" kern="1200" dirty="0" smtClean="0">
                <a:solidFill>
                  <a:schemeClr val="tx1"/>
                </a:solidFill>
                <a:effectLst/>
                <a:latin typeface="+mn-lt"/>
                <a:ea typeface="+mn-ea"/>
                <a:cs typeface="+mn-cs"/>
              </a:rPr>
              <a:t>He profits most who serves best</a:t>
            </a:r>
            <a:r>
              <a:rPr kumimoji="1" lang="ja-JP" altLang="en-US" sz="1200" kern="1200" dirty="0" smtClean="0">
                <a:solidFill>
                  <a:schemeClr val="tx1"/>
                </a:solidFill>
                <a:effectLst/>
                <a:latin typeface="+mn-lt"/>
                <a:ea typeface="+mn-ea"/>
                <a:cs typeface="+mn-cs"/>
              </a:rPr>
              <a:t>というフレーズが使われております。</a:t>
            </a:r>
            <a:r>
              <a:rPr lang="en-US" altLang="ja-JP" dirty="0" smtClean="0">
                <a:latin typeface="Times New Roman" pitchFamily="18" charset="0"/>
              </a:rPr>
              <a:t>He profits most who serves best </a:t>
            </a:r>
            <a:r>
              <a:rPr lang="ja-JP" altLang="en-US" dirty="0" smtClean="0">
                <a:latin typeface="Times New Roman" pitchFamily="18" charset="0"/>
              </a:rPr>
              <a:t>アーサー・フレデリック・シェルドンが提唱した職業奉仕の理念ですから、ロータリーがそれを守っていけるかどうかが最重要課題と言えます。今日はその観点からシェルドンの奉仕理念に少しだけ触れてみたいと思います。</a:t>
            </a:r>
          </a:p>
          <a:p>
            <a:pPr eaLnBrk="1" hangingPunct="1"/>
            <a:endParaRPr lang="ja-JP" altLang="en-US" dirty="0" smtClean="0">
              <a:latin typeface="Times New Roman" pitchFamily="18" charset="0"/>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9</a:t>
            </a:fld>
            <a:endParaRPr kumimoji="1" lang="ja-JP" altLang="en-US"/>
          </a:p>
        </p:txBody>
      </p:sp>
    </p:spTree>
    <p:extLst>
      <p:ext uri="{BB962C8B-B14F-4D97-AF65-F5344CB8AC3E}">
        <p14:creationId xmlns:p14="http://schemas.microsoft.com/office/powerpoint/2010/main" val="15039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403346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85391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8305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57669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6149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2307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91262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137153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890447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1295563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2012/3/14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79900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2012/3/14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2012/3/14</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0620B-4A0F-4A36-8EDB-D0D6C39D65DD}" type="datetimeFigureOut">
              <a:rPr kumimoji="1" lang="ja-JP" altLang="en-US" smtClean="0"/>
              <a:t>2012/3/14</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3546860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404664"/>
            <a:ext cx="8568952" cy="1470025"/>
          </a:xfrm>
        </p:spPr>
        <p:txBody>
          <a:bodyPr>
            <a:noAutofit/>
          </a:bodyPr>
          <a:lstStyle/>
          <a:p>
            <a:r>
              <a:rPr kumimoji="1" lang="en-US" altLang="ja-JP" sz="8000" b="1" dirty="0" smtClean="0">
                <a:ln>
                  <a:solidFill>
                    <a:sysClr val="windowText" lastClr="000000"/>
                  </a:solidFill>
                </a:ln>
                <a:solidFill>
                  <a:schemeClr val="bg1"/>
                </a:solidFill>
                <a:latin typeface="AR P隷書体M" pitchFamily="50" charset="-128"/>
                <a:ea typeface="AR P隷書体M" pitchFamily="50" charset="-128"/>
              </a:rPr>
              <a:t>2012</a:t>
            </a:r>
            <a:r>
              <a:rPr kumimoji="1" lang="ja-JP" altLang="en-US" sz="8000" b="1" dirty="0" smtClean="0">
                <a:ln>
                  <a:solidFill>
                    <a:sysClr val="windowText" lastClr="000000"/>
                  </a:solidFill>
                </a:ln>
                <a:solidFill>
                  <a:schemeClr val="bg1"/>
                </a:solidFill>
                <a:latin typeface="AR P隷書体M" pitchFamily="50" charset="-128"/>
                <a:ea typeface="AR P隷書体M" pitchFamily="50" charset="-128"/>
              </a:rPr>
              <a:t>年　</a:t>
            </a:r>
            <a:r>
              <a:rPr kumimoji="1" lang="en-US" altLang="ja-JP" sz="8000" b="1" dirty="0" smtClean="0">
                <a:ln>
                  <a:solidFill>
                    <a:sysClr val="windowText" lastClr="000000"/>
                  </a:solidFill>
                </a:ln>
                <a:solidFill>
                  <a:schemeClr val="bg1"/>
                </a:solidFill>
                <a:latin typeface="AR P隷書体M" pitchFamily="50" charset="-128"/>
                <a:ea typeface="AR P隷書体M" pitchFamily="50" charset="-128"/>
              </a:rPr>
              <a:t>PETS</a:t>
            </a:r>
            <a:endParaRPr kumimoji="1" lang="ja-JP" altLang="en-US" sz="8000" b="1" dirty="0">
              <a:ln>
                <a:solidFill>
                  <a:sysClr val="windowText" lastClr="000000"/>
                </a:solidFill>
              </a:ln>
              <a:solidFill>
                <a:schemeClr val="bg1"/>
              </a:solidFill>
              <a:latin typeface="AR P隷書体M" pitchFamily="50" charset="-128"/>
              <a:ea typeface="AR P隷書体M" pitchFamily="50" charset="-128"/>
            </a:endParaRPr>
          </a:p>
        </p:txBody>
      </p:sp>
      <p:sp>
        <p:nvSpPr>
          <p:cNvPr id="3" name="サブタイトル 2"/>
          <p:cNvSpPr>
            <a:spLocks noGrp="1"/>
          </p:cNvSpPr>
          <p:nvPr>
            <p:ph type="subTitle" idx="1"/>
          </p:nvPr>
        </p:nvSpPr>
        <p:spPr>
          <a:xfrm>
            <a:off x="395536" y="2420888"/>
            <a:ext cx="8064896" cy="2736304"/>
          </a:xfrm>
        </p:spPr>
        <p:txBody>
          <a:bodyPr>
            <a:normAutofit fontScale="55000" lnSpcReduction="20000"/>
          </a:bodyPr>
          <a:lstStyle/>
          <a:p>
            <a:r>
              <a:rPr kumimoji="1" lang="ja-JP" altLang="en-US" sz="8400" dirty="0" smtClean="0">
                <a:ln>
                  <a:solidFill>
                    <a:schemeClr val="tx1"/>
                  </a:solidFill>
                </a:ln>
                <a:solidFill>
                  <a:srgbClr val="FFC000"/>
                </a:solidFill>
              </a:rPr>
              <a:t>会長エレクト研修セミナー</a:t>
            </a:r>
          </a:p>
          <a:p>
            <a:endParaRPr lang="ja-JP" altLang="en-US" sz="5400" dirty="0">
              <a:ln>
                <a:solidFill>
                  <a:schemeClr val="tx1"/>
                </a:solidFill>
              </a:ln>
              <a:solidFill>
                <a:srgbClr val="FFC000"/>
              </a:solidFill>
            </a:endParaRPr>
          </a:p>
          <a:p>
            <a:r>
              <a:rPr kumimoji="1" lang="ja-JP" altLang="en-US" sz="15200" dirty="0" smtClean="0">
                <a:solidFill>
                  <a:srgbClr val="FF0000"/>
                </a:solidFill>
              </a:rPr>
              <a:t>ロータリーの危機</a:t>
            </a:r>
          </a:p>
          <a:p>
            <a:endParaRPr kumimoji="1" lang="ja-JP" altLang="en-US" sz="5400" dirty="0">
              <a:solidFill>
                <a:srgbClr val="FF0000"/>
              </a:solidFill>
            </a:endParaRPr>
          </a:p>
        </p:txBody>
      </p:sp>
      <p:sp>
        <p:nvSpPr>
          <p:cNvPr id="4" name="下リボン 3"/>
          <p:cNvSpPr/>
          <p:nvPr/>
        </p:nvSpPr>
        <p:spPr>
          <a:xfrm>
            <a:off x="9684568" y="8397552"/>
            <a:ext cx="1216152" cy="612648"/>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リボン 7"/>
          <p:cNvSpPr/>
          <p:nvPr/>
        </p:nvSpPr>
        <p:spPr>
          <a:xfrm>
            <a:off x="0" y="6165304"/>
            <a:ext cx="9144000" cy="692696"/>
          </a:xfrm>
          <a:prstGeom prst="ribbon">
            <a:avLst>
              <a:gd name="adj1" fmla="val 16667"/>
              <a:gd name="adj2" fmla="val 7120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583435" y="6273225"/>
            <a:ext cx="6120680" cy="584775"/>
          </a:xfrm>
          <a:prstGeom prst="rect">
            <a:avLst/>
          </a:prstGeom>
          <a:noFill/>
        </p:spPr>
        <p:txBody>
          <a:bodyPr wrap="square" rtlCol="0">
            <a:spAutoFit/>
          </a:bodyPr>
          <a:lstStyle/>
          <a:p>
            <a:pPr algn="ctr"/>
            <a:r>
              <a:rPr kumimoji="1" lang="en-US" altLang="ja-JP" sz="3200" dirty="0" smtClean="0">
                <a:solidFill>
                  <a:schemeClr val="bg1"/>
                </a:solidFill>
              </a:rPr>
              <a:t>2680</a:t>
            </a:r>
            <a:r>
              <a:rPr kumimoji="1" lang="ja-JP" altLang="en-US" sz="3200" dirty="0" smtClean="0">
                <a:solidFill>
                  <a:schemeClr val="bg1"/>
                </a:solidFill>
              </a:rPr>
              <a:t>地区　</a:t>
            </a:r>
            <a:r>
              <a:rPr kumimoji="1" lang="en-US" altLang="ja-JP" sz="3200" dirty="0" smtClean="0">
                <a:solidFill>
                  <a:schemeClr val="bg1"/>
                </a:solidFill>
              </a:rPr>
              <a:t>PDG </a:t>
            </a:r>
            <a:r>
              <a:rPr kumimoji="1" lang="ja-JP" altLang="en-US" sz="3200" dirty="0" smtClean="0">
                <a:solidFill>
                  <a:schemeClr val="bg1"/>
                </a:solidFill>
              </a:rPr>
              <a:t>田中　毅</a:t>
            </a:r>
            <a:endParaRPr kumimoji="1" lang="ja-JP" altLang="en-US" sz="3200" dirty="0">
              <a:solidFill>
                <a:schemeClr val="bg1"/>
              </a:solidFill>
            </a:endParaRPr>
          </a:p>
        </p:txBody>
      </p:sp>
    </p:spTree>
    <p:extLst>
      <p:ext uri="{BB962C8B-B14F-4D97-AF65-F5344CB8AC3E}">
        <p14:creationId xmlns:p14="http://schemas.microsoft.com/office/powerpoint/2010/main" val="31421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10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500"/>
                            </p:stCondLst>
                            <p:childTnLst>
                              <p:par>
                                <p:cTn id="21" presetID="10"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535773"/>
            <a:ext cx="8229600" cy="6143644"/>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商売に成功する</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1902</a:t>
            </a:r>
            <a:r>
              <a:rPr lang="ja-JP" altLang="en-US" dirty="0" smtClean="0">
                <a:ln>
                  <a:solidFill>
                    <a:srgbClr val="FF0000"/>
                  </a:solidFill>
                </a:ln>
                <a:solidFill>
                  <a:schemeClr val="bg1"/>
                </a:solidFill>
              </a:rPr>
              <a:t>年　シェルドンコース</a:t>
            </a:r>
            <a:endPar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a:t>
            </a:r>
            <a:r>
              <a:rPr lang="ja-JP" altLang="en-US" dirty="0" smtClean="0">
                <a:ln>
                  <a:solidFill>
                    <a:srgbClr val="FF0000"/>
                  </a:solidFill>
                </a:ln>
                <a:solidFill>
                  <a:schemeClr val="bg1"/>
                </a:solidFill>
              </a:rPr>
              <a:t>成功学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1910</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事業構築学</a:t>
            </a:r>
            <a:endPar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1913</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効果的な能力に関する哲学と倫理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1921</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ロータリー哲学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3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272985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8" fill="hold" nodeType="afterEffect">
                                  <p:stCondLst>
                                    <p:cond delay="125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3000" fill="hold"/>
                                        <p:tgtEl>
                                          <p:spTgt spid="4"/>
                                        </p:tgtEl>
                                        <p:attrNameLst>
                                          <p:attrName>ppt_x</p:attrName>
                                        </p:attrNameLst>
                                      </p:cBhvr>
                                      <p:tavLst>
                                        <p:tav tm="0">
                                          <p:val>
                                            <p:strVal val="0-#ppt_w/2"/>
                                          </p:val>
                                        </p:tav>
                                        <p:tav tm="100000">
                                          <p:val>
                                            <p:strVal val="#ppt_x"/>
                                          </p:val>
                                        </p:tav>
                                      </p:tavLst>
                                    </p:anim>
                                    <p:anim calcmode="lin" valueType="num">
                                      <p:cBhvr additive="base">
                                        <p:cTn id="58" dur="3000" fill="hold"/>
                                        <p:tgtEl>
                                          <p:spTgt spid="4"/>
                                        </p:tgtEl>
                                        <p:attrNameLst>
                                          <p:attrName>ppt_y</p:attrName>
                                        </p:attrNameLst>
                                      </p:cBhvr>
                                      <p:tavLst>
                                        <p:tav tm="0">
                                          <p:val>
                                            <p:strVal val="#ppt_y"/>
                                          </p:val>
                                        </p:tav>
                                        <p:tav tm="100000">
                                          <p:val>
                                            <p:strVal val="#ppt_y"/>
                                          </p:val>
                                        </p:tav>
                                      </p:tavLst>
                                    </p:anim>
                                  </p:childTnLst>
                                </p:cTn>
                              </p:par>
                            </p:childTnLst>
                          </p:cTn>
                        </p:par>
                        <p:par>
                          <p:cTn id="59" fill="hold">
                            <p:stCondLst>
                              <p:cond delay="14250"/>
                            </p:stCondLst>
                            <p:childTnLst>
                              <p:par>
                                <p:cTn id="60" presetID="2" presetClass="entr" presetSubtype="4" fill="hold" nodeType="afterEffect">
                                  <p:stCondLst>
                                    <p:cond delay="125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3000" fill="hold"/>
                                        <p:tgtEl>
                                          <p:spTgt spid="6"/>
                                        </p:tgtEl>
                                        <p:attrNameLst>
                                          <p:attrName>ppt_x</p:attrName>
                                        </p:attrNameLst>
                                      </p:cBhvr>
                                      <p:tavLst>
                                        <p:tav tm="0">
                                          <p:val>
                                            <p:strVal val="#ppt_x"/>
                                          </p:val>
                                        </p:tav>
                                        <p:tav tm="100000">
                                          <p:val>
                                            <p:strVal val="#ppt_x"/>
                                          </p:val>
                                        </p:tav>
                                      </p:tavLst>
                                    </p:anim>
                                    <p:anim calcmode="lin" valueType="num">
                                      <p:cBhvr additive="base">
                                        <p:cTn id="63" dur="3000" fill="hold"/>
                                        <p:tgtEl>
                                          <p:spTgt spid="6"/>
                                        </p:tgtEl>
                                        <p:attrNameLst>
                                          <p:attrName>ppt_y</p:attrName>
                                        </p:attrNameLst>
                                      </p:cBhvr>
                                      <p:tavLst>
                                        <p:tav tm="0">
                                          <p:val>
                                            <p:strVal val="1+#ppt_h/2"/>
                                          </p:val>
                                        </p:tav>
                                        <p:tav tm="100000">
                                          <p:val>
                                            <p:strVal val="#ppt_y"/>
                                          </p:val>
                                        </p:tav>
                                      </p:tavLst>
                                    </p:anim>
                                  </p:childTnLst>
                                </p:cTn>
                              </p:par>
                            </p:childTnLst>
                          </p:cTn>
                        </p:par>
                        <p:par>
                          <p:cTn id="64" fill="hold">
                            <p:stCondLst>
                              <p:cond delay="18500"/>
                            </p:stCondLst>
                            <p:childTnLst>
                              <p:par>
                                <p:cTn id="65" presetID="2" presetClass="entr" presetSubtype="2" fill="hold" nodeType="afterEffect">
                                  <p:stCondLst>
                                    <p:cond delay="125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3000" fill="hold"/>
                                        <p:tgtEl>
                                          <p:spTgt spid="7"/>
                                        </p:tgtEl>
                                        <p:attrNameLst>
                                          <p:attrName>ppt_x</p:attrName>
                                        </p:attrNameLst>
                                      </p:cBhvr>
                                      <p:tavLst>
                                        <p:tav tm="0">
                                          <p:val>
                                            <p:strVal val="1+#ppt_w/2"/>
                                          </p:val>
                                        </p:tav>
                                        <p:tav tm="100000">
                                          <p:val>
                                            <p:strVal val="#ppt_x"/>
                                          </p:val>
                                        </p:tav>
                                      </p:tavLst>
                                    </p:anim>
                                    <p:anim calcmode="lin" valueType="num">
                                      <p:cBhvr additive="base">
                                        <p:cTn id="68" dur="3000" fill="hold"/>
                                        <p:tgtEl>
                                          <p:spTgt spid="7"/>
                                        </p:tgtEl>
                                        <p:attrNameLst>
                                          <p:attrName>ppt_y</p:attrName>
                                        </p:attrNameLst>
                                      </p:cBhvr>
                                      <p:tavLst>
                                        <p:tav tm="0">
                                          <p:val>
                                            <p:strVal val="#ppt_y"/>
                                          </p:val>
                                        </p:tav>
                                        <p:tav tm="100000">
                                          <p:val>
                                            <p:strVal val="#ppt_y"/>
                                          </p:val>
                                        </p:tav>
                                      </p:tavLst>
                                    </p:anim>
                                  </p:childTnLst>
                                </p:cTn>
                              </p:par>
                            </p:childTnLst>
                          </p:cTn>
                        </p:par>
                        <p:par>
                          <p:cTn id="69" fill="hold">
                            <p:stCondLst>
                              <p:cond delay="22750"/>
                            </p:stCondLst>
                            <p:childTnLst>
                              <p:par>
                                <p:cTn id="70" presetID="2" presetClass="entr" presetSubtype="1"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3000" fill="hold"/>
                                        <p:tgtEl>
                                          <p:spTgt spid="8"/>
                                        </p:tgtEl>
                                        <p:attrNameLst>
                                          <p:attrName>ppt_x</p:attrName>
                                        </p:attrNameLst>
                                      </p:cBhvr>
                                      <p:tavLst>
                                        <p:tav tm="0">
                                          <p:val>
                                            <p:strVal val="#ppt_x"/>
                                          </p:val>
                                        </p:tav>
                                        <p:tav tm="100000">
                                          <p:val>
                                            <p:strVal val="#ppt_x"/>
                                          </p:val>
                                        </p:tav>
                                      </p:tavLst>
                                    </p:anim>
                                    <p:anim calcmode="lin" valueType="num">
                                      <p:cBhvr additive="base">
                                        <p:cTn id="73"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ソ連共</a:t>
            </a:r>
            <a:endParaRPr kumimoji="1" lang="ja-JP" altLang="en-US" sz="3200" dirty="0" smtClean="0"/>
          </a:p>
          <a:p>
            <a:pPr algn="ctr"/>
            <a:r>
              <a:rPr kumimoji="1" lang="ja-JP" altLang="en-US" sz="3200" dirty="0" smtClean="0"/>
              <a:t>産</a:t>
            </a:r>
          </a:p>
          <a:p>
            <a:pPr algn="ctr"/>
            <a:r>
              <a:rPr kumimoji="1" lang="ja-JP" altLang="en-US" sz="3200" dirty="0" smtClean="0"/>
              <a:t>主</a:t>
            </a:r>
          </a:p>
          <a:p>
            <a:pPr algn="ctr"/>
            <a:r>
              <a:rPr kumimoji="1" lang="ja-JP" altLang="en-US" sz="3200" dirty="0" smtClean="0"/>
              <a:t>義革命</a:t>
            </a:r>
            <a:endParaRPr kumimoji="1" lang="ja-JP" altLang="en-US" sz="3200" dirty="0"/>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ケ</a:t>
            </a:r>
          </a:p>
          <a:p>
            <a:pPr algn="ctr"/>
            <a:r>
              <a:rPr kumimoji="1" lang="ja-JP" altLang="en-US" sz="2800" b="1" dirty="0" smtClean="0">
                <a:solidFill>
                  <a:schemeClr val="tx1"/>
                </a:solidFill>
              </a:rPr>
              <a:t>イ</a:t>
            </a:r>
          </a:p>
          <a:p>
            <a:pPr algn="ctr"/>
            <a:r>
              <a:rPr kumimoji="1" lang="ja-JP" altLang="en-US" sz="2800" b="1" dirty="0" smtClean="0">
                <a:solidFill>
                  <a:schemeClr val="tx1"/>
                </a:solidFill>
              </a:rPr>
              <a:t>ンズ</a:t>
            </a:r>
          </a:p>
          <a:p>
            <a:pPr algn="ctr"/>
            <a:r>
              <a:rPr kumimoji="1" lang="ja-JP" altLang="en-US" sz="2800" b="1" dirty="0" smtClean="0">
                <a:solidFill>
                  <a:schemeClr val="tx1"/>
                </a:solidFill>
              </a:rPr>
              <a:t>派</a:t>
            </a:r>
            <a:endParaRPr kumimoji="1" lang="ja-JP" altLang="en-US" sz="2800" b="1" dirty="0">
              <a:solidFill>
                <a:schemeClr val="tx1"/>
              </a:solidFill>
            </a:endParaRP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民</a:t>
            </a:r>
          </a:p>
          <a:p>
            <a:pPr algn="ctr"/>
            <a:r>
              <a:rPr kumimoji="1" lang="ja-JP" altLang="en-US" sz="3200" dirty="0" smtClean="0">
                <a:solidFill>
                  <a:schemeClr val="tx1"/>
                </a:solidFill>
              </a:rPr>
              <a:t>主</a:t>
            </a:r>
          </a:p>
          <a:p>
            <a:pPr algn="ctr"/>
            <a:r>
              <a:rPr kumimoji="1" lang="ja-JP" altLang="en-US" sz="3200" dirty="0" smtClean="0">
                <a:solidFill>
                  <a:schemeClr val="tx1"/>
                </a:solidFill>
              </a:rPr>
              <a:t>党</a:t>
            </a:r>
            <a:endParaRPr kumimoji="1" lang="ja-JP" altLang="en-US" sz="3200" dirty="0">
              <a:solidFill>
                <a:schemeClr val="tx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ミ</a:t>
            </a:r>
          </a:p>
          <a:p>
            <a:pPr algn="ctr"/>
            <a:r>
              <a:rPr kumimoji="1" lang="ja-JP" altLang="en-US" sz="2800" b="1" dirty="0" smtClean="0">
                <a:solidFill>
                  <a:schemeClr val="tx1"/>
                </a:solidFill>
              </a:rPr>
              <a:t>シ</a:t>
            </a:r>
          </a:p>
          <a:p>
            <a:pPr algn="ctr"/>
            <a:r>
              <a:rPr kumimoji="1" lang="ja-JP" altLang="en-US" sz="2800" b="1" dirty="0" smtClean="0">
                <a:solidFill>
                  <a:schemeClr val="tx1"/>
                </a:solidFill>
              </a:rPr>
              <a:t>ガ</a:t>
            </a:r>
          </a:p>
          <a:p>
            <a:pPr algn="ctr"/>
            <a:r>
              <a:rPr kumimoji="1" lang="ja-JP" altLang="en-US" sz="2800" b="1" dirty="0" smtClean="0">
                <a:solidFill>
                  <a:schemeClr val="tx1"/>
                </a:solidFill>
              </a:rPr>
              <a:t>ン</a:t>
            </a:r>
          </a:p>
          <a:p>
            <a:pPr algn="ctr"/>
            <a:r>
              <a:rPr kumimoji="1" lang="ja-JP" altLang="en-US" sz="2800" b="1" dirty="0" smtClean="0">
                <a:solidFill>
                  <a:schemeClr val="tx1"/>
                </a:solidFill>
              </a:rPr>
              <a:t>大</a:t>
            </a:r>
          </a:p>
          <a:p>
            <a:pPr algn="ctr"/>
            <a:r>
              <a:rPr kumimoji="1" lang="ja-JP" altLang="en-US" sz="2800" b="1" dirty="0" smtClean="0">
                <a:solidFill>
                  <a:schemeClr val="tx1"/>
                </a:solidFill>
              </a:rPr>
              <a:t>学</a:t>
            </a:r>
            <a:endParaRPr kumimoji="1" lang="ja-JP" altLang="en-US" sz="2800" b="1" dirty="0">
              <a:solidFill>
                <a:schemeClr val="tx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シ</a:t>
            </a:r>
          </a:p>
          <a:p>
            <a:pPr algn="ctr"/>
            <a:r>
              <a:rPr lang="ja-JP" altLang="en-US" sz="2800" b="1" dirty="0" smtClean="0">
                <a:solidFill>
                  <a:schemeClr val="tx1"/>
                </a:solidFill>
              </a:rPr>
              <a:t>ェ</a:t>
            </a:r>
          </a:p>
          <a:p>
            <a:pPr algn="ctr"/>
            <a:r>
              <a:rPr lang="ja-JP" altLang="en-US" sz="2800" b="1" dirty="0" smtClean="0">
                <a:solidFill>
                  <a:schemeClr val="tx1"/>
                </a:solidFill>
              </a:rPr>
              <a:t>ル</a:t>
            </a:r>
          </a:p>
          <a:p>
            <a:pPr algn="ctr"/>
            <a:r>
              <a:rPr lang="ja-JP" altLang="en-US" sz="2800" b="1" dirty="0" smtClean="0">
                <a:solidFill>
                  <a:schemeClr val="tx1"/>
                </a:solidFill>
              </a:rPr>
              <a:t>ド</a:t>
            </a:r>
          </a:p>
          <a:p>
            <a:pPr algn="ctr"/>
            <a:r>
              <a:rPr lang="ja-JP" altLang="en-US" sz="2800" b="1" dirty="0" smtClean="0">
                <a:solidFill>
                  <a:schemeClr val="tx1"/>
                </a:solidFill>
              </a:rPr>
              <a:t>ン</a:t>
            </a:r>
            <a:endParaRPr kumimoji="1" lang="ja-JP" altLang="en-US" sz="2800" b="1" dirty="0" smtClean="0">
              <a:solidFill>
                <a:schemeClr val="tx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新資本主義</a:t>
            </a:r>
            <a:endParaRPr kumimoji="1" lang="ja-JP" altLang="en-US" sz="3200" dirty="0">
              <a:solidFill>
                <a:schemeClr val="tx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ハイエク派</a:t>
            </a:r>
            <a:endParaRPr kumimoji="1" lang="ja-JP" altLang="en-US" sz="3200" dirty="0" smtClean="0">
              <a:solidFill>
                <a:schemeClr val="tx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修正資本主義</a:t>
            </a:r>
            <a:endParaRPr kumimoji="1" lang="ja-JP" altLang="en-US" sz="2800" b="1" dirty="0">
              <a:solidFill>
                <a:schemeClr val="tx1"/>
              </a:solidFill>
            </a:endParaRP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社会</a:t>
            </a:r>
            <a:r>
              <a:rPr lang="ja-JP" altLang="en-US" sz="2800" b="1" dirty="0" smtClean="0">
                <a:solidFill>
                  <a:schemeClr val="tx1"/>
                </a:solidFill>
              </a:rPr>
              <a:t>民主主義</a:t>
            </a:r>
            <a:endParaRPr kumimoji="1" lang="ja-JP" altLang="en-US" sz="2800" b="1" dirty="0" smtClean="0">
              <a:solidFill>
                <a:schemeClr val="tx1"/>
              </a:solidFill>
            </a:endParaRPr>
          </a:p>
        </p:txBody>
      </p:sp>
      <p:sp>
        <p:nvSpPr>
          <p:cNvPr id="16" name="右矢印 15"/>
          <p:cNvSpPr/>
          <p:nvPr/>
        </p:nvSpPr>
        <p:spPr>
          <a:xfrm>
            <a:off x="4067944" y="692696"/>
            <a:ext cx="93610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347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2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smtClean="0">
                <a:ln>
                  <a:solidFill>
                    <a:sysClr val="windowText" lastClr="000000"/>
                  </a:solidFill>
                </a:ln>
                <a:solidFill>
                  <a:schemeClr val="bg1"/>
                </a:solidFill>
              </a:rPr>
              <a:t>シェルドンの一次資料に接することが必要で、多次資料や伝聞によって職業奉仕を語ってはならない</a:t>
            </a:r>
          </a:p>
          <a:p>
            <a:pPr>
              <a:lnSpc>
                <a:spcPct val="120000"/>
              </a:lnSpc>
              <a:defRPr/>
            </a:pPr>
            <a:r>
              <a:rPr lang="ja-JP" altLang="en-US" sz="4600" b="1" dirty="0" smtClean="0">
                <a:ln>
                  <a:solidFill>
                    <a:sysClr val="windowText" lastClr="000000"/>
                  </a:solidFill>
                </a:ln>
                <a:solidFill>
                  <a:schemeClr val="bg1"/>
                </a:solidFill>
              </a:rPr>
              <a:t>仏教や儒教と職業奉仕とは無関係</a:t>
            </a:r>
          </a:p>
          <a:p>
            <a:pPr>
              <a:lnSpc>
                <a:spcPct val="120000"/>
              </a:lnSpc>
              <a:defRPr/>
            </a:pPr>
            <a:r>
              <a:rPr lang="ja-JP" altLang="en-US" sz="4600" b="1" dirty="0" smtClean="0">
                <a:ln>
                  <a:solidFill>
                    <a:sysClr val="windowText" lastClr="000000"/>
                  </a:solidFill>
                </a:ln>
                <a:solidFill>
                  <a:schemeClr val="bg1"/>
                </a:solidFill>
              </a:rPr>
              <a:t>キリスト教から職業奉仕を語ることの危険性</a:t>
            </a:r>
          </a:p>
          <a:p>
            <a:pPr>
              <a:lnSpc>
                <a:spcPct val="120000"/>
              </a:lnSpc>
              <a:defRPr/>
            </a:pPr>
            <a:r>
              <a:rPr lang="ja-JP" altLang="en-US" sz="4600" b="1" dirty="0" smtClean="0">
                <a:ln>
                  <a:solidFill>
                    <a:sysClr val="windowText" lastClr="000000"/>
                  </a:solidFill>
                </a:ln>
                <a:solidFill>
                  <a:schemeClr val="bg1"/>
                </a:solidFill>
              </a:rPr>
              <a:t>カルビニズム、プロテスタンティズム、マックス・ウエーバーの天職論とロータリーの職業奉仕は無関係</a:t>
            </a:r>
          </a:p>
          <a:p>
            <a:pPr>
              <a:lnSpc>
                <a:spcPct val="120000"/>
              </a:lnSpc>
              <a:defRPr/>
            </a:pPr>
            <a:r>
              <a:rPr lang="ja-JP" altLang="en-US" sz="4600" b="1" dirty="0" smtClean="0">
                <a:ln>
                  <a:solidFill>
                    <a:sysClr val="windowText" lastClr="000000"/>
                  </a:solidFill>
                </a:ln>
                <a:solidFill>
                  <a:schemeClr val="bg1"/>
                </a:solidFill>
              </a:rPr>
              <a:t>倫理向上は職業奉仕実践の結果として表れる</a:t>
            </a:r>
          </a:p>
          <a:p>
            <a:pPr>
              <a:defRPr/>
            </a:pPr>
            <a:endParaRPr lang="ja-JP" altLang="en-US" sz="3600" dirty="0">
              <a:solidFill>
                <a:schemeClr val="bg1"/>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Tree>
    <p:extLst>
      <p:ext uri="{BB962C8B-B14F-4D97-AF65-F5344CB8AC3E}">
        <p14:creationId xmlns:p14="http://schemas.microsoft.com/office/powerpoint/2010/main" val="742123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a:t>
            </a:r>
            <a:r>
              <a:rPr lang="ja-JP" altLang="ja-JP" sz="3200" dirty="0" smtClean="0">
                <a:solidFill>
                  <a:srgbClr val="FF0000"/>
                </a:solidFill>
              </a:rPr>
              <a:t>you</a:t>
            </a:r>
            <a:r>
              <a:rPr lang="ja-JP" altLang="en-US" sz="3200" dirty="0" smtClean="0">
                <a:solidFill>
                  <a:srgbClr val="FF0000"/>
                </a:solidFill>
              </a:rPr>
              <a:t>　黄金律</a:t>
            </a:r>
          </a:p>
          <a:p>
            <a:r>
              <a:rPr lang="ja-JP" altLang="en-US" sz="3200" dirty="0"/>
              <a:t>他人</a:t>
            </a:r>
            <a:r>
              <a:rPr lang="ja-JP" altLang="ja-JP" sz="3200" dirty="0" smtClean="0"/>
              <a:t>からしてもいたい</a:t>
            </a:r>
            <a:r>
              <a:rPr lang="ja-JP" altLang="ja-JP" sz="3200" dirty="0"/>
              <a:t>ことを</a:t>
            </a:r>
            <a:r>
              <a:rPr lang="ja-JP" altLang="ja-JP" sz="3200" dirty="0" smtClean="0"/>
              <a:t>、</a:t>
            </a:r>
            <a:r>
              <a:rPr lang="ja-JP" altLang="en-US" sz="3200" dirty="0" smtClean="0"/>
              <a:t>他人にせよ</a:t>
            </a:r>
          </a:p>
          <a:p>
            <a:r>
              <a:rPr lang="ja-JP" altLang="en-US" sz="3200" dirty="0" smtClean="0"/>
              <a:t>他人に対して奉仕をすれば　利益が得られる</a:t>
            </a:r>
          </a:p>
          <a:p>
            <a:endParaRPr lang="ja-JP" altLang="en-US" sz="3200" dirty="0" smtClean="0"/>
          </a:p>
          <a:p>
            <a:r>
              <a:rPr kumimoji="1" lang="ja-JP" altLang="en-US" sz="3200" dirty="0" smtClean="0"/>
              <a:t>商売に成功する方法は</a:t>
            </a:r>
          </a:p>
          <a:p>
            <a:pPr>
              <a:buNone/>
            </a:pPr>
            <a:r>
              <a:rPr lang="ja-JP" altLang="en-US" sz="3200" dirty="0" smtClean="0"/>
              <a:t>　 奉仕の理念に基づいて</a:t>
            </a:r>
          </a:p>
          <a:p>
            <a:pPr>
              <a:buNone/>
            </a:pPr>
            <a:r>
              <a:rPr kumimoji="1" lang="ja-JP" altLang="en-US" sz="3200" dirty="0" smtClean="0"/>
              <a:t>　 継続的に利益をもたらす</a:t>
            </a:r>
            <a:r>
              <a:rPr lang="ja-JP" altLang="en-US" sz="3200" dirty="0" smtClean="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835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会員の純粋親睦</a:t>
            </a:r>
            <a:endParaRPr kumimoji="1" lang="ja-JP" altLang="en-US" dirty="0">
              <a:solidFill>
                <a:srgbClr val="FFFF99"/>
              </a:solidFill>
            </a:endParaRPr>
          </a:p>
        </p:txBody>
      </p:sp>
      <p:sp>
        <p:nvSpPr>
          <p:cNvPr id="3" name="コンテンツ プレースホルダー 2"/>
          <p:cNvSpPr>
            <a:spLocks noGrp="1"/>
          </p:cNvSpPr>
          <p:nvPr>
            <p:ph idx="1"/>
          </p:nvPr>
        </p:nvSpPr>
        <p:spPr/>
        <p:txBody>
          <a:bodyPr/>
          <a:lstStyle/>
          <a:p>
            <a:r>
              <a:rPr kumimoji="1" lang="ja-JP" altLang="en-US" dirty="0" smtClean="0"/>
              <a:t>どんなことでも相談できる会員の親睦</a:t>
            </a:r>
          </a:p>
          <a:p>
            <a:r>
              <a:rPr lang="ja-JP" altLang="en-US" dirty="0" smtClean="0"/>
              <a:t>親睦と親睦活動の混同</a:t>
            </a:r>
            <a:endParaRPr kumimoji="1" lang="ja-JP" altLang="en-US" dirty="0" smtClean="0"/>
          </a:p>
          <a:p>
            <a:r>
              <a:rPr lang="ja-JP" altLang="en-US" dirty="0" smtClean="0"/>
              <a:t>一人一業種制度の崩壊</a:t>
            </a:r>
          </a:p>
          <a:p>
            <a:r>
              <a:rPr kumimoji="1" lang="ja-JP" altLang="en-US" dirty="0" smtClean="0"/>
              <a:t>裁量権の喪失</a:t>
            </a:r>
          </a:p>
          <a:p>
            <a:r>
              <a:rPr lang="ja-JP" altLang="en-US" dirty="0"/>
              <a:t>会員</a:t>
            </a:r>
            <a:r>
              <a:rPr lang="ja-JP" altLang="en-US" dirty="0" smtClean="0"/>
              <a:t>の平等性と役割分担</a:t>
            </a:r>
            <a:endParaRPr kumimoji="1" lang="ja-JP" altLang="en-US" dirty="0"/>
          </a:p>
        </p:txBody>
      </p:sp>
      <p:pic>
        <p:nvPicPr>
          <p:cNvPr id="1026" name="Picture 2" descr="C:\Users\Tanaka\Pictures\Clip Art Collection #1\PEOPLE\12802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436" y="3325494"/>
            <a:ext cx="3635896" cy="353250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11560" y="5091747"/>
            <a:ext cx="4680520"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smtClean="0"/>
              <a:t>ロータリーの魅力喪失</a:t>
            </a:r>
            <a:endParaRPr kumimoji="1" lang="ja-JP" altLang="en-US" sz="3600" dirty="0"/>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43617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260"/>
            <a:ext cx="8229600" cy="1143000"/>
          </a:xfrm>
        </p:spPr>
        <p:txBody>
          <a:bodyPr>
            <a:normAutofit/>
          </a:bodyPr>
          <a:lstStyle/>
          <a:p>
            <a:r>
              <a:rPr kumimoji="1" lang="ja-JP" altLang="en-US" dirty="0" smtClean="0">
                <a:solidFill>
                  <a:srgbClr val="FFFF99"/>
                </a:solidFill>
              </a:rPr>
              <a:t>ロータリアンとしての誇り</a:t>
            </a:r>
            <a:endParaRPr kumimoji="1" lang="ja-JP" altLang="en-US" dirty="0">
              <a:solidFill>
                <a:srgbClr val="FFFF99"/>
              </a:solidFill>
            </a:endParaRPr>
          </a:p>
        </p:txBody>
      </p:sp>
      <p:sp>
        <p:nvSpPr>
          <p:cNvPr id="3" name="コンテンツ プレースホルダー 2"/>
          <p:cNvSpPr>
            <a:spLocks noGrp="1"/>
          </p:cNvSpPr>
          <p:nvPr>
            <p:ph idx="1"/>
          </p:nvPr>
        </p:nvSpPr>
        <p:spPr/>
        <p:txBody>
          <a:bodyPr/>
          <a:lstStyle/>
          <a:p>
            <a:r>
              <a:rPr lang="ja-JP" altLang="en-US" dirty="0" smtClean="0"/>
              <a:t>誇りを失ったロータリアン</a:t>
            </a:r>
          </a:p>
          <a:p>
            <a:r>
              <a:rPr lang="ja-JP" altLang="en-US" dirty="0" smtClean="0"/>
              <a:t>ボス化</a:t>
            </a:r>
            <a:r>
              <a:rPr lang="ja-JP" altLang="en-US" dirty="0" smtClean="0"/>
              <a:t>した会員</a:t>
            </a:r>
          </a:p>
          <a:p>
            <a:r>
              <a:rPr lang="ja-JP" altLang="en-US" dirty="0"/>
              <a:t>悪貨は良貨を駆逐する</a:t>
            </a:r>
          </a:p>
          <a:p>
            <a:r>
              <a:rPr kumimoji="1" lang="ja-JP" altLang="en-US" dirty="0" smtClean="0"/>
              <a:t>コンブライアンスの欠如</a:t>
            </a:r>
          </a:p>
          <a:p>
            <a:r>
              <a:rPr lang="ja-JP" altLang="en-US" dirty="0" smtClean="0"/>
              <a:t>自浄作用の欠如</a:t>
            </a:r>
          </a:p>
          <a:p>
            <a:r>
              <a:rPr kumimoji="1" lang="ja-JP" altLang="en-US" dirty="0" smtClean="0"/>
              <a:t>四つのテスト違反適用</a:t>
            </a:r>
          </a:p>
          <a:p>
            <a:endParaRPr kumimoji="1" lang="ja-JP" altLang="en-US" dirty="0"/>
          </a:p>
        </p:txBody>
      </p:sp>
      <p:pic>
        <p:nvPicPr>
          <p:cNvPr id="2051" name="Picture 3" descr="C:\Users\Tanaka\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36912"/>
            <a:ext cx="3690145" cy="407310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553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5" presetClass="entr" presetSubtype="0" fill="hold" nodeType="after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1000" fill="hold"/>
                                        <p:tgtEl>
                                          <p:spTgt spid="2051"/>
                                        </p:tgtEl>
                                        <p:attrNameLst>
                                          <p:attrName>ppt_w</p:attrName>
                                        </p:attrNameLst>
                                      </p:cBhvr>
                                      <p:tavLst>
                                        <p:tav tm="0">
                                          <p:val>
                                            <p:fltVal val="0"/>
                                          </p:val>
                                        </p:tav>
                                        <p:tav tm="100000">
                                          <p:val>
                                            <p:strVal val="#ppt_w"/>
                                          </p:val>
                                        </p:tav>
                                      </p:tavLst>
                                    </p:anim>
                                    <p:anim calcmode="lin" valueType="num">
                                      <p:cBhvr>
                                        <p:cTn id="41" dur="1000" fill="hold"/>
                                        <p:tgtEl>
                                          <p:spTgt spid="2051"/>
                                        </p:tgtEl>
                                        <p:attrNameLst>
                                          <p:attrName>ppt_h</p:attrName>
                                        </p:attrNameLst>
                                      </p:cBhvr>
                                      <p:tavLst>
                                        <p:tav tm="0">
                                          <p:val>
                                            <p:fltVal val="0"/>
                                          </p:val>
                                        </p:tav>
                                        <p:tav tm="100000">
                                          <p:val>
                                            <p:strVal val="#ppt_h"/>
                                          </p:val>
                                        </p:tav>
                                      </p:tavLst>
                                    </p:anim>
                                    <p:anim calcmode="lin" valueType="num">
                                      <p:cBhvr>
                                        <p:cTn id="42"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solidFill>
                  <a:srgbClr val="FFFF99"/>
                </a:solidFill>
              </a:rPr>
              <a:t>会員増強を真剣に考えているか</a:t>
            </a:r>
            <a:endParaRPr kumimoji="1" lang="ja-JP" altLang="en-US" dirty="0">
              <a:solidFill>
                <a:srgbClr val="FFFF99"/>
              </a:solidFill>
            </a:endParaRPr>
          </a:p>
        </p:txBody>
      </p:sp>
      <p:sp>
        <p:nvSpPr>
          <p:cNvPr id="3" name="コンテンツ プレースホルダー 2"/>
          <p:cNvSpPr>
            <a:spLocks noGrp="1"/>
          </p:cNvSpPr>
          <p:nvPr>
            <p:ph idx="1"/>
          </p:nvPr>
        </p:nvSpPr>
        <p:spPr/>
        <p:txBody>
          <a:bodyPr/>
          <a:lstStyle/>
          <a:p>
            <a:r>
              <a:rPr kumimoji="1" lang="ja-JP" altLang="en-US" dirty="0" smtClean="0"/>
              <a:t>放置は会員減少の最善の方法</a:t>
            </a:r>
          </a:p>
          <a:p>
            <a:r>
              <a:rPr kumimoji="1" lang="ja-JP" altLang="en-US" dirty="0" smtClean="0"/>
              <a:t>なぜ退会するの</a:t>
            </a:r>
            <a:r>
              <a:rPr kumimoji="1" lang="ja-JP" altLang="en-US" dirty="0" smtClean="0"/>
              <a:t>か</a:t>
            </a:r>
          </a:p>
          <a:p>
            <a:pPr marL="0" indent="0">
              <a:buNone/>
            </a:pPr>
            <a:r>
              <a:rPr lang="ja-JP" altLang="en-US" dirty="0" smtClean="0"/>
              <a:t>　　　</a:t>
            </a:r>
            <a:r>
              <a:rPr lang="ja-JP" altLang="en-US" dirty="0" smtClean="0">
                <a:solidFill>
                  <a:srgbClr val="FFFF00"/>
                </a:solidFill>
              </a:rPr>
              <a:t>退会理由の徹底的究明</a:t>
            </a:r>
            <a:endParaRPr kumimoji="1" lang="ja-JP" altLang="en-US" dirty="0" smtClean="0">
              <a:solidFill>
                <a:srgbClr val="FFFF00"/>
              </a:solidFill>
            </a:endParaRPr>
          </a:p>
          <a:p>
            <a:r>
              <a:rPr lang="ja-JP" altLang="en-US" dirty="0"/>
              <a:t>経費削減の努力</a:t>
            </a:r>
          </a:p>
          <a:p>
            <a:r>
              <a:rPr lang="ja-JP" altLang="en-US" dirty="0" smtClean="0"/>
              <a:t>若い</a:t>
            </a:r>
            <a:r>
              <a:rPr lang="ja-JP" altLang="en-US" dirty="0"/>
              <a:t>会員</a:t>
            </a:r>
            <a:r>
              <a:rPr lang="ja-JP" altLang="en-US" dirty="0" smtClean="0"/>
              <a:t>の価値観の変化</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077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697"/>
            <a:ext cx="8229600" cy="1143000"/>
          </a:xfrm>
        </p:spPr>
        <p:txBody>
          <a:bodyPr/>
          <a:lstStyle/>
          <a:p>
            <a:r>
              <a:rPr kumimoji="1" lang="ja-JP" altLang="en-US" dirty="0" smtClean="0">
                <a:solidFill>
                  <a:srgbClr val="FFFF99"/>
                </a:solidFill>
              </a:rPr>
              <a:t>制度疲労</a:t>
            </a:r>
            <a:endParaRPr kumimoji="1" lang="ja-JP" altLang="en-US" dirty="0">
              <a:solidFill>
                <a:srgbClr val="FFFF99"/>
              </a:solidFill>
            </a:endParaRPr>
          </a:p>
        </p:txBody>
      </p:sp>
      <p:sp>
        <p:nvSpPr>
          <p:cNvPr id="3" name="コンテンツ プレースホルダー 2"/>
          <p:cNvSpPr>
            <a:spLocks noGrp="1"/>
          </p:cNvSpPr>
          <p:nvPr>
            <p:ph idx="1"/>
          </p:nvPr>
        </p:nvSpPr>
        <p:spPr>
          <a:xfrm>
            <a:off x="570949" y="1163159"/>
            <a:ext cx="8229600" cy="4525963"/>
          </a:xfrm>
        </p:spPr>
        <p:txBody>
          <a:bodyPr/>
          <a:lstStyle/>
          <a:p>
            <a:r>
              <a:rPr kumimoji="1" lang="ja-JP" altLang="en-US" dirty="0" smtClean="0"/>
              <a:t>地区委員会制度のみなおし</a:t>
            </a:r>
          </a:p>
          <a:p>
            <a:r>
              <a:rPr lang="ja-JP" altLang="en-US" dirty="0" smtClean="0"/>
              <a:t>ガバナー・スタッフの合理化</a:t>
            </a:r>
            <a:endParaRPr kumimoji="1" lang="ja-JP" altLang="en-US" dirty="0" smtClean="0"/>
          </a:p>
          <a:p>
            <a:r>
              <a:rPr lang="ja-JP" altLang="en-US" dirty="0" smtClean="0"/>
              <a:t>クラブ委員会構成のみなおし</a:t>
            </a:r>
          </a:p>
          <a:p>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035" y="3127281"/>
            <a:ext cx="2798109" cy="373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330" y="3171681"/>
            <a:ext cx="2843808" cy="368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150067"/>
            <a:ext cx="2746507" cy="370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descr="genryu.gif"/>
          <p:cNvPicPr>
            <a:picLocks noChangeAspect="1"/>
          </p:cNvPicPr>
          <p:nvPr/>
        </p:nvPicPr>
        <p:blipFill>
          <a:blip r:embed="rId6"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1284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2000"/>
                                        <p:tgtEl>
                                          <p:spTgt spid="1028"/>
                                        </p:tgtEl>
                                      </p:cBhvr>
                                    </p:animEffect>
                                  </p:childTnLst>
                                </p:cTn>
                              </p:par>
                            </p:childTnLst>
                          </p:cTn>
                        </p:par>
                        <p:par>
                          <p:cTn id="13" fill="hold">
                            <p:stCondLst>
                              <p:cond delay="2500"/>
                            </p:stCondLst>
                            <p:childTnLst>
                              <p:par>
                                <p:cTn id="14" presetID="4"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ox(in)">
                                      <p:cBhvr>
                                        <p:cTn id="16" dur="2000"/>
                                        <p:tgtEl>
                                          <p:spTgt spid="1026"/>
                                        </p:tgtEl>
                                      </p:cBhvr>
                                    </p:animEffect>
                                  </p:childTnLst>
                                </p:cTn>
                              </p:par>
                            </p:childTnLst>
                          </p:cTn>
                        </p:par>
                        <p:par>
                          <p:cTn id="17" fill="hold">
                            <p:stCondLst>
                              <p:cond delay="4500"/>
                            </p:stCondLst>
                            <p:childTnLst>
                              <p:par>
                                <p:cTn id="18" presetID="4" presetClass="entr" presetSubtype="16" fill="hold" nodeType="afterEffect">
                                  <p:stCondLst>
                                    <p:cond delay="140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20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6"/>
            <a:ext cx="8229600" cy="1143000"/>
          </a:xfrm>
        </p:spPr>
        <p:txBody>
          <a:bodyPr>
            <a:normAutofit/>
          </a:bodyPr>
          <a:lstStyle/>
          <a:p>
            <a:r>
              <a:rPr lang="ja-JP" altLang="en-US" sz="4000" dirty="0" smtClean="0">
                <a:solidFill>
                  <a:srgbClr val="FFFF99"/>
                </a:solidFill>
              </a:rPr>
              <a:t>ＲＩ 戦略計画</a:t>
            </a:r>
            <a:endParaRPr kumimoji="1" lang="ja-JP" altLang="en-US" sz="4000" dirty="0">
              <a:solidFill>
                <a:srgbClr val="FFFF99"/>
              </a:solidFill>
            </a:endParaRPr>
          </a:p>
        </p:txBody>
      </p:sp>
      <p:sp>
        <p:nvSpPr>
          <p:cNvPr id="3" name="コンテンツ プレースホルダー 2"/>
          <p:cNvSpPr>
            <a:spLocks noGrp="1"/>
          </p:cNvSpPr>
          <p:nvPr>
            <p:ph idx="1"/>
          </p:nvPr>
        </p:nvSpPr>
        <p:spPr>
          <a:xfrm flipV="1">
            <a:off x="-9325544" y="3284984"/>
            <a:ext cx="1152128" cy="1584176"/>
          </a:xfrm>
        </p:spPr>
        <p:txBody>
          <a:bodyPr>
            <a:normAutofit lnSpcReduction="10000"/>
          </a:bodyPr>
          <a:lstStyle/>
          <a:p>
            <a:pPr marL="0" indent="0">
              <a:buNone/>
            </a:pPr>
            <a:endParaRPr lang="en-US" altLang="ja-JP" sz="9800" dirty="0" smtClean="0"/>
          </a:p>
          <a:p>
            <a:endParaRPr kumimoji="1" lang="ja-JP" altLang="en-US" sz="9800" dirty="0"/>
          </a:p>
        </p:txBody>
      </p:sp>
      <p:graphicFrame>
        <p:nvGraphicFramePr>
          <p:cNvPr id="5" name="表 4"/>
          <p:cNvGraphicFramePr>
            <a:graphicFrameLocks noGrp="1"/>
          </p:cNvGraphicFramePr>
          <p:nvPr>
            <p:extLst>
              <p:ext uri="{D42A27DB-BD31-4B8C-83A1-F6EECF244321}">
                <p14:modId xmlns:p14="http://schemas.microsoft.com/office/powerpoint/2010/main" val="855631418"/>
              </p:ext>
            </p:extLst>
          </p:nvPr>
        </p:nvGraphicFramePr>
        <p:xfrm>
          <a:off x="251520" y="1052736"/>
          <a:ext cx="8568953" cy="1737360"/>
        </p:xfrm>
        <a:graphic>
          <a:graphicData uri="http://schemas.openxmlformats.org/drawingml/2006/table">
            <a:tbl>
              <a:tblPr firstRow="1" bandRow="1">
                <a:tableStyleId>{21E4AEA4-8DFA-4A89-87EB-49C32662AFE0}</a:tableStyleId>
              </a:tblPr>
              <a:tblGrid>
                <a:gridCol w="1759696"/>
                <a:gridCol w="1989221"/>
                <a:gridCol w="1989221"/>
                <a:gridCol w="2830815"/>
              </a:tblGrid>
              <a:tr h="504056">
                <a:tc>
                  <a:txBody>
                    <a:bodyPr/>
                    <a:lstStyle/>
                    <a:p>
                      <a:endParaRPr kumimoji="1" lang="ja-JP" altLang="en-US" dirty="0"/>
                    </a:p>
                  </a:txBody>
                  <a:tcPr/>
                </a:tc>
                <a:tc>
                  <a:txBody>
                    <a:bodyPr/>
                    <a:lstStyle/>
                    <a:p>
                      <a:pPr algn="ctr"/>
                      <a:r>
                        <a:rPr kumimoji="1" lang="en-US" altLang="ja-JP" sz="3200" dirty="0" smtClean="0"/>
                        <a:t>1996</a:t>
                      </a:r>
                      <a:r>
                        <a:rPr kumimoji="1" lang="ja-JP" altLang="en-US" sz="3200" dirty="0" smtClean="0"/>
                        <a:t>年末</a:t>
                      </a:r>
                      <a:endParaRPr kumimoji="1" lang="ja-JP" altLang="en-US" sz="3200" dirty="0"/>
                    </a:p>
                  </a:txBody>
                  <a:tcPr/>
                </a:tc>
                <a:tc>
                  <a:txBody>
                    <a:bodyPr/>
                    <a:lstStyle/>
                    <a:p>
                      <a:pPr algn="ctr"/>
                      <a:r>
                        <a:rPr kumimoji="1" lang="en-US" altLang="ja-JP" sz="3200" dirty="0" smtClean="0"/>
                        <a:t>2011</a:t>
                      </a:r>
                      <a:r>
                        <a:rPr kumimoji="1" lang="ja-JP" altLang="en-US" sz="3200" dirty="0" smtClean="0"/>
                        <a:t>年末</a:t>
                      </a:r>
                      <a:endParaRPr kumimoji="1" lang="ja-JP" altLang="en-US" sz="3200" dirty="0"/>
                    </a:p>
                  </a:txBody>
                  <a:tcPr/>
                </a:tc>
                <a:tc>
                  <a:txBody>
                    <a:bodyPr/>
                    <a:lstStyle/>
                    <a:p>
                      <a:pPr algn="ctr"/>
                      <a:r>
                        <a:rPr kumimoji="1" lang="ja-JP" altLang="en-US" sz="3200" dirty="0" smtClean="0"/>
                        <a:t>減少率</a:t>
                      </a:r>
                      <a:endParaRPr kumimoji="1" lang="ja-JP" altLang="en-US" sz="3200" dirty="0"/>
                    </a:p>
                  </a:txBody>
                  <a:tcPr/>
                </a:tc>
              </a:tr>
              <a:tr h="576064">
                <a:tc>
                  <a:txBody>
                    <a:bodyPr/>
                    <a:lstStyle/>
                    <a:p>
                      <a:pPr algn="ctr"/>
                      <a:r>
                        <a:rPr kumimoji="1" lang="ja-JP" altLang="en-US" sz="3200" dirty="0" smtClean="0"/>
                        <a:t>アメリカ</a:t>
                      </a:r>
                      <a:endParaRPr kumimoji="1" lang="ja-JP" altLang="en-US" sz="3200" dirty="0"/>
                    </a:p>
                  </a:txBody>
                  <a:tcPr/>
                </a:tc>
                <a:tc>
                  <a:txBody>
                    <a:bodyPr/>
                    <a:lstStyle/>
                    <a:p>
                      <a:pPr algn="r"/>
                      <a:r>
                        <a:rPr kumimoji="1" lang="en-US" altLang="ja-JP" sz="3200" dirty="0" smtClean="0"/>
                        <a:t>438,000</a:t>
                      </a:r>
                      <a:endParaRPr kumimoji="1" lang="ja-JP" altLang="en-US" sz="3200" dirty="0"/>
                    </a:p>
                  </a:txBody>
                  <a:tcPr/>
                </a:tc>
                <a:tc>
                  <a:txBody>
                    <a:bodyPr/>
                    <a:lstStyle/>
                    <a:p>
                      <a:pPr algn="r"/>
                      <a:r>
                        <a:rPr kumimoji="1" lang="en-US" altLang="ja-JP" sz="3200" dirty="0" smtClean="0"/>
                        <a:t>348,000</a:t>
                      </a:r>
                      <a:endParaRPr kumimoji="1" lang="ja-JP" altLang="en-US" sz="3200" dirty="0"/>
                    </a:p>
                  </a:txBody>
                  <a:tcPr/>
                </a:tc>
                <a:tc>
                  <a:txBody>
                    <a:bodyPr/>
                    <a:lstStyle/>
                    <a:p>
                      <a:pPr algn="r"/>
                      <a:r>
                        <a:rPr kumimoji="1" lang="en-US" altLang="ja-JP" sz="3200" dirty="0" smtClean="0"/>
                        <a:t>20%</a:t>
                      </a:r>
                      <a:endParaRPr kumimoji="1" lang="ja-JP" altLang="en-US" sz="3200" dirty="0"/>
                    </a:p>
                  </a:txBody>
                  <a:tcPr/>
                </a:tc>
              </a:tr>
              <a:tr h="576064">
                <a:tc>
                  <a:txBody>
                    <a:bodyPr/>
                    <a:lstStyle/>
                    <a:p>
                      <a:pPr algn="ctr"/>
                      <a:r>
                        <a:rPr kumimoji="1" lang="ja-JP" altLang="en-US" sz="3200" dirty="0" smtClean="0"/>
                        <a:t>日　　本</a:t>
                      </a:r>
                      <a:endParaRPr kumimoji="1" lang="ja-JP" altLang="en-US" sz="3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3200" dirty="0" smtClean="0"/>
                        <a:t>130,000</a:t>
                      </a:r>
                      <a:endParaRPr kumimoji="1" lang="ja-JP" altLang="en-US" sz="3200" dirty="0"/>
                    </a:p>
                  </a:txBody>
                  <a:tcPr/>
                </a:tc>
                <a:tc>
                  <a:txBody>
                    <a:bodyPr/>
                    <a:lstStyle/>
                    <a:p>
                      <a:pPr algn="r"/>
                      <a:r>
                        <a:rPr kumimoji="1" lang="en-US" altLang="ja-JP" sz="3200" dirty="0" smtClean="0"/>
                        <a:t>89,000</a:t>
                      </a:r>
                      <a:endParaRPr kumimoji="1" lang="ja-JP" altLang="en-US" sz="3200" dirty="0"/>
                    </a:p>
                  </a:txBody>
                  <a:tcPr/>
                </a:tc>
                <a:tc>
                  <a:txBody>
                    <a:bodyPr/>
                    <a:lstStyle/>
                    <a:p>
                      <a:pPr algn="r"/>
                      <a:r>
                        <a:rPr kumimoji="1" lang="en-US" altLang="ja-JP" sz="3200" dirty="0" smtClean="0"/>
                        <a:t>32%</a:t>
                      </a:r>
                      <a:endParaRPr kumimoji="1" lang="ja-JP" altLang="en-US" sz="3200" dirty="0"/>
                    </a:p>
                  </a:txBody>
                  <a:tcPr/>
                </a:tc>
              </a:tr>
            </a:tbl>
          </a:graphicData>
        </a:graphic>
      </p:graphicFrame>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81634752"/>
              </p:ext>
            </p:extLst>
          </p:nvPr>
        </p:nvGraphicFramePr>
        <p:xfrm>
          <a:off x="395536" y="3026114"/>
          <a:ext cx="8352927" cy="3474720"/>
        </p:xfrm>
        <a:graphic>
          <a:graphicData uri="http://schemas.openxmlformats.org/drawingml/2006/table">
            <a:tbl>
              <a:tblPr firstRow="1" bandRow="1">
                <a:tableStyleId>{37CE84F3-28C3-443E-9E96-99CF82512B78}</a:tableStyleId>
              </a:tblPr>
              <a:tblGrid>
                <a:gridCol w="2784309"/>
                <a:gridCol w="2904323"/>
                <a:gridCol w="2664295"/>
              </a:tblGrid>
              <a:tr h="511322">
                <a:tc>
                  <a:txBody>
                    <a:bodyPr/>
                    <a:lstStyle/>
                    <a:p>
                      <a:pPr algn="ctr"/>
                      <a:r>
                        <a:rPr kumimoji="1" lang="en-US" altLang="ja-JP" sz="3200" b="0" dirty="0" smtClean="0">
                          <a:solidFill>
                            <a:schemeClr val="tx1"/>
                          </a:solidFill>
                        </a:rPr>
                        <a:t>2005</a:t>
                      </a:r>
                      <a:endParaRPr kumimoji="1" lang="ja-JP" altLang="en-US" sz="3200" b="0" dirty="0">
                        <a:solidFill>
                          <a:schemeClr val="tx1"/>
                        </a:solidFill>
                      </a:endParaRPr>
                    </a:p>
                  </a:txBody>
                  <a:tcPr>
                    <a:lnR>
                      <a:noFill/>
                    </a:lnR>
                    <a:solidFill>
                      <a:schemeClr val="accent2">
                        <a:lumMod val="60000"/>
                        <a:lumOff val="40000"/>
                      </a:schemeClr>
                    </a:solidFill>
                  </a:tcPr>
                </a:tc>
                <a:tc>
                  <a:txBody>
                    <a:bodyPr/>
                    <a:lstStyle/>
                    <a:p>
                      <a:r>
                        <a:rPr kumimoji="1" lang="ja-JP" altLang="en-US" sz="3200" b="0" cap="none" spc="0" dirty="0" smtClean="0">
                          <a:ln>
                            <a:noFill/>
                          </a:ln>
                          <a:solidFill>
                            <a:schemeClr val="tx1"/>
                          </a:solidFill>
                          <a:effectLst/>
                        </a:rPr>
                        <a:t>　</a:t>
                      </a:r>
                      <a:r>
                        <a:rPr kumimoji="1" lang="en-US" altLang="ja-JP" sz="3200" b="0" cap="none" spc="0" dirty="0" smtClean="0">
                          <a:ln>
                            <a:noFill/>
                          </a:ln>
                          <a:solidFill>
                            <a:schemeClr val="tx1"/>
                          </a:solidFill>
                          <a:effectLst/>
                        </a:rPr>
                        <a:t>100,963</a:t>
                      </a:r>
                      <a:endParaRPr kumimoji="1" lang="ja-JP" altLang="en-US" sz="3200" b="0" cap="none" spc="0" dirty="0">
                        <a:ln>
                          <a:noFill/>
                        </a:ln>
                        <a:solidFill>
                          <a:schemeClr val="tx1"/>
                        </a:solidFill>
                        <a:effectLst/>
                      </a:endParaRPr>
                    </a:p>
                  </a:txBody>
                  <a:tcPr>
                    <a:lnL>
                      <a:noFill/>
                    </a:lnL>
                    <a:lnR>
                      <a:noFill/>
                    </a:lnR>
                    <a:lnT>
                      <a:noFill/>
                    </a:lnT>
                    <a:lnB w="254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14,770</a:t>
                      </a:r>
                      <a:endParaRPr kumimoji="1" lang="ja-JP" altLang="en-US" sz="3200" b="0" dirty="0">
                        <a:solidFill>
                          <a:schemeClr val="tx1"/>
                        </a:solidFill>
                      </a:endParaRPr>
                    </a:p>
                  </a:txBody>
                  <a:tcPr>
                    <a:lnL>
                      <a:noFill/>
                    </a:lnL>
                    <a:solidFill>
                      <a:schemeClr val="accent2">
                        <a:lumMod val="60000"/>
                        <a:lumOff val="40000"/>
                      </a:schemeClr>
                    </a:solidFill>
                  </a:tcPr>
                </a:tc>
              </a:tr>
              <a:tr h="518424">
                <a:tc>
                  <a:txBody>
                    <a:bodyPr/>
                    <a:lstStyle/>
                    <a:p>
                      <a:pPr algn="ctr"/>
                      <a:r>
                        <a:rPr kumimoji="1" lang="en-US" altLang="ja-JP" sz="3200" b="0" dirty="0" smtClean="0">
                          <a:solidFill>
                            <a:schemeClr val="tx1"/>
                          </a:solidFill>
                        </a:rPr>
                        <a:t>2010</a:t>
                      </a:r>
                      <a:endParaRPr kumimoji="1" lang="ja-JP" altLang="en-US" sz="3200" b="0" dirty="0">
                        <a:solidFill>
                          <a:schemeClr val="tx1"/>
                        </a:solidFill>
                      </a:endParaRPr>
                    </a:p>
                  </a:txBody>
                  <a:tcPr/>
                </a:tc>
                <a:tc>
                  <a:txBody>
                    <a:bodyPr/>
                    <a:lstStyle/>
                    <a:p>
                      <a:r>
                        <a:rPr kumimoji="1" lang="en-US" altLang="ja-JP" sz="3200" b="0" baseline="0" dirty="0" smtClean="0">
                          <a:solidFill>
                            <a:schemeClr val="tx1"/>
                          </a:solidFill>
                        </a:rPr>
                        <a:t>  </a:t>
                      </a:r>
                      <a:r>
                        <a:rPr kumimoji="1" lang="ja-JP" altLang="en-US" sz="3200" b="0" baseline="0" dirty="0" smtClean="0">
                          <a:solidFill>
                            <a:schemeClr val="tx1"/>
                          </a:solidFill>
                        </a:rPr>
                        <a:t>　</a:t>
                      </a:r>
                      <a:r>
                        <a:rPr kumimoji="1" lang="en-US" altLang="ja-JP" sz="3200" b="0" dirty="0" smtClean="0">
                          <a:solidFill>
                            <a:schemeClr val="tx1"/>
                          </a:solidFill>
                        </a:rPr>
                        <a:t>90,212</a:t>
                      </a:r>
                      <a:endParaRPr kumimoji="1" lang="ja-JP" altLang="en-US" sz="3200" b="0" dirty="0">
                        <a:solidFill>
                          <a:schemeClr val="tx1"/>
                        </a:solidFill>
                      </a:endParaRPr>
                    </a:p>
                  </a:txBody>
                  <a:tcPr>
                    <a:lnT w="25400" cmpd="sng">
                      <a:noFill/>
                    </a:lnT>
                  </a:tcPr>
                </a:tc>
                <a:tc>
                  <a:txBody>
                    <a:bodyPr/>
                    <a:lstStyle/>
                    <a:p>
                      <a:r>
                        <a:rPr kumimoji="1" lang="ja-JP" altLang="en-US" sz="3200" b="0" dirty="0" smtClean="0">
                          <a:solidFill>
                            <a:schemeClr val="tx1"/>
                          </a:solidFill>
                        </a:rPr>
                        <a:t>　　</a:t>
                      </a:r>
                      <a:r>
                        <a:rPr kumimoji="1" lang="en-US" altLang="ja-JP" sz="3200" b="0" dirty="0" smtClean="0">
                          <a:solidFill>
                            <a:schemeClr val="tx1"/>
                          </a:solidFill>
                        </a:rPr>
                        <a:t>10,751</a:t>
                      </a:r>
                      <a:endParaRPr kumimoji="1" lang="ja-JP" altLang="en-US" sz="3200" b="0" dirty="0">
                        <a:solidFill>
                          <a:schemeClr val="tx1"/>
                        </a:solidFill>
                      </a:endParaRPr>
                    </a:p>
                  </a:txBody>
                  <a:tcPr/>
                </a:tc>
              </a:tr>
              <a:tr h="511322">
                <a:tc>
                  <a:txBody>
                    <a:bodyPr/>
                    <a:lstStyle/>
                    <a:p>
                      <a:pPr algn="ctr"/>
                      <a:r>
                        <a:rPr kumimoji="1" lang="en-US" altLang="ja-JP" sz="3200" b="0" dirty="0" smtClean="0">
                          <a:solidFill>
                            <a:schemeClr val="tx1"/>
                          </a:solidFill>
                        </a:rPr>
                        <a:t>2015</a:t>
                      </a:r>
                      <a:endParaRPr kumimoji="1" lang="ja-JP" altLang="en-US" sz="3200" b="0" dirty="0">
                        <a:solidFill>
                          <a:schemeClr val="tx1"/>
                        </a:solidFill>
                      </a:endParaRPr>
                    </a:p>
                  </a:txBody>
                  <a:tcP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85,701(</a:t>
                      </a:r>
                      <a:r>
                        <a:rPr kumimoji="1" lang="ja-JP" altLang="en-US" sz="3200" b="0" dirty="0" smtClean="0">
                          <a:solidFill>
                            <a:schemeClr val="tx1"/>
                          </a:solidFill>
                        </a:rPr>
                        <a:t>予測</a:t>
                      </a:r>
                      <a:r>
                        <a:rPr kumimoji="1" lang="en-US" altLang="ja-JP" sz="3200" b="0" dirty="0" smtClean="0">
                          <a:solidFill>
                            <a:schemeClr val="tx1"/>
                          </a:solidFill>
                        </a:rPr>
                        <a:t>)</a:t>
                      </a:r>
                      <a:endParaRPr kumimoji="1" lang="ja-JP" altLang="en-US" sz="3200" b="0" dirty="0">
                        <a:solidFill>
                          <a:schemeClr val="tx1"/>
                        </a:solidFill>
                      </a:endParaRPr>
                    </a:p>
                  </a:txBody>
                  <a:tcPr>
                    <a:solidFill>
                      <a:schemeClr val="accent2">
                        <a:lumMod val="60000"/>
                        <a:lumOff val="40000"/>
                      </a:schemeClr>
                    </a:solidFill>
                  </a:tcPr>
                </a:tc>
                <a:tc>
                  <a:txBody>
                    <a:bodyPr/>
                    <a:lstStyle/>
                    <a:p>
                      <a:r>
                        <a:rPr kumimoji="1" lang="ja-JP" altLang="en-US" sz="3200" b="0" dirty="0" smtClean="0">
                          <a:solidFill>
                            <a:srgbClr val="FF0000"/>
                          </a:solidFill>
                        </a:rPr>
                        <a:t>　　　　</a:t>
                      </a:r>
                      <a:r>
                        <a:rPr kumimoji="1" lang="en-US" altLang="ja-JP" sz="3200" b="0" dirty="0" smtClean="0">
                          <a:solidFill>
                            <a:srgbClr val="FF0000"/>
                          </a:solidFill>
                        </a:rPr>
                        <a:t>?</a:t>
                      </a:r>
                    </a:p>
                  </a:txBody>
                  <a:tcPr>
                    <a:solidFill>
                      <a:schemeClr val="accent2">
                        <a:lumMod val="60000"/>
                        <a:lumOff val="40000"/>
                      </a:schemeClr>
                    </a:solidFill>
                  </a:tcPr>
                </a:tc>
              </a:tr>
              <a:tr h="518424">
                <a:tc>
                  <a:txBody>
                    <a:bodyPr/>
                    <a:lstStyle/>
                    <a:p>
                      <a:pPr algn="ctr"/>
                      <a:r>
                        <a:rPr kumimoji="1" lang="en-US" altLang="ja-JP" sz="3200" b="0" dirty="0" smtClean="0">
                          <a:solidFill>
                            <a:schemeClr val="tx1"/>
                          </a:solidFill>
                        </a:rPr>
                        <a:t>2020</a:t>
                      </a:r>
                      <a:endParaRPr kumimoji="1" lang="ja-JP" altLang="en-US" sz="3200" b="0" dirty="0">
                        <a:solidFill>
                          <a:schemeClr val="tx1"/>
                        </a:solidFill>
                      </a:endParaRPr>
                    </a:p>
                  </a:txBody>
                  <a:tcPr/>
                </a:tc>
                <a:tc>
                  <a:txBody>
                    <a:bodyPr/>
                    <a:lstStyle/>
                    <a:p>
                      <a:r>
                        <a:rPr kumimoji="1" lang="ja-JP" altLang="en-US" sz="3200" b="0" dirty="0" smtClean="0">
                          <a:solidFill>
                            <a:schemeClr val="tx1"/>
                          </a:solidFill>
                        </a:rPr>
                        <a:t>　  </a:t>
                      </a:r>
                      <a:r>
                        <a:rPr kumimoji="1" lang="en-US" altLang="ja-JP" sz="3200" b="0" dirty="0" smtClean="0">
                          <a:solidFill>
                            <a:schemeClr val="tx1"/>
                          </a:solidFill>
                        </a:rPr>
                        <a:t>81,415(</a:t>
                      </a:r>
                      <a:r>
                        <a:rPr kumimoji="1" lang="ja-JP" altLang="en-US" sz="3200" b="0" dirty="0" smtClean="0">
                          <a:solidFill>
                            <a:schemeClr val="tx1"/>
                          </a:solidFill>
                        </a:rPr>
                        <a:t>予測</a:t>
                      </a:r>
                      <a:r>
                        <a:rPr kumimoji="1" lang="en-US" altLang="ja-JP" sz="3200" b="0" dirty="0" smtClean="0">
                          <a:solidFill>
                            <a:schemeClr val="tx1"/>
                          </a:solidFill>
                        </a:rPr>
                        <a:t>)</a:t>
                      </a:r>
                      <a:endParaRPr kumimoji="1" lang="ja-JP" altLang="en-US" sz="3200" b="0" dirty="0">
                        <a:solidFill>
                          <a:schemeClr val="tx1"/>
                        </a:solidFill>
                      </a:endParaRPr>
                    </a:p>
                  </a:txBody>
                  <a:tcPr/>
                </a:tc>
                <a:tc>
                  <a:txBody>
                    <a:bodyPr/>
                    <a:lstStyle/>
                    <a:p>
                      <a:r>
                        <a:rPr kumimoji="1" lang="ja-JP" altLang="en-US" sz="3200" b="0" dirty="0" smtClean="0">
                          <a:solidFill>
                            <a:srgbClr val="FF0000"/>
                          </a:solidFill>
                        </a:rPr>
                        <a:t>　　　　</a:t>
                      </a:r>
                      <a:r>
                        <a:rPr kumimoji="1" lang="en-US" altLang="ja-JP" sz="3200" b="0" dirty="0" smtClean="0">
                          <a:solidFill>
                            <a:srgbClr val="FF0000"/>
                          </a:solidFill>
                        </a:rPr>
                        <a:t>?</a:t>
                      </a:r>
                      <a:endParaRPr kumimoji="1" lang="ja-JP" altLang="en-US" sz="3200" b="0" dirty="0">
                        <a:solidFill>
                          <a:srgbClr val="FF0000"/>
                        </a:solidFill>
                      </a:endParaRPr>
                    </a:p>
                  </a:txBody>
                  <a:tcPr/>
                </a:tc>
              </a:tr>
              <a:tr h="518424">
                <a:tc>
                  <a:txBody>
                    <a:bodyPr/>
                    <a:lstStyle/>
                    <a:p>
                      <a:pPr algn="ctr"/>
                      <a:r>
                        <a:rPr kumimoji="1" lang="en-US" altLang="ja-JP" sz="3200" b="0" dirty="0" smtClean="0">
                          <a:solidFill>
                            <a:schemeClr val="tx1"/>
                          </a:solidFill>
                        </a:rPr>
                        <a:t>2025</a:t>
                      </a:r>
                      <a:endParaRPr kumimoji="1" lang="ja-JP" altLang="en-US" sz="3200" b="0" dirty="0">
                        <a:solidFill>
                          <a:schemeClr val="tx1"/>
                        </a:solidFill>
                      </a:endParaRPr>
                    </a:p>
                  </a:txBody>
                  <a:tcP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77,344(</a:t>
                      </a:r>
                      <a:r>
                        <a:rPr kumimoji="1" lang="ja-JP" altLang="en-US" sz="3200" b="0" dirty="0" smtClean="0">
                          <a:solidFill>
                            <a:schemeClr val="tx1"/>
                          </a:solidFill>
                        </a:rPr>
                        <a:t>予測</a:t>
                      </a:r>
                      <a:r>
                        <a:rPr kumimoji="1" lang="en-US" altLang="ja-JP" sz="3200" b="0" dirty="0" smtClean="0">
                          <a:solidFill>
                            <a:schemeClr val="tx1"/>
                          </a:solidFill>
                        </a:rPr>
                        <a:t>)</a:t>
                      </a:r>
                      <a:endParaRPr kumimoji="1" lang="ja-JP" altLang="en-US" sz="3200" b="0" dirty="0">
                        <a:solidFill>
                          <a:schemeClr val="tx1"/>
                        </a:solidFill>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0" dirty="0" smtClean="0">
                          <a:solidFill>
                            <a:srgbClr val="FF0000"/>
                          </a:solidFill>
                        </a:rPr>
                        <a:t>　　　　</a:t>
                      </a:r>
                      <a:r>
                        <a:rPr kumimoji="1" lang="en-US" altLang="ja-JP" sz="3200" b="0" dirty="0" smtClean="0">
                          <a:solidFill>
                            <a:srgbClr val="FF0000"/>
                          </a:solidFill>
                        </a:rPr>
                        <a:t>?</a:t>
                      </a:r>
                      <a:endParaRPr kumimoji="1" lang="ja-JP" altLang="en-US" sz="3200" b="0" dirty="0">
                        <a:solidFill>
                          <a:srgbClr val="FF0000"/>
                        </a:solidFill>
                      </a:endParaRPr>
                    </a:p>
                  </a:txBody>
                  <a:tcPr>
                    <a:solidFill>
                      <a:schemeClr val="accent2">
                        <a:lumMod val="60000"/>
                        <a:lumOff val="40000"/>
                      </a:schemeClr>
                    </a:solidFill>
                  </a:tcPr>
                </a:tc>
              </a:tr>
              <a:tr h="518424">
                <a:tc>
                  <a:txBody>
                    <a:bodyPr/>
                    <a:lstStyle/>
                    <a:p>
                      <a:pPr algn="ctr"/>
                      <a:r>
                        <a:rPr kumimoji="1" lang="en-US" altLang="ja-JP" sz="3200" b="0" dirty="0" smtClean="0">
                          <a:solidFill>
                            <a:schemeClr val="tx1"/>
                          </a:solidFill>
                        </a:rPr>
                        <a:t>2030</a:t>
                      </a:r>
                      <a:endParaRPr kumimoji="1" lang="ja-JP" altLang="en-US" sz="3200" b="0" dirty="0">
                        <a:solidFill>
                          <a:schemeClr val="tx1"/>
                        </a:solidFill>
                      </a:endParaRPr>
                    </a:p>
                  </a:txBody>
                  <a:tcPr/>
                </a:tc>
                <a:tc>
                  <a:txBody>
                    <a:bodyPr/>
                    <a:lstStyle/>
                    <a:p>
                      <a:r>
                        <a:rPr kumimoji="1" lang="ja-JP" altLang="en-US" sz="3200" b="0" dirty="0" smtClean="0">
                          <a:solidFill>
                            <a:schemeClr val="tx1"/>
                          </a:solidFill>
                        </a:rPr>
                        <a:t>　  </a:t>
                      </a:r>
                      <a:r>
                        <a:rPr kumimoji="1" lang="en-US" altLang="ja-JP" sz="3200" b="0" dirty="0" smtClean="0">
                          <a:solidFill>
                            <a:schemeClr val="tx1"/>
                          </a:solidFill>
                        </a:rPr>
                        <a:t>73,446(</a:t>
                      </a:r>
                      <a:r>
                        <a:rPr kumimoji="1" lang="ja-JP" altLang="en-US" sz="3200" b="0" dirty="0" smtClean="0">
                          <a:solidFill>
                            <a:schemeClr val="tx1"/>
                          </a:solidFill>
                        </a:rPr>
                        <a:t>予測</a:t>
                      </a:r>
                      <a:r>
                        <a:rPr kumimoji="1" lang="en-US" altLang="ja-JP" sz="3200" b="0" dirty="0" smtClean="0">
                          <a:solidFill>
                            <a:schemeClr val="tx1"/>
                          </a:solidFill>
                        </a:rPr>
                        <a:t>)</a:t>
                      </a:r>
                      <a:endParaRPr kumimoji="1" lang="ja-JP" altLang="en-US" sz="3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0" dirty="0" smtClean="0">
                          <a:solidFill>
                            <a:srgbClr val="FF0000"/>
                          </a:solidFill>
                        </a:rPr>
                        <a:t>　　　　</a:t>
                      </a:r>
                      <a:r>
                        <a:rPr kumimoji="1" lang="en-US" altLang="ja-JP" sz="3200" b="0" dirty="0" smtClean="0">
                          <a:solidFill>
                            <a:srgbClr val="FF0000"/>
                          </a:solidFill>
                        </a:rPr>
                        <a:t>?</a:t>
                      </a:r>
                      <a:r>
                        <a:rPr kumimoji="1" lang="ja-JP" altLang="en-US" sz="3200" b="0" dirty="0" smtClean="0">
                          <a:solidFill>
                            <a:srgbClr val="FF0000"/>
                          </a:solidFill>
                        </a:rPr>
                        <a:t>　　</a:t>
                      </a:r>
                      <a:endParaRPr kumimoji="1" lang="ja-JP" altLang="en-US" sz="3200" b="0" dirty="0">
                        <a:solidFill>
                          <a:srgbClr val="FF0000"/>
                        </a:solidFill>
                      </a:endParaRPr>
                    </a:p>
                  </a:txBody>
                  <a:tcPr/>
                </a:tc>
              </a:tr>
            </a:tbl>
          </a:graphicData>
        </a:graphic>
      </p:graphicFrame>
    </p:spTree>
    <p:extLst>
      <p:ext uri="{BB962C8B-B14F-4D97-AF65-F5344CB8AC3E}">
        <p14:creationId xmlns:p14="http://schemas.microsoft.com/office/powerpoint/2010/main" val="31211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739342200"/>
              </p:ext>
            </p:extLst>
          </p:nvPr>
        </p:nvGraphicFramePr>
        <p:xfrm>
          <a:off x="457200" y="260648"/>
          <a:ext cx="8229600" cy="6386885"/>
        </p:xfrm>
        <a:graphic>
          <a:graphicData uri="http://schemas.openxmlformats.org/drawingml/2006/table">
            <a:tbl>
              <a:tblPr firstRow="1" bandRow="1">
                <a:tableStyleId>{5C22544A-7EE6-4342-B048-85BDC9FD1C3A}</a:tableStyleId>
              </a:tblPr>
              <a:tblGrid>
                <a:gridCol w="2057400"/>
                <a:gridCol w="2057400"/>
                <a:gridCol w="2057400"/>
                <a:gridCol w="2057400"/>
              </a:tblGrid>
              <a:tr h="606099">
                <a:tc>
                  <a:txBody>
                    <a:bodyPr/>
                    <a:lstStyle/>
                    <a:p>
                      <a:pPr algn="ctr"/>
                      <a:r>
                        <a:rPr kumimoji="1" lang="ja-JP" altLang="en-US" sz="3200" dirty="0" smtClean="0">
                          <a:solidFill>
                            <a:srgbClr val="FFFF00"/>
                          </a:solidFill>
                        </a:rPr>
                        <a:t>地区番号</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smtClean="0">
                          <a:solidFill>
                            <a:srgbClr val="FFFF00"/>
                          </a:solidFill>
                        </a:rPr>
                        <a:t>地区番号</a:t>
                      </a:r>
                      <a:endParaRPr kumimoji="1" lang="ja-JP"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smtClean="0">
                          <a:solidFill>
                            <a:srgbClr val="FFFF00"/>
                          </a:solidFill>
                        </a:rPr>
                        <a:t>クラブ名</a:t>
                      </a:r>
                      <a:endParaRPr kumimoji="1" lang="ja-JP" altLang="en-US" dirty="0"/>
                    </a:p>
                  </a:txBody>
                  <a:tcPr/>
                </a:tc>
              </a:tr>
              <a:tr h="525526">
                <a:tc>
                  <a:txBody>
                    <a:bodyPr/>
                    <a:lstStyle/>
                    <a:p>
                      <a:r>
                        <a:rPr kumimoji="1" lang="en-US" altLang="ja-JP" sz="2400" dirty="0" smtClean="0"/>
                        <a:t>2580</a:t>
                      </a:r>
                      <a:endParaRPr kumimoji="1" lang="ja-JP" altLang="en-US" sz="2400" dirty="0"/>
                    </a:p>
                  </a:txBody>
                  <a:tcPr/>
                </a:tc>
                <a:tc>
                  <a:txBody>
                    <a:bodyPr/>
                    <a:lstStyle/>
                    <a:p>
                      <a:r>
                        <a:rPr kumimoji="1" lang="ja-JP" altLang="en-US" sz="2400" dirty="0" smtClean="0"/>
                        <a:t>久米島</a:t>
                      </a:r>
                      <a:endParaRPr kumimoji="1" lang="ja-JP" altLang="en-US" sz="2400" dirty="0"/>
                    </a:p>
                  </a:txBody>
                  <a:tcPr/>
                </a:tc>
                <a:tc>
                  <a:txBody>
                    <a:bodyPr/>
                    <a:lstStyle/>
                    <a:p>
                      <a:r>
                        <a:rPr kumimoji="1" lang="en-US" altLang="ja-JP" sz="2400" dirty="0" smtClean="0"/>
                        <a:t>2660</a:t>
                      </a:r>
                      <a:endParaRPr kumimoji="1" lang="ja-JP" altLang="en-US" sz="2400" dirty="0"/>
                    </a:p>
                  </a:txBody>
                  <a:tcPr/>
                </a:tc>
                <a:tc>
                  <a:txBody>
                    <a:bodyPr/>
                    <a:lstStyle/>
                    <a:p>
                      <a:r>
                        <a:rPr kumimoji="1" lang="ja-JP" altLang="en-US" sz="2400" dirty="0" smtClean="0"/>
                        <a:t>大阪阿倍野</a:t>
                      </a:r>
                      <a:endParaRPr kumimoji="1" lang="ja-JP" altLang="en-US" sz="2400" dirty="0"/>
                    </a:p>
                  </a:txBody>
                  <a:tcPr/>
                </a:tc>
              </a:tr>
              <a:tr h="525526">
                <a:tc>
                  <a:txBody>
                    <a:bodyPr/>
                    <a:lstStyle/>
                    <a:p>
                      <a:r>
                        <a:rPr kumimoji="1" lang="en-US" altLang="ja-JP" sz="2400" dirty="0" smtClean="0"/>
                        <a:t>2640</a:t>
                      </a:r>
                      <a:endParaRPr kumimoji="1" lang="ja-JP" altLang="en-US" sz="2400" dirty="0"/>
                    </a:p>
                  </a:txBody>
                  <a:tcPr/>
                </a:tc>
                <a:tc>
                  <a:txBody>
                    <a:bodyPr/>
                    <a:lstStyle/>
                    <a:p>
                      <a:r>
                        <a:rPr kumimoji="1" lang="ja-JP" altLang="en-US" sz="2400" dirty="0" smtClean="0"/>
                        <a:t>忠岡</a:t>
                      </a:r>
                      <a:endParaRPr kumimoji="1" lang="ja-JP" altLang="en-US" sz="2400" dirty="0"/>
                    </a:p>
                  </a:txBody>
                  <a:tcPr/>
                </a:tc>
                <a:tc>
                  <a:txBody>
                    <a:bodyPr/>
                    <a:lstStyle/>
                    <a:p>
                      <a:r>
                        <a:rPr kumimoji="1" lang="en-US" altLang="ja-JP" sz="2400" dirty="0" smtClean="0"/>
                        <a:t>2600</a:t>
                      </a:r>
                      <a:endParaRPr kumimoji="1" lang="ja-JP" altLang="en-US" sz="2400" dirty="0"/>
                    </a:p>
                  </a:txBody>
                  <a:tcPr/>
                </a:tc>
                <a:tc>
                  <a:txBody>
                    <a:bodyPr/>
                    <a:lstStyle/>
                    <a:p>
                      <a:r>
                        <a:rPr kumimoji="1" lang="ja-JP" altLang="en-US" sz="2400" dirty="0" smtClean="0"/>
                        <a:t>飯島</a:t>
                      </a:r>
                      <a:endParaRPr kumimoji="1" lang="ja-JP" altLang="en-US" sz="2400" dirty="0"/>
                    </a:p>
                  </a:txBody>
                  <a:tcPr/>
                </a:tc>
              </a:tr>
              <a:tr h="525526">
                <a:tc>
                  <a:txBody>
                    <a:bodyPr/>
                    <a:lstStyle/>
                    <a:p>
                      <a:r>
                        <a:rPr kumimoji="1" lang="en-US" altLang="ja-JP" sz="2400" dirty="0" smtClean="0"/>
                        <a:t>2520</a:t>
                      </a:r>
                      <a:endParaRPr kumimoji="1" lang="ja-JP" altLang="en-US" sz="2400" dirty="0"/>
                    </a:p>
                  </a:txBody>
                  <a:tcPr/>
                </a:tc>
                <a:tc>
                  <a:txBody>
                    <a:bodyPr/>
                    <a:lstStyle/>
                    <a:p>
                      <a:r>
                        <a:rPr kumimoji="1" lang="ja-JP" altLang="en-US" sz="2400" dirty="0" smtClean="0"/>
                        <a:t>岩手大東</a:t>
                      </a:r>
                      <a:endParaRPr kumimoji="1" lang="ja-JP" altLang="en-US" sz="2400" dirty="0"/>
                    </a:p>
                  </a:txBody>
                  <a:tcPr/>
                </a:tc>
                <a:tc>
                  <a:txBody>
                    <a:bodyPr/>
                    <a:lstStyle/>
                    <a:p>
                      <a:r>
                        <a:rPr kumimoji="1" lang="en-US" altLang="ja-JP" sz="2400" dirty="0" smtClean="0"/>
                        <a:t>2510</a:t>
                      </a:r>
                      <a:endParaRPr kumimoji="1" lang="ja-JP" altLang="en-US" sz="2400" dirty="0"/>
                    </a:p>
                  </a:txBody>
                  <a:tcPr/>
                </a:tc>
                <a:tc>
                  <a:txBody>
                    <a:bodyPr/>
                    <a:lstStyle/>
                    <a:p>
                      <a:r>
                        <a:rPr kumimoji="1" lang="ja-JP" altLang="en-US" sz="2400" dirty="0" smtClean="0"/>
                        <a:t>小平</a:t>
                      </a:r>
                      <a:endParaRPr kumimoji="1" lang="ja-JP" altLang="en-US" sz="2400" dirty="0"/>
                    </a:p>
                  </a:txBody>
                  <a:tcPr/>
                </a:tc>
              </a:tr>
              <a:tr h="525526">
                <a:tc>
                  <a:txBody>
                    <a:bodyPr/>
                    <a:lstStyle/>
                    <a:p>
                      <a:r>
                        <a:rPr kumimoji="1" lang="en-US" altLang="ja-JP" sz="2400" dirty="0" smtClean="0"/>
                        <a:t>2720</a:t>
                      </a:r>
                      <a:endParaRPr kumimoji="1" lang="ja-JP" altLang="en-US" sz="2400" dirty="0"/>
                    </a:p>
                  </a:txBody>
                  <a:tcPr/>
                </a:tc>
                <a:tc>
                  <a:txBody>
                    <a:bodyPr/>
                    <a:lstStyle/>
                    <a:p>
                      <a:r>
                        <a:rPr kumimoji="1" lang="ja-JP" altLang="en-US" sz="2400" dirty="0" smtClean="0"/>
                        <a:t>熊本菊陽</a:t>
                      </a:r>
                      <a:endParaRPr kumimoji="1" lang="ja-JP" altLang="en-US" sz="2400" dirty="0"/>
                    </a:p>
                  </a:txBody>
                  <a:tcPr/>
                </a:tc>
                <a:tc>
                  <a:txBody>
                    <a:bodyPr/>
                    <a:lstStyle/>
                    <a:p>
                      <a:r>
                        <a:rPr kumimoji="1" lang="en-US" altLang="ja-JP" sz="2400" dirty="0" smtClean="0"/>
                        <a:t>2820</a:t>
                      </a:r>
                      <a:endParaRPr kumimoji="1" lang="ja-JP" altLang="en-US" sz="2400" dirty="0"/>
                    </a:p>
                  </a:txBody>
                  <a:tcPr/>
                </a:tc>
                <a:tc>
                  <a:txBody>
                    <a:bodyPr/>
                    <a:lstStyle/>
                    <a:p>
                      <a:r>
                        <a:rPr kumimoji="1" lang="ja-JP" altLang="en-US" sz="2400" dirty="0" smtClean="0"/>
                        <a:t>常陸山方</a:t>
                      </a:r>
                      <a:endParaRPr kumimoji="1" lang="ja-JP" altLang="en-US" sz="2400" dirty="0"/>
                    </a:p>
                  </a:txBody>
                  <a:tcPr/>
                </a:tc>
              </a:tr>
              <a:tr h="525526">
                <a:tc>
                  <a:txBody>
                    <a:bodyPr/>
                    <a:lstStyle/>
                    <a:p>
                      <a:r>
                        <a:rPr kumimoji="1" lang="en-US" altLang="ja-JP" sz="2400" dirty="0" smtClean="0"/>
                        <a:t>2620</a:t>
                      </a:r>
                      <a:endParaRPr kumimoji="1" lang="ja-JP" altLang="en-US" sz="2400" dirty="0"/>
                    </a:p>
                  </a:txBody>
                  <a:tcPr/>
                </a:tc>
                <a:tc>
                  <a:txBody>
                    <a:bodyPr/>
                    <a:lstStyle/>
                    <a:p>
                      <a:r>
                        <a:rPr kumimoji="1" lang="ja-JP" altLang="en-US" sz="2400" dirty="0" smtClean="0"/>
                        <a:t>鰍沢青柳</a:t>
                      </a:r>
                      <a:endParaRPr kumimoji="1" lang="ja-JP" altLang="en-US" sz="2400" dirty="0"/>
                    </a:p>
                  </a:txBody>
                  <a:tcPr/>
                </a:tc>
                <a:tc>
                  <a:txBody>
                    <a:bodyPr/>
                    <a:lstStyle/>
                    <a:p>
                      <a:r>
                        <a:rPr kumimoji="1" lang="en-US" altLang="ja-JP" sz="2400" dirty="0" smtClean="0"/>
                        <a:t>2570</a:t>
                      </a:r>
                      <a:endParaRPr kumimoji="1" lang="ja-JP" altLang="en-US" sz="2400" dirty="0"/>
                    </a:p>
                  </a:txBody>
                  <a:tcPr/>
                </a:tc>
                <a:tc>
                  <a:txBody>
                    <a:bodyPr/>
                    <a:lstStyle/>
                    <a:p>
                      <a:r>
                        <a:rPr kumimoji="1" lang="ja-JP" altLang="en-US" sz="2400" dirty="0" smtClean="0"/>
                        <a:t>上里</a:t>
                      </a:r>
                      <a:endParaRPr kumimoji="1" lang="ja-JP" altLang="en-US" sz="2400" dirty="0"/>
                    </a:p>
                  </a:txBody>
                  <a:tcPr/>
                </a:tc>
              </a:tr>
              <a:tr h="525526">
                <a:tc>
                  <a:txBody>
                    <a:bodyPr/>
                    <a:lstStyle/>
                    <a:p>
                      <a:r>
                        <a:rPr kumimoji="1" lang="en-US" altLang="ja-JP" sz="2400" dirty="0" smtClean="0"/>
                        <a:t>2800</a:t>
                      </a:r>
                      <a:endParaRPr kumimoji="1" lang="ja-JP" altLang="en-US" sz="2400" dirty="0"/>
                    </a:p>
                  </a:txBody>
                  <a:tcPr/>
                </a:tc>
                <a:tc>
                  <a:txBody>
                    <a:bodyPr/>
                    <a:lstStyle/>
                    <a:p>
                      <a:r>
                        <a:rPr kumimoji="1" lang="ja-JP" altLang="en-US" sz="2400" dirty="0" smtClean="0"/>
                        <a:t>八幡</a:t>
                      </a:r>
                      <a:endParaRPr kumimoji="1" lang="ja-JP" altLang="en-US" sz="2400" dirty="0"/>
                    </a:p>
                  </a:txBody>
                  <a:tcPr/>
                </a:tc>
                <a:tc>
                  <a:txBody>
                    <a:bodyPr/>
                    <a:lstStyle/>
                    <a:p>
                      <a:r>
                        <a:rPr kumimoji="1" lang="en-US" altLang="ja-JP" sz="2400" dirty="0" smtClean="0"/>
                        <a:t>2780</a:t>
                      </a:r>
                      <a:endParaRPr kumimoji="1" lang="ja-JP" altLang="en-US" sz="2400" dirty="0"/>
                    </a:p>
                  </a:txBody>
                  <a:tcPr/>
                </a:tc>
                <a:tc>
                  <a:txBody>
                    <a:bodyPr/>
                    <a:lstStyle/>
                    <a:p>
                      <a:r>
                        <a:rPr kumimoji="1" lang="ja-JP" altLang="en-US" sz="2400" dirty="0" smtClean="0"/>
                        <a:t>座間中央</a:t>
                      </a:r>
                      <a:endParaRPr kumimoji="1" lang="ja-JP" altLang="en-US" sz="2400" dirty="0"/>
                    </a:p>
                  </a:txBody>
                  <a:tcPr/>
                </a:tc>
              </a:tr>
              <a:tr h="525526">
                <a:tc>
                  <a:txBody>
                    <a:bodyPr/>
                    <a:lstStyle/>
                    <a:p>
                      <a:r>
                        <a:rPr kumimoji="1" lang="en-US" altLang="ja-JP" sz="2400" dirty="0" smtClean="0"/>
                        <a:t>2770</a:t>
                      </a:r>
                      <a:endParaRPr kumimoji="1" lang="ja-JP" altLang="en-US" sz="2400" dirty="0"/>
                    </a:p>
                  </a:txBody>
                  <a:tcPr/>
                </a:tc>
                <a:tc>
                  <a:txBody>
                    <a:bodyPr/>
                    <a:lstStyle/>
                    <a:p>
                      <a:r>
                        <a:rPr kumimoji="1" lang="ja-JP" altLang="en-US" sz="2200" dirty="0" smtClean="0"/>
                        <a:t>浦和イブニング</a:t>
                      </a:r>
                      <a:endParaRPr kumimoji="1" lang="ja-JP" altLang="en-US" sz="2200" dirty="0"/>
                    </a:p>
                  </a:txBody>
                  <a:tcPr/>
                </a:tc>
                <a:tc>
                  <a:txBody>
                    <a:bodyPr/>
                    <a:lstStyle/>
                    <a:p>
                      <a:r>
                        <a:rPr kumimoji="1" lang="en-US" altLang="ja-JP" sz="2400" dirty="0" smtClean="0"/>
                        <a:t>2520</a:t>
                      </a:r>
                      <a:endParaRPr kumimoji="1" lang="ja-JP" altLang="en-US" sz="2400" dirty="0"/>
                    </a:p>
                  </a:txBody>
                  <a:tcPr/>
                </a:tc>
                <a:tc>
                  <a:txBody>
                    <a:bodyPr/>
                    <a:lstStyle/>
                    <a:p>
                      <a:r>
                        <a:rPr kumimoji="1" lang="ja-JP" altLang="en-US" sz="2400" dirty="0" smtClean="0"/>
                        <a:t>仙台パーク</a:t>
                      </a:r>
                      <a:endParaRPr kumimoji="1" lang="ja-JP" altLang="en-US" sz="2400" dirty="0"/>
                    </a:p>
                  </a:txBody>
                  <a:tcPr/>
                </a:tc>
              </a:tr>
              <a:tr h="525526">
                <a:tc>
                  <a:txBody>
                    <a:bodyPr/>
                    <a:lstStyle/>
                    <a:p>
                      <a:r>
                        <a:rPr kumimoji="1" lang="en-US" altLang="ja-JP" sz="2400" dirty="0" smtClean="0"/>
                        <a:t>2640</a:t>
                      </a:r>
                      <a:endParaRPr kumimoji="1" lang="ja-JP" altLang="en-US" sz="2400" dirty="0"/>
                    </a:p>
                  </a:txBody>
                  <a:tcPr/>
                </a:tc>
                <a:tc>
                  <a:txBody>
                    <a:bodyPr/>
                    <a:lstStyle/>
                    <a:p>
                      <a:r>
                        <a:rPr kumimoji="1" lang="ja-JP" altLang="en-US" sz="2400" dirty="0" smtClean="0"/>
                        <a:t>阪南</a:t>
                      </a:r>
                      <a:endParaRPr kumimoji="1" lang="ja-JP" altLang="en-US" sz="2400" dirty="0"/>
                    </a:p>
                  </a:txBody>
                  <a:tcPr/>
                </a:tc>
                <a:tc>
                  <a:txBody>
                    <a:bodyPr/>
                    <a:lstStyle/>
                    <a:p>
                      <a:r>
                        <a:rPr kumimoji="1" lang="en-US" altLang="ja-JP" sz="2400" dirty="0" smtClean="0"/>
                        <a:t>2520</a:t>
                      </a:r>
                      <a:endParaRPr kumimoji="1" lang="ja-JP" altLang="en-US" sz="2400" dirty="0"/>
                    </a:p>
                  </a:txBody>
                  <a:tcPr/>
                </a:tc>
                <a:tc>
                  <a:txBody>
                    <a:bodyPr/>
                    <a:lstStyle/>
                    <a:p>
                      <a:r>
                        <a:rPr kumimoji="1" lang="ja-JP" altLang="en-US" sz="2400" dirty="0" smtClean="0"/>
                        <a:t>鳴子</a:t>
                      </a:r>
                      <a:endParaRPr kumimoji="1" lang="ja-JP" altLang="en-US" sz="2400" dirty="0"/>
                    </a:p>
                  </a:txBody>
                  <a:tcPr/>
                </a:tc>
              </a:tr>
              <a:tr h="525526">
                <a:tc>
                  <a:txBody>
                    <a:bodyPr/>
                    <a:lstStyle/>
                    <a:p>
                      <a:r>
                        <a:rPr kumimoji="1" lang="en-US" altLang="ja-JP" sz="2400" dirty="0" smtClean="0"/>
                        <a:t>2660</a:t>
                      </a:r>
                      <a:endParaRPr kumimoji="1" lang="ja-JP" altLang="en-US" sz="2400" dirty="0"/>
                    </a:p>
                  </a:txBody>
                  <a:tcPr/>
                </a:tc>
                <a:tc>
                  <a:txBody>
                    <a:bodyPr/>
                    <a:lstStyle/>
                    <a:p>
                      <a:r>
                        <a:rPr kumimoji="1" lang="ja-JP" altLang="en-US" sz="2400" dirty="0" smtClean="0"/>
                        <a:t>大阪天王寺</a:t>
                      </a:r>
                      <a:endParaRPr kumimoji="1" lang="ja-JP" altLang="en-US" sz="2400" dirty="0"/>
                    </a:p>
                  </a:txBody>
                  <a:tcPr/>
                </a:tc>
                <a:tc>
                  <a:txBody>
                    <a:bodyPr/>
                    <a:lstStyle/>
                    <a:p>
                      <a:r>
                        <a:rPr kumimoji="1" lang="en-US" altLang="ja-JP" sz="2400" dirty="0" smtClean="0"/>
                        <a:t>2770</a:t>
                      </a:r>
                      <a:endParaRPr kumimoji="1" lang="ja-JP" altLang="en-US" sz="2400" dirty="0"/>
                    </a:p>
                  </a:txBody>
                  <a:tcPr/>
                </a:tc>
                <a:tc>
                  <a:txBody>
                    <a:bodyPr/>
                    <a:lstStyle/>
                    <a:p>
                      <a:r>
                        <a:rPr kumimoji="1" lang="ja-JP" altLang="en-US" sz="2400" dirty="0" smtClean="0"/>
                        <a:t>草加</a:t>
                      </a:r>
                      <a:r>
                        <a:rPr kumimoji="1" lang="en-US" altLang="ja-JP" sz="2400" dirty="0" smtClean="0"/>
                        <a:t>21</a:t>
                      </a:r>
                      <a:endParaRPr kumimoji="1" lang="ja-JP" altLang="en-US" sz="2400" dirty="0"/>
                    </a:p>
                  </a:txBody>
                  <a:tcPr/>
                </a:tc>
              </a:tr>
              <a:tr h="525526">
                <a:tc>
                  <a:txBody>
                    <a:bodyPr/>
                    <a:lstStyle/>
                    <a:p>
                      <a:r>
                        <a:rPr kumimoji="1" lang="en-US" altLang="ja-JP" sz="2400" dirty="0" smtClean="0"/>
                        <a:t>2780</a:t>
                      </a:r>
                      <a:endParaRPr kumimoji="1" lang="ja-JP" altLang="en-US" sz="2400" dirty="0"/>
                    </a:p>
                  </a:txBody>
                  <a:tcPr/>
                </a:tc>
                <a:tc>
                  <a:txBody>
                    <a:bodyPr/>
                    <a:lstStyle/>
                    <a:p>
                      <a:r>
                        <a:rPr kumimoji="1" lang="ja-JP" altLang="en-US" sz="2400" dirty="0" smtClean="0"/>
                        <a:t>湯河原南</a:t>
                      </a:r>
                      <a:endParaRPr kumimoji="1" lang="ja-JP" altLang="en-US" sz="2400" dirty="0"/>
                    </a:p>
                  </a:txBody>
                  <a:tcPr/>
                </a:tc>
                <a:tc>
                  <a:txBody>
                    <a:bodyPr/>
                    <a:lstStyle/>
                    <a:p>
                      <a:r>
                        <a:rPr kumimoji="1" lang="en-US" altLang="ja-JP" sz="2400" dirty="0" smtClean="0"/>
                        <a:t>2770</a:t>
                      </a:r>
                      <a:endParaRPr kumimoji="1" lang="ja-JP" altLang="en-US" sz="2400" dirty="0"/>
                    </a:p>
                  </a:txBody>
                  <a:tcPr/>
                </a:tc>
                <a:tc>
                  <a:txBody>
                    <a:bodyPr/>
                    <a:lstStyle/>
                    <a:p>
                      <a:r>
                        <a:rPr kumimoji="1" lang="ja-JP" altLang="en-US" sz="2400" dirty="0" smtClean="0"/>
                        <a:t>八潮シティ</a:t>
                      </a:r>
                      <a:endParaRPr kumimoji="1" lang="ja-JP" altLang="en-US" sz="2400" dirty="0"/>
                    </a:p>
                  </a:txBody>
                  <a:tcPr/>
                </a:tc>
              </a:tr>
              <a:tr h="525526">
                <a:tc>
                  <a:txBody>
                    <a:bodyPr/>
                    <a:lstStyle/>
                    <a:p>
                      <a:r>
                        <a:rPr kumimoji="1" lang="en-US" altLang="ja-JP" sz="2400" dirty="0" smtClean="0"/>
                        <a:t>2660</a:t>
                      </a:r>
                      <a:endParaRPr kumimoji="1" lang="ja-JP" altLang="en-US" sz="2400" dirty="0"/>
                    </a:p>
                  </a:txBody>
                  <a:tcPr/>
                </a:tc>
                <a:tc>
                  <a:txBody>
                    <a:bodyPr/>
                    <a:lstStyle/>
                    <a:p>
                      <a:r>
                        <a:rPr kumimoji="1" lang="ja-JP" altLang="en-US" sz="2400" dirty="0" smtClean="0"/>
                        <a:t>大阪住之江</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r>
            </a:tbl>
          </a:graphicData>
        </a:graphic>
      </p:graphicFrame>
      <p:cxnSp>
        <p:nvCxnSpPr>
          <p:cNvPr id="8" name="直線コネクタ 7"/>
          <p:cNvCxnSpPr/>
          <p:nvPr/>
        </p:nvCxnSpPr>
        <p:spPr>
          <a:xfrm>
            <a:off x="4605251" y="260648"/>
            <a:ext cx="0" cy="6386890"/>
          </a:xfrm>
          <a:prstGeom prst="line">
            <a:avLst/>
          </a:prstGeom>
        </p:spPr>
        <p:style>
          <a:lnRef idx="3">
            <a:schemeClr val="dk1"/>
          </a:lnRef>
          <a:fillRef idx="0">
            <a:schemeClr val="dk1"/>
          </a:fillRef>
          <a:effectRef idx="2">
            <a:schemeClr val="dk1"/>
          </a:effectRef>
          <a:fontRef idx="minor">
            <a:schemeClr val="tx1"/>
          </a:fontRef>
        </p:style>
      </p:cxn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882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01.jpg"/>
          <p:cNvPicPr>
            <a:picLocks noGrp="1" noChangeAspect="1"/>
          </p:cNvPicPr>
          <p:nvPr>
            <p:ph idx="1"/>
          </p:nvPr>
        </p:nvPicPr>
        <p:blipFill>
          <a:blip r:embed="rId3" cstate="print"/>
          <a:stretch>
            <a:fillRect/>
          </a:stretch>
        </p:blipFill>
        <p:spPr>
          <a:xfrm>
            <a:off x="0" y="0"/>
            <a:ext cx="9152958"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3327593"/>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2.jpg"/>
          <p:cNvPicPr>
            <a:picLocks noGrp="1" noChangeAspect="1"/>
          </p:cNvPicPr>
          <p:nvPr>
            <p:ph idx="1"/>
          </p:nvPr>
        </p:nvPicPr>
        <p:blipFill>
          <a:blip r:embed="rId3" cstate="print"/>
          <a:stretch>
            <a:fillRect/>
          </a:stretch>
        </p:blipFill>
        <p:spPr>
          <a:xfrm>
            <a:off x="0" y="0"/>
            <a:ext cx="9144000"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4359918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3.jpg"/>
          <p:cNvPicPr>
            <a:picLocks noGrp="1" noChangeAspect="1"/>
          </p:cNvPicPr>
          <p:nvPr>
            <p:ph idx="1"/>
          </p:nvPr>
        </p:nvPicPr>
        <p:blipFill>
          <a:blip r:embed="rId3" cstate="print"/>
          <a:stretch>
            <a:fillRect/>
          </a:stretch>
        </p:blipFill>
        <p:spPr>
          <a:xfrm>
            <a:off x="0" y="0"/>
            <a:ext cx="9135482"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8425604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4.jpg"/>
          <p:cNvPicPr>
            <a:picLocks noGrp="1" noChangeAspect="1"/>
          </p:cNvPicPr>
          <p:nvPr>
            <p:ph idx="1"/>
          </p:nvPr>
        </p:nvPicPr>
        <p:blipFill>
          <a:blip r:embed="rId3" cstate="print"/>
          <a:stretch>
            <a:fillRect/>
          </a:stretch>
        </p:blipFill>
        <p:spPr>
          <a:xfrm>
            <a:off x="-1" y="0"/>
            <a:ext cx="9108175"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85373199"/>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0277"/>
            <a:ext cx="8229600" cy="1143000"/>
          </a:xfrm>
        </p:spPr>
        <p:txBody>
          <a:bodyPr>
            <a:normAutofit/>
          </a:bodyPr>
          <a:lstStyle/>
          <a:p>
            <a:r>
              <a:rPr kumimoji="1" lang="ja-JP" altLang="en-US" sz="4000" dirty="0" smtClean="0">
                <a:solidFill>
                  <a:srgbClr val="FFFF99"/>
                </a:solidFill>
              </a:rPr>
              <a:t>ロータリーの未来</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323528" y="1196752"/>
            <a:ext cx="8640960" cy="5661248"/>
          </a:xfrm>
        </p:spPr>
        <p:txBody>
          <a:bodyPr>
            <a:normAutofit fontScale="40000" lnSpcReduction="20000"/>
          </a:bodyPr>
          <a:lstStyle/>
          <a:p>
            <a:r>
              <a:rPr kumimoji="1" lang="ja-JP" altLang="en-US" sz="80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少人数</a:t>
            </a:r>
            <a:r>
              <a:rPr kumimoji="1" lang="ja-JP" altLang="en-US" sz="80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でも活性化</a:t>
            </a:r>
            <a:r>
              <a:rPr kumimoji="1" lang="ja-JP" altLang="en-US" sz="80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の高いクラブ</a:t>
            </a:r>
          </a:p>
          <a:p>
            <a:r>
              <a:rPr lang="en-US" altLang="ja-JP" sz="80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5</a:t>
            </a:r>
            <a:r>
              <a:rPr lang="ja-JP" altLang="en-US" sz="80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en-US" altLang="ja-JP" sz="80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10</a:t>
            </a:r>
            <a:r>
              <a:rPr lang="ja-JP" altLang="en-US" sz="80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年後</a:t>
            </a:r>
            <a:r>
              <a:rPr lang="ja-JP" altLang="en-US" sz="80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にあなたのクラブは存続するか</a:t>
            </a:r>
          </a:p>
          <a:p>
            <a:r>
              <a:rPr lang="ja-JP" altLang="en-US" sz="80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生き残るための戦略</a:t>
            </a:r>
          </a:p>
          <a:p>
            <a:pPr marL="0" indent="0">
              <a:buNone/>
            </a:pPr>
            <a:r>
              <a:rPr lang="ja-JP" altLang="en-US" sz="6400" dirty="0" smtClean="0">
                <a:solidFill>
                  <a:srgbClr val="FFFF00"/>
                </a:solidFill>
              </a:rPr>
              <a:t>　　　</a:t>
            </a:r>
          </a:p>
          <a:p>
            <a:pPr marL="0" indent="0">
              <a:buNone/>
            </a:pPr>
            <a:r>
              <a:rPr lang="ja-JP" altLang="en-US" sz="8400" dirty="0" smtClean="0">
                <a:solidFill>
                  <a:srgbClr val="FFFF00"/>
                </a:solidFill>
              </a:rPr>
              <a:t>　　個々のクラブが自ら</a:t>
            </a:r>
            <a:r>
              <a:rPr lang="ja-JP" altLang="en-US" sz="8400" dirty="0" smtClean="0">
                <a:solidFill>
                  <a:srgbClr val="FFFF00"/>
                </a:solidFill>
              </a:rPr>
              <a:t>考える</a:t>
            </a:r>
            <a:endParaRPr lang="ja-JP" altLang="en-US" sz="8400" dirty="0" smtClean="0">
              <a:solidFill>
                <a:srgbClr val="FFFF00"/>
              </a:solidFill>
            </a:endParaRPr>
          </a:p>
          <a:p>
            <a:pPr marL="0" indent="0">
              <a:buNone/>
            </a:pPr>
            <a:r>
              <a:rPr lang="ja-JP" altLang="en-US" sz="6400" dirty="0" smtClean="0"/>
              <a:t>　　　</a:t>
            </a:r>
          </a:p>
          <a:p>
            <a:pPr marL="0" indent="0">
              <a:buNone/>
            </a:pPr>
            <a:r>
              <a:rPr lang="ja-JP" altLang="en-US" sz="3600" dirty="0" smtClean="0">
                <a:solidFill>
                  <a:srgbClr val="FF0000"/>
                </a:solidFill>
              </a:rPr>
              <a:t>　　　　　</a:t>
            </a:r>
          </a:p>
          <a:p>
            <a:pPr marL="0" indent="0">
              <a:buNone/>
            </a:pPr>
            <a:r>
              <a:rPr lang="ja-JP" altLang="en-US" sz="3600" dirty="0">
                <a:solidFill>
                  <a:srgbClr val="FF0000"/>
                </a:solidFill>
              </a:rPr>
              <a:t>　</a:t>
            </a:r>
            <a:r>
              <a:rPr lang="ja-JP" altLang="en-US" sz="3600" dirty="0" smtClean="0">
                <a:solidFill>
                  <a:srgbClr val="FF0000"/>
                </a:solidFill>
              </a:rPr>
              <a:t>　　　</a:t>
            </a:r>
            <a:r>
              <a:rPr lang="en-US" altLang="ja-JP" sz="11000" dirty="0" smtClean="0">
                <a:solidFill>
                  <a:srgbClr val="FF0000"/>
                </a:solidFill>
              </a:rPr>
              <a:t>DLP</a:t>
            </a:r>
          </a:p>
          <a:p>
            <a:pPr marL="0" indent="0">
              <a:buNone/>
            </a:pPr>
            <a:r>
              <a:rPr lang="ja-JP" altLang="en-US" sz="11000" dirty="0" smtClean="0">
                <a:solidFill>
                  <a:srgbClr val="FF0000"/>
                </a:solidFill>
              </a:rPr>
              <a:t>　　　　　　</a:t>
            </a:r>
            <a:r>
              <a:rPr lang="en-US" altLang="ja-JP" sz="11000" dirty="0" smtClean="0">
                <a:solidFill>
                  <a:srgbClr val="FF0000"/>
                </a:solidFill>
              </a:rPr>
              <a:t>CLP</a:t>
            </a:r>
          </a:p>
          <a:p>
            <a:pPr marL="0" indent="0">
              <a:buNone/>
            </a:pPr>
            <a:r>
              <a:rPr lang="ja-JP" altLang="en-US" sz="11000" dirty="0" smtClean="0">
                <a:solidFill>
                  <a:srgbClr val="FF0000"/>
                </a:solidFill>
              </a:rPr>
              <a:t>　　　　　　　　　クラブ研修リーダー</a:t>
            </a:r>
            <a:endParaRPr lang="en-US" altLang="ja-JP" sz="11000" dirty="0" smtClean="0">
              <a:solidFill>
                <a:srgbClr val="FF0000"/>
              </a:solidFill>
            </a:endParaRPr>
          </a:p>
          <a:p>
            <a:endParaRPr lang="ja-JP" altLang="en-US" dirty="0" smtClean="0"/>
          </a:p>
          <a:p>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8235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dirty="0" smtClean="0"/>
              <a:t>変えてはならないもの</a:t>
            </a:r>
            <a:br>
              <a:rPr kumimoji="1" lang="ja-JP" altLang="en-US" dirty="0" smtClean="0"/>
            </a:br>
            <a:r>
              <a:rPr lang="ja-JP" altLang="en-US" dirty="0"/>
              <a:t>奉仕理念</a:t>
            </a:r>
            <a:r>
              <a:rPr lang="ja-JP" altLang="en-US" dirty="0" smtClean="0"/>
              <a:t>の順守</a:t>
            </a:r>
            <a:br>
              <a:rPr lang="ja-JP" altLang="en-US" dirty="0" smtClean="0"/>
            </a:br>
            <a:r>
              <a:rPr lang="ja-JP" altLang="en-US" dirty="0"/>
              <a:t/>
            </a:r>
            <a:br>
              <a:rPr lang="ja-JP" altLang="en-US" dirty="0"/>
            </a:br>
            <a:r>
              <a:rPr kumimoji="1" lang="ja-JP" altLang="en-US" dirty="0" smtClean="0"/>
              <a:t>ロータリーに奉仕理念を</a:t>
            </a:r>
            <a:br>
              <a:rPr kumimoji="1" lang="ja-JP" altLang="en-US" dirty="0" smtClean="0"/>
            </a:br>
            <a:r>
              <a:rPr lang="ja-JP" altLang="en-US" dirty="0"/>
              <a:t>提唱したの</a:t>
            </a:r>
            <a:r>
              <a:rPr lang="ja-JP" altLang="en-US" dirty="0" smtClean="0"/>
              <a:t>は　アーサー・</a:t>
            </a:r>
            <a:br>
              <a:rPr lang="ja-JP" altLang="en-US" dirty="0" smtClean="0"/>
            </a:br>
            <a:r>
              <a:rPr lang="ja-JP" altLang="en-US" dirty="0"/>
              <a:t>フレデリック</a:t>
            </a:r>
            <a:r>
              <a:rPr lang="ja-JP" altLang="en-US" dirty="0" smtClean="0"/>
              <a:t>・シェルドンである</a:t>
            </a:r>
            <a:endParaRPr kumimoji="1" lang="ja-JP" altLang="en-US" dirty="0"/>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0081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TotalTime>
  <Words>3716</Words>
  <Application>Microsoft Office PowerPoint</Application>
  <PresentationFormat>画面に合わせる (4:3)</PresentationFormat>
  <Paragraphs>294</Paragraphs>
  <Slides>17</Slides>
  <Notes>17</Notes>
  <HiddenSlides>0</HiddenSlides>
  <MMClips>0</MMClips>
  <ScaleCrop>false</ScaleCrop>
  <HeadingPairs>
    <vt:vector size="4" baseType="variant">
      <vt:variant>
        <vt:lpstr>テーマ</vt:lpstr>
      </vt:variant>
      <vt:variant>
        <vt:i4>2</vt:i4>
      </vt:variant>
      <vt:variant>
        <vt:lpstr>スライド タイトル</vt:lpstr>
      </vt:variant>
      <vt:variant>
        <vt:i4>17</vt:i4>
      </vt:variant>
    </vt:vector>
  </HeadingPairs>
  <TitlesOfParts>
    <vt:vector size="19" baseType="lpstr">
      <vt:lpstr>Office テーマ</vt:lpstr>
      <vt:lpstr>デザインの設定</vt:lpstr>
      <vt:lpstr>2012年　PETS</vt:lpstr>
      <vt:lpstr>ＲＩ 戦略計画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ロータリーの未来</vt:lpstr>
      <vt:lpstr>変えてはならないもの 奉仕理念の順守  ロータリーに奉仕理念を 提唱したのは　アーサー・ フレデリック・シェルドンである</vt:lpstr>
      <vt:lpstr>PowerPoint プレゼンテーション</vt:lpstr>
      <vt:lpstr>PowerPoint プレゼンテーション</vt:lpstr>
      <vt:lpstr>PowerPoint プレゼンテーション</vt:lpstr>
      <vt:lpstr>He profits most who serves best</vt:lpstr>
      <vt:lpstr>会員の純粋親睦</vt:lpstr>
      <vt:lpstr>ロータリアンとしての誇り</vt:lpstr>
      <vt:lpstr>会員増強を真剣に考えているか</vt:lpstr>
      <vt:lpstr>制度疲労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221</cp:revision>
  <dcterms:created xsi:type="dcterms:W3CDTF">2011-07-09T00:39:15Z</dcterms:created>
  <dcterms:modified xsi:type="dcterms:W3CDTF">2012-03-14T04:10:51Z</dcterms:modified>
</cp:coreProperties>
</file>