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sldIdLst>
    <p:sldId id="364" r:id="rId3"/>
    <p:sldId id="368" r:id="rId4"/>
    <p:sldId id="403" r:id="rId5"/>
    <p:sldId id="404" r:id="rId6"/>
    <p:sldId id="405" r:id="rId7"/>
    <p:sldId id="408" r:id="rId8"/>
    <p:sldId id="443" r:id="rId9"/>
    <p:sldId id="389" r:id="rId10"/>
    <p:sldId id="390" r:id="rId11"/>
    <p:sldId id="391" r:id="rId12"/>
    <p:sldId id="392" r:id="rId13"/>
    <p:sldId id="369" r:id="rId14"/>
    <p:sldId id="409" r:id="rId15"/>
    <p:sldId id="410" r:id="rId16"/>
    <p:sldId id="444" r:id="rId17"/>
    <p:sldId id="394" r:id="rId18"/>
    <p:sldId id="395" r:id="rId19"/>
    <p:sldId id="399" r:id="rId20"/>
    <p:sldId id="414" r:id="rId21"/>
    <p:sldId id="415" r:id="rId22"/>
    <p:sldId id="416" r:id="rId23"/>
    <p:sldId id="417" r:id="rId24"/>
    <p:sldId id="420" r:id="rId25"/>
    <p:sldId id="422" r:id="rId26"/>
    <p:sldId id="423" r:id="rId27"/>
    <p:sldId id="374" r:id="rId28"/>
    <p:sldId id="396" r:id="rId29"/>
    <p:sldId id="398" r:id="rId30"/>
    <p:sldId id="413" r:id="rId31"/>
    <p:sldId id="400" r:id="rId32"/>
    <p:sldId id="425" r:id="rId33"/>
    <p:sldId id="430" r:id="rId34"/>
    <p:sldId id="427" r:id="rId35"/>
    <p:sldId id="434" r:id="rId36"/>
    <p:sldId id="436" r:id="rId3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94CDBF83-23AA-4E74-8985-69E285614062}">
          <p14:sldIdLst>
            <p14:sldId id="364"/>
            <p14:sldId id="368"/>
            <p14:sldId id="403"/>
            <p14:sldId id="404"/>
            <p14:sldId id="405"/>
            <p14:sldId id="408"/>
            <p14:sldId id="443"/>
            <p14:sldId id="389"/>
            <p14:sldId id="390"/>
            <p14:sldId id="391"/>
            <p14:sldId id="392"/>
            <p14:sldId id="369"/>
            <p14:sldId id="409"/>
            <p14:sldId id="410"/>
            <p14:sldId id="444"/>
            <p14:sldId id="394"/>
            <p14:sldId id="395"/>
            <p14:sldId id="399"/>
            <p14:sldId id="414"/>
            <p14:sldId id="415"/>
            <p14:sldId id="416"/>
            <p14:sldId id="417"/>
            <p14:sldId id="420"/>
            <p14:sldId id="422"/>
            <p14:sldId id="423"/>
            <p14:sldId id="374"/>
            <p14:sldId id="396"/>
            <p14:sldId id="398"/>
            <p14:sldId id="413"/>
            <p14:sldId id="400"/>
            <p14:sldId id="425"/>
            <p14:sldId id="430"/>
            <p14:sldId id="427"/>
            <p14:sldId id="434"/>
            <p14:sldId id="43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52239" autoAdjust="0"/>
  </p:normalViewPr>
  <p:slideViewPr>
    <p:cSldViewPr>
      <p:cViewPr varScale="1">
        <p:scale>
          <a:sx n="45" d="100"/>
          <a:sy n="45" d="100"/>
        </p:scale>
        <p:origin x="-86" y="-874"/>
      </p:cViewPr>
      <p:guideLst>
        <p:guide orient="horz" pos="2160"/>
        <p:guide pos="2880"/>
      </p:guideLst>
    </p:cSldViewPr>
  </p:slideViewPr>
  <p:notesTextViewPr>
    <p:cViewPr>
      <p:scale>
        <a:sx n="100" d="100"/>
        <a:sy n="100" d="100"/>
      </p:scale>
      <p:origin x="0" y="0"/>
    </p:cViewPr>
  </p:notesTextViewPr>
  <p:sorterViewPr>
    <p:cViewPr>
      <p:scale>
        <a:sx n="62" d="100"/>
        <a:sy n="62" d="100"/>
      </p:scale>
      <p:origin x="0" y="0"/>
    </p:cViewPr>
  </p:sorterViewPr>
  <p:notesViewPr>
    <p:cSldViewPr>
      <p:cViewPr varScale="1">
        <p:scale>
          <a:sx n="70" d="100"/>
          <a:sy n="70" d="100"/>
        </p:scale>
        <p:origin x="-3048"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2012/4/19</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dirty="0"/>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dirty="0"/>
          </a:p>
        </p:txBody>
      </p:sp>
    </p:spTree>
    <p:extLst>
      <p:ext uri="{BB962C8B-B14F-4D97-AF65-F5344CB8AC3E}">
        <p14:creationId xmlns:p14="http://schemas.microsoft.com/office/powerpoint/2010/main" val="3075799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ガバナー会の対応のまずさから、義捐金の配分が大幅におくれ、復旧作業もままなりません。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10</a:t>
            </a:fld>
            <a:endParaRPr kumimoji="1" lang="ja-JP" altLang="en-US" dirty="0"/>
          </a:p>
        </p:txBody>
      </p:sp>
    </p:spTree>
    <p:extLst>
      <p:ext uri="{BB962C8B-B14F-4D97-AF65-F5344CB8AC3E}">
        <p14:creationId xmlns:p14="http://schemas.microsoft.com/office/powerpoint/2010/main" val="3998816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これに対して、</a:t>
            </a:r>
            <a:r>
              <a:rPr kumimoji="1" lang="en-US" altLang="ja-JP" dirty="0" smtClean="0"/>
              <a:t>RI</a:t>
            </a:r>
            <a:r>
              <a:rPr kumimoji="1" lang="ja-JP" altLang="en-US" dirty="0" smtClean="0"/>
              <a:t>もロータリー財団も特に日本を対称に特例を設けて積極的に援助していますが、被害の大きさに、ほとんど何の抜本的な対応はできないというのが、現実です。</a:t>
            </a:r>
          </a:p>
          <a:p>
            <a:r>
              <a:rPr kumimoji="1" lang="ja-JP" altLang="en-US" dirty="0" smtClean="0"/>
              <a:t>このまま進めば、退会者続出によるクラブ統廃合はもちろんのこと、地区統合やゾーンの見直しも間近に迫るのではないかと心配されます。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11</a:t>
            </a:fld>
            <a:endParaRPr kumimoji="1" lang="ja-JP" altLang="en-US" dirty="0"/>
          </a:p>
        </p:txBody>
      </p:sp>
    </p:spTree>
    <p:extLst>
      <p:ext uri="{BB962C8B-B14F-4D97-AF65-F5344CB8AC3E}">
        <p14:creationId xmlns:p14="http://schemas.microsoft.com/office/powerpoint/2010/main" val="1578255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smtClean="0">
                <a:latin typeface="Times New Roman" pitchFamily="18" charset="0"/>
              </a:rPr>
              <a:t>これら一連の会員減少とクラブの低迷を防ぐために立てられた計画が戦略計画です。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Times New Roman" pitchFamily="18" charset="0"/>
              </a:rPr>
              <a:t>クラブの存続は会員数だけにかかっているわけではありません。こじんまりした人数なのにしっかりとした活動を展開しているクラブはたくさんあります。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しかし、このままの状態が続いたら、</a:t>
            </a:r>
            <a:r>
              <a:rPr lang="en-US" altLang="ja-JP" sz="1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5</a:t>
            </a:r>
            <a:r>
              <a:rPr lang="ja-JP" altLang="en-US" sz="1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en-US" altLang="ja-JP" sz="1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10</a:t>
            </a:r>
            <a:r>
              <a:rPr lang="ja-JP" altLang="en-US" sz="1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年後にあなたのクラブが存続している保証はないのです。</a:t>
            </a:r>
            <a:endParaRPr lang="ja-JP" altLang="en-US" dirty="0" smtClean="0">
              <a:latin typeface="Times New Roman" pitchFamily="18" charset="0"/>
            </a:endParaRPr>
          </a:p>
          <a:p>
            <a:pPr eaLnBrk="1" hangingPunct="1"/>
            <a:r>
              <a:rPr lang="ja-JP" altLang="en-US" dirty="0" smtClean="0">
                <a:latin typeface="Times New Roman" pitchFamily="18" charset="0"/>
              </a:rPr>
              <a:t>ロータリーの未来は、クラブが、存続力と活力、そして成長する力を備えられるかどうかにかかっています。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生き残りたいという願望があるならば、どうすれば生き残れるかその戦略を真剣に考える必要があります。</a:t>
            </a:r>
          </a:p>
          <a:p>
            <a:pPr eaLnBrk="1" hangingPunct="1"/>
            <a:r>
              <a:rPr lang="ja-JP" altLang="en-US" dirty="0" smtClean="0">
                <a:latin typeface="Times New Roman" pitchFamily="18" charset="0"/>
              </a:rPr>
              <a:t>これが</a:t>
            </a:r>
            <a:r>
              <a:rPr lang="en-US" altLang="ja-JP" dirty="0" smtClean="0">
                <a:latin typeface="Times New Roman" pitchFamily="18" charset="0"/>
              </a:rPr>
              <a:t>RI</a:t>
            </a:r>
            <a:r>
              <a:rPr lang="ja-JP" altLang="en-US" dirty="0" smtClean="0">
                <a:latin typeface="Times New Roman" pitchFamily="18" charset="0"/>
              </a:rPr>
              <a:t>の戦略計画なのです。</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そしてその生き残るための戦略計画は、個々のロータリークラブが自ら考えなければならないのです。その意味から、</a:t>
            </a:r>
            <a:r>
              <a:rPr lang="en-US" altLang="ja-JP" dirty="0" smtClean="0">
                <a:latin typeface="Times New Roman" pitchFamily="18" charset="0"/>
              </a:rPr>
              <a:t>RLI</a:t>
            </a:r>
            <a:r>
              <a:rPr lang="ja-JP" altLang="en-US" dirty="0" smtClean="0">
                <a:latin typeface="Times New Roman" pitchFamily="18" charset="0"/>
              </a:rPr>
              <a:t>は将来のリーダーを養成するよいきっかけになるかも知れません。</a:t>
            </a:r>
          </a:p>
          <a:p>
            <a:pPr eaLnBrk="1" hangingPunct="1"/>
            <a:endParaRPr lang="ja-JP" altLang="en-US" dirty="0" smtClean="0">
              <a:latin typeface="Times New Roman" pitchFamily="18" charset="0"/>
            </a:endParaRPr>
          </a:p>
          <a:p>
            <a:pPr eaLnBrk="1" hangingPunct="1"/>
            <a:r>
              <a:rPr lang="ja-JP" altLang="en-US" dirty="0" smtClean="0">
                <a:latin typeface="Times New Roman" pitchFamily="18" charset="0"/>
              </a:rPr>
              <a:t>そして、その戦略を立てるための考え方が、</a:t>
            </a:r>
            <a:r>
              <a:rPr lang="en-US" altLang="ja-JP" dirty="0" smtClean="0">
                <a:latin typeface="Times New Roman" pitchFamily="18" charset="0"/>
              </a:rPr>
              <a:t>DLP</a:t>
            </a:r>
            <a:r>
              <a:rPr lang="ja-JP" altLang="en-US" dirty="0" smtClean="0">
                <a:latin typeface="Times New Roman" pitchFamily="18" charset="0"/>
              </a:rPr>
              <a:t>と</a:t>
            </a:r>
            <a:r>
              <a:rPr lang="en-US" altLang="ja-JP" dirty="0" smtClean="0">
                <a:latin typeface="Times New Roman" pitchFamily="18" charset="0"/>
              </a:rPr>
              <a:t>CLP</a:t>
            </a:r>
            <a:r>
              <a:rPr lang="ja-JP" altLang="en-US" dirty="0" smtClean="0">
                <a:latin typeface="Times New Roman" pitchFamily="18" charset="0"/>
              </a:rPr>
              <a:t>であり、クラブにおける推進者がクラブ研修リーダーなのです。</a:t>
            </a:r>
            <a:r>
              <a:rPr lang="en-US" altLang="ja-JP" dirty="0" smtClean="0">
                <a:latin typeface="Times New Roman" pitchFamily="18" charset="0"/>
              </a:rPr>
              <a:t>CLP</a:t>
            </a:r>
            <a:r>
              <a:rPr lang="ja-JP" altLang="en-US" dirty="0" smtClean="0">
                <a:latin typeface="Times New Roman" pitchFamily="18" charset="0"/>
              </a:rPr>
              <a:t>とは単に委員会を統廃合することではなく、</a:t>
            </a:r>
            <a:r>
              <a:rPr lang="en-US" altLang="ja-JP" dirty="0" smtClean="0">
                <a:latin typeface="Times New Roman" pitchFamily="18" charset="0"/>
              </a:rPr>
              <a:t>3</a:t>
            </a:r>
            <a:r>
              <a:rPr lang="ja-JP" altLang="en-US" dirty="0" smtClean="0">
                <a:latin typeface="Times New Roman" pitchFamily="18" charset="0"/>
              </a:rPr>
              <a:t>年後</a:t>
            </a:r>
            <a:r>
              <a:rPr lang="en-US" altLang="ja-JP" dirty="0" smtClean="0">
                <a:latin typeface="Times New Roman" pitchFamily="18" charset="0"/>
              </a:rPr>
              <a:t>5</a:t>
            </a:r>
            <a:r>
              <a:rPr lang="ja-JP" altLang="en-US" dirty="0" smtClean="0">
                <a:latin typeface="Times New Roman" pitchFamily="18" charset="0"/>
              </a:rPr>
              <a:t>年後を考えてクラブ活動の継続性を図る制度であり、クラブ研修リーダーとは、会員に定款細則を教えたり、奉仕理念を研鑽するロータリー情報委員とはまったく異質な存在であり、クラブ</a:t>
            </a:r>
            <a:r>
              <a:rPr lang="en-US" altLang="ja-JP" dirty="0" smtClean="0">
                <a:latin typeface="Times New Roman" pitchFamily="18" charset="0"/>
              </a:rPr>
              <a:t>100</a:t>
            </a:r>
            <a:r>
              <a:rPr lang="ja-JP" altLang="en-US" dirty="0" smtClean="0">
                <a:latin typeface="Times New Roman" pitchFamily="18" charset="0"/>
              </a:rPr>
              <a:t>年の計を考える役職なのです。</a:t>
            </a:r>
          </a:p>
          <a:p>
            <a:pPr eaLnBrk="1" hangingPunct="1"/>
            <a:endParaRPr lang="ja-JP" altLang="en-US" dirty="0" smtClean="0">
              <a:latin typeface="Times New Roman" pitchFamily="18" charset="0"/>
            </a:endParaRPr>
          </a:p>
          <a:p>
            <a:pPr eaLnBrk="1" hangingPunct="1"/>
            <a:endParaRPr lang="ja-JP" altLang="en-US" dirty="0" smtClean="0">
              <a:latin typeface="Times New Roman" pitchFamily="18" charset="0"/>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12</a:t>
            </a:fld>
            <a:endParaRPr kumimoji="1" lang="ja-JP" altLang="en-US" dirty="0"/>
          </a:p>
        </p:txBody>
      </p:sp>
    </p:spTree>
    <p:extLst>
      <p:ext uri="{BB962C8B-B14F-4D97-AF65-F5344CB8AC3E}">
        <p14:creationId xmlns:p14="http://schemas.microsoft.com/office/powerpoint/2010/main" val="243287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「世界は絶えず変化しています。そして私たちは世界とともに変化する心構えがなければなりません。ロータリー物語は何度も書き替えられなければならないでしょう。」 </a:t>
            </a:r>
          </a:p>
          <a:p>
            <a:r>
              <a:rPr kumimoji="1" lang="ja-JP" altLang="en-US" sz="1200" kern="1200" dirty="0" smtClean="0">
                <a:solidFill>
                  <a:schemeClr val="tx1"/>
                </a:solidFill>
                <a:latin typeface="+mn-lt"/>
                <a:ea typeface="+mn-ea"/>
                <a:cs typeface="+mn-cs"/>
              </a:rPr>
              <a:t>「ロータリーがその適正な運命を理解するとしたら、ロータリーは必ず進歩しなければなりません。時には革命が起こる必要があります。」 </a:t>
            </a:r>
          </a:p>
          <a:p>
            <a:r>
              <a:rPr kumimoji="1" lang="ja-JP" altLang="en-US" sz="1200" kern="1200" dirty="0" smtClean="0">
                <a:solidFill>
                  <a:schemeClr val="tx1"/>
                </a:solidFill>
                <a:latin typeface="+mn-lt"/>
                <a:ea typeface="+mn-ea"/>
                <a:cs typeface="+mn-cs"/>
              </a:rPr>
              <a:t>これは、ポール・ハリスが残した有名な言葉です。この言葉を例に出して、ロータリーは変わらなければならないことを力説する人も多いようですが、ロータリーにおいて、「変えなければならないもの」と「変えてはならないもの」をはっきり分類しておく必要があります。 </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D2C96219-3C53-442F-9987-27FA1CDBBC84}" type="slidenum">
              <a:rPr lang="ja-JP" altLang="en-US" smtClean="0"/>
              <a:pPr>
                <a:defRPr/>
              </a:pPr>
              <a:t>13</a:t>
            </a:fld>
            <a:endParaRPr lang="ja-JP"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pPr eaLnBrk="1" hangingPunct="1"/>
            <a:r>
              <a:rPr kumimoji="1" lang="ja-JP" altLang="en-US" sz="1200" kern="1200" dirty="0" err="1" smtClean="0">
                <a:solidFill>
                  <a:schemeClr val="tx1"/>
                </a:solidFill>
                <a:latin typeface="+mn-lt"/>
                <a:ea typeface="+mn-ea"/>
                <a:cs typeface="+mn-cs"/>
              </a:rPr>
              <a:t>。</a:t>
            </a:r>
            <a:r>
              <a:rPr lang="ja-JP" altLang="en-US" dirty="0" smtClean="0">
                <a:latin typeface="Times New Roman" pitchFamily="18" charset="0"/>
              </a:rPr>
              <a:t>組織には、確固たる奉仕理念が必要です。ロータリーはそれを</a:t>
            </a:r>
            <a:r>
              <a:rPr lang="en-US" altLang="ja-JP" dirty="0" smtClean="0">
                <a:latin typeface="Times New Roman" pitchFamily="18" charset="0"/>
              </a:rPr>
              <a:t>Service above self </a:t>
            </a:r>
            <a:r>
              <a:rPr lang="ja-JP" altLang="en-US" dirty="0" smtClean="0">
                <a:latin typeface="Times New Roman" pitchFamily="18" charset="0"/>
              </a:rPr>
              <a:t>と </a:t>
            </a:r>
            <a:r>
              <a:rPr lang="en-US" altLang="ja-JP" dirty="0" smtClean="0">
                <a:latin typeface="Times New Roman" pitchFamily="18" charset="0"/>
              </a:rPr>
              <a:t>He profits most who serves best </a:t>
            </a:r>
            <a:r>
              <a:rPr lang="en-US" altLang="ja-JP" baseline="0" dirty="0" smtClean="0">
                <a:latin typeface="Times New Roman" pitchFamily="18" charset="0"/>
              </a:rPr>
              <a:t> </a:t>
            </a:r>
            <a:r>
              <a:rPr lang="ja-JP" altLang="en-US" baseline="0" dirty="0" smtClean="0">
                <a:latin typeface="Times New Roman" pitchFamily="18" charset="0"/>
              </a:rPr>
              <a:t>というモットーに託しています。</a:t>
            </a:r>
          </a:p>
          <a:p>
            <a:pPr eaLnBrk="1" hangingPunct="1"/>
            <a:r>
              <a:rPr lang="ja-JP" altLang="en-US" baseline="0" dirty="0" smtClean="0">
                <a:latin typeface="Times New Roman" pitchFamily="18" charset="0"/>
              </a:rPr>
              <a:t>さらにこのことは</a:t>
            </a:r>
            <a:r>
              <a:rPr lang="en-US" altLang="ja-JP" baseline="0" dirty="0" smtClean="0">
                <a:latin typeface="Times New Roman" pitchFamily="18" charset="0"/>
              </a:rPr>
              <a:t>2010</a:t>
            </a:r>
            <a:r>
              <a:rPr lang="ja-JP" altLang="en-US" baseline="0" dirty="0" smtClean="0">
                <a:latin typeface="Times New Roman" pitchFamily="18" charset="0"/>
              </a:rPr>
              <a:t>年の規定審議会において</a:t>
            </a:r>
            <a:r>
              <a:rPr lang="en-US" altLang="ja-JP" baseline="0" dirty="0" smtClean="0">
                <a:latin typeface="Times New Roman" pitchFamily="18" charset="0"/>
              </a:rPr>
              <a:t>RI</a:t>
            </a:r>
            <a:r>
              <a:rPr lang="ja-JP" altLang="en-US" baseline="0" dirty="0" smtClean="0">
                <a:latin typeface="Times New Roman" pitchFamily="18" charset="0"/>
              </a:rPr>
              <a:t>も正式に認めたことです。</a:t>
            </a:r>
            <a:endParaRPr lang="ja-JP" altLang="en-US" dirty="0" smtClean="0">
              <a:latin typeface="Times New Roman" pitchFamily="18" charset="0"/>
            </a:endParaRPr>
          </a:p>
          <a:p>
            <a:pPr eaLnBrk="1" hangingPunct="1"/>
            <a:endParaRPr kumimoji="1" lang="ja-JP" altLang="en-US" sz="1200" kern="1200" dirty="0" smtClean="0">
              <a:solidFill>
                <a:schemeClr val="tx1"/>
              </a:solidFill>
              <a:effectLst/>
              <a:latin typeface="+mn-lt"/>
              <a:ea typeface="+mn-ea"/>
              <a:cs typeface="+mn-cs"/>
            </a:endParaRPr>
          </a:p>
          <a:p>
            <a:pPr eaLnBrk="1" hangingPunct="1"/>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というモットーは、シェルドンがロータリーのために作った</a:t>
            </a:r>
            <a:r>
              <a:rPr kumimoji="1" lang="ja-JP" altLang="en-US" sz="1200" kern="1200" dirty="0" smtClean="0">
                <a:solidFill>
                  <a:schemeClr val="tx1"/>
                </a:solidFill>
                <a:effectLst/>
                <a:latin typeface="+mn-lt"/>
                <a:ea typeface="+mn-ea"/>
                <a:cs typeface="+mn-cs"/>
              </a:rPr>
              <a:t>のではなく、</a:t>
            </a:r>
            <a:r>
              <a:rPr kumimoji="1" lang="en-US" altLang="ja-JP" sz="1200" kern="1200" dirty="0" smtClean="0">
                <a:solidFill>
                  <a:schemeClr val="tx1"/>
                </a:solidFill>
                <a:effectLst/>
                <a:latin typeface="+mn-lt"/>
                <a:ea typeface="+mn-ea"/>
                <a:cs typeface="+mn-cs"/>
              </a:rPr>
              <a:t>1902</a:t>
            </a:r>
            <a:r>
              <a:rPr kumimoji="1" lang="ja-JP" altLang="ja-JP" sz="1200" kern="1200" dirty="0" smtClean="0">
                <a:solidFill>
                  <a:schemeClr val="tx1"/>
                </a:solidFill>
                <a:effectLst/>
                <a:latin typeface="+mn-lt"/>
                <a:ea typeface="+mn-ea"/>
                <a:cs typeface="+mn-cs"/>
              </a:rPr>
              <a:t>年に発行されたシェルドン・スクールの教科書</a:t>
            </a:r>
            <a:r>
              <a:rPr kumimoji="1" lang="ja-JP" altLang="en-US" sz="1200" kern="1200" dirty="0" smtClean="0">
                <a:solidFill>
                  <a:schemeClr val="tx1"/>
                </a:solidFill>
                <a:effectLst/>
                <a:latin typeface="+mn-lt"/>
                <a:ea typeface="+mn-ea"/>
                <a:cs typeface="+mn-cs"/>
              </a:rPr>
              <a:t>の中で使われている言葉で</a:t>
            </a:r>
            <a:r>
              <a:rPr kumimoji="1" lang="ja-JP" altLang="ja-JP" sz="1200" kern="1200" dirty="0" smtClean="0">
                <a:solidFill>
                  <a:schemeClr val="tx1"/>
                </a:solidFill>
                <a:effectLst/>
                <a:latin typeface="+mn-lt"/>
                <a:ea typeface="+mn-ea"/>
                <a:cs typeface="+mn-cs"/>
              </a:rPr>
              <a:t>あり、経営学のモットーとして作られたものを、ロータリーが借用していることになります。</a:t>
            </a:r>
            <a:r>
              <a:rPr kumimoji="1" lang="ja-JP" altLang="en-US" sz="1200" kern="1200" dirty="0" smtClean="0">
                <a:solidFill>
                  <a:schemeClr val="tx1"/>
                </a:solidFill>
                <a:effectLst/>
                <a:latin typeface="+mn-lt"/>
                <a:ea typeface="+mn-ea"/>
                <a:cs typeface="+mn-cs"/>
              </a:rPr>
              <a:t>それ以降に書かれたシェルドンの著作にも、広く</a:t>
            </a:r>
            <a:r>
              <a:rPr kumimoji="1" lang="en-US" altLang="ja-JP" sz="1200" kern="1200" dirty="0" smtClean="0">
                <a:solidFill>
                  <a:schemeClr val="tx1"/>
                </a:solidFill>
                <a:effectLst/>
                <a:latin typeface="+mn-lt"/>
                <a:ea typeface="+mn-ea"/>
                <a:cs typeface="+mn-cs"/>
              </a:rPr>
              <a:t>He profits most who serves best</a:t>
            </a:r>
            <a:r>
              <a:rPr kumimoji="1" lang="ja-JP" altLang="en-US" sz="1200" kern="1200" dirty="0" smtClean="0">
                <a:solidFill>
                  <a:schemeClr val="tx1"/>
                </a:solidFill>
                <a:effectLst/>
                <a:latin typeface="+mn-lt"/>
                <a:ea typeface="+mn-ea"/>
                <a:cs typeface="+mn-cs"/>
              </a:rPr>
              <a:t>というフレーズが使われております。</a:t>
            </a:r>
            <a:r>
              <a:rPr lang="en-US" altLang="ja-JP" dirty="0" smtClean="0">
                <a:latin typeface="Times New Roman" pitchFamily="18" charset="0"/>
              </a:rPr>
              <a:t>He profits most who serves best </a:t>
            </a:r>
            <a:r>
              <a:rPr lang="ja-JP" altLang="en-US" dirty="0" smtClean="0">
                <a:latin typeface="Times New Roman" pitchFamily="18" charset="0"/>
              </a:rPr>
              <a:t>アーサー・フレデリック・シェルドンが提唱した職業奉仕の理念ですから、ロータリーがそれを守っていけるかどうかが最重要課題と言えます。今日はその観点からシェルドンの奉仕理念に少しだけ触れてみたいと思います。</a:t>
            </a:r>
          </a:p>
          <a:p>
            <a:pPr eaLnBrk="1" hangingPunct="1"/>
            <a:r>
              <a:rPr lang="en-US" altLang="ja-JP" dirty="0" smtClean="0">
                <a:latin typeface="Times New Roman" pitchFamily="18" charset="0"/>
              </a:rPr>
              <a:t>Service above self</a:t>
            </a:r>
            <a:r>
              <a:rPr lang="ja-JP" altLang="en-US" dirty="0" smtClean="0">
                <a:latin typeface="Times New Roman" pitchFamily="18" charset="0"/>
              </a:rPr>
              <a:t>については、誰が、いつ、どのような意味をこめて作ったのか分かっていませんが、現在では、他人のことを思い遣り他人のために尽くすという人道的奉仕活動のモットーとして使われています。</a:t>
            </a:r>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D2C96219-3C53-442F-9987-27FA1CDBBC84}" type="slidenum">
              <a:rPr lang="ja-JP" altLang="en-US" smtClean="0"/>
              <a:pPr>
                <a:defRPr/>
              </a:pPr>
              <a:t>14</a:t>
            </a:fld>
            <a:endParaRPr lang="ja-JP"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私たちの心の中では、自分が儲けたいという利己の心と、他人のために尽くしたいという利他の心が常に葛藤を繰り返しています。</a:t>
            </a:r>
          </a:p>
          <a:p>
            <a:r>
              <a:rPr kumimoji="1" lang="ja-JP" altLang="en-US" dirty="0" smtClean="0"/>
              <a:t>この相反する心を調和するのがロータリーの奉仕理念であり、これを明文化したのが決議</a:t>
            </a:r>
            <a:r>
              <a:rPr kumimoji="1" lang="en-US" altLang="ja-JP" dirty="0" smtClean="0"/>
              <a:t>23-34</a:t>
            </a:r>
            <a:r>
              <a:rPr kumimoji="1" lang="ja-JP" altLang="en-US" dirty="0" smtClean="0"/>
              <a:t>です。</a:t>
            </a:r>
          </a:p>
          <a:p>
            <a:endParaRPr kumimoji="1" lang="ja-JP" altLang="en-US" dirty="0" smtClean="0"/>
          </a:p>
          <a:p>
            <a:r>
              <a:rPr kumimoji="1" lang="ja-JP" altLang="en-US" dirty="0" smtClean="0"/>
              <a:t>しかし、昨今のロータリー活動を見ると、二つの心の調和を図るのではなく、自分の事業を繁栄させたいという実業人の要望が完全に無視されて、対社会的奉仕活動のみが強調されています。</a:t>
            </a:r>
          </a:p>
          <a:p>
            <a:r>
              <a:rPr kumimoji="1" lang="ja-JP" altLang="en-US" dirty="0" smtClean="0"/>
              <a:t>即ち職業奉仕が正しく理解されていないことが、ロータリーの魅力を失わせる大きな理由になっているのです。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15</a:t>
            </a:fld>
            <a:endParaRPr kumimoji="1" lang="ja-JP" altLang="en-US" dirty="0"/>
          </a:p>
        </p:txBody>
      </p:sp>
    </p:spTree>
    <p:extLst>
      <p:ext uri="{BB962C8B-B14F-4D97-AF65-F5344CB8AC3E}">
        <p14:creationId xmlns:p14="http://schemas.microsoft.com/office/powerpoint/2010/main" val="307598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smtClean="0"/>
              <a:t>1900</a:t>
            </a:r>
            <a:r>
              <a:rPr kumimoji="1" lang="ja-JP" altLang="en-US" dirty="0" smtClean="0"/>
              <a:t>年初頭に暴走した資本主義を何とか阻止しようとしたのが、</a:t>
            </a:r>
            <a:r>
              <a:rPr kumimoji="1" lang="en-US" altLang="ja-JP" dirty="0" smtClean="0"/>
              <a:t>1871</a:t>
            </a:r>
            <a:r>
              <a:rPr kumimoji="1" lang="ja-JP" altLang="en-US" dirty="0" smtClean="0"/>
              <a:t>年に「経済学原理」を書いたカール・メンガーに代表される「オーストリア学派」でした。</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このグループは幅広い人たちで構成されており、最も左翼的なグループは、その不合理な資本主義経済そのものを打破するためには、社会主義や共産主義革命が必要であると考えて、</a:t>
            </a:r>
            <a:r>
              <a:rPr kumimoji="1" lang="en-US" altLang="ja-JP" dirty="0" smtClean="0"/>
              <a:t>1905</a:t>
            </a:r>
            <a:r>
              <a:rPr kumimoji="1" lang="ja-JP" altLang="en-US" dirty="0" smtClean="0"/>
              <a:t>年から、</a:t>
            </a:r>
            <a:r>
              <a:rPr kumimoji="1" lang="en-US" altLang="ja-JP" dirty="0" smtClean="0"/>
              <a:t>1917</a:t>
            </a:r>
            <a:r>
              <a:rPr kumimoji="1" lang="ja-JP" altLang="en-US" dirty="0" smtClean="0"/>
              <a:t>年に起こしたロシア革命です。</a:t>
            </a:r>
          </a:p>
          <a:p>
            <a:r>
              <a:rPr kumimoji="1" lang="ja-JP" altLang="en-US" dirty="0" smtClean="0"/>
              <a:t>その他のグループは、資本主義の不合理な部分に修正を加えながら、資本主義を維持していこうという考えが主流でした。</a:t>
            </a:r>
          </a:p>
          <a:p>
            <a:endParaRPr kumimoji="1" lang="ja-JP" altLang="en-US" dirty="0" smtClean="0"/>
          </a:p>
          <a:p>
            <a:r>
              <a:rPr kumimoji="1" lang="ja-JP" altLang="en-US" dirty="0" smtClean="0"/>
              <a:t>中道左派に属したケインズ派は修正資本主義を提唱し、その政策は民主党に引き継がれましたが、現実的な政策は</a:t>
            </a:r>
            <a:r>
              <a:rPr kumimoji="1" lang="en-US" altLang="ja-JP" dirty="0" smtClean="0"/>
              <a:t>1935</a:t>
            </a:r>
            <a:r>
              <a:rPr kumimoji="1" lang="ja-JP" altLang="en-US" dirty="0" smtClean="0"/>
              <a:t>年まで実施されませんでした。</a:t>
            </a:r>
          </a:p>
          <a:p>
            <a:r>
              <a:rPr kumimoji="1" lang="ja-JP" altLang="ja-JP" sz="1200" kern="1200" dirty="0" smtClean="0">
                <a:solidFill>
                  <a:schemeClr val="tx1"/>
                </a:solidFill>
                <a:latin typeface="+mn-lt"/>
                <a:ea typeface="+mn-ea"/>
                <a:cs typeface="+mn-cs"/>
              </a:rPr>
              <a:t>政府が公共事業などで失業者を減らしたり、法律で公害や悪い環境をもたらす資本の活動などを規制したり、従業員の福利厚生を図ったりして、これらの矛盾を和らげていこうという考え方です。</a:t>
            </a:r>
          </a:p>
          <a:p>
            <a:r>
              <a:rPr kumimoji="1" lang="ja-JP" altLang="ja-JP" sz="1200" kern="1200" dirty="0" smtClean="0">
                <a:solidFill>
                  <a:schemeClr val="tx1"/>
                </a:solidFill>
                <a:latin typeface="+mn-lt"/>
                <a:ea typeface="+mn-ea"/>
                <a:cs typeface="+mn-cs"/>
              </a:rPr>
              <a:t>この考え方を発表したのがジョン・ケインズであり、</a:t>
            </a:r>
            <a:r>
              <a:rPr kumimoji="1" lang="en-US" altLang="ja-JP" sz="1200" kern="1200" dirty="0" smtClean="0">
                <a:solidFill>
                  <a:schemeClr val="tx1"/>
                </a:solidFill>
                <a:latin typeface="+mn-lt"/>
                <a:ea typeface="+mn-ea"/>
                <a:cs typeface="+mn-cs"/>
              </a:rPr>
              <a:t>1935</a:t>
            </a:r>
            <a:r>
              <a:rPr kumimoji="1" lang="ja-JP" altLang="en-US" sz="1200" kern="1200" dirty="0" smtClean="0">
                <a:solidFill>
                  <a:schemeClr val="tx1"/>
                </a:solidFill>
                <a:latin typeface="+mn-lt"/>
                <a:ea typeface="+mn-ea"/>
                <a:cs typeface="+mn-cs"/>
              </a:rPr>
              <a:t>年に発行された</a:t>
            </a:r>
            <a:r>
              <a:rPr kumimoji="1" lang="ja-JP" altLang="ja-JP" sz="1200" kern="1200" dirty="0" smtClean="0">
                <a:solidFill>
                  <a:schemeClr val="tx1"/>
                </a:solidFill>
                <a:latin typeface="+mn-lt"/>
                <a:ea typeface="+mn-ea"/>
                <a:cs typeface="+mn-cs"/>
              </a:rPr>
              <a:t>著書の中で、資本主義のもたらす貧困、失業、恐慌などの社会矛盾や害悪は</a:t>
            </a: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資本主義制度そのものを変</a:t>
            </a:r>
            <a:r>
              <a:rPr kumimoji="1" lang="ja-JP" altLang="en-US" sz="1200" kern="1200" dirty="0" smtClean="0">
                <a:solidFill>
                  <a:schemeClr val="tx1"/>
                </a:solidFill>
                <a:latin typeface="+mn-lt"/>
                <a:ea typeface="+mn-ea"/>
                <a:cs typeface="+mn-cs"/>
              </a:rPr>
              <a:t>えなく</a:t>
            </a:r>
            <a:r>
              <a:rPr kumimoji="1" lang="ja-JP" altLang="ja-JP" sz="1200" kern="1200" dirty="0" smtClean="0">
                <a:solidFill>
                  <a:schemeClr val="tx1"/>
                </a:solidFill>
                <a:latin typeface="+mn-lt"/>
                <a:ea typeface="+mn-ea"/>
                <a:cs typeface="+mn-cs"/>
              </a:rPr>
              <a:t>ても、ニューディール政策やマクロ政策の展開、政府による公共投資</a:t>
            </a:r>
            <a:r>
              <a:rPr kumimoji="1" lang="ja-JP" altLang="en-US" sz="1200" kern="1200" dirty="0" smtClean="0">
                <a:solidFill>
                  <a:schemeClr val="tx1"/>
                </a:solidFill>
                <a:latin typeface="+mn-lt"/>
                <a:ea typeface="+mn-ea"/>
                <a:cs typeface="+mn-cs"/>
              </a:rPr>
              <a:t>などによって</a:t>
            </a:r>
            <a:r>
              <a:rPr kumimoji="1" lang="ja-JP" altLang="ja-JP" sz="1200" kern="1200" dirty="0" smtClean="0">
                <a:solidFill>
                  <a:schemeClr val="tx1"/>
                </a:solidFill>
                <a:latin typeface="+mn-lt"/>
                <a:ea typeface="+mn-ea"/>
                <a:cs typeface="+mn-cs"/>
              </a:rPr>
              <a:t>企業家のマインドを改善すること</a:t>
            </a:r>
            <a:r>
              <a:rPr kumimoji="1" lang="ja-JP" altLang="en-US" sz="1200" kern="1200" dirty="0" smtClean="0">
                <a:solidFill>
                  <a:schemeClr val="tx1"/>
                </a:solidFill>
                <a:latin typeface="+mn-lt"/>
                <a:ea typeface="+mn-ea"/>
                <a:cs typeface="+mn-cs"/>
              </a:rPr>
              <a:t>で、</a:t>
            </a:r>
            <a:r>
              <a:rPr kumimoji="1" lang="ja-JP" altLang="ja-JP" sz="1200" kern="1200" dirty="0" smtClean="0">
                <a:solidFill>
                  <a:schemeClr val="tx1"/>
                </a:solidFill>
                <a:latin typeface="+mn-lt"/>
                <a:ea typeface="+mn-ea"/>
                <a:cs typeface="+mn-cs"/>
              </a:rPr>
              <a:t>緩和し、克服できると述べています。</a:t>
            </a:r>
            <a:r>
              <a:rPr kumimoji="1" lang="ja-JP" altLang="en-US" sz="1200" kern="1200" dirty="0" smtClean="0">
                <a:solidFill>
                  <a:schemeClr val="tx1"/>
                </a:solidFill>
                <a:latin typeface="+mn-lt"/>
                <a:ea typeface="+mn-ea"/>
                <a:cs typeface="+mn-cs"/>
              </a:rPr>
              <a:t>その考え方のことを</a:t>
            </a:r>
            <a:r>
              <a:rPr kumimoji="1" lang="ja-JP" altLang="ja-JP" sz="1200" kern="1200" dirty="0" smtClean="0">
                <a:solidFill>
                  <a:schemeClr val="tx1"/>
                </a:solidFill>
                <a:latin typeface="+mn-lt"/>
                <a:ea typeface="+mn-ea"/>
                <a:cs typeface="+mn-cs"/>
              </a:rPr>
              <a:t>修正資本主義</a:t>
            </a:r>
            <a:r>
              <a:rPr kumimoji="1" lang="ja-JP" altLang="en-US" sz="1200" kern="1200" dirty="0" smtClean="0">
                <a:solidFill>
                  <a:schemeClr val="tx1"/>
                </a:solidFill>
                <a:latin typeface="+mn-lt"/>
                <a:ea typeface="+mn-ea"/>
                <a:cs typeface="+mn-cs"/>
              </a:rPr>
              <a:t>と呼んでいます。</a:t>
            </a:r>
          </a:p>
          <a:p>
            <a:r>
              <a:rPr kumimoji="1" lang="ja-JP" altLang="en-US" dirty="0" smtClean="0"/>
              <a:t>その考え方は代々民主党に引き継がれていますが、現在の民主党の左傾化は激しく、オバマは社会民主党の政策を行っています。</a:t>
            </a:r>
          </a:p>
          <a:p>
            <a:endParaRPr kumimoji="1" lang="ja-JP" altLang="en-US" dirty="0" smtClean="0"/>
          </a:p>
          <a:p>
            <a:r>
              <a:rPr kumimoji="1" lang="ja-JP" altLang="en-US" dirty="0" smtClean="0"/>
              <a:t>ミシガン大学では比較的早くから、中道よりやや右派よりの考えが強く、シェルドンもその影響を強く受けております。なおシェルドン・スクールは巨大な勢力を持ち、修正資本主義が台頭する</a:t>
            </a:r>
            <a:r>
              <a:rPr kumimoji="1" lang="en-US" altLang="ja-JP" dirty="0" smtClean="0"/>
              <a:t>1935</a:t>
            </a:r>
            <a:r>
              <a:rPr kumimoji="1" lang="ja-JP" altLang="en-US" dirty="0" smtClean="0"/>
              <a:t>年までは、一身に資本主義体制を守り抜いたと言っても過言ではありません。</a:t>
            </a:r>
          </a:p>
          <a:p>
            <a:endParaRPr kumimoji="1" lang="ja-JP" altLang="en-US" dirty="0" smtClean="0"/>
          </a:p>
          <a:p>
            <a:r>
              <a:rPr kumimoji="1" lang="ja-JP" altLang="en-US" dirty="0" smtClean="0"/>
              <a:t>シェルドン・スクールの卒業生のほとんどは後に共和党に属しており、共和党の大統領は全員ロータリアンです。</a:t>
            </a:r>
          </a:p>
          <a:p>
            <a:endParaRPr kumimoji="1" lang="ja-JP" altLang="en-US" dirty="0" smtClean="0"/>
          </a:p>
          <a:p>
            <a:r>
              <a:rPr kumimoji="1" lang="ja-JP" altLang="en-US" dirty="0" smtClean="0"/>
              <a:t>オーストリア学派の右派は自由至上主義を強行したハイエク派であって、</a:t>
            </a:r>
          </a:p>
          <a:p>
            <a:endParaRPr kumimoji="1" lang="ja-JP" altLang="en-US" dirty="0" smtClean="0"/>
          </a:p>
          <a:p>
            <a:r>
              <a:rPr kumimoji="1" lang="en-US" altLang="ja-JP" dirty="0" smtClean="0"/>
              <a:t>1970</a:t>
            </a:r>
            <a:r>
              <a:rPr kumimoji="1" lang="ja-JP" altLang="en-US" dirty="0" smtClean="0"/>
              <a:t>年代以降は共和党の右派と組んで、いわゆるネオ・コンサーブティブスとして新資本主義の経済の中枢を占め、ヘッジ・ファンドによる多額の損失を出したことはつい先日の話である。</a:t>
            </a:r>
          </a:p>
          <a:p>
            <a:r>
              <a:rPr kumimoji="1" lang="ja-JP" altLang="en-US" dirty="0" smtClean="0"/>
              <a:t>従って、ロータリーは左派である共産党と右派である新資本主義とは一線を画しているのです。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16</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kern="1200" dirty="0" smtClean="0">
                <a:solidFill>
                  <a:schemeClr val="tx1"/>
                </a:solidFill>
                <a:latin typeface="+mn-lt"/>
                <a:ea typeface="+mn-ea"/>
                <a:cs typeface="+mn-cs"/>
              </a:rPr>
              <a:t>ロータリーの奉仕理念は日本人の発想と似ている部分がある影響からか、石田梅岩や二宮尊徳の考え方を引き合いにして奉仕を語る人がいますが、たとえ似ている側面はあったとしても、その本質はシェルドンの奉仕理念とは根本的に違うものであることを強調しておきたいと思います。</a:t>
            </a:r>
          </a:p>
          <a:p>
            <a:r>
              <a:rPr kumimoji="1" lang="ja-JP" altLang="en-US" sz="1200" kern="1200" dirty="0" smtClean="0">
                <a:solidFill>
                  <a:schemeClr val="tx1"/>
                </a:solidFill>
                <a:latin typeface="+mn-lt"/>
                <a:ea typeface="+mn-ea"/>
                <a:cs typeface="+mn-cs"/>
              </a:rPr>
              <a:t>これは、戦前、戦中の一時期、</a:t>
            </a:r>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を離脱していた時期があり、当時はポール・ハリスやアーサー・シェルドンを例にしてロータリーを語ることが不可能であったため、日本の事例を語らざるを得なかったものと思われます。</a:t>
            </a:r>
          </a:p>
          <a:p>
            <a:r>
              <a:rPr kumimoji="1" lang="ja-JP" altLang="en-US" sz="1200" kern="1200" dirty="0" smtClean="0">
                <a:solidFill>
                  <a:schemeClr val="tx1"/>
                </a:solidFill>
                <a:latin typeface="+mn-lt"/>
                <a:ea typeface="+mn-ea"/>
                <a:cs typeface="+mn-cs"/>
              </a:rPr>
              <a:t>シェルドンの奉仕理念の中にあるのは、実はインド哲学であって、日本の道徳感や商習慣ではありませんでした。</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ックス・ウエーバーの天職論がロータリーの職業奉仕の根底にあると説く人もいますが、これも明らかな間違いです。マックス・ウエーバーが彼の代表的著作である「プロテスタンティズムの倫理と資本主義の精神」を発表したのは</a:t>
            </a:r>
            <a:r>
              <a:rPr kumimoji="1" lang="en-US" sz="1200" kern="1200" dirty="0" smtClean="0">
                <a:solidFill>
                  <a:schemeClr val="tx1"/>
                </a:solidFill>
                <a:latin typeface="+mn-lt"/>
                <a:ea typeface="+mn-ea"/>
                <a:cs typeface="+mn-cs"/>
              </a:rPr>
              <a:t>1905</a:t>
            </a:r>
            <a:r>
              <a:rPr kumimoji="1" lang="ja-JP" altLang="en-US" sz="1200" kern="1200" dirty="0" smtClean="0">
                <a:solidFill>
                  <a:schemeClr val="tx1"/>
                </a:solidFill>
                <a:latin typeface="+mn-lt"/>
                <a:ea typeface="+mn-ea"/>
                <a:cs typeface="+mn-cs"/>
              </a:rPr>
              <a:t>年のことであり、シェルドンはそれよりはるか以前に職業奉仕の理念を構築して、それを実社会で応用するためのビジネス・スクールを経営していたからです。</a:t>
            </a:r>
          </a:p>
          <a:p>
            <a:r>
              <a:rPr kumimoji="1" lang="ja-JP" altLang="en-US" sz="1200" kern="1200" dirty="0" smtClean="0">
                <a:solidFill>
                  <a:schemeClr val="tx1"/>
                </a:solidFill>
                <a:latin typeface="+mn-lt"/>
                <a:ea typeface="+mn-ea"/>
                <a:cs typeface="+mn-cs"/>
              </a:rPr>
              <a:t>ただ、シェルドンの理念とは真っ向から対立したイギリスを中心に四大奉仕分割が成功したことから、その後シェルドンの奉仕理念が衰退の一途をたどるようになったことは間違いのない事実です。</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職業奉仕を倫理高揚運動と説く人がいますが、これも大きな間違いで、シェルドン自らもこれを否定しています。職業奉仕とは科学的かつ合理的な企業経営方法のことであり、シェルドンの職業奉仕理念に則った企業経営は顧客の満足度を最優先した方法であり、そのような事業経営をする事業所は、当然のことながら高い職業倫理を備えた事業所であるという結果が現れます。しかしそれは職業奉仕を実践した結果に過ぎず、この運動の出発点は職業倫理高揚を目的とした活動ではありません。</a:t>
            </a:r>
          </a:p>
          <a:p>
            <a:r>
              <a:rPr kumimoji="1" lang="en-US" altLang="ja-JP" sz="1200" kern="1200" dirty="0" smtClean="0">
                <a:solidFill>
                  <a:schemeClr val="tx1"/>
                </a:solidFill>
                <a:latin typeface="+mn-lt"/>
                <a:ea typeface="+mn-ea"/>
                <a:cs typeface="+mn-cs"/>
              </a:rPr>
              <a:t>RI</a:t>
            </a:r>
            <a:r>
              <a:rPr kumimoji="1" lang="ja-JP" altLang="en-US" sz="1200" kern="1200" dirty="0" smtClean="0">
                <a:solidFill>
                  <a:schemeClr val="tx1"/>
                </a:solidFill>
                <a:latin typeface="+mn-lt"/>
                <a:ea typeface="+mn-ea"/>
                <a:cs typeface="+mn-cs"/>
              </a:rPr>
              <a:t>が説く職業奉仕も跡付け理論のため、不明瞭な点が多く、かつシェルドンを読まずして語る日本の職業奉仕は、いわば修身の教科書です。そこで、ロータリーに奉仕理念を提唱したシェルドンを徹底的に研究することが、ロータリーの奉仕理念を守ることにつながります。</a:t>
            </a:r>
          </a:p>
          <a:p>
            <a:r>
              <a:rPr kumimoji="1" lang="ja-JP" altLang="en-US" sz="1200" kern="1200" dirty="0" smtClean="0">
                <a:solidFill>
                  <a:schemeClr val="tx1"/>
                </a:solidFill>
                <a:latin typeface="+mn-lt"/>
                <a:ea typeface="+mn-ea"/>
                <a:cs typeface="+mn-cs"/>
              </a:rPr>
              <a:t>シェルドンが主張する奉仕理念との乖離があまりにも大きいのなら、その相違点を</a:t>
            </a:r>
            <a:r>
              <a:rPr kumimoji="1" lang="en-US" altLang="ja-JP" sz="1200" kern="1200" dirty="0" smtClean="0">
                <a:solidFill>
                  <a:schemeClr val="tx1"/>
                </a:solidFill>
                <a:latin typeface="+mn-lt"/>
                <a:ea typeface="+mn-ea"/>
                <a:cs typeface="+mn-cs"/>
              </a:rPr>
              <a:t>RI</a:t>
            </a:r>
            <a:r>
              <a:rPr kumimoji="1" lang="ja-JP" altLang="en-US" sz="1200" kern="1200" dirty="0" err="1" smtClean="0">
                <a:solidFill>
                  <a:schemeClr val="tx1"/>
                </a:solidFill>
                <a:latin typeface="+mn-lt"/>
                <a:ea typeface="+mn-ea"/>
                <a:cs typeface="+mn-cs"/>
              </a:rPr>
              <a:t>としっ</a:t>
            </a:r>
            <a:r>
              <a:rPr kumimoji="1" lang="ja-JP" altLang="en-US" sz="1200" kern="1200" dirty="0" smtClean="0">
                <a:solidFill>
                  <a:schemeClr val="tx1"/>
                </a:solidFill>
                <a:latin typeface="+mn-lt"/>
                <a:ea typeface="+mn-ea"/>
                <a:cs typeface="+mn-cs"/>
              </a:rPr>
              <a:t>かり話し合う必要があります。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17</a:t>
            </a:fld>
            <a:endParaRPr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ロータリーが採択している</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というモットーは、シェルドンがロータリーのために作った</a:t>
            </a:r>
            <a:r>
              <a:rPr kumimoji="1" lang="ja-JP" altLang="en-US" sz="1200" kern="1200" dirty="0" smtClean="0">
                <a:solidFill>
                  <a:schemeClr val="tx1"/>
                </a:solidFill>
                <a:effectLst/>
                <a:latin typeface="+mn-lt"/>
                <a:ea typeface="+mn-ea"/>
                <a:cs typeface="+mn-cs"/>
              </a:rPr>
              <a:t>のではなく、</a:t>
            </a:r>
            <a:r>
              <a:rPr kumimoji="1" lang="ja-JP" altLang="ja-JP" sz="1200" kern="1200" dirty="0" smtClean="0">
                <a:solidFill>
                  <a:schemeClr val="tx1"/>
                </a:solidFill>
                <a:effectLst/>
                <a:latin typeface="+mn-lt"/>
                <a:ea typeface="+mn-ea"/>
                <a:cs typeface="+mn-cs"/>
              </a:rPr>
              <a:t>シェルドン・スクールの教科書</a:t>
            </a:r>
            <a:r>
              <a:rPr kumimoji="1" lang="ja-JP" altLang="en-US" sz="1200" kern="1200" dirty="0" smtClean="0">
                <a:solidFill>
                  <a:schemeClr val="tx1"/>
                </a:solidFill>
                <a:effectLst/>
                <a:latin typeface="+mn-lt"/>
                <a:ea typeface="+mn-ea"/>
                <a:cs typeface="+mn-cs"/>
              </a:rPr>
              <a:t>の中で</a:t>
            </a:r>
            <a:r>
              <a:rPr kumimoji="1" lang="ja-JP" altLang="ja-JP" sz="1200" kern="1200" dirty="0" smtClean="0">
                <a:solidFill>
                  <a:schemeClr val="tx1"/>
                </a:solidFill>
                <a:effectLst/>
                <a:latin typeface="+mn-lt"/>
                <a:ea typeface="+mn-ea"/>
                <a:cs typeface="+mn-cs"/>
              </a:rPr>
              <a:t>経営学のモットーとして作られたものを、ロータリーが借用していることになります。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a:t>
            </a:r>
            <a:r>
              <a:rPr kumimoji="1" lang="en-US" altLang="ja-JP" sz="1200" kern="1200" dirty="0" smtClean="0">
                <a:solidFill>
                  <a:schemeClr val="tx1"/>
                </a:solidFill>
                <a:effectLst/>
                <a:latin typeface="+mn-lt"/>
                <a:ea typeface="+mn-ea"/>
                <a:cs typeface="+mn-cs"/>
              </a:rPr>
              <a:t>He profits most who serves best</a:t>
            </a:r>
            <a:r>
              <a:rPr kumimoji="1" lang="ja-JP" altLang="ja-JP" sz="1200" kern="1200" dirty="0" smtClean="0">
                <a:solidFill>
                  <a:schemeClr val="tx1"/>
                </a:solidFill>
                <a:effectLst/>
                <a:latin typeface="+mn-lt"/>
                <a:ea typeface="+mn-ea"/>
                <a:cs typeface="+mn-cs"/>
              </a:rPr>
              <a:t>は、純然たる経営学の理念であ</a:t>
            </a:r>
            <a:r>
              <a:rPr kumimoji="1" lang="ja-JP" altLang="en-US" sz="1200" kern="1200" dirty="0" smtClean="0">
                <a:solidFill>
                  <a:schemeClr val="tx1"/>
                </a:solidFill>
                <a:effectLst/>
                <a:latin typeface="+mn-lt"/>
                <a:ea typeface="+mn-ea"/>
                <a:cs typeface="+mn-cs"/>
              </a:rPr>
              <a:t>り、シェルドンはこのモットーは黄金律を説いたものだと述べています。</a:t>
            </a:r>
          </a:p>
          <a:p>
            <a:r>
              <a:rPr kumimoji="1" lang="ja-JP" altLang="en-US" sz="1200" kern="1200" dirty="0" smtClean="0">
                <a:solidFill>
                  <a:schemeClr val="tx1"/>
                </a:solidFill>
                <a:effectLst/>
                <a:latin typeface="+mn-lt"/>
                <a:ea typeface="+mn-ea"/>
                <a:cs typeface="+mn-cs"/>
              </a:rPr>
              <a:t>黄金律は宗教ではなく哲学だと述べおり、自分が他人からしてもらいたいと考えることを、まず他人にすること。すなわち自分が金銭を儲けたいと思うのなら、まず他人に奉仕をすることであり、先に奉仕があれば、必ず後から報酬がついてくると説いています。彼が得意とする原因結果論です。</a:t>
            </a:r>
            <a:endParaRPr kumimoji="1" lang="ja-JP" altLang="ja-JP"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ビジネスマンの目的は発展的な事業を構築することであり、その目的を達成するためには、奉仕の理念に基づいて、継続的に利益をもたらす顧客を確保することが必要であると</a:t>
            </a:r>
            <a:r>
              <a:rPr kumimoji="1" lang="ja-JP" altLang="en-US" sz="1200" kern="1200" dirty="0" smtClean="0">
                <a:solidFill>
                  <a:schemeClr val="tx1"/>
                </a:solidFill>
                <a:effectLst/>
                <a:latin typeface="+mn-lt"/>
                <a:ea typeface="+mn-ea"/>
                <a:cs typeface="+mn-cs"/>
              </a:rPr>
              <a:t>述べています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まず私たちが最初にすべきことは、シェルドンが提唱したロータリーの奉仕理念をしっかり画定する事です。</a:t>
            </a:r>
          </a:p>
          <a:p>
            <a:endParaRPr kumimoji="1" lang="ja-JP" altLang="en-US" sz="1200" kern="1200" dirty="0" smtClean="0">
              <a:solidFill>
                <a:schemeClr val="tx1"/>
              </a:solidFill>
              <a:effectLst/>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18</a:t>
            </a:fld>
            <a:endParaRPr kumimoji="1" lang="ja-JP"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その目的を達成するためにシェルドンはいくつかの具体的なヒントを与えています。</a:t>
            </a:r>
          </a:p>
          <a:p>
            <a:r>
              <a:rPr kumimoji="1" lang="ja-JP" altLang="en-US" dirty="0" smtClean="0"/>
              <a:t>その一つが、顧客に満足感を抱かせる奉仕の三元論です。</a:t>
            </a:r>
          </a:p>
          <a:p>
            <a:r>
              <a:rPr kumimoji="1" lang="ja-JP" altLang="ja-JP" sz="1200" kern="1200" dirty="0" smtClean="0">
                <a:solidFill>
                  <a:schemeClr val="tx1"/>
                </a:solidFill>
                <a:effectLst/>
                <a:latin typeface="+mn-lt"/>
                <a:ea typeface="+mn-ea"/>
                <a:cs typeface="+mn-cs"/>
              </a:rPr>
              <a:t>満足感のある奉仕をするためには、先ず、正しい管理状態（正しい人間性・人格、正しい事業の管理状態）であることが大切で、次に正しい質が必要です。私が医者ならば、正しい技術を持って高度な医療活動をすることです。さらに、正しい量が必要です。これは多くの患者に医療活動をすることです。その三者がそろえば、満足できる奉仕活動ができ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この奉仕の三角形はあらゆる業種に適用できます。</a:t>
            </a:r>
          </a:p>
          <a:p>
            <a:r>
              <a:rPr kumimoji="1" lang="ja-JP" altLang="ja-JP" sz="1200" kern="1200" dirty="0" smtClean="0">
                <a:solidFill>
                  <a:schemeClr val="tx1"/>
                </a:solidFill>
                <a:effectLst/>
                <a:latin typeface="+mn-lt"/>
                <a:ea typeface="+mn-ea"/>
                <a:cs typeface="+mn-cs"/>
              </a:rPr>
              <a:t>　売るためには良い製品を作って適正な価格つけることが最初のステップです。まず品質の高い製品を作ることが一番重要です。次のステップはいかにして十分の量を作るかです。第</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のステップは、管理の方法すなわち事業を営む人間の行動を正しく処理することです。</a:t>
            </a:r>
          </a:p>
          <a:p>
            <a:r>
              <a:rPr kumimoji="1" lang="ja-JP" altLang="ja-JP" sz="1200" kern="1200" dirty="0" smtClean="0">
                <a:solidFill>
                  <a:schemeClr val="tx1"/>
                </a:solidFill>
                <a:effectLst/>
                <a:latin typeface="+mn-lt"/>
                <a:ea typeface="+mn-ea"/>
                <a:cs typeface="+mn-cs"/>
              </a:rPr>
              <a:t>「品質</a:t>
            </a:r>
            <a:r>
              <a:rPr kumimoji="1" lang="en-US" altLang="ja-JP" sz="1200" kern="1200" dirty="0" smtClean="0">
                <a:solidFill>
                  <a:schemeClr val="tx1"/>
                </a:solidFill>
                <a:effectLst/>
                <a:latin typeface="+mn-lt"/>
                <a:ea typeface="+mn-ea"/>
                <a:cs typeface="+mn-cs"/>
              </a:rPr>
              <a:t>Q1</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量</a:t>
            </a:r>
            <a:r>
              <a:rPr kumimoji="1" lang="en-US" altLang="ja-JP" sz="1200" kern="1200" dirty="0" smtClean="0">
                <a:solidFill>
                  <a:schemeClr val="tx1"/>
                </a:solidFill>
                <a:effectLst/>
                <a:latin typeface="+mn-lt"/>
                <a:ea typeface="+mn-ea"/>
                <a:cs typeface="+mn-cs"/>
              </a:rPr>
              <a:t>Q2</a:t>
            </a:r>
            <a:r>
              <a:rPr kumimoji="1" lang="ja-JP" altLang="ja-JP" sz="1200" kern="1200" dirty="0" err="1"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管理の方法</a:t>
            </a:r>
            <a:r>
              <a:rPr kumimoji="1" lang="en-US" altLang="ja-JP" sz="1200" kern="1200" dirty="0" smtClean="0">
                <a:solidFill>
                  <a:schemeClr val="tx1"/>
                </a:solidFill>
                <a:effectLst/>
                <a:latin typeface="+mn-lt"/>
                <a:ea typeface="+mn-ea"/>
                <a:cs typeface="+mn-cs"/>
              </a:rPr>
              <a:t>M</a:t>
            </a:r>
            <a:r>
              <a:rPr kumimoji="1" lang="ja-JP" altLang="ja-JP" sz="1200" kern="1200" dirty="0" smtClean="0">
                <a:solidFill>
                  <a:schemeClr val="tx1"/>
                </a:solidFill>
                <a:effectLst/>
                <a:latin typeface="+mn-lt"/>
                <a:ea typeface="+mn-ea"/>
                <a:cs typeface="+mn-cs"/>
              </a:rPr>
              <a:t>」という奉仕の三角形は、物の価値を計る普遍的な基準だと考えられます。この三つの要素がそろって、始めて価値ある奉仕をすることが可能になります。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なおこの考え方はインドの哲学者バガバンダスの平和の科学からヒントを得たものだといわれています。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5538" y="468313"/>
            <a:ext cx="4572000" cy="3429000"/>
          </a:xfrm>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昨年秋の理事会において、</a:t>
            </a:r>
            <a:r>
              <a:rPr kumimoji="1" lang="en-US" altLang="ja-JP" dirty="0" smtClean="0"/>
              <a:t>Strategic Plan</a:t>
            </a:r>
            <a:r>
              <a:rPr kumimoji="1" lang="ja-JP" altLang="en-US" dirty="0" smtClean="0"/>
              <a:t>の訳が「長期計画」から「戦略計画」に変更されました。</a:t>
            </a:r>
          </a:p>
          <a:p>
            <a:r>
              <a:rPr kumimoji="1" lang="ja-JP" altLang="en-US" dirty="0" smtClean="0"/>
              <a:t>英語は変わっていてないのに、なぜ日本語だけが変わったかということを深く考えてみたいと思います。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このロータリーにおけるマンパワーの衰退はアメリカと日本に象徴的に起こっている現象で、日本で最高の会員数を誇った</a:t>
            </a:r>
            <a:r>
              <a:rPr kumimoji="1" lang="en-US" altLang="ja-JP" dirty="0" smtClean="0"/>
              <a:t>1996</a:t>
            </a:r>
            <a:r>
              <a:rPr kumimoji="1" lang="ja-JP" altLang="en-US" dirty="0" smtClean="0"/>
              <a:t>年と比べるとアメリカでは</a:t>
            </a:r>
            <a:r>
              <a:rPr kumimoji="1" lang="en-US" altLang="ja-JP" dirty="0" smtClean="0"/>
              <a:t>20%</a:t>
            </a:r>
            <a:r>
              <a:rPr kumimoji="1" lang="ja-JP" altLang="en-US" dirty="0" smtClean="0"/>
              <a:t>の会員減少、日本では驚くなかれ</a:t>
            </a:r>
            <a:r>
              <a:rPr kumimoji="1" lang="en-US" altLang="ja-JP" dirty="0" smtClean="0"/>
              <a:t>32%</a:t>
            </a:r>
            <a:r>
              <a:rPr kumimoji="1" lang="ja-JP" altLang="en-US" dirty="0" smtClean="0"/>
              <a:t>の激減という現象が起こっています。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敢えて邦訳が変えられたのも、日本の危機的な状況に対して、特に名指しで警鐘を鳴らす意味が込められているのではないかと思われます。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果たして、このままの状態で、奉仕クラブとして生き残れるか。奉仕クラブとしてサバイバルを賭けた戦いを始めようという悲壮な決意を込めた名称変更だということを自覚する必要があります。</a:t>
            </a:r>
          </a:p>
          <a:p>
            <a:endParaRPr kumimoji="1" lang="ja-JP" altLang="en-US" dirty="0" smtClean="0"/>
          </a:p>
          <a:p>
            <a:r>
              <a:rPr kumimoji="1" lang="ja-JP" altLang="en-US" dirty="0" smtClean="0"/>
              <a:t>日本におけるロータリアンの減少率も過去の統計に基づいて</a:t>
            </a:r>
            <a:r>
              <a:rPr kumimoji="1" lang="en-US" altLang="ja-JP" dirty="0" smtClean="0"/>
              <a:t>5</a:t>
            </a:r>
            <a:r>
              <a:rPr kumimoji="1" lang="ja-JP" altLang="en-US" dirty="0" smtClean="0"/>
              <a:t>年間単位に</a:t>
            </a:r>
            <a:r>
              <a:rPr kumimoji="1" lang="en-US" altLang="ja-JP" dirty="0" smtClean="0"/>
              <a:t>11%</a:t>
            </a:r>
            <a:r>
              <a:rPr kumimoji="1" lang="ja-JP" altLang="en-US" dirty="0" err="1" smtClean="0"/>
              <a:t>づつ</a:t>
            </a:r>
            <a:r>
              <a:rPr kumimoji="1" lang="ja-JP" altLang="en-US" dirty="0" smtClean="0"/>
              <a:t>減少すると、</a:t>
            </a:r>
            <a:r>
              <a:rPr kumimoji="1" lang="en-US" altLang="ja-JP" dirty="0" smtClean="0"/>
              <a:t>2030</a:t>
            </a:r>
            <a:r>
              <a:rPr kumimoji="1" lang="ja-JP" altLang="en-US" dirty="0" smtClean="0"/>
              <a:t>年には</a:t>
            </a:r>
            <a:r>
              <a:rPr kumimoji="1" lang="en-US" altLang="ja-JP" dirty="0" smtClean="0"/>
              <a:t>56000</a:t>
            </a:r>
            <a:r>
              <a:rPr kumimoji="1" lang="ja-JP" altLang="en-US" dirty="0" smtClean="0"/>
              <a:t>名に落ち込むことになります。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dirty="0"/>
          </a:p>
        </p:txBody>
      </p:sp>
    </p:spTree>
    <p:extLst>
      <p:ext uri="{BB962C8B-B14F-4D97-AF65-F5344CB8AC3E}">
        <p14:creationId xmlns:p14="http://schemas.microsoft.com/office/powerpoint/2010/main" val="454037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effectLst/>
                <a:latin typeface="+mn-lt"/>
                <a:ea typeface="+mn-ea"/>
                <a:cs typeface="+mn-cs"/>
              </a:rPr>
              <a:t>すべての事業所には正しい「質・量・管理の方法」が適用されなければなりません。</a:t>
            </a:r>
          </a:p>
          <a:p>
            <a:r>
              <a:rPr kumimoji="1" lang="ja-JP" altLang="ja-JP" sz="1200" kern="1200" dirty="0" smtClean="0">
                <a:solidFill>
                  <a:schemeClr val="tx1"/>
                </a:solidFill>
                <a:effectLst/>
                <a:latin typeface="+mn-lt"/>
                <a:ea typeface="+mn-ea"/>
                <a:cs typeface="+mn-cs"/>
              </a:rPr>
              <a:t>良いセールスマンになろうと思えば、正しい「質・量・管理の方法」で商談を進め</a:t>
            </a:r>
            <a:r>
              <a:rPr kumimoji="1" lang="ja-JP" altLang="en-US" sz="1200" kern="1200" dirty="0" smtClean="0">
                <a:solidFill>
                  <a:schemeClr val="tx1"/>
                </a:solidFill>
                <a:effectLst/>
                <a:latin typeface="+mn-lt"/>
                <a:ea typeface="+mn-ea"/>
                <a:cs typeface="+mn-cs"/>
              </a:rPr>
              <a:t>ることです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あなたが顧客に言っている言葉の質を確かめてください。</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あなたは良い言葉を使っていますか。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顧客の心証を害するような発言はしていませんか。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あなたの商談の量は適切ですか。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論理的に話していますか。要点をしぼって話していますか。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適切に話していますか。</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顧客の前での態度はどうですか。</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セールスマンを雇っている会社は、そのスタッフによって評価されていることを、忘れてはなりません。</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貴方が製造業の良い事業主になろうと思えば、正しい</a:t>
            </a:r>
            <a:r>
              <a:rPr kumimoji="1" lang="ja-JP" altLang="ja-JP" sz="1200" kern="1200" dirty="0" smtClean="0">
                <a:solidFill>
                  <a:schemeClr val="tx1"/>
                </a:solidFill>
                <a:latin typeface="+mn-lt"/>
                <a:ea typeface="+mn-ea"/>
                <a:cs typeface="+mn-cs"/>
              </a:rPr>
              <a:t>「質・量・管理の方法」で</a:t>
            </a:r>
            <a:r>
              <a:rPr kumimoji="1" lang="ja-JP" altLang="en-US" sz="1200" kern="1200" dirty="0" smtClean="0">
                <a:solidFill>
                  <a:schemeClr val="tx1"/>
                </a:solidFill>
                <a:latin typeface="+mn-lt"/>
                <a:ea typeface="+mn-ea"/>
                <a:cs typeface="+mn-cs"/>
              </a:rPr>
              <a:t>企業経営</a:t>
            </a:r>
            <a:r>
              <a:rPr kumimoji="1" lang="ja-JP" altLang="ja-JP" sz="1200" kern="1200" dirty="0" smtClean="0">
                <a:solidFill>
                  <a:schemeClr val="tx1"/>
                </a:solidFill>
                <a:latin typeface="+mn-lt"/>
                <a:ea typeface="+mn-ea"/>
                <a:cs typeface="+mn-cs"/>
              </a:rPr>
              <a:t>を進め</a:t>
            </a:r>
            <a:r>
              <a:rPr kumimoji="1" lang="ja-JP" altLang="en-US" sz="1200" kern="1200" dirty="0" smtClean="0">
                <a:solidFill>
                  <a:schemeClr val="tx1"/>
                </a:solidFill>
                <a:latin typeface="+mn-lt"/>
                <a:ea typeface="+mn-ea"/>
                <a:cs typeface="+mn-cs"/>
              </a:rPr>
              <a:t>なければなりません</a:t>
            </a:r>
            <a:r>
              <a:rPr kumimoji="1" lang="ja-JP" altLang="ja-JP" sz="1200" kern="1200" dirty="0" smtClean="0">
                <a:solidFill>
                  <a:schemeClr val="tx1"/>
                </a:solidFill>
                <a:latin typeface="+mn-lt"/>
                <a:ea typeface="+mn-ea"/>
                <a:cs typeface="+mn-cs"/>
              </a:rPr>
              <a:t>。</a:t>
            </a:r>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自社の製品の質に自信がありますか。</a:t>
            </a:r>
          </a:p>
          <a:p>
            <a:r>
              <a:rPr kumimoji="1" lang="ja-JP" altLang="en-US" sz="1200" kern="1200" dirty="0" smtClean="0">
                <a:solidFill>
                  <a:schemeClr val="tx1"/>
                </a:solidFill>
                <a:latin typeface="+mn-lt"/>
                <a:ea typeface="+mn-ea"/>
                <a:cs typeface="+mn-cs"/>
              </a:rPr>
              <a:t>うっかりミスに備えた対策を講じていますか。</a:t>
            </a:r>
          </a:p>
          <a:p>
            <a:r>
              <a:rPr kumimoji="1" lang="ja-JP" altLang="en-US" sz="1200" kern="1200" dirty="0" smtClean="0">
                <a:solidFill>
                  <a:schemeClr val="tx1"/>
                </a:solidFill>
                <a:latin typeface="+mn-lt"/>
                <a:ea typeface="+mn-ea"/>
                <a:cs typeface="+mn-cs"/>
              </a:rPr>
              <a:t>常に製品の研究開発を進めていますか。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十分な製品を作るための設備投資を行っていますか。</a:t>
            </a:r>
          </a:p>
          <a:p>
            <a:r>
              <a:rPr kumimoji="1" lang="ja-JP" altLang="en-US" sz="1200" kern="1200" dirty="0" smtClean="0">
                <a:solidFill>
                  <a:schemeClr val="tx1"/>
                </a:solidFill>
                <a:latin typeface="+mn-lt"/>
                <a:ea typeface="+mn-ea"/>
                <a:cs typeface="+mn-cs"/>
              </a:rPr>
              <a:t>万一の場合に備えた対策を講じていますか。</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マンパワーを開発するための社員教育を行っていますか。</a:t>
            </a:r>
          </a:p>
          <a:p>
            <a:r>
              <a:rPr kumimoji="1" lang="ja-JP" altLang="en-US" sz="1200" kern="1200" dirty="0" smtClean="0">
                <a:solidFill>
                  <a:schemeClr val="tx1"/>
                </a:solidFill>
                <a:latin typeface="+mn-lt"/>
                <a:ea typeface="+mn-ea"/>
                <a:cs typeface="+mn-cs"/>
              </a:rPr>
              <a:t>社員の意見を聞いて、それを反映する機会を設けていますか。</a:t>
            </a: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小売商の場合も同様に、</a:t>
            </a:r>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正しい管理方法の下で、</a:t>
            </a:r>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十分な量の良い商品を顧客に提供することです。</a:t>
            </a: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商品の品質が高いこと。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一度売った商品には責任を持つこと。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理屈に合った価格であること。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商品の種類が豊富で、</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十分の量が確保できること。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店主や従業員この態度がいいこと。</a:t>
            </a:r>
            <a:endParaRPr lang="en-US" altLang="ja-JP"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商品知識があること。広告が適正であること。</a:t>
            </a:r>
          </a:p>
          <a:p>
            <a:endPar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こういうことが守られている店には、何度でも行きたくなるものです。すなわちリピーターが確保できるのです。</a:t>
            </a:r>
          </a:p>
          <a:p>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ja-JP" altLang="ja-JP" sz="1200" kern="1200" dirty="0" smtClean="0">
                <a:solidFill>
                  <a:schemeClr val="tx1"/>
                </a:solidFill>
                <a:effectLst/>
                <a:latin typeface="+mn-lt"/>
                <a:ea typeface="+mn-ea"/>
                <a:cs typeface="+mn-cs"/>
              </a:rPr>
              <a:t>人間関係学から事業経営を考えなければなりません。</a:t>
            </a:r>
          </a:p>
          <a:p>
            <a:r>
              <a:rPr kumimoji="1" lang="ja-JP" altLang="ja-JP" sz="1200" kern="1200" dirty="0" smtClean="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良好な労働環境を提供するのは資本家の責務であると考えて、適正な報酬を支払うこと。安全、福利厚生、社会保障、快適な生活を保証すること。教育の機会を与えることです。</a:t>
            </a:r>
          </a:p>
          <a:p>
            <a:r>
              <a:rPr kumimoji="1" lang="ja-JP" altLang="ja-JP" sz="1200" kern="1200" dirty="0" smtClean="0">
                <a:solidFill>
                  <a:schemeClr val="tx1"/>
                </a:solidFill>
                <a:effectLst/>
                <a:latin typeface="+mn-lt"/>
                <a:ea typeface="+mn-ea"/>
                <a:cs typeface="+mn-cs"/>
              </a:rPr>
              <a:t>資本家が利益を独占するのではなくて、従業員や取引に関係する人たちと適正に再配分することが継続的に利益を得る方法なのです。</a:t>
            </a:r>
          </a:p>
          <a:p>
            <a:r>
              <a:rPr kumimoji="1" lang="ja-JP" altLang="ja-JP" sz="1200" kern="1200" dirty="0" smtClean="0">
                <a:solidFill>
                  <a:schemeClr val="tx1"/>
                </a:solidFill>
                <a:effectLst/>
                <a:latin typeface="+mn-lt"/>
                <a:ea typeface="+mn-ea"/>
                <a:cs typeface="+mn-cs"/>
              </a:rPr>
              <a:t>企業がグローバル競争に勝つために、有能な人たちは正規雇用者としてしっかり確保する代わりに、単なる労働力として使う人たちを低賃金で雇うということは、シェルドンの理念に反する行為です。</a:t>
            </a:r>
          </a:p>
          <a:p>
            <a:r>
              <a:rPr kumimoji="1" lang="ja-JP" altLang="ja-JP" sz="1200" kern="1200" dirty="0" smtClean="0">
                <a:solidFill>
                  <a:schemeClr val="tx1"/>
                </a:solidFill>
                <a:effectLst/>
                <a:latin typeface="+mn-lt"/>
                <a:ea typeface="+mn-ea"/>
                <a:cs typeface="+mn-cs"/>
              </a:rPr>
              <a:t>その代わりに、従業員には、最善を尽くして働くこと。過失を最小限におさえること。会社の管理運営に協力することが要請されます。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義務・責務・責任という本来の原因を遂行することが、権利・名誉・特権という結果を得る唯一の方法です。</a:t>
            </a:r>
          </a:p>
          <a:p>
            <a:pPr algn="l"/>
            <a:r>
              <a:rPr kumimoji="1" lang="ja-JP" altLang="en-US" sz="1200" b="0" dirty="0" smtClean="0"/>
              <a:t>雇用主の従業員に対する責務は、報酬を支払うこと。安全、福利厚生、社会保障、快適な生活を保証すること。教育の機会を与えること。</a:t>
            </a:r>
          </a:p>
          <a:p>
            <a:pPr algn="l"/>
            <a:r>
              <a:rPr kumimoji="1" lang="ja-JP" altLang="en-US" sz="1200" b="0" dirty="0" smtClean="0"/>
              <a:t>従業員の雇用主に対する責務は、最善を尽くして働くこと。過失を最小限におさえること。会社の管理運営に協力すること</a:t>
            </a:r>
            <a:r>
              <a:rPr lang="ja-JP" altLang="en-US" sz="1200" dirty="0" smtClean="0"/>
              <a:t>。</a:t>
            </a:r>
          </a:p>
          <a:p>
            <a:pPr algn="l"/>
            <a:r>
              <a:rPr lang="ja-JP" altLang="en-US" sz="1200" dirty="0" smtClean="0"/>
              <a:t>雇用主と従業員がこの</a:t>
            </a:r>
            <a:r>
              <a:rPr lang="en-US" altLang="ja-JP" sz="1200" dirty="0" smtClean="0"/>
              <a:t>3</a:t>
            </a:r>
            <a:r>
              <a:rPr lang="ja-JP" altLang="en-US" sz="1200" dirty="0" smtClean="0"/>
              <a:t>種類の責務をお互いに果たすことが、会社の発展に繋がるのです。</a:t>
            </a: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商売に成功する方法は、継続的に利益をもたらす顧客を確保することです。</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一</a:t>
            </a:r>
            <a:r>
              <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t>
            </a:r>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見さんだけを相手にしていては、継続的な事業の発展はあり得ません。</a:t>
            </a: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リピーターとなって再三、店に訪れる常連客を確保することが、すべての事業所を繁栄させます。</a:t>
            </a:r>
            <a:endParaRPr kumimoji="1" lang="en-US" altLang="ja-JP"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endPar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事業所の後援者と常連客の確保こそが事業を発展させる鍵なのです。</a:t>
            </a:r>
            <a:endParaRPr kumimoji="1" lang="ja-JP" altLang="en-US" sz="1200" kern="1200" dirty="0" smtClean="0">
              <a:solidFill>
                <a:schemeClr val="tx1"/>
              </a:solidFill>
              <a:latin typeface="+mn-lt"/>
              <a:ea typeface="+mn-ea"/>
              <a:cs typeface="+mn-cs"/>
            </a:endParaRPr>
          </a:p>
          <a:p>
            <a:endParaRPr kumimoji="1" lang="ja-JP" altLang="en-US" dirty="0" smtClean="0"/>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経済的に成功する方法は、いつも、価値ある奉仕を実践しようという願望を持つこと。</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奉仕を実践に移す能力を開発すること。</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開発された能力を、実践活動に適用すること。</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奉仕に対して正当な報酬を得ること。</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奉仕の対価として得た報酬は、貯蓄や活用や節約によって利益を保全することが大切です。</a:t>
            </a: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シェルドンの奉仕理念は、こういったことを体系的に説いたものなのです。</a:t>
            </a:r>
            <a:endParaRPr kumimoji="1" lang="ja-JP" altLang="ja-JP" sz="1200" kern="1200" dirty="0" smtClean="0">
              <a:solidFill>
                <a:schemeClr val="tx1"/>
              </a:solidFill>
              <a:effectLst/>
              <a:latin typeface="+mn-lt"/>
              <a:ea typeface="+mn-ea"/>
              <a:cs typeface="+mn-cs"/>
            </a:endParaRPr>
          </a:p>
          <a:p>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ライバル同士がしのぎを削りあっていた時代、唯一何でも相談できる仲間が集まった場所が、ロータリークラブの例会でした。みんなが知恵を出し合って、協力したことによって、ロータリーは発展しました。</a:t>
            </a:r>
          </a:p>
          <a:p>
            <a:r>
              <a:rPr kumimoji="1" lang="ja-JP" altLang="en-US" dirty="0" smtClean="0"/>
              <a:t>現在、クラブの中にはそのような雰囲気はまったくなくなりました。</a:t>
            </a:r>
          </a:p>
          <a:p>
            <a:r>
              <a:rPr kumimoji="1" lang="ja-JP" altLang="en-US" dirty="0" smtClean="0"/>
              <a:t>どんなことでも相談できる雰囲気のことを純粋親睦と呼んでいました。</a:t>
            </a:r>
          </a:p>
          <a:p>
            <a:endParaRPr kumimoji="1" lang="ja-JP" altLang="en-US" dirty="0" smtClean="0"/>
          </a:p>
          <a:p>
            <a:r>
              <a:rPr kumimoji="1" lang="ja-JP" altLang="en-US" dirty="0" smtClean="0"/>
              <a:t>いまや純粋親睦は消滅して、それはまったく関係のないゴルフ飲み会などの親睦活動が中心になっいてます。ロータリーはロータリーの理念を研鑽するための組織ですから、これらの親睦活動とはまったく関係はありません。</a:t>
            </a:r>
          </a:p>
          <a:p>
            <a:endParaRPr kumimoji="1" lang="ja-JP" altLang="en-US" dirty="0" smtClean="0"/>
          </a:p>
          <a:p>
            <a:r>
              <a:rPr kumimoji="1" lang="ja-JP" altLang="en-US" dirty="0" smtClean="0"/>
              <a:t>一人一業種制度がなくなって、同業者同士の仕事のうばいあいが起こったり、金融関係の人の入会によって本音が語れなくなったり、</a:t>
            </a:r>
          </a:p>
          <a:p>
            <a:endParaRPr kumimoji="1" lang="ja-JP" altLang="en-US" dirty="0" smtClean="0"/>
          </a:p>
          <a:p>
            <a:r>
              <a:rPr kumimoji="1" lang="ja-JP" altLang="en-US" dirty="0" smtClean="0"/>
              <a:t>裁量権のない人が入ったことによって個人的決断ができなくなったり、世俗の上下関係がクラブに持ち込まれたために、会員の平等性が失われてしまったｹｰｽもあります。</a:t>
            </a:r>
          </a:p>
          <a:p>
            <a:r>
              <a:rPr kumimoji="1" lang="ja-JP" altLang="en-US" dirty="0" smtClean="0"/>
              <a:t>こういったことが全体的にロータリーの魅力を欠いていくように思われます。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26</a:t>
            </a:fld>
            <a:endParaRPr kumimoji="1" lang="ja-JP" altLang="en-US"/>
          </a:p>
        </p:txBody>
      </p:sp>
    </p:spTree>
    <p:extLst>
      <p:ext uri="{BB962C8B-B14F-4D97-AF65-F5344CB8AC3E}">
        <p14:creationId xmlns:p14="http://schemas.microsoft.com/office/powerpoint/2010/main" val="187221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かつては、ロータリアンであることが大きな誇りでした。世間における存在感が薄くなって、新入会員が入ってこない、そのために閾値を下げるものだから、ますますいい人は入会しなくなります。</a:t>
            </a:r>
          </a:p>
          <a:p>
            <a:endParaRPr kumimoji="1" lang="ja-JP" altLang="en-US" dirty="0" smtClean="0"/>
          </a:p>
          <a:p>
            <a:r>
              <a:rPr kumimoji="1" lang="ja-JP" altLang="en-US" dirty="0" smtClean="0"/>
              <a:t>その一方で、自称大物のつもりの声ばかり大きな連中が、我が物顔でクラブの中でのさばり、結局悪貨が良貨を駆逐する状態がおきて、良質の会員は次々とクラブを去っていく、</a:t>
            </a:r>
          </a:p>
          <a:p>
            <a:endParaRPr kumimoji="1" lang="ja-JP" altLang="en-US" dirty="0" smtClean="0"/>
          </a:p>
          <a:p>
            <a:r>
              <a:rPr kumimoji="1" lang="ja-JP" altLang="en-US" dirty="0" smtClean="0"/>
              <a:t>そういう会員に限ってコンプライアンスも欠如しているので、法令違反を起こしても、堂々とクラブ内を闊歩し、それをとがめるクラブとしての自浄作用すらなくなる始末です。</a:t>
            </a:r>
          </a:p>
          <a:p>
            <a:endParaRPr kumimoji="1" lang="ja-JP" altLang="en-US" dirty="0" smtClean="0"/>
          </a:p>
          <a:p>
            <a:r>
              <a:rPr kumimoji="1" lang="ja-JP" altLang="en-US" dirty="0" smtClean="0"/>
              <a:t>定款</a:t>
            </a:r>
            <a:r>
              <a:rPr kumimoji="1" lang="en-US" altLang="ja-JP" dirty="0" smtClean="0"/>
              <a:t>14</a:t>
            </a:r>
            <a:r>
              <a:rPr kumimoji="1" lang="ja-JP" altLang="en-US" dirty="0" smtClean="0"/>
              <a:t>条の改定によって四つのテスト違反によって退会させることが可能になりましたから、ロータリークラブのイメージを落とす会員には、思い切った措置が必要です。あらゆる手段を講じてクラブの正常化を図る覚悟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27</a:t>
            </a:fld>
            <a:endParaRPr kumimoji="1" lang="ja-JP" altLang="en-US"/>
          </a:p>
        </p:txBody>
      </p:sp>
    </p:spTree>
    <p:extLst>
      <p:ext uri="{BB962C8B-B14F-4D97-AF65-F5344CB8AC3E}">
        <p14:creationId xmlns:p14="http://schemas.microsoft.com/office/powerpoint/2010/main" val="1971518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かつてクラブ会員数を定めて、絶対に会員増強を拒むクラブがありました。毎年</a:t>
            </a:r>
            <a:r>
              <a:rPr kumimoji="1" lang="en-US" altLang="ja-JP" dirty="0" smtClean="0"/>
              <a:t>1</a:t>
            </a:r>
            <a:r>
              <a:rPr kumimoji="1" lang="ja-JP" altLang="en-US" dirty="0" smtClean="0"/>
              <a:t>歳ずつ年をとるわけだし、必ず自然減が起こるので、放置しておけばクラブは衰退することにやっと気づいたときには、手がつけられない状態になっていました。昨今はどこのクラブも苦労して会員増強をしているのに、年度末の状態は若干減少という結果がつづいているようです。</a:t>
            </a:r>
          </a:p>
          <a:p>
            <a:r>
              <a:rPr kumimoji="1" lang="en-US" altLang="ja-JP" dirty="0" smtClean="0"/>
              <a:t>3</a:t>
            </a:r>
            <a:r>
              <a:rPr kumimoji="1" lang="ja-JP" altLang="en-US" dirty="0" smtClean="0"/>
              <a:t>人入会したのに</a:t>
            </a:r>
            <a:r>
              <a:rPr kumimoji="1" lang="en-US" altLang="ja-JP" dirty="0" smtClean="0"/>
              <a:t>3</a:t>
            </a:r>
            <a:r>
              <a:rPr kumimoji="1" lang="ja-JP" altLang="en-US" dirty="0" smtClean="0"/>
              <a:t>人退会したから実数は変わらないように見えますが、クラブにとってはベテラン会員身</a:t>
            </a:r>
            <a:r>
              <a:rPr kumimoji="1" lang="en-US" altLang="ja-JP" dirty="0" smtClean="0"/>
              <a:t>3</a:t>
            </a:r>
            <a:r>
              <a:rPr kumimoji="1" lang="ja-JP" altLang="en-US" dirty="0" smtClean="0"/>
              <a:t>人減のほうがよっぽど損失は大きいのです。</a:t>
            </a:r>
          </a:p>
          <a:p>
            <a:endParaRPr kumimoji="1" lang="ja-JP" altLang="en-US" dirty="0" smtClean="0"/>
          </a:p>
          <a:p>
            <a:r>
              <a:rPr kumimoji="1" lang="ja-JP" altLang="en-US" dirty="0" smtClean="0"/>
              <a:t>熱心な会員が急にやめていくという現象が見られます。今までのロータリーとは変わってしまった。ロータリーに魅力がなくなった。金銭的な負担に耐えられない。いろいろな理由があると思いますが、なぜ退会するのかを徹底的に調べて、その防止策を考えなければなりません。</a:t>
            </a:r>
          </a:p>
          <a:p>
            <a:endParaRPr kumimoji="1" lang="ja-JP" altLang="en-US" dirty="0" smtClean="0"/>
          </a:p>
          <a:p>
            <a:r>
              <a:rPr kumimoji="1" lang="ja-JP" altLang="en-US" dirty="0" smtClean="0"/>
              <a:t>若い会員のロータリーに関する関心はほとんどありません。</a:t>
            </a:r>
            <a:r>
              <a:rPr kumimoji="1" lang="en-US" altLang="ja-JP" dirty="0" smtClean="0"/>
              <a:t>PR</a:t>
            </a:r>
            <a:r>
              <a:rPr kumimoji="1" lang="ja-JP" altLang="en-US" dirty="0" smtClean="0"/>
              <a:t>や実践活動を通じて、正しく理解してもらう努力もかかせません。</a:t>
            </a:r>
          </a:p>
          <a:p>
            <a:r>
              <a:rPr kumimoji="1" lang="en-US" altLang="ja-JP" dirty="0" smtClean="0"/>
              <a:t>WCS</a:t>
            </a:r>
            <a:r>
              <a:rPr kumimoji="1" lang="ja-JP" altLang="en-US" dirty="0" smtClean="0"/>
              <a:t>に参加したことで、メータリーの虜になったロータリアンも大勢います</a:t>
            </a:r>
            <a:r>
              <a:rPr kumimoji="1" lang="ja-JP" altLang="en-US" dirty="0" err="1" smtClean="0"/>
              <a:t>。、</a:t>
            </a:r>
            <a:endParaRPr kumimoji="1" lang="ja-JP" altLang="en-US" dirty="0" smtClean="0"/>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28</a:t>
            </a:fld>
            <a:endParaRPr kumimoji="1" lang="ja-JP" altLang="en-US"/>
          </a:p>
        </p:txBody>
      </p:sp>
    </p:spTree>
    <p:extLst>
      <p:ext uri="{BB962C8B-B14F-4D97-AF65-F5344CB8AC3E}">
        <p14:creationId xmlns:p14="http://schemas.microsoft.com/office/powerpoint/2010/main" val="2389864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変えてはならないものがある一方で、変えなければならないものがあります。地区やクラブ組織の管理運営を長年変更せずに放置しておくと、必ず制度疲労を起こして、その組織は衰退の道を辿ります。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さらに地域社会のニーズに伴わない奉仕活動は、誰からも見向きもされません。</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a:defRPr/>
            </a:pPr>
            <a:fld id="{D2C96219-3C53-442F-9987-27FA1CDBBC84}" type="slidenum">
              <a:rPr lang="ja-JP" altLang="en-US" smtClean="0"/>
              <a:pPr>
                <a:defRPr/>
              </a:pPr>
              <a:t>29</a:t>
            </a:fld>
            <a:endParaRPr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なお日本ではこの</a:t>
            </a:r>
            <a:r>
              <a:rPr kumimoji="1" lang="en-US" altLang="ja-JP" dirty="0" smtClean="0"/>
              <a:t>10</a:t>
            </a:r>
            <a:r>
              <a:rPr kumimoji="1" lang="ja-JP" altLang="en-US" dirty="0" smtClean="0"/>
              <a:t>年間に</a:t>
            </a:r>
            <a:r>
              <a:rPr kumimoji="1" lang="en-US" altLang="ja-JP" dirty="0" smtClean="0"/>
              <a:t>70</a:t>
            </a:r>
            <a:r>
              <a:rPr kumimoji="1" lang="ja-JP" altLang="en-US" dirty="0" smtClean="0"/>
              <a:t>のクラブが消滅して、先行きが案じられています。</a:t>
            </a:r>
          </a:p>
          <a:p>
            <a:r>
              <a:rPr kumimoji="1" lang="ja-JP" altLang="en-US" dirty="0" smtClean="0"/>
              <a:t>当初は地方の過疎地のクラブの消滅が目立ちましたが。</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a:t>
            </a:fld>
            <a:endParaRPr kumimoji="1" lang="ja-JP" altLang="en-US" dirty="0"/>
          </a:p>
        </p:txBody>
      </p:sp>
    </p:spTree>
    <p:extLst>
      <p:ext uri="{BB962C8B-B14F-4D97-AF65-F5344CB8AC3E}">
        <p14:creationId xmlns:p14="http://schemas.microsoft.com/office/powerpoint/2010/main" val="571103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古い慣習を踏襲していくと制度疲労を起こします。</a:t>
            </a:r>
          </a:p>
          <a:p>
            <a:r>
              <a:rPr kumimoji="1" lang="ja-JP" altLang="en-US" dirty="0" smtClean="0"/>
              <a:t>最近の地区の委員会構成表を見て、異様に感じた方はいませんか。</a:t>
            </a:r>
          </a:p>
          <a:p>
            <a:r>
              <a:rPr kumimoji="1" lang="ja-JP" altLang="en-US" dirty="0" smtClean="0"/>
              <a:t>ほとんどの地区は</a:t>
            </a:r>
            <a:r>
              <a:rPr kumimoji="1" lang="en-US" altLang="ja-JP" dirty="0" smtClean="0"/>
              <a:t>100</a:t>
            </a:r>
            <a:r>
              <a:rPr kumimoji="1" lang="ja-JP" altLang="en-US" dirty="0" smtClean="0"/>
              <a:t>人以上の委員会構成になっています。これでは費用の面でも馬鹿になりません。地区の役割はクラブの活動を援助することであって、会員の研修の場ではありません。重要な委員会に</a:t>
            </a:r>
            <a:r>
              <a:rPr kumimoji="1" lang="en-US" altLang="ja-JP" dirty="0" smtClean="0"/>
              <a:t>3</a:t>
            </a:r>
            <a:r>
              <a:rPr kumimoji="1" lang="ja-JP" altLang="en-US" dirty="0" smtClean="0"/>
              <a:t>人の委員もいたら、セミナーの準備やクラブのお世話は十分できるはずです。セミナーの講師には研修委員を大いに活用すべきです。</a:t>
            </a:r>
          </a:p>
          <a:p>
            <a:endParaRPr kumimoji="1" lang="ja-JP" altLang="en-US" dirty="0" smtClean="0"/>
          </a:p>
          <a:p>
            <a:r>
              <a:rPr kumimoji="1" lang="ja-JP" altLang="en-US" dirty="0" smtClean="0"/>
              <a:t>ロータリー活動は、すべての経費を自己負担で賄うことが原則です。</a:t>
            </a:r>
          </a:p>
          <a:p>
            <a:r>
              <a:rPr kumimoji="1" lang="ja-JP" altLang="en-US" dirty="0" smtClean="0"/>
              <a:t>最近は大分減ったようですが、パストガバナーや地区役員の飲み食いや、</a:t>
            </a:r>
            <a:r>
              <a:rPr kumimoji="1" lang="en-US" altLang="ja-JP" dirty="0" smtClean="0"/>
              <a:t>WCS</a:t>
            </a:r>
            <a:r>
              <a:rPr kumimoji="1" lang="ja-JP" altLang="en-US" dirty="0" smtClean="0"/>
              <a:t>などの地区行事への参加費用は、すべて個人負担が原則です。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30</a:t>
            </a:fld>
            <a:endParaRPr kumimoji="1" lang="ja-JP" altLang="en-US" dirty="0"/>
          </a:p>
        </p:txBody>
      </p:sp>
    </p:spTree>
    <p:extLst>
      <p:ext uri="{BB962C8B-B14F-4D97-AF65-F5344CB8AC3E}">
        <p14:creationId xmlns:p14="http://schemas.microsoft.com/office/powerpoint/2010/main" val="1012264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宿泊費や飲食費は自弁が原則ですが、遠隔地から参加する役員については、合理的な旅費規程が必要です。</a:t>
            </a:r>
          </a:p>
          <a:p>
            <a:endParaRPr kumimoji="1" lang="ja-JP" altLang="en-US" dirty="0" smtClean="0"/>
          </a:p>
          <a:p>
            <a:r>
              <a:rPr kumimoji="1" lang="ja-JP" altLang="en-US" dirty="0" smtClean="0"/>
              <a:t>会員数の少ないクラブからガバナーが選出されるケースが増えてきました。ﾎｰﾑｸﾗﾌﾞに捉われず、分区が一体になってガバナーのスタッフを勤めることを考えるべきです。</a:t>
            </a:r>
          </a:p>
          <a:p>
            <a:endParaRPr kumimoji="1" lang="ja-JP" altLang="en-US" dirty="0" smtClean="0"/>
          </a:p>
          <a:p>
            <a:r>
              <a:rPr kumimoji="1" lang="ja-JP" altLang="en-US" dirty="0" smtClean="0"/>
              <a:t>また、事務の効率化を図るために、恒久的な事務所を設置する地区も増えているようです。</a:t>
            </a:r>
          </a:p>
          <a:p>
            <a:endParaRPr kumimoji="1" lang="ja-JP" altLang="en-US" dirty="0" smtClean="0"/>
          </a:p>
          <a:p>
            <a:r>
              <a:rPr kumimoji="1" lang="ja-JP" altLang="en-US" dirty="0" smtClean="0"/>
              <a:t>すべての地区役員や委員の任命権者はガバナー個人です。クラブにお伺いを立てる必要はまったくありません。もっともふさわしいと思う会員を一本釣りしてください。</a:t>
            </a:r>
          </a:p>
          <a:p>
            <a:endParaRPr kumimoji="1" lang="ja-JP" altLang="en-US" dirty="0" smtClean="0"/>
          </a:p>
          <a:p>
            <a:r>
              <a:rPr kumimoji="1" lang="ja-JP" altLang="en-US" dirty="0" smtClean="0"/>
              <a:t>会員個人の研修は地区がすべきか、クラブがすべきか、問題があります。しかし、全体的な研修の機会は地区が設定すべきでしょう。</a:t>
            </a:r>
          </a:p>
          <a:p>
            <a:endParaRPr kumimoji="1" lang="ja-JP" altLang="en-US"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31</a:t>
            </a:fld>
            <a:endParaRPr kumimoji="1" lang="ja-JP" altLang="en-US" dirty="0"/>
          </a:p>
        </p:txBody>
      </p:sp>
    </p:spTree>
    <p:extLst>
      <p:ext uri="{BB962C8B-B14F-4D97-AF65-F5344CB8AC3E}">
        <p14:creationId xmlns:p14="http://schemas.microsoft.com/office/powerpoint/2010/main" val="10122648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ロータリー運動の主役はクラブです。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ロータリークラブの評価はどのような奉仕活動をしたかとか、財団にいくら寄付したかではなく、クラブの管理運営や例会などのクラブ奉仕を通じていかに素晴らしいロータリアンを育てたかによって決まるのです。</a:t>
            </a:r>
          </a:p>
          <a:p>
            <a:endParaRPr kumimoji="1" lang="ja-JP" altLang="en-US" dirty="0" smtClean="0"/>
          </a:p>
          <a:p>
            <a:r>
              <a:rPr kumimoji="1" lang="ja-JP" altLang="en-US" dirty="0" smtClean="0"/>
              <a:t>クラブの発展はクラブの活性化如何にかかわっているのですから、人数にこだわる必要はありません。</a:t>
            </a:r>
          </a:p>
          <a:p>
            <a:r>
              <a:rPr lang="ja-JP" altLang="en-US" sz="1200" dirty="0" smtClean="0"/>
              <a:t>クラブ管理運営のほとんどすべて、奉仕活動のすべては、クラブの自治権の範疇にあり、クラブが決定し、実行しなければなりません。</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32</a:t>
            </a:fld>
            <a:endParaRPr kumimoji="1" lang="ja-JP" altLang="en-US" dirty="0"/>
          </a:p>
        </p:txBody>
      </p:sp>
    </p:spTree>
    <p:extLst>
      <p:ext uri="{BB962C8B-B14F-4D97-AF65-F5344CB8AC3E}">
        <p14:creationId xmlns:p14="http://schemas.microsoft.com/office/powerpoint/2010/main" val="587453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そのためには、常にクラブ細則を見直しながら、整備する必要があります。</a:t>
            </a:r>
          </a:p>
          <a:p>
            <a:r>
              <a:rPr kumimoji="1" lang="ja-JP" altLang="en-US" dirty="0" smtClean="0"/>
              <a:t>一人の会員が複数の委員会活動をすることは困難です。クラブの実態に沿うように委員会構成を見直し、必要に応じて、委員会の統廃合や新設も必要になってきます。</a:t>
            </a:r>
          </a:p>
          <a:p>
            <a:endParaRPr lang="ja-JP" altLang="en-US" sz="1200" dirty="0" smtClean="0"/>
          </a:p>
          <a:p>
            <a:r>
              <a:rPr lang="ja-JP" altLang="en-US" sz="1200" dirty="0" smtClean="0"/>
              <a:t>奉仕</a:t>
            </a:r>
            <a:r>
              <a:rPr lang="ja-JP" altLang="en-US" sz="1200" dirty="0" smtClean="0"/>
              <a:t>活動実践の具体的目標や会員選挙の方法、例会の運営方法などはいずれもさいそくで決められる事項です。</a:t>
            </a:r>
          </a:p>
          <a:p>
            <a:pPr algn="l"/>
            <a:endParaRPr lang="ja-JP" altLang="en-US" sz="1200" dirty="0" smtClean="0"/>
          </a:p>
          <a:p>
            <a:pPr algn="l"/>
            <a:r>
              <a:rPr lang="ja-JP" altLang="en-US" sz="1200" dirty="0" smtClean="0"/>
              <a:t>クラブ</a:t>
            </a:r>
            <a:r>
              <a:rPr lang="ja-JP" altLang="en-US" sz="1200" dirty="0" smtClean="0"/>
              <a:t>の実態に沿うように随時見直し、改正することが必要です。</a:t>
            </a:r>
          </a:p>
          <a:p>
            <a:endParaRPr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33</a:t>
            </a:fld>
            <a:endParaRPr kumimoji="1" lang="ja-JP" altLang="en-US" dirty="0"/>
          </a:p>
        </p:txBody>
      </p:sp>
    </p:spTree>
    <p:extLst>
      <p:ext uri="{BB962C8B-B14F-4D97-AF65-F5344CB8AC3E}">
        <p14:creationId xmlns:p14="http://schemas.microsoft.com/office/powerpoint/2010/main" val="834624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ja-JP" sz="1200" kern="1200" dirty="0" smtClean="0">
                <a:solidFill>
                  <a:schemeClr val="tx1"/>
                </a:solidFill>
                <a:effectLst/>
                <a:latin typeface="+mn-lt"/>
                <a:ea typeface="+mn-ea"/>
                <a:cs typeface="+mn-cs"/>
              </a:rPr>
              <a:t>会員の関心を高めて毎週の例会が待ち遠しいような魅力的な例会とはどんな例会でしょうか。クラブ例会では、ロータリーに関係する最新の情報を提供しなければなりません。ロータリーの友、ガバナー月信、ウェブ・サイトから得た情報を有効に活用することが大切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ロータリークラブ</a:t>
            </a:r>
            <a:r>
              <a:rPr kumimoji="1" lang="ja-JP" altLang="ja-JP" sz="1200" kern="1200" dirty="0" smtClean="0">
                <a:solidFill>
                  <a:schemeClr val="tx1"/>
                </a:solidFill>
                <a:effectLst/>
                <a:latin typeface="+mn-lt"/>
                <a:ea typeface="+mn-ea"/>
                <a:cs typeface="+mn-cs"/>
              </a:rPr>
              <a:t>発生の歴史から見ても、クラブは純粋親睦を図らなければなりません。親睦会やゴルフ会などは親睦を深めるための親睦活動であって、本来の親睦ではありません。親睦とはどんなことでも語り合える、アット・ホームな雰囲気を、クラブの中に作ることであり、それは例会を通じて作られ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例会</a:t>
            </a:r>
            <a:r>
              <a:rPr kumimoji="1" lang="ja-JP" altLang="ja-JP" sz="1200" kern="1200" dirty="0" smtClean="0">
                <a:solidFill>
                  <a:schemeClr val="tx1"/>
                </a:solidFill>
                <a:effectLst/>
                <a:latin typeface="+mn-lt"/>
                <a:ea typeface="+mn-ea"/>
                <a:cs typeface="+mn-cs"/>
              </a:rPr>
              <a:t>プログラムのメイン・エベントは卓話です。卓話は年に</a:t>
            </a:r>
            <a:r>
              <a:rPr kumimoji="1" lang="en-US" altLang="ja-JP" sz="1200" kern="1200" dirty="0" smtClean="0">
                <a:solidFill>
                  <a:schemeClr val="tx1"/>
                </a:solidFill>
                <a:effectLst/>
                <a:latin typeface="+mn-lt"/>
                <a:ea typeface="+mn-ea"/>
                <a:cs typeface="+mn-cs"/>
              </a:rPr>
              <a:t>1</a:t>
            </a:r>
            <a:r>
              <a:rPr kumimoji="1" lang="ja-JP" altLang="ja-JP"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回しか回ってきません。十分時間をかけて準備することが必要です。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会長</a:t>
            </a:r>
            <a:r>
              <a:rPr kumimoji="1" lang="ja-JP" altLang="ja-JP" sz="1200" kern="1200" dirty="0" smtClean="0">
                <a:solidFill>
                  <a:schemeClr val="tx1"/>
                </a:solidFill>
                <a:effectLst/>
                <a:latin typeface="+mn-lt"/>
                <a:ea typeface="+mn-ea"/>
                <a:cs typeface="+mn-cs"/>
              </a:rPr>
              <a:t>には特別に会長の時間が与えられています。時候の挨拶や新聞の三面記事の解説に無駄な時間をつぶすのではなく、その時間を有効に活用して、ロータリーの心を説いてください。任期終了後それを一冊の本にまとめてご自分のライブラリーに加えることをお勧めし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世界</a:t>
            </a:r>
            <a:r>
              <a:rPr kumimoji="1" lang="ja-JP" altLang="ja-JP" sz="1200" kern="1200" dirty="0" smtClean="0">
                <a:solidFill>
                  <a:schemeClr val="tx1"/>
                </a:solidFill>
                <a:effectLst/>
                <a:latin typeface="+mn-lt"/>
                <a:ea typeface="+mn-ea"/>
                <a:cs typeface="+mn-cs"/>
              </a:rPr>
              <a:t>理解月間とか米山月間などの特別月間行事に、留学生などの関係者や、その活動に造詣深い地区委員などを呼び、更に理解を深めることは意義あることです。特別月間にちなんだ卓話を例会プログラムに取り入れることによって、ロータリー活動に対する関心を高めてください。</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会員</a:t>
            </a:r>
            <a:r>
              <a:rPr kumimoji="1" lang="ja-JP" altLang="ja-JP" sz="1200" kern="1200" dirty="0" smtClean="0">
                <a:solidFill>
                  <a:schemeClr val="tx1"/>
                </a:solidFill>
                <a:effectLst/>
                <a:latin typeface="+mn-lt"/>
                <a:ea typeface="+mn-ea"/>
                <a:cs typeface="+mn-cs"/>
              </a:rPr>
              <a:t>は、事業上の大切な時間を割いて、例会に出席しています。従って、例会出席によって得られるメリットは、事業上の貴重な時間を割くデメリットよりもう大きくなければなりません。例会のプログラムを魅力あるものにすることによって、どうしても出席したくなるような例会にすることが大切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34</a:t>
            </a:fld>
            <a:endParaRPr kumimoji="1" lang="ja-JP" altLang="en-US" dirty="0"/>
          </a:p>
        </p:txBody>
      </p:sp>
    </p:spTree>
    <p:extLst>
      <p:ext uri="{BB962C8B-B14F-4D97-AF65-F5344CB8AC3E}">
        <p14:creationId xmlns:p14="http://schemas.microsoft.com/office/powerpoint/2010/main" val="2508797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normAutofit fontScale="92500"/>
          </a:bodyPr>
          <a:lstStyle/>
          <a:p>
            <a:r>
              <a:rPr kumimoji="1" lang="ja-JP" altLang="ja-JP" sz="1200" kern="1200" dirty="0" smtClean="0">
                <a:solidFill>
                  <a:schemeClr val="tx1"/>
                </a:solidFill>
                <a:latin typeface="+mn-lt"/>
                <a:ea typeface="+mn-ea"/>
                <a:cs typeface="+mn-cs"/>
              </a:rPr>
              <a:t>会員数減少によって、クラブの財政が逼迫しているという話をよく聞きます。</a:t>
            </a:r>
          </a:p>
          <a:p>
            <a:r>
              <a:rPr kumimoji="1" lang="ja-JP" altLang="ja-JP" sz="1200" kern="1200" dirty="0" smtClean="0">
                <a:solidFill>
                  <a:schemeClr val="tx1"/>
                </a:solidFill>
                <a:latin typeface="+mn-lt"/>
                <a:ea typeface="+mn-ea"/>
                <a:cs typeface="+mn-cs"/>
              </a:rPr>
              <a:t>どのようにすればクラブ運営が合理化できるのかを真剣に考える必要があります。</a:t>
            </a:r>
          </a:p>
          <a:p>
            <a:r>
              <a:rPr kumimoji="1" lang="ja-JP" altLang="ja-JP" sz="1200" kern="1200" dirty="0" smtClean="0">
                <a:solidFill>
                  <a:schemeClr val="tx1"/>
                </a:solidFill>
                <a:latin typeface="+mn-lt"/>
                <a:ea typeface="+mn-ea"/>
                <a:cs typeface="+mn-cs"/>
              </a:rPr>
              <a:t>会務のほとんどを事務局員にまかせっきりにしているクラブもかなり多いようです。</a:t>
            </a:r>
            <a:endParaRPr kumimoji="1" lang="ja-JP" altLang="en-US" sz="1200" kern="1200" dirty="0" smtClean="0">
              <a:solidFill>
                <a:schemeClr val="tx1"/>
              </a:solidFill>
              <a:latin typeface="+mn-lt"/>
              <a:ea typeface="+mn-ea"/>
              <a:cs typeface="+mn-cs"/>
            </a:endParaRP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クラブの経費の中で大きな割合を占めているものに、クラブ事務局の維持費と、事務局員の給与があります。すべてのクラブが、事務局を設置し、事務局員を雇用する必要あるのかどうかを再考する必要あります。オフィシャル・ダイレクトリーには、世界中の全クラブの情報が掲載されています。日本のほとんどすべてのクラブ、外国の</a:t>
            </a:r>
            <a:r>
              <a:rPr kumimoji="1" lang="en-US" altLang="ja-JP" sz="1200" kern="1200" dirty="0" smtClean="0">
                <a:solidFill>
                  <a:schemeClr val="tx1"/>
                </a:solidFill>
                <a:latin typeface="+mn-lt"/>
                <a:ea typeface="+mn-ea"/>
                <a:cs typeface="+mn-cs"/>
              </a:rPr>
              <a:t>200</a:t>
            </a:r>
            <a:r>
              <a:rPr kumimoji="1" lang="ja-JP" altLang="ja-JP" sz="1200" kern="1200" dirty="0" smtClean="0">
                <a:solidFill>
                  <a:schemeClr val="tx1"/>
                </a:solidFill>
                <a:latin typeface="+mn-lt"/>
                <a:ea typeface="+mn-ea"/>
                <a:cs typeface="+mn-cs"/>
              </a:rPr>
              <a:t>人以上の大クラブ以外の世界中のほとんどのクラブには、クラブ事務局の記載がありません。これは記載漏れではなく、現実にクラブ事務局を持っていないのです。</a:t>
            </a:r>
          </a:p>
          <a:p>
            <a:r>
              <a:rPr kumimoji="1" lang="ja-JP" altLang="ja-JP" sz="1200" kern="1200" dirty="0" smtClean="0">
                <a:solidFill>
                  <a:schemeClr val="tx1"/>
                </a:solidFill>
                <a:latin typeface="+mn-lt"/>
                <a:ea typeface="+mn-ea"/>
                <a:cs typeface="+mn-cs"/>
              </a:rPr>
              <a:t>外国ではすべての事務処理は幹事が自宅で行っています。東京クラブを創立したときに、アメリカの大規模クラブを参考にしたことと、東京クラブが財界の大御所によって設立されたため、会社経営を見習って雑事は事務局任せにしたことを、その後設立されたクラブが真似たためとも言われていますが、外国のクラブが事務局なしでクラブの管理運営ができるのに、日本のクラブができないという道理はありません。幹事の事務量が増えるのならば、数名の副幹事を置いて事務量を分散することも可能です。クラブなのですから、クラブ内の仕事のすべては、クラブの会員が役割分担して行うことが原則ではないでしょうか。クラブ奉仕委員会のほとんどの活動は、すべての会員が自分の与えられた役割を分担すれば、事務局や事務職員は必要ではありません。経費削減と委員会活動の活性化の双方で大きな効果があることでしょう。</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世間一般の人たちは、毎週一流ホテルに集まって、</a:t>
            </a:r>
            <a:r>
              <a:rPr kumimoji="1" lang="en-US" altLang="ja-JP" sz="1200" kern="1200" dirty="0" smtClean="0">
                <a:solidFill>
                  <a:schemeClr val="tx1"/>
                </a:solidFill>
                <a:latin typeface="+mn-lt"/>
                <a:ea typeface="+mn-ea"/>
                <a:cs typeface="+mn-cs"/>
              </a:rPr>
              <a:t>3000</a:t>
            </a:r>
            <a:r>
              <a:rPr kumimoji="1" lang="ja-JP" altLang="ja-JP" sz="1200" kern="1200" dirty="0" smtClean="0">
                <a:solidFill>
                  <a:schemeClr val="tx1"/>
                </a:solidFill>
                <a:latin typeface="+mn-lt"/>
                <a:ea typeface="+mn-ea"/>
                <a:cs typeface="+mn-cs"/>
              </a:rPr>
              <a:t>円も</a:t>
            </a:r>
            <a:r>
              <a:rPr kumimoji="1" lang="en-US" altLang="ja-JP" sz="1200" kern="1200" dirty="0" smtClean="0">
                <a:solidFill>
                  <a:schemeClr val="tx1"/>
                </a:solidFill>
                <a:latin typeface="+mn-lt"/>
                <a:ea typeface="+mn-ea"/>
                <a:cs typeface="+mn-cs"/>
              </a:rPr>
              <a:t>5000</a:t>
            </a:r>
            <a:r>
              <a:rPr kumimoji="1" lang="ja-JP" altLang="ja-JP" sz="1200" kern="1200" dirty="0" smtClean="0">
                <a:solidFill>
                  <a:schemeClr val="tx1"/>
                </a:solidFill>
                <a:latin typeface="+mn-lt"/>
                <a:ea typeface="+mn-ea"/>
                <a:cs typeface="+mn-cs"/>
              </a:rPr>
              <a:t>円もの食事をとっているのでしょうか。またホテルの豪華な部屋で例会を開く必然性はあるのでしょうか。世間の人々から金持ちの昼食会と言われても、反論の余地はありません。</a:t>
            </a:r>
          </a:p>
          <a:p>
            <a:r>
              <a:rPr kumimoji="1" lang="ja-JP" altLang="ja-JP" sz="1200" kern="1200" dirty="0" smtClean="0">
                <a:solidFill>
                  <a:schemeClr val="tx1"/>
                </a:solidFill>
                <a:latin typeface="+mn-lt"/>
                <a:ea typeface="+mn-ea"/>
                <a:cs typeface="+mn-cs"/>
              </a:rPr>
              <a:t>外国では会費と食費は完全に分離されており、食事は毎回キャッシュで支払うのが一般的です。</a:t>
            </a:r>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日本の会費の高さは、会費と食費が込みになっていることにも一因があります。会費負担の平等性から考えても、食事をとらない人の食費も徴収することは、大きな問題があります。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事務処理の</a:t>
            </a:r>
            <a:r>
              <a:rPr kumimoji="1" lang="en-US" altLang="ja-JP" sz="1200" kern="1200" dirty="0" smtClean="0">
                <a:solidFill>
                  <a:schemeClr val="tx1"/>
                </a:solidFill>
                <a:latin typeface="+mn-lt"/>
                <a:ea typeface="+mn-ea"/>
                <a:cs typeface="+mn-cs"/>
              </a:rPr>
              <a:t>IT</a:t>
            </a:r>
            <a:r>
              <a:rPr kumimoji="1" lang="ja-JP" altLang="ja-JP" sz="1200" kern="1200" dirty="0" smtClean="0">
                <a:solidFill>
                  <a:schemeClr val="tx1"/>
                </a:solidFill>
                <a:latin typeface="+mn-lt"/>
                <a:ea typeface="+mn-ea"/>
                <a:cs typeface="+mn-cs"/>
              </a:rPr>
              <a:t>化も必要です。これからの時代を生き抜いていくためにはインターネットのアクセスとメールの遣り取りは絶対必要です。メーリングリストを使った情報交換によって通信費を大幅に削減することができます。</a:t>
            </a:r>
          </a:p>
          <a:p>
            <a:r>
              <a:rPr kumimoji="1" lang="ja-JP" altLang="ja-JP" sz="1200" kern="1200" dirty="0" smtClean="0">
                <a:solidFill>
                  <a:schemeClr val="tx1"/>
                </a:solidFill>
                <a:latin typeface="+mn-lt"/>
                <a:ea typeface="+mn-ea"/>
                <a:cs typeface="+mn-cs"/>
              </a:rPr>
              <a:t>インターネット上でガバナー月信を配布する地区が増えてきましたし、週報をメール配信したり、インターネットに掲載するクラブもかなりの数にのぼるようになってきました。</a:t>
            </a:r>
            <a:r>
              <a:rPr kumimoji="1" lang="en-US" altLang="ja-JP" sz="1200" kern="1200" dirty="0" smtClean="0">
                <a:solidFill>
                  <a:schemeClr val="tx1"/>
                </a:solidFill>
                <a:latin typeface="+mn-lt"/>
                <a:ea typeface="+mn-ea"/>
                <a:cs typeface="+mn-cs"/>
              </a:rPr>
              <a:t>IT</a:t>
            </a:r>
            <a:r>
              <a:rPr kumimoji="1" lang="ja-JP" altLang="ja-JP" sz="1200" kern="1200" dirty="0" smtClean="0">
                <a:solidFill>
                  <a:schemeClr val="tx1"/>
                </a:solidFill>
                <a:latin typeface="+mn-lt"/>
                <a:ea typeface="+mn-ea"/>
                <a:cs typeface="+mn-cs"/>
              </a:rPr>
              <a:t>化によって大量の情報を廉価で</a:t>
            </a:r>
            <a:r>
              <a:rPr kumimoji="1" lang="ja-JP" altLang="en-US" sz="1200" kern="1200" dirty="0" smtClean="0">
                <a:solidFill>
                  <a:schemeClr val="tx1"/>
                </a:solidFill>
                <a:latin typeface="+mn-lt"/>
                <a:ea typeface="+mn-ea"/>
                <a:cs typeface="+mn-cs"/>
              </a:rPr>
              <a:t>即時に</a:t>
            </a:r>
            <a:r>
              <a:rPr kumimoji="1" lang="ja-JP" altLang="ja-JP" sz="1200" kern="1200" dirty="0" smtClean="0">
                <a:solidFill>
                  <a:schemeClr val="tx1"/>
                </a:solidFill>
                <a:latin typeface="+mn-lt"/>
                <a:ea typeface="+mn-ea"/>
                <a:cs typeface="+mn-cs"/>
              </a:rPr>
              <a:t>発信することができます。</a:t>
            </a:r>
          </a:p>
          <a:p>
            <a:endParaRPr kumimoji="1" lang="ja-JP" altLang="en-US"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ニコニコ箱日本特有のもので外国にはありません。慶事中心の募金箱であるために非常に集め安い利点がある反面、目的別募金ではないため、これを消化するために安易な寄付行為に流れやすく、年次報告書の中で「・・・</a:t>
            </a:r>
            <a:r>
              <a:rPr kumimoji="1" lang="ja-JP" altLang="ja-JP" sz="1200" kern="1200" dirty="0" err="1" smtClean="0">
                <a:solidFill>
                  <a:schemeClr val="tx1"/>
                </a:solidFill>
                <a:latin typeface="+mn-lt"/>
                <a:ea typeface="+mn-ea"/>
                <a:cs typeface="+mn-cs"/>
              </a:rPr>
              <a:t>への</a:t>
            </a:r>
            <a:r>
              <a:rPr kumimoji="1" lang="ja-JP" altLang="ja-JP" sz="1200" kern="1200" dirty="0" smtClean="0">
                <a:solidFill>
                  <a:schemeClr val="tx1"/>
                </a:solidFill>
                <a:latin typeface="+mn-lt"/>
                <a:ea typeface="+mn-ea"/>
                <a:cs typeface="+mn-cs"/>
              </a:rPr>
              <a:t>寄付」とか「・・・</a:t>
            </a:r>
            <a:r>
              <a:rPr kumimoji="1" lang="ja-JP" altLang="ja-JP" sz="1200" kern="1200" dirty="0" err="1" smtClean="0">
                <a:solidFill>
                  <a:schemeClr val="tx1"/>
                </a:solidFill>
                <a:latin typeface="+mn-lt"/>
                <a:ea typeface="+mn-ea"/>
                <a:cs typeface="+mn-cs"/>
              </a:rPr>
              <a:t>への</a:t>
            </a:r>
            <a:r>
              <a:rPr kumimoji="1" lang="ja-JP" altLang="ja-JP" sz="1200" kern="1200" dirty="0" smtClean="0">
                <a:solidFill>
                  <a:schemeClr val="tx1"/>
                </a:solidFill>
                <a:latin typeface="+mn-lt"/>
                <a:ea typeface="+mn-ea"/>
                <a:cs typeface="+mn-cs"/>
              </a:rPr>
              <a:t>援助」といった項目が目立つようになって、他団体への寄付を禁じているロータリーの原則に違反することになります。</a:t>
            </a:r>
          </a:p>
          <a:p>
            <a:r>
              <a:rPr kumimoji="1" lang="ja-JP" altLang="ja-JP" sz="1200" kern="1200" dirty="0" smtClean="0">
                <a:solidFill>
                  <a:schemeClr val="tx1"/>
                </a:solidFill>
                <a:latin typeface="+mn-lt"/>
                <a:ea typeface="+mn-ea"/>
                <a:cs typeface="+mn-cs"/>
              </a:rPr>
              <a:t>任意の寄付金であるニコニコ箱の資金を本会計に流用することは、会費負担の平等性に違反しますから注意しなければなりません。</a:t>
            </a:r>
          </a:p>
          <a:p>
            <a:pPr eaLnBrk="1" fontAlgn="auto" hangingPunct="1">
              <a:spcBef>
                <a:spcPts val="0"/>
              </a:spcBef>
              <a:spcAft>
                <a:spcPts val="0"/>
              </a:spcAft>
              <a:defRPr/>
            </a:pPr>
            <a:endParaRPr lang="ja-JP" altLang="en-US" dirty="0"/>
          </a:p>
        </p:txBody>
      </p:sp>
      <p:sp>
        <p:nvSpPr>
          <p:cNvPr id="624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0804B8-7165-4E2D-96D4-CEE8601A82A6}" type="slidenum">
              <a:rPr lang="ja-JP" altLang="en-US" smtClean="0"/>
              <a:pPr/>
              <a:t>35</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徐々に中堅都市のアディショナル・クラブを経て</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a:t>
            </a:fld>
            <a:endParaRPr kumimoji="1" lang="ja-JP" altLang="en-US" dirty="0"/>
          </a:p>
        </p:txBody>
      </p:sp>
    </p:spTree>
    <p:extLst>
      <p:ext uri="{BB962C8B-B14F-4D97-AF65-F5344CB8AC3E}">
        <p14:creationId xmlns:p14="http://schemas.microsoft.com/office/powerpoint/2010/main" val="571103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最近の特徴として、比較的大都会のクラブの衰退が目立つようです。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5</a:t>
            </a:fld>
            <a:endParaRPr kumimoji="1" lang="ja-JP" altLang="en-US" dirty="0"/>
          </a:p>
        </p:txBody>
      </p:sp>
    </p:spTree>
    <p:extLst>
      <p:ext uri="{BB962C8B-B14F-4D97-AF65-F5344CB8AC3E}">
        <p14:creationId xmlns:p14="http://schemas.microsoft.com/office/powerpoint/2010/main" val="571103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6</a:t>
            </a:fld>
            <a:endParaRPr kumimoji="1" lang="ja-JP" altLang="en-US" dirty="0"/>
          </a:p>
        </p:txBody>
      </p:sp>
    </p:spTree>
    <p:extLst>
      <p:ext uri="{BB962C8B-B14F-4D97-AF65-F5344CB8AC3E}">
        <p14:creationId xmlns:p14="http://schemas.microsoft.com/office/powerpoint/2010/main" val="57110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脱会クラブを図式化したものですが、</a:t>
            </a:r>
            <a:r>
              <a:rPr kumimoji="1" lang="en-US" altLang="ja-JP" dirty="0" smtClean="0"/>
              <a:t>2560</a:t>
            </a:r>
            <a:r>
              <a:rPr kumimoji="1" lang="ja-JP" altLang="en-US" dirty="0" smtClean="0"/>
              <a:t>地区を含む脱会クラブを出していない地区は少数派に属することが分かります。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7</a:t>
            </a:fld>
            <a:endParaRPr kumimoji="1" lang="ja-JP" altLang="en-US" dirty="0"/>
          </a:p>
        </p:txBody>
      </p:sp>
    </p:spTree>
    <p:extLst>
      <p:ext uri="{BB962C8B-B14F-4D97-AF65-F5344CB8AC3E}">
        <p14:creationId xmlns:p14="http://schemas.microsoft.com/office/powerpoint/2010/main" val="293360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b="0" kern="1200" dirty="0" smtClean="0">
                <a:solidFill>
                  <a:schemeClr val="tx1"/>
                </a:solidFill>
                <a:latin typeface="+mn-lt"/>
                <a:ea typeface="+mn-ea"/>
                <a:cs typeface="+mn-cs"/>
              </a:rPr>
              <a:t>2011年（平成23年）3月11日14時46分、三陸沖を震源とし</a:t>
            </a:r>
            <a:r>
              <a:rPr kumimoji="1" lang="ja-JP" altLang="en-US" sz="1200" b="0" kern="1200" dirty="0" smtClean="0">
                <a:solidFill>
                  <a:schemeClr val="tx1"/>
                </a:solidFill>
                <a:latin typeface="+mn-lt"/>
                <a:ea typeface="+mn-ea"/>
                <a:cs typeface="+mn-cs"/>
              </a:rPr>
              <a:t>た東北太平洋沖第</a:t>
            </a:r>
            <a:r>
              <a:rPr kumimoji="1" lang="ja-JP" altLang="ja-JP" sz="1200" b="0" kern="1200" dirty="0" smtClean="0">
                <a:solidFill>
                  <a:schemeClr val="tx1"/>
                </a:solidFill>
                <a:latin typeface="+mn-lt"/>
                <a:ea typeface="+mn-ea"/>
                <a:cs typeface="+mn-cs"/>
              </a:rPr>
              <a:t>地震</a:t>
            </a:r>
            <a:r>
              <a:rPr kumimoji="1" lang="ja-JP" altLang="en-US" sz="1200" b="0" kern="1200" dirty="0" smtClean="0">
                <a:solidFill>
                  <a:schemeClr val="tx1"/>
                </a:solidFill>
                <a:latin typeface="+mn-lt"/>
                <a:ea typeface="+mn-ea"/>
                <a:cs typeface="+mn-cs"/>
              </a:rPr>
              <a:t>が発生しました。</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mn-lt"/>
                <a:ea typeface="+mn-ea"/>
                <a:cs typeface="+mn-cs"/>
              </a:rPr>
              <a:t>この身近に起こった大災害によって、私たちロータリアンは社会奉仕活動の大きな機会を与えられたと考えなければなりません。</a:t>
            </a:r>
          </a:p>
          <a:p>
            <a:endParaRPr kumimoji="1" lang="ja-JP" altLang="en-US" dirty="0"/>
          </a:p>
        </p:txBody>
      </p:sp>
      <p:sp>
        <p:nvSpPr>
          <p:cNvPr id="4" name="スライド番号プレースホルダ 3"/>
          <p:cNvSpPr>
            <a:spLocks noGrp="1"/>
          </p:cNvSpPr>
          <p:nvPr>
            <p:ph type="sldNum" sz="quarter" idx="10"/>
          </p:nvPr>
        </p:nvSpPr>
        <p:spPr/>
        <p:txBody>
          <a:bodyPr/>
          <a:lstStyle/>
          <a:p>
            <a:fld id="{78ACD005-51CC-4859-AA7B-BBA8A6657642}" type="slidenum">
              <a:rPr kumimoji="1" lang="ja-JP" altLang="en-US" smtClean="0"/>
              <a:pPr/>
              <a:t>8</a:t>
            </a:fld>
            <a:endParaRPr kumimoji="1"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しかしその一方でロータリアンの受けた打撃もおおきく、</a:t>
            </a:r>
            <a:r>
              <a:rPr kumimoji="1" lang="en-US" altLang="ja-JP" dirty="0" smtClean="0"/>
              <a:t>2520</a:t>
            </a:r>
            <a:r>
              <a:rPr kumimoji="1" lang="ja-JP" altLang="en-US" dirty="0" smtClean="0"/>
              <a:t>地区内</a:t>
            </a:r>
            <a:r>
              <a:rPr kumimoji="1" lang="en-US" altLang="ja-JP" dirty="0" smtClean="0"/>
              <a:t>82</a:t>
            </a:r>
            <a:r>
              <a:rPr kumimoji="1" lang="ja-JP" altLang="en-US" dirty="0" smtClean="0"/>
              <a:t>ｸﾗﾌﾞ中</a:t>
            </a:r>
            <a:r>
              <a:rPr kumimoji="1" lang="en-US" altLang="ja-JP" dirty="0" smtClean="0"/>
              <a:t>24</a:t>
            </a:r>
            <a:r>
              <a:rPr kumimoji="1" lang="ja-JP" altLang="en-US" dirty="0" smtClean="0"/>
              <a:t>クラブは解散の危機にあると聞いています。</a:t>
            </a:r>
          </a:p>
          <a:p>
            <a:r>
              <a:rPr kumimoji="1" lang="ja-JP" altLang="en-US" dirty="0" smtClean="0"/>
              <a:t>また</a:t>
            </a:r>
            <a:r>
              <a:rPr kumimoji="1" lang="en-US" altLang="ja-JP" dirty="0" smtClean="0"/>
              <a:t>2530</a:t>
            </a:r>
            <a:r>
              <a:rPr kumimoji="1" lang="ja-JP" altLang="en-US" dirty="0" smtClean="0"/>
              <a:t>地区は自治体自体が外部に移動しているので、ロータリークラブとしての活動もままならないようです。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9</a:t>
            </a:fld>
            <a:endParaRPr kumimoji="1" lang="ja-JP" altLang="en-US" dirty="0"/>
          </a:p>
        </p:txBody>
      </p:sp>
    </p:spTree>
    <p:extLst>
      <p:ext uri="{BB962C8B-B14F-4D97-AF65-F5344CB8AC3E}">
        <p14:creationId xmlns:p14="http://schemas.microsoft.com/office/powerpoint/2010/main" val="414396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6858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6" name="フッター プレースホルダー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a:xfrm>
            <a:off x="6553200" y="6248400"/>
            <a:ext cx="1905000" cy="457200"/>
          </a:xfrm>
        </p:spPr>
        <p:txBody>
          <a:bodyPr/>
          <a:lstStyle>
            <a:lvl1pPr>
              <a:defRPr/>
            </a:lvl1pPr>
          </a:lstStyle>
          <a:p>
            <a:fld id="{E58474E6-B1BE-4E25-ADD1-F9299ADB157F}" type="slidenum">
              <a:rPr lang="en-US" altLang="ja-JP"/>
              <a:pPr/>
              <a:t>‹#›</a:t>
            </a:fld>
            <a:endParaRPr lang="en-US" altLang="ja-JP"/>
          </a:p>
        </p:txBody>
      </p:sp>
    </p:spTree>
    <p:extLst>
      <p:ext uri="{BB962C8B-B14F-4D97-AF65-F5344CB8AC3E}">
        <p14:creationId xmlns:p14="http://schemas.microsoft.com/office/powerpoint/2010/main" val="339297634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4033461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853912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83058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257669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261495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2230762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291262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1371531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2890447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1295563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C0620B-4A0F-4A36-8EDB-D0D6C39D65DD}" type="datetimeFigureOut">
              <a:rPr kumimoji="1" lang="ja-JP" altLang="en-US" smtClean="0"/>
              <a:t>2012/4/19</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79900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2012/4/19</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1000" r="-11000"/>
          </a:stretch>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2012/4/19</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0620B-4A0F-4A36-8EDB-D0D6C39D65DD}" type="datetimeFigureOut">
              <a:rPr kumimoji="1" lang="ja-JP" altLang="en-US" smtClean="0"/>
              <a:t>2012/4/19</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9E37B-CBA3-46D0-926F-19A40EBCF3EB}" type="slidenum">
              <a:rPr kumimoji="1" lang="ja-JP" altLang="en-US" smtClean="0"/>
              <a:t>‹#›</a:t>
            </a:fld>
            <a:endParaRPr kumimoji="1" lang="ja-JP" altLang="en-US" dirty="0"/>
          </a:p>
        </p:txBody>
      </p:sp>
    </p:spTree>
    <p:extLst>
      <p:ext uri="{BB962C8B-B14F-4D97-AF65-F5344CB8AC3E}">
        <p14:creationId xmlns:p14="http://schemas.microsoft.com/office/powerpoint/2010/main" val="3546860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404664"/>
            <a:ext cx="8568952" cy="1470025"/>
          </a:xfrm>
        </p:spPr>
        <p:txBody>
          <a:bodyPr>
            <a:noAutofit/>
          </a:bodyPr>
          <a:lstStyle/>
          <a:p>
            <a:r>
              <a:rPr kumimoji="1" lang="en-US" altLang="ja-JP" sz="8000" b="1" dirty="0" smtClean="0">
                <a:ln>
                  <a:solidFill>
                    <a:sysClr val="windowText" lastClr="000000"/>
                  </a:solidFill>
                </a:ln>
                <a:solidFill>
                  <a:schemeClr val="bg1"/>
                </a:solidFill>
                <a:latin typeface="AR P隷書体M" pitchFamily="50" charset="-128"/>
                <a:ea typeface="AR P隷書体M" pitchFamily="50" charset="-128"/>
              </a:rPr>
              <a:t>2560</a:t>
            </a:r>
            <a:r>
              <a:rPr kumimoji="1" lang="ja-JP" altLang="en-US" sz="8000" b="1" dirty="0" smtClean="0">
                <a:ln>
                  <a:solidFill>
                    <a:sysClr val="windowText" lastClr="000000"/>
                  </a:solidFill>
                </a:ln>
                <a:solidFill>
                  <a:schemeClr val="bg1"/>
                </a:solidFill>
                <a:latin typeface="AR P隷書体M" pitchFamily="50" charset="-128"/>
                <a:ea typeface="AR P隷書体M" pitchFamily="50" charset="-128"/>
              </a:rPr>
              <a:t>地区大会</a:t>
            </a:r>
            <a:endParaRPr kumimoji="1" lang="ja-JP" altLang="en-US" sz="8000" b="1" dirty="0">
              <a:ln>
                <a:solidFill>
                  <a:sysClr val="windowText" lastClr="000000"/>
                </a:solidFill>
              </a:ln>
              <a:solidFill>
                <a:schemeClr val="bg1"/>
              </a:solidFill>
              <a:latin typeface="AR P隷書体M" pitchFamily="50" charset="-128"/>
              <a:ea typeface="AR P隷書体M" pitchFamily="50" charset="-128"/>
            </a:endParaRPr>
          </a:p>
        </p:txBody>
      </p:sp>
      <p:sp>
        <p:nvSpPr>
          <p:cNvPr id="3" name="サブタイトル 2"/>
          <p:cNvSpPr>
            <a:spLocks noGrp="1"/>
          </p:cNvSpPr>
          <p:nvPr>
            <p:ph type="subTitle" idx="1"/>
          </p:nvPr>
        </p:nvSpPr>
        <p:spPr>
          <a:xfrm>
            <a:off x="395536" y="2420888"/>
            <a:ext cx="8064896" cy="2736304"/>
          </a:xfrm>
        </p:spPr>
        <p:txBody>
          <a:bodyPr>
            <a:normAutofit fontScale="47500" lnSpcReduction="20000"/>
          </a:bodyPr>
          <a:lstStyle/>
          <a:p>
            <a:r>
              <a:rPr kumimoji="1" lang="ja-JP" altLang="en-US" sz="15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クラブの管理運営</a:t>
            </a:r>
          </a:p>
          <a:p>
            <a:r>
              <a:rPr kumimoji="1" lang="ja-JP" altLang="en-US" sz="15200" b="1" dirty="0" smtClean="0">
                <a:ln w="12700">
                  <a:solidFill>
                    <a:schemeClr val="tx1"/>
                  </a:solidFill>
                  <a:prstDash val="solid"/>
                </a:ln>
                <a:solidFill>
                  <a:srgbClr val="FFC000"/>
                </a:solidFill>
                <a:effectLst>
                  <a:outerShdw blurRad="41275" dist="20320" dir="1800000" algn="tl" rotWithShape="0">
                    <a:srgbClr val="000000">
                      <a:alpha val="40000"/>
                    </a:srgbClr>
                  </a:outerShdw>
                </a:effectLst>
              </a:rPr>
              <a:t>について</a:t>
            </a:r>
          </a:p>
          <a:p>
            <a:endParaRPr kumimoji="1" lang="ja-JP" altLang="en-US" sz="5400" dirty="0">
              <a:solidFill>
                <a:srgbClr val="FF0000"/>
              </a:solidFill>
            </a:endParaRPr>
          </a:p>
        </p:txBody>
      </p:sp>
      <p:sp>
        <p:nvSpPr>
          <p:cNvPr id="4" name="下リボン 3"/>
          <p:cNvSpPr/>
          <p:nvPr/>
        </p:nvSpPr>
        <p:spPr>
          <a:xfrm>
            <a:off x="9684568" y="8397552"/>
            <a:ext cx="1216152" cy="612648"/>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リボン 7"/>
          <p:cNvSpPr/>
          <p:nvPr/>
        </p:nvSpPr>
        <p:spPr>
          <a:xfrm>
            <a:off x="0" y="6165304"/>
            <a:ext cx="9144000" cy="692696"/>
          </a:xfrm>
          <a:prstGeom prst="ribbon">
            <a:avLst>
              <a:gd name="adj1" fmla="val 16667"/>
              <a:gd name="adj2" fmla="val 7120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583435" y="6273225"/>
            <a:ext cx="6120680" cy="584775"/>
          </a:xfrm>
          <a:prstGeom prst="rect">
            <a:avLst/>
          </a:prstGeom>
          <a:noFill/>
        </p:spPr>
        <p:txBody>
          <a:bodyPr wrap="square" rtlCol="0">
            <a:spAutoFit/>
          </a:bodyPr>
          <a:lstStyle/>
          <a:p>
            <a:pPr algn="ctr"/>
            <a:r>
              <a:rPr kumimoji="1" lang="en-US" altLang="ja-JP" sz="3200" dirty="0" smtClean="0">
                <a:solidFill>
                  <a:schemeClr val="bg1"/>
                </a:solidFill>
              </a:rPr>
              <a:t>2680</a:t>
            </a:r>
            <a:r>
              <a:rPr kumimoji="1" lang="ja-JP" altLang="en-US" sz="3200" dirty="0" smtClean="0">
                <a:solidFill>
                  <a:schemeClr val="bg1"/>
                </a:solidFill>
              </a:rPr>
              <a:t>地区　</a:t>
            </a:r>
            <a:r>
              <a:rPr kumimoji="1" lang="en-US" altLang="ja-JP" sz="3200" dirty="0" smtClean="0">
                <a:solidFill>
                  <a:schemeClr val="bg1"/>
                </a:solidFill>
              </a:rPr>
              <a:t>PDG </a:t>
            </a:r>
            <a:r>
              <a:rPr kumimoji="1" lang="ja-JP" altLang="en-US" sz="3200" dirty="0" smtClean="0">
                <a:solidFill>
                  <a:schemeClr val="bg1"/>
                </a:solidFill>
              </a:rPr>
              <a:t>田中　毅</a:t>
            </a:r>
            <a:endParaRPr kumimoji="1" lang="ja-JP" altLang="en-US" sz="3200" dirty="0">
              <a:solidFill>
                <a:schemeClr val="bg1"/>
              </a:solidFill>
            </a:endParaRPr>
          </a:p>
        </p:txBody>
      </p:sp>
    </p:spTree>
    <p:extLst>
      <p:ext uri="{BB962C8B-B14F-4D97-AF65-F5344CB8AC3E}">
        <p14:creationId xmlns:p14="http://schemas.microsoft.com/office/powerpoint/2010/main" val="314216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6000"/>
                            </p:stCondLst>
                            <p:childTnLst>
                              <p:par>
                                <p:cTn id="13" presetID="10" presetClass="entr" presetSubtype="0" fill="hold" nodeType="afterEffect">
                                  <p:stCondLst>
                                    <p:cond delay="2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10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10500"/>
                            </p:stCondLst>
                            <p:childTnLst>
                              <p:par>
                                <p:cTn id="21" presetID="10" presetClass="entr" presetSubtype="0" fill="hold"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津波3.jpg"/>
          <p:cNvPicPr>
            <a:picLocks noGrp="1" noChangeAspect="1"/>
          </p:cNvPicPr>
          <p:nvPr>
            <p:ph idx="1"/>
          </p:nvPr>
        </p:nvPicPr>
        <p:blipFill>
          <a:blip r:embed="rId3" cstate="print"/>
          <a:stretch>
            <a:fillRect/>
          </a:stretch>
        </p:blipFill>
        <p:spPr>
          <a:xfrm>
            <a:off x="0" y="0"/>
            <a:ext cx="9135482" cy="6858000"/>
          </a:xfr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284256047"/>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津波4.jpg"/>
          <p:cNvPicPr>
            <a:picLocks noGrp="1" noChangeAspect="1"/>
          </p:cNvPicPr>
          <p:nvPr>
            <p:ph idx="1"/>
          </p:nvPr>
        </p:nvPicPr>
        <p:blipFill>
          <a:blip r:embed="rId3" cstate="print"/>
          <a:stretch>
            <a:fillRect/>
          </a:stretch>
        </p:blipFill>
        <p:spPr>
          <a:xfrm>
            <a:off x="-1" y="0"/>
            <a:ext cx="9108175" cy="6858000"/>
          </a:xfr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85373199"/>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0277"/>
            <a:ext cx="8229600" cy="1143000"/>
          </a:xfrm>
        </p:spPr>
        <p:txBody>
          <a:bodyPr>
            <a:normAutofit/>
          </a:bodyPr>
          <a:lstStyle/>
          <a:p>
            <a:r>
              <a:rPr kumimoji="1" lang="ja-JP" altLang="en-US" dirty="0" smtClean="0">
                <a:solidFill>
                  <a:srgbClr val="FFFF99"/>
                </a:solidFill>
              </a:rPr>
              <a:t>ロータリーの未来</a:t>
            </a:r>
            <a:endParaRPr kumimoji="1" lang="ja-JP" altLang="en-US" dirty="0">
              <a:solidFill>
                <a:srgbClr val="FFFF99"/>
              </a:solidFill>
            </a:endParaRPr>
          </a:p>
        </p:txBody>
      </p:sp>
      <p:sp>
        <p:nvSpPr>
          <p:cNvPr id="3" name="コンテンツ プレースホルダー 2"/>
          <p:cNvSpPr>
            <a:spLocks noGrp="1"/>
          </p:cNvSpPr>
          <p:nvPr>
            <p:ph idx="1"/>
          </p:nvPr>
        </p:nvSpPr>
        <p:spPr>
          <a:xfrm>
            <a:off x="323528" y="1196752"/>
            <a:ext cx="8640960" cy="5661248"/>
          </a:xfrm>
          <a:ln>
            <a:noFill/>
          </a:ln>
        </p:spPr>
        <p:txBody>
          <a:bodyPr>
            <a:normAutofit fontScale="40000" lnSpcReduction="20000"/>
          </a:bodyPr>
          <a:lstStyle/>
          <a:p>
            <a:r>
              <a:rPr kumimoji="1" lang="ja-JP"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少人数でも活性化の高いクラブ</a:t>
            </a:r>
          </a:p>
          <a:p>
            <a:r>
              <a:rPr lang="en-US" altLang="ja-JP"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5</a:t>
            </a:r>
            <a:r>
              <a:rPr lang="ja-JP" altLang="en-US"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en-US" altLang="ja-JP"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10</a:t>
            </a:r>
            <a:r>
              <a:rPr lang="ja-JP" altLang="en-US"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年後</a:t>
            </a:r>
            <a:r>
              <a:rPr lang="ja-JP"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にあなたのクラブは存続するか</a:t>
            </a:r>
          </a:p>
          <a:p>
            <a:r>
              <a:rPr lang="ja-JP"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生き残るための戦略</a:t>
            </a:r>
          </a:p>
          <a:p>
            <a:pPr marL="0" indent="0">
              <a:buNone/>
            </a:pPr>
            <a:r>
              <a:rPr lang="ja-JP" altLang="en-US" sz="6400" dirty="0" smtClean="0">
                <a:solidFill>
                  <a:srgbClr val="FFFF00"/>
                </a:solidFill>
              </a:rPr>
              <a:t>　　　</a:t>
            </a:r>
          </a:p>
          <a:p>
            <a:pPr marL="0" indent="0">
              <a:buNone/>
            </a:pPr>
            <a:r>
              <a:rPr lang="ja-JP" altLang="en-US" sz="8400" dirty="0" smtClean="0">
                <a:solidFill>
                  <a:srgbClr val="FFFF00"/>
                </a:solidFill>
              </a:rPr>
              <a:t>　　</a:t>
            </a:r>
            <a:r>
              <a:rPr lang="ja-JP" altLang="en-US" sz="8400" b="1" dirty="0" smtClean="0">
                <a:ln>
                  <a:solidFill>
                    <a:schemeClr val="tx1"/>
                  </a:solidFill>
                </a:ln>
                <a:solidFill>
                  <a:srgbClr val="FFFF00"/>
                </a:solidFill>
              </a:rPr>
              <a:t>個々のクラブが自ら考える    </a:t>
            </a:r>
            <a:r>
              <a:rPr lang="en-US" altLang="ja-JP" sz="9000" b="1" dirty="0" smtClean="0">
                <a:ln>
                  <a:solidFill>
                    <a:schemeClr val="tx1"/>
                  </a:solidFill>
                </a:ln>
                <a:solidFill>
                  <a:srgbClr val="FFFF00"/>
                </a:solidFill>
              </a:rPr>
              <a:t>RLI</a:t>
            </a:r>
            <a:r>
              <a:rPr lang="ja-JP" altLang="en-US" sz="6400" dirty="0" smtClean="0">
                <a:ln>
                  <a:solidFill>
                    <a:schemeClr val="tx1"/>
                  </a:solidFill>
                </a:ln>
              </a:rPr>
              <a:t>　　　</a:t>
            </a:r>
          </a:p>
          <a:p>
            <a:pPr marL="0" indent="0">
              <a:buNone/>
            </a:pPr>
            <a:r>
              <a:rPr lang="ja-JP" altLang="en-US" sz="3600" dirty="0" smtClean="0">
                <a:solidFill>
                  <a:srgbClr val="FF0000"/>
                </a:solidFill>
              </a:rPr>
              <a:t>　　　</a:t>
            </a:r>
          </a:p>
          <a:p>
            <a:pPr marL="0" indent="0">
              <a:buNone/>
            </a:pPr>
            <a:r>
              <a:rPr lang="ja-JP" altLang="en-US" sz="3600" dirty="0">
                <a:solidFill>
                  <a:srgbClr val="FF0000"/>
                </a:solidFill>
              </a:rPr>
              <a:t>　</a:t>
            </a:r>
            <a:r>
              <a:rPr lang="ja-JP" altLang="en-US" sz="3600" dirty="0" smtClean="0">
                <a:solidFill>
                  <a:srgbClr val="FF0000"/>
                </a:solidFill>
              </a:rPr>
              <a:t>　　　</a:t>
            </a:r>
            <a:r>
              <a:rPr lang="en-US" altLang="ja-JP" sz="15000" b="1" dirty="0" smtClean="0">
                <a:ln>
                  <a:solidFill>
                    <a:schemeClr val="tx1"/>
                  </a:solidFill>
                </a:ln>
                <a:solidFill>
                  <a:srgbClr val="FF0000"/>
                </a:solidFill>
              </a:rPr>
              <a:t>DLP</a:t>
            </a:r>
          </a:p>
          <a:p>
            <a:pPr marL="0" indent="0">
              <a:buNone/>
            </a:pPr>
            <a:r>
              <a:rPr lang="ja-JP" altLang="en-US" sz="15000" b="1" dirty="0" smtClean="0">
                <a:ln>
                  <a:solidFill>
                    <a:schemeClr val="tx1"/>
                  </a:solidFill>
                </a:ln>
                <a:solidFill>
                  <a:srgbClr val="FF0000"/>
                </a:solidFill>
              </a:rPr>
              <a:t>　　　　</a:t>
            </a:r>
            <a:r>
              <a:rPr lang="en-US" altLang="ja-JP" sz="15000" b="1" dirty="0" smtClean="0">
                <a:ln>
                  <a:solidFill>
                    <a:schemeClr val="tx1"/>
                  </a:solidFill>
                </a:ln>
                <a:solidFill>
                  <a:srgbClr val="FF0000"/>
                </a:solidFill>
              </a:rPr>
              <a:t>CLP</a:t>
            </a:r>
          </a:p>
          <a:p>
            <a:pPr marL="0" indent="0">
              <a:buNone/>
            </a:pPr>
            <a:r>
              <a:rPr lang="ja-JP" altLang="en-US" sz="11000" b="1" dirty="0" smtClean="0">
                <a:ln>
                  <a:solidFill>
                    <a:schemeClr val="tx1"/>
                  </a:solidFill>
                </a:ln>
                <a:solidFill>
                  <a:srgbClr val="FF0000"/>
                </a:solidFill>
              </a:rPr>
              <a:t>　　　　　　　　　クラブ研修リーダー</a:t>
            </a:r>
            <a:endParaRPr kumimoji="1" lang="ja-JP" altLang="en-US"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82357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85800" y="571480"/>
            <a:ext cx="7672414" cy="5089768"/>
          </a:xfrm>
        </p:spPr>
        <p:txBody>
          <a:bodyPr>
            <a:normAutofit fontScale="92500" lnSpcReduction="10000"/>
          </a:bodyPr>
          <a:lstStyle/>
          <a:p>
            <a:r>
              <a:rPr lang="ja-JP" altLang="en-US" sz="3900" b="1" kern="1200" dirty="0" smtClean="0">
                <a:ln>
                  <a:solidFill>
                    <a:sysClr val="windowText" lastClr="000000"/>
                  </a:solidFill>
                </a:ln>
                <a:solidFill>
                  <a:srgbClr val="FFFFCC"/>
                </a:solidFill>
              </a:rPr>
              <a:t>世界は絶えず変化しています。そして私たちは世界とともに変化する心構えがなければなりません。ロータリー物語は何度も書き替えられなければならないでしょう</a:t>
            </a:r>
          </a:p>
          <a:p>
            <a:r>
              <a:rPr lang="ja-JP" altLang="en-US" sz="3900" b="1" kern="1200" dirty="0" smtClean="0">
                <a:ln>
                  <a:solidFill>
                    <a:sysClr val="windowText" lastClr="000000"/>
                  </a:solidFill>
                </a:ln>
                <a:solidFill>
                  <a:srgbClr val="FFFFCC"/>
                </a:solidFill>
              </a:rPr>
              <a:t>ロータリーがその適正な運命を理解するとしたら、ロータリーは必ず進歩しなければなりません。時には革命が起こる必要があります</a:t>
            </a:r>
          </a:p>
          <a:p>
            <a:endParaRPr kumimoji="1" lang="ja-JP" altLang="en-US" dirty="0"/>
          </a:p>
        </p:txBody>
      </p:sp>
      <p:sp>
        <p:nvSpPr>
          <p:cNvPr id="4" name="テキスト ボックス 3"/>
          <p:cNvSpPr txBox="1"/>
          <p:nvPr/>
        </p:nvSpPr>
        <p:spPr>
          <a:xfrm>
            <a:off x="2269655" y="5789183"/>
            <a:ext cx="5286412" cy="646331"/>
          </a:xfrm>
          <a:prstGeom prst="rect">
            <a:avLst/>
          </a:prstGeom>
          <a:solidFill>
            <a:srgbClr val="FFFFFF"/>
          </a:solidFill>
          <a:ln>
            <a:solidFill>
              <a:srgbClr val="FF3300"/>
            </a:solidFill>
          </a:ln>
        </p:spPr>
        <p:txBody>
          <a:bodyPr wrap="square" rtlCol="0">
            <a:spAutoFit/>
          </a:bodyPr>
          <a:lstStyle/>
          <a:p>
            <a:pPr algn="ctr"/>
            <a:r>
              <a:rPr kumimoji="1" lang="ja-JP" altLang="en-US" sz="3600" dirty="0" smtClean="0"/>
              <a:t>ポール・ハリス語録より</a:t>
            </a:r>
            <a:endParaRPr kumimoji="1" lang="ja-JP" altLang="en-US" sz="3600" dirty="0"/>
          </a:p>
        </p:txBody>
      </p:sp>
      <p:pic>
        <p:nvPicPr>
          <p:cNvPr id="5" name="図 4" descr="genryu.gif"/>
          <p:cNvPicPr>
            <a:picLocks noChangeAspect="1"/>
          </p:cNvPicPr>
          <p:nvPr/>
        </p:nvPicPr>
        <p:blipFill>
          <a:blip r:embed="rId3" cstate="print"/>
          <a:stretch>
            <a:fillRect/>
          </a:stretch>
        </p:blipFill>
        <p:spPr>
          <a:xfrm>
            <a:off x="946" y="6498632"/>
            <a:ext cx="1261602" cy="357166"/>
          </a:xfrm>
          <a:prstGeom prst="rect">
            <a:avLst/>
          </a:prstGeom>
        </p:spPr>
      </p:pic>
    </p:spTree>
    <p:extLst>
      <p:ext uri="{BB962C8B-B14F-4D97-AF65-F5344CB8AC3E}">
        <p14:creationId xmlns:p14="http://schemas.microsoft.com/office/powerpoint/2010/main" val="10214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8"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4213" y="2500306"/>
            <a:ext cx="7745439" cy="1063632"/>
          </a:xfrm>
        </p:spPr>
        <p:txBody>
          <a:bodyPr/>
          <a:lstStyle/>
          <a:p>
            <a:r>
              <a:rPr lang="ja-JP" altLang="en-US" sz="5400" b="1" dirty="0">
                <a:ln>
                  <a:solidFill>
                    <a:sysClr val="windowText" lastClr="000000"/>
                  </a:solidFill>
                </a:ln>
                <a:solidFill>
                  <a:srgbClr val="FFFF00"/>
                </a:solidFill>
                <a:effectLst>
                  <a:outerShdw blurRad="38100" dist="38100" dir="2700000" algn="tl">
                    <a:srgbClr val="000000">
                      <a:alpha val="43137"/>
                    </a:srgbClr>
                  </a:outerShdw>
                </a:effectLst>
              </a:rPr>
              <a:t>ロータリー哲学</a:t>
            </a:r>
          </a:p>
        </p:txBody>
      </p:sp>
      <p:sp>
        <p:nvSpPr>
          <p:cNvPr id="175108" name="Rectangle 4"/>
          <p:cNvSpPr>
            <a:spLocks noChangeArrowheads="1"/>
          </p:cNvSpPr>
          <p:nvPr/>
        </p:nvSpPr>
        <p:spPr bwMode="auto">
          <a:xfrm>
            <a:off x="684213" y="4000504"/>
            <a:ext cx="7772400" cy="2214578"/>
          </a:xfrm>
          <a:prstGeom prst="rect">
            <a:avLst/>
          </a:prstGeom>
          <a:noFill/>
          <a:ln w="9525">
            <a:noFill/>
            <a:miter lim="800000"/>
            <a:headEnd/>
            <a:tailEnd/>
          </a:ln>
          <a:effectLst/>
        </p:spPr>
        <p:txBody>
          <a:bodyPr anchor="ctr"/>
          <a:lstStyle/>
          <a:p>
            <a:pPr algn="ctr"/>
            <a:r>
              <a:rPr lang="ja-JP" altLang="en-US" sz="4400" b="1" dirty="0">
                <a:ln>
                  <a:solidFill>
                    <a:schemeClr val="tx1"/>
                  </a:solidFill>
                </a:ln>
                <a:solidFill>
                  <a:srgbClr val="FFFFCC"/>
                </a:solidFill>
                <a:effectLst>
                  <a:outerShdw blurRad="38100" dist="38100" dir="2700000" algn="tl">
                    <a:srgbClr val="000000">
                      <a:alpha val="43137"/>
                    </a:srgbClr>
                  </a:outerShdw>
                </a:effectLst>
              </a:rPr>
              <a:t>ロータリーの奉仕</a:t>
            </a:r>
            <a:r>
              <a:rPr lang="ja-JP" altLang="en-US" sz="4400" b="1" dirty="0" smtClean="0">
                <a:ln>
                  <a:solidFill>
                    <a:schemeClr val="tx1"/>
                  </a:solidFill>
                </a:ln>
                <a:solidFill>
                  <a:srgbClr val="FFFFCC"/>
                </a:solidFill>
                <a:effectLst>
                  <a:outerShdw blurRad="38100" dist="38100" dir="2700000" algn="tl">
                    <a:srgbClr val="000000">
                      <a:alpha val="43137"/>
                    </a:srgbClr>
                  </a:outerShdw>
                </a:effectLst>
              </a:rPr>
              <a:t>理念</a:t>
            </a:r>
            <a:r>
              <a:rPr lang="ja-JP" altLang="en-US" sz="4400" b="1" dirty="0">
                <a:ln>
                  <a:solidFill>
                    <a:schemeClr val="tx1"/>
                  </a:solidFill>
                </a:ln>
                <a:solidFill>
                  <a:srgbClr val="FFFFCC"/>
                </a:solidFill>
                <a:effectLst>
                  <a:outerShdw blurRad="38100" dist="38100" dir="2700000" algn="tl">
                    <a:srgbClr val="000000">
                      <a:alpha val="43137"/>
                    </a:srgbClr>
                  </a:outerShdw>
                </a:effectLst>
              </a:rPr>
              <a:t/>
            </a:r>
            <a:br>
              <a:rPr lang="ja-JP" altLang="en-US" sz="4400" b="1" dirty="0">
                <a:ln>
                  <a:solidFill>
                    <a:schemeClr val="tx1"/>
                  </a:solidFill>
                </a:ln>
                <a:solidFill>
                  <a:srgbClr val="FFFFCC"/>
                </a:solidFill>
                <a:effectLst>
                  <a:outerShdw blurRad="38100" dist="38100" dir="2700000" algn="tl">
                    <a:srgbClr val="000000">
                      <a:alpha val="43137"/>
                    </a:srgbClr>
                  </a:outerShdw>
                </a:effectLst>
              </a:rPr>
            </a:br>
            <a:r>
              <a:rPr lang="en-US" altLang="ja-JP" sz="4400" b="1" dirty="0" smtClean="0">
                <a:ln>
                  <a:solidFill>
                    <a:schemeClr val="tx1"/>
                  </a:solidFill>
                </a:ln>
                <a:solidFill>
                  <a:srgbClr val="FFFFCC"/>
                </a:solidFill>
                <a:effectLst>
                  <a:outerShdw blurRad="38100" dist="38100" dir="2700000" algn="tl">
                    <a:srgbClr val="000000">
                      <a:alpha val="43137"/>
                    </a:srgbClr>
                  </a:outerShdw>
                </a:effectLst>
              </a:rPr>
              <a:t>He profits most who serves best</a:t>
            </a:r>
          </a:p>
          <a:p>
            <a:pPr algn="ctr"/>
            <a:r>
              <a:rPr lang="en-US" altLang="ja-JP" sz="4400" b="1" dirty="0" smtClean="0">
                <a:ln>
                  <a:solidFill>
                    <a:schemeClr val="tx1"/>
                  </a:solidFill>
                </a:ln>
                <a:solidFill>
                  <a:srgbClr val="FFFFCC"/>
                </a:solidFill>
                <a:effectLst>
                  <a:outerShdw blurRad="38100" dist="38100" dir="2700000" algn="tl">
                    <a:srgbClr val="000000">
                      <a:alpha val="43137"/>
                    </a:srgbClr>
                  </a:outerShdw>
                </a:effectLst>
              </a:rPr>
              <a:t>Service</a:t>
            </a:r>
            <a:r>
              <a:rPr lang="ja-JP" altLang="en-US" sz="4400" b="1" dirty="0" smtClean="0">
                <a:ln>
                  <a:solidFill>
                    <a:schemeClr val="tx1"/>
                  </a:solidFill>
                </a:ln>
                <a:solidFill>
                  <a:srgbClr val="FFFFCC"/>
                </a:solidFill>
                <a:effectLst>
                  <a:outerShdw blurRad="38100" dist="38100" dir="2700000" algn="tl">
                    <a:srgbClr val="000000">
                      <a:alpha val="43137"/>
                    </a:srgbClr>
                  </a:outerShdw>
                </a:effectLst>
              </a:rPr>
              <a:t>　</a:t>
            </a:r>
            <a:r>
              <a:rPr lang="en-US" altLang="ja-JP" sz="4400" b="1" dirty="0" smtClean="0">
                <a:ln>
                  <a:solidFill>
                    <a:schemeClr val="tx1"/>
                  </a:solidFill>
                </a:ln>
                <a:solidFill>
                  <a:srgbClr val="FFFFCC"/>
                </a:solidFill>
                <a:effectLst>
                  <a:outerShdw blurRad="38100" dist="38100" dir="2700000" algn="tl">
                    <a:srgbClr val="000000">
                      <a:alpha val="43137"/>
                    </a:srgbClr>
                  </a:outerShdw>
                </a:effectLst>
              </a:rPr>
              <a:t>above self</a:t>
            </a:r>
            <a:endParaRPr lang="en-US" altLang="ja-JP" sz="4400" b="1" dirty="0">
              <a:ln>
                <a:solidFill>
                  <a:schemeClr val="tx1"/>
                </a:solidFill>
              </a:ln>
              <a:solidFill>
                <a:srgbClr val="FFFFCC"/>
              </a:solidFill>
              <a:effectLst>
                <a:outerShdw blurRad="38100" dist="38100" dir="2700000" algn="tl">
                  <a:srgbClr val="000000">
                    <a:alpha val="43137"/>
                  </a:srgbClr>
                </a:outerShdw>
              </a:effectLst>
            </a:endParaRPr>
          </a:p>
        </p:txBody>
      </p:sp>
      <p:sp>
        <p:nvSpPr>
          <p:cNvPr id="175109" name="Rectangle 5"/>
          <p:cNvSpPr>
            <a:spLocks noChangeArrowheads="1"/>
          </p:cNvSpPr>
          <p:nvPr/>
        </p:nvSpPr>
        <p:spPr bwMode="auto">
          <a:xfrm>
            <a:off x="827088" y="692150"/>
            <a:ext cx="7772400" cy="1143000"/>
          </a:xfrm>
          <a:prstGeom prst="rect">
            <a:avLst/>
          </a:prstGeom>
          <a:solidFill>
            <a:srgbClr val="FFFFFF"/>
          </a:solidFill>
          <a:ln w="9525">
            <a:noFill/>
            <a:miter lim="800000"/>
            <a:headEnd/>
            <a:tailEnd/>
          </a:ln>
          <a:effectLst/>
        </p:spPr>
        <p:txBody>
          <a:bodyPr anchor="ctr"/>
          <a:lstStyle/>
          <a:p>
            <a:pPr algn="ctr"/>
            <a:r>
              <a:rPr lang="ja-JP" altLang="en-US" sz="4800" dirty="0">
                <a:solidFill>
                  <a:srgbClr val="FF0000"/>
                </a:solidFill>
              </a:rPr>
              <a:t>変えてはならないもの</a:t>
            </a:r>
          </a:p>
        </p:txBody>
      </p:sp>
      <p:pic>
        <p:nvPicPr>
          <p:cNvPr id="5" name="図 4" descr="genryu.gif"/>
          <p:cNvPicPr>
            <a:picLocks noChangeAspect="1"/>
          </p:cNvPicPr>
          <p:nvPr/>
        </p:nvPicPr>
        <p:blipFill>
          <a:blip r:embed="rId3" cstate="print"/>
          <a:stretch>
            <a:fillRect/>
          </a:stretch>
        </p:blipFill>
        <p:spPr>
          <a:xfrm>
            <a:off x="946" y="6498632"/>
            <a:ext cx="1261602" cy="357166"/>
          </a:xfrm>
          <a:prstGeom prst="rect">
            <a:avLst/>
          </a:prstGeom>
        </p:spPr>
      </p:pic>
    </p:spTree>
    <p:extLst>
      <p:ext uri="{BB962C8B-B14F-4D97-AF65-F5344CB8AC3E}">
        <p14:creationId xmlns:p14="http://schemas.microsoft.com/office/powerpoint/2010/main" val="305599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5109"/>
                                        </p:tgtEl>
                                        <p:attrNameLst>
                                          <p:attrName>style.visibility</p:attrName>
                                        </p:attrNameLst>
                                      </p:cBhvr>
                                      <p:to>
                                        <p:strVal val="visible"/>
                                      </p:to>
                                    </p:set>
                                    <p:animEffect transition="in" filter="fade">
                                      <p:cBhvr>
                                        <p:cTn id="7" dur="2000"/>
                                        <p:tgtEl>
                                          <p:spTgt spid="17510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75106"/>
                                        </p:tgtEl>
                                        <p:attrNameLst>
                                          <p:attrName>style.visibility</p:attrName>
                                        </p:attrNameLst>
                                      </p:cBhvr>
                                      <p:to>
                                        <p:strVal val="visible"/>
                                      </p:to>
                                    </p:set>
                                    <p:anim calcmode="lin" valueType="num">
                                      <p:cBhvr additive="base">
                                        <p:cTn id="11" dur="2000" fill="hold"/>
                                        <p:tgtEl>
                                          <p:spTgt spid="175106"/>
                                        </p:tgtEl>
                                        <p:attrNameLst>
                                          <p:attrName>ppt_x</p:attrName>
                                        </p:attrNameLst>
                                      </p:cBhvr>
                                      <p:tavLst>
                                        <p:tav tm="0">
                                          <p:val>
                                            <p:strVal val="#ppt_x"/>
                                          </p:val>
                                        </p:tav>
                                        <p:tav tm="100000">
                                          <p:val>
                                            <p:strVal val="#ppt_x"/>
                                          </p:val>
                                        </p:tav>
                                      </p:tavLst>
                                    </p:anim>
                                    <p:anim calcmode="lin" valueType="num">
                                      <p:cBhvr additive="base">
                                        <p:cTn id="12" dur="2000" fill="hold"/>
                                        <p:tgtEl>
                                          <p:spTgt spid="17510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5108">
                                            <p:txEl>
                                              <p:pRg st="0" end="0"/>
                                            </p:txEl>
                                          </p:spTgt>
                                        </p:tgtEl>
                                        <p:attrNameLst>
                                          <p:attrName>style.visibility</p:attrName>
                                        </p:attrNameLst>
                                      </p:cBhvr>
                                      <p:to>
                                        <p:strVal val="visible"/>
                                      </p:to>
                                    </p:set>
                                    <p:anim calcmode="lin" valueType="num">
                                      <p:cBhvr additive="base">
                                        <p:cTn id="17" dur="2000" fill="hold"/>
                                        <p:tgtEl>
                                          <p:spTgt spid="175108">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75108">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75108">
                                            <p:txEl>
                                              <p:pRg st="1" end="1"/>
                                            </p:txEl>
                                          </p:spTgt>
                                        </p:tgtEl>
                                        <p:attrNameLst>
                                          <p:attrName>style.visibility</p:attrName>
                                        </p:attrNameLst>
                                      </p:cBhvr>
                                      <p:to>
                                        <p:strVal val="visible"/>
                                      </p:to>
                                    </p:set>
                                    <p:anim calcmode="lin" valueType="num">
                                      <p:cBhvr additive="base">
                                        <p:cTn id="22" dur="2000" fill="hold"/>
                                        <p:tgtEl>
                                          <p:spTgt spid="175108">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751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685800" y="0"/>
            <a:ext cx="7772400" cy="1143000"/>
          </a:xfrm>
        </p:spPr>
        <p:txBody>
          <a:bodyPr>
            <a:normAutofit/>
          </a:bodyPr>
          <a:lstStyle/>
          <a:p>
            <a:r>
              <a:rPr lang="ja-JP" altLang="en-US" sz="4000" dirty="0">
                <a:solidFill>
                  <a:srgbClr val="FFFF99"/>
                </a:solidFill>
                <a:latin typeface="ＭＳ Ｐゴシック" charset="-128"/>
              </a:rPr>
              <a:t>決議</a:t>
            </a:r>
            <a:r>
              <a:rPr lang="en-US" altLang="ja-JP" sz="4000" dirty="0" smtClean="0">
                <a:solidFill>
                  <a:srgbClr val="FFFF99"/>
                </a:solidFill>
                <a:latin typeface="ＭＳ Ｐゴシック" charset="-128"/>
              </a:rPr>
              <a:t>23-34</a:t>
            </a:r>
            <a:endParaRPr lang="ja-JP" altLang="en-US" sz="4000" dirty="0">
              <a:solidFill>
                <a:srgbClr val="FFFF99"/>
              </a:solidFill>
              <a:latin typeface="ＭＳ Ｐゴシック" charset="-128"/>
            </a:endParaRPr>
          </a:p>
        </p:txBody>
      </p:sp>
      <p:sp>
        <p:nvSpPr>
          <p:cNvPr id="50179" name="Rectangle 1027"/>
          <p:cNvSpPr>
            <a:spLocks noGrp="1" noChangeArrowheads="1"/>
          </p:cNvSpPr>
          <p:nvPr>
            <p:ph type="body" idx="1"/>
          </p:nvPr>
        </p:nvSpPr>
        <p:spPr>
          <a:xfrm>
            <a:off x="827584" y="4437112"/>
            <a:ext cx="7200800" cy="2160240"/>
          </a:xfrm>
        </p:spPr>
        <p:txBody>
          <a:bodyPr>
            <a:normAutofit lnSpcReduction="10000"/>
          </a:bodyPr>
          <a:lstStyle/>
          <a:p>
            <a:pPr>
              <a:lnSpc>
                <a:spcPct val="90000"/>
              </a:lnSpc>
              <a:buFontTx/>
              <a:buNone/>
            </a:pPr>
            <a:r>
              <a:rPr lang="ja-JP" altLang="en-US" dirty="0" smtClean="0">
                <a:solidFill>
                  <a:schemeClr val="hlink"/>
                </a:solidFill>
                <a:latin typeface="ＭＳ Ｐゴシック" charset="-128"/>
              </a:rPr>
              <a:t>事業発展に関する配慮喪失</a:t>
            </a:r>
          </a:p>
          <a:p>
            <a:pPr>
              <a:lnSpc>
                <a:spcPct val="90000"/>
              </a:lnSpc>
              <a:buFontTx/>
              <a:buNone/>
            </a:pPr>
            <a:r>
              <a:rPr lang="ja-JP" altLang="en-US" dirty="0" smtClean="0">
                <a:solidFill>
                  <a:schemeClr val="hlink"/>
                </a:solidFill>
                <a:latin typeface="ＭＳ Ｐゴシック" charset="-128"/>
              </a:rPr>
              <a:t>対社会的奉仕活動偏重</a:t>
            </a:r>
          </a:p>
          <a:p>
            <a:pPr>
              <a:lnSpc>
                <a:spcPct val="90000"/>
              </a:lnSpc>
              <a:buFontTx/>
              <a:buNone/>
            </a:pPr>
            <a:endParaRPr lang="ja-JP" altLang="en-US" dirty="0">
              <a:solidFill>
                <a:schemeClr val="hlink"/>
              </a:solidFill>
              <a:latin typeface="ＭＳ Ｐゴシック" charset="-128"/>
            </a:endParaRPr>
          </a:p>
          <a:p>
            <a:pPr algn="ctr">
              <a:lnSpc>
                <a:spcPct val="90000"/>
              </a:lnSpc>
              <a:buFontTx/>
              <a:buNone/>
            </a:pPr>
            <a:r>
              <a:rPr lang="ja-JP" altLang="en-US" sz="4000" dirty="0" smtClean="0">
                <a:latin typeface="ＭＳ Ｐゴシック" charset="-128"/>
              </a:rPr>
              <a:t>ロータリーの魅力減退</a:t>
            </a:r>
            <a:endParaRPr lang="en-US" altLang="ja-JP" sz="4000" dirty="0">
              <a:latin typeface="ＭＳ Ｐゴシック" charset="-128"/>
            </a:endParaRPr>
          </a:p>
        </p:txBody>
      </p:sp>
      <p:sp>
        <p:nvSpPr>
          <p:cNvPr id="50180" name="Text Box 1028"/>
          <p:cNvSpPr txBox="1">
            <a:spLocks noChangeArrowheads="1"/>
          </p:cNvSpPr>
          <p:nvPr/>
        </p:nvSpPr>
        <p:spPr bwMode="auto">
          <a:xfrm>
            <a:off x="304800" y="12954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4000" dirty="0">
                <a:solidFill>
                  <a:srgbClr val="FF0000"/>
                </a:solidFill>
                <a:latin typeface="ＭＳ Ｐゴシック" charset="-128"/>
              </a:rPr>
              <a:t>ロータリーは人生哲学</a:t>
            </a:r>
          </a:p>
        </p:txBody>
      </p:sp>
      <p:sp>
        <p:nvSpPr>
          <p:cNvPr id="50181" name="Text Box 1029"/>
          <p:cNvSpPr txBox="1">
            <a:spLocks noChangeArrowheads="1"/>
          </p:cNvSpPr>
          <p:nvPr/>
        </p:nvSpPr>
        <p:spPr bwMode="auto">
          <a:xfrm>
            <a:off x="152400" y="2286000"/>
            <a:ext cx="3352800" cy="739775"/>
          </a:xfrm>
          <a:prstGeom prst="rect">
            <a:avLst/>
          </a:prstGeom>
          <a:solidFill>
            <a:srgbClr val="FF99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4000" dirty="0"/>
              <a:t>利己的な欲求</a:t>
            </a:r>
          </a:p>
        </p:txBody>
      </p:sp>
      <p:sp>
        <p:nvSpPr>
          <p:cNvPr id="50182" name="Text Box 1030"/>
          <p:cNvSpPr txBox="1">
            <a:spLocks noChangeArrowheads="1"/>
          </p:cNvSpPr>
          <p:nvPr/>
        </p:nvSpPr>
        <p:spPr bwMode="auto">
          <a:xfrm>
            <a:off x="5638800" y="2286000"/>
            <a:ext cx="3276600" cy="739775"/>
          </a:xfrm>
          <a:prstGeom prst="rect">
            <a:avLst/>
          </a:prstGeom>
          <a:solidFill>
            <a:srgbClr val="FF99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4000" dirty="0"/>
              <a:t>他人への奉仕</a:t>
            </a:r>
          </a:p>
        </p:txBody>
      </p:sp>
      <p:sp>
        <p:nvSpPr>
          <p:cNvPr id="50184" name="AutoShape 1032"/>
          <p:cNvSpPr>
            <a:spLocks noChangeArrowheads="1"/>
          </p:cNvSpPr>
          <p:nvPr/>
        </p:nvSpPr>
        <p:spPr bwMode="auto">
          <a:xfrm>
            <a:off x="4038600" y="2438400"/>
            <a:ext cx="1214438" cy="485775"/>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0185" name="Text Box 1033"/>
          <p:cNvSpPr txBox="1">
            <a:spLocks noChangeArrowheads="1"/>
          </p:cNvSpPr>
          <p:nvPr/>
        </p:nvSpPr>
        <p:spPr bwMode="auto">
          <a:xfrm>
            <a:off x="1143000" y="33528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4000" dirty="0">
                <a:solidFill>
                  <a:srgbClr val="FF0000"/>
                </a:solidFill>
              </a:rPr>
              <a:t>相反する二つの心の葛藤を調和</a:t>
            </a:r>
          </a:p>
        </p:txBody>
      </p:sp>
    </p:spTree>
    <p:extLst>
      <p:ext uri="{BB962C8B-B14F-4D97-AF65-F5344CB8AC3E}">
        <p14:creationId xmlns:p14="http://schemas.microsoft.com/office/powerpoint/2010/main" val="4059381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ppt_w</p:attrName>
                                        </p:attrNameLst>
                                      </p:cBhvr>
                                      <p:tavLst>
                                        <p:tav tm="0">
                                          <p:val>
                                            <p:fltVal val="0"/>
                                          </p:val>
                                        </p:tav>
                                        <p:tav tm="100000">
                                          <p:val>
                                            <p:strVal val="#ppt_w"/>
                                          </p:val>
                                        </p:tav>
                                      </p:tavLst>
                                    </p:anim>
                                    <p:anim calcmode="lin" valueType="num">
                                      <p:cBhvr>
                                        <p:cTn id="8" dur="1000" fill="hold"/>
                                        <p:tgtEl>
                                          <p:spTgt spid="50180"/>
                                        </p:tgtEl>
                                        <p:attrNameLst>
                                          <p:attrName>ppt_h</p:attrName>
                                        </p:attrNameLst>
                                      </p:cBhvr>
                                      <p:tavLst>
                                        <p:tav tm="0">
                                          <p:val>
                                            <p:fltVal val="0"/>
                                          </p:val>
                                        </p:tav>
                                        <p:tav tm="100000">
                                          <p:val>
                                            <p:strVal val="#ppt_h"/>
                                          </p:val>
                                        </p:tav>
                                      </p:tavLst>
                                    </p:anim>
                                    <p:anim calcmode="lin" valueType="num">
                                      <p:cBhvr>
                                        <p:cTn id="9" dur="1000" fill="hold"/>
                                        <p:tgtEl>
                                          <p:spTgt spid="501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018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50181"/>
                                        </p:tgtEl>
                                        <p:attrNameLst>
                                          <p:attrName>style.visibility</p:attrName>
                                        </p:attrNameLst>
                                      </p:cBhvr>
                                      <p:to>
                                        <p:strVal val="visible"/>
                                      </p:to>
                                    </p:set>
                                    <p:anim calcmode="lin" valueType="num">
                                      <p:cBhvr additive="base">
                                        <p:cTn id="14" dur="500" fill="hold"/>
                                        <p:tgtEl>
                                          <p:spTgt spid="50181"/>
                                        </p:tgtEl>
                                        <p:attrNameLst>
                                          <p:attrName>ppt_x</p:attrName>
                                        </p:attrNameLst>
                                      </p:cBhvr>
                                      <p:tavLst>
                                        <p:tav tm="0">
                                          <p:val>
                                            <p:strVal val="0-#ppt_w/2"/>
                                          </p:val>
                                        </p:tav>
                                        <p:tav tm="100000">
                                          <p:val>
                                            <p:strVal val="#ppt_x"/>
                                          </p:val>
                                        </p:tav>
                                      </p:tavLst>
                                    </p:anim>
                                    <p:anim calcmode="lin" valueType="num">
                                      <p:cBhvr additive="base">
                                        <p:cTn id="15" dur="500" fill="hold"/>
                                        <p:tgtEl>
                                          <p:spTgt spid="50181"/>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50182"/>
                                        </p:tgtEl>
                                        <p:attrNameLst>
                                          <p:attrName>style.visibility</p:attrName>
                                        </p:attrNameLst>
                                      </p:cBhvr>
                                      <p:to>
                                        <p:strVal val="visible"/>
                                      </p:to>
                                    </p:set>
                                    <p:anim calcmode="lin" valueType="num">
                                      <p:cBhvr additive="base">
                                        <p:cTn id="19" dur="500" fill="hold"/>
                                        <p:tgtEl>
                                          <p:spTgt spid="50182"/>
                                        </p:tgtEl>
                                        <p:attrNameLst>
                                          <p:attrName>ppt_x</p:attrName>
                                        </p:attrNameLst>
                                      </p:cBhvr>
                                      <p:tavLst>
                                        <p:tav tm="0">
                                          <p:val>
                                            <p:strVal val="1+#ppt_w/2"/>
                                          </p:val>
                                        </p:tav>
                                        <p:tav tm="100000">
                                          <p:val>
                                            <p:strVal val="#ppt_x"/>
                                          </p:val>
                                        </p:tav>
                                      </p:tavLst>
                                    </p:anim>
                                    <p:anim calcmode="lin" valueType="num">
                                      <p:cBhvr additive="base">
                                        <p:cTn id="20" dur="500" fill="hold"/>
                                        <p:tgtEl>
                                          <p:spTgt spid="5018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50184"/>
                                        </p:tgtEl>
                                        <p:attrNameLst>
                                          <p:attrName>style.visibility</p:attrName>
                                        </p:attrNameLst>
                                      </p:cBhvr>
                                      <p:to>
                                        <p:strVal val="visible"/>
                                      </p:to>
                                    </p:set>
                                    <p:anim calcmode="lin" valueType="num">
                                      <p:cBhvr additive="base">
                                        <p:cTn id="24" dur="500" fill="hold"/>
                                        <p:tgtEl>
                                          <p:spTgt spid="50184"/>
                                        </p:tgtEl>
                                        <p:attrNameLst>
                                          <p:attrName>ppt_x</p:attrName>
                                        </p:attrNameLst>
                                      </p:cBhvr>
                                      <p:tavLst>
                                        <p:tav tm="0">
                                          <p:val>
                                            <p:strVal val="#ppt_x"/>
                                          </p:val>
                                        </p:tav>
                                        <p:tav tm="100000">
                                          <p:val>
                                            <p:strVal val="#ppt_x"/>
                                          </p:val>
                                        </p:tav>
                                      </p:tavLst>
                                    </p:anim>
                                    <p:anim calcmode="lin" valueType="num">
                                      <p:cBhvr additive="base">
                                        <p:cTn id="25" dur="500" fill="hold"/>
                                        <p:tgtEl>
                                          <p:spTgt spid="50184"/>
                                        </p:tgtEl>
                                        <p:attrNameLst>
                                          <p:attrName>ppt_y</p:attrName>
                                        </p:attrNameLst>
                                      </p:cBhvr>
                                      <p:tavLst>
                                        <p:tav tm="0">
                                          <p:val>
                                            <p:strVal val="0-#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50185"/>
                                        </p:tgtEl>
                                        <p:attrNameLst>
                                          <p:attrName>style.visibility</p:attrName>
                                        </p:attrNameLst>
                                      </p:cBhvr>
                                      <p:to>
                                        <p:strVal val="visible"/>
                                      </p:to>
                                    </p:set>
                                    <p:anim calcmode="lin" valueType="num">
                                      <p:cBhvr additive="base">
                                        <p:cTn id="30" dur="500" fill="hold"/>
                                        <p:tgtEl>
                                          <p:spTgt spid="50185"/>
                                        </p:tgtEl>
                                        <p:attrNameLst>
                                          <p:attrName>ppt_x</p:attrName>
                                        </p:attrNameLst>
                                      </p:cBhvr>
                                      <p:tavLst>
                                        <p:tav tm="0">
                                          <p:val>
                                            <p:strVal val="#ppt_x"/>
                                          </p:val>
                                        </p:tav>
                                        <p:tav tm="100000">
                                          <p:val>
                                            <p:strVal val="#ppt_x"/>
                                          </p:val>
                                        </p:tav>
                                      </p:tavLst>
                                    </p:anim>
                                    <p:anim calcmode="lin" valueType="num">
                                      <p:cBhvr additive="base">
                                        <p:cTn id="31" dur="500" fill="hold"/>
                                        <p:tgtEl>
                                          <p:spTgt spid="50185"/>
                                        </p:tgtEl>
                                        <p:attrNameLst>
                                          <p:attrName>ppt_y</p:attrName>
                                        </p:attrNameLst>
                                      </p:cBhvr>
                                      <p:tavLst>
                                        <p:tav tm="0">
                                          <p:val>
                                            <p:strVal val="0-#ppt_h/2"/>
                                          </p:val>
                                        </p:tav>
                                        <p:tav tm="100000">
                                          <p:val>
                                            <p:strVal val="#ppt_y"/>
                                          </p:val>
                                        </p:tav>
                                      </p:tavLst>
                                    </p:anim>
                                  </p:childTnLst>
                                </p:cTn>
                              </p:par>
                            </p:childTnLst>
                          </p:cTn>
                        </p:par>
                        <p:par>
                          <p:cTn id="32" fill="hold" nodeType="afterGroup">
                            <p:stCondLst>
                              <p:cond delay="500"/>
                            </p:stCondLst>
                            <p:childTnLst>
                              <p:par>
                                <p:cTn id="33" presetID="5" presetClass="entr" presetSubtype="10" fill="hold" grpId="0" nodeType="afterEffect">
                                  <p:stCondLst>
                                    <p:cond delay="0"/>
                                  </p:stCondLst>
                                  <p:childTnLst>
                                    <p:set>
                                      <p:cBhvr>
                                        <p:cTn id="34" dur="1" fill="hold">
                                          <p:stCondLst>
                                            <p:cond delay="0"/>
                                          </p:stCondLst>
                                        </p:cTn>
                                        <p:tgtEl>
                                          <p:spTgt spid="50179">
                                            <p:txEl>
                                              <p:pRg st="0" end="0"/>
                                            </p:txEl>
                                          </p:spTgt>
                                        </p:tgtEl>
                                        <p:attrNameLst>
                                          <p:attrName>style.visibility</p:attrName>
                                        </p:attrNameLst>
                                      </p:cBhvr>
                                      <p:to>
                                        <p:strVal val="visible"/>
                                      </p:to>
                                    </p:set>
                                    <p:animEffect transition="in" filter="checkerboard(across)">
                                      <p:cBhvr>
                                        <p:cTn id="35" dur="500"/>
                                        <p:tgtEl>
                                          <p:spTgt spid="50179">
                                            <p:txEl>
                                              <p:pRg st="0" end="0"/>
                                            </p:txEl>
                                          </p:spTgt>
                                        </p:tgtEl>
                                      </p:cBhvr>
                                    </p:animEffect>
                                  </p:childTnLst>
                                </p:cTn>
                              </p:par>
                            </p:childTnLst>
                          </p:cTn>
                        </p:par>
                        <p:par>
                          <p:cTn id="36" fill="hold">
                            <p:stCondLst>
                              <p:cond delay="1000"/>
                            </p:stCondLst>
                            <p:childTnLst>
                              <p:par>
                                <p:cTn id="37" presetID="5" presetClass="entr" presetSubtype="10" fill="hold" grpId="0" nodeType="afterEffect">
                                  <p:stCondLst>
                                    <p:cond delay="0"/>
                                  </p:stCondLst>
                                  <p:childTnLst>
                                    <p:set>
                                      <p:cBhvr>
                                        <p:cTn id="38" dur="1" fill="hold">
                                          <p:stCondLst>
                                            <p:cond delay="0"/>
                                          </p:stCondLst>
                                        </p:cTn>
                                        <p:tgtEl>
                                          <p:spTgt spid="50179">
                                            <p:txEl>
                                              <p:pRg st="1" end="1"/>
                                            </p:txEl>
                                          </p:spTgt>
                                        </p:tgtEl>
                                        <p:attrNameLst>
                                          <p:attrName>style.visibility</p:attrName>
                                        </p:attrNameLst>
                                      </p:cBhvr>
                                      <p:to>
                                        <p:strVal val="visible"/>
                                      </p:to>
                                    </p:set>
                                    <p:animEffect transition="in" filter="checkerboard(across)">
                                      <p:cBhvr>
                                        <p:cTn id="39" dur="500"/>
                                        <p:tgtEl>
                                          <p:spTgt spid="50179">
                                            <p:txEl>
                                              <p:pRg st="1" end="1"/>
                                            </p:txEl>
                                          </p:spTgt>
                                        </p:tgtEl>
                                      </p:cBhvr>
                                    </p:animEffect>
                                  </p:childTnLst>
                                </p:cTn>
                              </p:par>
                            </p:childTnLst>
                          </p:cTn>
                        </p:par>
                        <p:par>
                          <p:cTn id="40" fill="hold">
                            <p:stCondLst>
                              <p:cond delay="1500"/>
                            </p:stCondLst>
                            <p:childTnLst>
                              <p:par>
                                <p:cTn id="41" presetID="5" presetClass="entr" presetSubtype="10" fill="hold" grpId="0" nodeType="afterEffect">
                                  <p:stCondLst>
                                    <p:cond delay="0"/>
                                  </p:stCondLst>
                                  <p:childTnLst>
                                    <p:set>
                                      <p:cBhvr>
                                        <p:cTn id="42" dur="1" fill="hold">
                                          <p:stCondLst>
                                            <p:cond delay="0"/>
                                          </p:stCondLst>
                                        </p:cTn>
                                        <p:tgtEl>
                                          <p:spTgt spid="50179">
                                            <p:txEl>
                                              <p:pRg st="3" end="3"/>
                                            </p:txEl>
                                          </p:spTgt>
                                        </p:tgtEl>
                                        <p:attrNameLst>
                                          <p:attrName>style.visibility</p:attrName>
                                        </p:attrNameLst>
                                      </p:cBhvr>
                                      <p:to>
                                        <p:strVal val="visible"/>
                                      </p:to>
                                    </p:set>
                                    <p:animEffect transition="in" filter="checkerboard(across)">
                                      <p:cBhvr>
                                        <p:cTn id="43"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advAuto="0"/>
      <p:bldP spid="50180" grpId="0" autoUpdateAnimBg="0"/>
      <p:bldP spid="50181" grpId="0" animBg="1" autoUpdateAnimBg="0"/>
      <p:bldP spid="50182" grpId="0" animBg="1" autoUpdateAnimBg="0"/>
      <p:bldP spid="50184" grpId="0" animBg="1"/>
      <p:bldP spid="5018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資本主義</a:t>
            </a:r>
            <a:endParaRPr kumimoji="1" lang="ja-JP" altLang="en-US" sz="3200" dirty="0">
              <a:solidFill>
                <a:schemeClr val="bg1"/>
              </a:solidFill>
            </a:endParaRP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rPr>
              <a:t>オーストリア</a:t>
            </a:r>
            <a:r>
              <a:rPr lang="ja-JP" altLang="en-US" sz="3200" dirty="0" smtClean="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ソ連共</a:t>
            </a:r>
          </a:p>
          <a:p>
            <a:pPr algn="ctr"/>
            <a:r>
              <a:rPr kumimoji="1" lang="ja-JP" altLang="en-US" sz="3200" dirty="0" smtClean="0"/>
              <a:t>産</a:t>
            </a:r>
          </a:p>
          <a:p>
            <a:pPr algn="ctr"/>
            <a:r>
              <a:rPr kumimoji="1" lang="ja-JP" altLang="en-US" sz="3200" dirty="0" smtClean="0"/>
              <a:t>主</a:t>
            </a:r>
          </a:p>
          <a:p>
            <a:pPr algn="ctr"/>
            <a:r>
              <a:rPr kumimoji="1" lang="ja-JP" altLang="en-US" sz="3200" dirty="0" smtClean="0"/>
              <a:t>義革命</a:t>
            </a:r>
            <a:endParaRPr kumimoji="1" lang="ja-JP" altLang="en-US" sz="3200" dirty="0"/>
          </a:p>
        </p:txBody>
      </p:sp>
      <p:sp>
        <p:nvSpPr>
          <p:cNvPr id="7" name="正方形/長方形 6"/>
          <p:cNvSpPr/>
          <p:nvPr/>
        </p:nvSpPr>
        <p:spPr>
          <a:xfrm>
            <a:off x="2013925" y="1908131"/>
            <a:ext cx="828092" cy="21958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ケ</a:t>
            </a:r>
          </a:p>
          <a:p>
            <a:pPr algn="ctr"/>
            <a:r>
              <a:rPr kumimoji="1" lang="ja-JP" altLang="en-US" sz="2800" b="1" dirty="0" smtClean="0">
                <a:solidFill>
                  <a:schemeClr val="tx1"/>
                </a:solidFill>
              </a:rPr>
              <a:t>イ</a:t>
            </a:r>
          </a:p>
          <a:p>
            <a:pPr algn="ctr"/>
            <a:r>
              <a:rPr kumimoji="1" lang="ja-JP" altLang="en-US" sz="2800" b="1" dirty="0" smtClean="0">
                <a:solidFill>
                  <a:schemeClr val="tx1"/>
                </a:solidFill>
              </a:rPr>
              <a:t>ンズ</a:t>
            </a:r>
          </a:p>
          <a:p>
            <a:pPr algn="ctr"/>
            <a:r>
              <a:rPr kumimoji="1" lang="ja-JP" altLang="en-US" sz="2800" b="1" dirty="0" smtClean="0">
                <a:solidFill>
                  <a:schemeClr val="tx1"/>
                </a:solidFill>
              </a:rPr>
              <a:t>派</a:t>
            </a:r>
            <a:endParaRPr kumimoji="1" lang="ja-JP" altLang="en-US" sz="2800" b="1" dirty="0">
              <a:solidFill>
                <a:schemeClr val="tx1"/>
              </a:solidFill>
            </a:endParaRPr>
          </a:p>
        </p:txBody>
      </p:sp>
      <p:sp>
        <p:nvSpPr>
          <p:cNvPr id="8" name="正方形/長方形 7"/>
          <p:cNvSpPr/>
          <p:nvPr/>
        </p:nvSpPr>
        <p:spPr>
          <a:xfrm>
            <a:off x="2807804" y="1908132"/>
            <a:ext cx="792088" cy="22645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民</a:t>
            </a:r>
          </a:p>
          <a:p>
            <a:pPr algn="ctr"/>
            <a:r>
              <a:rPr kumimoji="1" lang="ja-JP" altLang="en-US" sz="3200" dirty="0" smtClean="0">
                <a:solidFill>
                  <a:schemeClr val="tx1"/>
                </a:solidFill>
              </a:rPr>
              <a:t>主</a:t>
            </a:r>
          </a:p>
          <a:p>
            <a:pPr algn="ctr"/>
            <a:r>
              <a:rPr kumimoji="1" lang="ja-JP" altLang="en-US" sz="3200" dirty="0" smtClean="0">
                <a:solidFill>
                  <a:schemeClr val="tx1"/>
                </a:solidFill>
              </a:rPr>
              <a:t>党</a:t>
            </a:r>
            <a:endParaRPr kumimoji="1" lang="ja-JP" altLang="en-US" sz="3200" dirty="0">
              <a:solidFill>
                <a:schemeClr val="tx1"/>
              </a:solidFill>
            </a:endParaRP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ミ</a:t>
            </a:r>
          </a:p>
          <a:p>
            <a:pPr algn="ctr"/>
            <a:r>
              <a:rPr kumimoji="1" lang="ja-JP" altLang="en-US" sz="2800" b="1" dirty="0" smtClean="0">
                <a:solidFill>
                  <a:schemeClr val="tx1"/>
                </a:solidFill>
              </a:rPr>
              <a:t>シ</a:t>
            </a:r>
          </a:p>
          <a:p>
            <a:pPr algn="ctr"/>
            <a:r>
              <a:rPr kumimoji="1" lang="ja-JP" altLang="en-US" sz="2800" b="1" dirty="0" smtClean="0">
                <a:solidFill>
                  <a:schemeClr val="tx1"/>
                </a:solidFill>
              </a:rPr>
              <a:t>ガ</a:t>
            </a:r>
          </a:p>
          <a:p>
            <a:pPr algn="ctr"/>
            <a:r>
              <a:rPr kumimoji="1" lang="ja-JP" altLang="en-US" sz="2800" b="1" dirty="0" smtClean="0">
                <a:solidFill>
                  <a:schemeClr val="tx1"/>
                </a:solidFill>
              </a:rPr>
              <a:t>ン</a:t>
            </a:r>
          </a:p>
          <a:p>
            <a:pPr algn="ctr"/>
            <a:r>
              <a:rPr kumimoji="1" lang="ja-JP" altLang="en-US" sz="2800" b="1" dirty="0" smtClean="0">
                <a:solidFill>
                  <a:schemeClr val="tx1"/>
                </a:solidFill>
              </a:rPr>
              <a:t>大</a:t>
            </a:r>
          </a:p>
          <a:p>
            <a:pPr algn="ctr"/>
            <a:r>
              <a:rPr kumimoji="1" lang="ja-JP" altLang="en-US" sz="2800" b="1" dirty="0" smtClean="0">
                <a:solidFill>
                  <a:schemeClr val="tx1"/>
                </a:solidFill>
              </a:rPr>
              <a:t>学</a:t>
            </a:r>
            <a:endParaRPr kumimoji="1" lang="ja-JP" altLang="en-US" sz="2800" b="1" dirty="0">
              <a:solidFill>
                <a:schemeClr val="tx1"/>
              </a:solidFill>
            </a:endParaRP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1"/>
                </a:solidFill>
              </a:rPr>
              <a:t>シ</a:t>
            </a:r>
          </a:p>
          <a:p>
            <a:pPr algn="ctr"/>
            <a:r>
              <a:rPr lang="ja-JP" altLang="en-US" sz="2800" b="1" dirty="0" smtClean="0">
                <a:solidFill>
                  <a:schemeClr val="tx1"/>
                </a:solidFill>
              </a:rPr>
              <a:t>ェ</a:t>
            </a:r>
          </a:p>
          <a:p>
            <a:pPr algn="ctr"/>
            <a:r>
              <a:rPr lang="ja-JP" altLang="en-US" sz="2800" b="1" dirty="0" smtClean="0">
                <a:solidFill>
                  <a:schemeClr val="tx1"/>
                </a:solidFill>
              </a:rPr>
              <a:t>ル</a:t>
            </a:r>
          </a:p>
          <a:p>
            <a:pPr algn="ctr"/>
            <a:r>
              <a:rPr lang="ja-JP" altLang="en-US" sz="2800" b="1" dirty="0" smtClean="0">
                <a:solidFill>
                  <a:schemeClr val="tx1"/>
                </a:solidFill>
              </a:rPr>
              <a:t>ド</a:t>
            </a:r>
          </a:p>
          <a:p>
            <a:pPr algn="ctr"/>
            <a:r>
              <a:rPr lang="ja-JP" altLang="en-US" sz="2800" b="1" dirty="0" smtClean="0">
                <a:solidFill>
                  <a:schemeClr val="tx1"/>
                </a:solidFill>
              </a:rPr>
              <a:t>ン</a:t>
            </a:r>
            <a:endParaRPr kumimoji="1" lang="ja-JP" altLang="en-US" sz="2800" b="1" dirty="0" smtClean="0">
              <a:solidFill>
                <a:schemeClr val="tx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新資本主義</a:t>
            </a:r>
            <a:endParaRPr kumimoji="1" lang="ja-JP" altLang="en-US" sz="3200" dirty="0">
              <a:solidFill>
                <a:schemeClr val="tx1"/>
              </a:solidFill>
            </a:endParaRP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ハイエク派</a:t>
            </a:r>
            <a:endParaRPr kumimoji="1" lang="ja-JP" altLang="en-US" sz="3200" dirty="0" smtClean="0">
              <a:solidFill>
                <a:schemeClr val="tx1"/>
              </a:solidFill>
            </a:endParaRPr>
          </a:p>
        </p:txBody>
      </p:sp>
      <p:sp>
        <p:nvSpPr>
          <p:cNvPr id="14" name="正方形/長方形 13"/>
          <p:cNvSpPr/>
          <p:nvPr/>
        </p:nvSpPr>
        <p:spPr>
          <a:xfrm>
            <a:off x="2013924" y="4077072"/>
            <a:ext cx="816973"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修正資本主義</a:t>
            </a:r>
            <a:endParaRPr kumimoji="1" lang="ja-JP" altLang="en-US" sz="2800" b="1" dirty="0">
              <a:solidFill>
                <a:schemeClr val="tx1"/>
              </a:solidFill>
            </a:endParaRPr>
          </a:p>
        </p:txBody>
      </p:sp>
      <p:sp>
        <p:nvSpPr>
          <p:cNvPr id="15" name="正方形/長方形 14"/>
          <p:cNvSpPr/>
          <p:nvPr/>
        </p:nvSpPr>
        <p:spPr>
          <a:xfrm>
            <a:off x="2807804" y="4077073"/>
            <a:ext cx="792088"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社会</a:t>
            </a:r>
            <a:r>
              <a:rPr lang="ja-JP" altLang="en-US" sz="2800" b="1" dirty="0" smtClean="0">
                <a:solidFill>
                  <a:schemeClr val="tx1"/>
                </a:solidFill>
              </a:rPr>
              <a:t>民主主義</a:t>
            </a:r>
            <a:endParaRPr kumimoji="1" lang="ja-JP" altLang="en-US" sz="2800" b="1" dirty="0" smtClean="0">
              <a:solidFill>
                <a:schemeClr val="tx1"/>
              </a:solidFill>
            </a:endParaRPr>
          </a:p>
        </p:txBody>
      </p:sp>
      <p:sp>
        <p:nvSpPr>
          <p:cNvPr id="16" name="右矢印 15"/>
          <p:cNvSpPr/>
          <p:nvPr/>
        </p:nvSpPr>
        <p:spPr>
          <a:xfrm>
            <a:off x="4067944" y="692696"/>
            <a:ext cx="936104" cy="36004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93471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32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0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2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0-#ppt_h/2"/>
                                          </p:val>
                                        </p:tav>
                                        <p:tav tm="100000">
                                          <p:val>
                                            <p:strVal val="#ppt_y"/>
                                          </p:val>
                                        </p:tav>
                                      </p:tavLst>
                                    </p:anim>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0-#ppt_w/2"/>
                                          </p:val>
                                        </p:tav>
                                        <p:tav tm="100000">
                                          <p:val>
                                            <p:strVal val="#ppt_x"/>
                                          </p:val>
                                        </p:tav>
                                      </p:tavLst>
                                    </p:anim>
                                    <p:anim calcmode="lin" valueType="num">
                                      <p:cBhvr additive="base">
                                        <p:cTn id="62" dur="500" fill="hold"/>
                                        <p:tgtEl>
                                          <p:spTgt spid="30"/>
                                        </p:tgtEl>
                                        <p:attrNameLst>
                                          <p:attrName>ppt_y</p:attrName>
                                        </p:attrNameLst>
                                      </p:cBhvr>
                                      <p:tavLst>
                                        <p:tav tm="0">
                                          <p:val>
                                            <p:strVal val="0-#ppt_h/2"/>
                                          </p:val>
                                        </p:tav>
                                        <p:tav tm="100000">
                                          <p:val>
                                            <p:strVal val="#ppt_y"/>
                                          </p:val>
                                        </p:tav>
                                      </p:tavLst>
                                    </p:anim>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20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0-#ppt_h/2"/>
                                          </p:val>
                                        </p:tav>
                                        <p:tav tm="100000">
                                          <p:val>
                                            <p:strVal val="#ppt_y"/>
                                          </p:val>
                                        </p:tav>
                                      </p:tavLst>
                                    </p:anim>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2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6" grpId="0" animBg="1"/>
      <p:bldP spid="27"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132856"/>
            <a:ext cx="3086762" cy="4120987"/>
          </a:xfrm>
          <a:prstGeom prst="rect">
            <a:avLst/>
          </a:prstGeom>
        </p:spPr>
      </p:pic>
      <p:sp>
        <p:nvSpPr>
          <p:cNvPr id="3" name="コンテンツ プレースホルダ 2"/>
          <p:cNvSpPr>
            <a:spLocks noGrp="1"/>
          </p:cNvSpPr>
          <p:nvPr>
            <p:ph idx="1"/>
          </p:nvPr>
        </p:nvSpPr>
        <p:spPr>
          <a:xfrm>
            <a:off x="251520" y="571500"/>
            <a:ext cx="8496944" cy="5857875"/>
          </a:xfrm>
        </p:spPr>
        <p:txBody>
          <a:bodyPr>
            <a:normAutofit fontScale="70000" lnSpcReduction="20000"/>
          </a:bodyPr>
          <a:lstStyle/>
          <a:p>
            <a:pPr>
              <a:lnSpc>
                <a:spcPct val="120000"/>
              </a:lnSpc>
              <a:defRPr/>
            </a:pPr>
            <a:r>
              <a:rPr lang="ja-JP" altLang="en-US" sz="4600" b="1" dirty="0" smtClean="0">
                <a:ln>
                  <a:solidFill>
                    <a:sysClr val="windowText" lastClr="000000"/>
                  </a:solidFill>
                </a:ln>
                <a:solidFill>
                  <a:schemeClr val="bg1"/>
                </a:solidFill>
              </a:rPr>
              <a:t>シェルドンの一次資料に接することが必要で、多次資料や伝聞によって職業奉仕を語ってはならない</a:t>
            </a:r>
          </a:p>
          <a:p>
            <a:pPr>
              <a:lnSpc>
                <a:spcPct val="120000"/>
              </a:lnSpc>
              <a:defRPr/>
            </a:pPr>
            <a:r>
              <a:rPr lang="ja-JP" altLang="en-US" sz="4600" b="1" dirty="0" smtClean="0">
                <a:ln>
                  <a:solidFill>
                    <a:sysClr val="windowText" lastClr="000000"/>
                  </a:solidFill>
                </a:ln>
                <a:solidFill>
                  <a:schemeClr val="bg1"/>
                </a:solidFill>
              </a:rPr>
              <a:t>仏教や儒教と職業奉仕とは無関係</a:t>
            </a:r>
          </a:p>
          <a:p>
            <a:pPr>
              <a:lnSpc>
                <a:spcPct val="120000"/>
              </a:lnSpc>
              <a:defRPr/>
            </a:pPr>
            <a:r>
              <a:rPr lang="ja-JP" altLang="en-US" sz="4600" b="1" dirty="0" smtClean="0">
                <a:ln>
                  <a:solidFill>
                    <a:sysClr val="windowText" lastClr="000000"/>
                  </a:solidFill>
                </a:ln>
                <a:solidFill>
                  <a:schemeClr val="bg1"/>
                </a:solidFill>
              </a:rPr>
              <a:t>キリスト教から職業奉仕を語ることの危険性</a:t>
            </a:r>
          </a:p>
          <a:p>
            <a:pPr>
              <a:lnSpc>
                <a:spcPct val="120000"/>
              </a:lnSpc>
              <a:defRPr/>
            </a:pPr>
            <a:r>
              <a:rPr lang="ja-JP" altLang="en-US" sz="4600" b="1" dirty="0" smtClean="0">
                <a:ln>
                  <a:solidFill>
                    <a:sysClr val="windowText" lastClr="000000"/>
                  </a:solidFill>
                </a:ln>
                <a:solidFill>
                  <a:schemeClr val="bg1"/>
                </a:solidFill>
              </a:rPr>
              <a:t>カルビニズム、プロテスタンティズム、マックス・ウエーバーの天職論とロータリーの職業奉仕は無関係</a:t>
            </a:r>
          </a:p>
          <a:p>
            <a:pPr>
              <a:lnSpc>
                <a:spcPct val="120000"/>
              </a:lnSpc>
              <a:defRPr/>
            </a:pPr>
            <a:r>
              <a:rPr lang="ja-JP" altLang="en-US" sz="4600" b="1" dirty="0" smtClean="0">
                <a:ln>
                  <a:solidFill>
                    <a:sysClr val="windowText" lastClr="000000"/>
                  </a:solidFill>
                </a:ln>
                <a:solidFill>
                  <a:schemeClr val="bg1"/>
                </a:solidFill>
              </a:rPr>
              <a:t>倫理向上は職業奉仕実践の結果として表れる</a:t>
            </a:r>
          </a:p>
          <a:p>
            <a:pPr>
              <a:defRPr/>
            </a:pPr>
            <a:endParaRPr lang="ja-JP" altLang="en-US" sz="3600" dirty="0">
              <a:solidFill>
                <a:schemeClr val="bg1"/>
              </a:solidFill>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5" name="テキスト ボックス 4"/>
          <p:cNvSpPr txBox="1"/>
          <p:nvPr/>
        </p:nvSpPr>
        <p:spPr>
          <a:xfrm>
            <a:off x="5652120" y="6253843"/>
            <a:ext cx="3312368" cy="523220"/>
          </a:xfrm>
          <a:prstGeom prst="rect">
            <a:avLst/>
          </a:prstGeom>
          <a:noFill/>
        </p:spPr>
        <p:txBody>
          <a:bodyPr wrap="square" rtlCol="0">
            <a:spAutoFit/>
          </a:bodyPr>
          <a:lstStyle/>
          <a:p>
            <a:r>
              <a:rPr kumimoji="1" lang="ja-JP" altLang="en-US" sz="2800" dirty="0" smtClean="0"/>
              <a:t>マックス・ウエーバー</a:t>
            </a:r>
            <a:endParaRPr kumimoji="1" lang="ja-JP" altLang="en-US" sz="2800" dirty="0"/>
          </a:p>
        </p:txBody>
      </p:sp>
    </p:spTree>
    <p:extLst>
      <p:ext uri="{BB962C8B-B14F-4D97-AF65-F5344CB8AC3E}">
        <p14:creationId xmlns:p14="http://schemas.microsoft.com/office/powerpoint/2010/main" val="742123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dirty="0" smtClean="0">
                <a:solidFill>
                  <a:srgbClr val="FFFF99"/>
                </a:solidFill>
              </a:rPr>
              <a:t>He profits most who serves best</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535892" cy="5078313"/>
          </a:xfrm>
          <a:prstGeom prst="rect">
            <a:avLst/>
          </a:prstGeom>
          <a:noFill/>
          <a:ln>
            <a:noFill/>
          </a:ln>
        </p:spPr>
        <p:txBody>
          <a:bodyPr wrap="square" rtlCol="0">
            <a:spAutoFit/>
          </a:bodyPr>
          <a:lstStyle/>
          <a:p>
            <a:r>
              <a:rPr lang="ja-JP" altLang="ja-JP" sz="3600" b="1" dirty="0">
                <a:solidFill>
                  <a:srgbClr val="FF0000"/>
                </a:solidFill>
              </a:rPr>
              <a:t>do unto others as you would have them do unto </a:t>
            </a:r>
            <a:r>
              <a:rPr lang="ja-JP" altLang="ja-JP" sz="3600" b="1" dirty="0" smtClean="0">
                <a:solidFill>
                  <a:srgbClr val="FF0000"/>
                </a:solidFill>
              </a:rPr>
              <a:t>you</a:t>
            </a:r>
            <a:r>
              <a:rPr lang="ja-JP" altLang="en-US" sz="3600" b="1" dirty="0" smtClean="0">
                <a:solidFill>
                  <a:srgbClr val="FF0000"/>
                </a:solidFill>
              </a:rPr>
              <a:t>　黄金律</a:t>
            </a:r>
          </a:p>
          <a:p>
            <a:r>
              <a:rPr lang="ja-JP" altLang="en-US" sz="3600" b="1" dirty="0">
                <a:ln w="18415" cmpd="sng">
                  <a:solidFill>
                    <a:schemeClr val="tx1"/>
                  </a:solidFill>
                  <a:prstDash val="solid"/>
                </a:ln>
                <a:solidFill>
                  <a:schemeClr val="bg1"/>
                </a:solidFill>
              </a:rPr>
              <a:t>他人</a:t>
            </a:r>
            <a:r>
              <a:rPr lang="ja-JP" altLang="ja-JP" sz="3600" b="1" dirty="0" smtClean="0">
                <a:ln w="18415" cmpd="sng">
                  <a:solidFill>
                    <a:schemeClr val="tx1"/>
                  </a:solidFill>
                  <a:prstDash val="solid"/>
                </a:ln>
                <a:solidFill>
                  <a:schemeClr val="bg1"/>
                </a:solidFill>
              </a:rPr>
              <a:t>からしてもいたい</a:t>
            </a:r>
            <a:r>
              <a:rPr lang="ja-JP" altLang="ja-JP" sz="3600" b="1" dirty="0">
                <a:ln w="18415" cmpd="sng">
                  <a:solidFill>
                    <a:schemeClr val="tx1"/>
                  </a:solidFill>
                  <a:prstDash val="solid"/>
                </a:ln>
                <a:solidFill>
                  <a:schemeClr val="bg1"/>
                </a:solidFill>
              </a:rPr>
              <a:t>ことを</a:t>
            </a:r>
            <a:r>
              <a:rPr lang="ja-JP" altLang="ja-JP" sz="3600" b="1" dirty="0" smtClean="0">
                <a:ln w="18415" cmpd="sng">
                  <a:solidFill>
                    <a:schemeClr val="tx1"/>
                  </a:solidFill>
                  <a:prstDash val="solid"/>
                </a:ln>
                <a:solidFill>
                  <a:schemeClr val="bg1"/>
                </a:solidFill>
              </a:rPr>
              <a:t>、</a:t>
            </a:r>
            <a:r>
              <a:rPr lang="ja-JP" altLang="en-US" sz="3600" b="1" dirty="0" smtClean="0">
                <a:ln w="18415" cmpd="sng">
                  <a:solidFill>
                    <a:schemeClr val="tx1"/>
                  </a:solidFill>
                  <a:prstDash val="solid"/>
                </a:ln>
                <a:solidFill>
                  <a:schemeClr val="bg1"/>
                </a:solidFill>
              </a:rPr>
              <a:t>他人にせよ</a:t>
            </a:r>
          </a:p>
          <a:p>
            <a:r>
              <a:rPr lang="ja-JP" altLang="en-US" sz="3600" b="1" dirty="0" smtClean="0">
                <a:ln w="18415" cmpd="sng">
                  <a:solidFill>
                    <a:schemeClr val="tx1"/>
                  </a:solidFill>
                  <a:prstDash val="solid"/>
                </a:ln>
                <a:solidFill>
                  <a:schemeClr val="bg1"/>
                </a:solidFill>
              </a:rPr>
              <a:t>他人に奉仕をすれば　利益が得られる</a:t>
            </a:r>
          </a:p>
          <a:p>
            <a:endParaRPr kumimoji="1" lang="ja-JP" altLang="en-US" sz="3600" b="1" dirty="0" smtClean="0">
              <a:ln w="18415" cmpd="sng">
                <a:solidFill>
                  <a:schemeClr val="tx1"/>
                </a:solidFill>
                <a:prstDash val="solid"/>
              </a:ln>
              <a:solidFill>
                <a:schemeClr val="bg1"/>
              </a:solidFill>
            </a:endParaRPr>
          </a:p>
          <a:p>
            <a:r>
              <a:rPr kumimoji="1" lang="ja-JP" altLang="en-US" sz="3600" b="1" dirty="0" smtClean="0">
                <a:ln w="18415" cmpd="sng">
                  <a:solidFill>
                    <a:schemeClr val="tx1"/>
                  </a:solidFill>
                  <a:prstDash val="solid"/>
                </a:ln>
                <a:solidFill>
                  <a:schemeClr val="bg1"/>
                </a:solidFill>
              </a:rPr>
              <a:t>商売に成功する方法は</a:t>
            </a:r>
          </a:p>
          <a:p>
            <a:pPr>
              <a:buNone/>
            </a:pPr>
            <a:r>
              <a:rPr lang="ja-JP" altLang="en-US" sz="3600" b="1" dirty="0" smtClean="0">
                <a:ln w="18415" cmpd="sng">
                  <a:solidFill>
                    <a:schemeClr val="tx1"/>
                  </a:solidFill>
                  <a:prstDash val="solid"/>
                </a:ln>
                <a:solidFill>
                  <a:schemeClr val="bg1"/>
                </a:solidFill>
              </a:rPr>
              <a:t>　 奉仕の理念に基づいて、</a:t>
            </a:r>
            <a:r>
              <a:rPr kumimoji="1" lang="ja-JP" altLang="en-US" sz="3600" b="1" dirty="0" smtClean="0">
                <a:ln w="18415" cmpd="sng">
                  <a:solidFill>
                    <a:schemeClr val="tx1"/>
                  </a:solidFill>
                  <a:prstDash val="solid"/>
                </a:ln>
                <a:solidFill>
                  <a:schemeClr val="bg1"/>
                </a:solidFill>
              </a:rPr>
              <a:t> 継続的に利益をもたらす</a:t>
            </a:r>
            <a:r>
              <a:rPr lang="ja-JP" altLang="en-US" sz="3600" b="1" dirty="0" smtClean="0">
                <a:ln w="18415" cmpd="sng">
                  <a:solidFill>
                    <a:schemeClr val="tx1"/>
                  </a:solidFill>
                  <a:prstDash val="solid"/>
                </a:ln>
                <a:solidFill>
                  <a:schemeClr val="bg1"/>
                </a:solidFill>
              </a:rPr>
              <a:t>顧客を確保すること</a:t>
            </a:r>
            <a:endParaRPr kumimoji="1" lang="ja-JP" altLang="en-US" sz="3600" b="1" dirty="0">
              <a:ln w="18415" cmpd="sng">
                <a:solidFill>
                  <a:schemeClr val="tx1"/>
                </a:solidFill>
                <a:prstDash val="solid"/>
              </a:ln>
              <a:solidFill>
                <a:schemeClr val="bg1"/>
              </a:solidFill>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58350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38" presetClass="entr" presetSubtype="0" accel="50000" fill="hold" nodeType="clickEffect">
                                  <p:stCondLst>
                                    <p:cond delay="0"/>
                                  </p:stCondLst>
                                  <p:iterate type="lt">
                                    <p:tmPct val="50000"/>
                                  </p:iterate>
                                  <p:childTnLst>
                                    <p:set>
                                      <p:cBhvr>
                                        <p:cTn id="29" dur="1" fill="hold">
                                          <p:stCondLst>
                                            <p:cond delay="0"/>
                                          </p:stCondLst>
                                        </p:cTn>
                                        <p:tgtEl>
                                          <p:spTgt spid="7">
                                            <p:txEl>
                                              <p:pRg st="4" end="4"/>
                                            </p:txEl>
                                          </p:spTgt>
                                        </p:tgtEl>
                                        <p:attrNameLst>
                                          <p:attrName>style.visibility</p:attrName>
                                        </p:attrNameLst>
                                      </p:cBhvr>
                                      <p:to>
                                        <p:strVal val="visible"/>
                                      </p:to>
                                    </p:set>
                                    <p:set>
                                      <p:cBhvr>
                                        <p:cTn id="30" dur="227" fill="hold">
                                          <p:stCondLst>
                                            <p:cond delay="0"/>
                                          </p:stCondLst>
                                        </p:cTn>
                                        <p:tgtEl>
                                          <p:spTgt spid="7">
                                            <p:txEl>
                                              <p:pRg st="4" end="4"/>
                                            </p:txEl>
                                          </p:spTgt>
                                        </p:tgtEl>
                                        <p:attrNameLst>
                                          <p:attrName>style.rotation</p:attrName>
                                        </p:attrNameLst>
                                      </p:cBhvr>
                                      <p:to>
                                        <p:strVal val="-45.0"/>
                                      </p:to>
                                    </p:set>
                                    <p:anim calcmode="lin" valueType="num">
                                      <p:cBhvr>
                                        <p:cTn id="31"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2"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3"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4"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5" fill="hold">
                            <p:stCondLst>
                              <p:cond delay="2750"/>
                            </p:stCondLst>
                            <p:childTnLst>
                              <p:par>
                                <p:cTn id="36" presetID="35" presetClass="entr" presetSubtype="0" fill="hold" nodeType="after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1000"/>
                                        <p:tgtEl>
                                          <p:spTgt spid="7">
                                            <p:txEl>
                                              <p:pRg st="5" end="5"/>
                                            </p:txEl>
                                          </p:spTgt>
                                        </p:tgtEl>
                                      </p:cBhvr>
                                    </p:animEffect>
                                    <p:anim calcmode="lin" valueType="num">
                                      <p:cBhvr>
                                        <p:cTn id="39" dur="10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40"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価値ある奉仕の要素</a:t>
            </a:r>
            <a:endParaRPr kumimoji="1" lang="ja-JP" altLang="en-US" dirty="0">
              <a:solidFill>
                <a:srgbClr val="FFFF99"/>
              </a:solidFill>
            </a:endParaRPr>
          </a:p>
        </p:txBody>
      </p:sp>
      <p:sp>
        <p:nvSpPr>
          <p:cNvPr id="3" name="コンテンツ プレースホルダ 2"/>
          <p:cNvSpPr>
            <a:spLocks noGrp="1"/>
          </p:cNvSpPr>
          <p:nvPr>
            <p:ph idx="1"/>
          </p:nvPr>
        </p:nvSpPr>
        <p:spPr>
          <a:xfrm>
            <a:off x="3851920" y="1412776"/>
            <a:ext cx="4762872" cy="2376264"/>
          </a:xfrm>
        </p:spPr>
        <p:txBody>
          <a:bodyPr>
            <a:noAutofit/>
          </a:bodyPr>
          <a:lstStyle/>
          <a:p>
            <a:r>
              <a:rPr kumimoji="1" lang="en-US" altLang="ja-JP" sz="3600" b="1" dirty="0" smtClean="0">
                <a:ln w="18415" cmpd="sng">
                  <a:solidFill>
                    <a:schemeClr val="tx1"/>
                  </a:solidFill>
                  <a:prstDash val="solid"/>
                </a:ln>
                <a:solidFill>
                  <a:srgbClr val="FFFFFF"/>
                </a:solidFill>
              </a:rPr>
              <a:t>S       </a:t>
            </a:r>
            <a:r>
              <a:rPr kumimoji="1" lang="ja-JP" altLang="en-US" sz="3600" b="1" dirty="0" smtClean="0">
                <a:ln w="18415" cmpd="sng">
                  <a:solidFill>
                    <a:schemeClr val="tx1"/>
                  </a:solidFill>
                  <a:prstDash val="solid"/>
                </a:ln>
                <a:solidFill>
                  <a:srgbClr val="FFFFFF"/>
                </a:solidFill>
              </a:rPr>
              <a:t>奉仕</a:t>
            </a:r>
            <a:endParaRPr kumimoji="1" lang="en-US" altLang="ja-JP" sz="3600" b="1" dirty="0" smtClean="0">
              <a:ln w="18415" cmpd="sng">
                <a:solidFill>
                  <a:schemeClr val="tx1"/>
                </a:solidFill>
                <a:prstDash val="solid"/>
              </a:ln>
              <a:solidFill>
                <a:srgbClr val="FFFFFF"/>
              </a:solidFill>
            </a:endParaRPr>
          </a:p>
          <a:p>
            <a:r>
              <a:rPr lang="en-US" altLang="ja-JP" sz="3600" b="1" dirty="0" smtClean="0">
                <a:ln w="18415" cmpd="sng">
                  <a:solidFill>
                    <a:schemeClr val="tx1"/>
                  </a:solidFill>
                  <a:prstDash val="solid"/>
                </a:ln>
                <a:solidFill>
                  <a:srgbClr val="FFFFFF"/>
                </a:solidFill>
              </a:rPr>
              <a:t>Q1</a:t>
            </a:r>
            <a:r>
              <a:rPr lang="ja-JP" altLang="en-US" sz="3600" b="1" dirty="0" smtClean="0">
                <a:ln w="18415" cmpd="sng">
                  <a:solidFill>
                    <a:schemeClr val="tx1"/>
                  </a:solidFill>
                  <a:prstDash val="solid"/>
                </a:ln>
                <a:solidFill>
                  <a:srgbClr val="FFFFFF"/>
                </a:solidFill>
              </a:rPr>
              <a:t>　 正しい質</a:t>
            </a:r>
            <a:endParaRPr lang="en-US" altLang="ja-JP" sz="3600" b="1" dirty="0" smtClean="0">
              <a:ln w="18415" cmpd="sng">
                <a:solidFill>
                  <a:schemeClr val="tx1"/>
                </a:solidFill>
                <a:prstDash val="solid"/>
              </a:ln>
              <a:solidFill>
                <a:srgbClr val="FFFFFF"/>
              </a:solidFill>
            </a:endParaRPr>
          </a:p>
          <a:p>
            <a:r>
              <a:rPr kumimoji="1" lang="en-US" altLang="ja-JP" sz="3600" b="1" dirty="0" smtClean="0">
                <a:ln w="18415" cmpd="sng">
                  <a:solidFill>
                    <a:schemeClr val="tx1"/>
                  </a:solidFill>
                  <a:prstDash val="solid"/>
                </a:ln>
                <a:solidFill>
                  <a:srgbClr val="FFFFFF"/>
                </a:solidFill>
              </a:rPr>
              <a:t>Q2    </a:t>
            </a:r>
            <a:r>
              <a:rPr kumimoji="1" lang="ja-JP" altLang="en-US" sz="3600" b="1" dirty="0" smtClean="0">
                <a:ln w="18415" cmpd="sng">
                  <a:solidFill>
                    <a:schemeClr val="tx1"/>
                  </a:solidFill>
                  <a:prstDash val="solid"/>
                </a:ln>
                <a:solidFill>
                  <a:srgbClr val="FFFFFF"/>
                </a:solidFill>
              </a:rPr>
              <a:t>正しい量</a:t>
            </a:r>
            <a:endParaRPr kumimoji="1" lang="en-US" altLang="ja-JP" sz="3600" b="1" dirty="0" smtClean="0">
              <a:ln w="18415" cmpd="sng">
                <a:solidFill>
                  <a:schemeClr val="tx1"/>
                </a:solidFill>
                <a:prstDash val="solid"/>
              </a:ln>
              <a:solidFill>
                <a:srgbClr val="FFFFFF"/>
              </a:solidFill>
            </a:endParaRPr>
          </a:p>
          <a:p>
            <a:r>
              <a:rPr lang="en-US" altLang="ja-JP" sz="3600" b="1" dirty="0" smtClean="0">
                <a:ln w="18415" cmpd="sng">
                  <a:solidFill>
                    <a:schemeClr val="tx1"/>
                  </a:solidFill>
                  <a:prstDash val="solid"/>
                </a:ln>
                <a:solidFill>
                  <a:srgbClr val="FFFFFF"/>
                </a:solidFill>
              </a:rPr>
              <a:t>M      </a:t>
            </a:r>
            <a:r>
              <a:rPr lang="ja-JP" altLang="en-US" sz="3600" b="1" dirty="0" smtClean="0">
                <a:ln w="18415" cmpd="sng">
                  <a:solidFill>
                    <a:schemeClr val="tx1"/>
                  </a:solidFill>
                  <a:prstDash val="solid"/>
                </a:ln>
                <a:solidFill>
                  <a:srgbClr val="FFFFFF"/>
                </a:solidFill>
              </a:rPr>
              <a:t>正しい管理方法</a:t>
            </a:r>
            <a:endParaRPr kumimoji="1" lang="ja-JP" altLang="en-US" sz="3600" b="1" dirty="0">
              <a:ln w="18415" cmpd="sng">
                <a:solidFill>
                  <a:schemeClr val="tx1"/>
                </a:solidFill>
                <a:prstDash val="solid"/>
              </a:ln>
              <a:solidFill>
                <a:srgbClr val="FFFFFF"/>
              </a:solidFill>
            </a:endParaRPr>
          </a:p>
        </p:txBody>
      </p:sp>
      <p:sp>
        <p:nvSpPr>
          <p:cNvPr id="5" name="テキスト ボックス 4"/>
          <p:cNvSpPr txBox="1"/>
          <p:nvPr/>
        </p:nvSpPr>
        <p:spPr>
          <a:xfrm>
            <a:off x="341744" y="4433968"/>
            <a:ext cx="8424936" cy="1754326"/>
          </a:xfrm>
          <a:prstGeom prst="rect">
            <a:avLst/>
          </a:prstGeom>
          <a:noFill/>
          <a:ln>
            <a:noFill/>
          </a:ln>
        </p:spPr>
        <p:txBody>
          <a:bodyPr wrap="square" rtlCol="0">
            <a:spAutoFit/>
          </a:bodyPr>
          <a:lstStyle/>
          <a:p>
            <a:pPr algn="ctr"/>
            <a:r>
              <a:rPr lang="en-US" altLang="ja-JP" sz="3600" b="1" dirty="0" err="1" smtClean="0">
                <a:ln>
                  <a:solidFill>
                    <a:schemeClr val="tx1"/>
                  </a:solidFill>
                </a:ln>
                <a:solidFill>
                  <a:srgbClr val="FFFF00"/>
                </a:solidFill>
              </a:rPr>
              <a:t>Bhagavan</a:t>
            </a:r>
            <a:r>
              <a:rPr lang="en-US" altLang="ja-JP" sz="3600" b="1" dirty="0" smtClean="0">
                <a:ln>
                  <a:solidFill>
                    <a:schemeClr val="tx1"/>
                  </a:solidFill>
                </a:ln>
                <a:solidFill>
                  <a:srgbClr val="FFFF00"/>
                </a:solidFill>
              </a:rPr>
              <a:t> Das</a:t>
            </a:r>
            <a:endParaRPr lang="ja-JP" altLang="en-US" sz="3600" b="1" dirty="0" smtClean="0">
              <a:ln>
                <a:solidFill>
                  <a:schemeClr val="tx1"/>
                </a:solidFill>
              </a:ln>
              <a:solidFill>
                <a:schemeClr val="bg2">
                  <a:tint val="85000"/>
                  <a:satMod val="155000"/>
                </a:schemeClr>
              </a:solidFill>
            </a:endParaRPr>
          </a:p>
          <a:p>
            <a:pPr algn="ctr"/>
            <a:endParaRPr lang="en-US" altLang="ja-JP" sz="3600" b="1" dirty="0" smtClean="0">
              <a:ln w="12700">
                <a:solidFill>
                  <a:schemeClr val="tx2">
                    <a:satMod val="155000"/>
                  </a:schemeClr>
                </a:solidFill>
                <a:prstDash val="solid"/>
              </a:ln>
              <a:solidFill>
                <a:schemeClr val="bg2">
                  <a:tint val="85000"/>
                  <a:satMod val="155000"/>
                </a:schemeClr>
              </a:solidFill>
            </a:endParaRPr>
          </a:p>
          <a:p>
            <a:pPr algn="ctr"/>
            <a:r>
              <a:rPr lang="en-US" altLang="ja-JP" sz="3600" b="1" dirty="0" smtClean="0">
                <a:ln w="12700">
                  <a:solidFill>
                    <a:schemeClr val="tx1"/>
                  </a:solidFill>
                  <a:prstDash val="solid"/>
                </a:ln>
                <a:solidFill>
                  <a:schemeClr val="bg1"/>
                </a:solidFill>
              </a:rPr>
              <a:t>The Science of Peace</a:t>
            </a:r>
            <a:r>
              <a:rPr lang="ja-JP" altLang="en-US" sz="3600" b="1" dirty="0" smtClean="0">
                <a:ln w="12700">
                  <a:solidFill>
                    <a:schemeClr val="tx1"/>
                  </a:solidFill>
                  <a:prstDash val="solid"/>
                </a:ln>
                <a:solidFill>
                  <a:schemeClr val="bg1"/>
                </a:solidFill>
              </a:rPr>
              <a:t>　平和学</a:t>
            </a:r>
            <a:endParaRPr kumimoji="1" lang="ja-JP" altLang="en-US" sz="3600" b="1" dirty="0" smtClean="0">
              <a:ln w="12700">
                <a:solidFill>
                  <a:schemeClr val="tx1"/>
                </a:solidFill>
                <a:prstDash val="solid"/>
              </a:ln>
              <a:solidFill>
                <a:schemeClr val="bg1"/>
              </a:solidFill>
            </a:endParaRP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smtClean="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smtClean="0">
                <a:latin typeface="Century" pitchFamily="18" charset="0"/>
              </a:rPr>
              <a:t>Q1</a:t>
            </a:r>
            <a:endParaRPr kumimoji="1" lang="ja-JP" altLang="en-US" sz="4000" dirty="0">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smtClean="0">
                <a:latin typeface="Century" pitchFamily="18" charset="0"/>
              </a:rPr>
              <a:t>Q2</a:t>
            </a:r>
            <a:endParaRPr kumimoji="1" lang="ja-JP" altLang="en-US" sz="4000" dirty="0">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smtClean="0">
                <a:latin typeface="Century" pitchFamily="18" charset="0"/>
              </a:rPr>
              <a:t>M</a:t>
            </a:r>
            <a:endParaRPr kumimoji="1" lang="ja-JP" altLang="en-US" sz="4000" dirty="0">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28225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blinds(horizontal)">
                                      <p:cBhvr>
                                        <p:cTn id="4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6"/>
            <a:ext cx="8229600" cy="1143000"/>
          </a:xfrm>
        </p:spPr>
        <p:txBody>
          <a:bodyPr>
            <a:normAutofit/>
          </a:bodyPr>
          <a:lstStyle/>
          <a:p>
            <a:r>
              <a:rPr lang="ja-JP" altLang="en-US" dirty="0" smtClean="0">
                <a:solidFill>
                  <a:srgbClr val="FFFF99"/>
                </a:solidFill>
              </a:rPr>
              <a:t>ＲＩ 戦略計画</a:t>
            </a:r>
            <a:endParaRPr kumimoji="1" lang="ja-JP" altLang="en-US" dirty="0">
              <a:solidFill>
                <a:srgbClr val="FFFF99"/>
              </a:solidFill>
            </a:endParaRPr>
          </a:p>
        </p:txBody>
      </p:sp>
      <p:sp>
        <p:nvSpPr>
          <p:cNvPr id="3" name="コンテンツ プレースホルダー 2"/>
          <p:cNvSpPr>
            <a:spLocks noGrp="1"/>
          </p:cNvSpPr>
          <p:nvPr>
            <p:ph idx="1"/>
          </p:nvPr>
        </p:nvSpPr>
        <p:spPr>
          <a:xfrm flipV="1">
            <a:off x="-9325544" y="3284984"/>
            <a:ext cx="1152128" cy="1584176"/>
          </a:xfrm>
        </p:spPr>
        <p:txBody>
          <a:bodyPr>
            <a:normAutofit lnSpcReduction="10000"/>
          </a:bodyPr>
          <a:lstStyle/>
          <a:p>
            <a:pPr marL="0" indent="0">
              <a:buNone/>
            </a:pPr>
            <a:endParaRPr lang="en-US" altLang="ja-JP" sz="9800" dirty="0" smtClean="0"/>
          </a:p>
          <a:p>
            <a:endParaRPr kumimoji="1" lang="ja-JP" altLang="en-US" sz="9800" dirty="0"/>
          </a:p>
        </p:txBody>
      </p:sp>
      <p:graphicFrame>
        <p:nvGraphicFramePr>
          <p:cNvPr id="5" name="表 4"/>
          <p:cNvGraphicFramePr>
            <a:graphicFrameLocks noGrp="1"/>
          </p:cNvGraphicFramePr>
          <p:nvPr>
            <p:extLst>
              <p:ext uri="{D42A27DB-BD31-4B8C-83A1-F6EECF244321}">
                <p14:modId xmlns:p14="http://schemas.microsoft.com/office/powerpoint/2010/main" val="855631418"/>
              </p:ext>
            </p:extLst>
          </p:nvPr>
        </p:nvGraphicFramePr>
        <p:xfrm>
          <a:off x="251520" y="1052736"/>
          <a:ext cx="8568953" cy="1737360"/>
        </p:xfrm>
        <a:graphic>
          <a:graphicData uri="http://schemas.openxmlformats.org/drawingml/2006/table">
            <a:tbl>
              <a:tblPr firstRow="1" bandRow="1">
                <a:tableStyleId>{21E4AEA4-8DFA-4A89-87EB-49C32662AFE0}</a:tableStyleId>
              </a:tblPr>
              <a:tblGrid>
                <a:gridCol w="1759696"/>
                <a:gridCol w="1989221"/>
                <a:gridCol w="1989221"/>
                <a:gridCol w="2830815"/>
              </a:tblGrid>
              <a:tr h="504056">
                <a:tc>
                  <a:txBody>
                    <a:bodyPr/>
                    <a:lstStyle/>
                    <a:p>
                      <a:endParaRPr kumimoji="1" lang="ja-JP" altLang="en-US" dirty="0"/>
                    </a:p>
                  </a:txBody>
                  <a:tcPr/>
                </a:tc>
                <a:tc>
                  <a:txBody>
                    <a:bodyPr/>
                    <a:lstStyle/>
                    <a:p>
                      <a:pPr algn="ctr"/>
                      <a:r>
                        <a:rPr kumimoji="1" lang="en-US" altLang="ja-JP" sz="3200" dirty="0" smtClean="0"/>
                        <a:t>1996</a:t>
                      </a:r>
                      <a:r>
                        <a:rPr kumimoji="1" lang="ja-JP" altLang="en-US" sz="3200" dirty="0" smtClean="0"/>
                        <a:t>年末</a:t>
                      </a:r>
                      <a:endParaRPr kumimoji="1" lang="ja-JP" altLang="en-US" sz="3200" dirty="0"/>
                    </a:p>
                  </a:txBody>
                  <a:tcPr/>
                </a:tc>
                <a:tc>
                  <a:txBody>
                    <a:bodyPr/>
                    <a:lstStyle/>
                    <a:p>
                      <a:pPr algn="ctr"/>
                      <a:r>
                        <a:rPr kumimoji="1" lang="en-US" altLang="ja-JP" sz="3200" dirty="0" smtClean="0"/>
                        <a:t>2011</a:t>
                      </a:r>
                      <a:r>
                        <a:rPr kumimoji="1" lang="ja-JP" altLang="en-US" sz="3200" dirty="0" smtClean="0"/>
                        <a:t>年末</a:t>
                      </a:r>
                      <a:endParaRPr kumimoji="1" lang="ja-JP" altLang="en-US" sz="3200" dirty="0"/>
                    </a:p>
                  </a:txBody>
                  <a:tcPr/>
                </a:tc>
                <a:tc>
                  <a:txBody>
                    <a:bodyPr/>
                    <a:lstStyle/>
                    <a:p>
                      <a:pPr algn="ctr"/>
                      <a:r>
                        <a:rPr kumimoji="1" lang="ja-JP" altLang="en-US" sz="3200" dirty="0" smtClean="0"/>
                        <a:t>減少率</a:t>
                      </a:r>
                      <a:endParaRPr kumimoji="1" lang="ja-JP" altLang="en-US" sz="3200" dirty="0"/>
                    </a:p>
                  </a:txBody>
                  <a:tcPr/>
                </a:tc>
              </a:tr>
              <a:tr h="576064">
                <a:tc>
                  <a:txBody>
                    <a:bodyPr/>
                    <a:lstStyle/>
                    <a:p>
                      <a:pPr algn="ctr"/>
                      <a:r>
                        <a:rPr kumimoji="1" lang="ja-JP" altLang="en-US" sz="3200" dirty="0" smtClean="0"/>
                        <a:t>アメリカ</a:t>
                      </a:r>
                      <a:endParaRPr kumimoji="1" lang="ja-JP" altLang="en-US" sz="3200" dirty="0"/>
                    </a:p>
                  </a:txBody>
                  <a:tcPr/>
                </a:tc>
                <a:tc>
                  <a:txBody>
                    <a:bodyPr/>
                    <a:lstStyle/>
                    <a:p>
                      <a:pPr algn="r"/>
                      <a:r>
                        <a:rPr kumimoji="1" lang="en-US" altLang="ja-JP" sz="3200" dirty="0" smtClean="0"/>
                        <a:t>438,000</a:t>
                      </a:r>
                      <a:endParaRPr kumimoji="1" lang="ja-JP" altLang="en-US" sz="3200" dirty="0"/>
                    </a:p>
                  </a:txBody>
                  <a:tcPr/>
                </a:tc>
                <a:tc>
                  <a:txBody>
                    <a:bodyPr/>
                    <a:lstStyle/>
                    <a:p>
                      <a:pPr algn="r"/>
                      <a:r>
                        <a:rPr kumimoji="1" lang="en-US" altLang="ja-JP" sz="3200" dirty="0" smtClean="0"/>
                        <a:t>348,000</a:t>
                      </a:r>
                      <a:endParaRPr kumimoji="1" lang="ja-JP" altLang="en-US" sz="3200" dirty="0"/>
                    </a:p>
                  </a:txBody>
                  <a:tcPr/>
                </a:tc>
                <a:tc>
                  <a:txBody>
                    <a:bodyPr/>
                    <a:lstStyle/>
                    <a:p>
                      <a:pPr algn="r"/>
                      <a:r>
                        <a:rPr kumimoji="1" lang="en-US" altLang="ja-JP" sz="3200" dirty="0" smtClean="0"/>
                        <a:t>20%</a:t>
                      </a:r>
                      <a:endParaRPr kumimoji="1" lang="ja-JP" altLang="en-US" sz="3200" dirty="0"/>
                    </a:p>
                  </a:txBody>
                  <a:tcPr/>
                </a:tc>
              </a:tr>
              <a:tr h="576064">
                <a:tc>
                  <a:txBody>
                    <a:bodyPr/>
                    <a:lstStyle/>
                    <a:p>
                      <a:pPr algn="ctr"/>
                      <a:r>
                        <a:rPr kumimoji="1" lang="ja-JP" altLang="en-US" sz="3200" dirty="0" smtClean="0"/>
                        <a:t>日　　本</a:t>
                      </a:r>
                      <a:endParaRPr kumimoji="1" lang="ja-JP" altLang="en-US" sz="32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3200" dirty="0" smtClean="0"/>
                        <a:t>130,000</a:t>
                      </a:r>
                      <a:endParaRPr kumimoji="1" lang="ja-JP" altLang="en-US" sz="3200" dirty="0"/>
                    </a:p>
                  </a:txBody>
                  <a:tcPr/>
                </a:tc>
                <a:tc>
                  <a:txBody>
                    <a:bodyPr/>
                    <a:lstStyle/>
                    <a:p>
                      <a:pPr algn="r"/>
                      <a:r>
                        <a:rPr kumimoji="1" lang="en-US" altLang="ja-JP" sz="3200" dirty="0" smtClean="0"/>
                        <a:t>89,000</a:t>
                      </a:r>
                      <a:endParaRPr kumimoji="1" lang="ja-JP" altLang="en-US" sz="3200" dirty="0"/>
                    </a:p>
                  </a:txBody>
                  <a:tcPr/>
                </a:tc>
                <a:tc>
                  <a:txBody>
                    <a:bodyPr/>
                    <a:lstStyle/>
                    <a:p>
                      <a:pPr algn="r"/>
                      <a:r>
                        <a:rPr kumimoji="1" lang="en-US" altLang="ja-JP" sz="3200" dirty="0" smtClean="0"/>
                        <a:t>32%</a:t>
                      </a:r>
                      <a:endParaRPr kumimoji="1" lang="ja-JP" altLang="en-US" sz="3200" dirty="0"/>
                    </a:p>
                  </a:txBody>
                  <a:tcPr/>
                </a:tc>
              </a:tr>
            </a:tbl>
          </a:graphicData>
        </a:graphic>
      </p:graphicFrame>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1434566683"/>
              </p:ext>
            </p:extLst>
          </p:nvPr>
        </p:nvGraphicFramePr>
        <p:xfrm>
          <a:off x="251520" y="3026114"/>
          <a:ext cx="8568952" cy="3474720"/>
        </p:xfrm>
        <a:graphic>
          <a:graphicData uri="http://schemas.openxmlformats.org/drawingml/2006/table">
            <a:tbl>
              <a:tblPr firstRow="1" bandRow="1">
                <a:tableStyleId>{37CE84F3-28C3-443E-9E96-99CF82512B78}</a:tableStyleId>
              </a:tblPr>
              <a:tblGrid>
                <a:gridCol w="2856318"/>
                <a:gridCol w="2979435"/>
                <a:gridCol w="2733199"/>
              </a:tblGrid>
              <a:tr h="511322">
                <a:tc>
                  <a:txBody>
                    <a:bodyPr/>
                    <a:lstStyle/>
                    <a:p>
                      <a:pPr algn="ctr"/>
                      <a:r>
                        <a:rPr kumimoji="1" lang="en-US" altLang="ja-JP" sz="3200" b="0" dirty="0" smtClean="0">
                          <a:solidFill>
                            <a:schemeClr val="tx1"/>
                          </a:solidFill>
                        </a:rPr>
                        <a:t>2005</a:t>
                      </a:r>
                      <a:endParaRPr kumimoji="1" lang="ja-JP" altLang="en-US" sz="3200" b="0" dirty="0">
                        <a:solidFill>
                          <a:schemeClr val="tx1"/>
                        </a:solidFill>
                      </a:endParaRPr>
                    </a:p>
                  </a:txBody>
                  <a:tcPr>
                    <a:lnR>
                      <a:noFill/>
                    </a:lnR>
                    <a:solidFill>
                      <a:schemeClr val="accent2">
                        <a:lumMod val="60000"/>
                        <a:lumOff val="40000"/>
                      </a:schemeClr>
                    </a:solidFill>
                  </a:tcPr>
                </a:tc>
                <a:tc>
                  <a:txBody>
                    <a:bodyPr/>
                    <a:lstStyle/>
                    <a:p>
                      <a:r>
                        <a:rPr kumimoji="1" lang="ja-JP" altLang="en-US" sz="3200" b="0" cap="none" spc="0" dirty="0" smtClean="0">
                          <a:ln>
                            <a:noFill/>
                          </a:ln>
                          <a:solidFill>
                            <a:schemeClr val="tx1"/>
                          </a:solidFill>
                          <a:effectLst/>
                        </a:rPr>
                        <a:t>　</a:t>
                      </a:r>
                      <a:r>
                        <a:rPr kumimoji="1" lang="en-US" altLang="ja-JP" sz="3200" b="0" cap="none" spc="0" dirty="0" smtClean="0">
                          <a:ln>
                            <a:noFill/>
                          </a:ln>
                          <a:solidFill>
                            <a:schemeClr val="tx1"/>
                          </a:solidFill>
                          <a:effectLst/>
                        </a:rPr>
                        <a:t>100,963</a:t>
                      </a:r>
                      <a:endParaRPr kumimoji="1" lang="ja-JP" altLang="en-US" sz="3200" b="0" cap="none" spc="0" dirty="0">
                        <a:ln>
                          <a:noFill/>
                        </a:ln>
                        <a:solidFill>
                          <a:schemeClr val="tx1"/>
                        </a:solidFill>
                        <a:effectLst/>
                      </a:endParaRPr>
                    </a:p>
                  </a:txBody>
                  <a:tcPr>
                    <a:lnL>
                      <a:noFill/>
                    </a:lnL>
                    <a:lnR>
                      <a:noFill/>
                    </a:lnR>
                    <a:lnT>
                      <a:noFill/>
                    </a:lnT>
                    <a:lnB w="254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r>
                        <a:rPr kumimoji="1" lang="ja-JP" altLang="en-US" sz="3200" b="0" dirty="0" smtClean="0">
                          <a:solidFill>
                            <a:schemeClr val="tx1"/>
                          </a:solidFill>
                        </a:rPr>
                        <a:t>　   </a:t>
                      </a:r>
                      <a:r>
                        <a:rPr kumimoji="1" lang="en-US" altLang="ja-JP" sz="3200" b="0" dirty="0" smtClean="0">
                          <a:solidFill>
                            <a:schemeClr val="tx1"/>
                          </a:solidFill>
                        </a:rPr>
                        <a:t>14,770</a:t>
                      </a:r>
                      <a:endParaRPr kumimoji="1" lang="ja-JP" altLang="en-US" sz="3200" b="0" dirty="0">
                        <a:solidFill>
                          <a:schemeClr val="tx1"/>
                        </a:solidFill>
                      </a:endParaRPr>
                    </a:p>
                  </a:txBody>
                  <a:tcPr>
                    <a:lnL>
                      <a:noFill/>
                    </a:lnL>
                    <a:solidFill>
                      <a:schemeClr val="accent2">
                        <a:lumMod val="60000"/>
                        <a:lumOff val="40000"/>
                      </a:schemeClr>
                    </a:solidFill>
                  </a:tcPr>
                </a:tc>
              </a:tr>
              <a:tr h="518424">
                <a:tc>
                  <a:txBody>
                    <a:bodyPr/>
                    <a:lstStyle/>
                    <a:p>
                      <a:pPr algn="ctr"/>
                      <a:r>
                        <a:rPr kumimoji="1" lang="en-US" altLang="ja-JP" sz="3200" b="0" dirty="0" smtClean="0">
                          <a:solidFill>
                            <a:schemeClr val="tx1"/>
                          </a:solidFill>
                        </a:rPr>
                        <a:t>2010</a:t>
                      </a:r>
                      <a:endParaRPr kumimoji="1" lang="ja-JP" altLang="en-US" sz="3200" b="0" dirty="0">
                        <a:solidFill>
                          <a:schemeClr val="tx1"/>
                        </a:solidFill>
                      </a:endParaRPr>
                    </a:p>
                  </a:txBody>
                  <a:tcPr/>
                </a:tc>
                <a:tc>
                  <a:txBody>
                    <a:bodyPr/>
                    <a:lstStyle/>
                    <a:p>
                      <a:r>
                        <a:rPr kumimoji="1" lang="en-US" altLang="ja-JP" sz="3200" b="0" baseline="0" dirty="0" smtClean="0">
                          <a:solidFill>
                            <a:schemeClr val="tx1"/>
                          </a:solidFill>
                        </a:rPr>
                        <a:t>  </a:t>
                      </a:r>
                      <a:r>
                        <a:rPr kumimoji="1" lang="ja-JP" altLang="en-US" sz="3200" b="0" baseline="0" dirty="0" smtClean="0">
                          <a:solidFill>
                            <a:schemeClr val="tx1"/>
                          </a:solidFill>
                        </a:rPr>
                        <a:t>　</a:t>
                      </a:r>
                      <a:r>
                        <a:rPr kumimoji="1" lang="en-US" altLang="ja-JP" sz="3200" b="0" dirty="0" smtClean="0">
                          <a:solidFill>
                            <a:schemeClr val="tx1"/>
                          </a:solidFill>
                        </a:rPr>
                        <a:t>90,212</a:t>
                      </a:r>
                      <a:endParaRPr kumimoji="1" lang="ja-JP" altLang="en-US" sz="3200" b="0" dirty="0">
                        <a:solidFill>
                          <a:schemeClr val="tx1"/>
                        </a:solidFill>
                      </a:endParaRPr>
                    </a:p>
                  </a:txBody>
                  <a:tcPr>
                    <a:lnT w="25400" cmpd="sng">
                      <a:noFill/>
                    </a:lnT>
                  </a:tcPr>
                </a:tc>
                <a:tc>
                  <a:txBody>
                    <a:bodyPr/>
                    <a:lstStyle/>
                    <a:p>
                      <a:r>
                        <a:rPr kumimoji="1" lang="ja-JP" altLang="en-US" sz="3200" b="0" dirty="0" smtClean="0">
                          <a:solidFill>
                            <a:schemeClr val="tx1"/>
                          </a:solidFill>
                        </a:rPr>
                        <a:t>　　</a:t>
                      </a:r>
                      <a:r>
                        <a:rPr kumimoji="1" lang="en-US" altLang="ja-JP" sz="3200" b="0" dirty="0" smtClean="0">
                          <a:solidFill>
                            <a:schemeClr val="tx1"/>
                          </a:solidFill>
                        </a:rPr>
                        <a:t>10,751</a:t>
                      </a:r>
                      <a:endParaRPr kumimoji="1" lang="ja-JP" altLang="en-US" sz="3200" b="0" dirty="0">
                        <a:solidFill>
                          <a:schemeClr val="tx1"/>
                        </a:solidFill>
                      </a:endParaRPr>
                    </a:p>
                  </a:txBody>
                  <a:tcPr/>
                </a:tc>
              </a:tr>
              <a:tr h="511322">
                <a:tc>
                  <a:txBody>
                    <a:bodyPr/>
                    <a:lstStyle/>
                    <a:p>
                      <a:pPr algn="ctr"/>
                      <a:r>
                        <a:rPr kumimoji="1" lang="en-US" altLang="ja-JP" sz="3200" b="0" dirty="0" smtClean="0">
                          <a:solidFill>
                            <a:schemeClr val="tx1"/>
                          </a:solidFill>
                        </a:rPr>
                        <a:t>2015</a:t>
                      </a:r>
                      <a:endParaRPr kumimoji="1" lang="ja-JP" altLang="en-US" sz="3200" b="0" dirty="0">
                        <a:solidFill>
                          <a:schemeClr val="tx1"/>
                        </a:solidFill>
                      </a:endParaRPr>
                    </a:p>
                  </a:txBody>
                  <a:tcPr>
                    <a:solidFill>
                      <a:schemeClr val="accent2">
                        <a:lumMod val="60000"/>
                        <a:lumOff val="40000"/>
                      </a:schemeClr>
                    </a:solidFill>
                  </a:tcPr>
                </a:tc>
                <a:tc>
                  <a:txBody>
                    <a:bodyPr/>
                    <a:lstStyle/>
                    <a:p>
                      <a:r>
                        <a:rPr kumimoji="1" lang="ja-JP" altLang="en-US" sz="3200" b="0" dirty="0" smtClean="0">
                          <a:solidFill>
                            <a:schemeClr val="tx1"/>
                          </a:solidFill>
                        </a:rPr>
                        <a:t>　  </a:t>
                      </a:r>
                      <a:r>
                        <a:rPr kumimoji="1" lang="en-US" altLang="ja-JP" sz="3200" b="0" dirty="0" smtClean="0">
                          <a:solidFill>
                            <a:schemeClr val="tx1"/>
                          </a:solidFill>
                        </a:rPr>
                        <a:t>80288</a:t>
                      </a:r>
                      <a:endParaRPr kumimoji="1" lang="ja-JP" altLang="en-US" sz="3200" b="0" dirty="0">
                        <a:solidFill>
                          <a:schemeClr val="tx1"/>
                        </a:solidFill>
                      </a:endParaRPr>
                    </a:p>
                  </a:txBody>
                  <a:tcPr>
                    <a:solidFill>
                      <a:schemeClr val="accent2">
                        <a:lumMod val="60000"/>
                        <a:lumOff val="40000"/>
                      </a:schemeClr>
                    </a:solidFill>
                  </a:tcPr>
                </a:tc>
                <a:tc>
                  <a:txBody>
                    <a:bodyPr/>
                    <a:lstStyle/>
                    <a:p>
                      <a:r>
                        <a:rPr kumimoji="1" lang="ja-JP" altLang="en-US" sz="3200" b="0" dirty="0" smtClean="0">
                          <a:solidFill>
                            <a:schemeClr val="tx1"/>
                          </a:solidFill>
                        </a:rPr>
                        <a:t>　　  </a:t>
                      </a:r>
                      <a:r>
                        <a:rPr kumimoji="1" lang="en-US" altLang="ja-JP" sz="3200" b="0" dirty="0" smtClean="0">
                          <a:solidFill>
                            <a:schemeClr val="tx1"/>
                          </a:solidFill>
                        </a:rPr>
                        <a:t>9,924</a:t>
                      </a:r>
                    </a:p>
                  </a:txBody>
                  <a:tcPr>
                    <a:solidFill>
                      <a:schemeClr val="accent2">
                        <a:lumMod val="60000"/>
                        <a:lumOff val="40000"/>
                      </a:schemeClr>
                    </a:solidFill>
                  </a:tcPr>
                </a:tc>
              </a:tr>
              <a:tr h="518424">
                <a:tc>
                  <a:txBody>
                    <a:bodyPr/>
                    <a:lstStyle/>
                    <a:p>
                      <a:pPr algn="ctr"/>
                      <a:r>
                        <a:rPr kumimoji="1" lang="en-US" altLang="ja-JP" sz="3200" b="0" dirty="0" smtClean="0">
                          <a:solidFill>
                            <a:schemeClr val="tx1"/>
                          </a:solidFill>
                        </a:rPr>
                        <a:t>2020</a:t>
                      </a:r>
                      <a:endParaRPr kumimoji="1" lang="ja-JP" altLang="en-US" sz="3200" b="0" dirty="0">
                        <a:solidFill>
                          <a:schemeClr val="tx1"/>
                        </a:solidFill>
                      </a:endParaRPr>
                    </a:p>
                  </a:txBody>
                  <a:tcPr/>
                </a:tc>
                <a:tc>
                  <a:txBody>
                    <a:bodyPr/>
                    <a:lstStyle/>
                    <a:p>
                      <a:r>
                        <a:rPr kumimoji="1" lang="ja-JP" altLang="en-US" sz="3200" b="0" dirty="0" smtClean="0">
                          <a:solidFill>
                            <a:schemeClr val="tx1"/>
                          </a:solidFill>
                        </a:rPr>
                        <a:t>　  </a:t>
                      </a:r>
                      <a:r>
                        <a:rPr kumimoji="1" lang="en-US" altLang="ja-JP" sz="3200" b="0" dirty="0" smtClean="0">
                          <a:solidFill>
                            <a:schemeClr val="tx1"/>
                          </a:solidFill>
                        </a:rPr>
                        <a:t>71456</a:t>
                      </a:r>
                      <a:endParaRPr kumimoji="1" lang="ja-JP" altLang="en-US" sz="32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0" dirty="0" smtClean="0">
                          <a:solidFill>
                            <a:schemeClr val="tx1"/>
                          </a:solidFill>
                        </a:rPr>
                        <a:t>　　</a:t>
                      </a:r>
                      <a:r>
                        <a:rPr kumimoji="1" lang="ja-JP" altLang="en-US" sz="3200" b="0" baseline="0" dirty="0" smtClean="0">
                          <a:solidFill>
                            <a:schemeClr val="tx1"/>
                          </a:solidFill>
                        </a:rPr>
                        <a:t>  </a:t>
                      </a:r>
                      <a:r>
                        <a:rPr kumimoji="1" lang="en-US" altLang="ja-JP" sz="3200" b="0" dirty="0" smtClean="0">
                          <a:solidFill>
                            <a:schemeClr val="tx1"/>
                          </a:solidFill>
                        </a:rPr>
                        <a:t>8,832</a:t>
                      </a:r>
                      <a:endParaRPr kumimoji="1" lang="ja-JP" altLang="en-US" sz="3200" b="0" dirty="0">
                        <a:solidFill>
                          <a:schemeClr val="tx1"/>
                        </a:solidFill>
                      </a:endParaRPr>
                    </a:p>
                  </a:txBody>
                  <a:tcPr/>
                </a:tc>
              </a:tr>
              <a:tr h="518424">
                <a:tc>
                  <a:txBody>
                    <a:bodyPr/>
                    <a:lstStyle/>
                    <a:p>
                      <a:pPr algn="ctr"/>
                      <a:r>
                        <a:rPr kumimoji="1" lang="en-US" altLang="ja-JP" sz="3200" b="0" dirty="0" smtClean="0">
                          <a:solidFill>
                            <a:schemeClr val="tx1"/>
                          </a:solidFill>
                        </a:rPr>
                        <a:t>2025</a:t>
                      </a:r>
                      <a:endParaRPr kumimoji="1" lang="ja-JP" altLang="en-US" sz="3200" b="0" dirty="0">
                        <a:solidFill>
                          <a:schemeClr val="tx1"/>
                        </a:solidFill>
                      </a:endParaRPr>
                    </a:p>
                  </a:txBody>
                  <a:tcPr>
                    <a:solidFill>
                      <a:schemeClr val="accent2">
                        <a:lumMod val="60000"/>
                        <a:lumOff val="40000"/>
                      </a:schemeClr>
                    </a:solidFill>
                  </a:tcPr>
                </a:tc>
                <a:tc>
                  <a:txBody>
                    <a:bodyPr/>
                    <a:lstStyle/>
                    <a:p>
                      <a:r>
                        <a:rPr kumimoji="1" lang="ja-JP" altLang="en-US" sz="3200" b="0" dirty="0" smtClean="0">
                          <a:solidFill>
                            <a:schemeClr val="tx1"/>
                          </a:solidFill>
                        </a:rPr>
                        <a:t>　  </a:t>
                      </a:r>
                      <a:r>
                        <a:rPr kumimoji="1" lang="en-US" altLang="ja-JP" sz="3200" b="0" dirty="0" smtClean="0">
                          <a:solidFill>
                            <a:schemeClr val="tx1"/>
                          </a:solidFill>
                        </a:rPr>
                        <a:t>63596</a:t>
                      </a:r>
                      <a:endParaRPr kumimoji="1" lang="ja-JP" altLang="en-US" sz="3200" b="0" dirty="0">
                        <a:solidFill>
                          <a:schemeClr val="tx1"/>
                        </a:solidFill>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0" dirty="0" smtClean="0">
                          <a:solidFill>
                            <a:schemeClr val="tx1"/>
                          </a:solidFill>
                        </a:rPr>
                        <a:t>　　</a:t>
                      </a:r>
                      <a:r>
                        <a:rPr kumimoji="1" lang="ja-JP" altLang="en-US" sz="3200" b="0" baseline="0" dirty="0" smtClean="0">
                          <a:solidFill>
                            <a:schemeClr val="tx1"/>
                          </a:solidFill>
                        </a:rPr>
                        <a:t>  </a:t>
                      </a:r>
                      <a:r>
                        <a:rPr kumimoji="1" lang="en-US" altLang="ja-JP" sz="3200" b="0" dirty="0" smtClean="0">
                          <a:solidFill>
                            <a:schemeClr val="tx1"/>
                          </a:solidFill>
                        </a:rPr>
                        <a:t>7,860</a:t>
                      </a:r>
                      <a:endParaRPr kumimoji="1" lang="ja-JP" altLang="en-US" sz="3200" b="0" dirty="0">
                        <a:solidFill>
                          <a:schemeClr val="tx1"/>
                        </a:solidFill>
                      </a:endParaRPr>
                    </a:p>
                  </a:txBody>
                  <a:tcPr>
                    <a:solidFill>
                      <a:schemeClr val="accent2">
                        <a:lumMod val="60000"/>
                        <a:lumOff val="40000"/>
                      </a:schemeClr>
                    </a:solidFill>
                  </a:tcPr>
                </a:tc>
              </a:tr>
              <a:tr h="518424">
                <a:tc>
                  <a:txBody>
                    <a:bodyPr/>
                    <a:lstStyle/>
                    <a:p>
                      <a:pPr algn="ctr"/>
                      <a:r>
                        <a:rPr kumimoji="1" lang="en-US" altLang="ja-JP" sz="3200" b="0" dirty="0" smtClean="0">
                          <a:solidFill>
                            <a:schemeClr val="tx1"/>
                          </a:solidFill>
                        </a:rPr>
                        <a:t>2030</a:t>
                      </a:r>
                      <a:endParaRPr kumimoji="1" lang="ja-JP" altLang="en-US" sz="3200" b="0" dirty="0">
                        <a:solidFill>
                          <a:schemeClr val="tx1"/>
                        </a:solidFill>
                      </a:endParaRPr>
                    </a:p>
                  </a:txBody>
                  <a:tcPr/>
                </a:tc>
                <a:tc>
                  <a:txBody>
                    <a:bodyPr/>
                    <a:lstStyle/>
                    <a:p>
                      <a:r>
                        <a:rPr kumimoji="1" lang="ja-JP" altLang="en-US" sz="3200" b="0" dirty="0" smtClean="0">
                          <a:solidFill>
                            <a:schemeClr val="tx1"/>
                          </a:solidFill>
                        </a:rPr>
                        <a:t>　  </a:t>
                      </a:r>
                      <a:r>
                        <a:rPr kumimoji="1" lang="en-US" altLang="ja-JP" sz="3200" b="0" dirty="0" smtClean="0">
                          <a:solidFill>
                            <a:schemeClr val="tx1"/>
                          </a:solidFill>
                        </a:rPr>
                        <a:t>56601</a:t>
                      </a:r>
                      <a:endParaRPr kumimoji="1" lang="ja-JP" altLang="en-US" sz="3200"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200" b="0" dirty="0" smtClean="0">
                          <a:solidFill>
                            <a:schemeClr val="tx1"/>
                          </a:solidFill>
                        </a:rPr>
                        <a:t>　　</a:t>
                      </a:r>
                      <a:r>
                        <a:rPr kumimoji="1" lang="ja-JP" altLang="en-US" sz="3200" b="0" baseline="0" dirty="0" smtClean="0">
                          <a:solidFill>
                            <a:schemeClr val="tx1"/>
                          </a:solidFill>
                        </a:rPr>
                        <a:t>  </a:t>
                      </a:r>
                      <a:r>
                        <a:rPr kumimoji="1" lang="en-US" altLang="ja-JP" sz="3200" b="0" dirty="0" smtClean="0">
                          <a:solidFill>
                            <a:schemeClr val="tx1"/>
                          </a:solidFill>
                        </a:rPr>
                        <a:t>6, 995</a:t>
                      </a:r>
                      <a:r>
                        <a:rPr kumimoji="1" lang="ja-JP" altLang="en-US" sz="3200" b="0" dirty="0" smtClean="0">
                          <a:solidFill>
                            <a:schemeClr val="tx1"/>
                          </a:solidFill>
                        </a:rPr>
                        <a:t>　　</a:t>
                      </a:r>
                      <a:endParaRPr kumimoji="1" lang="ja-JP" altLang="en-US" sz="3200" b="0" dirty="0">
                        <a:solidFill>
                          <a:schemeClr val="tx1"/>
                        </a:solidFill>
                      </a:endParaRPr>
                    </a:p>
                  </a:txBody>
                  <a:tcPr/>
                </a:tc>
              </a:tr>
            </a:tbl>
          </a:graphicData>
        </a:graphic>
      </p:graphicFrame>
    </p:spTree>
    <p:extLst>
      <p:ext uri="{BB962C8B-B14F-4D97-AF65-F5344CB8AC3E}">
        <p14:creationId xmlns:p14="http://schemas.microsoft.com/office/powerpoint/2010/main" val="312113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ppt_x"/>
                                          </p:val>
                                        </p:tav>
                                        <p:tav tm="100000">
                                          <p:val>
                                            <p:strVal val="#ppt_x"/>
                                          </p:val>
                                        </p:tav>
                                      </p:tavLst>
                                    </p:anim>
                                    <p:anim calcmode="lin" valueType="num">
                                      <p:cBhvr additive="base">
                                        <p:cTn id="1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6" name="コンテンツ プレースホルダ 2"/>
          <p:cNvSpPr>
            <a:spLocks noGrp="1"/>
          </p:cNvSpPr>
          <p:nvPr>
            <p:ph sz="half" idx="1"/>
          </p:nvPr>
        </p:nvSpPr>
        <p:spPr>
          <a:xfrm>
            <a:off x="457200" y="1196752"/>
            <a:ext cx="7786688" cy="4929411"/>
          </a:xfrm>
          <a:ln>
            <a:noFill/>
          </a:ln>
        </p:spPr>
        <p:txBody>
          <a:bodyPr>
            <a:normAutofit/>
          </a:bodyPr>
          <a:lstStyle/>
          <a:p>
            <a:pPr algn="ctr">
              <a:lnSpc>
                <a:spcPct val="110000"/>
              </a:lnSpc>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セールスマン</a:t>
            </a:r>
            <a:endParaRPr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nSpc>
                <a:spcPct val="110000"/>
              </a:lnSpc>
            </a:pPr>
            <a:r>
              <a:rPr kumimoji="1" lang="en-US" altLang="ja-JP" sz="3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Q1 </a:t>
            </a:r>
            <a:r>
              <a:rPr kumimoji="1" lang="ja-JP" altLang="en-US" sz="3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言葉の質は正しいか</a:t>
            </a:r>
          </a:p>
          <a:p>
            <a:pPr>
              <a:lnSpc>
                <a:spcPct val="110000"/>
              </a:lnSpc>
              <a:buNone/>
            </a:pPr>
            <a:r>
              <a:rPr kumimoji="1" lang="ja-JP" altLang="en-US" sz="3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よい言葉・きれいな言葉</a:t>
            </a:r>
          </a:p>
          <a:p>
            <a:pPr>
              <a:lnSpc>
                <a:spcPct val="110000"/>
              </a:lnSpc>
            </a:pPr>
            <a:r>
              <a:rPr lang="en-US" altLang="ja-JP" sz="3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Q2 </a:t>
            </a:r>
            <a:r>
              <a:rPr lang="ja-JP" altLang="en-US" sz="3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商談の量は適切か</a:t>
            </a:r>
          </a:p>
          <a:p>
            <a:pPr>
              <a:lnSpc>
                <a:spcPct val="110000"/>
              </a:lnSpc>
              <a:buNone/>
            </a:pPr>
            <a:r>
              <a:rPr lang="ja-JP" altLang="en-US" sz="3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理論的に話すか・しゃべり過ぎ</a:t>
            </a:r>
          </a:p>
          <a:p>
            <a:pPr>
              <a:lnSpc>
                <a:spcPct val="110000"/>
              </a:lnSpc>
            </a:pPr>
            <a:r>
              <a:rPr kumimoji="1" lang="en-US" altLang="ja-JP" sz="3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M </a:t>
            </a:r>
            <a:r>
              <a:rPr kumimoji="1" lang="ja-JP" altLang="en-US" sz="3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顧客の前の態度</a:t>
            </a:r>
          </a:p>
          <a:p>
            <a:pPr>
              <a:lnSpc>
                <a:spcPct val="110000"/>
              </a:lnSpc>
              <a:buNone/>
            </a:pPr>
            <a:r>
              <a:rPr lang="ja-JP" altLang="en-US" sz="3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第一印象・好印象</a:t>
            </a:r>
            <a:endParaRPr kumimoji="1" lang="ja-JP" altLang="en-US" sz="3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endParaRPr>
          </a:p>
          <a:p>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98348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additive="base">
                                        <p:cTn id="28"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additive="base">
                                        <p:cTn id="34"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8" fill="hold" nodeType="after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 calcmode="lin" valueType="num">
                                      <p:cBhvr additive="base">
                                        <p:cTn id="39"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4" name="コンテンツ プレースホルダ 3"/>
          <p:cNvSpPr>
            <a:spLocks noGrp="1"/>
          </p:cNvSpPr>
          <p:nvPr>
            <p:ph sz="half" idx="1"/>
          </p:nvPr>
        </p:nvSpPr>
        <p:spPr>
          <a:xfrm>
            <a:off x="457200" y="1196975"/>
            <a:ext cx="7786688" cy="4929188"/>
          </a:xfrm>
          <a:ln>
            <a:noFill/>
          </a:ln>
        </p:spPr>
        <p:txBody>
          <a:bodyPr>
            <a:norm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製　造　業</a:t>
            </a:r>
          </a:p>
          <a:p>
            <a:r>
              <a:rPr kumimoji="1" lang="en-US" altLang="ja-JP"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Q1 </a:t>
            </a:r>
            <a:r>
              <a:rPr kumimoji="1"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製品の質に自信があるか</a:t>
            </a:r>
          </a:p>
          <a:p>
            <a:pPr>
              <a:buNone/>
            </a:pPr>
            <a:r>
              <a:rPr kumimoji="1"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ja-JP" altLang="en-US" sz="3600" dirty="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kumimoji="1"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研究開発</a:t>
            </a:r>
          </a:p>
          <a:p>
            <a:r>
              <a:rPr lang="en-US" altLang="ja-JP"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Q2 </a:t>
            </a:r>
            <a:r>
              <a:rPr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設備投資は万全か</a:t>
            </a:r>
          </a:p>
          <a:p>
            <a:pPr>
              <a:buNone/>
            </a:pPr>
            <a:r>
              <a:rPr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十分な生産量</a:t>
            </a:r>
          </a:p>
          <a:p>
            <a:r>
              <a:rPr kumimoji="1" lang="en-US" altLang="ja-JP"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M  </a:t>
            </a:r>
            <a:r>
              <a:rPr kumimoji="1"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マンパワーの開発</a:t>
            </a:r>
          </a:p>
          <a:p>
            <a:pPr>
              <a:buNone/>
            </a:pPr>
            <a:r>
              <a:rPr kumimoji="1"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社員教育</a:t>
            </a:r>
            <a:endParaRPr kumimoji="1" lang="ja-JP" altLang="en-US" sz="3600"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1026" name="Picture 2" descr="F:\Users\TANAKA\AppData\Local\Microsoft\Windows\Temporary Internet Files\Content.IE5\RU8ZZVWE\MC900223678[1].wmf"/>
          <p:cNvPicPr>
            <a:picLocks noChangeAspect="1" noChangeArrowheads="1"/>
          </p:cNvPicPr>
          <p:nvPr/>
        </p:nvPicPr>
        <p:blipFill>
          <a:blip r:embed="rId4" cstate="print"/>
          <a:srcRect/>
          <a:stretch>
            <a:fillRect/>
          </a:stretch>
        </p:blipFill>
        <p:spPr bwMode="auto">
          <a:xfrm>
            <a:off x="5629749" y="2857496"/>
            <a:ext cx="3142225" cy="3598865"/>
          </a:xfrm>
          <a:prstGeom prst="rect">
            <a:avLst/>
          </a:prstGeom>
          <a:noFill/>
        </p:spPr>
      </p:pic>
    </p:spTree>
    <p:extLst>
      <p:ext uri="{BB962C8B-B14F-4D97-AF65-F5344CB8AC3E}">
        <p14:creationId xmlns:p14="http://schemas.microsoft.com/office/powerpoint/2010/main" val="44584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par>
                          <p:cTn id="8" fill="hold">
                            <p:stCondLst>
                              <p:cond delay="2000"/>
                            </p:stCondLst>
                            <p:childTnLst>
                              <p:par>
                                <p:cTn id="9" presetID="2" presetClass="entr" presetSubtype="2"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sers\TANAKA\AppData\Local\Microsoft\Windows\Temporary Internet Files\Content.IE5\EYXTIL6F\MP900409410[1].jpg"/>
          <p:cNvPicPr>
            <a:picLocks noChangeAspect="1" noChangeArrowheads="1"/>
          </p:cNvPicPr>
          <p:nvPr/>
        </p:nvPicPr>
        <p:blipFill>
          <a:blip r:embed="rId3" cstate="print"/>
          <a:srcRect/>
          <a:stretch>
            <a:fillRect/>
          </a:stretch>
        </p:blipFill>
        <p:spPr bwMode="auto">
          <a:xfrm>
            <a:off x="5543600" y="1465135"/>
            <a:ext cx="3600400" cy="5392865"/>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57200" y="1196975"/>
            <a:ext cx="7786688" cy="5952399"/>
          </a:xfrm>
          <a:prstGeom prst="rect">
            <a:avLst/>
          </a:prstGeom>
          <a:noFill/>
          <a:ln>
            <a:noFill/>
          </a:ln>
        </p:spPr>
        <p:txBody>
          <a:bodyPr wrap="square" rtlCol="0">
            <a:spAutoFit/>
          </a:bodyPr>
          <a:lstStyle/>
          <a:p>
            <a:pPr algn="ctr">
              <a:buNone/>
            </a:pPr>
            <a:r>
              <a:rPr kumimoji="1" lang="ja-JP" altLang="en-US" sz="40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小　売　商</a:t>
            </a:r>
          </a:p>
          <a:p>
            <a:r>
              <a:rPr lang="en-US" altLang="ja-JP"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Q1 </a:t>
            </a:r>
            <a:r>
              <a:rPr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良い商品</a:t>
            </a:r>
            <a:endParaRPr lang="en-US" altLang="ja-JP"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endParaRPr>
          </a:p>
          <a:p>
            <a:pPr marL="0" indent="0">
              <a:buNone/>
            </a:pPr>
            <a:r>
              <a:rPr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適正な価格</a:t>
            </a:r>
          </a:p>
          <a:p>
            <a:r>
              <a:rPr lang="en-US" altLang="ja-JP"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Q2 </a:t>
            </a:r>
            <a:r>
              <a:rPr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十分な量</a:t>
            </a:r>
          </a:p>
          <a:p>
            <a:pPr marL="0" indent="0">
              <a:buNone/>
            </a:pPr>
            <a:r>
              <a:rPr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豊富な品ぞろえ</a:t>
            </a:r>
          </a:p>
          <a:p>
            <a:r>
              <a:rPr kumimoji="1" lang="en-US" altLang="ja-JP"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M  </a:t>
            </a:r>
            <a:r>
              <a:rPr kumimoji="1"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正しい管理方法</a:t>
            </a:r>
          </a:p>
          <a:p>
            <a:pPr marL="0" indent="0">
              <a:buNone/>
            </a:pPr>
            <a:r>
              <a:rPr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適正な広告</a:t>
            </a:r>
            <a:endParaRPr kumimoji="1"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endParaRPr>
          </a:p>
          <a:p>
            <a:r>
              <a:rPr kumimoji="1" lang="ja-JP" altLang="en-US" sz="36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リピーターの確保</a:t>
            </a:r>
          </a:p>
          <a:p>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13355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 calcmode="lin" valueType="num">
                                      <p:cBhvr additive="base">
                                        <p:cTn id="27" dur="2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2" fill="hold" nodeType="after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 calcmode="lin" valueType="num">
                                      <p:cBhvr additive="base">
                                        <p:cTn id="32" dur="2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additive="base">
                                        <p:cTn id="38" dur="2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2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2000" fill="hold"/>
                                        <p:tgtEl>
                                          <p:spTgt spid="7">
                                            <p:txEl>
                                              <p:pRg st="7" end="7"/>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新しい労使関係</a:t>
            </a:r>
            <a:endParaRPr kumimoji="1" lang="ja-JP" altLang="en-US" dirty="0">
              <a:solidFill>
                <a:srgbClr val="FFFF99"/>
              </a:solidFill>
            </a:endParaRPr>
          </a:p>
        </p:txBody>
      </p:sp>
      <p:sp>
        <p:nvSpPr>
          <p:cNvPr id="3" name="コンテンツ プレースホルダ 2"/>
          <p:cNvSpPr>
            <a:spLocks noGrp="1"/>
          </p:cNvSpPr>
          <p:nvPr>
            <p:ph idx="1"/>
          </p:nvPr>
        </p:nvSpPr>
        <p:spPr>
          <a:xfrm>
            <a:off x="457200" y="1196752"/>
            <a:ext cx="8507288" cy="5304082"/>
          </a:xfrm>
        </p:spPr>
        <p:txBody>
          <a:bodyPr>
            <a:normAutofit/>
          </a:bodyPr>
          <a:lstStyle/>
          <a:p>
            <a:r>
              <a:rPr kumimoji="1" lang="ja-JP" altLang="en-US" sz="3600" dirty="0" smtClean="0">
                <a:solidFill>
                  <a:srgbClr val="FF0000"/>
                </a:solidFill>
              </a:rPr>
              <a:t>資本家の責務</a:t>
            </a:r>
          </a:p>
          <a:p>
            <a:pPr>
              <a:buNone/>
            </a:pPr>
            <a:r>
              <a:rPr lang="ja-JP" altLang="en-US" sz="3600" dirty="0" smtClean="0"/>
              <a:t>　　　</a:t>
            </a:r>
            <a:r>
              <a:rPr lang="ja-JP" altLang="en-US" sz="3600" b="1" dirty="0" smtClean="0">
                <a:ln w="18415" cmpd="sng">
                  <a:solidFill>
                    <a:schemeClr val="tx1"/>
                  </a:solidFill>
                  <a:prstDash val="solid"/>
                </a:ln>
                <a:solidFill>
                  <a:srgbClr val="FFFFFF"/>
                </a:solidFill>
              </a:rPr>
              <a:t>適正な報酬</a:t>
            </a:r>
          </a:p>
          <a:p>
            <a:pPr>
              <a:buNone/>
            </a:pPr>
            <a:r>
              <a:rPr lang="ja-JP" altLang="en-US" sz="3600" b="1" dirty="0" smtClean="0">
                <a:ln w="18415" cmpd="sng">
                  <a:solidFill>
                    <a:schemeClr val="tx1"/>
                  </a:solidFill>
                  <a:prstDash val="solid"/>
                </a:ln>
                <a:solidFill>
                  <a:srgbClr val="FFFFFF"/>
                </a:solidFill>
              </a:rPr>
              <a:t>　　　労働環境　安全・福利厚生・生活保障</a:t>
            </a:r>
          </a:p>
          <a:p>
            <a:pPr>
              <a:buNone/>
            </a:pPr>
            <a:r>
              <a:rPr lang="ja-JP" altLang="en-US" sz="3600" b="1" dirty="0" smtClean="0">
                <a:ln w="18415" cmpd="sng">
                  <a:solidFill>
                    <a:schemeClr val="tx1"/>
                  </a:solidFill>
                  <a:prstDash val="solid"/>
                </a:ln>
                <a:solidFill>
                  <a:srgbClr val="FFFFFF"/>
                </a:solidFill>
              </a:rPr>
              <a:t>　　　従業員教育</a:t>
            </a:r>
            <a:endParaRPr kumimoji="1" lang="ja-JP" altLang="en-US" sz="3600" b="1" dirty="0" smtClean="0">
              <a:ln w="18415" cmpd="sng">
                <a:solidFill>
                  <a:schemeClr val="tx1"/>
                </a:solidFill>
                <a:prstDash val="solid"/>
              </a:ln>
              <a:solidFill>
                <a:srgbClr val="FFFFFF"/>
              </a:solidFill>
            </a:endParaRPr>
          </a:p>
          <a:p>
            <a:r>
              <a:rPr lang="ja-JP" altLang="en-US" sz="3600" dirty="0" smtClean="0">
                <a:solidFill>
                  <a:srgbClr val="FF0000"/>
                </a:solidFill>
              </a:rPr>
              <a:t>労働者の責務</a:t>
            </a:r>
            <a:r>
              <a:rPr kumimoji="1" lang="ja-JP" altLang="en-US" sz="3600" dirty="0" smtClean="0"/>
              <a:t>　　　</a:t>
            </a:r>
          </a:p>
          <a:p>
            <a:pPr marL="0" indent="0">
              <a:buNone/>
            </a:pPr>
            <a:r>
              <a:rPr lang="ja-JP" altLang="en-US" sz="3600" dirty="0"/>
              <a:t>　</a:t>
            </a:r>
            <a:r>
              <a:rPr lang="ja-JP" altLang="en-US" sz="3600" dirty="0" smtClean="0"/>
              <a:t>　　</a:t>
            </a:r>
            <a:r>
              <a:rPr lang="ja-JP" altLang="en-US" sz="3600" b="1" dirty="0" smtClean="0">
                <a:ln w="18415" cmpd="sng">
                  <a:solidFill>
                    <a:schemeClr val="tx1"/>
                  </a:solidFill>
                  <a:prstDash val="solid"/>
                </a:ln>
                <a:solidFill>
                  <a:srgbClr val="FFFFFF"/>
                </a:solidFill>
              </a:rPr>
              <a:t>最善を尽くした</a:t>
            </a:r>
            <a:r>
              <a:rPr kumimoji="1" lang="ja-JP" altLang="en-US" sz="3600" b="1" dirty="0" smtClean="0">
                <a:ln w="18415" cmpd="sng">
                  <a:solidFill>
                    <a:schemeClr val="tx1"/>
                  </a:solidFill>
                  <a:prstDash val="solid"/>
                </a:ln>
                <a:solidFill>
                  <a:srgbClr val="FFFFFF"/>
                </a:solidFill>
              </a:rPr>
              <a:t>労働</a:t>
            </a:r>
          </a:p>
          <a:p>
            <a:pPr marL="0" indent="0">
              <a:buNone/>
            </a:pPr>
            <a:r>
              <a:rPr kumimoji="1" lang="ja-JP" altLang="en-US" sz="3600" b="1" dirty="0" smtClean="0">
                <a:ln w="18415" cmpd="sng">
                  <a:solidFill>
                    <a:schemeClr val="tx1"/>
                  </a:solidFill>
                  <a:prstDash val="solid"/>
                </a:ln>
                <a:solidFill>
                  <a:srgbClr val="FFFFFF"/>
                </a:solidFill>
              </a:rPr>
              <a:t>　　　過失防止</a:t>
            </a:r>
          </a:p>
          <a:p>
            <a:pPr marL="0" indent="0">
              <a:buNone/>
            </a:pPr>
            <a:r>
              <a:rPr kumimoji="1" lang="ja-JP" altLang="en-US" sz="3600" b="1" dirty="0" smtClean="0">
                <a:ln w="18415" cmpd="sng">
                  <a:solidFill>
                    <a:schemeClr val="tx1"/>
                  </a:solidFill>
                  <a:prstDash val="solid"/>
                </a:ln>
                <a:solidFill>
                  <a:srgbClr val="FFFFFF"/>
                </a:solidFill>
              </a:rPr>
              <a:t>　　　会社の管理運営への協力</a:t>
            </a:r>
          </a:p>
          <a:p>
            <a:pPr marL="0" indent="0">
              <a:buNone/>
            </a:pPr>
            <a:endParaRPr kumimoji="1" lang="ja-JP" altLang="en-US"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9470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smtClean="0">
                <a:solidFill>
                  <a:srgbClr val="FFFF99"/>
                </a:solidFill>
              </a:rPr>
              <a:t>正しい</a:t>
            </a:r>
            <a:r>
              <a:rPr lang="ja-JP" altLang="ja-JP" dirty="0" smtClean="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215370" cy="4512004"/>
          </a:xfrm>
          <a:prstGeom prst="rect">
            <a:avLst/>
          </a:prstGeom>
          <a:noFill/>
          <a:ln>
            <a:noFill/>
          </a:ln>
        </p:spPr>
        <p:txBody>
          <a:bodyPr wrap="square" rtlCol="0">
            <a:spAutoFit/>
          </a:bodyPr>
          <a:lstStyle/>
          <a:p>
            <a:pPr algn="ctr">
              <a:buNone/>
            </a:pPr>
            <a:r>
              <a:rPr kumimoji="1" lang="ja-JP" altLang="en-US" sz="4000" dirty="0" smtClean="0">
                <a:solidFill>
                  <a:srgbClr val="FF0000"/>
                </a:solidFill>
              </a:rPr>
              <a:t>あらゆる業種について</a:t>
            </a:r>
          </a:p>
          <a:p>
            <a:endParaRPr lang="ja-JP" altLang="en-US" sz="3200" dirty="0" smtClean="0"/>
          </a:p>
          <a:p>
            <a:r>
              <a:rPr kumimoji="1" lang="ja-JP" altLang="en-US" sz="36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商売に成功する方法は</a:t>
            </a:r>
          </a:p>
          <a:p>
            <a:pPr>
              <a:buNone/>
            </a:pPr>
            <a:r>
              <a:rPr lang="ja-JP" altLang="en-US" sz="36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kumimoji="1" lang="ja-JP" altLang="en-US" sz="36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継続的に利益をもたらす</a:t>
            </a:r>
            <a:r>
              <a:rPr lang="ja-JP" altLang="en-US" sz="36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顧客を確保すること</a:t>
            </a:r>
          </a:p>
          <a:p>
            <a:pPr>
              <a:buNone/>
            </a:pPr>
            <a:endParaRPr kumimoji="1" lang="ja-JP" altLang="en-US" sz="36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endParaRPr>
          </a:p>
          <a:p>
            <a:pPr>
              <a:buNone/>
            </a:pPr>
            <a:r>
              <a:rPr kumimoji="1" lang="ja-JP" altLang="en-US" sz="36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後援者と常連客の確保</a:t>
            </a:r>
            <a:endParaRPr kumimoji="1" lang="ja-JP" altLang="en-US" sz="36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363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2" end="2"/>
                                            </p:txEl>
                                          </p:spTgt>
                                        </p:tgtEl>
                                        <p:attrNameLst>
                                          <p:attrName>style.visibility</p:attrName>
                                        </p:attrNameLst>
                                      </p:cBhvr>
                                      <p:to>
                                        <p:strVal val="visible"/>
                                      </p:to>
                                    </p:set>
                                    <p:set>
                                      <p:cBhvr>
                                        <p:cTn id="15" dur="455" fill="hold">
                                          <p:stCondLst>
                                            <p:cond delay="0"/>
                                          </p:stCondLst>
                                        </p:cTn>
                                        <p:tgtEl>
                                          <p:spTgt spid="7">
                                            <p:txEl>
                                              <p:pRg st="2" end="2"/>
                                            </p:txEl>
                                          </p:spTgt>
                                        </p:tgtEl>
                                        <p:attrNameLst>
                                          <p:attrName>style.rotation</p:attrName>
                                        </p:attrNameLst>
                                      </p:cBhvr>
                                      <p:to>
                                        <p:strVal val="-45.0"/>
                                      </p:to>
                                    </p:set>
                                    <p:anim calcmode="lin" valueType="num">
                                      <p:cBhvr>
                                        <p:cTn id="16" dur="455" fill="hold">
                                          <p:stCondLst>
                                            <p:cond delay="455"/>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825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3" end="3"/>
                                            </p:txEl>
                                          </p:spTgt>
                                        </p:tgtEl>
                                        <p:attrNameLst>
                                          <p:attrName>style.visibility</p:attrName>
                                        </p:attrNameLst>
                                      </p:cBhvr>
                                      <p:to>
                                        <p:strVal val="visible"/>
                                      </p:to>
                                    </p:set>
                                    <p:set>
                                      <p:cBhvr>
                                        <p:cTn id="23" dur="455" fill="hold">
                                          <p:stCondLst>
                                            <p:cond delay="0"/>
                                          </p:stCondLst>
                                        </p:cTn>
                                        <p:tgtEl>
                                          <p:spTgt spid="7">
                                            <p:txEl>
                                              <p:pRg st="3" end="3"/>
                                            </p:txEl>
                                          </p:spTgt>
                                        </p:tgtEl>
                                        <p:attrNameLst>
                                          <p:attrName>style.rotation</p:attrName>
                                        </p:attrNameLst>
                                      </p:cBhvr>
                                      <p:to>
                                        <p:strVal val="-45.0"/>
                                      </p:to>
                                    </p:set>
                                    <p:anim calcmode="lin" valueType="num">
                                      <p:cBhvr>
                                        <p:cTn id="24" dur="455" fill="hold">
                                          <p:stCondLst>
                                            <p:cond delay="455"/>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800" decel="100000"/>
                                        <p:tgtEl>
                                          <p:spTgt spid="7">
                                            <p:txEl>
                                              <p:pRg st="5" end="5"/>
                                            </p:txEl>
                                          </p:spTgt>
                                        </p:tgtEl>
                                      </p:cBhvr>
                                    </p:animEffect>
                                    <p:anim calcmode="lin" valueType="num">
                                      <p:cBhvr>
                                        <p:cTn id="33"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smtClean="0">
                <a:solidFill>
                  <a:srgbClr val="FFFF99"/>
                </a:solidFill>
              </a:rPr>
              <a:t>経済的に成功する方法</a:t>
            </a:r>
            <a:endParaRPr kumimoji="1" lang="ja-JP" altLang="en-US" dirty="0">
              <a:solidFill>
                <a:srgbClr val="FFFF99"/>
              </a:solidFill>
            </a:endParaRPr>
          </a:p>
        </p:txBody>
      </p:sp>
      <p:sp>
        <p:nvSpPr>
          <p:cNvPr id="3" name="コンテンツ プレースホルダ 2"/>
          <p:cNvSpPr>
            <a:spLocks noGrp="1"/>
          </p:cNvSpPr>
          <p:nvPr>
            <p:ph idx="1"/>
          </p:nvPr>
        </p:nvSpPr>
        <p:spPr/>
        <p:txBody>
          <a:bodyPr>
            <a:normAutofit/>
          </a:bodyPr>
          <a:lstStyle/>
          <a:p>
            <a:r>
              <a:rPr kumimoji="1" lang="ja-JP" altLang="en-US" sz="4000" b="1" dirty="0" smtClean="0">
                <a:ln w="18415" cmpd="sng">
                  <a:solidFill>
                    <a:schemeClr val="tx1"/>
                  </a:solidFill>
                  <a:prstDash val="solid"/>
                </a:ln>
                <a:solidFill>
                  <a:srgbClr val="FFFFFF"/>
                </a:solidFill>
              </a:rPr>
              <a:t>価値ある奉仕を実践する願望</a:t>
            </a:r>
          </a:p>
          <a:p>
            <a:r>
              <a:rPr lang="ja-JP" altLang="en-US" sz="4000" b="1" dirty="0" smtClean="0">
                <a:ln w="18415" cmpd="sng">
                  <a:solidFill>
                    <a:schemeClr val="tx1"/>
                  </a:solidFill>
                  <a:prstDash val="solid"/>
                </a:ln>
                <a:solidFill>
                  <a:srgbClr val="FFFFFF"/>
                </a:solidFill>
              </a:rPr>
              <a:t>奉仕を実践する能力の開発</a:t>
            </a:r>
          </a:p>
          <a:p>
            <a:r>
              <a:rPr kumimoji="1" lang="ja-JP" altLang="en-US" sz="4000" b="1" dirty="0" smtClean="0">
                <a:ln w="18415" cmpd="sng">
                  <a:solidFill>
                    <a:schemeClr val="tx1"/>
                  </a:solidFill>
                  <a:prstDash val="solid"/>
                </a:ln>
                <a:solidFill>
                  <a:srgbClr val="FFFFFF"/>
                </a:solidFill>
              </a:rPr>
              <a:t>実践活動に能力を適用する</a:t>
            </a:r>
          </a:p>
          <a:p>
            <a:r>
              <a:rPr lang="ja-JP" altLang="en-US" sz="4000" b="1" dirty="0" smtClean="0">
                <a:ln w="18415" cmpd="sng">
                  <a:solidFill>
                    <a:schemeClr val="tx1"/>
                  </a:solidFill>
                  <a:prstDash val="solid"/>
                </a:ln>
                <a:solidFill>
                  <a:srgbClr val="FFFFFF"/>
                </a:solidFill>
              </a:rPr>
              <a:t>奉仕に対する正当な報酬を得る</a:t>
            </a:r>
          </a:p>
          <a:p>
            <a:r>
              <a:rPr kumimoji="1" lang="ja-JP" altLang="en-US" sz="4000" b="1" dirty="0" smtClean="0">
                <a:ln w="18415" cmpd="sng">
                  <a:solidFill>
                    <a:schemeClr val="tx1"/>
                  </a:solidFill>
                  <a:prstDash val="solid"/>
                </a:ln>
                <a:solidFill>
                  <a:srgbClr val="FFFFFF"/>
                </a:solidFill>
              </a:rPr>
              <a:t>報酬の貯蓄や活用や節約によって利益を保全する</a:t>
            </a:r>
            <a:endParaRPr kumimoji="1" lang="ja-JP" altLang="en-US" sz="4000" b="1" dirty="0">
              <a:ln w="18415" cmpd="sng">
                <a:solidFill>
                  <a:schemeClr val="tx1"/>
                </a:solidFill>
                <a:prstDash val="solid"/>
              </a:ln>
              <a:solidFill>
                <a:srgbClr val="FFFFFF"/>
              </a:solidFill>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17149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smtClean="0">
                <a:solidFill>
                  <a:srgbClr val="FFFF99"/>
                </a:solidFill>
              </a:rPr>
              <a:t>会員の純粋親睦</a:t>
            </a:r>
            <a:endParaRPr kumimoji="1" lang="ja-JP" altLang="en-US" dirty="0">
              <a:solidFill>
                <a:srgbClr val="FFFF99"/>
              </a:solidFill>
            </a:endParaRPr>
          </a:p>
        </p:txBody>
      </p:sp>
      <p:pic>
        <p:nvPicPr>
          <p:cNvPr id="1026" name="Picture 2" descr="C:\Users\Tanaka\Pictures\Clip Art Collection #1\PEOPLE\12802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436" y="3325494"/>
            <a:ext cx="3635896" cy="3532506"/>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p:txBody>
          <a:bodyPr>
            <a:normAutofit/>
          </a:bodyPr>
          <a:lstStyle/>
          <a:p>
            <a:r>
              <a:rPr kumimoji="1" lang="ja-JP" altLang="en-US" sz="3600" b="1" dirty="0" smtClean="0">
                <a:ln w="18415" cmpd="sng">
                  <a:solidFill>
                    <a:schemeClr val="tx1"/>
                  </a:solidFill>
                  <a:prstDash val="solid"/>
                </a:ln>
                <a:solidFill>
                  <a:srgbClr val="FFFFFF"/>
                </a:solidFill>
              </a:rPr>
              <a:t>どんなことでも相談できる会員の親睦</a:t>
            </a:r>
          </a:p>
          <a:p>
            <a:r>
              <a:rPr lang="ja-JP" altLang="en-US" sz="3600" b="1" dirty="0" smtClean="0">
                <a:ln w="18415" cmpd="sng">
                  <a:solidFill>
                    <a:schemeClr val="tx1"/>
                  </a:solidFill>
                  <a:prstDash val="solid"/>
                </a:ln>
                <a:solidFill>
                  <a:srgbClr val="FFFFFF"/>
                </a:solidFill>
              </a:rPr>
              <a:t>親睦と親睦活動の混同</a:t>
            </a:r>
            <a:endParaRPr kumimoji="1" lang="ja-JP" altLang="en-US" sz="3600" b="1" dirty="0" smtClean="0">
              <a:ln w="18415" cmpd="sng">
                <a:solidFill>
                  <a:schemeClr val="tx1"/>
                </a:solidFill>
                <a:prstDash val="solid"/>
              </a:ln>
              <a:solidFill>
                <a:srgbClr val="FFFFFF"/>
              </a:solidFill>
            </a:endParaRPr>
          </a:p>
          <a:p>
            <a:r>
              <a:rPr lang="ja-JP" altLang="en-US" sz="3600" b="1" dirty="0" smtClean="0">
                <a:ln w="18415" cmpd="sng">
                  <a:solidFill>
                    <a:schemeClr val="tx1"/>
                  </a:solidFill>
                  <a:prstDash val="solid"/>
                </a:ln>
                <a:solidFill>
                  <a:srgbClr val="FFFFFF"/>
                </a:solidFill>
              </a:rPr>
              <a:t>一人一業種制度の崩壊</a:t>
            </a:r>
          </a:p>
          <a:p>
            <a:r>
              <a:rPr kumimoji="1" lang="ja-JP" altLang="en-US" sz="3600" b="1" dirty="0" smtClean="0">
                <a:ln w="18415" cmpd="sng">
                  <a:solidFill>
                    <a:schemeClr val="tx1"/>
                  </a:solidFill>
                  <a:prstDash val="solid"/>
                </a:ln>
                <a:solidFill>
                  <a:srgbClr val="FFFFFF"/>
                </a:solidFill>
              </a:rPr>
              <a:t>裁量権の喪失</a:t>
            </a:r>
          </a:p>
          <a:p>
            <a:r>
              <a:rPr lang="ja-JP" altLang="en-US" sz="3600" b="1" dirty="0">
                <a:ln w="18415" cmpd="sng">
                  <a:solidFill>
                    <a:schemeClr val="tx1"/>
                  </a:solidFill>
                  <a:prstDash val="solid"/>
                </a:ln>
                <a:solidFill>
                  <a:srgbClr val="FFFFFF"/>
                </a:solidFill>
              </a:rPr>
              <a:t>会員</a:t>
            </a:r>
            <a:r>
              <a:rPr lang="ja-JP" altLang="en-US" sz="3600" b="1" dirty="0" smtClean="0">
                <a:ln w="18415" cmpd="sng">
                  <a:solidFill>
                    <a:schemeClr val="tx1"/>
                  </a:solidFill>
                  <a:prstDash val="solid"/>
                </a:ln>
                <a:solidFill>
                  <a:srgbClr val="FFFFFF"/>
                </a:solidFill>
              </a:rPr>
              <a:t>の平等性と役割分担</a:t>
            </a:r>
            <a:endParaRPr kumimoji="1" lang="ja-JP" altLang="en-US" sz="3600" b="1" dirty="0">
              <a:ln w="18415" cmpd="sng">
                <a:solidFill>
                  <a:schemeClr val="tx1"/>
                </a:solidFill>
                <a:prstDash val="solid"/>
              </a:ln>
              <a:solidFill>
                <a:srgbClr val="FFFFFF"/>
              </a:solidFill>
            </a:endParaRPr>
          </a:p>
        </p:txBody>
      </p:sp>
      <p:sp>
        <p:nvSpPr>
          <p:cNvPr id="4" name="テキスト ボックス 3"/>
          <p:cNvSpPr txBox="1"/>
          <p:nvPr/>
        </p:nvSpPr>
        <p:spPr>
          <a:xfrm>
            <a:off x="611560" y="5091747"/>
            <a:ext cx="4680520" cy="646331"/>
          </a:xfrm>
          <a:prstGeom prst="rect">
            <a:avLst/>
          </a:prstGeom>
          <a:solidFill>
            <a:schemeClr val="bg1"/>
          </a:solidFill>
          <a:ln>
            <a:solidFill>
              <a:srgbClr val="FF0000"/>
            </a:solidFill>
          </a:ln>
        </p:spPr>
        <p:txBody>
          <a:bodyPr wrap="square" rtlCol="0">
            <a:spAutoFit/>
          </a:bodyPr>
          <a:lstStyle/>
          <a:p>
            <a:pPr algn="ctr"/>
            <a:r>
              <a:rPr kumimoji="1" lang="ja-JP" altLang="en-US" sz="3600" dirty="0" smtClean="0"/>
              <a:t>ロータリーの魅力喪失</a:t>
            </a:r>
            <a:endParaRPr kumimoji="1" lang="ja-JP" altLang="en-US" sz="3600" dirty="0"/>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43617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7260"/>
            <a:ext cx="8229600" cy="1143000"/>
          </a:xfrm>
        </p:spPr>
        <p:txBody>
          <a:bodyPr>
            <a:normAutofit/>
          </a:bodyPr>
          <a:lstStyle/>
          <a:p>
            <a:r>
              <a:rPr kumimoji="1" lang="ja-JP" altLang="en-US" dirty="0" smtClean="0">
                <a:solidFill>
                  <a:srgbClr val="FFFF99"/>
                </a:solidFill>
              </a:rPr>
              <a:t>ロータリアンとしての誇り</a:t>
            </a:r>
            <a:endParaRPr kumimoji="1" lang="ja-JP" altLang="en-US" dirty="0">
              <a:solidFill>
                <a:srgbClr val="FFFF99"/>
              </a:solidFill>
            </a:endParaRPr>
          </a:p>
        </p:txBody>
      </p:sp>
      <p:sp>
        <p:nvSpPr>
          <p:cNvPr id="3" name="コンテンツ プレースホルダー 2"/>
          <p:cNvSpPr>
            <a:spLocks noGrp="1"/>
          </p:cNvSpPr>
          <p:nvPr>
            <p:ph idx="1"/>
          </p:nvPr>
        </p:nvSpPr>
        <p:spPr/>
        <p:txBody>
          <a:bodyPr/>
          <a:lstStyle/>
          <a:p>
            <a:r>
              <a:rPr lang="ja-JP" altLang="en-US" sz="3600" b="1" dirty="0" smtClean="0">
                <a:ln w="18415" cmpd="sng">
                  <a:solidFill>
                    <a:schemeClr val="tx1"/>
                  </a:solidFill>
                  <a:prstDash val="solid"/>
                </a:ln>
                <a:solidFill>
                  <a:srgbClr val="FFFFFF"/>
                </a:solidFill>
              </a:rPr>
              <a:t>誇りを失ったロータリアン</a:t>
            </a:r>
          </a:p>
          <a:p>
            <a:r>
              <a:rPr lang="ja-JP" altLang="en-US" sz="3600" b="1" dirty="0" smtClean="0">
                <a:ln w="18415" cmpd="sng">
                  <a:solidFill>
                    <a:schemeClr val="tx1"/>
                  </a:solidFill>
                  <a:prstDash val="solid"/>
                </a:ln>
                <a:solidFill>
                  <a:srgbClr val="FFFFFF"/>
                </a:solidFill>
              </a:rPr>
              <a:t>ボス化した会員</a:t>
            </a:r>
          </a:p>
          <a:p>
            <a:r>
              <a:rPr lang="ja-JP" altLang="en-US" sz="3600" b="1" dirty="0">
                <a:ln w="18415" cmpd="sng">
                  <a:solidFill>
                    <a:schemeClr val="tx1"/>
                  </a:solidFill>
                  <a:prstDash val="solid"/>
                </a:ln>
                <a:solidFill>
                  <a:srgbClr val="FFFFFF"/>
                </a:solidFill>
              </a:rPr>
              <a:t>悪貨は良貨を駆逐する</a:t>
            </a:r>
          </a:p>
          <a:p>
            <a:r>
              <a:rPr kumimoji="1" lang="ja-JP" altLang="en-US" sz="3600" b="1" dirty="0" smtClean="0">
                <a:ln w="18415" cmpd="sng">
                  <a:solidFill>
                    <a:schemeClr val="tx1"/>
                  </a:solidFill>
                  <a:prstDash val="solid"/>
                </a:ln>
                <a:solidFill>
                  <a:srgbClr val="FFFFFF"/>
                </a:solidFill>
              </a:rPr>
              <a:t>コンプライアンス</a:t>
            </a:r>
            <a:r>
              <a:rPr kumimoji="1" lang="ja-JP" altLang="en-US" sz="3600" b="1" dirty="0" smtClean="0">
                <a:ln w="18415" cmpd="sng">
                  <a:solidFill>
                    <a:schemeClr val="tx1"/>
                  </a:solidFill>
                  <a:prstDash val="solid"/>
                </a:ln>
                <a:solidFill>
                  <a:srgbClr val="FFFFFF"/>
                </a:solidFill>
              </a:rPr>
              <a:t>の欠如</a:t>
            </a:r>
          </a:p>
          <a:p>
            <a:r>
              <a:rPr lang="ja-JP" altLang="en-US" sz="3600" b="1" dirty="0" smtClean="0">
                <a:ln w="18415" cmpd="sng">
                  <a:solidFill>
                    <a:schemeClr val="tx1"/>
                  </a:solidFill>
                  <a:prstDash val="solid"/>
                </a:ln>
                <a:solidFill>
                  <a:srgbClr val="FFFFFF"/>
                </a:solidFill>
              </a:rPr>
              <a:t>自浄作用の欠如</a:t>
            </a:r>
          </a:p>
          <a:p>
            <a:r>
              <a:rPr kumimoji="1" lang="ja-JP" altLang="en-US" sz="3600" b="1" dirty="0" smtClean="0">
                <a:ln w="18415" cmpd="sng">
                  <a:solidFill>
                    <a:schemeClr val="tx1"/>
                  </a:solidFill>
                  <a:prstDash val="solid"/>
                </a:ln>
                <a:solidFill>
                  <a:srgbClr val="FFFFFF"/>
                </a:solidFill>
              </a:rPr>
              <a:t>四つのテスト違反適用</a:t>
            </a:r>
          </a:p>
          <a:p>
            <a:endParaRPr kumimoji="1" lang="ja-JP" altLang="en-US" b="1" dirty="0"/>
          </a:p>
        </p:txBody>
      </p:sp>
      <p:pic>
        <p:nvPicPr>
          <p:cNvPr id="2051" name="Picture 3" descr="C:\Users\Tanaka\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132856"/>
            <a:ext cx="3474121" cy="457715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9553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5" presetClass="entr" presetSubtype="0" fill="hold" nodeType="afterEffect">
                                  <p:stCondLst>
                                    <p:cond delay="0"/>
                                  </p:stCondLst>
                                  <p:childTnLst>
                                    <p:set>
                                      <p:cBhvr>
                                        <p:cTn id="39" dur="1" fill="hold">
                                          <p:stCondLst>
                                            <p:cond delay="0"/>
                                          </p:stCondLst>
                                        </p:cTn>
                                        <p:tgtEl>
                                          <p:spTgt spid="2051"/>
                                        </p:tgtEl>
                                        <p:attrNameLst>
                                          <p:attrName>style.visibility</p:attrName>
                                        </p:attrNameLst>
                                      </p:cBhvr>
                                      <p:to>
                                        <p:strVal val="visible"/>
                                      </p:to>
                                    </p:set>
                                    <p:anim calcmode="lin" valueType="num">
                                      <p:cBhvr>
                                        <p:cTn id="40" dur="1000" fill="hold"/>
                                        <p:tgtEl>
                                          <p:spTgt spid="2051"/>
                                        </p:tgtEl>
                                        <p:attrNameLst>
                                          <p:attrName>ppt_w</p:attrName>
                                        </p:attrNameLst>
                                      </p:cBhvr>
                                      <p:tavLst>
                                        <p:tav tm="0">
                                          <p:val>
                                            <p:fltVal val="0"/>
                                          </p:val>
                                        </p:tav>
                                        <p:tav tm="100000">
                                          <p:val>
                                            <p:strVal val="#ppt_w"/>
                                          </p:val>
                                        </p:tav>
                                      </p:tavLst>
                                    </p:anim>
                                    <p:anim calcmode="lin" valueType="num">
                                      <p:cBhvr>
                                        <p:cTn id="41" dur="1000" fill="hold"/>
                                        <p:tgtEl>
                                          <p:spTgt spid="2051"/>
                                        </p:tgtEl>
                                        <p:attrNameLst>
                                          <p:attrName>ppt_h</p:attrName>
                                        </p:attrNameLst>
                                      </p:cBhvr>
                                      <p:tavLst>
                                        <p:tav tm="0">
                                          <p:val>
                                            <p:fltVal val="0"/>
                                          </p:val>
                                        </p:tav>
                                        <p:tav tm="100000">
                                          <p:val>
                                            <p:strVal val="#ppt_h"/>
                                          </p:val>
                                        </p:tav>
                                      </p:tavLst>
                                    </p:anim>
                                    <p:anim calcmode="lin" valueType="num">
                                      <p:cBhvr>
                                        <p:cTn id="42"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dirty="0" smtClean="0">
                <a:solidFill>
                  <a:srgbClr val="FFFF99"/>
                </a:solidFill>
              </a:rPr>
              <a:t>会員増強を真剣に考えているか</a:t>
            </a:r>
            <a:endParaRPr kumimoji="1" lang="ja-JP" altLang="en-US" dirty="0">
              <a:solidFill>
                <a:srgbClr val="FFFF99"/>
              </a:solidFill>
            </a:endParaRPr>
          </a:p>
        </p:txBody>
      </p:sp>
      <p:sp>
        <p:nvSpPr>
          <p:cNvPr id="3" name="コンテンツ プレースホルダー 2"/>
          <p:cNvSpPr>
            <a:spLocks noGrp="1"/>
          </p:cNvSpPr>
          <p:nvPr>
            <p:ph idx="1"/>
          </p:nvPr>
        </p:nvSpPr>
        <p:spPr/>
        <p:txBody>
          <a:bodyPr>
            <a:normAutofit/>
          </a:bodyPr>
          <a:lstStyle/>
          <a:p>
            <a:r>
              <a:rPr kumimoji="1" lang="ja-JP" altLang="en-US" sz="3600" b="1" dirty="0" smtClean="0">
                <a:ln w="18415" cmpd="sng">
                  <a:solidFill>
                    <a:schemeClr val="tx1"/>
                  </a:solidFill>
                  <a:prstDash val="solid"/>
                </a:ln>
                <a:solidFill>
                  <a:srgbClr val="FFFFFF"/>
                </a:solidFill>
              </a:rPr>
              <a:t>放置は会員減少の最善の方法</a:t>
            </a:r>
          </a:p>
          <a:p>
            <a:r>
              <a:rPr kumimoji="1" lang="ja-JP" altLang="en-US" sz="3600" b="1" dirty="0" smtClean="0">
                <a:ln w="18415" cmpd="sng">
                  <a:solidFill>
                    <a:schemeClr val="tx1"/>
                  </a:solidFill>
                  <a:prstDash val="solid"/>
                </a:ln>
                <a:solidFill>
                  <a:srgbClr val="FFFFFF"/>
                </a:solidFill>
              </a:rPr>
              <a:t>なぜ退会するのか</a:t>
            </a:r>
          </a:p>
          <a:p>
            <a:pPr marL="0" indent="0">
              <a:buNone/>
            </a:pPr>
            <a:r>
              <a:rPr lang="ja-JP" altLang="en-US" sz="3600" b="1" dirty="0" smtClean="0">
                <a:ln w="18415" cmpd="sng">
                  <a:solidFill>
                    <a:schemeClr val="tx1"/>
                  </a:solidFill>
                  <a:prstDash val="solid"/>
                </a:ln>
                <a:solidFill>
                  <a:srgbClr val="FFFFFF"/>
                </a:solidFill>
              </a:rPr>
              <a:t>　　　退会理由の徹底的究明</a:t>
            </a:r>
            <a:endParaRPr kumimoji="1" lang="ja-JP" altLang="en-US" sz="3600" b="1" dirty="0" smtClean="0">
              <a:ln w="18415" cmpd="sng">
                <a:solidFill>
                  <a:schemeClr val="tx1"/>
                </a:solidFill>
                <a:prstDash val="solid"/>
              </a:ln>
              <a:solidFill>
                <a:srgbClr val="FFFFFF"/>
              </a:solidFill>
            </a:endParaRPr>
          </a:p>
          <a:p>
            <a:r>
              <a:rPr lang="ja-JP" altLang="en-US" sz="3600" b="1" dirty="0">
                <a:ln w="18415" cmpd="sng">
                  <a:solidFill>
                    <a:schemeClr val="tx1"/>
                  </a:solidFill>
                  <a:prstDash val="solid"/>
                </a:ln>
                <a:solidFill>
                  <a:srgbClr val="FFFFFF"/>
                </a:solidFill>
              </a:rPr>
              <a:t>経費削減の努力</a:t>
            </a:r>
          </a:p>
          <a:p>
            <a:r>
              <a:rPr lang="ja-JP" altLang="en-US" sz="3600" b="1" dirty="0" smtClean="0">
                <a:ln w="18415" cmpd="sng">
                  <a:solidFill>
                    <a:schemeClr val="tx1"/>
                  </a:solidFill>
                  <a:prstDash val="solid"/>
                </a:ln>
                <a:solidFill>
                  <a:srgbClr val="FFFFFF"/>
                </a:solidFill>
              </a:rPr>
              <a:t>若い</a:t>
            </a:r>
            <a:r>
              <a:rPr lang="ja-JP" altLang="en-US" sz="3600" b="1" dirty="0">
                <a:ln w="18415" cmpd="sng">
                  <a:solidFill>
                    <a:schemeClr val="tx1"/>
                  </a:solidFill>
                  <a:prstDash val="solid"/>
                </a:ln>
                <a:solidFill>
                  <a:srgbClr val="FFFFFF"/>
                </a:solidFill>
              </a:rPr>
              <a:t>会員</a:t>
            </a:r>
            <a:r>
              <a:rPr lang="ja-JP" altLang="en-US" sz="3600" b="1" dirty="0" smtClean="0">
                <a:ln w="18415" cmpd="sng">
                  <a:solidFill>
                    <a:schemeClr val="tx1"/>
                  </a:solidFill>
                  <a:prstDash val="solid"/>
                </a:ln>
                <a:solidFill>
                  <a:srgbClr val="FFFFFF"/>
                </a:solidFill>
              </a:rPr>
              <a:t>の価値観の変化</a:t>
            </a: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60777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11188" y="692150"/>
            <a:ext cx="7772400" cy="1143000"/>
          </a:xfrm>
          <a:solidFill>
            <a:srgbClr val="FFFFFF"/>
          </a:solidFill>
        </p:spPr>
        <p:txBody>
          <a:bodyPr/>
          <a:lstStyle/>
          <a:p>
            <a:r>
              <a:rPr lang="ja-JP" altLang="en-US" sz="4800" dirty="0">
                <a:solidFill>
                  <a:srgbClr val="FF0000"/>
                </a:solidFill>
              </a:rPr>
              <a:t>変えなければならないもの</a:t>
            </a:r>
          </a:p>
        </p:txBody>
      </p:sp>
      <p:sp>
        <p:nvSpPr>
          <p:cNvPr id="173059" name="Rectangle 3"/>
          <p:cNvSpPr>
            <a:spLocks noGrp="1" noChangeArrowheads="1"/>
          </p:cNvSpPr>
          <p:nvPr>
            <p:ph type="body" idx="1"/>
          </p:nvPr>
        </p:nvSpPr>
        <p:spPr>
          <a:xfrm>
            <a:off x="631747" y="2492896"/>
            <a:ext cx="7772400" cy="1862163"/>
          </a:xfrm>
        </p:spPr>
        <p:txBody>
          <a:bodyPr/>
          <a:lstStyle/>
          <a:p>
            <a:r>
              <a:rPr lang="en-US" altLang="ja-JP" sz="4800" b="1" dirty="0">
                <a:ln w="18415" cmpd="sng">
                  <a:solidFill>
                    <a:schemeClr val="tx1"/>
                  </a:solidFill>
                  <a:prstDash val="solid"/>
                </a:ln>
                <a:solidFill>
                  <a:srgbClr val="FFFFFF"/>
                </a:solidFill>
              </a:rPr>
              <a:t>RI</a:t>
            </a:r>
            <a:r>
              <a:rPr lang="ja-JP" altLang="en-US" sz="4800" b="1" dirty="0">
                <a:ln w="18415" cmpd="sng">
                  <a:solidFill>
                    <a:schemeClr val="tx1"/>
                  </a:solidFill>
                  <a:prstDash val="solid"/>
                </a:ln>
                <a:solidFill>
                  <a:srgbClr val="FFFFFF"/>
                </a:solidFill>
              </a:rPr>
              <a:t>・地区、クラブの管理運営</a:t>
            </a:r>
          </a:p>
          <a:p>
            <a:r>
              <a:rPr lang="ja-JP" altLang="en-US" sz="4800" b="1" dirty="0">
                <a:ln w="18415" cmpd="sng">
                  <a:solidFill>
                    <a:schemeClr val="tx1"/>
                  </a:solidFill>
                  <a:prstDash val="solid"/>
                </a:ln>
                <a:solidFill>
                  <a:srgbClr val="FFFFFF"/>
                </a:solidFill>
              </a:rPr>
              <a:t>奉仕活動の実践</a:t>
            </a:r>
          </a:p>
        </p:txBody>
      </p:sp>
      <p:pic>
        <p:nvPicPr>
          <p:cNvPr id="4" name="図 3" descr="genryu.gif"/>
          <p:cNvPicPr>
            <a:picLocks noChangeAspect="1"/>
          </p:cNvPicPr>
          <p:nvPr/>
        </p:nvPicPr>
        <p:blipFill>
          <a:blip r:embed="rId3" cstate="print"/>
          <a:stretch>
            <a:fillRect/>
          </a:stretch>
        </p:blipFill>
        <p:spPr>
          <a:xfrm>
            <a:off x="946" y="6498632"/>
            <a:ext cx="1261602" cy="357166"/>
          </a:xfrm>
          <a:prstGeom prst="rect">
            <a:avLst/>
          </a:prstGeom>
        </p:spPr>
      </p:pic>
    </p:spTree>
    <p:extLst>
      <p:ext uri="{BB962C8B-B14F-4D97-AF65-F5344CB8AC3E}">
        <p14:creationId xmlns:p14="http://schemas.microsoft.com/office/powerpoint/2010/main" val="2367056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fade">
                                      <p:cBhvr>
                                        <p:cTn id="7" dur="2000"/>
                                        <p:tgtEl>
                                          <p:spTgt spid="173058"/>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73059">
                                            <p:txEl>
                                              <p:pRg st="0" end="0"/>
                                            </p:txEl>
                                          </p:spTgt>
                                        </p:tgtEl>
                                        <p:attrNameLst>
                                          <p:attrName>style.visibility</p:attrName>
                                        </p:attrNameLst>
                                      </p:cBhvr>
                                      <p:to>
                                        <p:strVal val="visible"/>
                                      </p:to>
                                    </p:set>
                                    <p:anim calcmode="lin" valueType="num">
                                      <p:cBhvr additive="base">
                                        <p:cTn id="11" dur="2000" fill="hold"/>
                                        <p:tgtEl>
                                          <p:spTgt spid="173059">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7305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grpId="0" nodeType="afterEffect">
                                  <p:stCondLst>
                                    <p:cond delay="0"/>
                                  </p:stCondLst>
                                  <p:childTnLst>
                                    <p:set>
                                      <p:cBhvr>
                                        <p:cTn id="15" dur="1" fill="hold">
                                          <p:stCondLst>
                                            <p:cond delay="0"/>
                                          </p:stCondLst>
                                        </p:cTn>
                                        <p:tgtEl>
                                          <p:spTgt spid="173059">
                                            <p:txEl>
                                              <p:pRg st="1" end="1"/>
                                            </p:txEl>
                                          </p:spTgt>
                                        </p:tgtEl>
                                        <p:attrNameLst>
                                          <p:attrName>style.visibility</p:attrName>
                                        </p:attrNameLst>
                                      </p:cBhvr>
                                      <p:to>
                                        <p:strVal val="visible"/>
                                      </p:to>
                                    </p:set>
                                    <p:anim calcmode="lin" valueType="num">
                                      <p:cBhvr additive="base">
                                        <p:cTn id="16" dur="2000" fill="hold"/>
                                        <p:tgtEl>
                                          <p:spTgt spid="173059">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73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animBg="1"/>
      <p:bldP spid="1730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295542079"/>
              </p:ext>
            </p:extLst>
          </p:nvPr>
        </p:nvGraphicFramePr>
        <p:xfrm>
          <a:off x="179512" y="260643"/>
          <a:ext cx="4320480" cy="6437140"/>
        </p:xfrm>
        <a:graphic>
          <a:graphicData uri="http://schemas.openxmlformats.org/drawingml/2006/table">
            <a:tbl>
              <a:tblPr firstRow="1" bandRow="1">
                <a:tableStyleId>{5C22544A-7EE6-4342-B048-85BDC9FD1C3A}</a:tableStyleId>
              </a:tblPr>
              <a:tblGrid>
                <a:gridCol w="1512168"/>
                <a:gridCol w="2808312"/>
              </a:tblGrid>
              <a:tr h="455247">
                <a:tc>
                  <a:txBody>
                    <a:bodyPr/>
                    <a:lstStyle/>
                    <a:p>
                      <a:pPr algn="ctr"/>
                      <a:r>
                        <a:rPr kumimoji="1" lang="ja-JP" altLang="en-US" sz="3200" dirty="0" smtClean="0">
                          <a:solidFill>
                            <a:srgbClr val="FFFF00"/>
                          </a:solidFill>
                        </a:rPr>
                        <a:t>地区</a:t>
                      </a:r>
                      <a:endParaRPr kumimoji="1" lang="ja-JP" altLang="en-US" sz="3200" dirty="0">
                        <a:solidFill>
                          <a:srgbClr val="FFFF00"/>
                        </a:solidFill>
                      </a:endParaRPr>
                    </a:p>
                  </a:txBody>
                  <a:tcPr/>
                </a:tc>
                <a:tc>
                  <a:txBody>
                    <a:bodyPr/>
                    <a:lstStyle/>
                    <a:p>
                      <a:pPr algn="ctr"/>
                      <a:r>
                        <a:rPr kumimoji="1" lang="ja-JP" altLang="en-US" sz="3200" dirty="0" smtClean="0">
                          <a:solidFill>
                            <a:srgbClr val="FFFF00"/>
                          </a:solidFill>
                        </a:rPr>
                        <a:t>クラブ名</a:t>
                      </a:r>
                      <a:endParaRPr kumimoji="1" lang="ja-JP" altLang="en-US" sz="3200" dirty="0">
                        <a:solidFill>
                          <a:srgbClr val="FFFF00"/>
                        </a:solidFill>
                      </a:endParaRPr>
                    </a:p>
                  </a:txBody>
                  <a:tcPr/>
                </a:tc>
              </a:tr>
              <a:tr h="585802">
                <a:tc>
                  <a:txBody>
                    <a:bodyPr/>
                    <a:lstStyle/>
                    <a:p>
                      <a:pPr algn="ctr"/>
                      <a:r>
                        <a:rPr kumimoji="1" lang="en-US" altLang="ja-JP" sz="3200" dirty="0" smtClean="0"/>
                        <a:t>2550</a:t>
                      </a:r>
                      <a:endParaRPr kumimoji="1" lang="ja-JP" altLang="en-US" sz="3200" dirty="0"/>
                    </a:p>
                  </a:txBody>
                  <a:tcPr/>
                </a:tc>
                <a:tc>
                  <a:txBody>
                    <a:bodyPr/>
                    <a:lstStyle/>
                    <a:p>
                      <a:r>
                        <a:rPr kumimoji="1" lang="ja-JP" altLang="en-US" sz="3200" dirty="0" smtClean="0"/>
                        <a:t>矢板やしお</a:t>
                      </a:r>
                      <a:endParaRPr kumimoji="1" lang="ja-JP" altLang="en-US" sz="3200" dirty="0"/>
                    </a:p>
                  </a:txBody>
                  <a:tcPr/>
                </a:tc>
              </a:tr>
              <a:tr h="585802">
                <a:tc>
                  <a:txBody>
                    <a:bodyPr/>
                    <a:lstStyle/>
                    <a:p>
                      <a:pPr algn="ctr"/>
                      <a:r>
                        <a:rPr kumimoji="1" lang="en-US" altLang="ja-JP" sz="3200" dirty="0" smtClean="0"/>
                        <a:t>2500</a:t>
                      </a:r>
                      <a:endParaRPr kumimoji="1" lang="ja-JP" altLang="en-US" sz="3200" dirty="0"/>
                    </a:p>
                  </a:txBody>
                  <a:tcPr/>
                </a:tc>
                <a:tc>
                  <a:txBody>
                    <a:bodyPr/>
                    <a:lstStyle/>
                    <a:p>
                      <a:r>
                        <a:rPr kumimoji="1" lang="ja-JP" altLang="en-US" sz="3200" dirty="0" smtClean="0"/>
                        <a:t>中川</a:t>
                      </a:r>
                      <a:endParaRPr kumimoji="1" lang="ja-JP" altLang="en-US" sz="3200" dirty="0"/>
                    </a:p>
                  </a:txBody>
                  <a:tcPr/>
                </a:tc>
              </a:tr>
              <a:tr h="585802">
                <a:tc>
                  <a:txBody>
                    <a:bodyPr/>
                    <a:lstStyle/>
                    <a:p>
                      <a:pPr algn="ctr"/>
                      <a:r>
                        <a:rPr kumimoji="1" lang="en-US" altLang="ja-JP" sz="3200" dirty="0" smtClean="0"/>
                        <a:t>2830</a:t>
                      </a:r>
                      <a:endParaRPr kumimoji="1" lang="ja-JP" altLang="en-US" sz="3200" dirty="0"/>
                    </a:p>
                  </a:txBody>
                  <a:tcPr/>
                </a:tc>
                <a:tc>
                  <a:txBody>
                    <a:bodyPr/>
                    <a:lstStyle/>
                    <a:p>
                      <a:r>
                        <a:rPr kumimoji="1" lang="ja-JP" altLang="en-US" sz="3200" dirty="0" smtClean="0"/>
                        <a:t>六戸</a:t>
                      </a:r>
                      <a:endParaRPr kumimoji="1" lang="ja-JP" altLang="en-US" sz="3200" dirty="0"/>
                    </a:p>
                  </a:txBody>
                  <a:tcPr/>
                </a:tc>
              </a:tr>
              <a:tr h="585802">
                <a:tc>
                  <a:txBody>
                    <a:bodyPr/>
                    <a:lstStyle/>
                    <a:p>
                      <a:pPr algn="ctr"/>
                      <a:r>
                        <a:rPr kumimoji="1" lang="en-US" altLang="ja-JP" sz="3200" dirty="0" smtClean="0"/>
                        <a:t>2770</a:t>
                      </a:r>
                      <a:endParaRPr kumimoji="1" lang="ja-JP" altLang="en-US" sz="3200" dirty="0"/>
                    </a:p>
                  </a:txBody>
                  <a:tcPr/>
                </a:tc>
                <a:tc>
                  <a:txBody>
                    <a:bodyPr/>
                    <a:lstStyle/>
                    <a:p>
                      <a:r>
                        <a:rPr kumimoji="1" lang="ja-JP" altLang="en-US" sz="3200" dirty="0" smtClean="0"/>
                        <a:t>宮代</a:t>
                      </a:r>
                      <a:endParaRPr kumimoji="1" lang="ja-JP" altLang="en-US" sz="3200" dirty="0"/>
                    </a:p>
                  </a:txBody>
                  <a:tcPr/>
                </a:tc>
              </a:tr>
              <a:tr h="585802">
                <a:tc>
                  <a:txBody>
                    <a:bodyPr/>
                    <a:lstStyle/>
                    <a:p>
                      <a:pPr algn="ctr"/>
                      <a:r>
                        <a:rPr kumimoji="1" lang="en-US" altLang="ja-JP" sz="3200" dirty="0" smtClean="0"/>
                        <a:t>2520</a:t>
                      </a:r>
                      <a:endParaRPr kumimoji="1" lang="ja-JP" altLang="en-US" sz="3200" dirty="0"/>
                    </a:p>
                  </a:txBody>
                  <a:tcPr/>
                </a:tc>
                <a:tc>
                  <a:txBody>
                    <a:bodyPr/>
                    <a:lstStyle/>
                    <a:p>
                      <a:r>
                        <a:rPr kumimoji="1" lang="ja-JP" altLang="en-US" sz="3200" dirty="0" smtClean="0"/>
                        <a:t>宮古西</a:t>
                      </a:r>
                      <a:endParaRPr kumimoji="1" lang="ja-JP" altLang="en-US" sz="3200" dirty="0"/>
                    </a:p>
                  </a:txBody>
                  <a:tcPr/>
                </a:tc>
              </a:tr>
              <a:tr h="585802">
                <a:tc>
                  <a:txBody>
                    <a:bodyPr/>
                    <a:lstStyle/>
                    <a:p>
                      <a:pPr algn="ctr"/>
                      <a:r>
                        <a:rPr kumimoji="1" lang="en-US" altLang="ja-JP" sz="3200" dirty="0" smtClean="0"/>
                        <a:t>2520</a:t>
                      </a:r>
                      <a:endParaRPr kumimoji="1" lang="ja-JP" altLang="en-US" sz="3200" dirty="0"/>
                    </a:p>
                  </a:txBody>
                  <a:tcPr/>
                </a:tc>
                <a:tc>
                  <a:txBody>
                    <a:bodyPr/>
                    <a:lstStyle/>
                    <a:p>
                      <a:r>
                        <a:rPr kumimoji="1" lang="ja-JP" altLang="en-US" sz="3200" dirty="0" smtClean="0"/>
                        <a:t>一戸</a:t>
                      </a:r>
                      <a:endParaRPr kumimoji="1" lang="ja-JP" altLang="en-US" sz="3200" dirty="0"/>
                    </a:p>
                  </a:txBody>
                  <a:tcPr/>
                </a:tc>
              </a:tr>
              <a:tr h="585802">
                <a:tc>
                  <a:txBody>
                    <a:bodyPr/>
                    <a:lstStyle/>
                    <a:p>
                      <a:pPr algn="ctr"/>
                      <a:r>
                        <a:rPr kumimoji="1" lang="en-US" altLang="ja-JP" sz="3200" dirty="0" smtClean="0"/>
                        <a:t>2830</a:t>
                      </a:r>
                      <a:endParaRPr kumimoji="1" lang="ja-JP" altLang="en-US" sz="3200" dirty="0"/>
                    </a:p>
                  </a:txBody>
                  <a:tcPr/>
                </a:tc>
                <a:tc>
                  <a:txBody>
                    <a:bodyPr/>
                    <a:lstStyle/>
                    <a:p>
                      <a:r>
                        <a:rPr kumimoji="1" lang="ja-JP" altLang="en-US" sz="3200" dirty="0" smtClean="0"/>
                        <a:t>階上</a:t>
                      </a:r>
                      <a:endParaRPr kumimoji="1" lang="ja-JP" altLang="en-US" sz="3200" dirty="0"/>
                    </a:p>
                  </a:txBody>
                  <a:tcPr/>
                </a:tc>
              </a:tr>
              <a:tr h="585802">
                <a:tc>
                  <a:txBody>
                    <a:bodyPr/>
                    <a:lstStyle/>
                    <a:p>
                      <a:pPr algn="ctr"/>
                      <a:r>
                        <a:rPr kumimoji="1" lang="en-US" altLang="ja-JP" sz="3200" dirty="0" smtClean="0"/>
                        <a:t>2830</a:t>
                      </a:r>
                      <a:endParaRPr kumimoji="1" lang="ja-JP" altLang="en-US" sz="3200" dirty="0"/>
                    </a:p>
                  </a:txBody>
                  <a:tcPr/>
                </a:tc>
                <a:tc>
                  <a:txBody>
                    <a:bodyPr/>
                    <a:lstStyle/>
                    <a:p>
                      <a:r>
                        <a:rPr kumimoji="1" lang="ja-JP" altLang="en-US" sz="3200" dirty="0" smtClean="0"/>
                        <a:t>上山</a:t>
                      </a:r>
                      <a:endParaRPr kumimoji="1" lang="ja-JP" altLang="en-US" sz="3200" dirty="0"/>
                    </a:p>
                  </a:txBody>
                  <a:tcPr/>
                </a:tc>
              </a:tr>
              <a:tr h="585802">
                <a:tc>
                  <a:txBody>
                    <a:bodyPr/>
                    <a:lstStyle/>
                    <a:p>
                      <a:pPr algn="ctr"/>
                      <a:r>
                        <a:rPr kumimoji="1" lang="en-US" altLang="ja-JP" sz="3200" dirty="0" smtClean="0"/>
                        <a:t>2520</a:t>
                      </a:r>
                      <a:endParaRPr kumimoji="1" lang="ja-JP" altLang="en-US" sz="3200" dirty="0"/>
                    </a:p>
                  </a:txBody>
                  <a:tcPr/>
                </a:tc>
                <a:tc>
                  <a:txBody>
                    <a:bodyPr/>
                    <a:lstStyle/>
                    <a:p>
                      <a:r>
                        <a:rPr kumimoji="1" lang="ja-JP" altLang="en-US" sz="3200" dirty="0" smtClean="0"/>
                        <a:t>一関西</a:t>
                      </a:r>
                      <a:endParaRPr kumimoji="1" lang="ja-JP" altLang="en-US" sz="3200" dirty="0"/>
                    </a:p>
                  </a:txBody>
                  <a:tcPr/>
                </a:tc>
              </a:tr>
              <a:tr h="585802">
                <a:tc>
                  <a:txBody>
                    <a:bodyPr/>
                    <a:lstStyle/>
                    <a:p>
                      <a:pPr algn="ctr"/>
                      <a:r>
                        <a:rPr kumimoji="1" lang="en-US" altLang="ja-JP" sz="3200" dirty="0" smtClean="0"/>
                        <a:t>2520</a:t>
                      </a:r>
                      <a:endParaRPr kumimoji="1" lang="ja-JP" altLang="en-US" sz="3200" dirty="0"/>
                    </a:p>
                  </a:txBody>
                  <a:tcPr/>
                </a:tc>
                <a:tc>
                  <a:txBody>
                    <a:bodyPr/>
                    <a:lstStyle/>
                    <a:p>
                      <a:r>
                        <a:rPr kumimoji="1" lang="ja-JP" altLang="en-US" sz="3200" dirty="0" smtClean="0"/>
                        <a:t>軽米</a:t>
                      </a:r>
                      <a:endParaRPr kumimoji="1" lang="ja-JP" altLang="en-US" sz="3200" dirty="0"/>
                    </a:p>
                  </a:txBody>
                  <a:tcPr/>
                </a:tc>
              </a:tr>
            </a:tbl>
          </a:graphicData>
        </a:graphic>
      </p:graphicFrame>
      <p:graphicFrame>
        <p:nvGraphicFramePr>
          <p:cNvPr id="7" name="コンテンツ プレースホルダー 5"/>
          <p:cNvGraphicFramePr>
            <a:graphicFrameLocks/>
          </p:cNvGraphicFramePr>
          <p:nvPr>
            <p:extLst>
              <p:ext uri="{D42A27DB-BD31-4B8C-83A1-F6EECF244321}">
                <p14:modId xmlns:p14="http://schemas.microsoft.com/office/powerpoint/2010/main" val="1930029050"/>
              </p:ext>
            </p:extLst>
          </p:nvPr>
        </p:nvGraphicFramePr>
        <p:xfrm>
          <a:off x="4644008" y="260647"/>
          <a:ext cx="4320480" cy="6370320"/>
        </p:xfrm>
        <a:graphic>
          <a:graphicData uri="http://schemas.openxmlformats.org/drawingml/2006/table">
            <a:tbl>
              <a:tblPr firstRow="1" bandRow="1">
                <a:tableStyleId>{5C22544A-7EE6-4342-B048-85BDC9FD1C3A}</a:tableStyleId>
              </a:tblPr>
              <a:tblGrid>
                <a:gridCol w="1296144"/>
                <a:gridCol w="3024336"/>
              </a:tblGrid>
              <a:tr h="534975">
                <a:tc>
                  <a:txBody>
                    <a:bodyPr/>
                    <a:lstStyle/>
                    <a:p>
                      <a:pPr algn="ctr"/>
                      <a:r>
                        <a:rPr kumimoji="1" lang="ja-JP" altLang="en-US" sz="3200" dirty="0" smtClean="0">
                          <a:solidFill>
                            <a:srgbClr val="FFFF00"/>
                          </a:solidFill>
                        </a:rPr>
                        <a:t>地区</a:t>
                      </a:r>
                      <a:endParaRPr kumimoji="1" lang="ja-JP" altLang="en-US" sz="3200" dirty="0">
                        <a:solidFill>
                          <a:srgbClr val="FFFF00"/>
                        </a:solidFill>
                      </a:endParaRPr>
                    </a:p>
                  </a:txBody>
                  <a:tcPr/>
                </a:tc>
                <a:tc>
                  <a:txBody>
                    <a:bodyPr/>
                    <a:lstStyle/>
                    <a:p>
                      <a:pPr algn="ctr"/>
                      <a:r>
                        <a:rPr kumimoji="1" lang="ja-JP" altLang="en-US" sz="3200" dirty="0" smtClean="0">
                          <a:solidFill>
                            <a:srgbClr val="FFFF00"/>
                          </a:solidFill>
                        </a:rPr>
                        <a:t>クラブ名</a:t>
                      </a:r>
                      <a:endParaRPr kumimoji="1" lang="ja-JP" altLang="en-US" sz="3200" dirty="0">
                        <a:solidFill>
                          <a:srgbClr val="FFFF00"/>
                        </a:solidFill>
                      </a:endParaRPr>
                    </a:p>
                  </a:txBody>
                  <a:tcPr/>
                </a:tc>
              </a:tr>
              <a:tr h="560161">
                <a:tc>
                  <a:txBody>
                    <a:bodyPr/>
                    <a:lstStyle/>
                    <a:p>
                      <a:pPr algn="ctr"/>
                      <a:r>
                        <a:rPr kumimoji="1" lang="en-US" altLang="ja-JP" sz="3200" dirty="0" smtClean="0"/>
                        <a:t>2600</a:t>
                      </a:r>
                      <a:endParaRPr kumimoji="1" lang="ja-JP" altLang="en-US" sz="3200" dirty="0"/>
                    </a:p>
                  </a:txBody>
                  <a:tcPr/>
                </a:tc>
                <a:tc>
                  <a:txBody>
                    <a:bodyPr/>
                    <a:lstStyle/>
                    <a:p>
                      <a:r>
                        <a:rPr kumimoji="1" lang="ja-JP" altLang="en-US" sz="3200" dirty="0" smtClean="0"/>
                        <a:t>野沢温泉</a:t>
                      </a:r>
                      <a:endParaRPr kumimoji="1" lang="ja-JP" altLang="en-US" sz="3200" dirty="0"/>
                    </a:p>
                  </a:txBody>
                  <a:tcPr/>
                </a:tc>
              </a:tr>
              <a:tr h="560161">
                <a:tc>
                  <a:txBody>
                    <a:bodyPr/>
                    <a:lstStyle/>
                    <a:p>
                      <a:pPr algn="ctr"/>
                      <a:r>
                        <a:rPr kumimoji="1" lang="en-US" altLang="ja-JP" sz="3200" dirty="0" smtClean="0"/>
                        <a:t>2520</a:t>
                      </a:r>
                      <a:endParaRPr kumimoji="1" lang="ja-JP" altLang="en-US" sz="3200" dirty="0"/>
                    </a:p>
                  </a:txBody>
                  <a:tcPr/>
                </a:tc>
                <a:tc>
                  <a:txBody>
                    <a:bodyPr/>
                    <a:lstStyle/>
                    <a:p>
                      <a:r>
                        <a:rPr kumimoji="1" lang="ja-JP" altLang="en-US" sz="3200" dirty="0" smtClean="0"/>
                        <a:t>一関磐井</a:t>
                      </a:r>
                      <a:endParaRPr kumimoji="1" lang="ja-JP" altLang="en-US" sz="3200" dirty="0"/>
                    </a:p>
                  </a:txBody>
                  <a:tcPr/>
                </a:tc>
              </a:tr>
              <a:tr h="560161">
                <a:tc>
                  <a:txBody>
                    <a:bodyPr/>
                    <a:lstStyle/>
                    <a:p>
                      <a:pPr algn="ctr"/>
                      <a:r>
                        <a:rPr kumimoji="1" lang="en-US" altLang="ja-JP" sz="3200" dirty="0" smtClean="0"/>
                        <a:t>2830</a:t>
                      </a:r>
                      <a:endParaRPr kumimoji="1" lang="ja-JP" altLang="en-US" sz="3200" dirty="0"/>
                    </a:p>
                  </a:txBody>
                  <a:tcPr/>
                </a:tc>
                <a:tc>
                  <a:txBody>
                    <a:bodyPr/>
                    <a:lstStyle/>
                    <a:p>
                      <a:r>
                        <a:rPr kumimoji="1" lang="ja-JP" altLang="en-US" sz="3200" dirty="0" smtClean="0"/>
                        <a:t>上北</a:t>
                      </a:r>
                      <a:endParaRPr kumimoji="1" lang="ja-JP" altLang="en-US" sz="3200" dirty="0"/>
                    </a:p>
                  </a:txBody>
                  <a:tcPr/>
                </a:tc>
              </a:tr>
              <a:tr h="560161">
                <a:tc>
                  <a:txBody>
                    <a:bodyPr/>
                    <a:lstStyle/>
                    <a:p>
                      <a:pPr algn="ctr"/>
                      <a:r>
                        <a:rPr kumimoji="1" lang="en-US" altLang="ja-JP" sz="3200" dirty="0" smtClean="0"/>
                        <a:t>2790</a:t>
                      </a:r>
                      <a:endParaRPr kumimoji="1" lang="ja-JP" altLang="en-US" sz="3200" dirty="0"/>
                    </a:p>
                  </a:txBody>
                  <a:tcPr/>
                </a:tc>
                <a:tc>
                  <a:txBody>
                    <a:bodyPr/>
                    <a:lstStyle/>
                    <a:p>
                      <a:r>
                        <a:rPr kumimoji="1" lang="ja-JP" altLang="en-US" sz="3200" dirty="0" smtClean="0"/>
                        <a:t>船橋北</a:t>
                      </a:r>
                      <a:endParaRPr kumimoji="1" lang="ja-JP" altLang="en-US" sz="3200" dirty="0"/>
                    </a:p>
                  </a:txBody>
                  <a:tcPr/>
                </a:tc>
              </a:tr>
              <a:tr h="560161">
                <a:tc>
                  <a:txBody>
                    <a:bodyPr/>
                    <a:lstStyle/>
                    <a:p>
                      <a:pPr algn="ctr"/>
                      <a:r>
                        <a:rPr kumimoji="1" lang="en-US" altLang="ja-JP" sz="3200" dirty="0" smtClean="0"/>
                        <a:t>2790</a:t>
                      </a:r>
                      <a:endParaRPr kumimoji="1" lang="ja-JP" altLang="en-US" sz="3200" dirty="0"/>
                    </a:p>
                  </a:txBody>
                  <a:tcPr/>
                </a:tc>
                <a:tc>
                  <a:txBody>
                    <a:bodyPr/>
                    <a:lstStyle/>
                    <a:p>
                      <a:r>
                        <a:rPr kumimoji="1" lang="ja-JP" altLang="en-US" sz="3200" dirty="0" smtClean="0"/>
                        <a:t>印旛中央</a:t>
                      </a:r>
                      <a:endParaRPr kumimoji="1" lang="ja-JP" altLang="en-US" sz="3200" dirty="0"/>
                    </a:p>
                  </a:txBody>
                  <a:tcPr/>
                </a:tc>
              </a:tr>
              <a:tr h="560161">
                <a:tc>
                  <a:txBody>
                    <a:bodyPr/>
                    <a:lstStyle/>
                    <a:p>
                      <a:pPr algn="ctr"/>
                      <a:r>
                        <a:rPr kumimoji="1" lang="en-US" altLang="ja-JP" sz="3200" dirty="0" smtClean="0"/>
                        <a:t>2740</a:t>
                      </a:r>
                      <a:endParaRPr kumimoji="1" lang="ja-JP" altLang="en-US" sz="3200" dirty="0"/>
                    </a:p>
                  </a:txBody>
                  <a:tcPr/>
                </a:tc>
                <a:tc>
                  <a:txBody>
                    <a:bodyPr/>
                    <a:lstStyle/>
                    <a:p>
                      <a:r>
                        <a:rPr kumimoji="1" lang="ja-JP" altLang="en-US" sz="3200" dirty="0" smtClean="0"/>
                        <a:t>生月</a:t>
                      </a:r>
                      <a:endParaRPr kumimoji="1" lang="ja-JP" altLang="en-US" sz="3200" dirty="0"/>
                    </a:p>
                  </a:txBody>
                  <a:tcPr/>
                </a:tc>
              </a:tr>
              <a:tr h="560161">
                <a:tc>
                  <a:txBody>
                    <a:bodyPr/>
                    <a:lstStyle/>
                    <a:p>
                      <a:pPr algn="ctr"/>
                      <a:r>
                        <a:rPr kumimoji="1" lang="en-US" altLang="ja-JP" sz="3200" dirty="0" smtClean="0"/>
                        <a:t>2770</a:t>
                      </a:r>
                      <a:endParaRPr kumimoji="1" lang="ja-JP" altLang="en-US" sz="3200" dirty="0"/>
                    </a:p>
                  </a:txBody>
                  <a:tcPr/>
                </a:tc>
                <a:tc>
                  <a:txBody>
                    <a:bodyPr/>
                    <a:lstStyle/>
                    <a:p>
                      <a:r>
                        <a:rPr kumimoji="1" lang="ja-JP" altLang="en-US" sz="3200" dirty="0" smtClean="0"/>
                        <a:t>越谷西</a:t>
                      </a:r>
                      <a:endParaRPr kumimoji="1" lang="ja-JP" altLang="en-US" sz="3200" dirty="0"/>
                    </a:p>
                  </a:txBody>
                  <a:tcPr/>
                </a:tc>
              </a:tr>
              <a:tr h="560161">
                <a:tc>
                  <a:txBody>
                    <a:bodyPr/>
                    <a:lstStyle/>
                    <a:p>
                      <a:pPr algn="ctr"/>
                      <a:r>
                        <a:rPr kumimoji="1" lang="en-US" altLang="ja-JP" sz="3200" dirty="0" smtClean="0"/>
                        <a:t>2670</a:t>
                      </a:r>
                      <a:endParaRPr kumimoji="1" lang="ja-JP" altLang="en-US" sz="3200" dirty="0"/>
                    </a:p>
                  </a:txBody>
                  <a:tcPr/>
                </a:tc>
                <a:tc>
                  <a:txBody>
                    <a:bodyPr/>
                    <a:lstStyle/>
                    <a:p>
                      <a:r>
                        <a:rPr kumimoji="1" lang="ja-JP" altLang="en-US" sz="3200" dirty="0" smtClean="0"/>
                        <a:t>宇和島南</a:t>
                      </a:r>
                      <a:endParaRPr kumimoji="1" lang="ja-JP" altLang="en-US" sz="3200" dirty="0"/>
                    </a:p>
                  </a:txBody>
                  <a:tcPr/>
                </a:tc>
              </a:tr>
              <a:tr h="560161">
                <a:tc>
                  <a:txBody>
                    <a:bodyPr/>
                    <a:lstStyle/>
                    <a:p>
                      <a:pPr algn="ctr"/>
                      <a:r>
                        <a:rPr kumimoji="1" lang="en-US" altLang="ja-JP" sz="3200" dirty="0" smtClean="0"/>
                        <a:t>2800</a:t>
                      </a:r>
                      <a:endParaRPr kumimoji="1" lang="ja-JP" altLang="en-US" sz="3200" dirty="0"/>
                    </a:p>
                  </a:txBody>
                  <a:tcPr/>
                </a:tc>
                <a:tc>
                  <a:txBody>
                    <a:bodyPr/>
                    <a:lstStyle/>
                    <a:p>
                      <a:r>
                        <a:rPr kumimoji="1" lang="ja-JP" altLang="en-US" sz="3200" dirty="0" smtClean="0"/>
                        <a:t>温海</a:t>
                      </a:r>
                      <a:endParaRPr kumimoji="1" lang="ja-JP" altLang="en-US" sz="3200" dirty="0"/>
                    </a:p>
                  </a:txBody>
                  <a:tcPr/>
                </a:tc>
              </a:tr>
              <a:tr h="560161">
                <a:tc>
                  <a:txBody>
                    <a:bodyPr/>
                    <a:lstStyle/>
                    <a:p>
                      <a:pPr algn="ctr"/>
                      <a:r>
                        <a:rPr kumimoji="1" lang="en-US" altLang="ja-JP" sz="3200" dirty="0" smtClean="0"/>
                        <a:t>2600</a:t>
                      </a:r>
                      <a:endParaRPr kumimoji="1" lang="ja-JP" altLang="en-US" sz="3200" dirty="0"/>
                    </a:p>
                  </a:txBody>
                  <a:tcPr/>
                </a:tc>
                <a:tc>
                  <a:txBody>
                    <a:bodyPr/>
                    <a:lstStyle/>
                    <a:p>
                      <a:r>
                        <a:rPr kumimoji="1" lang="ja-JP" altLang="en-US" sz="3200" dirty="0" smtClean="0"/>
                        <a:t>志賀高原</a:t>
                      </a:r>
                      <a:endParaRPr kumimoji="1" lang="ja-JP" altLang="en-US" sz="3200" dirty="0"/>
                    </a:p>
                  </a:txBody>
                  <a:tcPr/>
                </a:tc>
              </a:tr>
            </a:tbl>
          </a:graphicData>
        </a:graphic>
      </p:graphicFrame>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70938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0" fill="hold"/>
                                        <p:tgtEl>
                                          <p:spTgt spid="7"/>
                                        </p:tgtEl>
                                        <p:attrNameLst>
                                          <p:attrName>ppt_x</p:attrName>
                                        </p:attrNameLst>
                                      </p:cBhvr>
                                      <p:tavLst>
                                        <p:tav tm="0">
                                          <p:val>
                                            <p:strVal val="#ppt_x"/>
                                          </p:val>
                                        </p:tav>
                                        <p:tav tm="100000">
                                          <p:val>
                                            <p:strVal val="#ppt_x"/>
                                          </p:val>
                                        </p:tav>
                                      </p:tavLst>
                                    </p:anim>
                                    <p:anim calcmode="lin" valueType="num">
                                      <p:cBhvr additive="base">
                                        <p:cTn id="13"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1697"/>
            <a:ext cx="8229600" cy="1143000"/>
          </a:xfrm>
        </p:spPr>
        <p:txBody>
          <a:bodyPr/>
          <a:lstStyle/>
          <a:p>
            <a:r>
              <a:rPr kumimoji="1" lang="ja-JP" altLang="en-US" dirty="0" smtClean="0">
                <a:solidFill>
                  <a:srgbClr val="FFFF99"/>
                </a:solidFill>
              </a:rPr>
              <a:t>地区の改革</a:t>
            </a:r>
            <a:endParaRPr kumimoji="1" lang="ja-JP" altLang="en-US" dirty="0">
              <a:solidFill>
                <a:srgbClr val="FFFF99"/>
              </a:solidFill>
            </a:endParaRPr>
          </a:p>
        </p:txBody>
      </p:sp>
      <p:sp>
        <p:nvSpPr>
          <p:cNvPr id="3" name="コンテンツ プレースホルダー 2"/>
          <p:cNvSpPr>
            <a:spLocks noGrp="1"/>
          </p:cNvSpPr>
          <p:nvPr>
            <p:ph idx="1"/>
          </p:nvPr>
        </p:nvSpPr>
        <p:spPr>
          <a:xfrm>
            <a:off x="570949" y="1163159"/>
            <a:ext cx="8229600" cy="4525963"/>
          </a:xfrm>
        </p:spPr>
        <p:txBody>
          <a:bodyPr>
            <a:normAutofit/>
          </a:bodyPr>
          <a:lstStyle/>
          <a:p>
            <a:r>
              <a:rPr kumimoji="1" lang="ja-JP" altLang="en-US" sz="3600" b="1" dirty="0" smtClean="0">
                <a:ln w="18415" cmpd="sng">
                  <a:solidFill>
                    <a:schemeClr val="tx1"/>
                  </a:solidFill>
                  <a:prstDash val="solid"/>
                </a:ln>
                <a:solidFill>
                  <a:srgbClr val="FFFFFF"/>
                </a:solidFill>
              </a:rPr>
              <a:t>地区委員会制度のみなおし</a:t>
            </a:r>
          </a:p>
          <a:p>
            <a:r>
              <a:rPr lang="ja-JP" altLang="en-US" sz="3600" b="1" dirty="0" smtClean="0">
                <a:ln w="18415" cmpd="sng">
                  <a:solidFill>
                    <a:schemeClr val="tx1"/>
                  </a:solidFill>
                  <a:prstDash val="solid"/>
                </a:ln>
                <a:solidFill>
                  <a:srgbClr val="FFFFFF"/>
                </a:solidFill>
              </a:rPr>
              <a:t>地区経費の節減</a:t>
            </a:r>
          </a:p>
          <a:p>
            <a:r>
              <a:rPr kumimoji="1" lang="ja-JP" altLang="en-US" sz="3600" b="1" dirty="0" smtClean="0">
                <a:ln w="18415" cmpd="sng">
                  <a:solidFill>
                    <a:schemeClr val="tx1"/>
                  </a:solidFill>
                  <a:prstDash val="solid"/>
                </a:ln>
                <a:solidFill>
                  <a:srgbClr val="FFFFFF"/>
                </a:solidFill>
              </a:rPr>
              <a:t>費用負担の原則</a:t>
            </a:r>
            <a:endParaRPr kumimoji="1" lang="ja-JP" altLang="en-US" sz="3600" b="1" dirty="0">
              <a:ln w="18415" cmpd="sng">
                <a:solidFill>
                  <a:schemeClr val="tx1"/>
                </a:solidFill>
                <a:prstDash val="solid"/>
              </a:ln>
              <a:solidFill>
                <a:srgbClr val="FFFFFF"/>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035" y="3127281"/>
            <a:ext cx="2798109" cy="373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6330" y="3127281"/>
            <a:ext cx="2878060" cy="3730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150067"/>
            <a:ext cx="2746507" cy="370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図 6" descr="genryu.gif"/>
          <p:cNvPicPr>
            <a:picLocks noChangeAspect="1"/>
          </p:cNvPicPr>
          <p:nvPr/>
        </p:nvPicPr>
        <p:blipFill>
          <a:blip r:embed="rId6"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31284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2000"/>
                                        <p:tgtEl>
                                          <p:spTgt spid="1028"/>
                                        </p:tgtEl>
                                      </p:cBhvr>
                                    </p:animEffect>
                                  </p:childTnLst>
                                </p:cTn>
                              </p:par>
                            </p:childTnLst>
                          </p:cTn>
                        </p:par>
                        <p:par>
                          <p:cTn id="13" fill="hold">
                            <p:stCondLst>
                              <p:cond delay="2500"/>
                            </p:stCondLst>
                            <p:childTnLst>
                              <p:par>
                                <p:cTn id="14" presetID="4" presetClass="entr" presetSubtype="16"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ox(in)">
                                      <p:cBhvr>
                                        <p:cTn id="16" dur="2000"/>
                                        <p:tgtEl>
                                          <p:spTgt spid="1026"/>
                                        </p:tgtEl>
                                      </p:cBhvr>
                                    </p:animEffect>
                                  </p:childTnLst>
                                </p:cTn>
                              </p:par>
                            </p:childTnLst>
                          </p:cTn>
                        </p:par>
                        <p:par>
                          <p:cTn id="17" fill="hold">
                            <p:stCondLst>
                              <p:cond delay="4500"/>
                            </p:stCondLst>
                            <p:childTnLst>
                              <p:par>
                                <p:cTn id="18" presetID="4" presetClass="entr" presetSubtype="16" fill="hold" nodeType="afterEffect">
                                  <p:stCondLst>
                                    <p:cond delay="1400"/>
                                  </p:stCondLst>
                                  <p:childTnLst>
                                    <p:set>
                                      <p:cBhvr>
                                        <p:cTn id="19" dur="1" fill="hold">
                                          <p:stCondLst>
                                            <p:cond delay="0"/>
                                          </p:stCondLst>
                                        </p:cTn>
                                        <p:tgtEl>
                                          <p:spTgt spid="1027"/>
                                        </p:tgtEl>
                                        <p:attrNameLst>
                                          <p:attrName>style.visibility</p:attrName>
                                        </p:attrNameLst>
                                      </p:cBhvr>
                                      <p:to>
                                        <p:strVal val="visible"/>
                                      </p:to>
                                    </p:set>
                                    <p:animEffect transition="in" filter="box(in)">
                                      <p:cBhvr>
                                        <p:cTn id="20" dur="20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1697"/>
            <a:ext cx="8229600" cy="1143000"/>
          </a:xfrm>
        </p:spPr>
        <p:txBody>
          <a:bodyPr/>
          <a:lstStyle/>
          <a:p>
            <a:r>
              <a:rPr kumimoji="1" lang="ja-JP" altLang="en-US" dirty="0" smtClean="0">
                <a:solidFill>
                  <a:srgbClr val="FFFF99"/>
                </a:solidFill>
              </a:rPr>
              <a:t>地区の改革</a:t>
            </a:r>
            <a:endParaRPr kumimoji="1" lang="ja-JP" altLang="en-US" dirty="0">
              <a:solidFill>
                <a:srgbClr val="FFFF99"/>
              </a:solidFill>
            </a:endParaRPr>
          </a:p>
        </p:txBody>
      </p:sp>
      <p:sp>
        <p:nvSpPr>
          <p:cNvPr id="3" name="コンテンツ プレースホルダー 2"/>
          <p:cNvSpPr>
            <a:spLocks noGrp="1"/>
          </p:cNvSpPr>
          <p:nvPr>
            <p:ph idx="1"/>
          </p:nvPr>
        </p:nvSpPr>
        <p:spPr>
          <a:xfrm>
            <a:off x="570949" y="1163159"/>
            <a:ext cx="8229600" cy="4525963"/>
          </a:xfrm>
        </p:spPr>
        <p:txBody>
          <a:bodyPr>
            <a:noAutofit/>
          </a:bodyPr>
          <a:lstStyle/>
          <a:p>
            <a:r>
              <a:rPr kumimoji="1" lang="ja-JP" altLang="en-US" sz="3600" b="1" dirty="0" smtClean="0">
                <a:ln>
                  <a:solidFill>
                    <a:schemeClr val="tx1"/>
                  </a:solidFill>
                </a:ln>
                <a:solidFill>
                  <a:schemeClr val="bg1"/>
                </a:solidFill>
              </a:rPr>
              <a:t>地区委員会制度のみなおし</a:t>
            </a:r>
          </a:p>
          <a:p>
            <a:r>
              <a:rPr lang="ja-JP" altLang="en-US" sz="3600" b="1" dirty="0" smtClean="0">
                <a:ln>
                  <a:solidFill>
                    <a:schemeClr val="tx1"/>
                  </a:solidFill>
                </a:ln>
                <a:solidFill>
                  <a:schemeClr val="bg1"/>
                </a:solidFill>
              </a:rPr>
              <a:t>地区経費の節減</a:t>
            </a:r>
          </a:p>
          <a:p>
            <a:r>
              <a:rPr kumimoji="1" lang="ja-JP" altLang="en-US" sz="3600" b="1" dirty="0" smtClean="0">
                <a:ln>
                  <a:solidFill>
                    <a:schemeClr val="tx1"/>
                  </a:solidFill>
                </a:ln>
                <a:solidFill>
                  <a:schemeClr val="bg1"/>
                </a:solidFill>
              </a:rPr>
              <a:t>費用負担の原則</a:t>
            </a:r>
          </a:p>
          <a:p>
            <a:r>
              <a:rPr kumimoji="1" lang="ja-JP" altLang="en-US" sz="3600" b="1" dirty="0" smtClean="0">
                <a:ln>
                  <a:solidFill>
                    <a:schemeClr val="tx1"/>
                  </a:solidFill>
                </a:ln>
                <a:solidFill>
                  <a:schemeClr val="bg1"/>
                </a:solidFill>
              </a:rPr>
              <a:t>旅費･宿泊費規定の合理化</a:t>
            </a:r>
          </a:p>
          <a:p>
            <a:r>
              <a:rPr lang="ja-JP" altLang="en-US" sz="3600" b="1" dirty="0" smtClean="0">
                <a:ln>
                  <a:solidFill>
                    <a:schemeClr val="tx1"/>
                  </a:solidFill>
                </a:ln>
                <a:solidFill>
                  <a:schemeClr val="bg1"/>
                </a:solidFill>
              </a:rPr>
              <a:t>ガバナー事務所の合理化</a:t>
            </a:r>
          </a:p>
          <a:p>
            <a:r>
              <a:rPr kumimoji="1" lang="ja-JP" altLang="en-US" sz="3600" b="1" dirty="0" smtClean="0">
                <a:ln>
                  <a:solidFill>
                    <a:schemeClr val="tx1"/>
                  </a:solidFill>
                </a:ln>
                <a:solidFill>
                  <a:schemeClr val="bg1"/>
                </a:solidFill>
              </a:rPr>
              <a:t>地区委員の委嘱</a:t>
            </a:r>
          </a:p>
          <a:p>
            <a:r>
              <a:rPr lang="ja-JP" altLang="en-US" sz="3600" b="1" dirty="0">
                <a:ln>
                  <a:solidFill>
                    <a:schemeClr val="tx1"/>
                  </a:solidFill>
                </a:ln>
                <a:solidFill>
                  <a:schemeClr val="bg1"/>
                </a:solidFill>
              </a:rPr>
              <a:t>研修</a:t>
            </a:r>
            <a:r>
              <a:rPr lang="ja-JP" altLang="en-US" sz="3600" b="1" dirty="0" smtClean="0">
                <a:ln>
                  <a:solidFill>
                    <a:schemeClr val="tx1"/>
                  </a:solidFill>
                </a:ln>
                <a:solidFill>
                  <a:schemeClr val="bg1"/>
                </a:solidFill>
              </a:rPr>
              <a:t>の機会を設定する</a:t>
            </a:r>
            <a:endParaRPr kumimoji="1" lang="ja-JP" altLang="en-US" sz="3600" b="1" dirty="0">
              <a:ln>
                <a:solidFill>
                  <a:schemeClr val="tx1"/>
                </a:solidFill>
              </a:ln>
              <a:solidFill>
                <a:schemeClr val="bg1"/>
              </a:solidFill>
            </a:endParaRPr>
          </a:p>
        </p:txBody>
      </p:sp>
      <p:pic>
        <p:nvPicPr>
          <p:cNvPr id="7" name="図 6"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2172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55650" y="0"/>
            <a:ext cx="7772400" cy="1143000"/>
          </a:xfrm>
        </p:spPr>
        <p:txBody>
          <a:bodyPr/>
          <a:lstStyle/>
          <a:p>
            <a:r>
              <a:rPr lang="ja-JP" altLang="en-US" dirty="0" smtClean="0">
                <a:solidFill>
                  <a:srgbClr val="FFFFCC"/>
                </a:solidFill>
              </a:rPr>
              <a:t>クラブの改革</a:t>
            </a:r>
            <a:endParaRPr lang="ja-JP" altLang="en-US" dirty="0">
              <a:solidFill>
                <a:srgbClr val="FFFFCC"/>
              </a:solidFill>
            </a:endParaRPr>
          </a:p>
        </p:txBody>
      </p:sp>
      <p:sp>
        <p:nvSpPr>
          <p:cNvPr id="55299" name="Rectangle 3"/>
          <p:cNvSpPr>
            <a:spLocks noGrp="1" noChangeArrowheads="1"/>
          </p:cNvSpPr>
          <p:nvPr>
            <p:ph type="body" sz="half" idx="1"/>
          </p:nvPr>
        </p:nvSpPr>
        <p:spPr>
          <a:xfrm>
            <a:off x="431800" y="1341438"/>
            <a:ext cx="8388350" cy="5291137"/>
          </a:xfrm>
        </p:spPr>
        <p:txBody>
          <a:bodyPr>
            <a:normAutofit/>
          </a:bodyPr>
          <a:lstStyle/>
          <a:p>
            <a:r>
              <a:rPr lang="ja-JP" altLang="en-US" sz="3600" b="1" dirty="0">
                <a:ln w="18415" cmpd="sng">
                  <a:solidFill>
                    <a:schemeClr val="tx1"/>
                  </a:solidFill>
                  <a:prstDash val="solid"/>
                </a:ln>
                <a:solidFill>
                  <a:srgbClr val="FFFFFF"/>
                </a:solidFill>
              </a:rPr>
              <a:t>ロータリー運動の主役はクラブ</a:t>
            </a:r>
          </a:p>
          <a:p>
            <a:r>
              <a:rPr lang="ja-JP" altLang="en-US" sz="3600" b="1" dirty="0" smtClean="0">
                <a:ln w="18415" cmpd="sng">
                  <a:solidFill>
                    <a:schemeClr val="tx1"/>
                  </a:solidFill>
                  <a:prstDash val="solid"/>
                </a:ln>
                <a:solidFill>
                  <a:srgbClr val="FFFFFF"/>
                </a:solidFill>
              </a:rPr>
              <a:t>クラブの発展は活性化にかかっている</a:t>
            </a:r>
            <a:endParaRPr lang="ja-JP" altLang="en-US" sz="3600" b="1" dirty="0">
              <a:ln w="18415" cmpd="sng">
                <a:solidFill>
                  <a:schemeClr val="tx1"/>
                </a:solidFill>
                <a:prstDash val="solid"/>
              </a:ln>
              <a:solidFill>
                <a:srgbClr val="FFFFFF"/>
              </a:solidFill>
            </a:endParaRPr>
          </a:p>
          <a:p>
            <a:r>
              <a:rPr lang="ja-JP" altLang="en-US" sz="3600" b="1" dirty="0">
                <a:ln w="18415" cmpd="sng">
                  <a:solidFill>
                    <a:schemeClr val="tx1"/>
                  </a:solidFill>
                  <a:prstDash val="solid"/>
                </a:ln>
                <a:solidFill>
                  <a:srgbClr val="FFFFFF"/>
                </a:solidFill>
              </a:rPr>
              <a:t>クラブ管理運営の</a:t>
            </a:r>
            <a:r>
              <a:rPr lang="ja-JP" altLang="en-US" sz="3600" b="1" dirty="0" smtClean="0">
                <a:ln w="18415" cmpd="sng">
                  <a:solidFill>
                    <a:schemeClr val="tx1"/>
                  </a:solidFill>
                  <a:prstDash val="solid"/>
                </a:ln>
                <a:solidFill>
                  <a:srgbClr val="FFFFFF"/>
                </a:solidFill>
              </a:rPr>
              <a:t>ほとんど</a:t>
            </a:r>
            <a:r>
              <a:rPr lang="ja-JP" altLang="en-US" sz="3600" b="1" dirty="0">
                <a:ln w="18415" cmpd="sng">
                  <a:solidFill>
                    <a:schemeClr val="tx1"/>
                  </a:solidFill>
                  <a:prstDash val="solid"/>
                </a:ln>
                <a:solidFill>
                  <a:srgbClr val="FFFFFF"/>
                </a:solidFill>
              </a:rPr>
              <a:t>、奉仕活動のすべては、</a:t>
            </a:r>
          </a:p>
          <a:p>
            <a:pPr>
              <a:buFontTx/>
              <a:buNone/>
            </a:pPr>
            <a:r>
              <a:rPr lang="ja-JP" altLang="en-US" sz="3600" b="1" dirty="0">
                <a:ln w="18415" cmpd="sng">
                  <a:solidFill>
                    <a:schemeClr val="tx1"/>
                  </a:solidFill>
                  <a:prstDash val="solid"/>
                </a:ln>
                <a:solidFill>
                  <a:srgbClr val="FFFFFF"/>
                </a:solidFill>
              </a:rPr>
              <a:t>　クラブの自治権の範疇に</a:t>
            </a:r>
          </a:p>
          <a:p>
            <a:pPr>
              <a:buFontTx/>
              <a:buNone/>
            </a:pPr>
            <a:r>
              <a:rPr lang="ja-JP" altLang="en-US" sz="3600" b="1" dirty="0">
                <a:ln w="18415" cmpd="sng">
                  <a:solidFill>
                    <a:schemeClr val="tx1"/>
                  </a:solidFill>
                  <a:prstDash val="solid"/>
                </a:ln>
                <a:solidFill>
                  <a:srgbClr val="FFFFFF"/>
                </a:solidFill>
              </a:rPr>
              <a:t>　ある</a:t>
            </a:r>
          </a:p>
        </p:txBody>
      </p:sp>
      <p:pic>
        <p:nvPicPr>
          <p:cNvPr id="55300" name="Picture 4" descr="pe01676_"/>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616575" y="4076700"/>
            <a:ext cx="3378200" cy="2589213"/>
          </a:xfrm>
          <a:noFill/>
          <a:ln/>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5820097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2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2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2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55299">
                                            <p:txEl>
                                              <p:pRg st="3" end="3"/>
                                            </p:txEl>
                                          </p:spTgt>
                                        </p:tgtEl>
                                        <p:attrNameLst>
                                          <p:attrName>style.visibility</p:attrName>
                                        </p:attrNameLst>
                                      </p:cBhvr>
                                      <p:to>
                                        <p:strVal val="visible"/>
                                      </p:to>
                                    </p:set>
                                    <p:anim calcmode="lin" valueType="num">
                                      <p:cBhvr additive="base">
                                        <p:cTn id="24" dur="20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55299">
                                            <p:txEl>
                                              <p:pRg st="4" end="4"/>
                                            </p:txEl>
                                          </p:spTgt>
                                        </p:tgtEl>
                                        <p:attrNameLst>
                                          <p:attrName>style.visibility</p:attrName>
                                        </p:attrNameLst>
                                      </p:cBhvr>
                                      <p:to>
                                        <p:strVal val="visible"/>
                                      </p:to>
                                    </p:set>
                                    <p:anim calcmode="lin" valueType="num">
                                      <p:cBhvr additive="base">
                                        <p:cTn id="29" dur="20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1143000"/>
          </a:xfrm>
        </p:spPr>
        <p:txBody>
          <a:bodyPr/>
          <a:lstStyle/>
          <a:p>
            <a:r>
              <a:rPr lang="ja-JP" altLang="en-US" dirty="0">
                <a:solidFill>
                  <a:srgbClr val="FFFFCC"/>
                </a:solidFill>
              </a:rPr>
              <a:t>クラブ細則の整備</a:t>
            </a:r>
          </a:p>
        </p:txBody>
      </p:sp>
      <p:sp>
        <p:nvSpPr>
          <p:cNvPr id="52227" name="Rectangle 3"/>
          <p:cNvSpPr>
            <a:spLocks noGrp="1" noChangeArrowheads="1"/>
          </p:cNvSpPr>
          <p:nvPr>
            <p:ph type="body" sz="half" idx="1"/>
          </p:nvPr>
        </p:nvSpPr>
        <p:spPr>
          <a:xfrm>
            <a:off x="609600" y="1447800"/>
            <a:ext cx="8001000" cy="3505200"/>
          </a:xfrm>
        </p:spPr>
        <p:txBody>
          <a:bodyPr/>
          <a:lstStyle/>
          <a:p>
            <a:r>
              <a:rPr lang="ja-JP" altLang="en-US" sz="3600" b="1" dirty="0">
                <a:ln w="18415" cmpd="sng">
                  <a:solidFill>
                    <a:schemeClr val="tx1"/>
                  </a:solidFill>
                  <a:prstDash val="solid"/>
                </a:ln>
                <a:solidFill>
                  <a:schemeClr val="bg1"/>
                </a:solidFill>
              </a:rPr>
              <a:t>クラブの実態に沿った委員会構成</a:t>
            </a:r>
          </a:p>
          <a:p>
            <a:pPr>
              <a:buFontTx/>
              <a:buNone/>
            </a:pPr>
            <a:r>
              <a:rPr lang="ja-JP" altLang="en-US" sz="3600" b="1" dirty="0">
                <a:ln w="18415" cmpd="sng">
                  <a:solidFill>
                    <a:schemeClr val="tx1"/>
                  </a:solidFill>
                  <a:prstDash val="solid"/>
                </a:ln>
                <a:solidFill>
                  <a:schemeClr val="bg1"/>
                </a:solidFill>
              </a:rPr>
              <a:t>　　委員会の統廃合・新設</a:t>
            </a:r>
          </a:p>
          <a:p>
            <a:r>
              <a:rPr lang="ja-JP" altLang="en-US" sz="3600" b="1" dirty="0">
                <a:ln w="18415" cmpd="sng">
                  <a:solidFill>
                    <a:schemeClr val="tx1"/>
                  </a:solidFill>
                  <a:prstDash val="solid"/>
                </a:ln>
                <a:solidFill>
                  <a:schemeClr val="bg1"/>
                </a:solidFill>
              </a:rPr>
              <a:t>奉仕活動実践の具体的目標</a:t>
            </a:r>
          </a:p>
          <a:p>
            <a:r>
              <a:rPr lang="ja-JP" altLang="en-US" sz="3600" b="1" dirty="0">
                <a:ln w="18415" cmpd="sng">
                  <a:solidFill>
                    <a:schemeClr val="tx1"/>
                  </a:solidFill>
                  <a:prstDash val="solid"/>
                </a:ln>
                <a:solidFill>
                  <a:schemeClr val="bg1"/>
                </a:solidFill>
              </a:rPr>
              <a:t>会員選挙の方法</a:t>
            </a:r>
          </a:p>
          <a:p>
            <a:r>
              <a:rPr lang="ja-JP" altLang="en-US" sz="3600" b="1" dirty="0">
                <a:ln w="18415" cmpd="sng">
                  <a:solidFill>
                    <a:schemeClr val="tx1"/>
                  </a:solidFill>
                  <a:prstDash val="solid"/>
                </a:ln>
                <a:solidFill>
                  <a:schemeClr val="bg1"/>
                </a:solidFill>
              </a:rPr>
              <a:t>例会の運営方法</a:t>
            </a:r>
          </a:p>
        </p:txBody>
      </p:sp>
      <p:sp>
        <p:nvSpPr>
          <p:cNvPr id="52228" name="AutoShape 4"/>
          <p:cNvSpPr>
            <a:spLocks noChangeArrowheads="1"/>
          </p:cNvSpPr>
          <p:nvPr/>
        </p:nvSpPr>
        <p:spPr bwMode="auto">
          <a:xfrm>
            <a:off x="533400" y="5257800"/>
            <a:ext cx="7848600" cy="1182688"/>
          </a:xfrm>
          <a:prstGeom prst="ribbon2">
            <a:avLst>
              <a:gd name="adj1" fmla="val 12500"/>
              <a:gd name="adj2" fmla="val 58648"/>
            </a:avLst>
          </a:prstGeom>
          <a:solidFill>
            <a:srgbClr val="FFFF00"/>
          </a:solidFill>
          <a:ln w="9525">
            <a:solidFill>
              <a:schemeClr val="tx1"/>
            </a:solidFill>
            <a:round/>
            <a:headEnd/>
            <a:tailEnd/>
          </a:ln>
          <a:effectLst/>
        </p:spPr>
        <p:txBody>
          <a:bodyPr wrap="none" anchor="ctr"/>
          <a:lstStyle/>
          <a:p>
            <a:pPr algn="ctr"/>
            <a:r>
              <a:rPr lang="ja-JP" altLang="en-US" sz="2800" b="1" dirty="0"/>
              <a:t>クラブの実態に沿うように</a:t>
            </a:r>
          </a:p>
          <a:p>
            <a:pPr algn="ctr"/>
            <a:r>
              <a:rPr lang="ja-JP" altLang="en-US" sz="2800" b="1" dirty="0"/>
              <a:t>随時見直し、改正する</a:t>
            </a: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017118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2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 calcmode="lin" valueType="num">
                                      <p:cBhvr additive="base">
                                        <p:cTn id="12" dur="20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2227">
                                            <p:txEl>
                                              <p:pRg st="2" end="2"/>
                                            </p:txEl>
                                          </p:spTgt>
                                        </p:tgtEl>
                                        <p:attrNameLst>
                                          <p:attrName>style.visibility</p:attrName>
                                        </p:attrNameLst>
                                      </p:cBhvr>
                                      <p:to>
                                        <p:strVal val="visible"/>
                                      </p:to>
                                    </p:set>
                                    <p:anim calcmode="lin" valueType="num">
                                      <p:cBhvr additive="base">
                                        <p:cTn id="18" dur="2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2227">
                                            <p:txEl>
                                              <p:pRg st="3" end="3"/>
                                            </p:txEl>
                                          </p:spTgt>
                                        </p:tgtEl>
                                        <p:attrNameLst>
                                          <p:attrName>style.visibility</p:attrName>
                                        </p:attrNameLst>
                                      </p:cBhvr>
                                      <p:to>
                                        <p:strVal val="visible"/>
                                      </p:to>
                                    </p:set>
                                    <p:anim calcmode="lin" valueType="num">
                                      <p:cBhvr additive="base">
                                        <p:cTn id="24" dur="20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2227">
                                            <p:txEl>
                                              <p:pRg st="4" end="4"/>
                                            </p:txEl>
                                          </p:spTgt>
                                        </p:tgtEl>
                                        <p:attrNameLst>
                                          <p:attrName>style.visibility</p:attrName>
                                        </p:attrNameLst>
                                      </p:cBhvr>
                                      <p:to>
                                        <p:strVal val="visible"/>
                                      </p:to>
                                    </p:set>
                                    <p:anim calcmode="lin" valueType="num">
                                      <p:cBhvr additive="base">
                                        <p:cTn id="30" dur="20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52227">
                                            <p:txEl>
                                              <p:pRg st="4" end="4"/>
                                            </p:txEl>
                                          </p:spTgt>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2000"/>
                            </p:stCondLst>
                            <p:childTnLst>
                              <p:par>
                                <p:cTn id="33" presetID="5" presetClass="entr" presetSubtype="10" fill="hold" grpId="0" nodeType="afterEffect">
                                  <p:stCondLst>
                                    <p:cond delay="0"/>
                                  </p:stCondLst>
                                  <p:childTnLst>
                                    <p:set>
                                      <p:cBhvr>
                                        <p:cTn id="34" dur="1" fill="hold">
                                          <p:stCondLst>
                                            <p:cond delay="0"/>
                                          </p:stCondLst>
                                        </p:cTn>
                                        <p:tgtEl>
                                          <p:spTgt spid="52228"/>
                                        </p:tgtEl>
                                        <p:attrNameLst>
                                          <p:attrName>style.visibility</p:attrName>
                                        </p:attrNameLst>
                                      </p:cBhvr>
                                      <p:to>
                                        <p:strVal val="visible"/>
                                      </p:to>
                                    </p:set>
                                    <p:animEffect transition="in" filter="checkerboard(across)">
                                      <p:cBhvr>
                                        <p:cTn id="35"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0"/>
            <a:ext cx="7772400" cy="1143000"/>
          </a:xfrm>
        </p:spPr>
        <p:txBody>
          <a:bodyPr/>
          <a:lstStyle/>
          <a:p>
            <a:r>
              <a:rPr lang="ja-JP" altLang="en-US" dirty="0">
                <a:solidFill>
                  <a:srgbClr val="FFFFCC"/>
                </a:solidFill>
              </a:rPr>
              <a:t>効果的な例会運営</a:t>
            </a:r>
          </a:p>
        </p:txBody>
      </p:sp>
      <p:sp>
        <p:nvSpPr>
          <p:cNvPr id="59395" name="Rectangle 3"/>
          <p:cNvSpPr>
            <a:spLocks noGrp="1" noChangeArrowheads="1"/>
          </p:cNvSpPr>
          <p:nvPr>
            <p:ph type="body" idx="1"/>
          </p:nvPr>
        </p:nvSpPr>
        <p:spPr>
          <a:xfrm>
            <a:off x="685800" y="1447800"/>
            <a:ext cx="7772400" cy="3505200"/>
          </a:xfrm>
        </p:spPr>
        <p:txBody>
          <a:bodyPr>
            <a:normAutofit/>
          </a:bodyPr>
          <a:lstStyle/>
          <a:p>
            <a:r>
              <a:rPr lang="ja-JP" altLang="en-US" sz="3600" b="1" dirty="0">
                <a:ln w="18415" cmpd="sng">
                  <a:solidFill>
                    <a:schemeClr val="tx1"/>
                  </a:solidFill>
                  <a:prstDash val="solid"/>
                </a:ln>
                <a:solidFill>
                  <a:schemeClr val="bg1"/>
                </a:solidFill>
              </a:rPr>
              <a:t>最新情報の提供</a:t>
            </a:r>
          </a:p>
          <a:p>
            <a:r>
              <a:rPr lang="ja-JP" altLang="en-US" sz="3600" b="1" dirty="0">
                <a:ln w="18415" cmpd="sng">
                  <a:solidFill>
                    <a:schemeClr val="tx1"/>
                  </a:solidFill>
                  <a:prstDash val="solid"/>
                </a:ln>
                <a:solidFill>
                  <a:schemeClr val="bg1"/>
                </a:solidFill>
              </a:rPr>
              <a:t>純粋親睦</a:t>
            </a:r>
          </a:p>
          <a:p>
            <a:r>
              <a:rPr lang="ja-JP" altLang="en-US" sz="3600" b="1" dirty="0" smtClean="0">
                <a:ln w="18415" cmpd="sng">
                  <a:solidFill>
                    <a:schemeClr val="tx1"/>
                  </a:solidFill>
                  <a:prstDash val="solid"/>
                </a:ln>
                <a:solidFill>
                  <a:schemeClr val="bg1"/>
                </a:solidFill>
              </a:rPr>
              <a:t>卓話の重要性の認識</a:t>
            </a:r>
            <a:endParaRPr lang="ja-JP" altLang="en-US" sz="3600" b="1" dirty="0">
              <a:ln w="18415" cmpd="sng">
                <a:solidFill>
                  <a:schemeClr val="tx1"/>
                </a:solidFill>
                <a:prstDash val="solid"/>
              </a:ln>
              <a:solidFill>
                <a:schemeClr val="bg1"/>
              </a:solidFill>
            </a:endParaRPr>
          </a:p>
          <a:p>
            <a:r>
              <a:rPr lang="ja-JP" altLang="en-US" sz="3600" b="1" dirty="0">
                <a:ln w="18415" cmpd="sng">
                  <a:solidFill>
                    <a:schemeClr val="tx1"/>
                  </a:solidFill>
                  <a:prstDash val="solid"/>
                </a:ln>
                <a:solidFill>
                  <a:schemeClr val="bg1"/>
                </a:solidFill>
              </a:rPr>
              <a:t>会長の時間の有効活用</a:t>
            </a:r>
          </a:p>
          <a:p>
            <a:r>
              <a:rPr lang="ja-JP" altLang="en-US" sz="3600" b="1" dirty="0">
                <a:ln w="18415" cmpd="sng">
                  <a:solidFill>
                    <a:schemeClr val="tx1"/>
                  </a:solidFill>
                  <a:prstDash val="solid"/>
                </a:ln>
                <a:solidFill>
                  <a:schemeClr val="bg1"/>
                </a:solidFill>
              </a:rPr>
              <a:t>特別月間行事の活用</a:t>
            </a:r>
          </a:p>
        </p:txBody>
      </p:sp>
      <p:sp>
        <p:nvSpPr>
          <p:cNvPr id="59396" name="AutoShape 4"/>
          <p:cNvSpPr>
            <a:spLocks noChangeArrowheads="1"/>
          </p:cNvSpPr>
          <p:nvPr/>
        </p:nvSpPr>
        <p:spPr bwMode="auto">
          <a:xfrm>
            <a:off x="685800" y="4876800"/>
            <a:ext cx="7848600" cy="1792288"/>
          </a:xfrm>
          <a:prstGeom prst="ribbon2">
            <a:avLst>
              <a:gd name="adj1" fmla="val 12500"/>
              <a:gd name="adj2" fmla="val 74074"/>
            </a:avLst>
          </a:prstGeom>
          <a:solidFill>
            <a:srgbClr val="FFFF00"/>
          </a:solidFill>
          <a:ln w="9525">
            <a:solidFill>
              <a:schemeClr val="tx1"/>
            </a:solidFill>
            <a:round/>
            <a:headEnd/>
            <a:tailEnd/>
          </a:ln>
          <a:effectLst/>
        </p:spPr>
        <p:txBody>
          <a:bodyPr wrap="none" anchor="ctr"/>
          <a:lstStyle/>
          <a:p>
            <a:pPr algn="ctr"/>
            <a:r>
              <a:rPr lang="ja-JP" altLang="en-US" sz="2800" b="1" dirty="0"/>
              <a:t>例会出席によって得られるメリットは</a:t>
            </a:r>
          </a:p>
          <a:p>
            <a:pPr algn="ctr"/>
            <a:r>
              <a:rPr lang="ja-JP" altLang="en-US" sz="2800" b="1" dirty="0"/>
              <a:t>事業上の貴重な時間を割くデメリット</a:t>
            </a:r>
          </a:p>
          <a:p>
            <a:pPr algn="ctr"/>
            <a:r>
              <a:rPr lang="ja-JP" altLang="en-US" sz="2800" b="1" dirty="0"/>
              <a:t>より大きくなければならない</a:t>
            </a: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71614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2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2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2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2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2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9396"/>
                                        </p:tgtEl>
                                        <p:attrNameLst>
                                          <p:attrName>style.visibility</p:attrName>
                                        </p:attrNameLst>
                                      </p:cBhvr>
                                      <p:to>
                                        <p:strVal val="visible"/>
                                      </p:to>
                                    </p:set>
                                    <p:animEffect transition="in" filter="checkerboard(across)">
                                      <p:cBhvr>
                                        <p:cTn id="3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5650" y="0"/>
            <a:ext cx="7772400" cy="1143000"/>
          </a:xfrm>
        </p:spPr>
        <p:txBody>
          <a:bodyPr>
            <a:normAutofit/>
          </a:bodyPr>
          <a:lstStyle/>
          <a:p>
            <a:pPr eaLnBrk="1" hangingPunct="1"/>
            <a:r>
              <a:rPr lang="ja-JP" altLang="en-US" dirty="0" smtClean="0">
                <a:solidFill>
                  <a:srgbClr val="FFFF99"/>
                </a:solidFill>
              </a:rPr>
              <a:t>クラブ運営の合理化</a:t>
            </a:r>
          </a:p>
        </p:txBody>
      </p:sp>
      <p:sp>
        <p:nvSpPr>
          <p:cNvPr id="246787" name="Rectangle 3"/>
          <p:cNvSpPr>
            <a:spLocks noGrp="1" noChangeArrowheads="1"/>
          </p:cNvSpPr>
          <p:nvPr>
            <p:ph type="body" idx="1"/>
          </p:nvPr>
        </p:nvSpPr>
        <p:spPr>
          <a:xfrm>
            <a:off x="323850" y="1196975"/>
            <a:ext cx="8496300" cy="5400377"/>
          </a:xfrm>
        </p:spPr>
        <p:txBody>
          <a:bodyPr>
            <a:normAutofit/>
          </a:bodyPr>
          <a:lstStyle/>
          <a:p>
            <a:pPr eaLnBrk="1" hangingPunct="1">
              <a:defRPr/>
            </a:pPr>
            <a:r>
              <a:rPr lang="ja-JP" altLang="en-US" sz="3600" b="1" dirty="0" smtClean="0">
                <a:ln w="18415" cmpd="sng">
                  <a:solidFill>
                    <a:schemeClr val="tx1"/>
                  </a:solidFill>
                  <a:prstDash val="solid"/>
                </a:ln>
                <a:solidFill>
                  <a:schemeClr val="bg1"/>
                </a:solidFill>
              </a:rPr>
              <a:t>クラブの役割はクラブ会員が分担して</a:t>
            </a:r>
          </a:p>
          <a:p>
            <a:pPr eaLnBrk="1" hangingPunct="1">
              <a:defRPr/>
            </a:pPr>
            <a:r>
              <a:rPr lang="ja-JP" altLang="en-US" sz="3600" b="1" dirty="0" smtClean="0">
                <a:ln w="18415" cmpd="sng">
                  <a:solidFill>
                    <a:schemeClr val="tx1"/>
                  </a:solidFill>
                  <a:prstDash val="solid"/>
                </a:ln>
                <a:solidFill>
                  <a:schemeClr val="bg1"/>
                </a:solidFill>
              </a:rPr>
              <a:t>事務局・事務局員は必要か</a:t>
            </a:r>
          </a:p>
          <a:p>
            <a:pPr eaLnBrk="1" hangingPunct="1">
              <a:defRPr/>
            </a:pPr>
            <a:r>
              <a:rPr lang="ja-JP" altLang="en-US" sz="3600" b="1" dirty="0" smtClean="0">
                <a:ln w="18415" cmpd="sng">
                  <a:solidFill>
                    <a:schemeClr val="tx1"/>
                  </a:solidFill>
                  <a:prstDash val="solid"/>
                </a:ln>
                <a:solidFill>
                  <a:schemeClr val="bg1"/>
                </a:solidFill>
              </a:rPr>
              <a:t>世間一般の昼食の相場は</a:t>
            </a:r>
          </a:p>
          <a:p>
            <a:pPr eaLnBrk="1" hangingPunct="1">
              <a:defRPr/>
            </a:pPr>
            <a:r>
              <a:rPr lang="ja-JP" altLang="en-US" sz="3600" b="1" dirty="0" smtClean="0">
                <a:ln w="18415" cmpd="sng">
                  <a:solidFill>
                    <a:schemeClr val="tx1"/>
                  </a:solidFill>
                  <a:prstDash val="solid"/>
                </a:ln>
                <a:solidFill>
                  <a:schemeClr val="bg1"/>
                </a:solidFill>
              </a:rPr>
              <a:t>会費と食事代との分離</a:t>
            </a:r>
          </a:p>
          <a:p>
            <a:pPr eaLnBrk="1" hangingPunct="1">
              <a:defRPr/>
            </a:pPr>
            <a:r>
              <a:rPr lang="ja-JP" altLang="en-US" sz="3600" b="1" dirty="0" smtClean="0">
                <a:ln w="18415" cmpd="sng">
                  <a:solidFill>
                    <a:schemeClr val="tx1"/>
                  </a:solidFill>
                  <a:prstDash val="solid"/>
                </a:ln>
                <a:solidFill>
                  <a:schemeClr val="bg1"/>
                </a:solidFill>
              </a:rPr>
              <a:t>受益者負担の原則</a:t>
            </a:r>
          </a:p>
          <a:p>
            <a:pPr eaLnBrk="1" hangingPunct="1">
              <a:defRPr/>
            </a:pPr>
            <a:r>
              <a:rPr lang="ja-JP" altLang="en-US" sz="3600" b="1" dirty="0" smtClean="0">
                <a:ln w="18415" cmpd="sng">
                  <a:solidFill>
                    <a:schemeClr val="tx1"/>
                  </a:solidFill>
                  <a:prstDash val="solid"/>
                </a:ln>
                <a:solidFill>
                  <a:schemeClr val="bg1"/>
                </a:solidFill>
              </a:rPr>
              <a:t>事務処理の</a:t>
            </a:r>
            <a:r>
              <a:rPr lang="en-US" altLang="ja-JP" sz="3600" b="1" dirty="0" smtClean="0">
                <a:ln w="18415" cmpd="sng">
                  <a:solidFill>
                    <a:schemeClr val="tx1"/>
                  </a:solidFill>
                  <a:prstDash val="solid"/>
                </a:ln>
                <a:solidFill>
                  <a:schemeClr val="bg1"/>
                </a:solidFill>
              </a:rPr>
              <a:t>IT</a:t>
            </a:r>
            <a:r>
              <a:rPr lang="ja-JP" altLang="en-US" sz="3600" b="1" dirty="0" smtClean="0">
                <a:ln w="18415" cmpd="sng">
                  <a:solidFill>
                    <a:schemeClr val="tx1"/>
                  </a:solidFill>
                  <a:prstDash val="solid"/>
                </a:ln>
                <a:solidFill>
                  <a:schemeClr val="bg1"/>
                </a:solidFill>
              </a:rPr>
              <a:t>化・・通信費の削減</a:t>
            </a:r>
          </a:p>
          <a:p>
            <a:pPr eaLnBrk="1" hangingPunct="1">
              <a:defRPr/>
            </a:pPr>
            <a:r>
              <a:rPr lang="ja-JP" altLang="en-US" sz="3600" b="1" dirty="0" smtClean="0">
                <a:ln w="18415" cmpd="sng">
                  <a:solidFill>
                    <a:schemeClr val="tx1"/>
                  </a:solidFill>
                  <a:prstDash val="solid"/>
                </a:ln>
                <a:solidFill>
                  <a:schemeClr val="bg1"/>
                </a:solidFill>
              </a:rPr>
              <a:t>週報の</a:t>
            </a:r>
            <a:r>
              <a:rPr lang="en-US" altLang="ja-JP" sz="3600" b="1" dirty="0" smtClean="0">
                <a:ln w="18415" cmpd="sng">
                  <a:solidFill>
                    <a:schemeClr val="tx1"/>
                  </a:solidFill>
                  <a:prstDash val="solid"/>
                </a:ln>
                <a:solidFill>
                  <a:schemeClr val="bg1"/>
                </a:solidFill>
              </a:rPr>
              <a:t>IT</a:t>
            </a:r>
            <a:r>
              <a:rPr lang="ja-JP" altLang="en-US" sz="3600" b="1" dirty="0" smtClean="0">
                <a:ln w="18415" cmpd="sng">
                  <a:solidFill>
                    <a:schemeClr val="tx1"/>
                  </a:solidFill>
                  <a:prstDash val="solid"/>
                </a:ln>
                <a:solidFill>
                  <a:schemeClr val="bg1"/>
                </a:solidFill>
              </a:rPr>
              <a:t>化・・メールによる配布</a:t>
            </a:r>
          </a:p>
          <a:p>
            <a:pPr eaLnBrk="1" hangingPunct="1">
              <a:defRPr/>
            </a:pPr>
            <a:r>
              <a:rPr lang="ja-JP" altLang="en-US" sz="3600" b="1" dirty="0" smtClean="0">
                <a:ln w="18415" cmpd="sng">
                  <a:solidFill>
                    <a:schemeClr val="tx1"/>
                  </a:solidFill>
                  <a:prstDash val="solid"/>
                </a:ln>
                <a:solidFill>
                  <a:schemeClr val="bg1"/>
                </a:solidFill>
              </a:rPr>
              <a:t>ニコニコ会計の正しい管理</a:t>
            </a: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236331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Effect transition="in" filter="dissolve">
                                      <p:cBhvr>
                                        <p:cTn id="7" dur="500"/>
                                        <p:tgtEl>
                                          <p:spTgt spid="246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6787">
                                            <p:txEl>
                                              <p:pRg st="1" end="1"/>
                                            </p:txEl>
                                          </p:spTgt>
                                        </p:tgtEl>
                                        <p:attrNameLst>
                                          <p:attrName>style.visibility</p:attrName>
                                        </p:attrNameLst>
                                      </p:cBhvr>
                                      <p:to>
                                        <p:strVal val="visible"/>
                                      </p:to>
                                    </p:set>
                                    <p:animEffect transition="in" filter="dissolve">
                                      <p:cBhvr>
                                        <p:cTn id="12" dur="500"/>
                                        <p:tgtEl>
                                          <p:spTgt spid="2467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6787">
                                            <p:txEl>
                                              <p:pRg st="2" end="2"/>
                                            </p:txEl>
                                          </p:spTgt>
                                        </p:tgtEl>
                                        <p:attrNameLst>
                                          <p:attrName>style.visibility</p:attrName>
                                        </p:attrNameLst>
                                      </p:cBhvr>
                                      <p:to>
                                        <p:strVal val="visible"/>
                                      </p:to>
                                    </p:set>
                                    <p:animEffect transition="in" filter="dissolve">
                                      <p:cBhvr>
                                        <p:cTn id="17" dur="500"/>
                                        <p:tgtEl>
                                          <p:spTgt spid="2467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46787">
                                            <p:txEl>
                                              <p:pRg st="3" end="3"/>
                                            </p:txEl>
                                          </p:spTgt>
                                        </p:tgtEl>
                                        <p:attrNameLst>
                                          <p:attrName>style.visibility</p:attrName>
                                        </p:attrNameLst>
                                      </p:cBhvr>
                                      <p:to>
                                        <p:strVal val="visible"/>
                                      </p:to>
                                    </p:set>
                                    <p:animEffect transition="in" filter="dissolve">
                                      <p:cBhvr>
                                        <p:cTn id="22" dur="500"/>
                                        <p:tgtEl>
                                          <p:spTgt spid="246787">
                                            <p:txEl>
                                              <p:pRg st="3" end="3"/>
                                            </p:txEl>
                                          </p:spTgt>
                                        </p:tgtEl>
                                      </p:cBhvr>
                                    </p:animEffec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246787">
                                            <p:txEl>
                                              <p:pRg st="4" end="4"/>
                                            </p:txEl>
                                          </p:spTgt>
                                        </p:tgtEl>
                                        <p:attrNameLst>
                                          <p:attrName>style.visibility</p:attrName>
                                        </p:attrNameLst>
                                      </p:cBhvr>
                                      <p:to>
                                        <p:strVal val="visible"/>
                                      </p:to>
                                    </p:set>
                                    <p:animEffect transition="in" filter="dissolve">
                                      <p:cBhvr>
                                        <p:cTn id="26" dur="500"/>
                                        <p:tgtEl>
                                          <p:spTgt spid="24678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46787">
                                            <p:txEl>
                                              <p:pRg st="5" end="5"/>
                                            </p:txEl>
                                          </p:spTgt>
                                        </p:tgtEl>
                                        <p:attrNameLst>
                                          <p:attrName>style.visibility</p:attrName>
                                        </p:attrNameLst>
                                      </p:cBhvr>
                                      <p:to>
                                        <p:strVal val="visible"/>
                                      </p:to>
                                    </p:set>
                                    <p:animEffect transition="in" filter="dissolve">
                                      <p:cBhvr>
                                        <p:cTn id="31" dur="500"/>
                                        <p:tgtEl>
                                          <p:spTgt spid="246787">
                                            <p:txEl>
                                              <p:pRg st="5" end="5"/>
                                            </p:txEl>
                                          </p:spTgt>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246787">
                                            <p:txEl>
                                              <p:pRg st="6" end="6"/>
                                            </p:txEl>
                                          </p:spTgt>
                                        </p:tgtEl>
                                        <p:attrNameLst>
                                          <p:attrName>style.visibility</p:attrName>
                                        </p:attrNameLst>
                                      </p:cBhvr>
                                      <p:to>
                                        <p:strVal val="visible"/>
                                      </p:to>
                                    </p:set>
                                    <p:animEffect transition="in" filter="dissolve">
                                      <p:cBhvr>
                                        <p:cTn id="35" dur="500"/>
                                        <p:tgtEl>
                                          <p:spTgt spid="24678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46787">
                                            <p:txEl>
                                              <p:pRg st="7" end="7"/>
                                            </p:txEl>
                                          </p:spTgt>
                                        </p:tgtEl>
                                        <p:attrNameLst>
                                          <p:attrName>style.visibility</p:attrName>
                                        </p:attrNameLst>
                                      </p:cBhvr>
                                      <p:to>
                                        <p:strVal val="visible"/>
                                      </p:to>
                                    </p:set>
                                    <p:animEffect transition="in" filter="dissolve">
                                      <p:cBhvr>
                                        <p:cTn id="40" dur="500"/>
                                        <p:tgtEl>
                                          <p:spTgt spid="2467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873414014"/>
              </p:ext>
            </p:extLst>
          </p:nvPr>
        </p:nvGraphicFramePr>
        <p:xfrm>
          <a:off x="179512" y="230948"/>
          <a:ext cx="4320480" cy="6370320"/>
        </p:xfrm>
        <a:graphic>
          <a:graphicData uri="http://schemas.openxmlformats.org/drawingml/2006/table">
            <a:tbl>
              <a:tblPr firstRow="1" bandRow="1">
                <a:tableStyleId>{5C22544A-7EE6-4342-B048-85BDC9FD1C3A}</a:tableStyleId>
              </a:tblPr>
              <a:tblGrid>
                <a:gridCol w="1440160"/>
                <a:gridCol w="2880320"/>
              </a:tblGrid>
              <a:tr h="566114">
                <a:tc>
                  <a:txBody>
                    <a:bodyPr/>
                    <a:lstStyle/>
                    <a:p>
                      <a:pPr algn="ctr"/>
                      <a:r>
                        <a:rPr kumimoji="1" lang="ja-JP" altLang="en-US" sz="3200" dirty="0" smtClean="0">
                          <a:solidFill>
                            <a:srgbClr val="FFFF00"/>
                          </a:solidFill>
                        </a:rPr>
                        <a:t>地区</a:t>
                      </a:r>
                      <a:endParaRPr kumimoji="1" lang="ja-JP" altLang="en-US" sz="3200" dirty="0">
                        <a:solidFill>
                          <a:srgbClr val="FFFF00"/>
                        </a:solidFill>
                      </a:endParaRPr>
                    </a:p>
                  </a:txBody>
                  <a:tcPr/>
                </a:tc>
                <a:tc>
                  <a:txBody>
                    <a:bodyPr/>
                    <a:lstStyle/>
                    <a:p>
                      <a:pPr algn="ctr"/>
                      <a:r>
                        <a:rPr kumimoji="1" lang="ja-JP" altLang="en-US" sz="3200" dirty="0" smtClean="0">
                          <a:solidFill>
                            <a:srgbClr val="FFFF00"/>
                          </a:solidFill>
                        </a:rPr>
                        <a:t>クラブ名</a:t>
                      </a:r>
                      <a:endParaRPr kumimoji="1" lang="ja-JP" altLang="en-US" sz="3200" dirty="0">
                        <a:solidFill>
                          <a:srgbClr val="FFFF00"/>
                        </a:solidFill>
                      </a:endParaRPr>
                    </a:p>
                  </a:txBody>
                  <a:tcPr/>
                </a:tc>
              </a:tr>
              <a:tr h="570709">
                <a:tc>
                  <a:txBody>
                    <a:bodyPr/>
                    <a:lstStyle/>
                    <a:p>
                      <a:pPr algn="ctr"/>
                      <a:r>
                        <a:rPr kumimoji="1" lang="en-US" altLang="ja-JP" sz="3200" dirty="0" smtClean="0"/>
                        <a:t>2830</a:t>
                      </a:r>
                      <a:endParaRPr kumimoji="1" lang="ja-JP" altLang="en-US" sz="3200" dirty="0"/>
                    </a:p>
                  </a:txBody>
                  <a:tcPr/>
                </a:tc>
                <a:tc>
                  <a:txBody>
                    <a:bodyPr/>
                    <a:lstStyle/>
                    <a:p>
                      <a:r>
                        <a:rPr kumimoji="1" lang="ja-JP" altLang="en-US" sz="3200" dirty="0" smtClean="0"/>
                        <a:t>青森南</a:t>
                      </a:r>
                      <a:endParaRPr kumimoji="1" lang="ja-JP" altLang="en-US" sz="3200" dirty="0"/>
                    </a:p>
                  </a:txBody>
                  <a:tcPr/>
                </a:tc>
              </a:tr>
              <a:tr h="570709">
                <a:tc>
                  <a:txBody>
                    <a:bodyPr/>
                    <a:lstStyle/>
                    <a:p>
                      <a:pPr algn="ctr"/>
                      <a:r>
                        <a:rPr kumimoji="1" lang="en-US" altLang="ja-JP" sz="3200" dirty="0" smtClean="0"/>
                        <a:t>2780</a:t>
                      </a:r>
                      <a:endParaRPr kumimoji="1" lang="ja-JP" altLang="en-US" sz="3200" dirty="0"/>
                    </a:p>
                  </a:txBody>
                  <a:tcPr/>
                </a:tc>
                <a:tc>
                  <a:txBody>
                    <a:bodyPr/>
                    <a:lstStyle/>
                    <a:p>
                      <a:r>
                        <a:rPr kumimoji="1" lang="ja-JP" altLang="en-US" sz="3200" dirty="0" smtClean="0"/>
                        <a:t>神奈川西</a:t>
                      </a:r>
                      <a:endParaRPr kumimoji="1" lang="ja-JP" altLang="en-US" sz="3200" dirty="0"/>
                    </a:p>
                  </a:txBody>
                  <a:tcPr/>
                </a:tc>
              </a:tr>
              <a:tr h="570709">
                <a:tc>
                  <a:txBody>
                    <a:bodyPr/>
                    <a:lstStyle/>
                    <a:p>
                      <a:pPr algn="ctr"/>
                      <a:r>
                        <a:rPr kumimoji="1" lang="en-US" altLang="ja-JP" sz="3200" dirty="0" smtClean="0"/>
                        <a:t>2640</a:t>
                      </a:r>
                      <a:endParaRPr kumimoji="1" lang="ja-JP" altLang="en-US" sz="3200" dirty="0"/>
                    </a:p>
                  </a:txBody>
                  <a:tcPr/>
                </a:tc>
                <a:tc>
                  <a:txBody>
                    <a:bodyPr/>
                    <a:lstStyle/>
                    <a:p>
                      <a:r>
                        <a:rPr kumimoji="1" lang="ja-JP" altLang="en-US" sz="3200" dirty="0" smtClean="0"/>
                        <a:t>打田</a:t>
                      </a:r>
                      <a:endParaRPr kumimoji="1" lang="ja-JP" altLang="en-US" sz="3200" dirty="0"/>
                    </a:p>
                  </a:txBody>
                  <a:tcPr/>
                </a:tc>
              </a:tr>
              <a:tr h="570709">
                <a:tc>
                  <a:txBody>
                    <a:bodyPr/>
                    <a:lstStyle/>
                    <a:p>
                      <a:pPr algn="ctr"/>
                      <a:r>
                        <a:rPr kumimoji="1" lang="en-US" altLang="ja-JP" sz="3200" dirty="0" smtClean="0"/>
                        <a:t>2580</a:t>
                      </a:r>
                      <a:endParaRPr kumimoji="1" lang="ja-JP" altLang="en-US" sz="3200" dirty="0"/>
                    </a:p>
                  </a:txBody>
                  <a:tcPr/>
                </a:tc>
                <a:tc>
                  <a:txBody>
                    <a:bodyPr/>
                    <a:lstStyle/>
                    <a:p>
                      <a:r>
                        <a:rPr kumimoji="1" lang="ja-JP" altLang="en-US" sz="3200" dirty="0" smtClean="0"/>
                        <a:t>沖縄東部</a:t>
                      </a:r>
                      <a:endParaRPr kumimoji="1" lang="ja-JP" altLang="en-US" sz="3200" dirty="0"/>
                    </a:p>
                  </a:txBody>
                  <a:tcPr/>
                </a:tc>
              </a:tr>
              <a:tr h="570709">
                <a:tc>
                  <a:txBody>
                    <a:bodyPr/>
                    <a:lstStyle/>
                    <a:p>
                      <a:pPr algn="ctr"/>
                      <a:r>
                        <a:rPr kumimoji="1" lang="en-US" altLang="ja-JP" sz="3200" dirty="0" smtClean="0"/>
                        <a:t>2620</a:t>
                      </a:r>
                      <a:endParaRPr kumimoji="1" lang="ja-JP" altLang="en-US" sz="3200" dirty="0"/>
                    </a:p>
                  </a:txBody>
                  <a:tcPr/>
                </a:tc>
                <a:tc>
                  <a:txBody>
                    <a:bodyPr/>
                    <a:lstStyle/>
                    <a:p>
                      <a:r>
                        <a:rPr kumimoji="1" lang="ja-JP" altLang="en-US" sz="3200" dirty="0" smtClean="0"/>
                        <a:t>伊豆東</a:t>
                      </a:r>
                      <a:endParaRPr kumimoji="1" lang="ja-JP" altLang="en-US" sz="3200" dirty="0"/>
                    </a:p>
                  </a:txBody>
                  <a:tcPr/>
                </a:tc>
              </a:tr>
              <a:tr h="570709">
                <a:tc>
                  <a:txBody>
                    <a:bodyPr/>
                    <a:lstStyle/>
                    <a:p>
                      <a:pPr algn="ctr"/>
                      <a:r>
                        <a:rPr kumimoji="1" lang="en-US" altLang="ja-JP" sz="3200" dirty="0" smtClean="0"/>
                        <a:t>2660</a:t>
                      </a:r>
                      <a:endParaRPr kumimoji="1" lang="ja-JP" altLang="en-US" sz="3200" dirty="0"/>
                    </a:p>
                  </a:txBody>
                  <a:tcPr/>
                </a:tc>
                <a:tc>
                  <a:txBody>
                    <a:bodyPr/>
                    <a:lstStyle/>
                    <a:p>
                      <a:r>
                        <a:rPr kumimoji="1" lang="ja-JP" altLang="en-US" sz="3200" dirty="0" smtClean="0"/>
                        <a:t>大阪城</a:t>
                      </a:r>
                      <a:endParaRPr kumimoji="1" lang="ja-JP" altLang="en-US" sz="3200" dirty="0"/>
                    </a:p>
                  </a:txBody>
                  <a:tcPr/>
                </a:tc>
              </a:tr>
              <a:tr h="570709">
                <a:tc>
                  <a:txBody>
                    <a:bodyPr/>
                    <a:lstStyle/>
                    <a:p>
                      <a:pPr algn="ctr"/>
                      <a:r>
                        <a:rPr kumimoji="1" lang="en-US" altLang="ja-JP" sz="3200" dirty="0" smtClean="0"/>
                        <a:t>2640</a:t>
                      </a:r>
                      <a:endParaRPr kumimoji="1" lang="ja-JP" altLang="en-US" sz="3200" dirty="0"/>
                    </a:p>
                  </a:txBody>
                  <a:tcPr/>
                </a:tc>
                <a:tc>
                  <a:txBody>
                    <a:bodyPr/>
                    <a:lstStyle/>
                    <a:p>
                      <a:r>
                        <a:rPr kumimoji="1" lang="ja-JP" altLang="en-US" sz="3200" dirty="0" smtClean="0"/>
                        <a:t>堺北西</a:t>
                      </a:r>
                      <a:endParaRPr kumimoji="1" lang="ja-JP" altLang="en-US" sz="3200" dirty="0"/>
                    </a:p>
                  </a:txBody>
                  <a:tcPr/>
                </a:tc>
              </a:tr>
              <a:tr h="570709">
                <a:tc>
                  <a:txBody>
                    <a:bodyPr/>
                    <a:lstStyle/>
                    <a:p>
                      <a:pPr algn="ctr"/>
                      <a:r>
                        <a:rPr kumimoji="1" lang="en-US" altLang="ja-JP" sz="3200" dirty="0" smtClean="0"/>
                        <a:t>2640</a:t>
                      </a:r>
                      <a:endParaRPr kumimoji="1" lang="ja-JP" altLang="en-US" sz="3200" dirty="0"/>
                    </a:p>
                  </a:txBody>
                  <a:tcPr/>
                </a:tc>
                <a:tc>
                  <a:txBody>
                    <a:bodyPr/>
                    <a:lstStyle/>
                    <a:p>
                      <a:r>
                        <a:rPr kumimoji="1" lang="ja-JP" altLang="en-US" sz="3200" dirty="0" smtClean="0"/>
                        <a:t>堺南西</a:t>
                      </a:r>
                      <a:endParaRPr kumimoji="1" lang="ja-JP" altLang="en-US" sz="3200" dirty="0"/>
                    </a:p>
                  </a:txBody>
                  <a:tcPr/>
                </a:tc>
              </a:tr>
              <a:tr h="570709">
                <a:tc>
                  <a:txBody>
                    <a:bodyPr/>
                    <a:lstStyle/>
                    <a:p>
                      <a:pPr algn="ctr"/>
                      <a:r>
                        <a:rPr kumimoji="1" lang="en-US" altLang="ja-JP" sz="3200" dirty="0" smtClean="0"/>
                        <a:t>2620</a:t>
                      </a:r>
                      <a:endParaRPr kumimoji="1" lang="ja-JP" altLang="en-US" sz="3200" dirty="0"/>
                    </a:p>
                  </a:txBody>
                  <a:tcPr/>
                </a:tc>
                <a:tc>
                  <a:txBody>
                    <a:bodyPr/>
                    <a:lstStyle/>
                    <a:p>
                      <a:r>
                        <a:rPr kumimoji="1" lang="ja-JP" altLang="en-US" sz="3200" dirty="0" smtClean="0"/>
                        <a:t>上野原</a:t>
                      </a:r>
                      <a:endParaRPr kumimoji="1" lang="ja-JP" altLang="en-US" sz="3200" dirty="0"/>
                    </a:p>
                  </a:txBody>
                  <a:tcPr/>
                </a:tc>
              </a:tr>
              <a:tr h="566114">
                <a:tc>
                  <a:txBody>
                    <a:bodyPr/>
                    <a:lstStyle/>
                    <a:p>
                      <a:pPr algn="ctr"/>
                      <a:r>
                        <a:rPr kumimoji="1" lang="en-US" altLang="ja-JP" sz="3200" dirty="0" smtClean="0"/>
                        <a:t>2670</a:t>
                      </a:r>
                      <a:endParaRPr kumimoji="1" lang="ja-JP" altLang="en-US" sz="3200" dirty="0"/>
                    </a:p>
                  </a:txBody>
                  <a:tcPr/>
                </a:tc>
                <a:tc>
                  <a:txBody>
                    <a:bodyPr/>
                    <a:lstStyle/>
                    <a:p>
                      <a:r>
                        <a:rPr kumimoji="1" lang="ja-JP" altLang="en-US" sz="3200" dirty="0" smtClean="0"/>
                        <a:t>海部</a:t>
                      </a:r>
                      <a:endParaRPr kumimoji="1" lang="ja-JP" altLang="en-US" sz="3200" dirty="0"/>
                    </a:p>
                  </a:txBody>
                  <a:tcPr/>
                </a:tc>
              </a:tr>
            </a:tbl>
          </a:graphicData>
        </a:graphic>
      </p:graphicFrame>
      <p:graphicFrame>
        <p:nvGraphicFramePr>
          <p:cNvPr id="7" name="コンテンツ プレースホルダー 5"/>
          <p:cNvGraphicFramePr>
            <a:graphicFrameLocks/>
          </p:cNvGraphicFramePr>
          <p:nvPr>
            <p:extLst>
              <p:ext uri="{D42A27DB-BD31-4B8C-83A1-F6EECF244321}">
                <p14:modId xmlns:p14="http://schemas.microsoft.com/office/powerpoint/2010/main" val="2144142563"/>
              </p:ext>
            </p:extLst>
          </p:nvPr>
        </p:nvGraphicFramePr>
        <p:xfrm>
          <a:off x="4644008" y="260647"/>
          <a:ext cx="4320480" cy="6370320"/>
        </p:xfrm>
        <a:graphic>
          <a:graphicData uri="http://schemas.openxmlformats.org/drawingml/2006/table">
            <a:tbl>
              <a:tblPr firstRow="1" bandRow="1">
                <a:tableStyleId>{5C22544A-7EE6-4342-B048-85BDC9FD1C3A}</a:tableStyleId>
              </a:tblPr>
              <a:tblGrid>
                <a:gridCol w="1368152"/>
                <a:gridCol w="2952328"/>
              </a:tblGrid>
              <a:tr h="534975">
                <a:tc>
                  <a:txBody>
                    <a:bodyPr/>
                    <a:lstStyle/>
                    <a:p>
                      <a:pPr algn="ctr"/>
                      <a:r>
                        <a:rPr kumimoji="1" lang="ja-JP" altLang="en-US" sz="3200" dirty="0" smtClean="0">
                          <a:solidFill>
                            <a:srgbClr val="FFFF00"/>
                          </a:solidFill>
                        </a:rPr>
                        <a:t>地区</a:t>
                      </a:r>
                      <a:endParaRPr kumimoji="1" lang="ja-JP" altLang="en-US" sz="3200" dirty="0">
                        <a:solidFill>
                          <a:srgbClr val="FFFF00"/>
                        </a:solidFill>
                      </a:endParaRPr>
                    </a:p>
                  </a:txBody>
                  <a:tcPr/>
                </a:tc>
                <a:tc>
                  <a:txBody>
                    <a:bodyPr/>
                    <a:lstStyle/>
                    <a:p>
                      <a:pPr algn="ctr"/>
                      <a:r>
                        <a:rPr kumimoji="1" lang="ja-JP" altLang="en-US" sz="3200" dirty="0" smtClean="0">
                          <a:solidFill>
                            <a:srgbClr val="FFFF00"/>
                          </a:solidFill>
                        </a:rPr>
                        <a:t>クラブ名</a:t>
                      </a:r>
                      <a:endParaRPr kumimoji="1" lang="ja-JP" altLang="en-US" sz="3200" dirty="0">
                        <a:solidFill>
                          <a:srgbClr val="FFFF00"/>
                        </a:solidFill>
                      </a:endParaRPr>
                    </a:p>
                  </a:txBody>
                  <a:tcPr/>
                </a:tc>
              </a:tr>
              <a:tr h="560161">
                <a:tc>
                  <a:txBody>
                    <a:bodyPr/>
                    <a:lstStyle/>
                    <a:p>
                      <a:pPr algn="ctr"/>
                      <a:r>
                        <a:rPr kumimoji="1" lang="en-US" altLang="ja-JP" sz="3200" dirty="0" smtClean="0"/>
                        <a:t>2780</a:t>
                      </a:r>
                      <a:endParaRPr kumimoji="1" lang="ja-JP" altLang="en-US" sz="3200" dirty="0"/>
                    </a:p>
                  </a:txBody>
                  <a:tcPr/>
                </a:tc>
                <a:tc>
                  <a:txBody>
                    <a:bodyPr/>
                    <a:lstStyle/>
                    <a:p>
                      <a:r>
                        <a:rPr kumimoji="1" lang="ja-JP" altLang="en-US" sz="3200" dirty="0" smtClean="0"/>
                        <a:t>鎌倉南</a:t>
                      </a:r>
                      <a:endParaRPr kumimoji="1" lang="ja-JP" altLang="en-US" sz="3200" dirty="0"/>
                    </a:p>
                  </a:txBody>
                  <a:tcPr/>
                </a:tc>
              </a:tr>
              <a:tr h="560161">
                <a:tc>
                  <a:txBody>
                    <a:bodyPr/>
                    <a:lstStyle/>
                    <a:p>
                      <a:pPr algn="ctr"/>
                      <a:r>
                        <a:rPr kumimoji="1" lang="en-US" altLang="ja-JP" sz="3200" dirty="0" smtClean="0"/>
                        <a:t>2570</a:t>
                      </a:r>
                      <a:endParaRPr kumimoji="1" lang="ja-JP" altLang="en-US" sz="3200" dirty="0"/>
                    </a:p>
                  </a:txBody>
                  <a:tcPr/>
                </a:tc>
                <a:tc>
                  <a:txBody>
                    <a:bodyPr/>
                    <a:lstStyle/>
                    <a:p>
                      <a:r>
                        <a:rPr kumimoji="1" lang="ja-JP" altLang="en-US" sz="3200" dirty="0" smtClean="0"/>
                        <a:t>川越東</a:t>
                      </a:r>
                      <a:endParaRPr kumimoji="1" lang="ja-JP" altLang="en-US" sz="3200" dirty="0"/>
                    </a:p>
                  </a:txBody>
                  <a:tcPr/>
                </a:tc>
              </a:tr>
              <a:tr h="560161">
                <a:tc>
                  <a:txBody>
                    <a:bodyPr/>
                    <a:lstStyle/>
                    <a:p>
                      <a:pPr algn="ctr"/>
                      <a:r>
                        <a:rPr kumimoji="1" lang="en-US" altLang="ja-JP" sz="3200" dirty="0" smtClean="0"/>
                        <a:t>2770</a:t>
                      </a:r>
                      <a:endParaRPr kumimoji="1" lang="ja-JP" altLang="en-US" sz="3200" dirty="0"/>
                    </a:p>
                  </a:txBody>
                  <a:tcPr/>
                </a:tc>
                <a:tc>
                  <a:txBody>
                    <a:bodyPr/>
                    <a:lstStyle/>
                    <a:p>
                      <a:r>
                        <a:rPr kumimoji="1" lang="ja-JP" altLang="en-US" sz="3200" b="0" dirty="0" smtClean="0"/>
                        <a:t>吉川イブニング</a:t>
                      </a:r>
                      <a:endParaRPr kumimoji="1" lang="ja-JP" altLang="en-US" sz="3200" b="0" dirty="0"/>
                    </a:p>
                  </a:txBody>
                  <a:tcPr/>
                </a:tc>
              </a:tr>
              <a:tr h="560161">
                <a:tc>
                  <a:txBody>
                    <a:bodyPr/>
                    <a:lstStyle/>
                    <a:p>
                      <a:pPr algn="ctr"/>
                      <a:r>
                        <a:rPr kumimoji="1" lang="en-US" altLang="ja-JP" sz="3200" dirty="0" smtClean="0"/>
                        <a:t>2500</a:t>
                      </a:r>
                      <a:endParaRPr kumimoji="1" lang="ja-JP" altLang="en-US" sz="3200" dirty="0"/>
                    </a:p>
                  </a:txBody>
                  <a:tcPr/>
                </a:tc>
                <a:tc>
                  <a:txBody>
                    <a:bodyPr/>
                    <a:lstStyle/>
                    <a:p>
                      <a:r>
                        <a:rPr kumimoji="1" lang="ja-JP" altLang="en-US" sz="3200" dirty="0" smtClean="0"/>
                        <a:t>佐呂間</a:t>
                      </a:r>
                      <a:endParaRPr kumimoji="1" lang="ja-JP" altLang="en-US" sz="3200" dirty="0"/>
                    </a:p>
                  </a:txBody>
                  <a:tcPr/>
                </a:tc>
              </a:tr>
              <a:tr h="560161">
                <a:tc>
                  <a:txBody>
                    <a:bodyPr/>
                    <a:lstStyle/>
                    <a:p>
                      <a:pPr algn="ctr"/>
                      <a:r>
                        <a:rPr kumimoji="1" lang="en-US" altLang="ja-JP" sz="3200" dirty="0" smtClean="0"/>
                        <a:t>2800</a:t>
                      </a:r>
                      <a:endParaRPr kumimoji="1" lang="ja-JP" altLang="en-US" sz="3200" dirty="0"/>
                    </a:p>
                  </a:txBody>
                  <a:tcPr/>
                </a:tc>
                <a:tc>
                  <a:txBody>
                    <a:bodyPr/>
                    <a:lstStyle/>
                    <a:p>
                      <a:r>
                        <a:rPr kumimoji="1" lang="ja-JP" altLang="en-US" sz="3200" dirty="0" smtClean="0"/>
                        <a:t>平田みすみ</a:t>
                      </a:r>
                      <a:endParaRPr kumimoji="1" lang="ja-JP" altLang="en-US" sz="3200" dirty="0"/>
                    </a:p>
                  </a:txBody>
                  <a:tcPr/>
                </a:tc>
              </a:tr>
              <a:tr h="560161">
                <a:tc>
                  <a:txBody>
                    <a:bodyPr/>
                    <a:lstStyle/>
                    <a:p>
                      <a:pPr algn="ctr"/>
                      <a:r>
                        <a:rPr kumimoji="1" lang="en-US" altLang="ja-JP" sz="3200" dirty="0" smtClean="0"/>
                        <a:t>2780</a:t>
                      </a:r>
                      <a:endParaRPr kumimoji="1" lang="ja-JP" altLang="en-US" sz="3200" dirty="0"/>
                    </a:p>
                  </a:txBody>
                  <a:tcPr/>
                </a:tc>
                <a:tc>
                  <a:txBody>
                    <a:bodyPr/>
                    <a:lstStyle/>
                    <a:p>
                      <a:r>
                        <a:rPr kumimoji="1" lang="ja-JP" altLang="en-US" sz="3200" dirty="0" smtClean="0"/>
                        <a:t>茅ヶ崎なぎさ</a:t>
                      </a:r>
                      <a:endParaRPr kumimoji="1" lang="ja-JP" altLang="en-US" sz="3200" dirty="0"/>
                    </a:p>
                  </a:txBody>
                  <a:tcPr/>
                </a:tc>
              </a:tr>
              <a:tr h="560161">
                <a:tc>
                  <a:txBody>
                    <a:bodyPr/>
                    <a:lstStyle/>
                    <a:p>
                      <a:pPr algn="ctr"/>
                      <a:r>
                        <a:rPr kumimoji="1" lang="en-US" altLang="ja-JP" sz="3200" dirty="0" smtClean="0"/>
                        <a:t>2800</a:t>
                      </a:r>
                      <a:endParaRPr kumimoji="1" lang="ja-JP" altLang="en-US" sz="3200" dirty="0"/>
                    </a:p>
                  </a:txBody>
                  <a:tcPr/>
                </a:tc>
                <a:tc>
                  <a:txBody>
                    <a:bodyPr/>
                    <a:lstStyle/>
                    <a:p>
                      <a:r>
                        <a:rPr kumimoji="1" lang="ja-JP" altLang="en-US" sz="3200" dirty="0" smtClean="0"/>
                        <a:t>米内沢</a:t>
                      </a:r>
                      <a:endParaRPr kumimoji="1" lang="ja-JP" altLang="en-US" sz="3200" dirty="0"/>
                    </a:p>
                  </a:txBody>
                  <a:tcPr/>
                </a:tc>
              </a:tr>
              <a:tr h="560161">
                <a:tc>
                  <a:txBody>
                    <a:bodyPr/>
                    <a:lstStyle/>
                    <a:p>
                      <a:pPr algn="ctr"/>
                      <a:r>
                        <a:rPr kumimoji="1" lang="en-US" altLang="ja-JP" sz="3200" dirty="0" smtClean="0"/>
                        <a:t>2750</a:t>
                      </a:r>
                      <a:endParaRPr kumimoji="1" lang="ja-JP" altLang="en-US" sz="3200" dirty="0"/>
                    </a:p>
                  </a:txBody>
                  <a:tcPr/>
                </a:tc>
                <a:tc>
                  <a:txBody>
                    <a:bodyPr/>
                    <a:lstStyle/>
                    <a:p>
                      <a:r>
                        <a:rPr kumimoji="1" lang="ja-JP" altLang="en-US" sz="3200" b="0" dirty="0" smtClean="0"/>
                        <a:t>荏原か</a:t>
                      </a:r>
                      <a:r>
                        <a:rPr kumimoji="1" lang="ja-JP" altLang="en-US" sz="3200" b="0" dirty="0" err="1" smtClean="0"/>
                        <a:t>めりあ</a:t>
                      </a:r>
                      <a:endParaRPr kumimoji="1" lang="ja-JP" altLang="en-US" sz="3200" b="0" dirty="0"/>
                    </a:p>
                  </a:txBody>
                  <a:tcPr/>
                </a:tc>
              </a:tr>
              <a:tr h="560161">
                <a:tc>
                  <a:txBody>
                    <a:bodyPr/>
                    <a:lstStyle/>
                    <a:p>
                      <a:pPr algn="ctr"/>
                      <a:r>
                        <a:rPr kumimoji="1" lang="en-US" altLang="ja-JP" sz="3200" dirty="0" smtClean="0"/>
                        <a:t>2640</a:t>
                      </a:r>
                      <a:endParaRPr kumimoji="1" lang="ja-JP" altLang="en-US" sz="3200" dirty="0"/>
                    </a:p>
                  </a:txBody>
                  <a:tcPr/>
                </a:tc>
                <a:tc>
                  <a:txBody>
                    <a:bodyPr/>
                    <a:lstStyle/>
                    <a:p>
                      <a:r>
                        <a:rPr kumimoji="1" lang="ja-JP" altLang="en-US" sz="3200" dirty="0" smtClean="0"/>
                        <a:t>藤井寺</a:t>
                      </a:r>
                      <a:endParaRPr kumimoji="1" lang="ja-JP" altLang="en-US" sz="3200" dirty="0"/>
                    </a:p>
                  </a:txBody>
                  <a:tcPr/>
                </a:tc>
              </a:tr>
              <a:tr h="560161">
                <a:tc>
                  <a:txBody>
                    <a:bodyPr/>
                    <a:lstStyle/>
                    <a:p>
                      <a:pPr algn="ctr"/>
                      <a:r>
                        <a:rPr kumimoji="1" lang="en-US" altLang="ja-JP" sz="3200" dirty="0" smtClean="0"/>
                        <a:t>2780</a:t>
                      </a:r>
                      <a:endParaRPr kumimoji="1" lang="ja-JP" altLang="en-US" sz="3200" dirty="0"/>
                    </a:p>
                  </a:txBody>
                  <a:tcPr/>
                </a:tc>
                <a:tc>
                  <a:txBody>
                    <a:bodyPr/>
                    <a:lstStyle/>
                    <a:p>
                      <a:r>
                        <a:rPr kumimoji="1" lang="ja-JP" altLang="en-US" sz="3200" dirty="0" smtClean="0"/>
                        <a:t>鎌倉西</a:t>
                      </a:r>
                      <a:endParaRPr kumimoji="1" lang="ja-JP" altLang="en-US" sz="3200" dirty="0"/>
                    </a:p>
                  </a:txBody>
                  <a:tcPr/>
                </a:tc>
              </a:tr>
            </a:tbl>
          </a:graphicData>
        </a:graphic>
      </p:graphicFrame>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21187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0" fill="hold"/>
                                        <p:tgtEl>
                                          <p:spTgt spid="7"/>
                                        </p:tgtEl>
                                        <p:attrNameLst>
                                          <p:attrName>ppt_x</p:attrName>
                                        </p:attrNameLst>
                                      </p:cBhvr>
                                      <p:tavLst>
                                        <p:tav tm="0">
                                          <p:val>
                                            <p:strVal val="#ppt_x"/>
                                          </p:val>
                                        </p:tav>
                                        <p:tav tm="100000">
                                          <p:val>
                                            <p:strVal val="#ppt_x"/>
                                          </p:val>
                                        </p:tav>
                                      </p:tavLst>
                                    </p:anim>
                                    <p:anim calcmode="lin" valueType="num">
                                      <p:cBhvr additive="base">
                                        <p:cTn id="13"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9632423"/>
              </p:ext>
            </p:extLst>
          </p:nvPr>
        </p:nvGraphicFramePr>
        <p:xfrm>
          <a:off x="179512" y="230948"/>
          <a:ext cx="4320480" cy="6370320"/>
        </p:xfrm>
        <a:graphic>
          <a:graphicData uri="http://schemas.openxmlformats.org/drawingml/2006/table">
            <a:tbl>
              <a:tblPr firstRow="1" bandRow="1">
                <a:tableStyleId>{5C22544A-7EE6-4342-B048-85BDC9FD1C3A}</a:tableStyleId>
              </a:tblPr>
              <a:tblGrid>
                <a:gridCol w="1368152"/>
                <a:gridCol w="2952328"/>
              </a:tblGrid>
              <a:tr h="566114">
                <a:tc>
                  <a:txBody>
                    <a:bodyPr/>
                    <a:lstStyle/>
                    <a:p>
                      <a:pPr algn="ctr"/>
                      <a:r>
                        <a:rPr kumimoji="1" lang="ja-JP" altLang="en-US" sz="3200" dirty="0" smtClean="0">
                          <a:solidFill>
                            <a:srgbClr val="FFFF00"/>
                          </a:solidFill>
                        </a:rPr>
                        <a:t>地区</a:t>
                      </a:r>
                      <a:endParaRPr kumimoji="1" lang="ja-JP" altLang="en-US" sz="3200" dirty="0">
                        <a:solidFill>
                          <a:srgbClr val="FFFF00"/>
                        </a:solidFill>
                      </a:endParaRPr>
                    </a:p>
                  </a:txBody>
                  <a:tcPr/>
                </a:tc>
                <a:tc>
                  <a:txBody>
                    <a:bodyPr/>
                    <a:lstStyle/>
                    <a:p>
                      <a:pPr algn="ctr"/>
                      <a:r>
                        <a:rPr kumimoji="1" lang="ja-JP" altLang="en-US" sz="3200" dirty="0" smtClean="0">
                          <a:solidFill>
                            <a:srgbClr val="FFFF00"/>
                          </a:solidFill>
                        </a:rPr>
                        <a:t>クラブ名</a:t>
                      </a:r>
                      <a:endParaRPr kumimoji="1" lang="ja-JP" altLang="en-US" sz="3200" dirty="0">
                        <a:solidFill>
                          <a:srgbClr val="FFFF00"/>
                        </a:solidFill>
                      </a:endParaRPr>
                    </a:p>
                  </a:txBody>
                  <a:tcPr/>
                </a:tc>
              </a:tr>
              <a:tr h="570709">
                <a:tc>
                  <a:txBody>
                    <a:bodyPr/>
                    <a:lstStyle/>
                    <a:p>
                      <a:r>
                        <a:rPr kumimoji="1" lang="en-US" altLang="ja-JP" sz="3200" dirty="0" smtClean="0"/>
                        <a:t>2770</a:t>
                      </a:r>
                      <a:endParaRPr kumimoji="1" lang="ja-JP" altLang="en-US" sz="3200" dirty="0"/>
                    </a:p>
                  </a:txBody>
                  <a:tcPr/>
                </a:tc>
                <a:tc>
                  <a:txBody>
                    <a:bodyPr/>
                    <a:lstStyle/>
                    <a:p>
                      <a:r>
                        <a:rPr kumimoji="1" lang="ja-JP" altLang="en-US" sz="3200" dirty="0" smtClean="0"/>
                        <a:t>白岡</a:t>
                      </a:r>
                      <a:endParaRPr kumimoji="1" lang="ja-JP" altLang="en-US" sz="3200" dirty="0"/>
                    </a:p>
                  </a:txBody>
                  <a:tcPr/>
                </a:tc>
              </a:tr>
              <a:tr h="570709">
                <a:tc>
                  <a:txBody>
                    <a:bodyPr/>
                    <a:lstStyle/>
                    <a:p>
                      <a:r>
                        <a:rPr kumimoji="1" lang="en-US" altLang="ja-JP" sz="3200" dirty="0" smtClean="0"/>
                        <a:t>2640</a:t>
                      </a:r>
                      <a:endParaRPr kumimoji="1" lang="ja-JP" altLang="en-US" sz="3200" dirty="0"/>
                    </a:p>
                  </a:txBody>
                  <a:tcPr/>
                </a:tc>
                <a:tc>
                  <a:txBody>
                    <a:bodyPr/>
                    <a:lstStyle/>
                    <a:p>
                      <a:r>
                        <a:rPr kumimoji="1" lang="ja-JP" altLang="en-US" sz="3200" dirty="0" smtClean="0"/>
                        <a:t>堺泉北</a:t>
                      </a:r>
                      <a:endParaRPr kumimoji="1" lang="ja-JP" altLang="en-US" sz="3200" dirty="0"/>
                    </a:p>
                  </a:txBody>
                  <a:tcPr/>
                </a:tc>
              </a:tr>
              <a:tr h="570709">
                <a:tc>
                  <a:txBody>
                    <a:bodyPr/>
                    <a:lstStyle/>
                    <a:p>
                      <a:r>
                        <a:rPr kumimoji="1" lang="en-US" altLang="ja-JP" sz="3200" dirty="0" smtClean="0"/>
                        <a:t>2660</a:t>
                      </a:r>
                      <a:endParaRPr kumimoji="1" lang="ja-JP" altLang="en-US" sz="3200" dirty="0"/>
                    </a:p>
                  </a:txBody>
                  <a:tcPr/>
                </a:tc>
                <a:tc>
                  <a:txBody>
                    <a:bodyPr/>
                    <a:lstStyle/>
                    <a:p>
                      <a:r>
                        <a:rPr kumimoji="1" lang="ja-JP" altLang="en-US" sz="3200" dirty="0" smtClean="0"/>
                        <a:t>大阪東淀</a:t>
                      </a:r>
                      <a:endParaRPr kumimoji="1" lang="ja-JP" altLang="en-US" sz="3200" dirty="0"/>
                    </a:p>
                  </a:txBody>
                  <a:tcPr/>
                </a:tc>
              </a:tr>
              <a:tr h="570709">
                <a:tc>
                  <a:txBody>
                    <a:bodyPr/>
                    <a:lstStyle/>
                    <a:p>
                      <a:r>
                        <a:rPr kumimoji="1" lang="en-US" altLang="ja-JP" sz="3200" dirty="0" smtClean="0"/>
                        <a:t>2660</a:t>
                      </a:r>
                      <a:endParaRPr kumimoji="1" lang="ja-JP" altLang="en-US" sz="3200" dirty="0"/>
                    </a:p>
                  </a:txBody>
                  <a:tcPr/>
                </a:tc>
                <a:tc>
                  <a:txBody>
                    <a:bodyPr/>
                    <a:lstStyle/>
                    <a:p>
                      <a:r>
                        <a:rPr kumimoji="1" lang="ja-JP" altLang="en-US" sz="3200" b="0" dirty="0" smtClean="0"/>
                        <a:t>大阪</a:t>
                      </a:r>
                      <a:r>
                        <a:rPr kumimoji="1" lang="ja-JP" altLang="en-US" sz="3200" b="0" dirty="0" err="1" smtClean="0"/>
                        <a:t>ちゃや</a:t>
                      </a:r>
                      <a:r>
                        <a:rPr kumimoji="1" lang="ja-JP" altLang="en-US" sz="3200" b="0" dirty="0" smtClean="0"/>
                        <a:t>まち</a:t>
                      </a:r>
                      <a:endParaRPr kumimoji="1" lang="ja-JP" altLang="en-US" sz="3200" b="0" dirty="0"/>
                    </a:p>
                  </a:txBody>
                  <a:tcPr/>
                </a:tc>
              </a:tr>
              <a:tr h="570709">
                <a:tc>
                  <a:txBody>
                    <a:bodyPr/>
                    <a:lstStyle/>
                    <a:p>
                      <a:r>
                        <a:rPr kumimoji="1" lang="en-US" altLang="ja-JP" sz="3200" dirty="0" smtClean="0"/>
                        <a:t>2720</a:t>
                      </a:r>
                      <a:endParaRPr kumimoji="1" lang="ja-JP" altLang="en-US" sz="3200" dirty="0"/>
                    </a:p>
                  </a:txBody>
                  <a:tcPr/>
                </a:tc>
                <a:tc>
                  <a:txBody>
                    <a:bodyPr/>
                    <a:lstStyle/>
                    <a:p>
                      <a:r>
                        <a:rPr kumimoji="1" lang="ja-JP" altLang="en-US" sz="3200" dirty="0" smtClean="0"/>
                        <a:t>山鹿中央</a:t>
                      </a:r>
                      <a:endParaRPr kumimoji="1" lang="ja-JP" altLang="en-US" sz="3200" dirty="0"/>
                    </a:p>
                  </a:txBody>
                  <a:tcPr/>
                </a:tc>
              </a:tr>
              <a:tr h="570709">
                <a:tc>
                  <a:txBody>
                    <a:bodyPr/>
                    <a:lstStyle/>
                    <a:p>
                      <a:r>
                        <a:rPr kumimoji="1" lang="en-US" altLang="ja-JP" sz="3200" dirty="0" smtClean="0"/>
                        <a:t>2520</a:t>
                      </a:r>
                      <a:endParaRPr kumimoji="1" lang="ja-JP" altLang="en-US" sz="3200" dirty="0"/>
                    </a:p>
                  </a:txBody>
                  <a:tcPr/>
                </a:tc>
                <a:tc>
                  <a:txBody>
                    <a:bodyPr/>
                    <a:lstStyle/>
                    <a:p>
                      <a:r>
                        <a:rPr kumimoji="1" lang="ja-JP" altLang="en-US" sz="3200" dirty="0" smtClean="0"/>
                        <a:t>久慈東</a:t>
                      </a:r>
                      <a:endParaRPr kumimoji="1" lang="ja-JP" altLang="en-US" sz="3200" dirty="0"/>
                    </a:p>
                  </a:txBody>
                  <a:tcPr/>
                </a:tc>
              </a:tr>
              <a:tr h="570709">
                <a:tc>
                  <a:txBody>
                    <a:bodyPr/>
                    <a:lstStyle/>
                    <a:p>
                      <a:r>
                        <a:rPr kumimoji="1" lang="en-US" altLang="ja-JP" sz="3200" dirty="0" smtClean="0"/>
                        <a:t>2610</a:t>
                      </a:r>
                      <a:endParaRPr kumimoji="1" lang="ja-JP" altLang="en-US" sz="3200" dirty="0"/>
                    </a:p>
                  </a:txBody>
                  <a:tcPr/>
                </a:tc>
                <a:tc>
                  <a:txBody>
                    <a:bodyPr/>
                    <a:lstStyle/>
                    <a:p>
                      <a:r>
                        <a:rPr kumimoji="1" lang="ja-JP" altLang="en-US" sz="3200" dirty="0" smtClean="0"/>
                        <a:t>朝日</a:t>
                      </a:r>
                      <a:endParaRPr kumimoji="1" lang="ja-JP" altLang="en-US" sz="3200" dirty="0"/>
                    </a:p>
                  </a:txBody>
                  <a:tcPr/>
                </a:tc>
              </a:tr>
              <a:tr h="570709">
                <a:tc>
                  <a:txBody>
                    <a:bodyPr/>
                    <a:lstStyle/>
                    <a:p>
                      <a:r>
                        <a:rPr kumimoji="1" lang="en-US" altLang="ja-JP" sz="3200" dirty="0" smtClean="0"/>
                        <a:t>2620</a:t>
                      </a:r>
                      <a:endParaRPr kumimoji="1" lang="ja-JP" altLang="en-US" sz="3200" dirty="0"/>
                    </a:p>
                  </a:txBody>
                  <a:tcPr/>
                </a:tc>
                <a:tc>
                  <a:txBody>
                    <a:bodyPr/>
                    <a:lstStyle/>
                    <a:p>
                      <a:r>
                        <a:rPr kumimoji="1" lang="ja-JP" altLang="en-US" sz="3200" dirty="0" smtClean="0"/>
                        <a:t>峡東</a:t>
                      </a:r>
                      <a:endParaRPr kumimoji="1" lang="ja-JP" altLang="en-US" sz="3200" dirty="0"/>
                    </a:p>
                  </a:txBody>
                  <a:tcPr/>
                </a:tc>
              </a:tr>
              <a:tr h="570709">
                <a:tc>
                  <a:txBody>
                    <a:bodyPr/>
                    <a:lstStyle/>
                    <a:p>
                      <a:r>
                        <a:rPr kumimoji="1" lang="en-US" altLang="ja-JP" sz="3200" dirty="0" smtClean="0"/>
                        <a:t>2510</a:t>
                      </a:r>
                      <a:endParaRPr kumimoji="1" lang="ja-JP" altLang="en-US" sz="3200" dirty="0"/>
                    </a:p>
                  </a:txBody>
                  <a:tcPr/>
                </a:tc>
                <a:tc>
                  <a:txBody>
                    <a:bodyPr/>
                    <a:lstStyle/>
                    <a:p>
                      <a:r>
                        <a:rPr kumimoji="1" lang="ja-JP" altLang="en-US" sz="3200" dirty="0" smtClean="0"/>
                        <a:t>阿寒湖</a:t>
                      </a:r>
                      <a:endParaRPr kumimoji="1" lang="ja-JP" altLang="en-US" sz="3200" dirty="0"/>
                    </a:p>
                  </a:txBody>
                  <a:tcPr/>
                </a:tc>
              </a:tr>
              <a:tr h="566114">
                <a:tc>
                  <a:txBody>
                    <a:bodyPr/>
                    <a:lstStyle/>
                    <a:p>
                      <a:r>
                        <a:rPr kumimoji="1" lang="en-US" altLang="ja-JP" sz="3200" dirty="0" smtClean="0"/>
                        <a:t>2570</a:t>
                      </a:r>
                      <a:endParaRPr kumimoji="1" lang="ja-JP" altLang="en-US" sz="3200" dirty="0"/>
                    </a:p>
                  </a:txBody>
                  <a:tcPr/>
                </a:tc>
                <a:tc>
                  <a:txBody>
                    <a:bodyPr/>
                    <a:lstStyle/>
                    <a:p>
                      <a:r>
                        <a:rPr kumimoji="1" lang="ja-JP" altLang="en-US" sz="3200" dirty="0" smtClean="0"/>
                        <a:t>妻沼</a:t>
                      </a:r>
                      <a:endParaRPr kumimoji="1" lang="ja-JP" altLang="en-US" sz="3200" dirty="0"/>
                    </a:p>
                  </a:txBody>
                  <a:tcPr/>
                </a:tc>
              </a:tr>
            </a:tbl>
          </a:graphicData>
        </a:graphic>
      </p:graphicFrame>
      <p:graphicFrame>
        <p:nvGraphicFramePr>
          <p:cNvPr id="7" name="コンテンツ プレースホルダー 5"/>
          <p:cNvGraphicFramePr>
            <a:graphicFrameLocks/>
          </p:cNvGraphicFramePr>
          <p:nvPr>
            <p:extLst>
              <p:ext uri="{D42A27DB-BD31-4B8C-83A1-F6EECF244321}">
                <p14:modId xmlns:p14="http://schemas.microsoft.com/office/powerpoint/2010/main" val="422983457"/>
              </p:ext>
            </p:extLst>
          </p:nvPr>
        </p:nvGraphicFramePr>
        <p:xfrm>
          <a:off x="4644008" y="260647"/>
          <a:ext cx="4320480" cy="6370320"/>
        </p:xfrm>
        <a:graphic>
          <a:graphicData uri="http://schemas.openxmlformats.org/drawingml/2006/table">
            <a:tbl>
              <a:tblPr firstRow="1" bandRow="1">
                <a:tableStyleId>{5C22544A-7EE6-4342-B048-85BDC9FD1C3A}</a:tableStyleId>
              </a:tblPr>
              <a:tblGrid>
                <a:gridCol w="1296144"/>
                <a:gridCol w="3024336"/>
              </a:tblGrid>
              <a:tr h="534975">
                <a:tc>
                  <a:txBody>
                    <a:bodyPr/>
                    <a:lstStyle/>
                    <a:p>
                      <a:pPr algn="ctr"/>
                      <a:r>
                        <a:rPr kumimoji="1" lang="ja-JP" altLang="en-US" sz="3200" dirty="0" smtClean="0">
                          <a:solidFill>
                            <a:srgbClr val="FFFF00"/>
                          </a:solidFill>
                        </a:rPr>
                        <a:t>地区</a:t>
                      </a:r>
                      <a:endParaRPr kumimoji="1" lang="ja-JP" altLang="en-US" sz="3200" dirty="0">
                        <a:solidFill>
                          <a:srgbClr val="FFFF00"/>
                        </a:solidFill>
                      </a:endParaRPr>
                    </a:p>
                  </a:txBody>
                  <a:tcPr/>
                </a:tc>
                <a:tc>
                  <a:txBody>
                    <a:bodyPr/>
                    <a:lstStyle/>
                    <a:p>
                      <a:pPr algn="ctr"/>
                      <a:r>
                        <a:rPr kumimoji="1" lang="ja-JP" altLang="en-US" sz="3200" dirty="0" smtClean="0">
                          <a:solidFill>
                            <a:srgbClr val="FFFF00"/>
                          </a:solidFill>
                        </a:rPr>
                        <a:t>クラブ名</a:t>
                      </a:r>
                      <a:endParaRPr kumimoji="1" lang="ja-JP" altLang="en-US" sz="3200" dirty="0">
                        <a:solidFill>
                          <a:srgbClr val="FFFF00"/>
                        </a:solidFill>
                      </a:endParaRPr>
                    </a:p>
                  </a:txBody>
                  <a:tcPr/>
                </a:tc>
              </a:tr>
              <a:tr h="560161">
                <a:tc>
                  <a:txBody>
                    <a:bodyPr/>
                    <a:lstStyle/>
                    <a:p>
                      <a:r>
                        <a:rPr kumimoji="1" lang="en-US" altLang="ja-JP" sz="3200" dirty="0" smtClean="0"/>
                        <a:t>2580</a:t>
                      </a:r>
                      <a:endParaRPr kumimoji="1" lang="ja-JP" altLang="en-US" sz="3200" dirty="0"/>
                    </a:p>
                  </a:txBody>
                  <a:tcPr/>
                </a:tc>
                <a:tc>
                  <a:txBody>
                    <a:bodyPr/>
                    <a:lstStyle/>
                    <a:p>
                      <a:r>
                        <a:rPr kumimoji="1" lang="ja-JP" altLang="en-US" sz="3200" dirty="0" smtClean="0"/>
                        <a:t>久米島</a:t>
                      </a:r>
                      <a:endParaRPr kumimoji="1" lang="ja-JP" altLang="en-US" sz="3200" dirty="0"/>
                    </a:p>
                  </a:txBody>
                  <a:tcPr/>
                </a:tc>
              </a:tr>
              <a:tr h="560161">
                <a:tc>
                  <a:txBody>
                    <a:bodyPr/>
                    <a:lstStyle/>
                    <a:p>
                      <a:r>
                        <a:rPr kumimoji="1" lang="en-US" altLang="ja-JP" sz="3200" dirty="0" smtClean="0"/>
                        <a:t>2640</a:t>
                      </a:r>
                      <a:endParaRPr kumimoji="1" lang="ja-JP" altLang="en-US" sz="3200" dirty="0"/>
                    </a:p>
                  </a:txBody>
                  <a:tcPr/>
                </a:tc>
                <a:tc>
                  <a:txBody>
                    <a:bodyPr/>
                    <a:lstStyle/>
                    <a:p>
                      <a:r>
                        <a:rPr kumimoji="1" lang="ja-JP" altLang="en-US" sz="3200" dirty="0" smtClean="0"/>
                        <a:t>忠岡</a:t>
                      </a:r>
                      <a:endParaRPr kumimoji="1" lang="ja-JP" altLang="en-US" sz="3200" dirty="0"/>
                    </a:p>
                  </a:txBody>
                  <a:tcPr/>
                </a:tc>
              </a:tr>
              <a:tr h="560161">
                <a:tc>
                  <a:txBody>
                    <a:bodyPr/>
                    <a:lstStyle/>
                    <a:p>
                      <a:r>
                        <a:rPr kumimoji="1" lang="en-US" altLang="ja-JP" sz="3200" dirty="0" smtClean="0"/>
                        <a:t>2520</a:t>
                      </a:r>
                      <a:endParaRPr kumimoji="1" lang="ja-JP" altLang="en-US" sz="3200" dirty="0"/>
                    </a:p>
                  </a:txBody>
                  <a:tcPr/>
                </a:tc>
                <a:tc>
                  <a:txBody>
                    <a:bodyPr/>
                    <a:lstStyle/>
                    <a:p>
                      <a:r>
                        <a:rPr kumimoji="1" lang="ja-JP" altLang="en-US" sz="3200" b="0" dirty="0" smtClean="0"/>
                        <a:t>岩手大東</a:t>
                      </a:r>
                      <a:endParaRPr kumimoji="1" lang="ja-JP" altLang="en-US" sz="3200" b="0" dirty="0"/>
                    </a:p>
                  </a:txBody>
                  <a:tcPr/>
                </a:tc>
              </a:tr>
              <a:tr h="560161">
                <a:tc>
                  <a:txBody>
                    <a:bodyPr/>
                    <a:lstStyle/>
                    <a:p>
                      <a:r>
                        <a:rPr kumimoji="1" lang="en-US" altLang="ja-JP" sz="3200" dirty="0" smtClean="0"/>
                        <a:t>2720</a:t>
                      </a:r>
                      <a:endParaRPr kumimoji="1" lang="ja-JP" altLang="en-US" sz="3200" dirty="0"/>
                    </a:p>
                  </a:txBody>
                  <a:tcPr/>
                </a:tc>
                <a:tc>
                  <a:txBody>
                    <a:bodyPr/>
                    <a:lstStyle/>
                    <a:p>
                      <a:r>
                        <a:rPr kumimoji="1" lang="ja-JP" altLang="en-US" sz="3200" dirty="0" smtClean="0"/>
                        <a:t>熊本菊陽</a:t>
                      </a:r>
                      <a:endParaRPr kumimoji="1" lang="ja-JP" altLang="en-US" sz="3200" dirty="0"/>
                    </a:p>
                  </a:txBody>
                  <a:tcPr/>
                </a:tc>
              </a:tr>
              <a:tr h="560161">
                <a:tc>
                  <a:txBody>
                    <a:bodyPr/>
                    <a:lstStyle/>
                    <a:p>
                      <a:r>
                        <a:rPr kumimoji="1" lang="en-US" altLang="ja-JP" sz="3200" dirty="0" smtClean="0"/>
                        <a:t>2800</a:t>
                      </a:r>
                      <a:endParaRPr kumimoji="1" lang="ja-JP" altLang="en-US" sz="3200" dirty="0"/>
                    </a:p>
                  </a:txBody>
                  <a:tcPr/>
                </a:tc>
                <a:tc>
                  <a:txBody>
                    <a:bodyPr/>
                    <a:lstStyle/>
                    <a:p>
                      <a:r>
                        <a:rPr kumimoji="1" lang="ja-JP" altLang="en-US" sz="3200" dirty="0" smtClean="0"/>
                        <a:t>八幡</a:t>
                      </a:r>
                      <a:endParaRPr kumimoji="1" lang="ja-JP" altLang="en-US" sz="3200" dirty="0"/>
                    </a:p>
                  </a:txBody>
                  <a:tcPr/>
                </a:tc>
              </a:tr>
              <a:tr h="560161">
                <a:tc>
                  <a:txBody>
                    <a:bodyPr/>
                    <a:lstStyle/>
                    <a:p>
                      <a:r>
                        <a:rPr kumimoji="1" lang="en-US" altLang="ja-JP" sz="3200" dirty="0" smtClean="0"/>
                        <a:t>2770</a:t>
                      </a:r>
                      <a:endParaRPr kumimoji="1" lang="ja-JP" altLang="en-US" sz="3200" dirty="0"/>
                    </a:p>
                  </a:txBody>
                  <a:tcPr/>
                </a:tc>
                <a:tc>
                  <a:txBody>
                    <a:bodyPr/>
                    <a:lstStyle/>
                    <a:p>
                      <a:r>
                        <a:rPr kumimoji="1" lang="ja-JP" altLang="en-US" sz="3200" b="0" dirty="0" smtClean="0"/>
                        <a:t>浦和イブニング</a:t>
                      </a:r>
                      <a:endParaRPr kumimoji="1" lang="ja-JP" altLang="en-US" sz="3200" b="0" dirty="0"/>
                    </a:p>
                  </a:txBody>
                  <a:tcPr/>
                </a:tc>
              </a:tr>
              <a:tr h="560161">
                <a:tc>
                  <a:txBody>
                    <a:bodyPr/>
                    <a:lstStyle/>
                    <a:p>
                      <a:r>
                        <a:rPr kumimoji="1" lang="en-US" altLang="ja-JP" sz="3200" dirty="0" smtClean="0"/>
                        <a:t>2640</a:t>
                      </a:r>
                      <a:endParaRPr kumimoji="1" lang="ja-JP" altLang="en-US" sz="3200" dirty="0"/>
                    </a:p>
                  </a:txBody>
                  <a:tcPr/>
                </a:tc>
                <a:tc>
                  <a:txBody>
                    <a:bodyPr/>
                    <a:lstStyle/>
                    <a:p>
                      <a:r>
                        <a:rPr kumimoji="1" lang="ja-JP" altLang="en-US" sz="3200" dirty="0" smtClean="0"/>
                        <a:t>阪南</a:t>
                      </a:r>
                      <a:endParaRPr kumimoji="1" lang="ja-JP" altLang="en-US" sz="3200" dirty="0"/>
                    </a:p>
                  </a:txBody>
                  <a:tcPr/>
                </a:tc>
              </a:tr>
              <a:tr h="560161">
                <a:tc>
                  <a:txBody>
                    <a:bodyPr/>
                    <a:lstStyle/>
                    <a:p>
                      <a:r>
                        <a:rPr kumimoji="1" lang="en-US" altLang="ja-JP" sz="3200" dirty="0" smtClean="0"/>
                        <a:t>2660</a:t>
                      </a:r>
                      <a:endParaRPr kumimoji="1" lang="ja-JP" altLang="en-US" sz="3200" dirty="0"/>
                    </a:p>
                  </a:txBody>
                  <a:tcPr/>
                </a:tc>
                <a:tc>
                  <a:txBody>
                    <a:bodyPr/>
                    <a:lstStyle/>
                    <a:p>
                      <a:r>
                        <a:rPr kumimoji="1" lang="ja-JP" altLang="en-US" sz="3200" b="0" dirty="0" smtClean="0"/>
                        <a:t>大阪天王寺</a:t>
                      </a:r>
                      <a:endParaRPr kumimoji="1" lang="ja-JP" altLang="en-US" sz="3200" b="0" dirty="0"/>
                    </a:p>
                  </a:txBody>
                  <a:tcPr/>
                </a:tc>
              </a:tr>
              <a:tr h="560161">
                <a:tc>
                  <a:txBody>
                    <a:bodyPr/>
                    <a:lstStyle/>
                    <a:p>
                      <a:r>
                        <a:rPr kumimoji="1" lang="en-US" altLang="ja-JP" sz="3200" dirty="0" smtClean="0"/>
                        <a:t>2780</a:t>
                      </a:r>
                      <a:endParaRPr kumimoji="1" lang="ja-JP" altLang="en-US" sz="3200" dirty="0"/>
                    </a:p>
                  </a:txBody>
                  <a:tcPr/>
                </a:tc>
                <a:tc>
                  <a:txBody>
                    <a:bodyPr/>
                    <a:lstStyle/>
                    <a:p>
                      <a:r>
                        <a:rPr kumimoji="1" lang="ja-JP" altLang="en-US" sz="3200" dirty="0" smtClean="0"/>
                        <a:t>湯河原南</a:t>
                      </a:r>
                      <a:endParaRPr kumimoji="1" lang="ja-JP" altLang="en-US" sz="3200" dirty="0"/>
                    </a:p>
                  </a:txBody>
                  <a:tcPr/>
                </a:tc>
              </a:tr>
              <a:tr h="560161">
                <a:tc>
                  <a:txBody>
                    <a:bodyPr/>
                    <a:lstStyle/>
                    <a:p>
                      <a:r>
                        <a:rPr kumimoji="1" lang="en-US" altLang="ja-JP" sz="3200" dirty="0" smtClean="0"/>
                        <a:t>2660</a:t>
                      </a:r>
                      <a:endParaRPr kumimoji="1" lang="ja-JP" altLang="en-US" sz="3200" dirty="0"/>
                    </a:p>
                  </a:txBody>
                  <a:tcPr/>
                </a:tc>
                <a:tc>
                  <a:txBody>
                    <a:bodyPr/>
                    <a:lstStyle/>
                    <a:p>
                      <a:r>
                        <a:rPr kumimoji="1" lang="ja-JP" altLang="en-US" sz="3200" dirty="0" smtClean="0"/>
                        <a:t>大阪住之江</a:t>
                      </a:r>
                      <a:endParaRPr kumimoji="1" lang="ja-JP" altLang="en-US" sz="3200" dirty="0"/>
                    </a:p>
                  </a:txBody>
                  <a:tcPr/>
                </a:tc>
              </a:tr>
            </a:tbl>
          </a:graphicData>
        </a:graphic>
      </p:graphicFrame>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69796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3000" fill="hold"/>
                                        <p:tgtEl>
                                          <p:spTgt spid="7"/>
                                        </p:tgtEl>
                                        <p:attrNameLst>
                                          <p:attrName>ppt_x</p:attrName>
                                        </p:attrNameLst>
                                      </p:cBhvr>
                                      <p:tavLst>
                                        <p:tav tm="0">
                                          <p:val>
                                            <p:strVal val="#ppt_x"/>
                                          </p:val>
                                        </p:tav>
                                        <p:tav tm="100000">
                                          <p:val>
                                            <p:strVal val="#ppt_x"/>
                                          </p:val>
                                        </p:tav>
                                      </p:tavLst>
                                    </p:anim>
                                    <p:anim calcmode="lin" valueType="num">
                                      <p:cBhvr additive="base">
                                        <p:cTn id="13"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251964424"/>
              </p:ext>
            </p:extLst>
          </p:nvPr>
        </p:nvGraphicFramePr>
        <p:xfrm>
          <a:off x="179512" y="230948"/>
          <a:ext cx="4320480" cy="6370320"/>
        </p:xfrm>
        <a:graphic>
          <a:graphicData uri="http://schemas.openxmlformats.org/drawingml/2006/table">
            <a:tbl>
              <a:tblPr firstRow="1" bandRow="1">
                <a:tableStyleId>{5C22544A-7EE6-4342-B048-85BDC9FD1C3A}</a:tableStyleId>
              </a:tblPr>
              <a:tblGrid>
                <a:gridCol w="1440160"/>
                <a:gridCol w="2880320"/>
              </a:tblGrid>
              <a:tr h="566114">
                <a:tc>
                  <a:txBody>
                    <a:bodyPr/>
                    <a:lstStyle/>
                    <a:p>
                      <a:pPr algn="ctr"/>
                      <a:r>
                        <a:rPr kumimoji="1" lang="ja-JP" altLang="en-US" sz="3200" dirty="0" smtClean="0">
                          <a:solidFill>
                            <a:srgbClr val="FFFF00"/>
                          </a:solidFill>
                        </a:rPr>
                        <a:t>地区</a:t>
                      </a:r>
                      <a:endParaRPr kumimoji="1" lang="ja-JP" altLang="en-US" sz="3200" dirty="0">
                        <a:solidFill>
                          <a:srgbClr val="FFFF00"/>
                        </a:solidFill>
                      </a:endParaRPr>
                    </a:p>
                  </a:txBody>
                  <a:tcPr/>
                </a:tc>
                <a:tc>
                  <a:txBody>
                    <a:bodyPr/>
                    <a:lstStyle/>
                    <a:p>
                      <a:pPr algn="ctr"/>
                      <a:r>
                        <a:rPr kumimoji="1" lang="ja-JP" altLang="en-US" sz="3200" dirty="0" smtClean="0">
                          <a:solidFill>
                            <a:srgbClr val="FFFF00"/>
                          </a:solidFill>
                        </a:rPr>
                        <a:t>クラブ名</a:t>
                      </a:r>
                      <a:endParaRPr kumimoji="1" lang="ja-JP" altLang="en-US" sz="3200" dirty="0">
                        <a:solidFill>
                          <a:srgbClr val="FFFF00"/>
                        </a:solidFill>
                      </a:endParaRPr>
                    </a:p>
                  </a:txBody>
                  <a:tcPr/>
                </a:tc>
              </a:tr>
              <a:tr h="570709">
                <a:tc>
                  <a:txBody>
                    <a:bodyPr/>
                    <a:lstStyle/>
                    <a:p>
                      <a:pPr algn="ctr"/>
                      <a:r>
                        <a:rPr kumimoji="1" lang="en-US" altLang="ja-JP" sz="3200" dirty="0" smtClean="0"/>
                        <a:t>2660</a:t>
                      </a:r>
                      <a:endParaRPr kumimoji="1" lang="ja-JP" altLang="en-US" sz="3200" dirty="0"/>
                    </a:p>
                  </a:txBody>
                  <a:tcPr/>
                </a:tc>
                <a:tc>
                  <a:txBody>
                    <a:bodyPr/>
                    <a:lstStyle/>
                    <a:p>
                      <a:r>
                        <a:rPr kumimoji="1" lang="ja-JP" altLang="en-US" sz="3200" dirty="0" smtClean="0"/>
                        <a:t>大阪阿倍野</a:t>
                      </a:r>
                      <a:endParaRPr kumimoji="1" lang="ja-JP" altLang="en-US" sz="3200" dirty="0"/>
                    </a:p>
                  </a:txBody>
                  <a:tcPr/>
                </a:tc>
              </a:tr>
              <a:tr h="570709">
                <a:tc>
                  <a:txBody>
                    <a:bodyPr/>
                    <a:lstStyle/>
                    <a:p>
                      <a:pPr algn="ctr"/>
                      <a:r>
                        <a:rPr kumimoji="1" lang="en-US" altLang="ja-JP" sz="3200" dirty="0" smtClean="0"/>
                        <a:t>2600</a:t>
                      </a:r>
                      <a:endParaRPr kumimoji="1" lang="ja-JP" altLang="en-US" sz="3200" dirty="0"/>
                    </a:p>
                  </a:txBody>
                  <a:tcPr/>
                </a:tc>
                <a:tc>
                  <a:txBody>
                    <a:bodyPr/>
                    <a:lstStyle/>
                    <a:p>
                      <a:r>
                        <a:rPr kumimoji="1" lang="ja-JP" altLang="en-US" sz="3200" dirty="0" smtClean="0"/>
                        <a:t>飯島</a:t>
                      </a:r>
                      <a:endParaRPr kumimoji="1" lang="ja-JP" altLang="en-US" sz="3200" dirty="0"/>
                    </a:p>
                  </a:txBody>
                  <a:tcPr/>
                </a:tc>
              </a:tr>
              <a:tr h="570709">
                <a:tc>
                  <a:txBody>
                    <a:bodyPr/>
                    <a:lstStyle/>
                    <a:p>
                      <a:pPr algn="ctr"/>
                      <a:r>
                        <a:rPr kumimoji="1" lang="en-US" altLang="ja-JP" sz="3200" dirty="0" smtClean="0"/>
                        <a:t>2510</a:t>
                      </a:r>
                      <a:endParaRPr kumimoji="1" lang="ja-JP" altLang="en-US" sz="3200" dirty="0"/>
                    </a:p>
                  </a:txBody>
                  <a:tcPr/>
                </a:tc>
                <a:tc>
                  <a:txBody>
                    <a:bodyPr/>
                    <a:lstStyle/>
                    <a:p>
                      <a:r>
                        <a:rPr kumimoji="1" lang="ja-JP" altLang="en-US" sz="3200" dirty="0" smtClean="0"/>
                        <a:t>小平</a:t>
                      </a:r>
                      <a:endParaRPr kumimoji="1" lang="ja-JP" altLang="en-US" sz="3200" dirty="0"/>
                    </a:p>
                  </a:txBody>
                  <a:tcPr/>
                </a:tc>
              </a:tr>
              <a:tr h="570709">
                <a:tc>
                  <a:txBody>
                    <a:bodyPr/>
                    <a:lstStyle/>
                    <a:p>
                      <a:pPr algn="ctr"/>
                      <a:r>
                        <a:rPr kumimoji="1" lang="en-US" altLang="ja-JP" sz="3200" dirty="0" smtClean="0"/>
                        <a:t>2820</a:t>
                      </a:r>
                      <a:endParaRPr kumimoji="1" lang="ja-JP" altLang="en-US" sz="3200" dirty="0"/>
                    </a:p>
                  </a:txBody>
                  <a:tcPr/>
                </a:tc>
                <a:tc>
                  <a:txBody>
                    <a:bodyPr/>
                    <a:lstStyle/>
                    <a:p>
                      <a:r>
                        <a:rPr kumimoji="1" lang="ja-JP" altLang="en-US" sz="3200" b="0" dirty="0" smtClean="0"/>
                        <a:t>常陸山方</a:t>
                      </a:r>
                      <a:endParaRPr kumimoji="1" lang="ja-JP" altLang="en-US" sz="3200" b="0" dirty="0"/>
                    </a:p>
                  </a:txBody>
                  <a:tcPr/>
                </a:tc>
              </a:tr>
              <a:tr h="570709">
                <a:tc>
                  <a:txBody>
                    <a:bodyPr/>
                    <a:lstStyle/>
                    <a:p>
                      <a:pPr algn="ctr"/>
                      <a:r>
                        <a:rPr kumimoji="1" lang="en-US" altLang="ja-JP" sz="3200" dirty="0" smtClean="0"/>
                        <a:t>2570</a:t>
                      </a:r>
                      <a:endParaRPr kumimoji="1" lang="ja-JP" altLang="en-US" sz="3200" dirty="0"/>
                    </a:p>
                  </a:txBody>
                  <a:tcPr/>
                </a:tc>
                <a:tc>
                  <a:txBody>
                    <a:bodyPr/>
                    <a:lstStyle/>
                    <a:p>
                      <a:r>
                        <a:rPr kumimoji="1" lang="ja-JP" altLang="en-US" sz="3200" dirty="0" smtClean="0"/>
                        <a:t>上里</a:t>
                      </a:r>
                      <a:endParaRPr kumimoji="1" lang="ja-JP" altLang="en-US" sz="3200" dirty="0"/>
                    </a:p>
                  </a:txBody>
                  <a:tcPr/>
                </a:tc>
              </a:tr>
              <a:tr h="570709">
                <a:tc>
                  <a:txBody>
                    <a:bodyPr/>
                    <a:lstStyle/>
                    <a:p>
                      <a:pPr algn="ctr"/>
                      <a:r>
                        <a:rPr kumimoji="1" lang="en-US" altLang="ja-JP" sz="3200" dirty="0" smtClean="0"/>
                        <a:t>2780</a:t>
                      </a:r>
                      <a:endParaRPr kumimoji="1" lang="ja-JP" altLang="en-US" sz="3200" dirty="0"/>
                    </a:p>
                  </a:txBody>
                  <a:tcPr/>
                </a:tc>
                <a:tc>
                  <a:txBody>
                    <a:bodyPr/>
                    <a:lstStyle/>
                    <a:p>
                      <a:r>
                        <a:rPr kumimoji="1" lang="ja-JP" altLang="en-US" sz="3200" dirty="0" smtClean="0"/>
                        <a:t>座間中央</a:t>
                      </a:r>
                      <a:endParaRPr kumimoji="1" lang="ja-JP" altLang="en-US" sz="3200" dirty="0"/>
                    </a:p>
                  </a:txBody>
                  <a:tcPr/>
                </a:tc>
              </a:tr>
              <a:tr h="570709">
                <a:tc>
                  <a:txBody>
                    <a:bodyPr/>
                    <a:lstStyle/>
                    <a:p>
                      <a:pPr algn="ctr"/>
                      <a:r>
                        <a:rPr kumimoji="1" lang="en-US" altLang="ja-JP" sz="3200" dirty="0" smtClean="0"/>
                        <a:t>2520</a:t>
                      </a:r>
                      <a:endParaRPr kumimoji="1" lang="ja-JP" altLang="en-US" sz="3200" dirty="0"/>
                    </a:p>
                  </a:txBody>
                  <a:tcPr/>
                </a:tc>
                <a:tc>
                  <a:txBody>
                    <a:bodyPr/>
                    <a:lstStyle/>
                    <a:p>
                      <a:r>
                        <a:rPr kumimoji="1" lang="ja-JP" altLang="en-US" sz="3200" dirty="0" smtClean="0"/>
                        <a:t>仙台パーク</a:t>
                      </a:r>
                      <a:endParaRPr kumimoji="1" lang="ja-JP" altLang="en-US" sz="3200" dirty="0"/>
                    </a:p>
                  </a:txBody>
                  <a:tcPr/>
                </a:tc>
              </a:tr>
              <a:tr h="570709">
                <a:tc>
                  <a:txBody>
                    <a:bodyPr/>
                    <a:lstStyle/>
                    <a:p>
                      <a:pPr algn="ctr"/>
                      <a:r>
                        <a:rPr kumimoji="1" lang="en-US" altLang="ja-JP" sz="3200" dirty="0" smtClean="0"/>
                        <a:t>2520</a:t>
                      </a:r>
                      <a:endParaRPr kumimoji="1" lang="ja-JP" altLang="en-US" sz="3200" dirty="0"/>
                    </a:p>
                  </a:txBody>
                  <a:tcPr/>
                </a:tc>
                <a:tc>
                  <a:txBody>
                    <a:bodyPr/>
                    <a:lstStyle/>
                    <a:p>
                      <a:r>
                        <a:rPr kumimoji="1" lang="ja-JP" altLang="en-US" sz="3200" dirty="0" smtClean="0"/>
                        <a:t>鳴子</a:t>
                      </a:r>
                      <a:endParaRPr kumimoji="1" lang="ja-JP" altLang="en-US" sz="3200" dirty="0"/>
                    </a:p>
                  </a:txBody>
                  <a:tcPr/>
                </a:tc>
              </a:tr>
              <a:tr h="570709">
                <a:tc>
                  <a:txBody>
                    <a:bodyPr/>
                    <a:lstStyle/>
                    <a:p>
                      <a:pPr algn="ctr"/>
                      <a:r>
                        <a:rPr kumimoji="1" lang="en-US" altLang="ja-JP" sz="3200" dirty="0" smtClean="0"/>
                        <a:t>2770</a:t>
                      </a:r>
                      <a:endParaRPr kumimoji="1" lang="ja-JP" altLang="en-US" sz="3200" dirty="0"/>
                    </a:p>
                  </a:txBody>
                  <a:tcPr/>
                </a:tc>
                <a:tc>
                  <a:txBody>
                    <a:bodyPr/>
                    <a:lstStyle/>
                    <a:p>
                      <a:r>
                        <a:rPr kumimoji="1" lang="ja-JP" altLang="en-US" sz="3200" dirty="0" smtClean="0"/>
                        <a:t>草加</a:t>
                      </a:r>
                      <a:r>
                        <a:rPr kumimoji="1" lang="en-US" altLang="ja-JP" sz="3200" dirty="0" smtClean="0"/>
                        <a:t>21</a:t>
                      </a:r>
                      <a:endParaRPr kumimoji="1" lang="ja-JP" altLang="en-US" sz="3200" dirty="0"/>
                    </a:p>
                  </a:txBody>
                  <a:tcPr/>
                </a:tc>
              </a:tr>
              <a:tr h="566114">
                <a:tc>
                  <a:txBody>
                    <a:bodyPr/>
                    <a:lstStyle/>
                    <a:p>
                      <a:pPr algn="ctr"/>
                      <a:r>
                        <a:rPr kumimoji="1" lang="en-US" altLang="ja-JP" sz="3200" dirty="0" smtClean="0"/>
                        <a:t>2770</a:t>
                      </a:r>
                      <a:endParaRPr kumimoji="1" lang="ja-JP" altLang="en-US" sz="3200" dirty="0"/>
                    </a:p>
                  </a:txBody>
                  <a:tcPr/>
                </a:tc>
                <a:tc>
                  <a:txBody>
                    <a:bodyPr/>
                    <a:lstStyle/>
                    <a:p>
                      <a:r>
                        <a:rPr kumimoji="1" lang="ja-JP" altLang="en-US" sz="3200" dirty="0" smtClean="0"/>
                        <a:t>八潮シテイ</a:t>
                      </a:r>
                      <a:endParaRPr kumimoji="1" lang="ja-JP" altLang="en-US" sz="3200" dirty="0"/>
                    </a:p>
                  </a:txBody>
                  <a:tcPr/>
                </a:tc>
              </a:tr>
            </a:tbl>
          </a:graphicData>
        </a:graphic>
      </p:graphicFrame>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20870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ppt_x"/>
                                          </p:val>
                                        </p:tav>
                                        <p:tav tm="100000">
                                          <p:val>
                                            <p:strVal val="#ppt_x"/>
                                          </p:val>
                                        </p:tav>
                                      </p:tavLst>
                                    </p:anim>
                                    <p:anim calcmode="lin" valueType="num">
                                      <p:cBhvr additive="base">
                                        <p:cTn id="8" dur="3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6" y="12506"/>
            <a:ext cx="9119714" cy="688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9818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津波01.jpg"/>
          <p:cNvPicPr>
            <a:picLocks noGrp="1" noChangeAspect="1"/>
          </p:cNvPicPr>
          <p:nvPr>
            <p:ph idx="1"/>
          </p:nvPr>
        </p:nvPicPr>
        <p:blipFill>
          <a:blip r:embed="rId3" cstate="print"/>
          <a:stretch>
            <a:fillRect/>
          </a:stretch>
        </p:blipFill>
        <p:spPr>
          <a:xfrm>
            <a:off x="0" y="0"/>
            <a:ext cx="9152958" cy="6858000"/>
          </a:xfr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33327593"/>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津波2.jpg"/>
          <p:cNvPicPr>
            <a:picLocks noGrp="1" noChangeAspect="1"/>
          </p:cNvPicPr>
          <p:nvPr>
            <p:ph idx="1"/>
          </p:nvPr>
        </p:nvPicPr>
        <p:blipFill>
          <a:blip r:embed="rId3" cstate="print"/>
          <a:stretch>
            <a:fillRect/>
          </a:stretch>
        </p:blipFill>
        <p:spPr>
          <a:xfrm>
            <a:off x="0" y="0"/>
            <a:ext cx="9144000" cy="6858000"/>
          </a:xfr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743599188"/>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4288</TotalTime>
  <Words>6765</Words>
  <Application>Microsoft Office PowerPoint</Application>
  <PresentationFormat>画面に合わせる (4:3)</PresentationFormat>
  <Paragraphs>640</Paragraphs>
  <Slides>35</Slides>
  <Notes>35</Notes>
  <HiddenSlides>0</HiddenSlides>
  <MMClips>0</MMClips>
  <ScaleCrop>false</ScaleCrop>
  <HeadingPairs>
    <vt:vector size="4" baseType="variant">
      <vt:variant>
        <vt:lpstr>テーマ</vt:lpstr>
      </vt:variant>
      <vt:variant>
        <vt:i4>2</vt:i4>
      </vt:variant>
      <vt:variant>
        <vt:lpstr>スライド タイトル</vt:lpstr>
      </vt:variant>
      <vt:variant>
        <vt:i4>35</vt:i4>
      </vt:variant>
    </vt:vector>
  </HeadingPairs>
  <TitlesOfParts>
    <vt:vector size="37" baseType="lpstr">
      <vt:lpstr>Office テーマ</vt:lpstr>
      <vt:lpstr>デザインの設定</vt:lpstr>
      <vt:lpstr>2560地区大会</vt:lpstr>
      <vt:lpstr>ＲＩ 戦略計画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ロータリーの未来</vt:lpstr>
      <vt:lpstr>PowerPoint プレゼンテーション</vt:lpstr>
      <vt:lpstr>ロータリー哲学</vt:lpstr>
      <vt:lpstr>決議23-34</vt:lpstr>
      <vt:lpstr>PowerPoint プレゼンテーション</vt:lpstr>
      <vt:lpstr>PowerPoint プレゼンテーション</vt:lpstr>
      <vt:lpstr>He profits most who serves best</vt:lpstr>
      <vt:lpstr>価値ある奉仕の要素</vt:lpstr>
      <vt:lpstr>正しい質・量・管理の方法</vt:lpstr>
      <vt:lpstr>正しい質・量・管理の方法</vt:lpstr>
      <vt:lpstr>正しい質・量・管理の方法</vt:lpstr>
      <vt:lpstr>新しい労使関係</vt:lpstr>
      <vt:lpstr>正しい質・量・管理の方法</vt:lpstr>
      <vt:lpstr>経済的に成功する方法</vt:lpstr>
      <vt:lpstr>会員の純粋親睦</vt:lpstr>
      <vt:lpstr>ロータリアンとしての誇り</vt:lpstr>
      <vt:lpstr>会員増強を真剣に考えているか</vt:lpstr>
      <vt:lpstr>変えなければならないもの</vt:lpstr>
      <vt:lpstr>地区の改革</vt:lpstr>
      <vt:lpstr>地区の改革</vt:lpstr>
      <vt:lpstr>クラブの改革</vt:lpstr>
      <vt:lpstr>クラブ細則の整備</vt:lpstr>
      <vt:lpstr>効果的な例会運営</vt:lpstr>
      <vt:lpstr>クラブ運営の合理化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Tanaka</cp:lastModifiedBy>
  <cp:revision>268</cp:revision>
  <dcterms:created xsi:type="dcterms:W3CDTF">2011-07-09T00:39:15Z</dcterms:created>
  <dcterms:modified xsi:type="dcterms:W3CDTF">2012-04-19T02:12:43Z</dcterms:modified>
</cp:coreProperties>
</file>