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9" r:id="rId2"/>
    <p:sldId id="413" r:id="rId3"/>
    <p:sldId id="391" r:id="rId4"/>
    <p:sldId id="393" r:id="rId5"/>
    <p:sldId id="387" r:id="rId6"/>
    <p:sldId id="394" r:id="rId7"/>
    <p:sldId id="396" r:id="rId8"/>
    <p:sldId id="397" r:id="rId9"/>
    <p:sldId id="398" r:id="rId10"/>
    <p:sldId id="399" r:id="rId11"/>
    <p:sldId id="395" r:id="rId12"/>
    <p:sldId id="400" r:id="rId13"/>
    <p:sldId id="401" r:id="rId14"/>
    <p:sldId id="402" r:id="rId15"/>
    <p:sldId id="404" r:id="rId16"/>
    <p:sldId id="403" r:id="rId17"/>
    <p:sldId id="352" r:id="rId18"/>
    <p:sldId id="354" r:id="rId19"/>
    <p:sldId id="364" r:id="rId20"/>
    <p:sldId id="405" r:id="rId21"/>
    <p:sldId id="363" r:id="rId22"/>
    <p:sldId id="355" r:id="rId23"/>
    <p:sldId id="356" r:id="rId24"/>
    <p:sldId id="357" r:id="rId25"/>
    <p:sldId id="358" r:id="rId26"/>
    <p:sldId id="407" r:id="rId27"/>
    <p:sldId id="408" r:id="rId28"/>
    <p:sldId id="360" r:id="rId29"/>
    <p:sldId id="289" r:id="rId30"/>
    <p:sldId id="293" r:id="rId31"/>
    <p:sldId id="296" r:id="rId32"/>
    <p:sldId id="297" r:id="rId33"/>
    <p:sldId id="298" r:id="rId34"/>
    <p:sldId id="409" r:id="rId35"/>
    <p:sldId id="366" r:id="rId36"/>
    <p:sldId id="367" r:id="rId37"/>
    <p:sldId id="410" r:id="rId38"/>
    <p:sldId id="369" r:id="rId39"/>
    <p:sldId id="411" r:id="rId40"/>
    <p:sldId id="370" r:id="rId41"/>
    <p:sldId id="371" r:id="rId42"/>
    <p:sldId id="412"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52583" autoAdjust="0"/>
  </p:normalViewPr>
  <p:slideViewPr>
    <p:cSldViewPr>
      <p:cViewPr varScale="1">
        <p:scale>
          <a:sx n="45" d="100"/>
          <a:sy n="45" d="100"/>
        </p:scale>
        <p:origin x="-258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2012/4/25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findagrave.com/cgi-bin/fg.cgi?page=gr&amp;GRid=47846565"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findagrave.com/cgi-bin/fg.cgi?page=gr&amp;GRid=47846511" TargetMode="External"/><Relationship Id="rId4" Type="http://schemas.openxmlformats.org/officeDocument/2006/relationships/hyperlink" Target="http://www.findagrave.com/cgi-bin/fg.cgi?page=gr&amp;GRid=47846957"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ja.wikipedia.org/wiki/%E5%B8%9D%E5%9B%BD%E4%B8%BB%E7%BE%A9" TargetMode="External"/><Relationship Id="rId3" Type="http://schemas.openxmlformats.org/officeDocument/2006/relationships/hyperlink" Target="http://ja.wikipedia.org/wiki/%E8%B3%83%E9%87%91" TargetMode="External"/><Relationship Id="rId7" Type="http://schemas.openxmlformats.org/officeDocument/2006/relationships/hyperlink" Target="http://ja.wikipedia.org/wiki/%E5%A4%B1%E6%A5%A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ja.wikipedia.org/wiki/%E8%B2%A7%E5%AF%8C%E3%81%AE%E5%B7%AE" TargetMode="External"/><Relationship Id="rId5" Type="http://schemas.openxmlformats.org/officeDocument/2006/relationships/hyperlink" Target="http://ja.wikipedia.org/wiki/%E7%A4%BE%E4%BC%9A%E4%BF%9D%E9%9A%9C" TargetMode="External"/><Relationship Id="rId4" Type="http://schemas.openxmlformats.org/officeDocument/2006/relationships/hyperlink" Target="http://ja.wikipedia.org/wiki/%E7%89%A9%E4%BE%A1" TargetMode="External"/><Relationship Id="rId9" Type="http://schemas.openxmlformats.org/officeDocument/2006/relationships/hyperlink" Target="http://ja.wikipedia.org/wiki/%E4%BE%B5%E7%95%A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ja-JP" sz="1200" kern="1200" dirty="0" smtClean="0">
                <a:solidFill>
                  <a:schemeClr val="tx1"/>
                </a:solidFill>
                <a:effectLst/>
                <a:latin typeface="+mn-lt"/>
                <a:ea typeface="+mn-ea"/>
                <a:cs typeface="+mn-cs"/>
              </a:rPr>
              <a:t>最も右派がフリードリッヒ・ハイエクに代表される自由至上主義です。彼らにとって最大のジレンマは社会的弱者を助けたいという人間的欲望と自由至上主義との間の葛藤であり、強いて当てはめれば古き良き時代のアメリカの保守党の政策に当たります。</a:t>
            </a:r>
          </a:p>
          <a:p>
            <a:r>
              <a:rPr kumimoji="1" lang="ja-JP" altLang="ja-JP" sz="1200" kern="1200" dirty="0" smtClean="0">
                <a:solidFill>
                  <a:schemeClr val="tx1"/>
                </a:solidFill>
                <a:effectLst/>
                <a:latin typeface="+mn-lt"/>
                <a:ea typeface="+mn-ea"/>
                <a:cs typeface="+mn-cs"/>
              </a:rPr>
              <a:t>このグループは、</a:t>
            </a:r>
            <a:r>
              <a:rPr kumimoji="1" lang="en-US" altLang="ja-JP" sz="1200" kern="1200" dirty="0" smtClean="0">
                <a:solidFill>
                  <a:schemeClr val="tx1"/>
                </a:solidFill>
                <a:effectLst/>
                <a:latin typeface="+mn-lt"/>
                <a:ea typeface="+mn-ea"/>
                <a:cs typeface="+mn-cs"/>
              </a:rPr>
              <a:t>1970</a:t>
            </a:r>
            <a:r>
              <a:rPr kumimoji="1" lang="ja-JP" altLang="ja-JP" sz="1200" kern="1200" dirty="0" smtClean="0">
                <a:solidFill>
                  <a:schemeClr val="tx1"/>
                </a:solidFill>
                <a:effectLst/>
                <a:latin typeface="+mn-lt"/>
                <a:ea typeface="+mn-ea"/>
                <a:cs typeface="+mn-cs"/>
              </a:rPr>
              <a:t>年代以降は共和党の右派と組んで、いわゆるネオ・コンサーブティブスとして新資本主義の経済の中枢を占め、ヘッジ・ファンドによる多額の損失を出したことはつい先日の話です。</a:t>
            </a:r>
          </a:p>
          <a:p>
            <a:r>
              <a:rPr kumimoji="1" lang="ja-JP" altLang="ja-JP" sz="1200" kern="1200" dirty="0" smtClean="0">
                <a:solidFill>
                  <a:schemeClr val="tx1"/>
                </a:solidFill>
                <a:effectLst/>
                <a:latin typeface="+mn-lt"/>
                <a:ea typeface="+mn-ea"/>
                <a:cs typeface="+mn-cs"/>
              </a:rPr>
              <a:t>奉仕を提供した見返りに利益を得るのが、ロータリーの奉仕理念ですから、単に利益を得ることのみを目的にした取引はロータリーにおいては虚業に等しいはずです。</a:t>
            </a:r>
          </a:p>
          <a:p>
            <a:r>
              <a:rPr kumimoji="1" lang="ja-JP" altLang="ja-JP" sz="1200" kern="1200" dirty="0" smtClean="0">
                <a:solidFill>
                  <a:schemeClr val="tx1"/>
                </a:solidFill>
                <a:effectLst/>
                <a:latin typeface="+mn-lt"/>
                <a:ea typeface="+mn-ea"/>
                <a:cs typeface="+mn-cs"/>
              </a:rPr>
              <a:t>従って、ロータリーは左派である共産党は資本主義と対立するから、右派である新資本主義は実業ではなく虚業であるという理由で一線を画しているのです。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ロータリーの創世記における貢献者としてポール・ハリス、チェスレー・ペリー、アーサー・シェルドンの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人の名前を上げる人が多いようです。</a:t>
            </a:r>
          </a:p>
          <a:p>
            <a:r>
              <a:rPr kumimoji="1" lang="ja-JP" altLang="ja-JP" sz="1200" kern="1200" dirty="0" smtClean="0">
                <a:solidFill>
                  <a:schemeClr val="tx1"/>
                </a:solidFill>
                <a:effectLst/>
                <a:latin typeface="+mn-lt"/>
                <a:ea typeface="+mn-ea"/>
                <a:cs typeface="+mn-cs"/>
              </a:rPr>
              <a:t>ポール・ハリスはロータリーの創立者として最大の功労者です。しかし組織管理はチェスに、理論構築はシェルドンに任せて、ロータリー活動にはあまり影響を及ぼしていません。創立に際しては自らがリーダーシップを発揮することなく、会の運営をシルベスター・シールに任せ、クラブが安定した</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期目に会長に就任したものの、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期続けて会長を務めたことも災いして会員の反発を招いて、途中で辞任せざるを得ませんでした。</a:t>
            </a:r>
          </a:p>
          <a:p>
            <a:r>
              <a:rPr kumimoji="1" lang="ja-JP" altLang="ja-JP" sz="1200" kern="1200" dirty="0" smtClean="0">
                <a:solidFill>
                  <a:schemeClr val="tx1"/>
                </a:solidFill>
                <a:effectLst/>
                <a:latin typeface="+mn-lt"/>
                <a:ea typeface="+mn-ea"/>
                <a:cs typeface="+mn-cs"/>
              </a:rPr>
              <a:t>ロータリークラブ連合会の設立と共に会長に就任しますが、この職にも</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期留任し、その後は生涯名誉会長の称号を与えられましたが、</a:t>
            </a:r>
            <a:r>
              <a:rPr kumimoji="1" lang="en-US" altLang="ja-JP" sz="1200" kern="1200" dirty="0" smtClean="0">
                <a:solidFill>
                  <a:schemeClr val="tx1"/>
                </a:solidFill>
                <a:effectLst/>
                <a:latin typeface="+mn-lt"/>
                <a:ea typeface="+mn-ea"/>
                <a:cs typeface="+mn-cs"/>
              </a:rPr>
              <a:t>1912</a:t>
            </a:r>
            <a:r>
              <a:rPr kumimoji="1" lang="ja-JP" altLang="ja-JP" sz="1200" kern="1200" dirty="0" smtClean="0">
                <a:solidFill>
                  <a:schemeClr val="tx1"/>
                </a:solidFill>
                <a:effectLst/>
                <a:latin typeface="+mn-lt"/>
                <a:ea typeface="+mn-ea"/>
                <a:cs typeface="+mn-cs"/>
              </a:rPr>
              <a:t>年以降は、ほとんどロータリー活動には参画した形跡はありません。しかし、</a:t>
            </a:r>
            <a:r>
              <a:rPr kumimoji="1" lang="en-US" altLang="ja-JP" sz="1200" kern="1200" dirty="0" smtClean="0">
                <a:solidFill>
                  <a:schemeClr val="tx1"/>
                </a:solidFill>
                <a:effectLst/>
                <a:latin typeface="+mn-lt"/>
                <a:ea typeface="+mn-ea"/>
                <a:cs typeface="+mn-cs"/>
              </a:rPr>
              <a:t>1926</a:t>
            </a:r>
            <a:r>
              <a:rPr kumimoji="1" lang="ja-JP" altLang="ja-JP" sz="1200" kern="1200" dirty="0" smtClean="0">
                <a:solidFill>
                  <a:schemeClr val="tx1"/>
                </a:solidFill>
                <a:effectLst/>
                <a:latin typeface="+mn-lt"/>
                <a:ea typeface="+mn-ea"/>
                <a:cs typeface="+mn-cs"/>
              </a:rPr>
              <a:t>年に突然、ロータリー活動を再開して、それ以降</a:t>
            </a:r>
            <a:r>
              <a:rPr kumimoji="1" lang="en-US" altLang="ja-JP" sz="1200" kern="1200" dirty="0" smtClean="0">
                <a:solidFill>
                  <a:schemeClr val="tx1"/>
                </a:solidFill>
                <a:effectLst/>
                <a:latin typeface="+mn-lt"/>
                <a:ea typeface="+mn-ea"/>
                <a:cs typeface="+mn-cs"/>
              </a:rPr>
              <a:t>1947</a:t>
            </a:r>
            <a:r>
              <a:rPr kumimoji="1" lang="ja-JP" altLang="ja-JP" sz="1200" kern="1200" dirty="0" smtClean="0">
                <a:solidFill>
                  <a:schemeClr val="tx1"/>
                </a:solidFill>
                <a:effectLst/>
                <a:latin typeface="+mn-lt"/>
                <a:ea typeface="+mn-ea"/>
                <a:cs typeface="+mn-cs"/>
              </a:rPr>
              <a:t>年に逝去するまで、世界各地を訪問しています。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チェスレー・ペリーは米西戦争に従軍後、シカコ図書館に勤務していましたが、</a:t>
            </a:r>
            <a:r>
              <a:rPr kumimoji="1" lang="en-US" altLang="ja-JP" sz="1200" kern="1200" dirty="0" smtClean="0">
                <a:solidFill>
                  <a:schemeClr val="tx1"/>
                </a:solidFill>
                <a:effectLst/>
                <a:latin typeface="+mn-lt"/>
                <a:ea typeface="+mn-ea"/>
                <a:cs typeface="+mn-cs"/>
              </a:rPr>
              <a:t>1908</a:t>
            </a:r>
            <a:r>
              <a:rPr kumimoji="1" lang="ja-JP" altLang="ja-JP" sz="1200" kern="1200" dirty="0" smtClean="0">
                <a:solidFill>
                  <a:schemeClr val="tx1"/>
                </a:solidFill>
                <a:effectLst/>
                <a:latin typeface="+mn-lt"/>
                <a:ea typeface="+mn-ea"/>
                <a:cs typeface="+mn-cs"/>
              </a:rPr>
              <a:t>年にアーサー・シェルドンと共にハリー・ラクヘルスの紹介でシカゴ・クラブに入会しました。</a:t>
            </a:r>
          </a:p>
          <a:p>
            <a:r>
              <a:rPr kumimoji="1" lang="en-US" altLang="ja-JP" sz="1200" kern="1200" dirty="0" smtClean="0">
                <a:solidFill>
                  <a:schemeClr val="tx1"/>
                </a:solidFill>
                <a:effectLst/>
                <a:latin typeface="+mn-lt"/>
                <a:ea typeface="+mn-ea"/>
                <a:cs typeface="+mn-cs"/>
              </a:rPr>
              <a:t>1910</a:t>
            </a:r>
            <a:r>
              <a:rPr kumimoji="1" lang="ja-JP" altLang="ja-JP" sz="1200" kern="1200" dirty="0" smtClean="0">
                <a:solidFill>
                  <a:schemeClr val="tx1"/>
                </a:solidFill>
                <a:effectLst/>
                <a:latin typeface="+mn-lt"/>
                <a:ea typeface="+mn-ea"/>
                <a:cs typeface="+mn-cs"/>
              </a:rPr>
              <a:t>年にロータリークラブ連合会の設立と共にその事務総長となり、</a:t>
            </a:r>
            <a:r>
              <a:rPr kumimoji="1" lang="en-US" altLang="ja-JP" sz="1200" kern="1200" dirty="0" smtClean="0">
                <a:solidFill>
                  <a:schemeClr val="tx1"/>
                </a:solidFill>
                <a:effectLst/>
                <a:latin typeface="+mn-lt"/>
                <a:ea typeface="+mn-ea"/>
                <a:cs typeface="+mn-cs"/>
              </a:rPr>
              <a:t>1942</a:t>
            </a:r>
            <a:r>
              <a:rPr kumimoji="1" lang="ja-JP" altLang="ja-JP" sz="1200" kern="1200" dirty="0" smtClean="0">
                <a:solidFill>
                  <a:schemeClr val="tx1"/>
                </a:solidFill>
                <a:effectLst/>
                <a:latin typeface="+mn-lt"/>
                <a:ea typeface="+mn-ea"/>
                <a:cs typeface="+mn-cs"/>
              </a:rPr>
              <a:t>年までその職に止まって、委員会構成や定款細則の制定などロータリーの組織作りに貢献しました。なお、チェスもシェルドン・スクールの卒業生の一人です。</a:t>
            </a:r>
          </a:p>
          <a:p>
            <a:r>
              <a:rPr kumimoji="1" lang="ja-JP" altLang="ja-JP" sz="1200" kern="1200" dirty="0" smtClean="0">
                <a:solidFill>
                  <a:schemeClr val="tx1"/>
                </a:solidFill>
                <a:effectLst/>
                <a:latin typeface="+mn-lt"/>
                <a:ea typeface="+mn-ea"/>
                <a:cs typeface="+mn-cs"/>
              </a:rPr>
              <a:t>ポール・ハリスは理論構築が苦手であったらしく、ロータリーの奉仕理念はシェルドンとシェルドン・スクールを卒業したロータリアンに任されていたような感がします。</a:t>
            </a:r>
          </a:p>
          <a:p>
            <a:r>
              <a:rPr kumimoji="1" lang="ja-JP" altLang="ja-JP" sz="1200" kern="1200" dirty="0" smtClean="0">
                <a:solidFill>
                  <a:schemeClr val="tx1"/>
                </a:solidFill>
                <a:effectLst/>
                <a:latin typeface="+mn-lt"/>
                <a:ea typeface="+mn-ea"/>
                <a:cs typeface="+mn-cs"/>
              </a:rPr>
              <a:t>ロータリーの奉仕理念はシカゴ・クラブ会員アーサー・フレデリック・シェルドンが提唱したものであり、その内容は宗教でも倫理でもなく、修正資本主義に酷似した企業経営理論に基づいた純粋な経営学であること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11</a:t>
            </a:fld>
            <a:endParaRPr kumimoji="1" lang="ja-JP" altLang="en-US"/>
          </a:p>
        </p:txBody>
      </p:sp>
    </p:spTree>
    <p:extLst>
      <p:ext uri="{BB962C8B-B14F-4D97-AF65-F5344CB8AC3E}">
        <p14:creationId xmlns:p14="http://schemas.microsoft.com/office/powerpoint/2010/main" val="289988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smtClean="0">
                <a:solidFill>
                  <a:schemeClr val="tx1"/>
                </a:solidFill>
                <a:effectLst/>
                <a:latin typeface="+mn-lt"/>
                <a:ea typeface="+mn-ea"/>
                <a:cs typeface="+mn-cs"/>
              </a:rPr>
              <a:t>すなわち、奉仕理念を理解しようと思ったら、シェルドンが書いたり語ったりした一次資料を理解することが必要なのです。しかし残念なことには日本ではシェルドンの一次資料はほとんど紹介されていないため、後世のロータリアンが書いた二次、三次の資料や伝聞によって職業奉仕が語られてきたのが現実です。語る人の主観を押し付けるあまり、難解な自己主張によって、明快な職業奉仕理念がわざと難しく語られてきたような感があります。</a:t>
            </a:r>
          </a:p>
          <a:p>
            <a:r>
              <a:rPr kumimoji="1" lang="ja-JP" altLang="ja-JP" sz="1200" kern="1200" dirty="0" smtClean="0">
                <a:solidFill>
                  <a:schemeClr val="tx1"/>
                </a:solidFill>
                <a:effectLst/>
                <a:latin typeface="+mn-lt"/>
                <a:ea typeface="+mn-ea"/>
                <a:cs typeface="+mn-cs"/>
              </a:rPr>
              <a:t>ロータリーの奉仕理念は日本人の発想と似ている部分がある影響からか、石田梅岩や二宮尊徳や近江商人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ja-JP" sz="1200" kern="1200" dirty="0" smtClean="0">
                <a:solidFill>
                  <a:schemeClr val="tx1"/>
                </a:solidFill>
                <a:effectLst/>
                <a:latin typeface="+mn-lt"/>
                <a:ea typeface="+mn-ea"/>
                <a:cs typeface="+mn-cs"/>
              </a:rPr>
              <a:t>これは、戦前、戦中の一時期、</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ja-JP" sz="1200" kern="1200" dirty="0" smtClean="0">
                <a:solidFill>
                  <a:schemeClr val="tx1"/>
                </a:solidFill>
                <a:effectLst/>
                <a:latin typeface="+mn-lt"/>
                <a:ea typeface="+mn-ea"/>
                <a:cs typeface="+mn-cs"/>
              </a:rPr>
              <a:t>シェルドンの奉仕理念は経営学ですが、その原点にあるのはカントや、インド哲学であって、日本の道徳感や商習慣ではありませんでした。これについては後で触れたいと思います。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職業奉仕を倫理高揚運動と説く人がいますが、これも大きな間違いで、職業奉仕とは科学的かつ合理的な企業経営方法のことであり、シェルドンの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r>
              <a:rPr kumimoji="1" lang="ja-JP" altLang="ja-JP" sz="1200" kern="1200" dirty="0" smtClean="0">
                <a:solidFill>
                  <a:schemeClr val="tx1"/>
                </a:solidFill>
                <a:effectLst/>
                <a:latin typeface="+mn-lt"/>
                <a:ea typeface="+mn-ea"/>
                <a:cs typeface="+mn-cs"/>
              </a:rPr>
              <a:t>シェルドンの奉仕理念を正しく知ることが、正しく奉仕を理解することにつながります。そこでシェルドンの奉仕理念とはどんな考え方なのかについて徹底的に検証してみたいと思います。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私がアーサー・フレデリック・シェルドンの研究を思い立ったのは、ガバナーを終えた</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年のことでした。ロータリーに奉仕理念を提唱したのはシェルドンなので、奉仕理念を正しく理解するためにはシェルドンの考え方を知る必要があると考えたからです。</a:t>
            </a:r>
          </a:p>
          <a:p>
            <a:r>
              <a:rPr kumimoji="1" lang="ja-JP" altLang="ja-JP" sz="1200" kern="1200" dirty="0" smtClean="0">
                <a:solidFill>
                  <a:schemeClr val="tx1"/>
                </a:solidFill>
                <a:effectLst/>
                <a:latin typeface="+mn-lt"/>
                <a:ea typeface="+mn-ea"/>
                <a:cs typeface="+mn-cs"/>
              </a:rPr>
              <a:t>ロータリーは当時雨後の筍のように出来た、親睦と会員同士の相互扶助によって事業を発展させるための社交クラブの一つでした。そこに、現在につながる奉仕理念を提唱したのが、アーサー・フレデリック・シェルドンです。彼の偉大さは、当時誰もが知らなかった、修正資本主義に近い経営学の考え方を提唱したことにあります。</a:t>
            </a:r>
          </a:p>
          <a:p>
            <a:r>
              <a:rPr kumimoji="1" lang="ja-JP" altLang="ja-JP" sz="1200" kern="1200" dirty="0" smtClean="0">
                <a:solidFill>
                  <a:schemeClr val="tx1"/>
                </a:solidFill>
                <a:effectLst/>
                <a:latin typeface="+mn-lt"/>
                <a:ea typeface="+mn-ea"/>
                <a:cs typeface="+mn-cs"/>
              </a:rPr>
              <a:t>ケインズによって修正資本主義が日の目を浴びたのは、世界大恐慌後の</a:t>
            </a:r>
            <a:r>
              <a:rPr kumimoji="1" lang="en-US" altLang="ja-JP" sz="1200" kern="1200" dirty="0" smtClean="0">
                <a:solidFill>
                  <a:schemeClr val="tx1"/>
                </a:solidFill>
                <a:effectLst/>
                <a:latin typeface="+mn-lt"/>
                <a:ea typeface="+mn-ea"/>
                <a:cs typeface="+mn-cs"/>
              </a:rPr>
              <a:t>1935</a:t>
            </a:r>
            <a:r>
              <a:rPr kumimoji="1" lang="ja-JP" altLang="ja-JP" sz="1200" kern="1200" dirty="0" smtClean="0">
                <a:solidFill>
                  <a:schemeClr val="tx1"/>
                </a:solidFill>
                <a:effectLst/>
                <a:latin typeface="+mn-lt"/>
                <a:ea typeface="+mn-ea"/>
                <a:cs typeface="+mn-cs"/>
              </a:rPr>
              <a:t>年ですから、シェルドンそれよりも</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年も早く、修正資本主義を先取りした経営学を、シェルドン・スクールで教えていたわけです。</a:t>
            </a:r>
          </a:p>
          <a:p>
            <a:r>
              <a:rPr kumimoji="1" lang="ja-JP" altLang="ja-JP" sz="1200" kern="1200" dirty="0" smtClean="0">
                <a:solidFill>
                  <a:schemeClr val="tx1"/>
                </a:solidFill>
                <a:effectLst/>
                <a:latin typeface="+mn-lt"/>
                <a:ea typeface="+mn-ea"/>
                <a:cs typeface="+mn-cs"/>
              </a:rPr>
              <a:t>ピーター・ドラッガーも最初の論文を発表したのは</a:t>
            </a:r>
            <a:r>
              <a:rPr kumimoji="1" lang="en-US" altLang="ja-JP" sz="1200" kern="1200" dirty="0" smtClean="0">
                <a:solidFill>
                  <a:schemeClr val="tx1"/>
                </a:solidFill>
                <a:effectLst/>
                <a:latin typeface="+mn-lt"/>
                <a:ea typeface="+mn-ea"/>
                <a:cs typeface="+mn-cs"/>
              </a:rPr>
              <a:t>1933</a:t>
            </a:r>
            <a:r>
              <a:rPr kumimoji="1" lang="ja-JP" altLang="ja-JP" sz="1200" kern="1200" dirty="0" smtClean="0">
                <a:solidFill>
                  <a:schemeClr val="tx1"/>
                </a:solidFill>
                <a:effectLst/>
                <a:latin typeface="+mn-lt"/>
                <a:ea typeface="+mn-ea"/>
                <a:cs typeface="+mn-cs"/>
              </a:rPr>
              <a:t>年ですから、この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人の中で一番年長というわけです。</a:t>
            </a:r>
          </a:p>
          <a:p>
            <a:r>
              <a:rPr kumimoji="1" lang="ja-JP" altLang="ja-JP" sz="1200" kern="1200" dirty="0" smtClean="0">
                <a:solidFill>
                  <a:schemeClr val="tx1"/>
                </a:solidFill>
                <a:effectLst/>
                <a:latin typeface="+mn-lt"/>
                <a:ea typeface="+mn-ea"/>
                <a:cs typeface="+mn-cs"/>
              </a:rPr>
              <a:t>ロータリーはその考え方をシェルドンから学んで、それを奉仕理念として取り入れ、現在に至っています。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13</a:t>
            </a:fld>
            <a:endParaRPr kumimoji="1" lang="ja-JP" altLang="en-US"/>
          </a:p>
        </p:txBody>
      </p:sp>
    </p:spTree>
    <p:extLst>
      <p:ext uri="{BB962C8B-B14F-4D97-AF65-F5344CB8AC3E}">
        <p14:creationId xmlns:p14="http://schemas.microsoft.com/office/powerpoint/2010/main" val="358455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彼の文献は日本ではほとんど紹介されていませんでしたので、再三、エバンストンにある</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本部の資料室に行って探しました。後に私が翻訳して紹介することになった、</a:t>
            </a:r>
            <a:r>
              <a:rPr kumimoji="1" lang="en-US" altLang="ja-JP" sz="1200" kern="1200" dirty="0" smtClean="0">
                <a:solidFill>
                  <a:schemeClr val="tx1"/>
                </a:solidFill>
                <a:effectLst/>
                <a:latin typeface="+mn-lt"/>
                <a:ea typeface="+mn-ea"/>
                <a:cs typeface="+mn-cs"/>
              </a:rPr>
              <a:t>1910</a:t>
            </a:r>
            <a:r>
              <a:rPr kumimoji="1" lang="ja-JP" altLang="ja-JP" sz="1200" kern="1200" dirty="0" smtClean="0">
                <a:solidFill>
                  <a:schemeClr val="tx1"/>
                </a:solidFill>
                <a:effectLst/>
                <a:latin typeface="+mn-lt"/>
                <a:ea typeface="+mn-ea"/>
                <a:cs typeface="+mn-cs"/>
              </a:rPr>
              <a:t>年と</a:t>
            </a:r>
            <a:r>
              <a:rPr kumimoji="1" lang="en-US" altLang="ja-JP" sz="1200" kern="1200" dirty="0" smtClean="0">
                <a:solidFill>
                  <a:schemeClr val="tx1"/>
                </a:solidFill>
                <a:effectLst/>
                <a:latin typeface="+mn-lt"/>
                <a:ea typeface="+mn-ea"/>
                <a:cs typeface="+mn-cs"/>
              </a:rPr>
              <a:t>1911</a:t>
            </a:r>
            <a:r>
              <a:rPr kumimoji="1" lang="ja-JP" altLang="ja-JP" sz="1200" kern="1200" dirty="0" smtClean="0">
                <a:solidFill>
                  <a:schemeClr val="tx1"/>
                </a:solidFill>
                <a:effectLst/>
                <a:latin typeface="+mn-lt"/>
                <a:ea typeface="+mn-ea"/>
                <a:cs typeface="+mn-cs"/>
              </a:rPr>
              <a:t>年の全米ロータリークラブ連合会におけるスピーチ原稿や</a:t>
            </a:r>
            <a:r>
              <a:rPr kumimoji="1" lang="en-US" altLang="ja-JP" sz="1200" kern="1200" dirty="0" smtClean="0">
                <a:solidFill>
                  <a:schemeClr val="tx1"/>
                </a:solidFill>
                <a:effectLst/>
                <a:latin typeface="+mn-lt"/>
                <a:ea typeface="+mn-ea"/>
                <a:cs typeface="+mn-cs"/>
              </a:rPr>
              <a:t>1913</a:t>
            </a:r>
            <a:r>
              <a:rPr kumimoji="1" lang="ja-JP" altLang="ja-JP" sz="1200" kern="1200" dirty="0" smtClean="0">
                <a:solidFill>
                  <a:schemeClr val="tx1"/>
                </a:solidFill>
                <a:effectLst/>
                <a:latin typeface="+mn-lt"/>
                <a:ea typeface="+mn-ea"/>
                <a:cs typeface="+mn-cs"/>
              </a:rPr>
              <a:t>年と</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年の国際ロータリークラブ連合会におけるスピーチ原稿は、</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2002</a:t>
            </a:r>
            <a:r>
              <a:rPr kumimoji="1" lang="ja-JP" altLang="ja-JP" sz="1200" kern="1200" dirty="0" smtClean="0">
                <a:solidFill>
                  <a:schemeClr val="tx1"/>
                </a:solidFill>
                <a:effectLst/>
                <a:latin typeface="+mn-lt"/>
                <a:ea typeface="+mn-ea"/>
                <a:cs typeface="+mn-cs"/>
              </a:rPr>
              <a:t>年にかけて、</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本部の資料室で発見したものです。</a:t>
            </a:r>
          </a:p>
          <a:p>
            <a:r>
              <a:rPr kumimoji="1" lang="ja-JP" altLang="ja-JP" sz="1200" kern="1200" dirty="0" smtClean="0">
                <a:solidFill>
                  <a:schemeClr val="tx1"/>
                </a:solidFill>
                <a:effectLst/>
                <a:latin typeface="+mn-lt"/>
                <a:ea typeface="+mn-ea"/>
                <a:cs typeface="+mn-cs"/>
              </a:rPr>
              <a:t>その後、</a:t>
            </a:r>
            <a:r>
              <a:rPr kumimoji="1" lang="en-US" altLang="ja-JP" sz="1200" kern="1200" dirty="0" smtClean="0">
                <a:solidFill>
                  <a:schemeClr val="tx1"/>
                </a:solidFill>
                <a:effectLst/>
                <a:latin typeface="+mn-lt"/>
                <a:ea typeface="+mn-ea"/>
                <a:cs typeface="+mn-cs"/>
              </a:rPr>
              <a:t>1918</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に掲載されている</a:t>
            </a:r>
            <a:r>
              <a:rPr kumimoji="1" lang="en-US" altLang="ja-JP" sz="1200" kern="1200" dirty="0" smtClean="0">
                <a:solidFill>
                  <a:schemeClr val="tx1"/>
                </a:solidFill>
                <a:effectLst/>
                <a:latin typeface="+mn-lt"/>
                <a:ea typeface="+mn-ea"/>
                <a:cs typeface="+mn-cs"/>
              </a:rPr>
              <a:t> The Symbolism of Service (</a:t>
            </a:r>
            <a:r>
              <a:rPr kumimoji="1" lang="ja-JP" altLang="ja-JP" sz="1200" kern="1200" dirty="0" smtClean="0">
                <a:solidFill>
                  <a:schemeClr val="tx1"/>
                </a:solidFill>
                <a:effectLst/>
                <a:latin typeface="+mn-lt"/>
                <a:ea typeface="+mn-ea"/>
                <a:cs typeface="+mn-cs"/>
              </a:rPr>
              <a:t>奉仕の図式</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に掲載されている </a:t>
            </a:r>
            <a:r>
              <a:rPr kumimoji="1" lang="en-US" altLang="ja-JP" sz="1200" kern="1200" dirty="0" smtClean="0">
                <a:solidFill>
                  <a:schemeClr val="tx1"/>
                </a:solidFill>
                <a:effectLst/>
                <a:latin typeface="+mn-lt"/>
                <a:ea typeface="+mn-ea"/>
                <a:cs typeface="+mn-cs"/>
              </a:rPr>
              <a:t>The Philosophy of Service (</a:t>
            </a:r>
            <a:r>
              <a:rPr kumimoji="1" lang="ja-JP" altLang="ja-JP" sz="1200" kern="1200" dirty="0" smtClean="0">
                <a:solidFill>
                  <a:schemeClr val="tx1"/>
                </a:solidFill>
                <a:effectLst/>
                <a:latin typeface="+mn-lt"/>
                <a:ea typeface="+mn-ea"/>
                <a:cs typeface="+mn-cs"/>
              </a:rPr>
              <a:t>奉仕の哲学</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という二つの論文を発見したのを最後に、新しいシェルドンの文献を目にする機会はなくなりました。</a:t>
            </a:r>
          </a:p>
          <a:p>
            <a:r>
              <a:rPr kumimoji="1" lang="ja-JP" altLang="ja-JP" sz="1200" kern="1200" dirty="0" smtClean="0">
                <a:solidFill>
                  <a:schemeClr val="tx1"/>
                </a:solidFill>
                <a:effectLst/>
                <a:latin typeface="+mn-lt"/>
                <a:ea typeface="+mn-ea"/>
                <a:cs typeface="+mn-cs"/>
              </a:rPr>
              <a:t>これらの一連の作業を通じて、シェルドンの思考の一部は理解できたものの、なぜこれだけ深くロータリアンの心に浸透して、影響を及ぼしたのかという疑問を晴らすことはできませんでした。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14</a:t>
            </a:fld>
            <a:endParaRPr kumimoji="1" lang="ja-JP" altLang="en-US"/>
          </a:p>
        </p:txBody>
      </p:sp>
    </p:spTree>
    <p:extLst>
      <p:ext uri="{BB962C8B-B14F-4D97-AF65-F5344CB8AC3E}">
        <p14:creationId xmlns:p14="http://schemas.microsoft.com/office/powerpoint/2010/main" val="107114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その後、古いロータリーの文献を蒐集して、それをデジタル化してインターネット上で公開すると共に、アーカイブスとして保存し、後世のロータリアンに伝えようという発想から、「源流の会」という組織を立ち上げ、文献蒐集やデジタル化の作業に忙殺される日々が続きました。</a:t>
            </a:r>
          </a:p>
          <a:p>
            <a:r>
              <a:rPr kumimoji="1" lang="ja-JP" altLang="ja-JP" sz="1200" kern="1200" dirty="0" smtClean="0">
                <a:solidFill>
                  <a:schemeClr val="tx1"/>
                </a:solidFill>
                <a:effectLst/>
                <a:latin typeface="+mn-lt"/>
                <a:ea typeface="+mn-ea"/>
                <a:cs typeface="+mn-cs"/>
              </a:rPr>
              <a:t>その作業の中で、アメリカの国会図書館の存在を知り、そこに膨大な文献が集められていて、蒐集されている文献の表題や著者が検索できることが分かりました。その結果、</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冊近いシェルドンの文献が存在することが分かりました。</a:t>
            </a:r>
          </a:p>
          <a:p>
            <a:r>
              <a:rPr kumimoji="1" lang="ja-JP" altLang="ja-JP" sz="1200" kern="1200" dirty="0" smtClean="0">
                <a:solidFill>
                  <a:schemeClr val="tx1"/>
                </a:solidFill>
                <a:effectLst/>
                <a:latin typeface="+mn-lt"/>
                <a:ea typeface="+mn-ea"/>
                <a:cs typeface="+mn-cs"/>
              </a:rPr>
              <a:t>さらに、アメリカの古本屋のインターネット上のネットワークの存在も分かったので、シェルドンの文献のリストを送って、その蒐集作業を再開して、現在までに</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冊近く集めることができました。</a:t>
            </a:r>
          </a:p>
          <a:p>
            <a:r>
              <a:rPr kumimoji="1" lang="ja-JP" altLang="ja-JP" sz="1200" kern="1200" dirty="0" smtClean="0">
                <a:solidFill>
                  <a:schemeClr val="tx1"/>
                </a:solidFill>
                <a:effectLst/>
                <a:latin typeface="+mn-lt"/>
                <a:ea typeface="+mn-ea"/>
                <a:cs typeface="+mn-cs"/>
              </a:rPr>
              <a:t>その結果、多くの新しい発見がありました。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その著作の主なものには、商売に成功する方法</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年発行、シェルドン・コース</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年発行、成功する販売学</a:t>
            </a:r>
            <a:r>
              <a:rPr kumimoji="1" lang="en-US" altLang="ja-JP" sz="1200" kern="1200" dirty="0" smtClean="0">
                <a:solidFill>
                  <a:schemeClr val="tx1"/>
                </a:solidFill>
                <a:effectLst/>
                <a:latin typeface="+mn-lt"/>
                <a:ea typeface="+mn-ea"/>
                <a:cs typeface="+mn-cs"/>
              </a:rPr>
              <a:t>1903</a:t>
            </a:r>
            <a:r>
              <a:rPr kumimoji="1" lang="ja-JP" altLang="ja-JP" sz="1200" kern="1200" dirty="0" smtClean="0">
                <a:solidFill>
                  <a:schemeClr val="tx1"/>
                </a:solidFill>
                <a:effectLst/>
                <a:latin typeface="+mn-lt"/>
                <a:ea typeface="+mn-ea"/>
                <a:cs typeface="+mn-cs"/>
              </a:rPr>
              <a:t>年発行、産業成功学</a:t>
            </a:r>
            <a:r>
              <a:rPr kumimoji="1" lang="en-US" altLang="ja-JP" sz="1200" kern="1200" dirty="0" smtClean="0">
                <a:solidFill>
                  <a:schemeClr val="tx1"/>
                </a:solidFill>
                <a:effectLst/>
                <a:latin typeface="+mn-lt"/>
                <a:ea typeface="+mn-ea"/>
                <a:cs typeface="+mn-cs"/>
              </a:rPr>
              <a:t>1906</a:t>
            </a:r>
            <a:r>
              <a:rPr kumimoji="1" lang="ja-JP" altLang="ja-JP" sz="1200" kern="1200" dirty="0" smtClean="0">
                <a:solidFill>
                  <a:schemeClr val="tx1"/>
                </a:solidFill>
                <a:effectLst/>
                <a:latin typeface="+mn-lt"/>
                <a:ea typeface="+mn-ea"/>
                <a:cs typeface="+mn-cs"/>
              </a:rPr>
              <a:t>年発行、事業構築学</a:t>
            </a:r>
            <a:r>
              <a:rPr kumimoji="1" lang="en-US" altLang="ja-JP" sz="1200" kern="1200" dirty="0" smtClean="0">
                <a:solidFill>
                  <a:schemeClr val="tx1"/>
                </a:solidFill>
                <a:effectLst/>
                <a:latin typeface="+mn-lt"/>
                <a:ea typeface="+mn-ea"/>
                <a:cs typeface="+mn-cs"/>
              </a:rPr>
              <a:t>1910</a:t>
            </a:r>
            <a:r>
              <a:rPr kumimoji="1" lang="ja-JP" altLang="ja-JP" sz="1200" kern="1200" dirty="0" smtClean="0">
                <a:solidFill>
                  <a:schemeClr val="tx1"/>
                </a:solidFill>
                <a:effectLst/>
                <a:latin typeface="+mn-lt"/>
                <a:ea typeface="+mn-ea"/>
                <a:cs typeface="+mn-cs"/>
              </a:rPr>
              <a:t>年発行、販売術</a:t>
            </a:r>
            <a:r>
              <a:rPr kumimoji="1" lang="en-US" altLang="ja-JP" sz="1200" kern="1200" dirty="0" smtClean="0">
                <a:solidFill>
                  <a:schemeClr val="tx1"/>
                </a:solidFill>
                <a:effectLst/>
                <a:latin typeface="+mn-lt"/>
                <a:ea typeface="+mn-ea"/>
                <a:cs typeface="+mn-cs"/>
              </a:rPr>
              <a:t>1911</a:t>
            </a:r>
            <a:r>
              <a:rPr kumimoji="1" lang="ja-JP" altLang="ja-JP" sz="1200" kern="1200" dirty="0" smtClean="0">
                <a:solidFill>
                  <a:schemeClr val="tx1"/>
                </a:solidFill>
                <a:effectLst/>
                <a:latin typeface="+mn-lt"/>
                <a:ea typeface="+mn-ea"/>
                <a:cs typeface="+mn-cs"/>
              </a:rPr>
              <a:t>年発行、経営学</a:t>
            </a:r>
            <a:r>
              <a:rPr kumimoji="1" lang="en-US" altLang="ja-JP" sz="1200" kern="1200" dirty="0" smtClean="0">
                <a:solidFill>
                  <a:schemeClr val="tx1"/>
                </a:solidFill>
                <a:effectLst/>
                <a:latin typeface="+mn-lt"/>
                <a:ea typeface="+mn-ea"/>
                <a:cs typeface="+mn-cs"/>
              </a:rPr>
              <a:t>1917</a:t>
            </a:r>
            <a:r>
              <a:rPr kumimoji="1" lang="ja-JP" altLang="ja-JP" sz="1200" kern="1200" dirty="0" smtClean="0">
                <a:solidFill>
                  <a:schemeClr val="tx1"/>
                </a:solidFill>
                <a:effectLst/>
                <a:latin typeface="+mn-lt"/>
                <a:ea typeface="+mn-ea"/>
                <a:cs typeface="+mn-cs"/>
              </a:rPr>
              <a:t>年発行、奉仕の原則と保全の法則</a:t>
            </a:r>
            <a:r>
              <a:rPr kumimoji="1" lang="en-US" altLang="ja-JP" sz="1200" kern="1200" dirty="0" smtClean="0">
                <a:solidFill>
                  <a:schemeClr val="tx1"/>
                </a:solidFill>
                <a:effectLst/>
                <a:latin typeface="+mn-lt"/>
                <a:ea typeface="+mn-ea"/>
                <a:cs typeface="+mn-cs"/>
              </a:rPr>
              <a:t>1929</a:t>
            </a:r>
            <a:r>
              <a:rPr kumimoji="1" lang="ja-JP" altLang="ja-JP" sz="1200" kern="1200" dirty="0" smtClean="0">
                <a:solidFill>
                  <a:schemeClr val="tx1"/>
                </a:solidFill>
                <a:effectLst/>
                <a:latin typeface="+mn-lt"/>
                <a:ea typeface="+mn-ea"/>
                <a:cs typeface="+mn-cs"/>
              </a:rPr>
              <a:t>年発行などの文献があり、</a:t>
            </a: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effectLst/>
                <a:latin typeface="Century"/>
                <a:ea typeface="ＭＳ 明朝"/>
                <a:cs typeface="Times New Roman"/>
              </a:rPr>
              <a:t>この内、奉仕の原則と保全の法則は翻訳を済ませて日本語版を発行済</a:t>
            </a:r>
            <a:r>
              <a:rPr kumimoji="1" lang="ja-JP" altLang="ja-JP" sz="1200" kern="1200" dirty="0" smtClean="0">
                <a:solidFill>
                  <a:schemeClr val="tx1"/>
                </a:solidFill>
                <a:effectLst/>
                <a:latin typeface="+mn-lt"/>
                <a:ea typeface="+mn-ea"/>
                <a:cs typeface="+mn-cs"/>
              </a:rPr>
              <a:t>み、経営学は全</a:t>
            </a:r>
            <a:r>
              <a:rPr kumimoji="1" lang="en-US" altLang="ja-JP" sz="1200" kern="1200" dirty="0" smtClean="0">
                <a:solidFill>
                  <a:schemeClr val="tx1"/>
                </a:solidFill>
                <a:effectLst/>
                <a:latin typeface="+mn-lt"/>
                <a:ea typeface="+mn-ea"/>
                <a:cs typeface="+mn-cs"/>
              </a:rPr>
              <a:t>17</a:t>
            </a:r>
            <a:r>
              <a:rPr kumimoji="1" lang="ja-JP" altLang="ja-JP" sz="1200" kern="1200" dirty="0" smtClean="0">
                <a:solidFill>
                  <a:schemeClr val="tx1"/>
                </a:solidFill>
                <a:effectLst/>
                <a:latin typeface="+mn-lt"/>
                <a:ea typeface="+mn-ea"/>
                <a:cs typeface="+mn-cs"/>
              </a:rPr>
              <a:t>巻の内、</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巻までが翻訳済みで、経営学Ⅰ、経営学Ⅱとして、日本語版を発行しています。</a:t>
            </a:r>
          </a:p>
          <a:p>
            <a:r>
              <a:rPr kumimoji="1" lang="ja-JP" altLang="ja-JP" sz="1200" kern="1200" dirty="0" smtClean="0">
                <a:solidFill>
                  <a:schemeClr val="tx1"/>
                </a:solidFill>
                <a:effectLst/>
                <a:latin typeface="+mn-lt"/>
                <a:ea typeface="+mn-ea"/>
                <a:cs typeface="+mn-cs"/>
              </a:rPr>
              <a:t>そのほとんどは、彼が設立していたシェルドン・スクールの教科書として発行されたものです。なおこれ以外に、ロータリーの年次大会や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a:t>
            </a:r>
            <a:r>
              <a:rPr kumimoji="1" lang="en-US" altLang="ja-JP" sz="1200" kern="1200" dirty="0" smtClean="0">
                <a:solidFill>
                  <a:schemeClr val="tx1"/>
                </a:solidFill>
                <a:effectLst/>
                <a:latin typeface="+mn-lt"/>
                <a:ea typeface="+mn-ea"/>
                <a:cs typeface="+mn-cs"/>
              </a:rPr>
              <a:t>http://genryu.org</a:t>
            </a:r>
            <a:r>
              <a:rPr kumimoji="1" lang="ja-JP" altLang="ja-JP" sz="1200" kern="1200" dirty="0" err="1" smtClean="0">
                <a:solidFill>
                  <a:schemeClr val="tx1"/>
                </a:solidFill>
                <a:effectLst/>
                <a:latin typeface="+mn-lt"/>
                <a:ea typeface="+mn-ea"/>
                <a:cs typeface="+mn-cs"/>
              </a:rPr>
              <a:t>に収</a:t>
            </a:r>
            <a:r>
              <a:rPr kumimoji="1" lang="ja-JP" altLang="ja-JP" sz="1200" kern="1200" dirty="0" smtClean="0">
                <a:solidFill>
                  <a:schemeClr val="tx1"/>
                </a:solidFill>
                <a:effectLst/>
                <a:latin typeface="+mn-lt"/>
                <a:ea typeface="+mn-ea"/>
                <a:cs typeface="+mn-cs"/>
              </a:rPr>
              <a:t>録してありますのでぜひご覧ください。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a:p>
        </p:txBody>
      </p:sp>
    </p:spTree>
    <p:extLst>
      <p:ext uri="{BB962C8B-B14F-4D97-AF65-F5344CB8AC3E}">
        <p14:creationId xmlns:p14="http://schemas.microsoft.com/office/powerpoint/2010/main" val="30267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商売に成功する方法、シェルドン・コース、経営学といったシェルドン・スクールの教科書の中で頻繁に使われている言葉であり、経営学のモットーとして作られたものを、ロータリーが借用していることになります。</a:t>
            </a:r>
          </a:p>
          <a:p>
            <a:r>
              <a:rPr kumimoji="1" lang="ja-JP" altLang="ja-JP" sz="1200" kern="1200" dirty="0" smtClean="0">
                <a:solidFill>
                  <a:schemeClr val="tx1"/>
                </a:solidFill>
                <a:effectLst/>
                <a:latin typeface="+mn-lt"/>
                <a:ea typeface="+mn-ea"/>
                <a:cs typeface="+mn-cs"/>
              </a:rPr>
              <a:t>ロータリーはシェルドンが提唱した</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というフレーズをモットーとして採択していますから、このモットーが健在である限り、シェルドンの奉仕理念を順守しなければならないことになります。</a:t>
            </a: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17</a:t>
            </a:fld>
            <a:endParaRPr kumimoji="1" lang="ja-JP" altLang="en-US" dirty="0"/>
          </a:p>
        </p:txBody>
      </p:sp>
    </p:spTree>
    <p:extLst>
      <p:ext uri="{BB962C8B-B14F-4D97-AF65-F5344CB8AC3E}">
        <p14:creationId xmlns:p14="http://schemas.microsoft.com/office/powerpoint/2010/main" val="328741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は、純然たる経営学の理念であり、シェルドンはこのモットーは黄金律</a:t>
            </a:r>
            <a:r>
              <a:rPr kumimoji="1" lang="en-US" altLang="ja-JP" sz="1200" kern="1200" dirty="0" smtClean="0">
                <a:solidFill>
                  <a:schemeClr val="tx1"/>
                </a:solidFill>
                <a:effectLst/>
                <a:latin typeface="+mn-lt"/>
                <a:ea typeface="+mn-ea"/>
                <a:cs typeface="+mn-cs"/>
              </a:rPr>
              <a:t>do unto others as you would have them do unto you</a:t>
            </a:r>
            <a:r>
              <a:rPr kumimoji="1" lang="ja-JP" altLang="ja-JP" sz="1200" kern="1200" dirty="0" smtClean="0">
                <a:solidFill>
                  <a:schemeClr val="tx1"/>
                </a:solidFill>
                <a:effectLst/>
                <a:latin typeface="+mn-lt"/>
                <a:ea typeface="+mn-ea"/>
                <a:cs typeface="+mn-cs"/>
              </a:rPr>
              <a:t>を説いたものだと述べています。</a:t>
            </a:r>
          </a:p>
          <a:p>
            <a:r>
              <a:rPr kumimoji="1" lang="ja-JP" altLang="ja-JP"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ビジネスマンの目的は発展的な事業を構築することであり、その目的を達成するためには、奉仕の理念に基づいて、継続的に利益をもたらす常連客を確保することが必要であると述べています。</a:t>
            </a:r>
          </a:p>
          <a:p>
            <a:r>
              <a:rPr kumimoji="1" lang="ja-JP" altLang="ja-JP" sz="1200" kern="1200" dirty="0" smtClean="0">
                <a:solidFill>
                  <a:schemeClr val="tx1"/>
                </a:solidFill>
                <a:effectLst/>
                <a:latin typeface="+mn-lt"/>
                <a:ea typeface="+mn-ea"/>
                <a:cs typeface="+mn-cs"/>
              </a:rPr>
              <a:t>シェルドンの文献を精査すれば、過酷な資本主義が労働者を徹底的に搾取していた時代に、労働者の立場を理解し、利益を適切にシェアしながら、継続的に利益をもたらす顧客を確保する目的で事業を営むことを提唱し、その考え方を順守したシェルドン・スクールの卒業生の努力によって、現在の資本主義社会の発展をもたらせたと言っても過言ではありません。チェスレー・ペリーもジョン・ナトソンもジョージ・ピンカムも、ロータリーの理論武装の主な担い手はすべて、シェルドン・スクールの卒業生で占められていたことを考えると、ロータリーもシェルドン・スクールの卒業生の一人と考えざるを得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シェルドンは「奉仕の原則と保全の法則」の冒頭で奉仕とは何かを定義しています。</a:t>
            </a:r>
          </a:p>
          <a:p>
            <a:r>
              <a:rPr kumimoji="1" lang="ja-JP" altLang="ja-JP" sz="1200" kern="1200" dirty="0" smtClean="0">
                <a:solidFill>
                  <a:schemeClr val="tx1"/>
                </a:solidFill>
                <a:effectLst/>
                <a:latin typeface="+mn-lt"/>
                <a:ea typeface="+mn-ea"/>
                <a:cs typeface="+mn-cs"/>
              </a:rPr>
              <a:t>奉仕とは</a:t>
            </a:r>
          </a:p>
          <a:p>
            <a:r>
              <a:rPr kumimoji="1" lang="en-US" altLang="ja-JP" sz="1200" kern="1200" dirty="0" smtClean="0">
                <a:solidFill>
                  <a:schemeClr val="tx1"/>
                </a:solidFill>
                <a:effectLst/>
                <a:latin typeface="+mn-lt"/>
                <a:ea typeface="+mn-ea"/>
                <a:cs typeface="+mn-cs"/>
              </a:rPr>
              <a:t>1. </a:t>
            </a:r>
            <a:r>
              <a:rPr kumimoji="1" lang="ja-JP" altLang="ja-JP" sz="1200" kern="1200" dirty="0" smtClean="0">
                <a:solidFill>
                  <a:schemeClr val="tx1"/>
                </a:solidFill>
                <a:effectLst/>
                <a:latin typeface="+mn-lt"/>
                <a:ea typeface="+mn-ea"/>
                <a:cs typeface="+mn-cs"/>
              </a:rPr>
              <a:t>仕事を管理する人たち</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企業主</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を管理すること。　</a:t>
            </a:r>
          </a:p>
          <a:p>
            <a:r>
              <a:rPr kumimoji="1" lang="en-US" altLang="ja-JP" sz="1200" kern="1200" dirty="0" smtClean="0">
                <a:solidFill>
                  <a:schemeClr val="tx1"/>
                </a:solidFill>
                <a:effectLst/>
                <a:latin typeface="+mn-lt"/>
                <a:ea typeface="+mn-ea"/>
                <a:cs typeface="+mn-cs"/>
              </a:rPr>
              <a:t>2. </a:t>
            </a:r>
            <a:r>
              <a:rPr kumimoji="1" lang="ja-JP" altLang="ja-JP" sz="1200" kern="1200" dirty="0" smtClean="0">
                <a:solidFill>
                  <a:schemeClr val="tx1"/>
                </a:solidFill>
                <a:effectLst/>
                <a:latin typeface="+mn-lt"/>
                <a:ea typeface="+mn-ea"/>
                <a:cs typeface="+mn-cs"/>
              </a:rPr>
              <a:t>管理される人たち</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従業員</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を管理すること。　</a:t>
            </a:r>
          </a:p>
          <a:p>
            <a:r>
              <a:rPr kumimoji="1" lang="en-US" altLang="ja-JP" sz="1200" kern="1200" dirty="0" smtClean="0">
                <a:solidFill>
                  <a:schemeClr val="tx1"/>
                </a:solidFill>
                <a:effectLst/>
                <a:latin typeface="+mn-lt"/>
                <a:ea typeface="+mn-ea"/>
                <a:cs typeface="+mn-cs"/>
              </a:rPr>
              <a:t>3. </a:t>
            </a:r>
            <a:r>
              <a:rPr kumimoji="1" lang="ja-JP" altLang="ja-JP" sz="1200" kern="1200" dirty="0" smtClean="0">
                <a:solidFill>
                  <a:schemeClr val="tx1"/>
                </a:solidFill>
                <a:effectLst/>
                <a:latin typeface="+mn-lt"/>
                <a:ea typeface="+mn-ea"/>
                <a:cs typeface="+mn-cs"/>
              </a:rPr>
              <a:t>この両者に顧客を加えた集団を管理すること。</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さらに、これに時間やエネルギーやお金や材料を無駄遣いせず有効に活用して保全することを付け加えることです。これはすべて安心と豊かな実りを獲得するための道です。</a:t>
            </a:r>
          </a:p>
          <a:p>
            <a:r>
              <a:rPr kumimoji="1" lang="ja-JP" altLang="ja-JP" sz="1200" kern="1200" dirty="0" smtClean="0">
                <a:solidFill>
                  <a:schemeClr val="tx1"/>
                </a:solidFill>
                <a:effectLst/>
                <a:latin typeface="+mn-lt"/>
                <a:ea typeface="+mn-ea"/>
                <a:cs typeface="+mn-cs"/>
              </a:rPr>
              <a:t>世に有用な職業に従事している人は全員、奉仕によって品物を作り、それを売っているのです。すべての従業員は、人に役立つものを作り、雇用主はそれを売っているのです。役に立つこととは奉仕の別名なのです。</a:t>
            </a:r>
          </a:p>
          <a:p>
            <a:r>
              <a:rPr kumimoji="1" lang="ja-JP" altLang="ja-JP" sz="1200" kern="1200" dirty="0" smtClean="0">
                <a:solidFill>
                  <a:schemeClr val="tx1"/>
                </a:solidFill>
                <a:effectLst/>
                <a:latin typeface="+mn-lt"/>
                <a:ea typeface="+mn-ea"/>
                <a:cs typeface="+mn-cs"/>
              </a:rPr>
              <a:t>私たちが今まで使ってきた「奉仕」とはかなり異なった定義であり、世に有用な職業に従事して働く行動は、全て奉仕だと考えてもいいように思われます。 </a:t>
            </a:r>
          </a:p>
          <a:p>
            <a:r>
              <a:rPr kumimoji="1" lang="ja-JP" altLang="ja-JP" sz="1200" kern="1200" dirty="0" smtClean="0">
                <a:solidFill>
                  <a:schemeClr val="tx1"/>
                </a:solidFill>
                <a:effectLst/>
                <a:latin typeface="+mn-lt"/>
                <a:ea typeface="+mn-ea"/>
                <a:cs typeface="+mn-cs"/>
              </a:rPr>
              <a:t>さらに「経営学」の中でシェルドンは、</a:t>
            </a:r>
            <a:r>
              <a:rPr kumimoji="1" lang="en-US" altLang="ja-JP" sz="1200" kern="1200" dirty="0" smtClean="0">
                <a:solidFill>
                  <a:schemeClr val="tx1"/>
                </a:solidFill>
                <a:effectLst/>
                <a:latin typeface="+mn-lt"/>
                <a:ea typeface="+mn-ea"/>
                <a:cs typeface="+mn-cs"/>
              </a:rPr>
              <a:t>Service</a:t>
            </a:r>
            <a:r>
              <a:rPr kumimoji="1" lang="ja-JP" altLang="ja-JP" sz="1200" kern="1200" dirty="0" smtClean="0">
                <a:solidFill>
                  <a:schemeClr val="tx1"/>
                </a:solidFill>
                <a:effectLst/>
                <a:latin typeface="+mn-lt"/>
                <a:ea typeface="+mn-ea"/>
                <a:cs typeface="+mn-cs"/>
              </a:rPr>
              <a:t>という単語そのものについて、あまりにも多くの意味を持った単語なので、一言で言い表すことは不可能であると前置きして、</a:t>
            </a:r>
            <a:r>
              <a:rPr kumimoji="1" lang="en-US" altLang="ja-JP" sz="1200" kern="1200" dirty="0" smtClean="0">
                <a:solidFill>
                  <a:schemeClr val="tx1"/>
                </a:solidFill>
                <a:effectLst/>
                <a:latin typeface="+mn-lt"/>
                <a:ea typeface="+mn-ea"/>
                <a:cs typeface="+mn-cs"/>
              </a:rPr>
              <a:t>Service</a:t>
            </a:r>
            <a:r>
              <a:rPr kumimoji="1" lang="ja-JP" altLang="ja-JP" sz="1200" kern="1200" dirty="0" smtClean="0">
                <a:solidFill>
                  <a:schemeClr val="tx1"/>
                </a:solidFill>
                <a:effectLst/>
                <a:latin typeface="+mn-lt"/>
                <a:ea typeface="+mn-ea"/>
                <a:cs typeface="+mn-cs"/>
              </a:rPr>
              <a:t>を受けた立場から得られる「満足感」であると述べています。</a:t>
            </a:r>
          </a:p>
          <a:p>
            <a:r>
              <a:rPr kumimoji="1" lang="en-US" altLang="ja-JP" sz="1200" kern="1200" dirty="0" smtClean="0">
                <a:solidFill>
                  <a:schemeClr val="tx1"/>
                </a:solidFill>
                <a:effectLst/>
                <a:latin typeface="+mn-lt"/>
                <a:ea typeface="+mn-ea"/>
                <a:cs typeface="+mn-cs"/>
              </a:rPr>
              <a:t>Service</a:t>
            </a:r>
            <a:r>
              <a:rPr kumimoji="1" lang="ja-JP" altLang="ja-JP" sz="1200" kern="1200" dirty="0" smtClean="0">
                <a:solidFill>
                  <a:schemeClr val="tx1"/>
                </a:solidFill>
                <a:effectLst/>
                <a:latin typeface="+mn-lt"/>
                <a:ea typeface="+mn-ea"/>
                <a:cs typeface="+mn-cs"/>
              </a:rPr>
              <a:t>をする立場からはどのように表現したらいいのでしょうか。「奉仕」という言葉が、パチンコ屋の出血サービスやバーゲン・セールを連想して、どうしても嫌ならば「貢献」と訳すのも一つの方法かもしれません。</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ロータリーの職業奉仕は、アーサー・フレデリック・シェルドンが提唱した理念です。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シェルドンを語る前に、</a:t>
            </a:r>
            <a:r>
              <a:rPr kumimoji="1" lang="en-US" altLang="ja-JP" sz="1200" kern="1200" dirty="0" smtClean="0">
                <a:solidFill>
                  <a:schemeClr val="tx1"/>
                </a:solidFill>
                <a:effectLst/>
                <a:latin typeface="+mn-lt"/>
                <a:ea typeface="+mn-ea"/>
                <a:cs typeface="+mn-cs"/>
              </a:rPr>
              <a:t>He profits most who serves best </a:t>
            </a:r>
            <a:r>
              <a:rPr kumimoji="1" lang="ja-JP" altLang="ja-JP" sz="1200" kern="1200" dirty="0" smtClean="0">
                <a:solidFill>
                  <a:schemeClr val="tx1"/>
                </a:solidFill>
                <a:effectLst/>
                <a:latin typeface="+mn-lt"/>
                <a:ea typeface="+mn-ea"/>
                <a:cs typeface="+mn-cs"/>
              </a:rPr>
              <a:t>はシェルドンが</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年頃に作った経営学のモットーであり、ロータリーはそれをロータリーの奉仕理念を現すモットーとして、公式に採択し</a:t>
            </a:r>
            <a:r>
              <a:rPr kumimoji="1" lang="ja-JP" altLang="en-US" sz="1200" kern="1200" dirty="0" smtClean="0">
                <a:solidFill>
                  <a:schemeClr val="tx1"/>
                </a:solidFill>
                <a:effectLst/>
                <a:latin typeface="+mn-lt"/>
                <a:ea typeface="+mn-ea"/>
                <a:cs typeface="+mn-cs"/>
              </a:rPr>
              <a:t>たことを確認しておかなければなりません</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しかし、その後、ロータリアンの勉強不足によって、このモットーの内容が間違って伝えられるようになりました。</a:t>
            </a:r>
          </a:p>
          <a:p>
            <a:r>
              <a:rPr kumimoji="1" lang="ja-JP" altLang="ja-JP" sz="1200" kern="1200" dirty="0" smtClean="0">
                <a:solidFill>
                  <a:schemeClr val="tx1"/>
                </a:solidFill>
                <a:effectLst/>
                <a:latin typeface="+mn-lt"/>
                <a:ea typeface="+mn-ea"/>
                <a:cs typeface="+mn-cs"/>
              </a:rPr>
              <a:t>イギリス</a:t>
            </a:r>
            <a:r>
              <a:rPr kumimoji="1" lang="ja-JP" altLang="en-US"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profit</a:t>
            </a:r>
            <a:r>
              <a:rPr kumimoji="1" lang="ja-JP" altLang="en-US" sz="1200" kern="1200" dirty="0" smtClean="0">
                <a:solidFill>
                  <a:schemeClr val="tx1"/>
                </a:solidFill>
                <a:effectLst/>
                <a:latin typeface="+mn-lt"/>
                <a:ea typeface="+mn-ea"/>
                <a:cs typeface="+mn-cs"/>
              </a:rPr>
              <a:t>という単語がロータリーにはふさわしくないという理由で、またアメリカでは</a:t>
            </a:r>
            <a:r>
              <a:rPr kumimoji="1" lang="ja-JP" altLang="ja-JP" sz="1200" kern="1200" dirty="0" smtClean="0">
                <a:solidFill>
                  <a:schemeClr val="tx1"/>
                </a:solidFill>
                <a:effectLst/>
                <a:latin typeface="+mn-lt"/>
                <a:ea typeface="+mn-ea"/>
                <a:cs typeface="+mn-cs"/>
              </a:rPr>
              <a:t>性限定用語である</a:t>
            </a:r>
            <a:r>
              <a:rPr kumimoji="1" lang="en-US" altLang="ja-JP" sz="1200" kern="1200" dirty="0" smtClean="0">
                <a:solidFill>
                  <a:schemeClr val="tx1"/>
                </a:solidFill>
                <a:effectLst/>
                <a:latin typeface="+mn-lt"/>
                <a:ea typeface="+mn-ea"/>
                <a:cs typeface="+mn-cs"/>
              </a:rPr>
              <a:t>he </a:t>
            </a:r>
            <a:r>
              <a:rPr kumimoji="1" lang="ja-JP" altLang="ja-JP" sz="1200" kern="1200" dirty="0" smtClean="0">
                <a:solidFill>
                  <a:schemeClr val="tx1"/>
                </a:solidFill>
                <a:effectLst/>
                <a:latin typeface="+mn-lt"/>
                <a:ea typeface="+mn-ea"/>
                <a:cs typeface="+mn-cs"/>
              </a:rPr>
              <a:t>が使われている</a:t>
            </a:r>
            <a:r>
              <a:rPr kumimoji="1" lang="ja-JP" altLang="en-US" sz="1200" kern="1200" dirty="0" smtClean="0">
                <a:solidFill>
                  <a:schemeClr val="tx1"/>
                </a:solidFill>
                <a:effectLst/>
                <a:latin typeface="+mn-lt"/>
                <a:ea typeface="+mn-ea"/>
                <a:cs typeface="+mn-cs"/>
              </a:rPr>
              <a:t>しいう理由で、これを廃止しようという運動に広がりました。</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259644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シェルドンの定義によると、世に有用な全ての事業に従事することを奉仕と呼んでいますから、</a:t>
            </a:r>
          </a:p>
          <a:p>
            <a:r>
              <a:rPr kumimoji="1" lang="ja-JP" altLang="ja-JP" sz="1200" kern="1200" dirty="0" smtClean="0">
                <a:solidFill>
                  <a:schemeClr val="tx1"/>
                </a:solidFill>
                <a:effectLst/>
                <a:latin typeface="+mn-lt"/>
                <a:ea typeface="+mn-ea"/>
                <a:cs typeface="+mn-cs"/>
              </a:rPr>
              <a:t>みずからの事業を通じて、継続的な利益をもたらす顧客を確保することが、ロータリーの職業奉仕だということになります。</a:t>
            </a:r>
          </a:p>
          <a:p>
            <a:r>
              <a:rPr kumimoji="1" lang="ja-JP" altLang="en-US" sz="1200" kern="1200" dirty="0" smtClean="0">
                <a:solidFill>
                  <a:schemeClr val="tx1"/>
                </a:solidFill>
                <a:effectLst/>
                <a:latin typeface="+mn-lt"/>
                <a:ea typeface="+mn-ea"/>
                <a:cs typeface="+mn-cs"/>
              </a:rPr>
              <a:t>規定審議会において、</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がロータリーの奉仕哲学として</a:t>
            </a:r>
            <a:r>
              <a:rPr kumimoji="1" lang="ja-JP" altLang="en-US" sz="1200" kern="1200" dirty="0" smtClean="0">
                <a:solidFill>
                  <a:schemeClr val="tx1"/>
                </a:solidFill>
                <a:effectLst/>
                <a:latin typeface="+mn-lt"/>
                <a:ea typeface="+mn-ea"/>
                <a:cs typeface="+mn-cs"/>
              </a:rPr>
              <a:t>採択された以上</a:t>
            </a:r>
            <a:r>
              <a:rPr kumimoji="1" lang="ja-JP" altLang="ja-JP" sz="1200" kern="1200" dirty="0" smtClean="0">
                <a:solidFill>
                  <a:schemeClr val="tx1"/>
                </a:solidFill>
                <a:effectLst/>
                <a:latin typeface="+mn-lt"/>
                <a:ea typeface="+mn-ea"/>
                <a:cs typeface="+mn-cs"/>
              </a:rPr>
              <a:t>、この考え方を変えてはならないことを今一度確認しておきたいと思います。</a:t>
            </a:r>
          </a:p>
          <a:p>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が推奨している職義訪問や優良従業員の表彰やボランティア活動は、職業奉仕と何ら関係はありません。</a:t>
            </a:r>
          </a:p>
          <a:p>
            <a:r>
              <a:rPr kumimoji="1" lang="ja-JP" altLang="ja-JP" sz="1200" kern="1200" dirty="0" smtClean="0">
                <a:solidFill>
                  <a:schemeClr val="tx1"/>
                </a:solidFill>
                <a:effectLst/>
                <a:latin typeface="+mn-lt"/>
                <a:ea typeface="+mn-ea"/>
                <a:cs typeface="+mn-cs"/>
              </a:rPr>
              <a:t>職業奉仕の実践とは、奉仕理念に基づいて、継続的な利益をもたらす顧客を確保するために行うあらゆる活動のことです。</a:t>
            </a:r>
          </a:p>
          <a:p>
            <a:r>
              <a:rPr kumimoji="1" lang="ja-JP" altLang="ja-JP" sz="1200" kern="1200" dirty="0" smtClean="0">
                <a:solidFill>
                  <a:schemeClr val="tx1"/>
                </a:solidFill>
                <a:effectLst/>
                <a:latin typeface="+mn-lt"/>
                <a:ea typeface="+mn-ea"/>
                <a:cs typeface="+mn-cs"/>
              </a:rPr>
              <a:t>職業奉仕を実践による受益者はロータリアンです。</a:t>
            </a:r>
          </a:p>
          <a:p>
            <a:r>
              <a:rPr kumimoji="1" lang="ja-JP" altLang="ja-JP" sz="1200" kern="1200" dirty="0" smtClean="0">
                <a:solidFill>
                  <a:schemeClr val="tx1"/>
                </a:solidFill>
                <a:effectLst/>
                <a:latin typeface="+mn-lt"/>
                <a:ea typeface="+mn-ea"/>
                <a:cs typeface="+mn-cs"/>
              </a:rPr>
              <a:t>まず、自分の事業を建設的に発展させることで、対社会的奉仕活動が可能になります。</a:t>
            </a:r>
          </a:p>
          <a:p>
            <a:r>
              <a:rPr kumimoji="1" lang="ja-JP" altLang="ja-JP" sz="1200" kern="1200" dirty="0" smtClean="0">
                <a:solidFill>
                  <a:schemeClr val="tx1"/>
                </a:solidFill>
                <a:effectLst/>
                <a:latin typeface="+mn-lt"/>
                <a:ea typeface="+mn-ea"/>
                <a:cs typeface="+mn-cs"/>
              </a:rPr>
              <a:t>不景気な時だからこそ、ロータリアン同士が助け合い、その力を業界全体や地域社会に広げていく必要があるのです。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lang="en-US" altLang="ja-JP"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smtClean="0">
                <a:solidFill>
                  <a:schemeClr val="tx1"/>
                </a:solidFill>
                <a:effectLst/>
                <a:latin typeface="+mn-lt"/>
                <a:ea typeface="+mn-ea"/>
                <a:cs typeface="+mn-cs"/>
              </a:rPr>
              <a:t>最初の説明は幸福の三角形です。社会生活において我々が幸福と感じるのは、金銭すなわち物質的な安定をベースにして、同僚からの愛や尊敬を受け、自らの良心や自尊心を保つことです。</a:t>
            </a:r>
          </a:p>
          <a:p>
            <a:r>
              <a:rPr kumimoji="1" lang="ja-JP" altLang="ja-JP" sz="1200" kern="1200" dirty="0" smtClean="0">
                <a:solidFill>
                  <a:schemeClr val="tx1"/>
                </a:solidFill>
                <a:effectLst/>
                <a:latin typeface="+mn-lt"/>
                <a:ea typeface="+mn-ea"/>
                <a:cs typeface="+mn-cs"/>
              </a:rPr>
              <a:t>奉仕の実践によって得られる</a:t>
            </a:r>
            <a:r>
              <a:rPr kumimoji="1" lang="en-US" altLang="ja-JP" sz="1200" kern="1200" dirty="0" smtClean="0">
                <a:solidFill>
                  <a:schemeClr val="tx1"/>
                </a:solidFill>
                <a:effectLst/>
                <a:latin typeface="+mn-lt"/>
                <a:ea typeface="+mn-ea"/>
                <a:cs typeface="+mn-cs"/>
              </a:rPr>
              <a:t>profit</a:t>
            </a:r>
            <a:r>
              <a:rPr kumimoji="1" lang="ja-JP" altLang="ja-JP" sz="1200" kern="1200" dirty="0" smtClean="0">
                <a:solidFill>
                  <a:schemeClr val="tx1"/>
                </a:solidFill>
                <a:effectLst/>
                <a:latin typeface="+mn-lt"/>
                <a:ea typeface="+mn-ea"/>
                <a:cs typeface="+mn-cs"/>
              </a:rPr>
              <a:t>は、あくまでも金銭的な利益のことであり、精神的なものは全く含まれていません。経営学の立場から、科学的かつ合理的に事業を発展させる方法、すなわち金を儲ける方法として、奉仕の重要性を説いたわけです。ただし、この幸福の三角形の説明の中で、物質的な富によって得られる精神的な価値として、同僚からの愛と尊敬および良心と自尊心をあげていますが、これとて、物質的な富によって得られると、はっきり前提を前置きしているのです。日本人は、儒教や東洋的な発想から、</a:t>
            </a:r>
            <a:r>
              <a:rPr kumimoji="1" lang="en-US" altLang="ja-JP" sz="1200" kern="1200" dirty="0" smtClean="0">
                <a:solidFill>
                  <a:schemeClr val="tx1"/>
                </a:solidFill>
                <a:effectLst/>
                <a:latin typeface="+mn-lt"/>
                <a:ea typeface="+mn-ea"/>
                <a:cs typeface="+mn-cs"/>
              </a:rPr>
              <a:t>profits</a:t>
            </a:r>
            <a:r>
              <a:rPr kumimoji="1" lang="ja-JP" altLang="ja-JP" sz="1200" kern="1200" dirty="0" smtClean="0">
                <a:solidFill>
                  <a:schemeClr val="tx1"/>
                </a:solidFill>
                <a:effectLst/>
                <a:latin typeface="+mn-lt"/>
                <a:ea typeface="+mn-ea"/>
                <a:cs typeface="+mn-cs"/>
              </a:rPr>
              <a:t>を精神的なものと解釈する傾向がありますが、シェルドンはっきりそれを否定していますし、彼の思考の中には「清貧」などという発想はないのです。 </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effectLst/>
                <a:latin typeface="+mn-lt"/>
                <a:ea typeface="+mn-ea"/>
                <a:cs typeface="+mn-cs"/>
              </a:rPr>
              <a:t>次に、奉仕の三角形を説明しています。満足感のある奉仕をするためには、先ず、正しい管理状態（正しい人間性・人格、正しい事業の管理状態）であることが大切で、次に正しい質が必要です。私が医者ならば、正しい技術を持って高度な医療活動をすることです。さらに、正しい量が必要です。これは多くの患者に医療活動をすることです。その三者がそろえば、満足できる奉仕活動ができ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この奉仕の三角形はあらゆる業種に適用できます。</a:t>
            </a:r>
          </a:p>
          <a:p>
            <a:r>
              <a:rPr kumimoji="1" lang="ja-JP" altLang="ja-JP" sz="1200" kern="1200" dirty="0" smtClean="0">
                <a:solidFill>
                  <a:schemeClr val="tx1"/>
                </a:solidFill>
                <a:effectLst/>
                <a:latin typeface="+mn-lt"/>
                <a:ea typeface="+mn-ea"/>
                <a:cs typeface="+mn-cs"/>
              </a:rPr>
              <a:t>　売るためには良い製品を作って適正な価格つけることが最初のステップです。まず品質の高い製品を作ることが一番重要です。次のステップはいかにして十分の量を作るかです。第</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のステップは、管理の方法すなわち事業を営む人間の行動を正しく処理することです。</a:t>
            </a:r>
          </a:p>
          <a:p>
            <a:r>
              <a:rPr kumimoji="1" lang="ja-JP" altLang="ja-JP" sz="1200" kern="1200" dirty="0" smtClean="0">
                <a:solidFill>
                  <a:schemeClr val="tx1"/>
                </a:solidFill>
                <a:effectLst/>
                <a:latin typeface="+mn-lt"/>
                <a:ea typeface="+mn-ea"/>
                <a:cs typeface="+mn-cs"/>
              </a:rPr>
              <a:t>「品質</a:t>
            </a:r>
            <a:r>
              <a:rPr kumimoji="1" lang="en-US" altLang="ja-JP" sz="1200" kern="1200" dirty="0" smtClean="0">
                <a:solidFill>
                  <a:schemeClr val="tx1"/>
                </a:solidFill>
                <a:effectLst/>
                <a:latin typeface="+mn-lt"/>
                <a:ea typeface="+mn-ea"/>
                <a:cs typeface="+mn-cs"/>
              </a:rPr>
              <a:t>Q1</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量</a:t>
            </a:r>
            <a:r>
              <a:rPr kumimoji="1" lang="en-US" altLang="ja-JP" sz="1200" kern="1200" dirty="0" smtClean="0">
                <a:solidFill>
                  <a:schemeClr val="tx1"/>
                </a:solidFill>
                <a:effectLst/>
                <a:latin typeface="+mn-lt"/>
                <a:ea typeface="+mn-ea"/>
                <a:cs typeface="+mn-cs"/>
              </a:rPr>
              <a:t>Q2</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管理の方法</a:t>
            </a:r>
            <a:r>
              <a:rPr kumimoji="1" lang="en-US" altLang="ja-JP" sz="1200" kern="1200" dirty="0" smtClean="0">
                <a:solidFill>
                  <a:schemeClr val="tx1"/>
                </a:solidFill>
                <a:effectLst/>
                <a:latin typeface="+mn-lt"/>
                <a:ea typeface="+mn-ea"/>
                <a:cs typeface="+mn-cs"/>
              </a:rPr>
              <a:t>M</a:t>
            </a:r>
            <a:r>
              <a:rPr kumimoji="1" lang="ja-JP" altLang="ja-JP" sz="1200" kern="1200" dirty="0" smtClean="0">
                <a:solidFill>
                  <a:schemeClr val="tx1"/>
                </a:solidFill>
                <a:effectLst/>
                <a:latin typeface="+mn-lt"/>
                <a:ea typeface="+mn-ea"/>
                <a:cs typeface="+mn-cs"/>
              </a:rPr>
              <a:t>」という奉仕の三角形は、物の価値を計る普遍的な基準だと考えられます。この三つの要素がそろって、始めて価値ある奉仕をすることが可能になります。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なおシェルドンはこの考え方を、インドの哲学者バカバン・ダスの書いた平和の科学から学んだと述べています。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25</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smtClean="0">
                <a:solidFill>
                  <a:schemeClr val="tx1"/>
                </a:solidFill>
                <a:effectLst/>
                <a:latin typeface="+mn-lt"/>
                <a:ea typeface="+mn-ea"/>
                <a:cs typeface="+mn-cs"/>
              </a:rPr>
              <a:t>三番目の三角形は、意思の三角形です。幸福であろうと、正しい奉仕活動であろうと、それを左右するのは意思の力如何にかかっています。自らの強い意思の力を発揮しようと思えば、先ずその人が持っている認識能力がしっかりしたものでなければなりません。更に精神的な能力と肉体的な能力がしっかりしている必要があります。この三つの能力が一体となって始めて素晴らしい意思の力ができるのです。</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smtClean="0">
                <a:solidFill>
                  <a:schemeClr val="tx1"/>
                </a:solidFill>
                <a:effectLst/>
                <a:latin typeface="+mn-lt"/>
                <a:ea typeface="+mn-ea"/>
                <a:cs typeface="+mn-cs"/>
              </a:rPr>
              <a:t>そして最後の三角形は、全てのことがらは、宇宙の摂理によって支配されているということです。私たちが意識する、しないに関わらず、全てことがらは、全知全能で普遍的存在である創造主、すなわち、全ての物質の提供者でもある自然の摂理によって支配されているのです。</a:t>
            </a:r>
          </a:p>
          <a:p>
            <a:r>
              <a:rPr kumimoji="1" lang="ja-JP" altLang="ja-JP" sz="1200" kern="1200" dirty="0" smtClean="0">
                <a:solidFill>
                  <a:schemeClr val="tx1"/>
                </a:solidFill>
                <a:effectLst/>
                <a:latin typeface="+mn-lt"/>
                <a:ea typeface="+mn-ea"/>
                <a:cs typeface="+mn-cs"/>
              </a:rPr>
              <a:t>この世のすべては自然の法則によって定められているというのがシェルドンの考え方であり、それを「宇宙の摂理」と表現しています。その「宇宙の摂理」を定める本家本元を「</a:t>
            </a:r>
            <a:r>
              <a:rPr kumimoji="1" lang="en-US" altLang="ja-JP" sz="1200" kern="1200" dirty="0" smtClean="0">
                <a:solidFill>
                  <a:schemeClr val="tx1"/>
                </a:solidFill>
                <a:effectLst/>
                <a:latin typeface="+mn-lt"/>
                <a:ea typeface="+mn-ea"/>
                <a:cs typeface="+mn-cs"/>
              </a:rPr>
              <a:t>Provider</a:t>
            </a:r>
            <a:r>
              <a:rPr kumimoji="1" lang="ja-JP" altLang="ja-JP" sz="1200" kern="1200" dirty="0" smtClean="0">
                <a:solidFill>
                  <a:schemeClr val="tx1"/>
                </a:solidFill>
                <a:effectLst/>
                <a:latin typeface="+mn-lt"/>
                <a:ea typeface="+mn-ea"/>
                <a:cs typeface="+mn-cs"/>
              </a:rPr>
              <a:t>創造主」と表現していますが、彼が敢えて「</a:t>
            </a:r>
            <a:r>
              <a:rPr kumimoji="1" lang="en-US" altLang="ja-JP" sz="1200" kern="1200" dirty="0" smtClean="0">
                <a:solidFill>
                  <a:schemeClr val="tx1"/>
                </a:solidFill>
                <a:effectLst/>
                <a:latin typeface="+mn-lt"/>
                <a:ea typeface="+mn-ea"/>
                <a:cs typeface="+mn-cs"/>
              </a:rPr>
              <a:t>Provider</a:t>
            </a:r>
            <a:r>
              <a:rPr kumimoji="1" lang="ja-JP" altLang="ja-JP" sz="1200" kern="1200" dirty="0" smtClean="0">
                <a:solidFill>
                  <a:schemeClr val="tx1"/>
                </a:solidFill>
                <a:effectLst/>
                <a:latin typeface="+mn-lt"/>
                <a:ea typeface="+mn-ea"/>
                <a:cs typeface="+mn-cs"/>
              </a:rPr>
              <a:t>創造主」という言葉を使って、何故「</a:t>
            </a:r>
            <a:r>
              <a:rPr kumimoji="1" lang="en-US" altLang="ja-JP" sz="1200" kern="1200" dirty="0" smtClean="0">
                <a:solidFill>
                  <a:schemeClr val="tx1"/>
                </a:solidFill>
                <a:effectLst/>
                <a:latin typeface="+mn-lt"/>
                <a:ea typeface="+mn-ea"/>
                <a:cs typeface="+mn-cs"/>
              </a:rPr>
              <a:t>God</a:t>
            </a:r>
            <a:r>
              <a:rPr kumimoji="1" lang="ja-JP" altLang="ja-JP" sz="1200" kern="1200" dirty="0" smtClean="0">
                <a:solidFill>
                  <a:schemeClr val="tx1"/>
                </a:solidFill>
                <a:effectLst/>
                <a:latin typeface="+mn-lt"/>
                <a:ea typeface="+mn-ea"/>
                <a:cs typeface="+mn-cs"/>
              </a:rPr>
              <a:t>神」という言葉を避けたのかは非常に興味あるところです。彼のすべての論文の中には</a:t>
            </a:r>
            <a:r>
              <a:rPr kumimoji="1" lang="en-US" altLang="ja-JP" sz="1200" kern="1200" dirty="0" smtClean="0">
                <a:solidFill>
                  <a:schemeClr val="tx1"/>
                </a:solidFill>
                <a:effectLst/>
                <a:latin typeface="+mn-lt"/>
                <a:ea typeface="+mn-ea"/>
                <a:cs typeface="+mn-cs"/>
              </a:rPr>
              <a:t>God</a:t>
            </a:r>
            <a:r>
              <a:rPr kumimoji="1" lang="ja-JP" altLang="ja-JP" sz="1200" kern="1200" dirty="0" smtClean="0">
                <a:solidFill>
                  <a:schemeClr val="tx1"/>
                </a:solidFill>
                <a:effectLst/>
                <a:latin typeface="+mn-lt"/>
                <a:ea typeface="+mn-ea"/>
                <a:cs typeface="+mn-cs"/>
              </a:rPr>
              <a:t>という言葉は一切使われておらず、</a:t>
            </a:r>
            <a:r>
              <a:rPr kumimoji="1" lang="en-US" altLang="ja-JP" sz="1200" kern="1200" dirty="0" smtClean="0">
                <a:solidFill>
                  <a:schemeClr val="tx1"/>
                </a:solidFill>
                <a:effectLst/>
                <a:latin typeface="+mn-lt"/>
                <a:ea typeface="+mn-ea"/>
                <a:cs typeface="+mn-cs"/>
              </a:rPr>
              <a:t>Provider</a:t>
            </a:r>
            <a:r>
              <a:rPr kumimoji="1" lang="ja-JP" altLang="ja-JP" sz="1200" kern="1200" dirty="0" smtClean="0">
                <a:solidFill>
                  <a:schemeClr val="tx1"/>
                </a:solidFill>
                <a:effectLst/>
                <a:latin typeface="+mn-lt"/>
                <a:ea typeface="+mn-ea"/>
                <a:cs typeface="+mn-cs"/>
              </a:rPr>
              <a:t>の説明文の中で「もしあなたが</a:t>
            </a:r>
            <a:r>
              <a:rPr kumimoji="1" lang="en-US" altLang="ja-JP" sz="1200" kern="1200" dirty="0" smtClean="0">
                <a:solidFill>
                  <a:schemeClr val="tx1"/>
                </a:solidFill>
                <a:effectLst/>
                <a:latin typeface="+mn-lt"/>
                <a:ea typeface="+mn-ea"/>
                <a:cs typeface="+mn-cs"/>
              </a:rPr>
              <a:t>Provider</a:t>
            </a:r>
            <a:r>
              <a:rPr kumimoji="1" lang="ja-JP" altLang="ja-JP" sz="1200" kern="1200" dirty="0" smtClean="0">
                <a:solidFill>
                  <a:schemeClr val="tx1"/>
                </a:solidFill>
                <a:effectLst/>
                <a:latin typeface="+mn-lt"/>
                <a:ea typeface="+mn-ea"/>
                <a:cs typeface="+mn-cs"/>
              </a:rPr>
              <a:t>を神と訳したければ、そう訳してもかまわない」と注釈を入れているのも非常に気になるところです。</a:t>
            </a:r>
          </a:p>
          <a:p>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ja-JP"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良好な労働環境を提供するのは資本家の責務であると考えて、適正な報酬を支払うこと。安全、福利厚生、社会保障、快適な生活を保証すること。教育の機会を与えることです。</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資本家が利益を独占するのではなくて、従業員や取引に関係する人たちと適正に再配分することが継続的に利益を得る方法なのです。</a:t>
            </a:r>
          </a:p>
          <a:p>
            <a:r>
              <a:rPr kumimoji="1" lang="ja-JP" altLang="ja-JP" sz="1200" kern="1200" dirty="0" smtClean="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その代わりに、従業員には、最善を尽くして働くこと。過失を最小限におさえること。会社の管理運営に協力することが要請されます。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人生の元帳は、</a:t>
            </a:r>
            <a:r>
              <a:rPr kumimoji="1" lang="ja-JP" altLang="en-US" b="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借り方</a:t>
            </a:r>
            <a:r>
              <a:rPr kumimoji="1" lang="ja-JP" altLang="ja-JP" sz="1200" kern="1200" dirty="0" smtClean="0">
                <a:solidFill>
                  <a:schemeClr val="tx1"/>
                </a:solidFill>
                <a:latin typeface="+mn-lt"/>
                <a:ea typeface="+mn-ea"/>
                <a:cs typeface="+mn-cs"/>
              </a:rPr>
              <a:t>側には「</a:t>
            </a:r>
            <a:r>
              <a:rPr kumimoji="1" lang="en-US" altLang="ja-JP" sz="1200" kern="1200" dirty="0" smtClean="0">
                <a:solidFill>
                  <a:schemeClr val="tx1"/>
                </a:solidFill>
                <a:latin typeface="+mn-lt"/>
                <a:ea typeface="+mn-ea"/>
                <a:cs typeface="+mn-cs"/>
              </a:rPr>
              <a:t>D-O-R.</a:t>
            </a:r>
            <a:r>
              <a:rPr kumimoji="1" lang="ja-JP" altLang="ja-JP" sz="1200" kern="1200" dirty="0" smtClean="0">
                <a:solidFill>
                  <a:schemeClr val="tx1"/>
                </a:solidFill>
                <a:latin typeface="+mn-lt"/>
                <a:ea typeface="+mn-ea"/>
                <a:cs typeface="+mn-cs"/>
              </a:rPr>
              <a:t>」、「貸し方」側には「</a:t>
            </a:r>
            <a:r>
              <a:rPr kumimoji="1" lang="en-US" altLang="ja-JP" sz="1200" kern="1200" dirty="0" smtClean="0">
                <a:solidFill>
                  <a:schemeClr val="tx1"/>
                </a:solidFill>
                <a:latin typeface="+mn-lt"/>
                <a:ea typeface="+mn-ea"/>
                <a:cs typeface="+mn-cs"/>
              </a:rPr>
              <a:t>R-P-P.</a:t>
            </a:r>
            <a:r>
              <a:rPr kumimoji="1" lang="ja-JP" altLang="ja-JP" sz="1200" kern="1200" dirty="0" smtClean="0">
                <a:solidFill>
                  <a:schemeClr val="tx1"/>
                </a:solidFill>
                <a:latin typeface="+mn-lt"/>
                <a:ea typeface="+mn-ea"/>
                <a:cs typeface="+mn-cs"/>
              </a:rPr>
              <a:t>」と表示されて、元帳とそっくりな形にまとめられています</a:t>
            </a:r>
            <a:endParaRPr kumimoji="1" lang="ja-JP" altLang="en-US" sz="1200" b="0"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借り方側の台帳</a:t>
            </a:r>
          </a:p>
          <a:p>
            <a:r>
              <a:rPr kumimoji="1" lang="en-US" altLang="ja-JP" sz="1200" b="0" kern="1200" dirty="0" smtClean="0">
                <a:solidFill>
                  <a:schemeClr val="tx1"/>
                </a:solidFill>
                <a:latin typeface="+mn-lt"/>
                <a:ea typeface="+mn-ea"/>
                <a:cs typeface="+mn-cs"/>
              </a:rPr>
              <a:t>D:dutis	   </a:t>
            </a:r>
            <a:r>
              <a:rPr kumimoji="1" lang="ja-JP" altLang="ja-JP" sz="1200" b="0" kern="1200" dirty="0" smtClean="0">
                <a:solidFill>
                  <a:schemeClr val="tx1"/>
                </a:solidFill>
                <a:latin typeface="+mn-lt"/>
                <a:ea typeface="+mn-ea"/>
                <a:cs typeface="+mn-cs"/>
              </a:rPr>
              <a:t>は義務を表します。</a:t>
            </a:r>
          </a:p>
          <a:p>
            <a:r>
              <a:rPr kumimoji="1" lang="en-US" altLang="ja-JP" sz="1200" b="0" kern="1200" dirty="0" smtClean="0">
                <a:solidFill>
                  <a:schemeClr val="tx1"/>
                </a:solidFill>
                <a:latin typeface="+mn-lt"/>
                <a:ea typeface="+mn-ea"/>
                <a:cs typeface="+mn-cs"/>
              </a:rPr>
              <a:t>O:Obligations	   </a:t>
            </a:r>
            <a:r>
              <a:rPr kumimoji="1" lang="ja-JP" altLang="ja-JP" sz="1200" b="0" kern="1200" dirty="0" smtClean="0">
                <a:solidFill>
                  <a:schemeClr val="tx1"/>
                </a:solidFill>
                <a:latin typeface="+mn-lt"/>
                <a:ea typeface="+mn-ea"/>
                <a:cs typeface="+mn-cs"/>
              </a:rPr>
              <a:t>は</a:t>
            </a:r>
            <a:r>
              <a:rPr kumimoji="1" lang="ja-JP" altLang="en-US" sz="1200" b="0" kern="1200" dirty="0" smtClean="0">
                <a:solidFill>
                  <a:schemeClr val="tx1"/>
                </a:solidFill>
                <a:latin typeface="+mn-lt"/>
                <a:ea typeface="+mn-ea"/>
                <a:cs typeface="+mn-cs"/>
              </a:rPr>
              <a:t>責務</a:t>
            </a:r>
            <a:r>
              <a:rPr kumimoji="1" lang="ja-JP" altLang="ja-JP" sz="1200" b="0" kern="1200" dirty="0" smtClean="0">
                <a:solidFill>
                  <a:schemeClr val="tx1"/>
                </a:solidFill>
                <a:latin typeface="+mn-lt"/>
                <a:ea typeface="+mn-ea"/>
                <a:cs typeface="+mn-cs"/>
              </a:rPr>
              <a:t>を表します。</a:t>
            </a:r>
          </a:p>
          <a:p>
            <a:r>
              <a:rPr kumimoji="1" lang="en-US" altLang="ja-JP" sz="1200" b="0" kern="1200" dirty="0" smtClean="0">
                <a:solidFill>
                  <a:schemeClr val="tx1"/>
                </a:solidFill>
                <a:latin typeface="+mn-lt"/>
                <a:ea typeface="+mn-ea"/>
                <a:cs typeface="+mn-cs"/>
              </a:rPr>
              <a:t>R:responsibilities</a:t>
            </a:r>
            <a:r>
              <a:rPr kumimoji="1" lang="ja-JP" altLang="ja-JP" sz="1200" b="0" kern="1200" dirty="0" smtClean="0">
                <a:solidFill>
                  <a:schemeClr val="tx1"/>
                </a:solidFill>
                <a:latin typeface="+mn-lt"/>
                <a:ea typeface="+mn-ea"/>
                <a:cs typeface="+mn-cs"/>
              </a:rPr>
              <a:t>は責任を表します。</a:t>
            </a:r>
          </a:p>
          <a:p>
            <a:endParaRPr kumimoji="1" lang="ja-JP" altLang="en-US" sz="1200" b="1"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貸し方側の台帳</a:t>
            </a:r>
          </a:p>
          <a:p>
            <a:r>
              <a:rPr kumimoji="1" lang="en-US" altLang="ja-JP" sz="1200" b="0" kern="1200" dirty="0" smtClean="0">
                <a:solidFill>
                  <a:schemeClr val="tx1"/>
                </a:solidFill>
                <a:latin typeface="+mn-lt"/>
                <a:ea typeface="+mn-ea"/>
                <a:cs typeface="+mn-cs"/>
              </a:rPr>
              <a:t>R:rights	</a:t>
            </a:r>
            <a:r>
              <a:rPr kumimoji="1" lang="ja-JP" altLang="ja-JP" sz="1200" b="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権利を表します。</a:t>
            </a:r>
          </a:p>
          <a:p>
            <a:r>
              <a:rPr kumimoji="1" lang="en-US" altLang="ja-JP" sz="1200" kern="1200" dirty="0" smtClean="0">
                <a:solidFill>
                  <a:schemeClr val="tx1"/>
                </a:solidFill>
                <a:latin typeface="+mn-lt"/>
                <a:ea typeface="+mn-ea"/>
                <a:cs typeface="+mn-cs"/>
              </a:rPr>
              <a:t>P:privileges	</a:t>
            </a:r>
            <a:r>
              <a:rPr kumimoji="1" lang="ja-JP" altLang="ja-JP" sz="1200" kern="1200" dirty="0" smtClean="0">
                <a:solidFill>
                  <a:schemeClr val="tx1"/>
                </a:solidFill>
                <a:latin typeface="+mn-lt"/>
                <a:ea typeface="+mn-ea"/>
                <a:cs typeface="+mn-cs"/>
              </a:rPr>
              <a:t>は</a:t>
            </a:r>
            <a:r>
              <a:rPr kumimoji="1" lang="ja-JP" altLang="en-US" sz="1200" kern="1200" dirty="0" smtClean="0">
                <a:solidFill>
                  <a:schemeClr val="tx1"/>
                </a:solidFill>
                <a:latin typeface="+mn-lt"/>
                <a:ea typeface="+mn-ea"/>
                <a:cs typeface="+mn-cs"/>
              </a:rPr>
              <a:t>特典</a:t>
            </a:r>
            <a:r>
              <a:rPr kumimoji="1" lang="ja-JP" altLang="ja-JP" sz="1200" kern="1200" dirty="0" smtClean="0">
                <a:solidFill>
                  <a:schemeClr val="tx1"/>
                </a:solidFill>
                <a:latin typeface="+mn-lt"/>
                <a:ea typeface="+mn-ea"/>
                <a:cs typeface="+mn-cs"/>
              </a:rPr>
              <a:t>を表します。</a:t>
            </a:r>
          </a:p>
          <a:p>
            <a:r>
              <a:rPr kumimoji="1" lang="en-US" altLang="ja-JP" sz="1200" kern="1200" dirty="0" smtClean="0">
                <a:solidFill>
                  <a:schemeClr val="tx1"/>
                </a:solidFill>
                <a:latin typeface="+mn-lt"/>
                <a:ea typeface="+mn-ea"/>
                <a:cs typeface="+mn-cs"/>
              </a:rPr>
              <a:t>P:prerogatives </a:t>
            </a:r>
            <a:r>
              <a:rPr kumimoji="1" lang="ja-JP" altLang="ja-JP" sz="1200" kern="1200" dirty="0" smtClean="0">
                <a:solidFill>
                  <a:schemeClr val="tx1"/>
                </a:solidFill>
                <a:latin typeface="+mn-lt"/>
                <a:ea typeface="+mn-ea"/>
                <a:cs typeface="+mn-cs"/>
              </a:rPr>
              <a:t>は特権を表します。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義務・責務・責任という本来の原因を遂行することが、権利・特典・特権という結果を得る唯一の方法です。</a:t>
            </a:r>
          </a:p>
          <a:p>
            <a:pPr algn="l"/>
            <a:r>
              <a:rPr kumimoji="1" lang="ja-JP" altLang="en-US" sz="1200" b="0" dirty="0" smtClean="0"/>
              <a:t>雇用主の従業員に対する責務は、報酬を支払うこと。安全、福利厚生、社会保障、快適な生活を保証すること。教育の機会を与えること。</a:t>
            </a:r>
          </a:p>
          <a:p>
            <a:pPr algn="l"/>
            <a:r>
              <a:rPr kumimoji="1" lang="ja-JP" altLang="en-US" sz="1200" b="0" dirty="0" smtClean="0"/>
              <a:t>従業員の雇用主に対する責務は、最善を尽くして働くこと。過失を最小限におさえること。会社の管理運営に協力すること</a:t>
            </a:r>
            <a:r>
              <a:rPr lang="ja-JP" altLang="en-US" sz="1200" dirty="0" smtClean="0"/>
              <a:t>。</a:t>
            </a:r>
          </a:p>
          <a:p>
            <a:pPr algn="l"/>
            <a:r>
              <a:rPr lang="ja-JP" altLang="en-US" sz="1200" dirty="0" smtClean="0"/>
              <a:t>雇用主と従業員がこの</a:t>
            </a:r>
            <a:r>
              <a:rPr lang="en-US" altLang="ja-JP" sz="1200" dirty="0" smtClean="0"/>
              <a:t>3</a:t>
            </a:r>
            <a:r>
              <a:rPr lang="ja-JP" altLang="en-US" sz="1200" dirty="0" smtClean="0"/>
              <a:t>種類の責務をお互いに果たすことが、会社の発展に繋がるのです。</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私は代表議員として</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回出席した規定審議会で、「シェルドンが個人的に作った文章を第三者が勝手に変更することは許されない」「当時は</a:t>
            </a:r>
            <a:r>
              <a:rPr kumimoji="1" lang="en-US" altLang="ja-JP" sz="1200" kern="1200" dirty="0" smtClean="0">
                <a:solidFill>
                  <a:schemeClr val="tx1"/>
                </a:solidFill>
                <a:effectLst/>
                <a:latin typeface="+mn-lt"/>
                <a:ea typeface="+mn-ea"/>
                <a:cs typeface="+mn-cs"/>
              </a:rPr>
              <a:t>he </a:t>
            </a:r>
            <a:r>
              <a:rPr kumimoji="1" lang="ja-JP" altLang="ja-JP" sz="1200" kern="1200" dirty="0" smtClean="0">
                <a:solidFill>
                  <a:schemeClr val="tx1"/>
                </a:solidFill>
                <a:effectLst/>
                <a:latin typeface="+mn-lt"/>
                <a:ea typeface="+mn-ea"/>
                <a:cs typeface="+mn-cs"/>
              </a:rPr>
              <a:t>が人間一般を表す言葉として通常使われていた」「アメリカ国歌、独立宣言文にも</a:t>
            </a:r>
            <a:r>
              <a:rPr kumimoji="1" lang="en-US" altLang="ja-JP" sz="1200" kern="1200" dirty="0" smtClean="0">
                <a:solidFill>
                  <a:schemeClr val="tx1"/>
                </a:solidFill>
                <a:effectLst/>
                <a:latin typeface="+mn-lt"/>
                <a:ea typeface="+mn-ea"/>
                <a:cs typeface="+mn-cs"/>
              </a:rPr>
              <a:t>he </a:t>
            </a:r>
            <a:r>
              <a:rPr kumimoji="1" lang="ja-JP" altLang="ja-JP" sz="1200" kern="1200" dirty="0" smtClean="0">
                <a:solidFill>
                  <a:schemeClr val="tx1"/>
                </a:solidFill>
                <a:effectLst/>
                <a:latin typeface="+mn-lt"/>
                <a:ea typeface="+mn-ea"/>
                <a:cs typeface="+mn-cs"/>
              </a:rPr>
              <a:t>が使われている」ことなどを説明して反論しましたが、結局二転三転して</a:t>
            </a:r>
            <a:r>
              <a:rPr kumimoji="1" lang="en-US" altLang="ja-JP" sz="1200" kern="1200" dirty="0" smtClean="0">
                <a:solidFill>
                  <a:schemeClr val="tx1"/>
                </a:solidFill>
                <a:effectLst/>
                <a:latin typeface="+mn-lt"/>
                <a:ea typeface="+mn-ea"/>
                <a:cs typeface="+mn-cs"/>
              </a:rPr>
              <a:t>they</a:t>
            </a:r>
            <a:r>
              <a:rPr kumimoji="1" lang="ja-JP" altLang="ja-JP" sz="1200" kern="1200" dirty="0" err="1" smtClean="0">
                <a:solidFill>
                  <a:schemeClr val="tx1"/>
                </a:solidFill>
                <a:effectLst/>
                <a:latin typeface="+mn-lt"/>
                <a:ea typeface="+mn-ea"/>
                <a:cs typeface="+mn-cs"/>
              </a:rPr>
              <a:t>やら</a:t>
            </a:r>
            <a:r>
              <a:rPr kumimoji="1" lang="en-US" altLang="ja-JP" sz="1200" kern="1200" dirty="0" smtClean="0">
                <a:solidFill>
                  <a:schemeClr val="tx1"/>
                </a:solidFill>
                <a:effectLst/>
                <a:latin typeface="+mn-lt"/>
                <a:ea typeface="+mn-ea"/>
                <a:cs typeface="+mn-cs"/>
              </a:rPr>
              <a:t>one </a:t>
            </a:r>
            <a:r>
              <a:rPr kumimoji="1" lang="ja-JP" altLang="ja-JP" sz="1200" kern="1200" dirty="0" smtClean="0">
                <a:solidFill>
                  <a:schemeClr val="tx1"/>
                </a:solidFill>
                <a:effectLst/>
                <a:latin typeface="+mn-lt"/>
                <a:ea typeface="+mn-ea"/>
                <a:cs typeface="+mn-cs"/>
              </a:rPr>
              <a:t>に変えられてしまいました。ただし、</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最終日に私が提案した、「歴史的に重要な声明や文章は原文を尊重する」という決議が</a:t>
            </a:r>
            <a:r>
              <a:rPr kumimoji="1" lang="ja-JP" altLang="en-US" sz="1200" kern="1200" dirty="0" smtClean="0">
                <a:solidFill>
                  <a:schemeClr val="tx1"/>
                </a:solidFill>
                <a:effectLst/>
                <a:latin typeface="+mn-lt"/>
                <a:ea typeface="+mn-ea"/>
                <a:cs typeface="+mn-cs"/>
              </a:rPr>
              <a:t>ドクターマン元</a:t>
            </a:r>
            <a:r>
              <a:rPr kumimoji="1" lang="en-US" altLang="ja-JP" sz="1200" kern="1200" dirty="0" smtClean="0">
                <a:solidFill>
                  <a:schemeClr val="tx1"/>
                </a:solidFill>
                <a:effectLst/>
                <a:latin typeface="+mn-lt"/>
                <a:ea typeface="+mn-ea"/>
                <a:cs typeface="+mn-cs"/>
              </a:rPr>
              <a:t>RI</a:t>
            </a:r>
            <a:r>
              <a:rPr kumimoji="1" lang="ja-JP" altLang="en-US" sz="1200" kern="1200" dirty="0" smtClean="0">
                <a:solidFill>
                  <a:schemeClr val="tx1"/>
                </a:solidFill>
                <a:effectLst/>
                <a:latin typeface="+mn-lt"/>
                <a:ea typeface="+mn-ea"/>
                <a:cs typeface="+mn-cs"/>
              </a:rPr>
              <a:t>会長の応援によって</a:t>
            </a:r>
            <a:r>
              <a:rPr kumimoji="1" lang="ja-JP" altLang="ja-JP" sz="1200" kern="1200" dirty="0" smtClean="0">
                <a:solidFill>
                  <a:schemeClr val="tx1"/>
                </a:solidFill>
                <a:effectLst/>
                <a:latin typeface="+mn-lt"/>
                <a:ea typeface="+mn-ea"/>
                <a:cs typeface="+mn-cs"/>
              </a:rPr>
              <a:t>採択されたことによって、日常性はどうであろうと、歴史的文章としてこの原文が残ったことは大きな成果でした。</a:t>
            </a:r>
          </a:p>
          <a:p>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年の規定審議会で釧路北クラブから提案された社会奉仕に関する</a:t>
            </a:r>
            <a:r>
              <a:rPr kumimoji="1" lang="en-US" altLang="ja-JP" sz="1200" kern="1200" dirty="0" smtClean="0">
                <a:solidFill>
                  <a:schemeClr val="tx1"/>
                </a:solidFill>
                <a:effectLst/>
                <a:latin typeface="+mn-lt"/>
                <a:ea typeface="+mn-ea"/>
                <a:cs typeface="+mn-cs"/>
              </a:rPr>
              <a:t>1923 </a:t>
            </a:r>
            <a:r>
              <a:rPr kumimoji="1" lang="ja-JP" altLang="ja-JP" sz="1200" kern="1200" dirty="0" smtClean="0">
                <a:solidFill>
                  <a:schemeClr val="tx1"/>
                </a:solidFill>
                <a:effectLst/>
                <a:latin typeface="+mn-lt"/>
                <a:ea typeface="+mn-ea"/>
                <a:cs typeface="+mn-cs"/>
              </a:rPr>
              <a:t>年の声明」の第一項を、奉仕の哲学の定義として 使用することを検討するよう</a:t>
            </a:r>
            <a:r>
              <a:rPr kumimoji="1" lang="en-US" altLang="ja-JP" sz="1200" kern="1200" dirty="0" smtClean="0">
                <a:solidFill>
                  <a:schemeClr val="tx1"/>
                </a:solidFill>
                <a:effectLst/>
                <a:latin typeface="+mn-lt"/>
                <a:ea typeface="+mn-ea"/>
                <a:cs typeface="+mn-cs"/>
              </a:rPr>
              <a:t>RI </a:t>
            </a:r>
            <a:r>
              <a:rPr kumimoji="1" lang="ja-JP" altLang="ja-JP" sz="1200" kern="1200" dirty="0" smtClean="0">
                <a:solidFill>
                  <a:schemeClr val="tx1"/>
                </a:solidFill>
                <a:effectLst/>
                <a:latin typeface="+mn-lt"/>
                <a:ea typeface="+mn-ea"/>
                <a:cs typeface="+mn-cs"/>
              </a:rPr>
              <a:t>理事会に要請する件」が採択され、これによって、決議</a:t>
            </a:r>
            <a:r>
              <a:rPr kumimoji="1" lang="en-US" altLang="ja-JP" sz="1200" kern="1200" dirty="0" smtClean="0">
                <a:solidFill>
                  <a:schemeClr val="tx1"/>
                </a:solidFill>
                <a:effectLst/>
                <a:latin typeface="+mn-lt"/>
                <a:ea typeface="+mn-ea"/>
                <a:cs typeface="+mn-cs"/>
              </a:rPr>
              <a:t>23-34</a:t>
            </a:r>
            <a:r>
              <a:rPr kumimoji="1" lang="ja-JP" altLang="ja-JP" sz="1200" kern="1200" dirty="0" smtClean="0">
                <a:solidFill>
                  <a:schemeClr val="tx1"/>
                </a:solidFill>
                <a:effectLst/>
                <a:latin typeface="+mn-lt"/>
                <a:ea typeface="+mn-ea"/>
                <a:cs typeface="+mn-cs"/>
              </a:rPr>
              <a:t>に明記されている</a:t>
            </a:r>
            <a:r>
              <a:rPr kumimoji="1" lang="en-US" altLang="ja-JP" sz="1200" kern="1200" dirty="0" smtClean="0">
                <a:solidFill>
                  <a:schemeClr val="tx1"/>
                </a:solidFill>
                <a:effectLst/>
                <a:latin typeface="+mn-lt"/>
                <a:ea typeface="+mn-ea"/>
                <a:cs typeface="+mn-cs"/>
              </a:rPr>
              <a:t>He profits most who serves best </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service above self </a:t>
            </a:r>
            <a:r>
              <a:rPr kumimoji="1" lang="ja-JP" altLang="ja-JP" sz="1200" kern="1200" dirty="0" smtClean="0">
                <a:solidFill>
                  <a:schemeClr val="tx1"/>
                </a:solidFill>
                <a:effectLst/>
                <a:latin typeface="+mn-lt"/>
                <a:ea typeface="+mn-ea"/>
                <a:cs typeface="+mn-cs"/>
              </a:rPr>
              <a:t>がロータリーの奉仕哲学の定義として正式に採択されたことは、特にシェルドンが提唱した経営学の理念</a:t>
            </a:r>
            <a:r>
              <a:rPr kumimoji="1" lang="en-US" altLang="ja-JP" sz="1200" kern="1200" dirty="0" smtClean="0">
                <a:solidFill>
                  <a:schemeClr val="tx1"/>
                </a:solidFill>
                <a:effectLst/>
                <a:latin typeface="+mn-lt"/>
                <a:ea typeface="+mn-ea"/>
                <a:cs typeface="+mn-cs"/>
              </a:rPr>
              <a:t>He profits most who serves best </a:t>
            </a:r>
            <a:r>
              <a:rPr kumimoji="1" lang="ja-JP" altLang="ja-JP" sz="1200" kern="1200" dirty="0" smtClean="0">
                <a:solidFill>
                  <a:schemeClr val="tx1"/>
                </a:solidFill>
                <a:effectLst/>
                <a:latin typeface="+mn-lt"/>
                <a:ea typeface="+mn-ea"/>
                <a:cs typeface="+mn-cs"/>
              </a:rPr>
              <a:t>がロータリーの奉仕理念として正式に認められたことを意味するものとして、私が続けてきたシェルドンの原文からこのモットーを徹底的に解析する作業が、今後のロータリーの活動に大きな影響を及ぼすものと思われ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従って本日のセミナーは</a:t>
            </a:r>
            <a:r>
              <a:rPr kumimoji="1" lang="en-US" altLang="ja-JP" sz="1200" kern="1200" dirty="0" smtClean="0">
                <a:solidFill>
                  <a:schemeClr val="tx1"/>
                </a:solidFill>
                <a:effectLst/>
                <a:latin typeface="+mn-lt"/>
                <a:ea typeface="+mn-ea"/>
                <a:cs typeface="+mn-cs"/>
              </a:rPr>
              <a:t>He profits most who serves best </a:t>
            </a:r>
            <a:r>
              <a:rPr kumimoji="1" lang="ja-JP" altLang="en-US" sz="1200" kern="1200" dirty="0" smtClean="0">
                <a:solidFill>
                  <a:schemeClr val="tx1"/>
                </a:solidFill>
                <a:effectLst/>
                <a:latin typeface="+mn-lt"/>
                <a:ea typeface="+mn-ea"/>
                <a:cs typeface="+mn-cs"/>
              </a:rPr>
              <a:t>というシェルドンの職業奉仕のモットーを完全に理解していただくことを目的にしております。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a:p>
        </p:txBody>
      </p:sp>
    </p:spTree>
    <p:extLst>
      <p:ext uri="{BB962C8B-B14F-4D97-AF65-F5344CB8AC3E}">
        <p14:creationId xmlns:p14="http://schemas.microsoft.com/office/powerpoint/2010/main" val="22418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リピーターとなって再三、店に訪れる常連客を確保することが、すべての事業所を繁栄させます。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事業所の後援者と常連客の確保こそが事業を発展させる鍵なのです。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経済的に成功する方法は、いつも、価値ある奉仕を実践しようという願望を持つこと。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奉仕を実践に移す能力を開発すること。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開発された能力を、実践活動に適用すること。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奉仕に対して正当な報酬を得ること。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奉仕の対価として得た報酬は、貯蓄や活用や節約によって利益を保全することが大切です。</a:t>
            </a: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シェルドンは</a:t>
            </a:r>
            <a:r>
              <a:rPr kumimoji="1" lang="en-US" altLang="ja-JP" sz="1200" kern="1200" dirty="0" smtClean="0">
                <a:solidFill>
                  <a:schemeClr val="tx1"/>
                </a:solidFill>
                <a:effectLst/>
                <a:latin typeface="+mn-lt"/>
                <a:ea typeface="+mn-ea"/>
                <a:cs typeface="+mn-cs"/>
              </a:rPr>
              <a:t>1929</a:t>
            </a:r>
            <a:r>
              <a:rPr kumimoji="1" lang="ja-JP" altLang="ja-JP" sz="1200" kern="1200" dirty="0" smtClean="0">
                <a:solidFill>
                  <a:schemeClr val="tx1"/>
                </a:solidFill>
                <a:effectLst/>
                <a:latin typeface="+mn-lt"/>
                <a:ea typeface="+mn-ea"/>
                <a:cs typeface="+mn-cs"/>
              </a:rPr>
              <a:t>年に出版した「奉仕の原則と保全の法則」の中で、初めて、得た利益を保全することの重要性を説いて、</a:t>
            </a:r>
            <a:r>
              <a:rPr kumimoji="1" lang="en-US" altLang="ja-JP" sz="1200" kern="1200" dirty="0" smtClean="0">
                <a:solidFill>
                  <a:schemeClr val="tx1"/>
                </a:solidFill>
                <a:effectLst/>
                <a:latin typeface="+mn-lt"/>
                <a:ea typeface="+mn-ea"/>
                <a:cs typeface="+mn-cs"/>
              </a:rPr>
              <a:t>He profits most who serves and conserves best </a:t>
            </a:r>
            <a:r>
              <a:rPr kumimoji="1" lang="ja-JP" altLang="ja-JP" sz="1200" kern="1200" dirty="0" smtClean="0">
                <a:solidFill>
                  <a:schemeClr val="tx1"/>
                </a:solidFill>
                <a:effectLst/>
                <a:latin typeface="+mn-lt"/>
                <a:ea typeface="+mn-ea"/>
                <a:cs typeface="+mn-cs"/>
              </a:rPr>
              <a:t>とモットーを修正しています。</a:t>
            </a:r>
          </a:p>
          <a:p>
            <a:r>
              <a:rPr kumimoji="1" lang="ja-JP" altLang="en-US" dirty="0" smtClean="0"/>
              <a:t>保全とは、損失や危機から守ることです。別な言葉で言えば、</a:t>
            </a:r>
            <a:r>
              <a:rPr lang="ja-JP" altLang="en-US" dirty="0" smtClean="0"/>
              <a:t>保存する、節約する、保護することです。</a:t>
            </a:r>
          </a:p>
          <a:p>
            <a:endParaRPr lang="ja-JP" altLang="en-US" dirty="0" smtClean="0"/>
          </a:p>
          <a:p>
            <a:r>
              <a:rPr lang="ja-JP" altLang="en-US" dirty="0" smtClean="0"/>
              <a:t>時間やエネルギーは利益を生み出す原因です。お金やお金でかった品物は、原因が作り出した結果です。</a:t>
            </a:r>
          </a:p>
          <a:p>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保全とは、原因と結果の双方を浪費しないで賢明に活用することです。</a:t>
            </a:r>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せっかく蓄えた利益を保全するためには浪費を戒めなければなりません。</a:t>
            </a:r>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すべての人に与えられた時間は同じですから、いかに有効に使うかが鍵です。時間を有効に使うことは、人生を快適に過ごすことです。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エネルギーの中で最も優れた力を発揮するのは、人間のエネルギー、マン・パワーです。</a:t>
            </a: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マンパワーを有効に使うことが最も大きなエネルギーの保全につながります。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貯金したり、投資すると、お金の力は増えます。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使わずに済ませる方法を考えることは、より有効な保全につながります。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奉仕に徹してお金を儲けてください。経営学とは、生活費を稼ぐ学問ではありません。人間の有用性を高める人生の学問です。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ごく僅かな物質の浪費でも、大勢の人によって浪費された物質の集積が、多くの損失を生み出します。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家庭における浪費を防ぐためには家族全体の協力が欠かせません。</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会社においても雇用主、従業員の協力が不可欠なのです。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奉仕をして集めた価値ある財産を保全し、賢明に使いましょう。</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kumimoji="1" lang="ja-JP" altLang="ja-JP" sz="1200" kern="1200" dirty="0" smtClean="0">
                <a:solidFill>
                  <a:schemeClr val="tx1"/>
                </a:solidFill>
                <a:effectLst/>
                <a:latin typeface="+mn-lt"/>
                <a:ea typeface="+mn-ea"/>
                <a:cs typeface="+mn-cs"/>
              </a:rPr>
              <a:t>シェルドンは、先ほど述べた、質、量、管理の方法を示した奉仕の三角形はインドの哲学家バガバン・ダスの「平和</a:t>
            </a:r>
            <a:r>
              <a:rPr kumimoji="1" lang="ja-JP" altLang="en-US" sz="1200" kern="1200" dirty="0" smtClean="0">
                <a:solidFill>
                  <a:schemeClr val="tx1"/>
                </a:solidFill>
                <a:effectLst/>
                <a:latin typeface="+mn-lt"/>
                <a:ea typeface="+mn-ea"/>
                <a:cs typeface="+mn-cs"/>
              </a:rPr>
              <a:t>の科学</a:t>
            </a:r>
            <a:r>
              <a:rPr kumimoji="1" lang="ja-JP" altLang="ja-JP" sz="1200" kern="1200" dirty="0" smtClean="0">
                <a:solidFill>
                  <a:schemeClr val="tx1"/>
                </a:solidFill>
                <a:effectLst/>
                <a:latin typeface="+mn-lt"/>
                <a:ea typeface="+mn-ea"/>
                <a:cs typeface="+mn-cs"/>
              </a:rPr>
              <a:t>」という本の中でヒントを得たと述べています。シェルドンの奉仕理念がインド哲学の影響を受けていることは興味あることです。</a:t>
            </a:r>
          </a:p>
          <a:p>
            <a:r>
              <a:rPr kumimoji="1" lang="ja-JP" altLang="ja-JP" sz="1200" kern="1200" dirty="0" smtClean="0">
                <a:solidFill>
                  <a:schemeClr val="tx1"/>
                </a:solidFill>
                <a:effectLst/>
                <a:latin typeface="+mn-lt"/>
                <a:ea typeface="+mn-ea"/>
                <a:cs typeface="+mn-cs"/>
              </a:rPr>
              <a:t>この記述に興味を示して、「平和の科学」をあちらこちら探し回った結果、バーミンガムのとある古本屋にこの本があることを突き止めたので、早速手配しました。やっと先日届きましたので、現在、翻訳に格闘中です。</a:t>
            </a:r>
          </a:p>
          <a:p>
            <a:r>
              <a:rPr kumimoji="1" lang="ja-JP" altLang="ja-JP" sz="1200" kern="1200" dirty="0" smtClean="0">
                <a:solidFill>
                  <a:schemeClr val="tx1"/>
                </a:solidFill>
                <a:effectLst/>
                <a:latin typeface="+mn-lt"/>
                <a:ea typeface="+mn-ea"/>
                <a:cs typeface="+mn-cs"/>
              </a:rPr>
              <a:t>ざっと、キーワード検索をした結果、質、量、管理状態の奉仕の三角形に触れているのは一か所のみで、それもその内容の説明ではなく、単なる三元論の一例として、記載されているに過ぎませんでした。まだ、ざっと目を通しただけですが、かなりの部分にインド文字が使われているので、翻訳は困難を極めている状態です。</a:t>
            </a:r>
          </a:p>
          <a:p>
            <a:r>
              <a:rPr kumimoji="1" lang="ja-JP" altLang="ja-JP" sz="1200" kern="1200" dirty="0" smtClean="0">
                <a:solidFill>
                  <a:schemeClr val="tx1"/>
                </a:solidFill>
                <a:effectLst/>
                <a:latin typeface="+mn-lt"/>
                <a:ea typeface="+mn-ea"/>
                <a:cs typeface="+mn-cs"/>
              </a:rPr>
              <a:t>バガバン・ダスは</a:t>
            </a:r>
            <a:r>
              <a:rPr kumimoji="1" lang="en-US" altLang="ja-JP" sz="1200" kern="1200" dirty="0" smtClean="0">
                <a:solidFill>
                  <a:schemeClr val="tx1"/>
                </a:solidFill>
                <a:effectLst/>
                <a:latin typeface="+mn-lt"/>
                <a:ea typeface="+mn-ea"/>
                <a:cs typeface="+mn-cs"/>
              </a:rPr>
              <a:t>1869</a:t>
            </a:r>
            <a:r>
              <a:rPr kumimoji="1" lang="ja-JP" altLang="ja-JP" sz="1200" kern="1200" dirty="0" smtClean="0">
                <a:solidFill>
                  <a:schemeClr val="tx1"/>
                </a:solidFill>
                <a:effectLst/>
                <a:latin typeface="+mn-lt"/>
                <a:ea typeface="+mn-ea"/>
                <a:cs typeface="+mn-cs"/>
              </a:rPr>
              <a:t>年に生まれ</a:t>
            </a:r>
            <a:r>
              <a:rPr kumimoji="1" lang="en-US" altLang="ja-JP" sz="1200" kern="1200" dirty="0" smtClean="0">
                <a:solidFill>
                  <a:schemeClr val="tx1"/>
                </a:solidFill>
                <a:effectLst/>
                <a:latin typeface="+mn-lt"/>
                <a:ea typeface="+mn-ea"/>
                <a:cs typeface="+mn-cs"/>
              </a:rPr>
              <a:t>1958</a:t>
            </a:r>
            <a:r>
              <a:rPr kumimoji="1" lang="ja-JP" altLang="ja-JP" sz="1200" kern="1200" dirty="0" smtClean="0">
                <a:solidFill>
                  <a:schemeClr val="tx1"/>
                </a:solidFill>
                <a:effectLst/>
                <a:latin typeface="+mn-lt"/>
                <a:ea typeface="+mn-ea"/>
                <a:cs typeface="+mn-cs"/>
              </a:rPr>
              <a:t>年に亡くなった、インドの哲学者です。ヒンドゥー教の聖職者の立場からは神智者と呼ばれています。</a:t>
            </a:r>
          </a:p>
          <a:p>
            <a:r>
              <a:rPr kumimoji="1" lang="ja-JP" altLang="ja-JP" sz="1200" kern="1200" dirty="0" smtClean="0">
                <a:solidFill>
                  <a:schemeClr val="tx1"/>
                </a:solidFill>
                <a:effectLst/>
                <a:latin typeface="+mn-lt"/>
                <a:ea typeface="+mn-ea"/>
                <a:cs typeface="+mn-cs"/>
              </a:rPr>
              <a:t>平和の科学の中で彼が述べていることは、宇宙は万物を支配する神の自然のエネルギーで支配されており、宇宙のすべての活動の基礎はすべて三つの因子で構成されているという、ヒンドゥー教の三元論が展開されています。</a:t>
            </a:r>
          </a:p>
          <a:p>
            <a:r>
              <a:rPr kumimoji="1" lang="ja-JP" altLang="ja-JP" sz="1200" kern="1200" dirty="0" smtClean="0">
                <a:solidFill>
                  <a:schemeClr val="tx1"/>
                </a:solidFill>
                <a:effectLst/>
                <a:latin typeface="+mn-lt"/>
                <a:ea typeface="+mn-ea"/>
                <a:cs typeface="+mn-cs"/>
              </a:rPr>
              <a:t>物質に対する評価は、増えたか、減ったか、変わらないかの三つの評価であり、精神的な評価は、奔放か、狭小か、寛容かの三つの評価であり、身体の発育については、成長か、継続か、衰弱か、また精神的には、追求か、あきらめか、無関心か、そして私たちの霊魂は喜びと痛みと平和という三つの状態を感じると述べています。</a:t>
            </a:r>
          </a:p>
          <a:p>
            <a:r>
              <a:rPr kumimoji="1" lang="ja-JP" altLang="ja-JP" sz="1200" kern="1200" dirty="0" smtClean="0">
                <a:solidFill>
                  <a:schemeClr val="tx1"/>
                </a:solidFill>
                <a:effectLst/>
                <a:latin typeface="+mn-lt"/>
                <a:ea typeface="+mn-ea"/>
                <a:cs typeface="+mn-cs"/>
              </a:rPr>
              <a:t>そして</a:t>
            </a:r>
            <a:r>
              <a:rPr kumimoji="1" lang="en-US" altLang="ja-JP" sz="1200" kern="1200" dirty="0" err="1" smtClean="0">
                <a:solidFill>
                  <a:schemeClr val="tx1"/>
                </a:solidFill>
                <a:effectLst/>
                <a:latin typeface="+mn-lt"/>
                <a:ea typeface="+mn-ea"/>
                <a:cs typeface="+mn-cs"/>
              </a:rPr>
              <a:t>Mula-prakrit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自然の契約</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として特別な関係を持ったものが、質、量、管理状態の形を表し、この三元論は古くカントに由来するものであることが述べられています。</a:t>
            </a:r>
          </a:p>
          <a:p>
            <a:r>
              <a:rPr kumimoji="1" lang="ja-JP" altLang="ja-JP" sz="1200" kern="1200" dirty="0" smtClean="0">
                <a:solidFill>
                  <a:schemeClr val="tx1"/>
                </a:solidFill>
                <a:effectLst/>
                <a:latin typeface="+mn-lt"/>
                <a:ea typeface="+mn-ea"/>
                <a:cs typeface="+mn-cs"/>
              </a:rPr>
              <a:t>シェルドンがカントの影響を強く受けているのは、その根底となっている認識論が共通であることや、双方が共に原因結果論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因果論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や学校教育に対する批判を述べていることからも容易に理解できます。この両者の影響を強く受けたシェルドンは奉仕理念を説明するに当たって、これに倣って、幸福の三角形、奉仕の三角形、人間力の三角形、原因の三角形を提示したものと思われます。</a:t>
            </a:r>
          </a:p>
          <a:p>
            <a:r>
              <a:rPr kumimoji="1" lang="en-US" altLang="ja-JP" sz="1200" kern="1200" dirty="0" smtClean="0">
                <a:solidFill>
                  <a:schemeClr val="tx1"/>
                </a:solidFill>
                <a:effectLst/>
                <a:latin typeface="+mn-lt"/>
                <a:ea typeface="+mn-ea"/>
                <a:cs typeface="+mn-cs"/>
              </a:rPr>
              <a:t>1913</a:t>
            </a:r>
            <a:r>
              <a:rPr kumimoji="1" lang="ja-JP" altLang="ja-JP" sz="1200" kern="1200" dirty="0" smtClean="0">
                <a:solidFill>
                  <a:schemeClr val="tx1"/>
                </a:solidFill>
                <a:effectLst/>
                <a:latin typeface="+mn-lt"/>
                <a:ea typeface="+mn-ea"/>
                <a:cs typeface="+mn-cs"/>
              </a:rPr>
              <a:t>年にバッファローで開催されたロータリークラブ連合会の年次大会のスピーチで、次のように述べています。</a:t>
            </a:r>
          </a:p>
          <a:p>
            <a:r>
              <a:rPr kumimoji="1" lang="ja-JP" altLang="ja-JP" sz="1200" kern="1200" dirty="0" smtClean="0">
                <a:solidFill>
                  <a:schemeClr val="tx1"/>
                </a:solidFill>
                <a:effectLst/>
                <a:latin typeface="+mn-lt"/>
                <a:ea typeface="+mn-ea"/>
                <a:cs typeface="+mn-cs"/>
              </a:rPr>
              <a:t>「長い間、私の心の中では、ロータリーの理念の中心的な思考である奉仕に対する疑問が、私にとっての大きな難題でした。私はそれを分析して、答えを得ようと試みました。しかし、インドの哲学者であり作家であるバガバン・ダスの本を読む日までは、その答えを見つけることはできませんでした。ある部分を読み下っていくと、次のように書かれた、神秘的な真理の三つの言葉を見つけたのです。「量、質、管理状態」。多分、バガバン・ダスは、商売を懐疑の目で見ていたのでしょう。私は、彼が、むしろ、商取引を汚い物として見下しており、生き様を変えることによって職業としては避けるべきだと考えているのではないかと推察しました。しかし、真理のささやかな三原則「量、質、管理状態」を見つけたとき、奉仕の分析を見つけた感じで、思わず万歳を叫びました。」</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1917</a:t>
            </a:r>
            <a:r>
              <a:rPr kumimoji="1" lang="ja-JP" altLang="ja-JP" sz="1200" kern="1200" dirty="0" smtClean="0">
                <a:solidFill>
                  <a:schemeClr val="tx1"/>
                </a:solidFill>
                <a:effectLst/>
                <a:latin typeface="+mn-lt"/>
                <a:ea typeface="+mn-ea"/>
                <a:cs typeface="+mn-cs"/>
              </a:rPr>
              <a:t>年に書かれた「経営学」の中では、次のように説明しています。</a:t>
            </a:r>
          </a:p>
          <a:p>
            <a:r>
              <a:rPr kumimoji="1" lang="ja-JP" altLang="ja-JP" sz="1200" kern="1200" dirty="0" smtClean="0">
                <a:solidFill>
                  <a:schemeClr val="tx1"/>
                </a:solidFill>
                <a:effectLst/>
                <a:latin typeface="+mn-lt"/>
                <a:ea typeface="+mn-ea"/>
                <a:cs typeface="+mn-cs"/>
              </a:rPr>
              <a:t>「経営学はついに、奉仕の原則を分析しました。構成している要素に、それを変えて結合させて実行すると、上得意の心の中に満足という精神的な状態を引き起こす奉仕の種類を作る要素を発見しました。経営学の著者は長い間、奉仕の適切な定義を捜し求めていました。</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年間もそれを捜し求めましたが、見つけることはできませんでした。バガバン・ダスの平和の科学を読んでいる時、探し求めていたものを見つけて、思わず叫び声をあげました。彼の目が質、量、管理状態と呼ばれる三つの関連するグループを目にした時、ついに長い間探し求めていた奉仕の分析を見つけたことに気付きました。　経営学はついに、奉仕の原則を分析しました。構成している要素に、それを変えて結合させて実行すると、上得意の心の中に満足という精神的な状態を引き起こす奉仕の種類を作る要素を発見しました。」</a:t>
            </a:r>
          </a:p>
          <a:p>
            <a:r>
              <a:rPr kumimoji="1" lang="ja-JP" altLang="ja-JP" sz="1200" kern="1200" dirty="0" smtClean="0">
                <a:solidFill>
                  <a:schemeClr val="tx1"/>
                </a:solidFill>
                <a:effectLst/>
                <a:latin typeface="+mn-lt"/>
                <a:ea typeface="+mn-ea"/>
                <a:cs typeface="+mn-cs"/>
              </a:rPr>
              <a:t>すなわち、この記述から、シェルドンはバガバン・ダスの「平和の科学」の中から質、量、管理状態という奉仕の三角形、さらに言い換えればロータリーの奉仕理念を見つけ出したと言えます。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34</a:t>
            </a:fld>
            <a:endParaRPr kumimoji="1" lang="ja-JP" altLang="en-US"/>
          </a:p>
        </p:txBody>
      </p:sp>
    </p:spTree>
    <p:extLst>
      <p:ext uri="{BB962C8B-B14F-4D97-AF65-F5344CB8AC3E}">
        <p14:creationId xmlns:p14="http://schemas.microsoft.com/office/powerpoint/2010/main" val="471219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effectLst/>
                <a:latin typeface="+mn-lt"/>
                <a:ea typeface="+mn-ea"/>
                <a:cs typeface="+mn-cs"/>
              </a:rPr>
              <a:t>つい最近、シェルドンの墓石に関する新しい事実が、幾つかみつかりました。</a:t>
            </a:r>
          </a:p>
          <a:p>
            <a:r>
              <a:rPr kumimoji="1" lang="ja-JP" altLang="ja-JP" sz="1200" kern="1200" dirty="0" smtClean="0">
                <a:solidFill>
                  <a:schemeClr val="tx1"/>
                </a:solidFill>
                <a:effectLst/>
                <a:latin typeface="+mn-lt"/>
                <a:ea typeface="+mn-ea"/>
                <a:cs typeface="+mn-cs"/>
              </a:rPr>
              <a:t>墓誌には、</a:t>
            </a:r>
            <a:r>
              <a:rPr kumimoji="1" lang="en-US" altLang="ja-JP" sz="1200" kern="1200" dirty="0" smtClean="0">
                <a:solidFill>
                  <a:schemeClr val="tx1"/>
                </a:solidFill>
                <a:effectLst/>
                <a:latin typeface="+mn-lt"/>
                <a:ea typeface="+mn-ea"/>
                <a:cs typeface="+mn-cs"/>
              </a:rPr>
              <a:t>Spouse : </a:t>
            </a:r>
            <a:r>
              <a:rPr kumimoji="1" lang="en-US" altLang="ja-JP" sz="1200" u="sng" kern="1200" dirty="0" smtClean="0">
                <a:solidFill>
                  <a:schemeClr val="tx1"/>
                </a:solidFill>
                <a:effectLst/>
                <a:latin typeface="+mn-lt"/>
                <a:ea typeface="+mn-ea"/>
                <a:cs typeface="+mn-cs"/>
                <a:hlinkClick r:id="rId3"/>
              </a:rPr>
              <a:t>Anna Griffiths Sheldon (1871 - 1958)</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Children: </a:t>
            </a:r>
            <a:r>
              <a:rPr kumimoji="1" lang="en-US" altLang="ja-JP" sz="1200" u="sng" kern="1200" dirty="0" smtClean="0">
                <a:solidFill>
                  <a:schemeClr val="tx1"/>
                </a:solidFill>
                <a:effectLst/>
                <a:latin typeface="+mn-lt"/>
                <a:ea typeface="+mn-ea"/>
                <a:cs typeface="+mn-cs"/>
                <a:hlinkClick r:id="rId4"/>
              </a:rPr>
              <a:t>Helen M Sheldon (1898 - 1976)</a:t>
            </a:r>
            <a:r>
              <a:rPr kumimoji="1" lang="ja-JP" altLang="ja-JP" sz="1200" kern="1200" dirty="0" err="1" smtClean="0">
                <a:solidFill>
                  <a:schemeClr val="tx1"/>
                </a:solidFill>
                <a:effectLst/>
                <a:latin typeface="+mn-lt"/>
                <a:ea typeface="+mn-ea"/>
                <a:cs typeface="+mn-cs"/>
              </a:rPr>
              <a:t>、</a:t>
            </a:r>
            <a:r>
              <a:rPr kumimoji="1" lang="en-US" altLang="ja-JP" sz="1200" u="sng" kern="1200" dirty="0" smtClean="0">
                <a:solidFill>
                  <a:schemeClr val="tx1"/>
                </a:solidFill>
                <a:effectLst/>
                <a:latin typeface="+mn-lt"/>
                <a:ea typeface="+mn-ea"/>
                <a:cs typeface="+mn-cs"/>
                <a:hlinkClick r:id="rId5"/>
              </a:rPr>
              <a:t>Arthur Frederick Sheldon (1899 - 1929)</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という記載があります。</a:t>
            </a:r>
            <a:endParaRPr kumimoji="1" lang="ja-JP" altLang="en-US" sz="1200" kern="1200" dirty="0" smtClean="0">
              <a:solidFill>
                <a:schemeClr val="tx1"/>
              </a:solidFill>
              <a:effectLst/>
              <a:latin typeface="+mn-lt"/>
              <a:ea typeface="+mn-ea"/>
              <a:cs typeface="+mn-cs"/>
            </a:endParaRPr>
          </a:p>
          <a:p>
            <a:r>
              <a:rPr kumimoji="1" lang="ja-JP" altLang="en-US" baseline="0" dirty="0" smtClean="0"/>
              <a:t>すなわち</a:t>
            </a:r>
            <a:r>
              <a:rPr kumimoji="1" lang="en-US" altLang="ja-JP" baseline="0" dirty="0" smtClean="0"/>
              <a:t>1929</a:t>
            </a:r>
            <a:r>
              <a:rPr kumimoji="1" lang="ja-JP" altLang="en-US" baseline="0" dirty="0" smtClean="0"/>
              <a:t>年に、シェルドンと同じ名前をつけた最愛の息子が、３０歳という若さでこの世を去りました。</a:t>
            </a:r>
          </a:p>
          <a:p>
            <a:r>
              <a:rPr kumimoji="1" lang="ja-JP" altLang="en-US" baseline="0" dirty="0" smtClean="0"/>
              <a:t>その悲しさは、同年に出版された最後の著作である「奉仕の理念と保全の法則」の中で、初めて「神」という言葉を使い、また、死後の世界や地獄極楽の存在についてかなりの紙面を割いていることからも、推測できます。</a:t>
            </a:r>
          </a:p>
          <a:p>
            <a:r>
              <a:rPr kumimoji="1" lang="ja-JP" altLang="en-US" baseline="0" dirty="0" smtClean="0"/>
              <a:t>シェルドンはこの翌年</a:t>
            </a:r>
            <a:r>
              <a:rPr kumimoji="1" lang="en-US" altLang="ja-JP" baseline="0" dirty="0" smtClean="0"/>
              <a:t>1930</a:t>
            </a:r>
            <a:r>
              <a:rPr kumimoji="1" lang="ja-JP" altLang="en-US" baseline="0" dirty="0" smtClean="0"/>
              <a:t>年にシカゴクラﾌﾞを退会し、</a:t>
            </a:r>
            <a:r>
              <a:rPr kumimoji="1" lang="en-US" altLang="ja-JP" baseline="0" dirty="0" smtClean="0"/>
              <a:t>1935</a:t>
            </a:r>
            <a:r>
              <a:rPr kumimoji="1" lang="ja-JP" altLang="en-US" baseline="0" dirty="0" smtClean="0"/>
              <a:t>年にこの世を去っています。</a:t>
            </a:r>
          </a:p>
          <a:p>
            <a:r>
              <a:rPr kumimoji="1" lang="ja-JP" altLang="en-US" baseline="0" dirty="0" smtClean="0"/>
              <a:t>なお、可能な限り、古いシカゴ・クラブの資料を探しましたが、</a:t>
            </a:r>
            <a:r>
              <a:rPr kumimoji="1" lang="en-US" altLang="ja-JP" baseline="0" dirty="0" smtClean="0"/>
              <a:t>1921</a:t>
            </a:r>
            <a:r>
              <a:rPr kumimoji="1" lang="ja-JP" altLang="en-US" baseline="0" dirty="0" smtClean="0"/>
              <a:t>年以降のﾛｰﾀﾘｰの資料の中から、シェルドンの名前は一切見つけることはできませんでした。</a:t>
            </a:r>
          </a:p>
          <a:p>
            <a:r>
              <a:rPr kumimoji="1" lang="ja-JP" altLang="en-US" sz="1200" kern="1200" dirty="0" smtClean="0">
                <a:solidFill>
                  <a:schemeClr val="tx1"/>
                </a:solidFill>
                <a:latin typeface="+mn-lt"/>
                <a:ea typeface="+mn-ea"/>
                <a:cs typeface="+mn-cs"/>
              </a:rPr>
              <a:t>ニューヨーク州のキングストーンにある、彼のお墓には</a:t>
            </a:r>
            <a:r>
              <a:rPr kumimoji="1" lang="en-US" altLang="ja-JP" sz="1200" kern="1200" dirty="0" smtClean="0">
                <a:solidFill>
                  <a:schemeClr val="tx1"/>
                </a:solidFill>
                <a:effectLst/>
                <a:latin typeface="+mn-lt"/>
                <a:ea typeface="+mn-ea"/>
                <a:cs typeface="+mn-cs"/>
              </a:rPr>
              <a:t>He profits most who  best </a:t>
            </a:r>
            <a:r>
              <a:rPr kumimoji="1" lang="ja-JP" altLang="ja-JP" sz="1200" kern="1200" dirty="0" smtClean="0">
                <a:solidFill>
                  <a:schemeClr val="tx1"/>
                </a:solidFill>
                <a:effectLst/>
                <a:latin typeface="+mn-lt"/>
                <a:ea typeface="+mn-ea"/>
                <a:cs typeface="+mn-cs"/>
              </a:rPr>
              <a:t>と共に、質、量、管理状態を表す奉仕の三角形が刻まれていることは、みなさんご存知のことですが、よくよく調べると、この三角形は円で囲まれ、更にその周りを四角形で囲んでいることが分かります。</a:t>
            </a:r>
          </a:p>
          <a:p>
            <a:r>
              <a:rPr kumimoji="1" lang="ja-JP" altLang="en-US" sz="1200" kern="1200" dirty="0" smtClean="0">
                <a:solidFill>
                  <a:schemeClr val="tx1"/>
                </a:solidFill>
                <a:latin typeface="+mn-lt"/>
                <a:ea typeface="+mn-ea"/>
                <a:cs typeface="+mn-cs"/>
              </a:rPr>
              <a:t>よく見ると、一番外側の四角形の辺に文字が一文字ずつ、刻みこまれていることが分かります。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35</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kumimoji="1" lang="ja-JP" altLang="ja-JP" sz="1200" kern="1200" dirty="0" smtClean="0">
                <a:solidFill>
                  <a:schemeClr val="tx1"/>
                </a:solidFill>
                <a:effectLst/>
                <a:latin typeface="+mn-lt"/>
                <a:ea typeface="+mn-ea"/>
                <a:cs typeface="+mn-cs"/>
              </a:rPr>
              <a:t>上にＡ、左にＲ、下にＥ、右にＡの文字が刻まれています。これはシェルドンが強調した教育論、すなわち</a:t>
            </a:r>
          </a:p>
          <a:p>
            <a:r>
              <a:rPr kumimoji="1" lang="en-US" altLang="ja-JP" sz="1200" kern="1200" dirty="0" smtClean="0">
                <a:solidFill>
                  <a:schemeClr val="tx1"/>
                </a:solidFill>
                <a:effectLst/>
                <a:latin typeface="+mn-lt"/>
                <a:ea typeface="+mn-ea"/>
                <a:cs typeface="+mn-cs"/>
              </a:rPr>
              <a:t>A  Ability	</a:t>
            </a:r>
            <a:r>
              <a:rPr kumimoji="1" lang="ja-JP" altLang="ja-JP" sz="1200" kern="1200" dirty="0" smtClean="0">
                <a:solidFill>
                  <a:schemeClr val="tx1"/>
                </a:solidFill>
                <a:effectLst/>
                <a:latin typeface="+mn-lt"/>
                <a:ea typeface="+mn-ea"/>
                <a:cs typeface="+mn-cs"/>
              </a:rPr>
              <a:t>能力</a:t>
            </a:r>
          </a:p>
          <a:p>
            <a:r>
              <a:rPr kumimoji="1" lang="en-US" altLang="ja-JP" sz="1200" kern="1200" dirty="0" smtClean="0">
                <a:solidFill>
                  <a:schemeClr val="tx1"/>
                </a:solidFill>
                <a:effectLst/>
                <a:latin typeface="+mn-lt"/>
                <a:ea typeface="+mn-ea"/>
                <a:cs typeface="+mn-cs"/>
              </a:rPr>
              <a:t>R  Reliability</a:t>
            </a:r>
            <a:r>
              <a:rPr kumimoji="1" lang="ja-JP" altLang="ja-JP" sz="1200" kern="1200" dirty="0" smtClean="0">
                <a:solidFill>
                  <a:schemeClr val="tx1"/>
                </a:solidFill>
                <a:effectLst/>
                <a:latin typeface="+mn-lt"/>
                <a:ea typeface="+mn-ea"/>
                <a:cs typeface="+mn-cs"/>
              </a:rPr>
              <a:t>　信頼性</a:t>
            </a:r>
          </a:p>
          <a:p>
            <a:r>
              <a:rPr kumimoji="1" lang="en-US" altLang="ja-JP" sz="1200" kern="1200" dirty="0" smtClean="0">
                <a:solidFill>
                  <a:schemeClr val="tx1"/>
                </a:solidFill>
                <a:effectLst/>
                <a:latin typeface="+mn-lt"/>
                <a:ea typeface="+mn-ea"/>
                <a:cs typeface="+mn-cs"/>
              </a:rPr>
              <a:t>E  Endurance	</a:t>
            </a:r>
            <a:r>
              <a:rPr kumimoji="1" lang="ja-JP" altLang="ja-JP" sz="1200" kern="1200" dirty="0" smtClean="0">
                <a:solidFill>
                  <a:schemeClr val="tx1"/>
                </a:solidFill>
                <a:effectLst/>
                <a:latin typeface="+mn-lt"/>
                <a:ea typeface="+mn-ea"/>
                <a:cs typeface="+mn-cs"/>
              </a:rPr>
              <a:t>忍耐力</a:t>
            </a:r>
          </a:p>
          <a:p>
            <a:r>
              <a:rPr kumimoji="1" lang="en-US" altLang="ja-JP" sz="1200" kern="1200" dirty="0" smtClean="0">
                <a:solidFill>
                  <a:schemeClr val="tx1"/>
                </a:solidFill>
                <a:effectLst/>
                <a:latin typeface="+mn-lt"/>
                <a:ea typeface="+mn-ea"/>
                <a:cs typeface="+mn-cs"/>
              </a:rPr>
              <a:t>A  Action	</a:t>
            </a:r>
            <a:r>
              <a:rPr kumimoji="1" lang="ja-JP" altLang="ja-JP" sz="1200" kern="1200" dirty="0" smtClean="0">
                <a:solidFill>
                  <a:schemeClr val="tx1"/>
                </a:solidFill>
                <a:effectLst/>
                <a:latin typeface="+mn-lt"/>
                <a:ea typeface="+mn-ea"/>
                <a:cs typeface="+mn-cs"/>
              </a:rPr>
              <a:t>行動力</a:t>
            </a:r>
          </a:p>
          <a:p>
            <a:r>
              <a:rPr kumimoji="1" lang="ja-JP" altLang="ja-JP" sz="1200" kern="1200" dirty="0" smtClean="0">
                <a:solidFill>
                  <a:schemeClr val="tx1"/>
                </a:solidFill>
                <a:effectLst/>
                <a:latin typeface="+mn-lt"/>
                <a:ea typeface="+mn-ea"/>
                <a:cs typeface="+mn-cs"/>
              </a:rPr>
              <a:t>の頭文字を組み合わせた、</a:t>
            </a:r>
            <a:r>
              <a:rPr kumimoji="1" lang="en-US" altLang="ja-JP" sz="1200" kern="1200" dirty="0" smtClean="0">
                <a:solidFill>
                  <a:schemeClr val="tx1"/>
                </a:solidFill>
                <a:effectLst/>
                <a:latin typeface="+mn-lt"/>
                <a:ea typeface="+mn-ea"/>
                <a:cs typeface="+mn-cs"/>
              </a:rPr>
              <a:t>AERA</a:t>
            </a:r>
            <a:r>
              <a:rPr kumimoji="1" lang="ja-JP" altLang="ja-JP" sz="1200" kern="1200" dirty="0" smtClean="0">
                <a:solidFill>
                  <a:schemeClr val="tx1"/>
                </a:solidFill>
                <a:effectLst/>
                <a:latin typeface="+mn-lt"/>
                <a:ea typeface="+mn-ea"/>
                <a:cs typeface="+mn-cs"/>
              </a:rPr>
              <a:t>すなわち、真の教育とは、知識を教え込むことではなくて、その人のあらゆる部分の守備範囲を広げて、持っている潜在的な能力を引き出すことということになり、カントやバガバン・ダスの教育論と一致するわけです。</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36</a:t>
            </a:fld>
            <a:endParaRPr kumimoji="1" lang="ja-JP" altLang="en-US"/>
          </a:p>
        </p:txBody>
      </p:sp>
    </p:spTree>
    <p:extLst>
      <p:ext uri="{BB962C8B-B14F-4D97-AF65-F5344CB8AC3E}">
        <p14:creationId xmlns:p14="http://schemas.microsoft.com/office/powerpoint/2010/main" val="2388010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さて、ポール・ハリスやチェスレー・ペリーはロータリアンとして一生を終えましたが、シェルドンは</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年以降ロータリーとの関わりを絶ち、</a:t>
            </a:r>
            <a:r>
              <a:rPr kumimoji="1" lang="en-US" altLang="ja-JP" sz="1200" kern="1200" dirty="0" smtClean="0">
                <a:solidFill>
                  <a:schemeClr val="tx1"/>
                </a:solidFill>
                <a:effectLst/>
                <a:latin typeface="+mn-lt"/>
                <a:ea typeface="+mn-ea"/>
                <a:cs typeface="+mn-cs"/>
              </a:rPr>
              <a:t>1930</a:t>
            </a:r>
            <a:r>
              <a:rPr kumimoji="1" lang="ja-JP" altLang="ja-JP" sz="1200" kern="1200" dirty="0" smtClean="0">
                <a:solidFill>
                  <a:schemeClr val="tx1"/>
                </a:solidFill>
                <a:effectLst/>
                <a:latin typeface="+mn-lt"/>
                <a:ea typeface="+mn-ea"/>
                <a:cs typeface="+mn-cs"/>
              </a:rPr>
              <a:t>年に退会しています。なぜ退会したのかという理由を巡って、諸説が囁かれていますので、私なりの推論をご披露したいと思います。</a:t>
            </a:r>
          </a:p>
          <a:p>
            <a:r>
              <a:rPr kumimoji="1" lang="ja-JP" altLang="ja-JP" sz="1200" kern="1200" dirty="0" smtClean="0">
                <a:solidFill>
                  <a:schemeClr val="tx1"/>
                </a:solidFill>
                <a:effectLst/>
                <a:latin typeface="+mn-lt"/>
                <a:ea typeface="+mn-ea"/>
                <a:cs typeface="+mn-cs"/>
              </a:rPr>
              <a:t>　まず言えることは、シェルドンは経営学の専門家であって、彼の頭の中にあるのはいかに合理的な企業経営をして事業を発展させるかであり、その他の対社会的奉仕活動によって、社会に貢献することではなかったことです。彼の文献の中からは、職業を通じた奉仕活動以外の、対社会的奉仕活動に関しては一切触れられてはいません。さらに直接的な原因は、</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からは、自分が提唱した奉仕理念が徐々に軽視されて、詠み人知れず、意味知れずの、まったく別次元のモットー、すなわち社会奉仕のモットーが重要視され始めたことに対する不快感からロータリーと一線を画し始め、</a:t>
            </a:r>
            <a:r>
              <a:rPr kumimoji="1" lang="en-US" altLang="ja-JP" sz="1200" kern="1200" dirty="0" smtClean="0">
                <a:solidFill>
                  <a:schemeClr val="tx1"/>
                </a:solidFill>
                <a:effectLst/>
                <a:latin typeface="+mn-lt"/>
                <a:ea typeface="+mn-ea"/>
                <a:cs typeface="+mn-cs"/>
              </a:rPr>
              <a:t>1929</a:t>
            </a:r>
            <a:r>
              <a:rPr kumimoji="1" lang="ja-JP" altLang="ja-JP" sz="1200" kern="1200" dirty="0" smtClean="0">
                <a:solidFill>
                  <a:schemeClr val="tx1"/>
                </a:solidFill>
                <a:effectLst/>
                <a:latin typeface="+mn-lt"/>
                <a:ea typeface="+mn-ea"/>
                <a:cs typeface="+mn-cs"/>
              </a:rPr>
              <a:t>年に最高潮に達した</a:t>
            </a:r>
            <a:r>
              <a:rPr kumimoji="1" lang="en-US" altLang="ja-JP" sz="1200" kern="1200" dirty="0" smtClean="0">
                <a:solidFill>
                  <a:schemeClr val="tx1"/>
                </a:solidFill>
                <a:effectLst/>
                <a:latin typeface="+mn-lt"/>
                <a:ea typeface="+mn-ea"/>
                <a:cs typeface="+mn-cs"/>
              </a:rPr>
              <a:t>He profits most who serves best </a:t>
            </a:r>
            <a:r>
              <a:rPr kumimoji="1" lang="ja-JP" altLang="ja-JP" sz="1200" kern="1200" dirty="0" smtClean="0">
                <a:solidFill>
                  <a:schemeClr val="tx1"/>
                </a:solidFill>
                <a:effectLst/>
                <a:latin typeface="+mn-lt"/>
                <a:ea typeface="+mn-ea"/>
                <a:cs typeface="+mn-cs"/>
              </a:rPr>
              <a:t>廃止の運動に対する不信感と、最愛の息子を若くして亡くした悲しみが重なって退会を決意したのではないかと考えています。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37</a:t>
            </a:fld>
            <a:endParaRPr kumimoji="1" lang="ja-JP" altLang="en-US"/>
          </a:p>
        </p:txBody>
      </p:sp>
    </p:spTree>
    <p:extLst>
      <p:ext uri="{BB962C8B-B14F-4D97-AF65-F5344CB8AC3E}">
        <p14:creationId xmlns:p14="http://schemas.microsoft.com/office/powerpoint/2010/main" val="1175920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ロータリーは親睦と会員の物質的相互扶助団体に過ぎなかった。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そこに新しい経営学に基づく奉仕理念を提唱したのが、アーサー・フレデリック・シェルドンです。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a:t>
            </a:r>
            <a:endParaRPr kumimoji="1" lang="ja-JP" altLang="en-US" sz="1200" b="0" kern="1200" dirty="0" smtClean="0">
              <a:solidFill>
                <a:schemeClr val="tx1"/>
              </a:solidFill>
              <a:latin typeface="+mn-lt"/>
              <a:ea typeface="+mn-ea"/>
              <a:cs typeface="+mn-cs"/>
            </a:endParaRPr>
          </a:p>
          <a:p>
            <a:r>
              <a:rPr kumimoji="1" lang="ja-JP" altLang="en-US" dirty="0" smtClean="0"/>
              <a:t>即ち自分の事業を経営学の実践だと考えて、継続的に利益をもたらす顧客を確保する方法を、いかに編み出すかを説いたのです。シェルドンの文献を読む限り、この考え方は、彼が初めて経営学の本を出版した</a:t>
            </a:r>
            <a:r>
              <a:rPr kumimoji="1" lang="en-US" altLang="ja-JP" dirty="0" smtClean="0"/>
              <a:t>1902</a:t>
            </a:r>
            <a:r>
              <a:rPr kumimoji="1" lang="ja-JP" altLang="en-US" dirty="0" smtClean="0"/>
              <a:t>年から最後の著作</a:t>
            </a:r>
            <a:r>
              <a:rPr kumimoji="1" lang="en-US" altLang="ja-JP" dirty="0" smtClean="0"/>
              <a:t>1929</a:t>
            </a:r>
            <a:r>
              <a:rPr kumimoji="1" lang="ja-JP" altLang="en-US" dirty="0" smtClean="0"/>
              <a:t>年まで、一貫して変わっていません。敢えて変わった点を探すとすれば、晩年に「利益を保全する」ことが加わったくらいです。</a:t>
            </a:r>
          </a:p>
          <a:p>
            <a:endParaRPr kumimoji="1" lang="ja-JP" altLang="en-US" dirty="0" smtClean="0"/>
          </a:p>
          <a:p>
            <a:r>
              <a:rPr kumimoji="1" lang="ja-JP" altLang="en-US" dirty="0" smtClean="0"/>
              <a:t>シェルドン・スクールは大盛況で、数多くの卒業生を輩出して、その後のアメリカの産業界の中枢として、アメリカ経済を担っていきました。</a:t>
            </a:r>
            <a:endParaRPr kumimoji="1" lang="en-US" altLang="ja-JP" dirty="0" smtClean="0"/>
          </a:p>
          <a:p>
            <a:r>
              <a:rPr kumimoji="1" lang="en-US" altLang="ja-JP" dirty="0" smtClean="0"/>
              <a:t>1921</a:t>
            </a:r>
            <a:r>
              <a:rPr kumimoji="1" lang="ja-JP" altLang="en-US" dirty="0" smtClean="0"/>
              <a:t>年、ロータリアン数</a:t>
            </a:r>
            <a:r>
              <a:rPr kumimoji="1" lang="en-US" altLang="ja-JP" dirty="0" smtClean="0"/>
              <a:t>8</a:t>
            </a:r>
            <a:r>
              <a:rPr kumimoji="1" lang="ja-JP" altLang="en-US" dirty="0" smtClean="0"/>
              <a:t>万人に比べて、シェルドン・スクールの卒業生</a:t>
            </a:r>
            <a:r>
              <a:rPr kumimoji="1" lang="en-US" altLang="ja-JP" dirty="0" smtClean="0"/>
              <a:t>26</a:t>
            </a:r>
            <a:r>
              <a:rPr kumimoji="1" lang="ja-JP" altLang="en-US" dirty="0" smtClean="0"/>
              <a:t>万人という数からも、シェルドン・スクールの隆盛ぶりがうかがわれます。</a:t>
            </a:r>
          </a:p>
          <a:p>
            <a:r>
              <a:rPr kumimoji="1" lang="ja-JP" altLang="en-US" dirty="0" smtClean="0"/>
              <a:t>シェルドンからすると、ロータリーも数多くの学生の一人と見ていたのかもしれません。</a:t>
            </a:r>
          </a:p>
          <a:p>
            <a:r>
              <a:rPr kumimoji="1" lang="ja-JP" altLang="en-US" dirty="0" smtClean="0"/>
              <a:t>事実、親睦と相互扶助という姑息な手段で世渡りをしていた集団に、大勢の卒業生を通じて経営学を学ばせ、実践させることによって、世界的な組織にまで発展させたのです。</a:t>
            </a:r>
          </a:p>
          <a:p>
            <a:r>
              <a:rPr kumimoji="1" lang="en-US" altLang="ja-JP" dirty="0" smtClean="0"/>
              <a:t>He profits most who serves best </a:t>
            </a:r>
            <a:r>
              <a:rPr kumimoji="1" lang="ja-JP" altLang="en-US" dirty="0" smtClean="0"/>
              <a:t>はシェルドンが提唱した哲学や経営学に基づいたモットーです。</a:t>
            </a:r>
          </a:p>
          <a:p>
            <a:r>
              <a:rPr kumimoji="1" lang="ja-JP" altLang="en-US" dirty="0" smtClean="0"/>
              <a:t>従って初期の年次大会の主役は当然のことながら、シェルドンであり、彼の考え方を聞くために多くのロータリアンが集まってきたのです。</a:t>
            </a:r>
          </a:p>
          <a:p>
            <a:r>
              <a:rPr kumimoji="1" lang="ja-JP" altLang="en-US" dirty="0" smtClean="0"/>
              <a:t>シェルドンの言う通りに会社経営をすると、どの会社も大きく業績を伸ばしていきました。</a:t>
            </a:r>
          </a:p>
          <a:p>
            <a:endParaRPr kumimoji="1" lang="ja-JP" altLang="en-US" dirty="0" smtClean="0"/>
          </a:p>
          <a:p>
            <a:r>
              <a:rPr kumimoji="1" lang="en-US" altLang="ja-JP" sz="1200" kern="1200" dirty="0" smtClean="0">
                <a:solidFill>
                  <a:schemeClr val="tx1"/>
                </a:solidFill>
                <a:effectLst/>
                <a:latin typeface="+mn-lt"/>
                <a:ea typeface="+mn-ea"/>
                <a:cs typeface="+mn-cs"/>
              </a:rPr>
              <a:t>1911</a:t>
            </a:r>
            <a:r>
              <a:rPr kumimoji="1" lang="ja-JP" altLang="ja-JP" sz="1200" kern="1200" dirty="0" smtClean="0">
                <a:solidFill>
                  <a:schemeClr val="tx1"/>
                </a:solidFill>
                <a:effectLst/>
                <a:latin typeface="+mn-lt"/>
                <a:ea typeface="+mn-ea"/>
                <a:cs typeface="+mn-cs"/>
              </a:rPr>
              <a:t>年のポートランドで開かれた年次大会のクルージングで、ミネアポリス・クラブの会長フランク・コリンズ</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果物商</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service not self </a:t>
            </a:r>
            <a:r>
              <a:rPr kumimoji="1" lang="ja-JP" altLang="ja-JP" sz="1200" kern="1200" dirty="0" smtClean="0">
                <a:solidFill>
                  <a:schemeClr val="tx1"/>
                </a:solidFill>
                <a:effectLst/>
                <a:latin typeface="+mn-lt"/>
                <a:ea typeface="+mn-ea"/>
                <a:cs typeface="+mn-cs"/>
              </a:rPr>
              <a:t>というフレーズを発表しました。同クラブの記念誌によると、このフレーズがシェルドンのモットーを同じ道徳律の見地から述べたものであることの商人を得るために、あらかじめシェルドンの下を訪れたことが記載されています。すなわち同時に使われ始めた</a:t>
            </a:r>
            <a:r>
              <a:rPr kumimoji="1" lang="en-US" altLang="ja-JP" sz="1200" kern="1200" dirty="0" smtClean="0">
                <a:solidFill>
                  <a:schemeClr val="tx1"/>
                </a:solidFill>
                <a:effectLst/>
                <a:latin typeface="+mn-lt"/>
                <a:ea typeface="+mn-ea"/>
                <a:cs typeface="+mn-cs"/>
              </a:rPr>
              <a:t>Service not self </a:t>
            </a:r>
            <a:r>
              <a:rPr kumimoji="1" lang="ja-JP" altLang="ja-JP" sz="1200" kern="1200" dirty="0" smtClean="0">
                <a:solidFill>
                  <a:schemeClr val="tx1"/>
                </a:solidFill>
                <a:effectLst/>
                <a:latin typeface="+mn-lt"/>
                <a:ea typeface="+mn-ea"/>
                <a:cs typeface="+mn-cs"/>
              </a:rPr>
              <a:t>はシェルドンの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と同じ意味を持って使われていたのです。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1915</a:t>
            </a:r>
            <a:r>
              <a:rPr kumimoji="1" lang="ja-JP" altLang="ja-JP" sz="1200" kern="1200" dirty="0" smtClean="0">
                <a:solidFill>
                  <a:schemeClr val="tx1"/>
                </a:solidFill>
                <a:effectLst/>
                <a:latin typeface="+mn-lt"/>
                <a:ea typeface="+mn-ea"/>
                <a:cs typeface="+mn-cs"/>
              </a:rPr>
              <a:t>年ころから</a:t>
            </a:r>
            <a:r>
              <a:rPr kumimoji="1" lang="en-US" altLang="ja-JP" sz="1200" kern="1200" dirty="0" smtClean="0">
                <a:solidFill>
                  <a:schemeClr val="tx1"/>
                </a:solidFill>
                <a:effectLst/>
                <a:latin typeface="+mn-lt"/>
                <a:ea typeface="+mn-ea"/>
                <a:cs typeface="+mn-cs"/>
              </a:rPr>
              <a:t>service above self </a:t>
            </a:r>
            <a:r>
              <a:rPr kumimoji="1" lang="ja-JP" altLang="ja-JP" sz="1200" kern="1200" dirty="0" smtClean="0">
                <a:solidFill>
                  <a:schemeClr val="tx1"/>
                </a:solidFill>
                <a:effectLst/>
                <a:latin typeface="+mn-lt"/>
                <a:ea typeface="+mn-ea"/>
                <a:cs typeface="+mn-cs"/>
              </a:rPr>
              <a:t>というフレーズが、これに代わって使われ始めました。提唱者も、その真意もわからないフレーズです。事実、</a:t>
            </a:r>
            <a:r>
              <a:rPr kumimoji="1" lang="en-US" altLang="ja-JP" sz="1200" kern="1200" dirty="0" smtClean="0">
                <a:solidFill>
                  <a:schemeClr val="tx1"/>
                </a:solidFill>
                <a:effectLst/>
                <a:latin typeface="+mn-lt"/>
                <a:ea typeface="+mn-ea"/>
                <a:cs typeface="+mn-cs"/>
              </a:rPr>
              <a:t>service above self </a:t>
            </a:r>
            <a:r>
              <a:rPr kumimoji="1" lang="ja-JP" altLang="ja-JP" sz="1200" kern="1200" dirty="0" smtClean="0">
                <a:solidFill>
                  <a:schemeClr val="tx1"/>
                </a:solidFill>
                <a:effectLst/>
                <a:latin typeface="+mn-lt"/>
                <a:ea typeface="+mn-ea"/>
                <a:cs typeface="+mn-cs"/>
              </a:rPr>
              <a:t>をあらゆる手段を講じて調べましたが、その出生を説く鍵は見つかりません。最近は「他人のことを思いやり、他人のために尽くすこと」という注釈がつけられていますが、これはまったく後付けの解釈と言わざるを得ません。</a:t>
            </a:r>
          </a:p>
          <a:p>
            <a:r>
              <a:rPr kumimoji="1" lang="ja-JP" altLang="ja-JP" sz="1200" kern="1200" dirty="0" smtClean="0">
                <a:solidFill>
                  <a:schemeClr val="tx1"/>
                </a:solidFill>
                <a:effectLst/>
                <a:latin typeface="+mn-lt"/>
                <a:ea typeface="+mn-ea"/>
                <a:cs typeface="+mn-cs"/>
              </a:rPr>
              <a:t>その正体不明、意味不明のフレーズが、シェルドンのモットーと肩を並べて使われるようになってきたわけです。</a:t>
            </a:r>
          </a:p>
          <a:p>
            <a:r>
              <a:rPr kumimoji="1" lang="ja-JP" altLang="ja-JP" sz="1200" kern="1200" dirty="0" smtClean="0">
                <a:solidFill>
                  <a:schemeClr val="tx1"/>
                </a:solidFill>
                <a:effectLst/>
                <a:latin typeface="+mn-lt"/>
                <a:ea typeface="+mn-ea"/>
                <a:cs typeface="+mn-cs"/>
              </a:rPr>
              <a:t>さらに言葉遊びが進み、</a:t>
            </a:r>
            <a:r>
              <a:rPr kumimoji="1" lang="en-US" altLang="ja-JP" sz="1200" kern="1200" dirty="0" smtClean="0">
                <a:solidFill>
                  <a:schemeClr val="tx1"/>
                </a:solidFill>
                <a:effectLst/>
                <a:latin typeface="+mn-lt"/>
                <a:ea typeface="+mn-ea"/>
                <a:cs typeface="+mn-cs"/>
              </a:rPr>
              <a:t>Service before self </a:t>
            </a:r>
            <a:r>
              <a:rPr kumimoji="1" lang="ja-JP" altLang="ja-JP" sz="1200" kern="1200" dirty="0" smtClean="0">
                <a:solidFill>
                  <a:schemeClr val="tx1"/>
                </a:solidFill>
                <a:effectLst/>
                <a:latin typeface="+mn-lt"/>
                <a:ea typeface="+mn-ea"/>
                <a:cs typeface="+mn-cs"/>
              </a:rPr>
              <a:t>などというモットーも生まれました。さらにそれぞれのモットーの持つ意味も徐々に変化しました。単に自分ひとりで設けてはいけないという意味だった</a:t>
            </a:r>
            <a:r>
              <a:rPr kumimoji="1" lang="en-US" altLang="ja-JP" sz="1200" kern="1200" dirty="0" smtClean="0">
                <a:solidFill>
                  <a:schemeClr val="tx1"/>
                </a:solidFill>
                <a:effectLst/>
                <a:latin typeface="+mn-lt"/>
                <a:ea typeface="+mn-ea"/>
                <a:cs typeface="+mn-cs"/>
              </a:rPr>
              <a:t>Service not self </a:t>
            </a:r>
            <a:r>
              <a:rPr kumimoji="1" lang="ja-JP" altLang="ja-JP" sz="1200" kern="1200" dirty="0" smtClean="0">
                <a:solidFill>
                  <a:schemeClr val="tx1"/>
                </a:solidFill>
                <a:effectLst/>
                <a:latin typeface="+mn-lt"/>
                <a:ea typeface="+mn-ea"/>
                <a:cs typeface="+mn-cs"/>
              </a:rPr>
              <a:t>が己を犠牲にした奉仕、無我の奉仕に変わり、</a:t>
            </a:r>
            <a:r>
              <a:rPr kumimoji="1" lang="en-US" altLang="ja-JP" sz="1200" kern="1200" dirty="0" smtClean="0">
                <a:solidFill>
                  <a:schemeClr val="tx1"/>
                </a:solidFill>
                <a:effectLst/>
                <a:latin typeface="+mn-lt"/>
                <a:ea typeface="+mn-ea"/>
                <a:cs typeface="+mn-cs"/>
              </a:rPr>
              <a:t>Service above self </a:t>
            </a:r>
            <a:r>
              <a:rPr kumimoji="1" lang="ja-JP" altLang="ja-JP" sz="1200" kern="1200" dirty="0" smtClean="0">
                <a:solidFill>
                  <a:schemeClr val="tx1"/>
                </a:solidFill>
                <a:effectLst/>
                <a:latin typeface="+mn-lt"/>
                <a:ea typeface="+mn-ea"/>
                <a:cs typeface="+mn-cs"/>
              </a:rPr>
              <a:t>は他人のことを思い遣り、他人のために尽くす奉仕という解釈になりました。</a:t>
            </a:r>
          </a:p>
          <a:p>
            <a:endParaRPr kumimoji="1" lang="ja-JP" altLang="en-US" baseline="0" dirty="0" smtClean="0"/>
          </a:p>
          <a:p>
            <a:r>
              <a:rPr kumimoji="1" lang="ja-JP" altLang="ja-JP" sz="1200" kern="1200" dirty="0" smtClean="0">
                <a:solidFill>
                  <a:schemeClr val="tx1"/>
                </a:solidFill>
                <a:effectLst/>
                <a:latin typeface="+mn-lt"/>
                <a:ea typeface="+mn-ea"/>
                <a:cs typeface="+mn-cs"/>
              </a:rPr>
              <a:t>さらに同じころから、シェルドンのモットーを排斥しようという運動がイギリスを中心に起こってきました。このモットーに含まれている</a:t>
            </a:r>
            <a:r>
              <a:rPr kumimoji="1" lang="en-US" altLang="ja-JP" sz="1200" kern="1200" dirty="0" smtClean="0">
                <a:solidFill>
                  <a:schemeClr val="tx1"/>
                </a:solidFill>
                <a:effectLst/>
                <a:latin typeface="+mn-lt"/>
                <a:ea typeface="+mn-ea"/>
                <a:cs typeface="+mn-cs"/>
              </a:rPr>
              <a:t>profit </a:t>
            </a:r>
            <a:r>
              <a:rPr kumimoji="1" lang="ja-JP" altLang="ja-JP" sz="1200" kern="1200" dirty="0" smtClean="0">
                <a:solidFill>
                  <a:schemeClr val="tx1"/>
                </a:solidFill>
                <a:effectLst/>
                <a:latin typeface="+mn-lt"/>
                <a:ea typeface="+mn-ea"/>
                <a:cs typeface="+mn-cs"/>
              </a:rPr>
              <a:t>という単語に対する拒否反応が直接的な理由でしたが、宗教感や道徳感を敢えて避けて、純粋な経営学として作ったこのモットーそのものに対する反発が強く起こってきました。野蛮なアメリカ人だから </a:t>
            </a:r>
            <a:r>
              <a:rPr kumimoji="1" lang="en-US" altLang="ja-JP" sz="1200" kern="1200" dirty="0" smtClean="0">
                <a:solidFill>
                  <a:schemeClr val="tx1"/>
                </a:solidFill>
                <a:effectLst/>
                <a:latin typeface="+mn-lt"/>
                <a:ea typeface="+mn-ea"/>
                <a:cs typeface="+mn-cs"/>
              </a:rPr>
              <a:t>profit </a:t>
            </a:r>
            <a:r>
              <a:rPr kumimoji="1" lang="ja-JP" altLang="ja-JP" sz="1200" kern="1200" dirty="0" smtClean="0">
                <a:solidFill>
                  <a:schemeClr val="tx1"/>
                </a:solidFill>
                <a:effectLst/>
                <a:latin typeface="+mn-lt"/>
                <a:ea typeface="+mn-ea"/>
                <a:cs typeface="+mn-cs"/>
              </a:rPr>
              <a:t>という次元の低い言葉を使っているが、よき伝統と高い倫理観を持っているヨーロッパの人間として、受け入れる難い、次元の低いモットーだという理由でした。</a:t>
            </a:r>
          </a:p>
          <a:p>
            <a:r>
              <a:rPr kumimoji="1" lang="ja-JP" altLang="ja-JP" sz="1200" kern="1200" dirty="0" smtClean="0">
                <a:solidFill>
                  <a:schemeClr val="tx1"/>
                </a:solidFill>
                <a:effectLst/>
                <a:latin typeface="+mn-lt"/>
                <a:ea typeface="+mn-ea"/>
                <a:cs typeface="+mn-cs"/>
              </a:rPr>
              <a:t>なお、日本で開催された地区大会でもたびたび、</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を廃止しようという議題がでていた模様です。</a:t>
            </a:r>
          </a:p>
          <a:p>
            <a:r>
              <a:rPr kumimoji="1" lang="ja-JP" altLang="ja-JP" sz="1200" kern="1200" dirty="0" smtClean="0">
                <a:solidFill>
                  <a:schemeClr val="tx1"/>
                </a:solidFill>
                <a:effectLst/>
                <a:latin typeface="+mn-lt"/>
                <a:ea typeface="+mn-ea"/>
                <a:cs typeface="+mn-cs"/>
              </a:rPr>
              <a:t>シェルドンは</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にエジンバラで開催された年次大会で「ロータリー哲学」という表題の講演をしていますが、これを最後に、ロータリーとは完全に手を切っています。健康が優れなかったという説もありますが、その後も活発に著作活動と学校経営に励んでしますから、私は別な見方をしています。</a:t>
            </a:r>
          </a:p>
          <a:p>
            <a:endParaRPr kumimoji="1" lang="ja-JP" altLang="en-US" baseline="0" dirty="0" smtClean="0"/>
          </a:p>
          <a:p>
            <a:r>
              <a:rPr kumimoji="1" lang="en-US" altLang="ja-JP" baseline="0" dirty="0" smtClean="0"/>
              <a:t>1923</a:t>
            </a:r>
            <a:r>
              <a:rPr kumimoji="1" lang="ja-JP" altLang="en-US" baseline="0" dirty="0" smtClean="0"/>
              <a:t>年、決議</a:t>
            </a:r>
            <a:r>
              <a:rPr kumimoji="1" lang="en-US" altLang="ja-JP" baseline="0" dirty="0" smtClean="0"/>
              <a:t>23-34</a:t>
            </a:r>
            <a:r>
              <a:rPr kumimoji="1" lang="ja-JP" altLang="en-US" baseline="0" dirty="0" smtClean="0"/>
              <a:t>で、</a:t>
            </a:r>
            <a:r>
              <a:rPr kumimoji="1" lang="en-US" altLang="ja-JP" dirty="0" smtClean="0"/>
              <a:t>service above</a:t>
            </a:r>
            <a:r>
              <a:rPr kumimoji="1" lang="en-US" altLang="ja-JP" baseline="0" dirty="0" smtClean="0"/>
              <a:t> self</a:t>
            </a:r>
            <a:r>
              <a:rPr kumimoji="1" lang="ja-JP" altLang="en-US" baseline="0" dirty="0" smtClean="0"/>
              <a:t> と</a:t>
            </a:r>
            <a:r>
              <a:rPr kumimoji="1" lang="en-US" altLang="ja-JP" dirty="0" smtClean="0"/>
              <a:t>He profits most who serves best </a:t>
            </a:r>
            <a:r>
              <a:rPr kumimoji="1" lang="ja-JP" altLang="en-US" dirty="0" smtClean="0"/>
              <a:t>の双方が、対等な形でロータリーの奉仕理念として確定したことも、シェルドンにとっては不愉快なことであったと推察します。</a:t>
            </a:r>
          </a:p>
          <a:p>
            <a:endParaRPr kumimoji="1" lang="ja-JP" altLang="en-US" baseline="0"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38</a:t>
            </a:fld>
            <a:endParaRPr kumimoji="1" lang="ja-JP" altLang="en-US"/>
          </a:p>
        </p:txBody>
      </p:sp>
    </p:spTree>
    <p:extLst>
      <p:ext uri="{BB962C8B-B14F-4D97-AF65-F5344CB8AC3E}">
        <p14:creationId xmlns:p14="http://schemas.microsoft.com/office/powerpoint/2010/main" val="2323854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ェルドンがロータリーと袂を分かつ誘因となったのは</a:t>
            </a:r>
            <a:r>
              <a:rPr kumimoji="1" lang="en-US" altLang="ja-JP" sz="1200" kern="1200" dirty="0" smtClean="0">
                <a:solidFill>
                  <a:schemeClr val="tx1"/>
                </a:solidFill>
                <a:effectLst/>
                <a:latin typeface="+mn-lt"/>
                <a:ea typeface="+mn-ea"/>
                <a:cs typeface="+mn-cs"/>
              </a:rPr>
              <a:t>1927</a:t>
            </a:r>
            <a:r>
              <a:rPr kumimoji="1" lang="ja-JP" altLang="ja-JP" sz="1200" kern="1200" dirty="0" smtClean="0">
                <a:solidFill>
                  <a:schemeClr val="tx1"/>
                </a:solidFill>
                <a:effectLst/>
                <a:latin typeface="+mn-lt"/>
                <a:ea typeface="+mn-ea"/>
                <a:cs typeface="+mn-cs"/>
              </a:rPr>
              <a:t>年の四大奉仕制定であったと思われます。何も奉仕理念のなかったロータリーに新たな経営学に基づく奉仕理念を提唱して、その理念の下で大きく発展させてきたにも関わらず、この四大奉仕の制定によって、シェルドンの奉仕理念は、四分の一の理念に格下げされたわけです。</a:t>
            </a:r>
          </a:p>
          <a:p>
            <a:endParaRPr kumimoji="1" lang="ja-JP" altLang="en-US" baseline="0" dirty="0" smtClean="0"/>
          </a:p>
          <a:p>
            <a:r>
              <a:rPr kumimoji="1" lang="ja-JP" altLang="en-US" baseline="0" dirty="0" smtClean="0"/>
              <a:t>さらに、この四大奉仕の制度はイギリスが中心になって作ったため、職業奉仕が </a:t>
            </a:r>
            <a:r>
              <a:rPr kumimoji="1" lang="en-US" altLang="ja-JP" baseline="0" dirty="0" smtClean="0"/>
              <a:t>vocational Service</a:t>
            </a:r>
            <a:r>
              <a:rPr kumimoji="1" lang="ja-JP" altLang="en-US" baseline="0" dirty="0" smtClean="0"/>
              <a:t>と名付けられて、いわゆる職業天職論の要素が入ってきました。シェルドンは絶対に</a:t>
            </a:r>
            <a:r>
              <a:rPr kumimoji="1" lang="en-US" altLang="ja-JP" baseline="0" dirty="0" smtClean="0"/>
              <a:t>Vocation</a:t>
            </a:r>
            <a:r>
              <a:rPr kumimoji="1" lang="ja-JP" altLang="en-US" baseline="0" dirty="0" smtClean="0"/>
              <a:t>という単語は使わずに、すべて</a:t>
            </a:r>
            <a:r>
              <a:rPr kumimoji="1" lang="en-US" altLang="ja-JP" baseline="0" dirty="0" smtClean="0"/>
              <a:t>Occupation</a:t>
            </a:r>
            <a:r>
              <a:rPr kumimoji="1" lang="ja-JP" altLang="en-US" baseline="0" dirty="0" smtClean="0"/>
              <a:t>で通してきましたし、敢えて</a:t>
            </a:r>
            <a:r>
              <a:rPr kumimoji="1" lang="en-US" altLang="ja-JP" baseline="0" dirty="0" smtClean="0"/>
              <a:t>God</a:t>
            </a:r>
            <a:r>
              <a:rPr kumimoji="1" lang="ja-JP" altLang="en-US" baseline="0" dirty="0" smtClean="0"/>
              <a:t>という言葉の使用も避けてきた経過がありました。</a:t>
            </a:r>
          </a:p>
          <a:p>
            <a:endParaRPr kumimoji="1" lang="ja-JP" altLang="en-US" baseline="0" dirty="0" smtClean="0"/>
          </a:p>
          <a:p>
            <a:r>
              <a:rPr kumimoji="1" lang="ja-JP" altLang="en-US" baseline="0" dirty="0" smtClean="0"/>
              <a:t>決定的な亀裂は</a:t>
            </a:r>
            <a:r>
              <a:rPr kumimoji="1" lang="en-US" altLang="ja-JP" baseline="0" dirty="0" smtClean="0"/>
              <a:t>1929</a:t>
            </a:r>
            <a:r>
              <a:rPr kumimoji="1" lang="ja-JP" altLang="en-US" baseline="0" dirty="0" smtClean="0"/>
              <a:t>年の国際大会に、</a:t>
            </a:r>
            <a:r>
              <a:rPr kumimoji="1" lang="en-US" altLang="ja-JP" baseline="0" dirty="0" smtClean="0"/>
              <a:t>RIBI</a:t>
            </a:r>
            <a:r>
              <a:rPr kumimoji="1" lang="ja-JP" altLang="en-US" baseline="0" dirty="0" smtClean="0"/>
              <a:t>から「</a:t>
            </a:r>
            <a:r>
              <a:rPr kumimoji="1" lang="en-US" altLang="ja-JP" dirty="0" smtClean="0"/>
              <a:t>He profits most who serves best </a:t>
            </a:r>
            <a:r>
              <a:rPr kumimoji="1" lang="ja-JP" altLang="en-US" dirty="0" smtClean="0"/>
              <a:t>」を廃止するという決議案</a:t>
            </a:r>
            <a:r>
              <a:rPr kumimoji="1" lang="en-US" altLang="ja-JP" dirty="0" smtClean="0"/>
              <a:t>29-7</a:t>
            </a:r>
            <a:r>
              <a:rPr kumimoji="1" lang="ja-JP" altLang="en-US" dirty="0" smtClean="0"/>
              <a:t>が提案されたことです。もっともこの決議案し否決されましたが、</a:t>
            </a:r>
          </a:p>
          <a:p>
            <a:endParaRPr kumimoji="1" lang="ja-JP" altLang="en-US" dirty="0" smtClean="0"/>
          </a:p>
          <a:p>
            <a:r>
              <a:rPr kumimoji="1" lang="ja-JP" altLang="en-US" dirty="0" smtClean="0"/>
              <a:t>この大会で身体障害児対策をロータリーの最優先課題として実施することが決定したために、ポール・ハリスと意見が対立して、修復不可能になったことも否定できません。</a:t>
            </a:r>
          </a:p>
          <a:p>
            <a:endParaRPr kumimoji="1" lang="ja-JP" altLang="en-US" dirty="0" smtClean="0"/>
          </a:p>
          <a:p>
            <a:r>
              <a:rPr kumimoji="1" lang="ja-JP" altLang="en-US" dirty="0" smtClean="0"/>
              <a:t>同じ年、最愛の息子を</a:t>
            </a:r>
            <a:r>
              <a:rPr kumimoji="1" lang="en-US" altLang="ja-JP" dirty="0" smtClean="0"/>
              <a:t>30</a:t>
            </a:r>
            <a:r>
              <a:rPr kumimoji="1" lang="ja-JP" altLang="en-US" dirty="0" smtClean="0"/>
              <a:t>歳の若さで亡くしたことも大きな原因の一つかも知れません。</a:t>
            </a:r>
          </a:p>
          <a:p>
            <a:endParaRPr kumimoji="1" lang="ja-JP" altLang="en-US" dirty="0" smtClean="0"/>
          </a:p>
          <a:p>
            <a:r>
              <a:rPr kumimoji="1" lang="ja-JP" altLang="en-US" dirty="0" smtClean="0"/>
              <a:t>なおシェルドン・スクールの運営は健全に行われ、その後もたびたび教科書の改訂が行われ、最後の改定は「シェルドン・コース」が彼の没後</a:t>
            </a:r>
            <a:r>
              <a:rPr kumimoji="1" lang="en-US" altLang="ja-JP" dirty="0" smtClean="0"/>
              <a:t>1936</a:t>
            </a:r>
            <a:r>
              <a:rPr kumimoji="1" lang="ja-JP" altLang="en-US" dirty="0" smtClean="0"/>
              <a:t>年に行われています。</a:t>
            </a:r>
          </a:p>
          <a:p>
            <a:endParaRPr kumimoji="1" lang="ja-JP" altLang="en-US" dirty="0" smtClean="0"/>
          </a:p>
          <a:p>
            <a:endParaRPr kumimoji="1" lang="ja-JP" altLang="en-US" dirty="0" smtClean="0"/>
          </a:p>
          <a:p>
            <a:endParaRPr kumimoji="1" lang="ja-JP" altLang="en-US"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39</a:t>
            </a:fld>
            <a:endParaRPr kumimoji="1" lang="ja-JP" altLang="en-US"/>
          </a:p>
        </p:txBody>
      </p:sp>
    </p:spTree>
    <p:extLst>
      <p:ext uri="{BB962C8B-B14F-4D97-AF65-F5344CB8AC3E}">
        <p14:creationId xmlns:p14="http://schemas.microsoft.com/office/powerpoint/2010/main" val="396083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ja-JP" sz="1200" kern="1200" dirty="0" smtClean="0">
                <a:solidFill>
                  <a:schemeClr val="tx1"/>
                </a:solidFill>
                <a:effectLst/>
                <a:latin typeface="+mn-lt"/>
                <a:ea typeface="+mn-ea"/>
                <a:cs typeface="+mn-cs"/>
              </a:rPr>
              <a:t>シェルドンの私生活について書かれている文献はほとんどありませんが、かつてシェルドン・スクールの学生であり、その後、シューシテイ・ロータリークラブの会員となり、道徳律策定に当たって、その</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条を書いたといわれるジョン・ナトソンが</a:t>
            </a:r>
            <a:r>
              <a:rPr kumimoji="1" lang="en-US" altLang="ja-JP" sz="1200" kern="1200" dirty="0" smtClean="0">
                <a:solidFill>
                  <a:schemeClr val="tx1"/>
                </a:solidFill>
                <a:effectLst/>
                <a:latin typeface="+mn-lt"/>
                <a:ea typeface="+mn-ea"/>
                <a:cs typeface="+mn-cs"/>
              </a:rPr>
              <a:t>The Rotarian1955</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月号に書いた紹介文が僅かに残っています。</a:t>
            </a:r>
          </a:p>
          <a:p>
            <a:r>
              <a:rPr kumimoji="1" lang="ja-JP" altLang="ja-JP" sz="1200" kern="1200" dirty="0" smtClean="0">
                <a:solidFill>
                  <a:schemeClr val="tx1"/>
                </a:solidFill>
                <a:effectLst/>
                <a:latin typeface="+mn-lt"/>
                <a:ea typeface="+mn-ea"/>
                <a:cs typeface="+mn-cs"/>
              </a:rPr>
              <a:t>その文によると彼は、</a:t>
            </a:r>
            <a:r>
              <a:rPr kumimoji="1" lang="en-US" altLang="ja-JP" sz="1200" kern="1200" dirty="0" smtClean="0">
                <a:solidFill>
                  <a:schemeClr val="tx1"/>
                </a:solidFill>
                <a:effectLst/>
                <a:latin typeface="+mn-lt"/>
                <a:ea typeface="+mn-ea"/>
                <a:cs typeface="+mn-cs"/>
              </a:rPr>
              <a:t>1868</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日に、デトロイト北西</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マイルにあるミシガン州ヴァーノンで生まれました。</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ミシガン大学の経営部で販売を専攻し 、トップの成績で卒業しました。彼は</a:t>
            </a:r>
            <a:r>
              <a:rPr kumimoji="1" lang="en-US" altLang="ja-JP" sz="1200" kern="1200" dirty="0" smtClean="0">
                <a:solidFill>
                  <a:schemeClr val="tx1"/>
                </a:solidFill>
                <a:effectLst/>
                <a:latin typeface="+mn-lt"/>
                <a:ea typeface="+mn-ea"/>
                <a:cs typeface="+mn-cs"/>
              </a:rPr>
              <a:t>1913</a:t>
            </a:r>
            <a:r>
              <a:rPr kumimoji="1" lang="ja-JP" altLang="ja-JP" sz="1200" kern="1200" dirty="0" smtClean="0">
                <a:solidFill>
                  <a:schemeClr val="tx1"/>
                </a:solidFill>
                <a:effectLst/>
                <a:latin typeface="+mn-lt"/>
                <a:ea typeface="+mn-ea"/>
                <a:cs typeface="+mn-cs"/>
              </a:rPr>
              <a:t>年の国際大会のスピーチで、小学校から大学卒業までトップで通したと自ら語っていますから、これは間違いない事実だと思います。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背が高くてがっちりとした体格であったとも記載されており、酒も煙草も嗜まず、健康に留意していましたが、実は病弱で、</a:t>
            </a:r>
            <a:r>
              <a:rPr kumimoji="1" lang="en-US" altLang="ja-JP" sz="1200" kern="1200" dirty="0" smtClean="0">
                <a:solidFill>
                  <a:schemeClr val="tx1"/>
                </a:solidFill>
                <a:effectLst/>
                <a:latin typeface="+mn-lt"/>
                <a:ea typeface="+mn-ea"/>
                <a:cs typeface="+mn-cs"/>
              </a:rPr>
              <a:t>67</a:t>
            </a:r>
            <a:r>
              <a:rPr kumimoji="1" lang="ja-JP" altLang="ja-JP" sz="1200" kern="1200" dirty="0" smtClean="0">
                <a:solidFill>
                  <a:schemeClr val="tx1"/>
                </a:solidFill>
                <a:effectLst/>
                <a:latin typeface="+mn-lt"/>
                <a:ea typeface="+mn-ea"/>
                <a:cs typeface="+mn-cs"/>
              </a:rPr>
              <a:t>歳の若さでこの世を去っています。また高い芸術性を持っていたことは、彼自身はチェロ奏者でもあり、アンナ・グリフィス夫人はプロのピアニスト、子供達もめいめいに楽器を演奏して、ファミリー・オーケストラを楽しんだという記録によっても明らかです。</a:t>
            </a:r>
          </a:p>
          <a:p>
            <a:r>
              <a:rPr kumimoji="1" lang="ja-JP" altLang="ja-JP" sz="1200" kern="1200" dirty="0" smtClean="0">
                <a:solidFill>
                  <a:schemeClr val="tx1"/>
                </a:solidFill>
                <a:effectLst/>
                <a:latin typeface="+mn-lt"/>
                <a:ea typeface="+mn-ea"/>
                <a:cs typeface="+mn-cs"/>
              </a:rPr>
              <a:t>二人の子供は、姉のヘレンと弟のアーサー</a:t>
            </a:r>
            <a:r>
              <a:rPr kumimoji="1" lang="en-US" altLang="ja-JP" sz="1200" kern="1200" dirty="0" smtClean="0">
                <a:solidFill>
                  <a:schemeClr val="tx1"/>
                </a:solidFill>
                <a:effectLst/>
                <a:latin typeface="+mn-lt"/>
                <a:ea typeface="+mn-ea"/>
                <a:cs typeface="+mn-cs"/>
              </a:rPr>
              <a:t>Jr. </a:t>
            </a:r>
            <a:r>
              <a:rPr kumimoji="1" lang="ja-JP" altLang="ja-JP" sz="1200" kern="1200" dirty="0" smtClean="0">
                <a:solidFill>
                  <a:schemeClr val="tx1"/>
                </a:solidFill>
                <a:effectLst/>
                <a:latin typeface="+mn-lt"/>
                <a:ea typeface="+mn-ea"/>
                <a:cs typeface="+mn-cs"/>
              </a:rPr>
              <a:t>ですが、父親と同じ名前を付けられたアーサー</a:t>
            </a:r>
            <a:r>
              <a:rPr kumimoji="1" lang="en-US" altLang="ja-JP" sz="1200" kern="1200" dirty="0" smtClean="0">
                <a:solidFill>
                  <a:schemeClr val="tx1"/>
                </a:solidFill>
                <a:effectLst/>
                <a:latin typeface="+mn-lt"/>
                <a:ea typeface="+mn-ea"/>
                <a:cs typeface="+mn-cs"/>
              </a:rPr>
              <a:t>Jr.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1929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歳という若さでこの世を去っています。</a:t>
            </a:r>
          </a:p>
          <a:p>
            <a:r>
              <a:rPr kumimoji="1" lang="ja-JP" altLang="ja-JP" sz="1200" kern="1200" dirty="0" smtClean="0">
                <a:solidFill>
                  <a:schemeClr val="tx1"/>
                </a:solidFill>
                <a:effectLst/>
                <a:latin typeface="+mn-lt"/>
                <a:ea typeface="+mn-ea"/>
                <a:cs typeface="+mn-cs"/>
              </a:rPr>
              <a:t>本人の個人的なことはこれくらいしか分かっておりません。</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でこそ、経営学はメジャーな学問ですが、当時は、ビジネスのマネージメントを学問として捉えたり、更に販売学などという分野に関心を持ったりする人は少なく、この分野における草分け的な存在だったと考えられます。</a:t>
            </a:r>
          </a:p>
          <a:p>
            <a:r>
              <a:rPr kumimoji="1" lang="ja-JP" altLang="ja-JP" sz="1200" kern="1200" dirty="0" smtClean="0">
                <a:solidFill>
                  <a:schemeClr val="tx1"/>
                </a:solidFill>
                <a:effectLst/>
                <a:latin typeface="+mn-lt"/>
                <a:ea typeface="+mn-ea"/>
                <a:cs typeface="+mn-cs"/>
              </a:rPr>
              <a:t>当時ミシガン大学の中で、この末期的症状の資本主義を、なんとか再構築しようと努力していたオーストリア学派の存在によって、</a:t>
            </a:r>
            <a:r>
              <a:rPr kumimoji="1" lang="en-US" altLang="ja-JP" sz="1200" kern="1200" dirty="0" smtClean="0">
                <a:solidFill>
                  <a:schemeClr val="tx1"/>
                </a:solidFill>
                <a:effectLst/>
                <a:latin typeface="+mn-lt"/>
                <a:ea typeface="+mn-ea"/>
                <a:cs typeface="+mn-cs"/>
              </a:rPr>
              <a:t>20 </a:t>
            </a:r>
            <a:r>
              <a:rPr kumimoji="1" lang="ja-JP" altLang="ja-JP" sz="1200" kern="1200" dirty="0" smtClean="0">
                <a:solidFill>
                  <a:schemeClr val="tx1"/>
                </a:solidFill>
                <a:effectLst/>
                <a:latin typeface="+mn-lt"/>
                <a:ea typeface="+mn-ea"/>
                <a:cs typeface="+mn-cs"/>
              </a:rPr>
              <a:t>世紀における企業経営は全く違うものにならざるを得ないことを学んだわけです。卒業後、図書の訪問販売のセールスマンになりますが、素晴らしい営業成績をあげて、セールス・マネージャーに昇進し、</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1899</a:t>
            </a:r>
            <a:r>
              <a:rPr kumimoji="1" lang="ja-JP" altLang="ja-JP" sz="1200" kern="1200" dirty="0" smtClean="0">
                <a:solidFill>
                  <a:schemeClr val="tx1"/>
                </a:solidFill>
                <a:effectLst/>
                <a:latin typeface="+mn-lt"/>
                <a:ea typeface="+mn-ea"/>
                <a:cs typeface="+mn-cs"/>
              </a:rPr>
              <a:t>年には出版社の経営を任されるようになりますが、学校で学んだ新しい学問と自らの経験を基本にして、</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年にシカゴにシェルドン・ビジネス・スクールを設立して、新しい経営学を教える道を選びました。</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後日、ロータリーの職業奉仕理念の中核となった「</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」に基づくサービス学の概念を、経営学と捉えて、それを体系的に教えることが、シェルドン・ビジネス・スクールの方針だったのです。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a:p>
        </p:txBody>
      </p:sp>
    </p:spTree>
    <p:extLst>
      <p:ext uri="{BB962C8B-B14F-4D97-AF65-F5344CB8AC3E}">
        <p14:creationId xmlns:p14="http://schemas.microsoft.com/office/powerpoint/2010/main" val="1946259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それでは最後にシェルドンの奉仕理念をまとめてみましょう。</a:t>
            </a:r>
          </a:p>
          <a:p>
            <a:r>
              <a:rPr kumimoji="1" lang="ja-JP" altLang="en-US" dirty="0" smtClean="0"/>
              <a:t>シェルドンは職業奉仕という言葉を使っていません。一般的な奉仕理念の中で、今日私たちが捉えている職業奉仕を語っています。</a:t>
            </a:r>
          </a:p>
          <a:p>
            <a:r>
              <a:rPr kumimoji="1" lang="ja-JP" altLang="en-US" dirty="0" smtClean="0"/>
              <a:t>そしてシェルドンは一般的な奉仕理念を表す言葉として、</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を使っています。</a:t>
            </a:r>
            <a:endParaRPr lang="en-US" altLang="ja-JP" sz="1200" b="0" dirty="0" smtClean="0">
              <a:ln>
                <a:solidFill>
                  <a:sysClr val="windowText" lastClr="000000"/>
                </a:solidFill>
              </a:ln>
              <a:solidFill>
                <a:schemeClr val="bg1"/>
              </a:solidFill>
            </a:endParaRPr>
          </a:p>
          <a:p>
            <a:r>
              <a:rPr lang="ja-JP" altLang="en-US" sz="1200" b="0" dirty="0" smtClean="0">
                <a:ln>
                  <a:solidFill>
                    <a:sysClr val="windowText" lastClr="000000"/>
                  </a:solidFill>
                </a:ln>
                <a:solidFill>
                  <a:schemeClr val="bg1"/>
                </a:solidFill>
              </a:rPr>
              <a:t>彼が最初に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を使ったのは</a:t>
            </a:r>
            <a:r>
              <a:rPr lang="en-US" altLang="ja-JP" sz="1200" b="0" dirty="0" smtClean="0">
                <a:ln>
                  <a:solidFill>
                    <a:sysClr val="windowText" lastClr="000000"/>
                  </a:solidFill>
                </a:ln>
                <a:solidFill>
                  <a:schemeClr val="bg1"/>
                </a:solidFill>
              </a:rPr>
              <a:t>1902</a:t>
            </a:r>
            <a:r>
              <a:rPr lang="ja-JP" altLang="en-US" sz="1200" b="0" dirty="0" smtClean="0">
                <a:ln>
                  <a:solidFill>
                    <a:sysClr val="windowText" lastClr="000000"/>
                  </a:solidFill>
                </a:ln>
                <a:solidFill>
                  <a:schemeClr val="bg1"/>
                </a:solidFill>
              </a:rPr>
              <a:t>年のことです。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n>
                  <a:solidFill>
                    <a:sysClr val="windowText" lastClr="000000"/>
                  </a:solidFill>
                </a:ln>
                <a:solidFill>
                  <a:schemeClr val="bg1"/>
                </a:solidFill>
              </a:rPr>
              <a:t>この度の規定審議会で決議</a:t>
            </a:r>
            <a:r>
              <a:rPr kumimoji="1" lang="en-US" altLang="ja-JP" sz="1200" b="0" dirty="0" smtClean="0">
                <a:ln>
                  <a:solidFill>
                    <a:sysClr val="windowText" lastClr="000000"/>
                  </a:solidFill>
                </a:ln>
                <a:solidFill>
                  <a:schemeClr val="bg1"/>
                </a:solidFill>
              </a:rPr>
              <a:t>10-182</a:t>
            </a:r>
            <a:r>
              <a:rPr kumimoji="1" lang="ja-JP" altLang="en-US" sz="1200" b="0" dirty="0" smtClean="0">
                <a:ln>
                  <a:solidFill>
                    <a:sysClr val="windowText" lastClr="000000"/>
                  </a:solidFill>
                </a:ln>
                <a:solidFill>
                  <a:schemeClr val="bg1"/>
                </a:solidFill>
              </a:rPr>
              <a:t>「</a:t>
            </a:r>
            <a:r>
              <a:rPr kumimoji="1" lang="ja-JP" altLang="en-US" sz="1200" kern="1200" baseline="0" dirty="0" smtClean="0">
                <a:solidFill>
                  <a:schemeClr val="tx1"/>
                </a:solidFill>
                <a:latin typeface="+mn-lt"/>
                <a:ea typeface="+mn-ea"/>
                <a:cs typeface="+mn-cs"/>
              </a:rPr>
              <a:t>社会奉仕に関する</a:t>
            </a:r>
            <a:r>
              <a:rPr kumimoji="1" lang="en-US" altLang="ja-JP" sz="1200" kern="1200" baseline="0" dirty="0" smtClean="0">
                <a:solidFill>
                  <a:schemeClr val="tx1"/>
                </a:solidFill>
                <a:latin typeface="+mn-lt"/>
                <a:ea typeface="+mn-ea"/>
                <a:cs typeface="+mn-cs"/>
              </a:rPr>
              <a:t>1923 </a:t>
            </a:r>
            <a:r>
              <a:rPr kumimoji="1" lang="ja-JP" altLang="en-US" sz="1200" kern="1200" baseline="0" dirty="0" smtClean="0">
                <a:solidFill>
                  <a:schemeClr val="tx1"/>
                </a:solidFill>
                <a:latin typeface="+mn-lt"/>
                <a:ea typeface="+mn-ea"/>
                <a:cs typeface="+mn-cs"/>
              </a:rPr>
              <a:t>年の声明の第一項を、奉仕の哲学の定義として使用する」が採択されたことは、</a:t>
            </a:r>
            <a:r>
              <a:rPr kumimoji="1" lang="en-US" altLang="ja-JP" sz="1200" kern="1200" baseline="0" dirty="0" smtClean="0">
                <a:solidFill>
                  <a:schemeClr val="tx1"/>
                </a:solidFill>
                <a:latin typeface="+mn-lt"/>
                <a:ea typeface="+mn-ea"/>
                <a:cs typeface="+mn-cs"/>
              </a:rPr>
              <a:t>Service above self </a:t>
            </a:r>
            <a:r>
              <a:rPr kumimoji="1" lang="ja-JP" altLang="en-US" sz="1200" kern="1200" baseline="0" dirty="0" smtClean="0">
                <a:solidFill>
                  <a:schemeClr val="tx1"/>
                </a:solidFill>
                <a:latin typeface="+mn-lt"/>
                <a:ea typeface="+mn-ea"/>
                <a:cs typeface="+mn-cs"/>
              </a:rPr>
              <a:t>と共に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がロータリーの奉仕哲学として定められたことを意味します。</a:t>
            </a:r>
            <a:r>
              <a:rPr kumimoji="1" lang="ja-JP" altLang="en-US" sz="1200" kern="1200" baseline="0" dirty="0" smtClean="0">
                <a:solidFill>
                  <a:schemeClr val="tx1"/>
                </a:solidFill>
                <a:latin typeface="+mn-lt"/>
                <a:ea typeface="+mn-ea"/>
                <a:cs typeface="+mn-cs"/>
              </a:rPr>
              <a:t>	</a:t>
            </a: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すなわち、シェルドンの奉仕哲学がロータリーの奉仕理念として、正式に認められたことを意味します。</a:t>
            </a:r>
          </a:p>
          <a:p>
            <a:r>
              <a:rPr kumimoji="1" lang="ja-JP" altLang="en-US" dirty="0" smtClean="0"/>
              <a:t>シェルドンは自らの奉仕の念を「</a:t>
            </a:r>
            <a:r>
              <a:rPr kumimoji="1" lang="ja-JP" altLang="en-US" sz="1200" b="0" dirty="0" smtClean="0">
                <a:ln>
                  <a:solidFill>
                    <a:sysClr val="windowText" lastClr="000000"/>
                  </a:solidFill>
                </a:ln>
                <a:solidFill>
                  <a:schemeClr val="bg1"/>
                </a:solidFill>
              </a:rPr>
              <a:t>奉仕理念に基づいて、</a:t>
            </a:r>
            <a:r>
              <a:rPr lang="ja-JP" altLang="en-US" sz="1200" b="0" dirty="0" smtClean="0">
                <a:ln>
                  <a:solidFill>
                    <a:sysClr val="windowText" lastClr="000000"/>
                  </a:solidFill>
                </a:ln>
                <a:solidFill>
                  <a:schemeClr val="bg1"/>
                </a:solidFill>
              </a:rPr>
              <a:t>継続的な利益をもたらす顧客を確保する」ことと定義しています。</a:t>
            </a:r>
          </a:p>
          <a:p>
            <a:r>
              <a:rPr kumimoji="1" lang="ja-JP" altLang="en-US" sz="1200" b="0" dirty="0" smtClean="0">
                <a:ln>
                  <a:solidFill>
                    <a:sysClr val="windowText" lastClr="000000"/>
                  </a:solidFill>
                </a:ln>
                <a:solidFill>
                  <a:schemeClr val="bg1"/>
                </a:solidFill>
              </a:rPr>
              <a:t>シェルドンの定義によると、世に有用な全ての事業に従事することを奉仕と呼んでいますから、</a:t>
            </a:r>
          </a:p>
          <a:p>
            <a:r>
              <a:rPr kumimoji="1" lang="ja-JP" altLang="en-US" sz="1200" b="0" dirty="0" smtClean="0">
                <a:ln>
                  <a:solidFill>
                    <a:sysClr val="windowText" lastClr="000000"/>
                  </a:solidFill>
                </a:ln>
                <a:solidFill>
                  <a:schemeClr val="bg1"/>
                </a:solidFill>
              </a:rPr>
              <a:t>みずからの事業を通じて、</a:t>
            </a:r>
            <a:r>
              <a:rPr lang="ja-JP" altLang="en-US" sz="1200" b="0" dirty="0" smtClean="0">
                <a:ln>
                  <a:solidFill>
                    <a:sysClr val="windowText" lastClr="000000"/>
                  </a:solidFill>
                </a:ln>
                <a:solidFill>
                  <a:schemeClr val="bg1"/>
                </a:solidFill>
              </a:rPr>
              <a:t>継続的な利益をもたらす顧客を確保することが、ロータリーの職業奉仕だということになります。</a:t>
            </a:r>
          </a:p>
          <a:p>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がロータリーの奉仕哲学として残っている限り、この考え方を変えてはならないことを今一度確認しておきたいと思います。</a:t>
            </a:r>
          </a:p>
          <a:p>
            <a:r>
              <a:rPr kumimoji="1" lang="en-US" altLang="ja-JP" sz="1200" b="0" dirty="0" smtClean="0">
                <a:ln>
                  <a:solidFill>
                    <a:sysClr val="windowText" lastClr="000000"/>
                  </a:solidFill>
                </a:ln>
                <a:solidFill>
                  <a:schemeClr val="bg1"/>
                </a:solidFill>
              </a:rPr>
              <a:t>RI</a:t>
            </a:r>
            <a:r>
              <a:rPr kumimoji="1" lang="ja-JP" altLang="en-US" sz="1200" b="0" dirty="0" smtClean="0">
                <a:ln>
                  <a:solidFill>
                    <a:sysClr val="windowText" lastClr="000000"/>
                  </a:solidFill>
                </a:ln>
                <a:solidFill>
                  <a:schemeClr val="bg1"/>
                </a:solidFill>
              </a:rPr>
              <a:t>が推奨している職義訪問や優良従業員の表彰やボランティア活動は、職業奉仕と何ら関係はありません。</a:t>
            </a:r>
          </a:p>
          <a:p>
            <a:r>
              <a:rPr kumimoji="1" lang="ja-JP" altLang="en-US" sz="1200" b="0" dirty="0" smtClean="0">
                <a:ln>
                  <a:solidFill>
                    <a:sysClr val="windowText" lastClr="000000"/>
                  </a:solidFill>
                </a:ln>
                <a:solidFill>
                  <a:schemeClr val="bg1"/>
                </a:solidFill>
              </a:rPr>
              <a:t>職業奉仕の実践とは、奉仕理念に基づいて、</a:t>
            </a:r>
            <a:r>
              <a:rPr lang="ja-JP" altLang="en-US" sz="1200" b="0" dirty="0" smtClean="0">
                <a:ln>
                  <a:solidFill>
                    <a:sysClr val="windowText" lastClr="000000"/>
                  </a:solidFill>
                </a:ln>
                <a:solidFill>
                  <a:schemeClr val="bg1"/>
                </a:solidFill>
              </a:rPr>
              <a:t>継続的な利益をもたらす顧客を確保するために行うあらゆる活動のことです。</a:t>
            </a:r>
          </a:p>
          <a:p>
            <a:r>
              <a:rPr lang="ja-JP" altLang="en-US" sz="1200" b="0" dirty="0" smtClean="0">
                <a:ln>
                  <a:solidFill>
                    <a:sysClr val="windowText" lastClr="000000"/>
                  </a:solidFill>
                </a:ln>
                <a:solidFill>
                  <a:schemeClr val="bg1"/>
                </a:solidFill>
              </a:rPr>
              <a:t>職業奉仕を実践による受益者はロータリアンです。</a:t>
            </a:r>
          </a:p>
          <a:p>
            <a:r>
              <a:rPr lang="ja-JP" altLang="en-US" sz="1200" b="0" dirty="0" smtClean="0">
                <a:ln>
                  <a:solidFill>
                    <a:sysClr val="windowText" lastClr="000000"/>
                  </a:solidFill>
                </a:ln>
                <a:solidFill>
                  <a:schemeClr val="bg1"/>
                </a:solidFill>
              </a:rPr>
              <a:t>まず、自分の事業を建設的に発展させることで、対社会的奉仕活動が可能になります。</a:t>
            </a:r>
          </a:p>
          <a:p>
            <a:r>
              <a:rPr lang="ja-JP" altLang="en-US" sz="1200" b="0" dirty="0" smtClean="0">
                <a:ln>
                  <a:solidFill>
                    <a:sysClr val="windowText" lastClr="000000"/>
                  </a:solidFill>
                </a:ln>
                <a:solidFill>
                  <a:schemeClr val="bg1"/>
                </a:solidFill>
              </a:rPr>
              <a:t>不景気な時だからこそ、ロータリアン同士が助け合い、その力を業界全体や地域社会に広げていく必要があるのです。</a:t>
            </a:r>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ロータリアンは、まず自分の事業の繁栄を考えなければなりません。</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には、継続的に利益をもたらす常連客を確保する必要があります。常連客が反復して商品を購入するのはその事業所の倫理基準の高さを証明してくれることです。すなわち不正をしていないことの証明なの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次に自分が属する業界全体の繁栄を考え、究極的には地域社会全体の繁栄を図らなければなりません。</a:t>
            </a:r>
          </a:p>
          <a:p>
            <a:r>
              <a:rPr kumimoji="1" lang="ja-JP" altLang="ja-JP" sz="1200" kern="1200" dirty="0" smtClean="0">
                <a:solidFill>
                  <a:schemeClr val="tx1"/>
                </a:solidFill>
                <a:effectLst/>
                <a:latin typeface="+mn-lt"/>
                <a:ea typeface="+mn-ea"/>
                <a:cs typeface="+mn-cs"/>
              </a:rPr>
              <a:t>日本のロータリアンには優れた技術を持っている零細企業や中小企業のオーナーが沢山います。電子レンジの技術として開発され、結果として携帯電話やコンピューターやステルス戦闘機にまで取り入れられた電磁波吸収塗料、あらゆる物質に可能なメッキ技術、ナノ単位の金属加工技術、こういったものは、全て日本の小さな町工場で開発された技術です。また、目を閉じていても、リンスかシャンプーかが判るように、キャップの形を変えた洗剤メーカーも立派な職業奉仕の実践者です。 </a:t>
            </a:r>
          </a:p>
          <a:p>
            <a:r>
              <a:rPr kumimoji="1" lang="ja-JP" altLang="ja-JP" sz="1200" kern="1200" dirty="0" smtClean="0">
                <a:solidFill>
                  <a:schemeClr val="tx1"/>
                </a:solidFill>
                <a:effectLst/>
                <a:latin typeface="+mn-lt"/>
                <a:ea typeface="+mn-ea"/>
                <a:cs typeface="+mn-cs"/>
              </a:rPr>
              <a:t>　ロータリアンはその業種の代表者ですから、ロータリアンだけではなく、地域社会のこういった優れた技術を国際的に紹介したり、仲介する責任を持っているはずです。</a:t>
            </a:r>
            <a:r>
              <a:rPr kumimoji="1" lang="en-US" altLang="ja-JP" sz="1200" kern="1200" dirty="0" smtClean="0">
                <a:solidFill>
                  <a:schemeClr val="tx1"/>
                </a:solidFill>
                <a:effectLst/>
                <a:latin typeface="+mn-lt"/>
                <a:ea typeface="+mn-ea"/>
                <a:cs typeface="+mn-cs"/>
              </a:rPr>
              <a:t>WCS</a:t>
            </a:r>
            <a:r>
              <a:rPr kumimoji="1" lang="ja-JP" altLang="ja-JP" sz="1200" kern="1200" dirty="0" smtClean="0">
                <a:solidFill>
                  <a:schemeClr val="tx1"/>
                </a:solidFill>
                <a:effectLst/>
                <a:latin typeface="+mn-lt"/>
                <a:ea typeface="+mn-ea"/>
                <a:cs typeface="+mn-cs"/>
              </a:rPr>
              <a:t>の交換プロジェクトのような技術登録バンクを作って、お互いに利用できるようなシステムを作り、クラブ・レベル、地区レベル、世界レベルに拡げていくことも、新しい観点からの職業奉仕になるのではないでしょうか。</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こういった活動がロータリーの素晴らしさを世間に知らせる、大きな広報になるのではないでしょうか</a:t>
            </a:r>
          </a:p>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42</a:t>
            </a:fld>
            <a:endParaRPr kumimoji="1" lang="ja-JP" altLang="en-US" dirty="0"/>
          </a:p>
        </p:txBody>
      </p:sp>
    </p:spTree>
    <p:extLst>
      <p:ext uri="{BB962C8B-B14F-4D97-AF65-F5344CB8AC3E}">
        <p14:creationId xmlns:p14="http://schemas.microsoft.com/office/powerpoint/2010/main" val="248401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産業革命は世界の経済を大きく変えました。都市の工業化によって、農村から都市に対する大幅な人口移動が行われて、そこで報酬という形で得た賃金と工場の設備投資を機軸にした、資本主義経済が定着していきました。</a:t>
            </a:r>
          </a:p>
          <a:p>
            <a:r>
              <a:rPr kumimoji="1" lang="ja-JP" altLang="ja-JP" sz="1200" kern="1200" dirty="0" smtClean="0">
                <a:solidFill>
                  <a:schemeClr val="tx1"/>
                </a:solidFill>
                <a:effectLst/>
                <a:latin typeface="+mn-lt"/>
                <a:ea typeface="+mn-ea"/>
                <a:cs typeface="+mn-cs"/>
              </a:rPr>
              <a:t>アダム・スミスは労働者が高い賃金を得ることによって、社会が隆盛になることを説いて、国富論を展開しましたが、</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世紀から</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世紀初頭、すなわちロータリーが創立された当時は、自由放任主義が最高潮に達して、醜い資本家の欲望が労働者を搾取した時代でもありました。</a:t>
            </a:r>
          </a:p>
          <a:p>
            <a:r>
              <a:rPr kumimoji="1" lang="ja-JP" altLang="ja-JP" sz="1200" u="none" kern="1200" baseline="0" dirty="0" smtClean="0">
                <a:solidFill>
                  <a:schemeClr val="bg1"/>
                </a:solidFill>
                <a:effectLst/>
                <a:latin typeface="+mn-lt"/>
                <a:ea typeface="+mn-ea"/>
                <a:cs typeface="+mn-cs"/>
              </a:rPr>
              <a:t>資本主義とは産業革命後の社会における資本家と労働者による経済体制のことで、資本家対労働者の対立の構図だと考えられています。</a:t>
            </a:r>
          </a:p>
          <a:p>
            <a:r>
              <a:rPr kumimoji="1" lang="ja-JP" altLang="ja-JP" sz="1200" u="none" kern="1200" baseline="0" dirty="0" smtClean="0">
                <a:solidFill>
                  <a:schemeClr val="bg1"/>
                </a:solidFill>
                <a:effectLst/>
                <a:latin typeface="+mn-lt"/>
                <a:ea typeface="+mn-ea"/>
                <a:cs typeface="+mn-cs"/>
              </a:rPr>
              <a:t>資本家が原材料費から労働者に支払った賃金を差し引いたものを利潤だと考えれば、いかに安い賃金で労働者を雇うかが利潤を増やす鍵となり、それが低</a:t>
            </a:r>
            <a:r>
              <a:rPr kumimoji="1" lang="en-US" altLang="ja-JP" sz="1200" u="none" strike="noStrike" kern="1200" baseline="0" dirty="0" err="1" smtClean="0">
                <a:solidFill>
                  <a:schemeClr val="bg1"/>
                </a:solidFill>
                <a:effectLst/>
                <a:latin typeface="+mn-lt"/>
                <a:ea typeface="+mn-ea"/>
                <a:cs typeface="+mn-cs"/>
                <a:hlinkClick r:id="rId3" tooltip="賃金"/>
              </a:rPr>
              <a:t>賃金</a:t>
            </a:r>
            <a:r>
              <a:rPr kumimoji="1" lang="ja-JP" altLang="ja-JP" sz="1200" u="none" kern="1200" baseline="0" dirty="0" err="1" smtClean="0">
                <a:solidFill>
                  <a:schemeClr val="bg1"/>
                </a:solidFill>
                <a:effectLst/>
                <a:latin typeface="+mn-lt"/>
                <a:ea typeface="+mn-ea"/>
                <a:cs typeface="+mn-cs"/>
              </a:rPr>
              <a:t>、</a:t>
            </a:r>
            <a:r>
              <a:rPr kumimoji="1" lang="ja-JP" altLang="ja-JP" sz="1200" u="none" kern="1200" baseline="0" dirty="0" smtClean="0">
                <a:solidFill>
                  <a:schemeClr val="bg1"/>
                </a:solidFill>
                <a:effectLst/>
                <a:latin typeface="+mn-lt"/>
                <a:ea typeface="+mn-ea"/>
                <a:cs typeface="+mn-cs"/>
              </a:rPr>
              <a:t>劣悪な労働環境、</a:t>
            </a:r>
            <a:r>
              <a:rPr kumimoji="1" lang="en-US" altLang="ja-JP" sz="1200" u="none" strike="noStrike" kern="1200" baseline="0" dirty="0" err="1" smtClean="0">
                <a:solidFill>
                  <a:schemeClr val="bg1"/>
                </a:solidFill>
                <a:effectLst/>
                <a:latin typeface="+mn-lt"/>
                <a:ea typeface="+mn-ea"/>
                <a:cs typeface="+mn-cs"/>
                <a:hlinkClick r:id="rId4" tooltip="物価"/>
              </a:rPr>
              <a:t>物価</a:t>
            </a:r>
            <a:r>
              <a:rPr kumimoji="1" lang="ja-JP" altLang="ja-JP" sz="1200" u="none" kern="1200" baseline="0" dirty="0" smtClean="0">
                <a:solidFill>
                  <a:schemeClr val="bg1"/>
                </a:solidFill>
                <a:effectLst/>
                <a:latin typeface="+mn-lt"/>
                <a:ea typeface="+mn-ea"/>
                <a:cs typeface="+mn-cs"/>
              </a:rPr>
              <a:t>の乱高下、</a:t>
            </a:r>
            <a:r>
              <a:rPr kumimoji="1" lang="en-US" altLang="ja-JP" sz="1200" u="none" strike="noStrike" kern="1200" baseline="0" dirty="0" err="1" smtClean="0">
                <a:solidFill>
                  <a:schemeClr val="bg1"/>
                </a:solidFill>
                <a:effectLst/>
                <a:latin typeface="+mn-lt"/>
                <a:ea typeface="+mn-ea"/>
                <a:cs typeface="+mn-cs"/>
                <a:hlinkClick r:id="rId5" tooltip="社会保障"/>
              </a:rPr>
              <a:t>社会保障</a:t>
            </a:r>
            <a:r>
              <a:rPr kumimoji="1" lang="ja-JP" altLang="ja-JP" sz="1200" u="none" kern="1200" baseline="0" dirty="0" smtClean="0">
                <a:solidFill>
                  <a:schemeClr val="bg1"/>
                </a:solidFill>
                <a:effectLst/>
                <a:latin typeface="+mn-lt"/>
                <a:ea typeface="+mn-ea"/>
                <a:cs typeface="+mn-cs"/>
              </a:rPr>
              <a:t>の不備などの、労働者の貧困、失業などの問題や、無秩序な自由競争による経済恐慌などの大きな社会矛盾を生む原因になりました。更に</a:t>
            </a:r>
            <a:r>
              <a:rPr kumimoji="1" lang="en-US" altLang="ja-JP" sz="1200" u="none" strike="noStrike" kern="1200" baseline="0" dirty="0" err="1" smtClean="0">
                <a:solidFill>
                  <a:schemeClr val="bg1"/>
                </a:solidFill>
                <a:effectLst/>
                <a:latin typeface="+mn-lt"/>
                <a:ea typeface="+mn-ea"/>
                <a:cs typeface="+mn-cs"/>
                <a:hlinkClick r:id="rId6" tooltip="貧富の差"/>
              </a:rPr>
              <a:t>貧富の格差</a:t>
            </a:r>
            <a:r>
              <a:rPr kumimoji="1" lang="ja-JP" altLang="ja-JP" sz="1200" u="none" kern="1200" baseline="0" dirty="0" err="1" smtClean="0">
                <a:solidFill>
                  <a:schemeClr val="bg1"/>
                </a:solidFill>
                <a:effectLst/>
                <a:latin typeface="+mn-lt"/>
                <a:ea typeface="+mn-ea"/>
                <a:cs typeface="+mn-cs"/>
              </a:rPr>
              <a:t>、</a:t>
            </a:r>
            <a:r>
              <a:rPr kumimoji="1" lang="en-US" altLang="ja-JP" sz="1200" u="none" strike="noStrike" kern="1200" baseline="0" dirty="0" err="1" smtClean="0">
                <a:solidFill>
                  <a:schemeClr val="bg1"/>
                </a:solidFill>
                <a:effectLst/>
                <a:latin typeface="+mn-lt"/>
                <a:ea typeface="+mn-ea"/>
                <a:cs typeface="+mn-cs"/>
                <a:hlinkClick r:id="rId7" tooltip="失業"/>
              </a:rPr>
              <a:t>失業</a:t>
            </a:r>
            <a:r>
              <a:rPr kumimoji="1" lang="ja-JP" altLang="ja-JP" sz="1200" u="none" kern="1200" baseline="0" dirty="0" smtClean="0">
                <a:solidFill>
                  <a:schemeClr val="bg1"/>
                </a:solidFill>
                <a:effectLst/>
                <a:latin typeface="+mn-lt"/>
                <a:ea typeface="+mn-ea"/>
                <a:cs typeface="+mn-cs"/>
              </a:rPr>
              <a:t>・無業・無産層の存在、市場を求めて他国へ</a:t>
            </a:r>
            <a:r>
              <a:rPr kumimoji="1" lang="en-US" altLang="ja-JP" sz="1200" u="none" strike="noStrike" kern="1200" baseline="0" dirty="0" err="1" smtClean="0">
                <a:solidFill>
                  <a:schemeClr val="bg1"/>
                </a:solidFill>
                <a:effectLst/>
                <a:latin typeface="+mn-lt"/>
                <a:ea typeface="+mn-ea"/>
                <a:cs typeface="+mn-cs"/>
                <a:hlinkClick r:id="rId8" tooltip="帝国主義"/>
              </a:rPr>
              <a:t>帝国主義</a:t>
            </a:r>
            <a:r>
              <a:rPr kumimoji="1" lang="ja-JP" altLang="ja-JP" sz="1200" u="none" kern="1200" baseline="0" dirty="0" smtClean="0">
                <a:solidFill>
                  <a:schemeClr val="bg1"/>
                </a:solidFill>
                <a:effectLst/>
                <a:latin typeface="+mn-lt"/>
                <a:ea typeface="+mn-ea"/>
                <a:cs typeface="+mn-cs"/>
              </a:rPr>
              <a:t>的な</a:t>
            </a:r>
            <a:r>
              <a:rPr kumimoji="1" lang="en-US" altLang="ja-JP" sz="1200" u="none" strike="noStrike" kern="1200" baseline="0" dirty="0" err="1" smtClean="0">
                <a:solidFill>
                  <a:schemeClr val="bg1"/>
                </a:solidFill>
                <a:effectLst/>
                <a:latin typeface="+mn-lt"/>
                <a:ea typeface="+mn-ea"/>
                <a:cs typeface="+mn-cs"/>
                <a:hlinkClick r:id="rId9" tooltip="侵略"/>
              </a:rPr>
              <a:t>侵略</a:t>
            </a:r>
            <a:r>
              <a:rPr kumimoji="1" lang="ja-JP" altLang="ja-JP" sz="1200" u="none" kern="1200" baseline="0" dirty="0" smtClean="0">
                <a:solidFill>
                  <a:schemeClr val="bg1"/>
                </a:solidFill>
                <a:effectLst/>
                <a:latin typeface="+mn-lt"/>
                <a:ea typeface="+mn-ea"/>
                <a:cs typeface="+mn-cs"/>
              </a:rPr>
              <a:t>などの様々な問題を抱えていました。</a:t>
            </a:r>
          </a:p>
          <a:p>
            <a:endParaRPr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a:p>
        </p:txBody>
      </p:sp>
    </p:spTree>
    <p:extLst>
      <p:ext uri="{BB962C8B-B14F-4D97-AF65-F5344CB8AC3E}">
        <p14:creationId xmlns:p14="http://schemas.microsoft.com/office/powerpoint/2010/main" val="395408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アメリカにおいては、易い賃金で労働者を雇う極端な方法として、奴隷制度による労働力の確保が組織的に行われました。</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奴隷制度が廃止された近代では、ヒスパニックによる低賃金による労働力の確保が行われ、これらの人々の人口爆発によって、現在のアメリカの社会経済破綻の原因になっているのは、まことに皮肉な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a:p>
        </p:txBody>
      </p:sp>
    </p:spTree>
    <p:extLst>
      <p:ext uri="{BB962C8B-B14F-4D97-AF65-F5344CB8AC3E}">
        <p14:creationId xmlns:p14="http://schemas.microsoft.com/office/powerpoint/2010/main" val="3924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ja-JP" sz="1200" kern="1200" dirty="0" smtClean="0">
                <a:solidFill>
                  <a:schemeClr val="tx1"/>
                </a:solidFill>
                <a:effectLst/>
                <a:latin typeface="+mn-lt"/>
                <a:ea typeface="+mn-ea"/>
                <a:cs typeface="+mn-cs"/>
              </a:rPr>
              <a:t>この時期にこの社会矛盾を解消するために数多くの動きをした学派の一つに、カール・メンガーが率いるオーストリア学派があります。この学派は政治的の左派から右派までの広い人材から構成されていて、その中の先験主義</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アプリオリズム</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の最も左翼的なグループは、その不合理な資本主義経済そのものを打破するためには、社会主義や共産主義革命が必要であると考えて、</a:t>
            </a:r>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1917</a:t>
            </a:r>
            <a:r>
              <a:rPr kumimoji="1" lang="ja-JP" altLang="ja-JP" sz="1200" kern="1200" dirty="0" smtClean="0">
                <a:solidFill>
                  <a:schemeClr val="tx1"/>
                </a:solidFill>
                <a:effectLst/>
                <a:latin typeface="+mn-lt"/>
                <a:ea typeface="+mn-ea"/>
                <a:cs typeface="+mn-cs"/>
              </a:rPr>
              <a:t>年に起こしたロシア革命です。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その他のグループは、資本主義の不合理な部分に修正を加えながら、資本主義を維持していこうという考えが主流でした。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中道左派に属したケインズ派は修正資本主義を提唱し、その政策は世界大恐慌の対策として、民主党に引き継がれましたが、現実的な政策を実施したのは</a:t>
            </a:r>
            <a:r>
              <a:rPr kumimoji="1" lang="en-US" altLang="ja-JP" sz="1200" kern="1200" dirty="0" smtClean="0">
                <a:solidFill>
                  <a:schemeClr val="tx1"/>
                </a:solidFill>
                <a:effectLst/>
                <a:latin typeface="+mn-lt"/>
                <a:ea typeface="+mn-ea"/>
                <a:cs typeface="+mn-cs"/>
              </a:rPr>
              <a:t>1935</a:t>
            </a:r>
            <a:r>
              <a:rPr kumimoji="1" lang="ja-JP" altLang="ja-JP" sz="1200" kern="1200" dirty="0" smtClean="0">
                <a:solidFill>
                  <a:schemeClr val="tx1"/>
                </a:solidFill>
                <a:effectLst/>
                <a:latin typeface="+mn-lt"/>
                <a:ea typeface="+mn-ea"/>
                <a:cs typeface="+mn-cs"/>
              </a:rPr>
              <a:t>年以降でした。政府が公共事業などで失業者を減らしたり、法律で公害や悪い環境をもたらす資本の活動などを規制したり、従業員の福利厚生を図ったりして、これらの矛盾を和らげていこうという考え方です。この考え方を発表したのがジョン・ケインズであり、</a:t>
            </a:r>
            <a:r>
              <a:rPr kumimoji="1" lang="en-US" altLang="ja-JP" sz="1200" kern="1200" dirty="0" smtClean="0">
                <a:solidFill>
                  <a:schemeClr val="tx1"/>
                </a:solidFill>
                <a:effectLst/>
                <a:latin typeface="+mn-lt"/>
                <a:ea typeface="+mn-ea"/>
                <a:cs typeface="+mn-cs"/>
              </a:rPr>
              <a:t>1935</a:t>
            </a:r>
            <a:r>
              <a:rPr kumimoji="1" lang="ja-JP" altLang="ja-JP" sz="1200" kern="1200" dirty="0" smtClean="0">
                <a:solidFill>
                  <a:schemeClr val="tx1"/>
                </a:solidFill>
                <a:effectLst/>
                <a:latin typeface="+mn-lt"/>
                <a:ea typeface="+mn-ea"/>
                <a:cs typeface="+mn-cs"/>
              </a:rPr>
              <a:t>年に発行された著書の中で、資本主義のもたらす貧困、失業、恐慌などの社会矛盾や害悪は、資本主義制度そのものを変えなくても、ニューディール政策やマクロ政策の展開、政府による公共投資などによって企業家のマインドを改善することで、緩和し、克服できると述べています。その考え方は代々民主党に引き継がれていますが、現在の民主党の左傾化は激しく、現在のオバマの政策は、民主党というよりは社会党の政策を行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ja-JP" sz="1200" kern="1200" dirty="0" smtClean="0">
                <a:solidFill>
                  <a:schemeClr val="tx1"/>
                </a:solidFill>
                <a:effectLst/>
                <a:latin typeface="+mn-lt"/>
                <a:ea typeface="+mn-ea"/>
                <a:cs typeface="+mn-cs"/>
              </a:rPr>
              <a:t>アーサー・フレデリック・シェルドンがミシガン大学で学んだのは、どうやら中間派と右派の間の、それも中間派に近い考え方のようです。シェルドンの経営学理念は、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独占するのではなくて、従業員や取引に関係する人たちと適正に再配分することが継続的に利益を得る方法だと考えたのです。すなわち当時からすれば、極めて斬新な考え方であったと言えましょう。</a:t>
            </a:r>
          </a:p>
          <a:p>
            <a:r>
              <a:rPr kumimoji="1" lang="ja-JP" altLang="ja-JP" sz="1200" kern="1200" dirty="0" smtClean="0">
                <a:solidFill>
                  <a:schemeClr val="tx1"/>
                </a:solidFill>
                <a:effectLst/>
                <a:latin typeface="+mn-lt"/>
                <a:ea typeface="+mn-ea"/>
                <a:cs typeface="+mn-cs"/>
              </a:rPr>
              <a:t>政府の規制ではなくて、事業所の発想に基づいた経営者と従業員の自発的な量と質と管理状態のコントロールであり、いわば事業所と労働者が自発的に行う修正資本主義でした。</a:t>
            </a:r>
          </a:p>
          <a:p>
            <a:r>
              <a:rPr kumimoji="1" lang="ja-JP" altLang="ja-JP" sz="1200" kern="1200" dirty="0" smtClean="0">
                <a:solidFill>
                  <a:schemeClr val="tx1"/>
                </a:solidFill>
                <a:effectLst/>
                <a:latin typeface="+mn-lt"/>
                <a:ea typeface="+mn-ea"/>
                <a:cs typeface="+mn-cs"/>
              </a:rPr>
              <a:t>シェルドンはそのための学校を</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年からシカゴで開校し、数多くの経営学のリーダーを世の中に送り出しています。</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年の段階で、シェルドン・スクールの卒業生は</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万人といわれていますから、それらの人がアメリカの経済界を先導して、修正資本主義が発動する</a:t>
            </a:r>
            <a:r>
              <a:rPr kumimoji="1" lang="en-US" altLang="ja-JP" sz="1200" kern="1200" dirty="0" smtClean="0">
                <a:solidFill>
                  <a:schemeClr val="tx1"/>
                </a:solidFill>
                <a:effectLst/>
                <a:latin typeface="+mn-lt"/>
                <a:ea typeface="+mn-ea"/>
                <a:cs typeface="+mn-cs"/>
              </a:rPr>
              <a:t>1935</a:t>
            </a:r>
            <a:r>
              <a:rPr kumimoji="1" lang="ja-JP" altLang="ja-JP" sz="1200" kern="1200" dirty="0" smtClean="0">
                <a:solidFill>
                  <a:schemeClr val="tx1"/>
                </a:solidFill>
                <a:effectLst/>
                <a:latin typeface="+mn-lt"/>
                <a:ea typeface="+mn-ea"/>
                <a:cs typeface="+mn-cs"/>
              </a:rPr>
              <a:t>年までは、これらの人が一身に資本主義体制を守り抜いたと言っても過言ではありません。</a:t>
            </a:r>
          </a:p>
          <a:p>
            <a:r>
              <a:rPr kumimoji="1" lang="ja-JP" altLang="ja-JP" sz="1200" kern="1200" dirty="0" smtClean="0">
                <a:solidFill>
                  <a:schemeClr val="tx1"/>
                </a:solidFill>
                <a:effectLst/>
                <a:latin typeface="+mn-lt"/>
                <a:ea typeface="+mn-ea"/>
                <a:cs typeface="+mn-cs"/>
              </a:rPr>
              <a:t>その一連の過程の中で</a:t>
            </a:r>
            <a:r>
              <a:rPr kumimoji="1" lang="en-US" altLang="ja-JP" sz="1200" kern="1200" dirty="0" smtClean="0">
                <a:solidFill>
                  <a:schemeClr val="tx1"/>
                </a:solidFill>
                <a:effectLst/>
                <a:latin typeface="+mn-lt"/>
                <a:ea typeface="+mn-ea"/>
                <a:cs typeface="+mn-cs"/>
              </a:rPr>
              <a:t>1908</a:t>
            </a:r>
            <a:r>
              <a:rPr kumimoji="1" lang="ja-JP" altLang="ja-JP" sz="1200" kern="1200" dirty="0" smtClean="0">
                <a:solidFill>
                  <a:schemeClr val="tx1"/>
                </a:solidFill>
                <a:effectLst/>
                <a:latin typeface="+mn-lt"/>
                <a:ea typeface="+mn-ea"/>
                <a:cs typeface="+mn-cs"/>
              </a:rPr>
              <a:t>年にシェルドンは、シカゴ・ロータリークラブに入会して、まさに無法状態だったロータリークラブに最新の経営学という理念を提唱します。シェルドンの経営理念に感化されたクラブは今までの悪弊から離れて、最新の理論武装の下で組織の発展を図るわけです。</a:t>
            </a:r>
          </a:p>
          <a:p>
            <a:r>
              <a:rPr kumimoji="1" lang="ja-JP" altLang="ja-JP" sz="1200" kern="1200" dirty="0" smtClean="0">
                <a:solidFill>
                  <a:schemeClr val="tx1"/>
                </a:solidFill>
                <a:effectLst/>
                <a:latin typeface="+mn-lt"/>
                <a:ea typeface="+mn-ea"/>
                <a:cs typeface="+mn-cs"/>
              </a:rPr>
              <a:t>チェスレー・ペリー、ロブ・デニーロ、ショージ・ピンカム、スケール、ジョン・ナトソン等著名な初期ロータリアンはすべて、シェルドン・スクールの卒業生です。いや考えようによっては、これらの卒業生を使って新クラブの拡大と奉仕理念の拡散を図ったのかも知れません。なおロータリアンのほとんどは後に共和党に属しており、共和党の大統領は全員ロータリアンです。民主党では</a:t>
            </a:r>
            <a:r>
              <a:rPr kumimoji="1" lang="en-US" altLang="ja-JP" sz="1200" kern="1200" dirty="0" smtClean="0">
                <a:solidFill>
                  <a:schemeClr val="tx1"/>
                </a:solidFill>
                <a:effectLst/>
                <a:latin typeface="+mn-lt"/>
                <a:ea typeface="+mn-ea"/>
                <a:cs typeface="+mn-cs"/>
              </a:rPr>
              <a:t>JF</a:t>
            </a:r>
            <a:r>
              <a:rPr kumimoji="1" lang="ja-JP" altLang="ja-JP" sz="1200" kern="1200" dirty="0" smtClean="0">
                <a:solidFill>
                  <a:schemeClr val="tx1"/>
                </a:solidFill>
                <a:effectLst/>
                <a:latin typeface="+mn-lt"/>
                <a:ea typeface="+mn-ea"/>
                <a:cs typeface="+mn-cs"/>
              </a:rPr>
              <a:t>ケネディが唯一のロータリアンです。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2012/4/25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descr="0011.jpg"/>
          <p:cNvPicPr>
            <a:picLocks noChangeAspect="1"/>
          </p:cNvPicPr>
          <p:nvPr/>
        </p:nvPicPr>
        <p:blipFill>
          <a:blip r:embed="rId3" cstate="print"/>
          <a:stretch>
            <a:fillRect/>
          </a:stretch>
        </p:blipFill>
        <p:spPr>
          <a:xfrm>
            <a:off x="0"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2" name="テキスト ボックス 11"/>
          <p:cNvSpPr txBox="1"/>
          <p:nvPr/>
        </p:nvSpPr>
        <p:spPr>
          <a:xfrm>
            <a:off x="431032" y="2132856"/>
            <a:ext cx="8712968" cy="3046988"/>
          </a:xfrm>
          <a:prstGeom prst="rect">
            <a:avLst/>
          </a:prstGeom>
          <a:noFill/>
        </p:spPr>
        <p:txBody>
          <a:bodyPr wrap="square" rtlCol="0">
            <a:spAutoFit/>
          </a:bodyPr>
          <a:lstStyle/>
          <a:p>
            <a:pPr algn="ctr"/>
            <a:r>
              <a:rPr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職業奉仕の</a:t>
            </a:r>
          </a:p>
          <a:p>
            <a:pPr algn="ctr"/>
            <a:r>
              <a:rPr kumimoji="1"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真相を探る</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en-US" altLang="ja-JP" sz="3600" dirty="0" smtClean="0">
                <a:solidFill>
                  <a:schemeClr val="accent6"/>
                </a:solidFill>
                <a:latin typeface="+mj-ea"/>
                <a:ea typeface="+mj-ea"/>
              </a:rPr>
              <a:t>2560</a:t>
            </a:r>
            <a:r>
              <a:rPr kumimoji="1" lang="ja-JP" altLang="en-US" sz="3600" dirty="0" smtClean="0">
                <a:solidFill>
                  <a:schemeClr val="accent6"/>
                </a:solidFill>
                <a:latin typeface="+mj-ea"/>
                <a:ea typeface="+mj-ea"/>
              </a:rPr>
              <a:t>地区　指導者研修セミナー</a:t>
            </a:r>
            <a:r>
              <a:rPr kumimoji="1" lang="en-US" altLang="ja-JP" sz="3600" dirty="0" smtClean="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endParaRPr>
          </a:p>
        </p:txBody>
      </p:sp>
      <p:pic>
        <p:nvPicPr>
          <p:cNvPr id="11" name="図 10"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261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2"/>
                </a:solidFill>
              </a:rPr>
              <a:t>ミ</a:t>
            </a:r>
          </a:p>
          <a:p>
            <a:pPr algn="ctr"/>
            <a:r>
              <a:rPr kumimoji="1" lang="ja-JP" altLang="en-US" sz="2800" b="1" dirty="0" smtClean="0">
                <a:solidFill>
                  <a:schemeClr val="bg2"/>
                </a:solidFill>
              </a:rPr>
              <a:t>シ</a:t>
            </a:r>
          </a:p>
          <a:p>
            <a:pPr algn="ctr"/>
            <a:r>
              <a:rPr kumimoji="1" lang="ja-JP" altLang="en-US" sz="2800" b="1" dirty="0" smtClean="0">
                <a:solidFill>
                  <a:schemeClr val="bg2"/>
                </a:solidFill>
              </a:rPr>
              <a:t>ガ</a:t>
            </a:r>
          </a:p>
          <a:p>
            <a:pPr algn="ctr"/>
            <a:r>
              <a:rPr kumimoji="1" lang="ja-JP" altLang="en-US" sz="2800" b="1" dirty="0" smtClean="0">
                <a:solidFill>
                  <a:schemeClr val="bg2"/>
                </a:solidFill>
              </a:rPr>
              <a:t>ン</a:t>
            </a:r>
          </a:p>
          <a:p>
            <a:pPr algn="ctr"/>
            <a:r>
              <a:rPr kumimoji="1" lang="ja-JP" altLang="en-US" sz="2800" b="1" dirty="0" smtClean="0">
                <a:solidFill>
                  <a:schemeClr val="bg2"/>
                </a:solidFill>
              </a:rPr>
              <a:t>大</a:t>
            </a:r>
          </a:p>
          <a:p>
            <a:pPr algn="ctr"/>
            <a:r>
              <a:rPr kumimoji="1" lang="ja-JP" altLang="en-US" sz="2800" b="1" dirty="0" smtClean="0">
                <a:solidFill>
                  <a:schemeClr val="bg2"/>
                </a:solidFill>
              </a:rPr>
              <a:t>学</a:t>
            </a:r>
            <a:endParaRPr kumimoji="1" lang="ja-JP" altLang="en-US" sz="2800" b="1" dirty="0">
              <a:solidFill>
                <a:schemeClr val="bg2"/>
              </a:solidFill>
            </a:endParaRPr>
          </a:p>
        </p:txBody>
      </p:sp>
      <p:sp>
        <p:nvSpPr>
          <p:cNvPr id="10" name="正方形/長方形 9"/>
          <p:cNvSpPr/>
          <p:nvPr/>
        </p:nvSpPr>
        <p:spPr>
          <a:xfrm>
            <a:off x="4749788" y="1998504"/>
            <a:ext cx="796552"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2"/>
                </a:solidFill>
              </a:rPr>
              <a:t>シ</a:t>
            </a:r>
          </a:p>
          <a:p>
            <a:pPr algn="ctr"/>
            <a:r>
              <a:rPr lang="ja-JP" altLang="en-US" sz="2800" b="1" dirty="0" smtClean="0">
                <a:solidFill>
                  <a:schemeClr val="bg2"/>
                </a:solidFill>
              </a:rPr>
              <a:t>ェ</a:t>
            </a:r>
          </a:p>
          <a:p>
            <a:pPr algn="ctr"/>
            <a:r>
              <a:rPr lang="ja-JP" altLang="en-US" sz="2800" b="1" dirty="0" smtClean="0">
                <a:solidFill>
                  <a:schemeClr val="bg2"/>
                </a:solidFill>
              </a:rPr>
              <a:t>ル</a:t>
            </a:r>
          </a:p>
          <a:p>
            <a:pPr algn="ctr"/>
            <a:r>
              <a:rPr lang="ja-JP" altLang="en-US" sz="2800" b="1" dirty="0" smtClean="0">
                <a:solidFill>
                  <a:schemeClr val="bg2"/>
                </a:solidFill>
              </a:rPr>
              <a:t>ド</a:t>
            </a:r>
          </a:p>
          <a:p>
            <a:pPr algn="ctr"/>
            <a:r>
              <a:rPr lang="ja-JP" altLang="en-US" sz="2800" b="1" dirty="0" smtClean="0">
                <a:solidFill>
                  <a:schemeClr val="bg2"/>
                </a:solidFill>
              </a:rPr>
              <a:t>ン</a:t>
            </a:r>
            <a:endParaRPr kumimoji="1" lang="ja-JP" altLang="en-US" sz="2800" b="1" dirty="0" smtClean="0">
              <a:solidFill>
                <a:schemeClr val="bg2"/>
              </a:solidFill>
            </a:endParaRPr>
          </a:p>
        </p:txBody>
      </p:sp>
      <p:sp>
        <p:nvSpPr>
          <p:cNvPr id="11" name="正方形/長方形 10"/>
          <p:cNvSpPr/>
          <p:nvPr/>
        </p:nvSpPr>
        <p:spPr>
          <a:xfrm>
            <a:off x="7976583" y="4077072"/>
            <a:ext cx="864096" cy="2627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新資本主義</a:t>
            </a:r>
            <a:endParaRPr kumimoji="1" lang="ja-JP" altLang="en-US" sz="3200" dirty="0">
              <a:solidFill>
                <a:schemeClr val="tx1"/>
              </a:solidFill>
            </a:endParaRPr>
          </a:p>
        </p:txBody>
      </p:sp>
      <p:sp>
        <p:nvSpPr>
          <p:cNvPr id="12" name="正方形/長方形 11"/>
          <p:cNvSpPr/>
          <p:nvPr/>
        </p:nvSpPr>
        <p:spPr>
          <a:xfrm>
            <a:off x="5820348" y="1875094"/>
            <a:ext cx="796552"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2"/>
                </a:solidFill>
              </a:rPr>
              <a:t>共和党</a:t>
            </a:r>
          </a:p>
        </p:txBody>
      </p:sp>
      <p:sp>
        <p:nvSpPr>
          <p:cNvPr id="13" name="正方形/長方形 12"/>
          <p:cNvSpPr/>
          <p:nvPr/>
        </p:nvSpPr>
        <p:spPr>
          <a:xfrm>
            <a:off x="6832442" y="1966354"/>
            <a:ext cx="864096" cy="3803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ハイエク派</a:t>
            </a:r>
            <a:endParaRPr kumimoji="1" lang="ja-JP" altLang="en-US" sz="3200" dirty="0" smtClean="0">
              <a:solidFill>
                <a:schemeClr val="tx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a:extLst>
              <a:ext uri="{28A0092B-C50C-407E-A947-70E740481C1C}">
                <a14:useLocalDpi xmlns:a14="http://schemas.microsoft.com/office/drawing/2010/main" val="0"/>
              </a:ext>
            </a:extLst>
          </a:blip>
          <a:stretch>
            <a:fillRect/>
          </a:stretch>
        </p:blipFill>
        <p:spPr>
          <a:xfrm>
            <a:off x="611560" y="1263220"/>
            <a:ext cx="5607063" cy="5377380"/>
          </a:xfrm>
          <a:prstGeom prst="rect">
            <a:avLst/>
          </a:prstGeom>
        </p:spPr>
      </p:pic>
    </p:spTree>
    <p:extLst>
      <p:ext uri="{BB962C8B-B14F-4D97-AF65-F5344CB8AC3E}">
        <p14:creationId xmlns:p14="http://schemas.microsoft.com/office/powerpoint/2010/main" val="29668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88640"/>
            <a:ext cx="3960440" cy="6264696"/>
          </a:xfrm>
          <a:prstGeom prst="rect">
            <a:avLst/>
          </a:prstGeom>
        </p:spPr>
      </p:pic>
      <p:pic>
        <p:nvPicPr>
          <p:cNvPr id="5" name="図 4"/>
          <p:cNvPicPr/>
          <p:nvPr/>
        </p:nvPicPr>
        <p:blipFill>
          <a:blip r:embed="rId4" cstate="print">
            <a:extLst>
              <a:ext uri="{28A0092B-C50C-407E-A947-70E740481C1C}">
                <a14:useLocalDpi xmlns:a14="http://schemas.microsoft.com/office/drawing/2010/main" val="0"/>
              </a:ext>
            </a:extLst>
          </a:blip>
          <a:stretch>
            <a:fillRect/>
          </a:stretch>
        </p:blipFill>
        <p:spPr>
          <a:xfrm>
            <a:off x="4427984" y="260648"/>
            <a:ext cx="4248472" cy="6192688"/>
          </a:xfrm>
          <a:prstGeom prst="rect">
            <a:avLst/>
          </a:prstGeom>
        </p:spPr>
      </p:pic>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524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rPr>
              <a:t>仏教や儒教と職業奉仕とは無関係</a:t>
            </a:r>
          </a:p>
          <a:p>
            <a:pPr>
              <a:lnSpc>
                <a:spcPct val="120000"/>
              </a:lnSpc>
              <a:defRPr/>
            </a:pPr>
            <a:r>
              <a:rPr lang="ja-JP" altLang="en-US" sz="4600" b="1" dirty="0" smtClean="0">
                <a:ln>
                  <a:solidFill>
                    <a:sysClr val="windowText" lastClr="000000"/>
                  </a:solidFill>
                </a:ln>
              </a:rPr>
              <a:t>キリスト教から職業奉仕を語ることの危険性</a:t>
            </a:r>
          </a:p>
          <a:p>
            <a:pPr>
              <a:lnSpc>
                <a:spcPct val="120000"/>
              </a:lnSpc>
              <a:defRPr/>
            </a:pPr>
            <a:r>
              <a:rPr lang="ja-JP" altLang="en-US" sz="4600" b="1" dirty="0" smtClean="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val="3861468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Tanaka\Pictures\Archives\Graphics\One Rotary Center\2709000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27" y="0"/>
            <a:ext cx="91525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1060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descr="C:\Users\Tanaka\Pictures\Archives\Graphics\One Rotary Center\2709002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66" y="0"/>
            <a:ext cx="90868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81536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535773"/>
            <a:ext cx="8229600" cy="6143644"/>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1902</a:t>
            </a:r>
            <a:r>
              <a:rPr lang="ja-JP" altLang="en-US" dirty="0" smtClean="0">
                <a:ln>
                  <a:solidFill>
                    <a:srgbClr val="FF0000"/>
                  </a:solidFill>
                </a:ln>
                <a:solidFill>
                  <a:schemeClr val="bg1"/>
                </a:solidFill>
              </a:rPr>
              <a:t>年　シェルドンコース</a:t>
            </a:r>
            <a:endPar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1910</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事業構築学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効果的な能力に関する哲学と倫理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ロータリー哲学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38029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8" fill="hold" nodeType="afterEffect">
                                  <p:stCondLst>
                                    <p:cond delay="125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3000" fill="hold"/>
                                        <p:tgtEl>
                                          <p:spTgt spid="4"/>
                                        </p:tgtEl>
                                        <p:attrNameLst>
                                          <p:attrName>ppt_x</p:attrName>
                                        </p:attrNameLst>
                                      </p:cBhvr>
                                      <p:tavLst>
                                        <p:tav tm="0">
                                          <p:val>
                                            <p:strVal val="0-#ppt_w/2"/>
                                          </p:val>
                                        </p:tav>
                                        <p:tav tm="100000">
                                          <p:val>
                                            <p:strVal val="#ppt_x"/>
                                          </p:val>
                                        </p:tav>
                                      </p:tavLst>
                                    </p:anim>
                                    <p:anim calcmode="lin" valueType="num">
                                      <p:cBhvr additive="base">
                                        <p:cTn id="58" dur="3000" fill="hold"/>
                                        <p:tgtEl>
                                          <p:spTgt spid="4"/>
                                        </p:tgtEl>
                                        <p:attrNameLst>
                                          <p:attrName>ppt_y</p:attrName>
                                        </p:attrNameLst>
                                      </p:cBhvr>
                                      <p:tavLst>
                                        <p:tav tm="0">
                                          <p:val>
                                            <p:strVal val="#ppt_y"/>
                                          </p:val>
                                        </p:tav>
                                        <p:tav tm="100000">
                                          <p:val>
                                            <p:strVal val="#ppt_y"/>
                                          </p:val>
                                        </p:tav>
                                      </p:tavLst>
                                    </p:anim>
                                  </p:childTnLst>
                                </p:cTn>
                              </p:par>
                            </p:childTnLst>
                          </p:cTn>
                        </p:par>
                        <p:par>
                          <p:cTn id="59" fill="hold">
                            <p:stCondLst>
                              <p:cond delay="14250"/>
                            </p:stCondLst>
                            <p:childTnLst>
                              <p:par>
                                <p:cTn id="60" presetID="2" presetClass="entr" presetSubtype="4" fill="hold" nodeType="afterEffect">
                                  <p:stCondLst>
                                    <p:cond delay="125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3000" fill="hold"/>
                                        <p:tgtEl>
                                          <p:spTgt spid="6"/>
                                        </p:tgtEl>
                                        <p:attrNameLst>
                                          <p:attrName>ppt_x</p:attrName>
                                        </p:attrNameLst>
                                      </p:cBhvr>
                                      <p:tavLst>
                                        <p:tav tm="0">
                                          <p:val>
                                            <p:strVal val="#ppt_x"/>
                                          </p:val>
                                        </p:tav>
                                        <p:tav tm="100000">
                                          <p:val>
                                            <p:strVal val="#ppt_x"/>
                                          </p:val>
                                        </p:tav>
                                      </p:tavLst>
                                    </p:anim>
                                    <p:anim calcmode="lin" valueType="num">
                                      <p:cBhvr additive="base">
                                        <p:cTn id="63" dur="3000" fill="hold"/>
                                        <p:tgtEl>
                                          <p:spTgt spid="6"/>
                                        </p:tgtEl>
                                        <p:attrNameLst>
                                          <p:attrName>ppt_y</p:attrName>
                                        </p:attrNameLst>
                                      </p:cBhvr>
                                      <p:tavLst>
                                        <p:tav tm="0">
                                          <p:val>
                                            <p:strVal val="1+#ppt_h/2"/>
                                          </p:val>
                                        </p:tav>
                                        <p:tav tm="100000">
                                          <p:val>
                                            <p:strVal val="#ppt_y"/>
                                          </p:val>
                                        </p:tav>
                                      </p:tavLst>
                                    </p:anim>
                                  </p:childTnLst>
                                </p:cTn>
                              </p:par>
                            </p:childTnLst>
                          </p:cTn>
                        </p:par>
                        <p:par>
                          <p:cTn id="64" fill="hold">
                            <p:stCondLst>
                              <p:cond delay="18500"/>
                            </p:stCondLst>
                            <p:childTnLst>
                              <p:par>
                                <p:cTn id="65" presetID="2" presetClass="entr" presetSubtype="2" fill="hold" nodeType="afterEffect">
                                  <p:stCondLst>
                                    <p:cond delay="125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3000" fill="hold"/>
                                        <p:tgtEl>
                                          <p:spTgt spid="7"/>
                                        </p:tgtEl>
                                        <p:attrNameLst>
                                          <p:attrName>ppt_x</p:attrName>
                                        </p:attrNameLst>
                                      </p:cBhvr>
                                      <p:tavLst>
                                        <p:tav tm="0">
                                          <p:val>
                                            <p:strVal val="1+#ppt_w/2"/>
                                          </p:val>
                                        </p:tav>
                                        <p:tav tm="100000">
                                          <p:val>
                                            <p:strVal val="#ppt_x"/>
                                          </p:val>
                                        </p:tav>
                                      </p:tavLst>
                                    </p:anim>
                                    <p:anim calcmode="lin" valueType="num">
                                      <p:cBhvr additive="base">
                                        <p:cTn id="68" dur="3000" fill="hold"/>
                                        <p:tgtEl>
                                          <p:spTgt spid="7"/>
                                        </p:tgtEl>
                                        <p:attrNameLst>
                                          <p:attrName>ppt_y</p:attrName>
                                        </p:attrNameLst>
                                      </p:cBhvr>
                                      <p:tavLst>
                                        <p:tav tm="0">
                                          <p:val>
                                            <p:strVal val="#ppt_y"/>
                                          </p:val>
                                        </p:tav>
                                        <p:tav tm="100000">
                                          <p:val>
                                            <p:strVal val="#ppt_y"/>
                                          </p:val>
                                        </p:tav>
                                      </p:tavLst>
                                    </p:anim>
                                  </p:childTnLst>
                                </p:cTn>
                              </p:par>
                            </p:childTnLst>
                          </p:cTn>
                        </p:par>
                        <p:par>
                          <p:cTn id="69" fill="hold">
                            <p:stCondLst>
                              <p:cond delay="22750"/>
                            </p:stCondLst>
                            <p:childTnLst>
                              <p:par>
                                <p:cTn id="70" presetID="2" presetClass="entr" presetSubtype="1"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3000" fill="hold"/>
                                        <p:tgtEl>
                                          <p:spTgt spid="8"/>
                                        </p:tgtEl>
                                        <p:attrNameLst>
                                          <p:attrName>ppt_x</p:attrName>
                                        </p:attrNameLst>
                                      </p:cBhvr>
                                      <p:tavLst>
                                        <p:tav tm="0">
                                          <p:val>
                                            <p:strVal val="#ppt_x"/>
                                          </p:val>
                                        </p:tav>
                                        <p:tav tm="100000">
                                          <p:val>
                                            <p:strVal val="#ppt_x"/>
                                          </p:val>
                                        </p:tav>
                                      </p:tavLst>
                                    </p:anim>
                                    <p:anim calcmode="lin" valueType="num">
                                      <p:cBhvr additive="base">
                                        <p:cTn id="73"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098" name="Picture 2" descr="C:\Users\Tanaka\Pictures\DSC_011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529" y="25654"/>
            <a:ext cx="9109794" cy="683234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991934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dirty="0" smtClean="0">
                <a:solidFill>
                  <a:srgbClr val="FFFF99"/>
                </a:solidFill>
              </a:rPr>
              <a:t>He profits most </a:t>
            </a:r>
            <a:br>
              <a:rPr kumimoji="1" lang="en-US" altLang="ja-JP" sz="7200" dirty="0" smtClean="0">
                <a:solidFill>
                  <a:srgbClr val="FFFF99"/>
                </a:solidFill>
              </a:rPr>
            </a:br>
            <a:r>
              <a:rPr kumimoji="1" lang="en-US" altLang="ja-JP" sz="7200" dirty="0" smtClean="0">
                <a:solidFill>
                  <a:srgbClr val="FFFF99"/>
                </a:solidFill>
              </a:rPr>
              <a:t>who </a:t>
            </a:r>
            <a:br>
              <a:rPr kumimoji="1" lang="en-US" altLang="ja-JP" sz="7200" dirty="0" smtClean="0">
                <a:solidFill>
                  <a:srgbClr val="FFFF99"/>
                </a:solidFill>
              </a:rPr>
            </a:br>
            <a:r>
              <a:rPr kumimoji="1" lang="en-US" altLang="ja-JP" sz="7200" dirty="0" smtClean="0">
                <a:solidFill>
                  <a:srgbClr val="FFFF99"/>
                </a:solidFill>
              </a:rPr>
              <a:t>serves best</a:t>
            </a:r>
            <a:endParaRPr kumimoji="1" lang="ja-JP" altLang="en-US" sz="7200" dirty="0">
              <a:solidFill>
                <a:srgbClr val="FFFF99"/>
              </a:solidFill>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solidFill>
                  <a:schemeClr val="bg1"/>
                </a:solidFill>
              </a:rPr>
              <a:t>1902</a:t>
            </a:r>
            <a:r>
              <a:rPr kumimoji="1" lang="ja-JP" altLang="en-US" sz="4400" dirty="0" smtClean="0">
                <a:solidFill>
                  <a:schemeClr val="bg1"/>
                </a:solidFill>
              </a:rPr>
              <a:t>年</a:t>
            </a:r>
          </a:p>
          <a:p>
            <a:pPr algn="ctr"/>
            <a:r>
              <a:rPr kumimoji="1" lang="ja-JP" altLang="en-US" sz="4400" dirty="0" smtClean="0">
                <a:solidFill>
                  <a:schemeClr val="bg1"/>
                </a:solidFill>
              </a:rPr>
              <a:t>シェルドン・スクールのモットー</a:t>
            </a:r>
            <a:endParaRPr kumimoji="1" lang="ja-JP" altLang="en-US" sz="4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4248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74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dirty="0" smtClean="0"/>
              <a:t>奉仕とは</a:t>
            </a:r>
            <a:endParaRPr kumimoji="1" lang="ja-JP" altLang="en-US" dirty="0"/>
          </a:p>
        </p:txBody>
      </p:sp>
      <p:sp>
        <p:nvSpPr>
          <p:cNvPr id="3" name="コンテンツ プレースホルダ 2"/>
          <p:cNvSpPr>
            <a:spLocks noGrp="1"/>
          </p:cNvSpPr>
          <p:nvPr>
            <p:ph idx="1"/>
          </p:nvPr>
        </p:nvSpPr>
        <p:spPr>
          <a:xfrm>
            <a:off x="323528" y="2636912"/>
            <a:ext cx="8435280" cy="2044824"/>
          </a:xfrm>
        </p:spPr>
        <p:txBody>
          <a:bodyPr/>
          <a:lstStyle/>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仕事を管理する人たち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企業主</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管理される人たち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従業員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この両者に顧客を加えた集団を管理すること</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4" name="正方形/長方形 3"/>
          <p:cNvSpPr/>
          <p:nvPr/>
        </p:nvSpPr>
        <p:spPr>
          <a:xfrm>
            <a:off x="1475656" y="4725144"/>
            <a:ext cx="6264696" cy="1569660"/>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時間やエネルギーやお金や材料</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を</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無駄遣い</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せず有効に活用</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して</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保全</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すること</a:t>
            </a: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descr="F:\Users\TANAKA\AppData\Local\Microsoft\Windows\Temporary Internet Files\Content.IE5\68RZOTDR\MC900281760[1].wmf"/>
          <p:cNvPicPr>
            <a:picLocks noChangeAspect="1" noChangeArrowheads="1"/>
          </p:cNvPicPr>
          <p:nvPr/>
        </p:nvPicPr>
        <p:blipFill>
          <a:blip r:embed="rId3" cstate="print"/>
          <a:srcRect/>
          <a:stretch>
            <a:fillRect/>
          </a:stretch>
        </p:blipFill>
        <p:spPr bwMode="auto">
          <a:xfrm>
            <a:off x="6876256" y="620688"/>
            <a:ext cx="2090314" cy="1803970"/>
          </a:xfrm>
          <a:prstGeom prst="rect">
            <a:avLst/>
          </a:prstGeom>
          <a:noFill/>
        </p:spPr>
      </p:pic>
      <p:pic>
        <p:nvPicPr>
          <p:cNvPr id="4100" name="Picture 4" descr="F:\Users\TANAKA\AppData\Local\Microsoft\Windows\Temporary Internet Files\Content.IE5\A7OLKB6I\MC900212001[1].wmf"/>
          <p:cNvPicPr>
            <a:picLocks noChangeAspect="1" noChangeArrowheads="1"/>
          </p:cNvPicPr>
          <p:nvPr/>
        </p:nvPicPr>
        <p:blipFill>
          <a:blip r:embed="rId4" cstate="print"/>
          <a:srcRect/>
          <a:stretch>
            <a:fillRect/>
          </a:stretch>
        </p:blipFill>
        <p:spPr bwMode="auto">
          <a:xfrm>
            <a:off x="179512" y="451705"/>
            <a:ext cx="2376264" cy="1938343"/>
          </a:xfrm>
          <a:prstGeom prst="rect">
            <a:avLst/>
          </a:prstGeom>
          <a:noFill/>
        </p:spPr>
      </p:pic>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8401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anaka\AppData\Local\Microsoft\Windows\Temporary Internet Files\Content.IE5\5K01LCNG\MP9004221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07504" y="3789040"/>
            <a:ext cx="8856984" cy="2218258"/>
          </a:xfrm>
        </p:spPr>
        <p:txBody>
          <a:bodyPr>
            <a:noAutofit/>
          </a:bodyPr>
          <a:lstStyle/>
          <a:p>
            <a:r>
              <a:rPr kumimoji="1" lang="en-US" altLang="ja-JP" sz="11000" b="1" dirty="0" smtClean="0">
                <a:ln w="18415" cmpd="sng">
                  <a:solidFill>
                    <a:schemeClr val="bg1"/>
                  </a:solidFill>
                  <a:prstDash val="solid"/>
                </a:ln>
                <a:solidFill>
                  <a:srgbClr val="FFFFFF"/>
                </a:solidFill>
                <a:latin typeface="Monotype Corsiva" pitchFamily="66" charset="0"/>
              </a:rPr>
              <a:t>He profits most </a:t>
            </a:r>
            <a:br>
              <a:rPr kumimoji="1" lang="en-US" altLang="ja-JP" sz="11000" b="1" dirty="0" smtClean="0">
                <a:ln w="18415" cmpd="sng">
                  <a:solidFill>
                    <a:schemeClr val="bg1"/>
                  </a:solidFill>
                  <a:prstDash val="solid"/>
                </a:ln>
                <a:solidFill>
                  <a:srgbClr val="FFFFFF"/>
                </a:solidFill>
                <a:latin typeface="Monotype Corsiva" pitchFamily="66" charset="0"/>
              </a:rPr>
            </a:br>
            <a:r>
              <a:rPr kumimoji="1" lang="en-US" altLang="ja-JP" sz="11000" b="1" dirty="0" smtClean="0">
                <a:ln w="18415" cmpd="sng">
                  <a:solidFill>
                    <a:schemeClr val="bg1"/>
                  </a:solidFill>
                  <a:prstDash val="solid"/>
                </a:ln>
                <a:solidFill>
                  <a:srgbClr val="FFFFFF"/>
                </a:solidFill>
                <a:latin typeface="Monotype Corsiva" pitchFamily="66" charset="0"/>
              </a:rPr>
              <a:t>who serves best</a:t>
            </a:r>
            <a:endParaRPr kumimoji="1" lang="ja-JP" altLang="en-US" sz="11000" b="1" dirty="0">
              <a:ln w="18415" cmpd="sng">
                <a:solidFill>
                  <a:schemeClr val="bg1"/>
                </a:solidFill>
                <a:prstDash val="solid"/>
              </a:ln>
              <a:solidFill>
                <a:srgbClr val="FFFFFF"/>
              </a:solidFill>
              <a:latin typeface="Monotype Corsiva" pitchFamily="66" charset="0"/>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0210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sz="6000" b="1" dirty="0" smtClean="0">
                <a:ln>
                  <a:solidFill>
                    <a:sysClr val="windowText" lastClr="000000"/>
                  </a:solidFill>
                </a:ln>
                <a:solidFill>
                  <a:srgbClr val="FFC000"/>
                </a:solidFill>
              </a:rPr>
              <a:t>奉仕理念に基づいて</a:t>
            </a:r>
            <a:br>
              <a:rPr kumimoji="1"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継続的な利益をもたらす</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顧客を確保する</a:t>
            </a:r>
            <a:r>
              <a:rPr lang="en-US" altLang="ja-JP" sz="6000" b="1" dirty="0" smtClean="0">
                <a:ln>
                  <a:solidFill>
                    <a:sysClr val="windowText" lastClr="000000"/>
                  </a:solidFill>
                </a:ln>
                <a:solidFill>
                  <a:srgbClr val="FFC000"/>
                </a:solidFill>
              </a:rPr>
              <a:t/>
            </a:r>
            <a:br>
              <a:rPr lang="en-US" altLang="ja-JP"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0000"/>
                </a:solidFill>
              </a:rPr>
              <a:t>職業奉仕実践の</a:t>
            </a:r>
            <a:br>
              <a:rPr lang="ja-JP" altLang="en-US" sz="6000" b="1" dirty="0" smtClean="0">
                <a:ln>
                  <a:solidFill>
                    <a:sysClr val="windowText" lastClr="000000"/>
                  </a:solidFill>
                </a:ln>
                <a:solidFill>
                  <a:srgbClr val="FF0000"/>
                </a:solidFill>
              </a:rPr>
            </a:br>
            <a:r>
              <a:rPr lang="ja-JP" altLang="en-US" sz="6000" b="1" dirty="0">
                <a:ln>
                  <a:solidFill>
                    <a:sysClr val="windowText" lastClr="000000"/>
                  </a:solidFill>
                </a:ln>
                <a:solidFill>
                  <a:srgbClr val="FF0000"/>
                </a:solidFill>
              </a:rPr>
              <a:t>受益者</a:t>
            </a:r>
            <a:r>
              <a:rPr lang="ja-JP" altLang="en-US" sz="6000" b="1" dirty="0" smtClean="0">
                <a:ln>
                  <a:solidFill>
                    <a:sysClr val="windowText" lastClr="000000"/>
                  </a:solidFill>
                </a:ln>
                <a:solidFill>
                  <a:srgbClr val="FF0000"/>
                </a:solidFill>
              </a:rPr>
              <a:t>はロータリアン</a:t>
            </a:r>
            <a:endParaRPr kumimoji="1" lang="ja-JP" altLang="en-US" sz="6000" b="1" dirty="0">
              <a:ln>
                <a:solidFill>
                  <a:sysClr val="windowText" lastClr="000000"/>
                </a:solidFill>
              </a:ln>
              <a:solidFill>
                <a:srgbClr val="FF0000"/>
              </a:solidFill>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600145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価値ある</a:t>
            </a:r>
            <a:r>
              <a:rPr kumimoji="1" lang="ja-JP" altLang="en-US" dirty="0" smtClean="0"/>
              <a:t>幸福の要素</a:t>
            </a:r>
            <a:endParaRPr kumimoji="1" lang="ja-JP" altLang="en-US" dirty="0"/>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smtClean="0"/>
              <a:t>L</a:t>
            </a:r>
            <a:r>
              <a:rPr lang="ja-JP" altLang="en-US" sz="3200" dirty="0" smtClean="0"/>
              <a:t>　仲間からの愛情</a:t>
            </a:r>
          </a:p>
          <a:p>
            <a:pPr marL="342900" indent="-342900">
              <a:lnSpc>
                <a:spcPct val="90000"/>
              </a:lnSpc>
              <a:spcBef>
                <a:spcPct val="20000"/>
              </a:spcBef>
              <a:buNone/>
            </a:pPr>
            <a:r>
              <a:rPr lang="ja-JP" altLang="en-US" sz="3200" dirty="0" smtClean="0"/>
              <a:t>　　　　他人からの尊敬</a:t>
            </a:r>
            <a:endParaRPr lang="ja-JP" altLang="en-US" sz="3200" dirty="0"/>
          </a:p>
          <a:p>
            <a:pPr marL="342900" indent="-342900">
              <a:lnSpc>
                <a:spcPct val="90000"/>
              </a:lnSpc>
              <a:spcBef>
                <a:spcPct val="20000"/>
              </a:spcBef>
              <a:buFontTx/>
              <a:buChar char="•"/>
            </a:pPr>
            <a:r>
              <a:rPr lang="en-US" altLang="ja-JP" sz="3200" dirty="0" smtClean="0"/>
              <a:t>C</a:t>
            </a:r>
            <a:r>
              <a:rPr lang="ja-JP" altLang="en-US" sz="3200" dirty="0" smtClean="0"/>
              <a:t>　曇りのない良心</a:t>
            </a:r>
          </a:p>
          <a:p>
            <a:pPr marL="342900" indent="-342900">
              <a:lnSpc>
                <a:spcPct val="90000"/>
              </a:lnSpc>
              <a:spcBef>
                <a:spcPct val="20000"/>
              </a:spcBef>
              <a:buNone/>
            </a:pPr>
            <a:r>
              <a:rPr lang="ja-JP" altLang="en-US" sz="3200" dirty="0" smtClean="0"/>
              <a:t>　　　　自尊</a:t>
            </a:r>
            <a:r>
              <a:rPr lang="ja-JP" altLang="en-US" sz="3200" dirty="0"/>
              <a:t>心</a:t>
            </a:r>
          </a:p>
          <a:p>
            <a:pPr marL="342900" indent="-342900">
              <a:lnSpc>
                <a:spcPct val="90000"/>
              </a:lnSpc>
              <a:spcBef>
                <a:spcPct val="20000"/>
              </a:spcBef>
              <a:buFontTx/>
              <a:buChar char="•"/>
            </a:pPr>
            <a:r>
              <a:rPr lang="en-US" altLang="ja-JP" sz="3200" dirty="0" smtClean="0"/>
              <a:t>M</a:t>
            </a:r>
            <a:r>
              <a:rPr lang="ja-JP" altLang="en-US" sz="3200" dirty="0" smtClean="0"/>
              <a:t>　物質的</a:t>
            </a:r>
            <a:r>
              <a:rPr lang="ja-JP" altLang="en-US" sz="3200" dirty="0"/>
              <a:t>な</a:t>
            </a:r>
            <a:r>
              <a:rPr lang="ja-JP" altLang="en-US" sz="3200" dirty="0" smtClean="0"/>
              <a:t>富</a:t>
            </a:r>
          </a:p>
          <a:p>
            <a:pPr marL="342900" indent="-342900">
              <a:lnSpc>
                <a:spcPct val="90000"/>
              </a:lnSpc>
              <a:spcBef>
                <a:spcPct val="20000"/>
              </a:spcBef>
              <a:buNone/>
            </a:pPr>
            <a:r>
              <a:rPr lang="ja-JP" altLang="en-US" sz="3200" dirty="0" smtClean="0"/>
              <a:t>　　　　報酬または利益</a:t>
            </a:r>
            <a:endParaRPr lang="ja-JP" altLang="en-US" sz="3200" dirty="0"/>
          </a:p>
          <a:p>
            <a:pPr marL="342900" indent="-342900">
              <a:lnSpc>
                <a:spcPct val="90000"/>
              </a:lnSpc>
              <a:spcBef>
                <a:spcPct val="20000"/>
              </a:spcBef>
              <a:buFontTx/>
              <a:buChar char="•"/>
            </a:pPr>
            <a:r>
              <a:rPr lang="en-US" altLang="ja-JP" sz="3200" dirty="0" smtClean="0"/>
              <a:t>H</a:t>
            </a:r>
            <a:r>
              <a:rPr lang="ja-JP" altLang="en-US" sz="3200" dirty="0" smtClean="0"/>
              <a:t>　 幸福と満足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smtClean="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smtClean="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smtClean="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666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価値ある奉仕の要素</a:t>
            </a:r>
            <a:endParaRPr kumimoji="1" lang="ja-JP" altLang="en-US" dirty="0">
              <a:solidFill>
                <a:srgbClr val="FFFF99"/>
              </a:solidFill>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smtClean="0"/>
              <a:t>S       </a:t>
            </a:r>
            <a:r>
              <a:rPr kumimoji="1" lang="ja-JP" altLang="en-US" dirty="0" smtClean="0"/>
              <a:t>奉仕</a:t>
            </a:r>
            <a:endParaRPr kumimoji="1" lang="en-US" altLang="ja-JP" dirty="0" smtClean="0"/>
          </a:p>
          <a:p>
            <a:r>
              <a:rPr lang="en-US" altLang="ja-JP" dirty="0" smtClean="0"/>
              <a:t>Q1</a:t>
            </a:r>
            <a:r>
              <a:rPr lang="ja-JP" altLang="en-US" dirty="0" smtClean="0"/>
              <a:t>　 正しい質</a:t>
            </a:r>
            <a:endParaRPr lang="en-US" altLang="ja-JP" dirty="0" smtClean="0"/>
          </a:p>
          <a:p>
            <a:r>
              <a:rPr kumimoji="1" lang="en-US" altLang="ja-JP" dirty="0" smtClean="0"/>
              <a:t>Q2    </a:t>
            </a:r>
            <a:r>
              <a:rPr kumimoji="1" lang="ja-JP" altLang="en-US" dirty="0" smtClean="0"/>
              <a:t>正しい量</a:t>
            </a:r>
            <a:endParaRPr kumimoji="1" lang="en-US" altLang="ja-JP" dirty="0" smtClean="0"/>
          </a:p>
          <a:p>
            <a:r>
              <a:rPr lang="en-US" altLang="ja-JP" dirty="0" smtClean="0"/>
              <a:t>M      </a:t>
            </a:r>
            <a:r>
              <a:rPr lang="ja-JP" altLang="en-US" dirty="0" smtClean="0"/>
              <a:t>正しい管理方法</a:t>
            </a:r>
            <a:endParaRPr kumimoji="1" lang="ja-JP" altLang="en-US" dirty="0"/>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smtClean="0">
                <a:ln>
                  <a:solidFill>
                    <a:schemeClr val="tx1"/>
                  </a:solidFill>
                </a:ln>
                <a:solidFill>
                  <a:srgbClr val="FFFF00"/>
                </a:solidFill>
              </a:rPr>
              <a:t>Bhagavan</a:t>
            </a:r>
            <a:r>
              <a:rPr lang="en-US" altLang="ja-JP" sz="3200" dirty="0" smtClean="0">
                <a:ln>
                  <a:solidFill>
                    <a:schemeClr val="tx1"/>
                  </a:solidFill>
                </a:ln>
                <a:solidFill>
                  <a:srgbClr val="FFFF00"/>
                </a:solidFill>
              </a:rPr>
              <a:t> Das</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平和の科学</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871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21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社員教育</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22878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785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意志</a:t>
            </a:r>
            <a:r>
              <a:rPr kumimoji="1" lang="ja-JP" altLang="en-US" dirty="0" smtClean="0"/>
              <a:t>の要素</a:t>
            </a:r>
            <a:endParaRPr kumimoji="1" lang="ja-JP" altLang="en-US" dirty="0"/>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smtClean="0"/>
              <a:t>I</a:t>
            </a:r>
            <a:r>
              <a:rPr lang="ja-JP" altLang="en-US" sz="3200" dirty="0" smtClean="0"/>
              <a:t>　知的能力</a:t>
            </a:r>
          </a:p>
          <a:p>
            <a:pPr marL="342900" indent="-342900">
              <a:lnSpc>
                <a:spcPct val="90000"/>
              </a:lnSpc>
              <a:spcBef>
                <a:spcPct val="20000"/>
              </a:spcBef>
              <a:buFontTx/>
              <a:buChar char="•"/>
            </a:pPr>
            <a:endParaRPr lang="ja-JP" altLang="en-US" sz="3200" dirty="0"/>
          </a:p>
          <a:p>
            <a:pPr marL="342900" indent="-342900">
              <a:lnSpc>
                <a:spcPct val="90000"/>
              </a:lnSpc>
              <a:spcBef>
                <a:spcPct val="20000"/>
              </a:spcBef>
              <a:buFontTx/>
              <a:buChar char="•"/>
            </a:pPr>
            <a:r>
              <a:rPr lang="en-US" altLang="ja-JP" sz="3200" dirty="0" smtClean="0"/>
              <a:t>S</a:t>
            </a:r>
            <a:r>
              <a:rPr lang="ja-JP" altLang="en-US" sz="3200" dirty="0" smtClean="0"/>
              <a:t>　精神的な能力</a:t>
            </a:r>
          </a:p>
          <a:p>
            <a:pPr marL="342900" indent="-342900">
              <a:lnSpc>
                <a:spcPct val="90000"/>
              </a:lnSpc>
              <a:spcBef>
                <a:spcPct val="20000"/>
              </a:spcBef>
              <a:buFontTx/>
              <a:buChar char="•"/>
            </a:pPr>
            <a:endParaRPr lang="ja-JP" altLang="en-US" sz="3200" dirty="0"/>
          </a:p>
          <a:p>
            <a:pPr marL="342900" indent="-342900">
              <a:lnSpc>
                <a:spcPct val="90000"/>
              </a:lnSpc>
              <a:spcBef>
                <a:spcPct val="20000"/>
              </a:spcBef>
              <a:buFontTx/>
              <a:buChar char="•"/>
            </a:pPr>
            <a:r>
              <a:rPr lang="en-US" altLang="ja-JP" sz="3200" dirty="0" smtClean="0"/>
              <a:t>P</a:t>
            </a:r>
            <a:r>
              <a:rPr lang="ja-JP" altLang="en-US" sz="3200" dirty="0" smtClean="0"/>
              <a:t>　肉体的な要素</a:t>
            </a:r>
          </a:p>
          <a:p>
            <a:pPr marL="342900" indent="-342900">
              <a:lnSpc>
                <a:spcPct val="90000"/>
              </a:lnSpc>
              <a:spcBef>
                <a:spcPct val="20000"/>
              </a:spcBef>
              <a:buNone/>
            </a:pPr>
            <a:r>
              <a:rPr lang="ja-JP" altLang="en-US" sz="3200" dirty="0" smtClean="0"/>
              <a:t>　　　　</a:t>
            </a:r>
            <a:endParaRPr lang="ja-JP" altLang="en-US" sz="3200" dirty="0"/>
          </a:p>
          <a:p>
            <a:pPr marL="342900" indent="-342900">
              <a:lnSpc>
                <a:spcPct val="90000"/>
              </a:lnSpc>
              <a:spcBef>
                <a:spcPct val="20000"/>
              </a:spcBef>
              <a:buFontTx/>
              <a:buChar char="•"/>
            </a:pPr>
            <a:r>
              <a:rPr lang="en-US" altLang="ja-JP" sz="3200" dirty="0" smtClean="0"/>
              <a:t>V</a:t>
            </a:r>
            <a:r>
              <a:rPr lang="ja-JP" altLang="en-US" sz="3200" dirty="0" smtClean="0"/>
              <a:t>　 意志の力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V</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smtClean="0">
                <a:latin typeface="Century" pitchFamily="18" charset="0"/>
              </a:rPr>
              <a:t>I</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smtClean="0">
                <a:latin typeface="Century" pitchFamily="18" charset="0"/>
              </a:rPr>
              <a:t>S</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kumimoji="1" lang="en-US" altLang="ja-JP" sz="4000" dirty="0" smtClean="0">
                <a:latin typeface="Century" pitchFamily="18" charset="0"/>
              </a:rPr>
              <a:t>P</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6970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宇宙の摂理</a:t>
            </a:r>
            <a:endParaRPr kumimoji="1" lang="ja-JP" altLang="en-US" dirty="0"/>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smtClean="0"/>
              <a:t>O</a:t>
            </a:r>
            <a:r>
              <a:rPr lang="ja-JP" altLang="en-US" sz="3200" dirty="0" smtClean="0"/>
              <a:t>　全知</a:t>
            </a:r>
          </a:p>
          <a:p>
            <a:pPr marL="342900" indent="-342900">
              <a:lnSpc>
                <a:spcPct val="90000"/>
              </a:lnSpc>
              <a:spcBef>
                <a:spcPct val="20000"/>
              </a:spcBef>
              <a:buFontTx/>
              <a:buChar char="•"/>
            </a:pPr>
            <a:endParaRPr lang="ja-JP" altLang="en-US" sz="3200" dirty="0"/>
          </a:p>
          <a:p>
            <a:pPr marL="342900" indent="-342900">
              <a:lnSpc>
                <a:spcPct val="90000"/>
              </a:lnSpc>
              <a:spcBef>
                <a:spcPct val="20000"/>
              </a:spcBef>
              <a:buFontTx/>
              <a:buChar char="•"/>
            </a:pPr>
            <a:r>
              <a:rPr lang="en-US" altLang="ja-JP" sz="3200" dirty="0" smtClean="0"/>
              <a:t>O</a:t>
            </a:r>
            <a:r>
              <a:rPr lang="ja-JP" altLang="en-US" sz="3200" dirty="0" smtClean="0"/>
              <a:t>　全能</a:t>
            </a:r>
          </a:p>
          <a:p>
            <a:pPr marL="342900" indent="-342900">
              <a:lnSpc>
                <a:spcPct val="90000"/>
              </a:lnSpc>
              <a:spcBef>
                <a:spcPct val="20000"/>
              </a:spcBef>
              <a:buFontTx/>
              <a:buChar char="•"/>
            </a:pPr>
            <a:endParaRPr lang="ja-JP" altLang="en-US" sz="3200" dirty="0"/>
          </a:p>
          <a:p>
            <a:pPr marL="342900" indent="-342900">
              <a:lnSpc>
                <a:spcPct val="90000"/>
              </a:lnSpc>
              <a:spcBef>
                <a:spcPct val="20000"/>
              </a:spcBef>
              <a:buFontTx/>
              <a:buChar char="•"/>
            </a:pPr>
            <a:r>
              <a:rPr lang="en-US" altLang="ja-JP" sz="3200" dirty="0" smtClean="0"/>
              <a:t>O</a:t>
            </a:r>
            <a:r>
              <a:rPr lang="ja-JP" altLang="en-US" sz="3200" dirty="0" smtClean="0"/>
              <a:t>　普遍的存在</a:t>
            </a:r>
          </a:p>
          <a:p>
            <a:pPr marL="342900" indent="-342900">
              <a:lnSpc>
                <a:spcPct val="90000"/>
              </a:lnSpc>
              <a:spcBef>
                <a:spcPct val="20000"/>
              </a:spcBef>
              <a:buFontTx/>
              <a:buChar char="•"/>
            </a:pPr>
            <a:endParaRPr lang="ja-JP" altLang="en-US" sz="3200" dirty="0"/>
          </a:p>
          <a:p>
            <a:pPr marL="342900" indent="-342900">
              <a:lnSpc>
                <a:spcPct val="90000"/>
              </a:lnSpc>
              <a:spcBef>
                <a:spcPct val="20000"/>
              </a:spcBef>
              <a:buFontTx/>
              <a:buChar char="•"/>
            </a:pPr>
            <a:r>
              <a:rPr lang="en-US" altLang="ja-JP" sz="3200" dirty="0" smtClean="0"/>
              <a:t>P</a:t>
            </a:r>
            <a:r>
              <a:rPr lang="ja-JP" altLang="en-US" sz="3200" dirty="0" smtClean="0"/>
              <a:t>　 創造主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P</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smtClean="0">
                <a:latin typeface="Century" pitchFamily="18" charset="0"/>
              </a:rPr>
              <a:t>O</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smtClean="0">
                <a:latin typeface="Century" pitchFamily="18" charset="0"/>
              </a:rPr>
              <a:t>O</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smtClean="0">
                <a:latin typeface="Century" pitchFamily="18" charset="0"/>
              </a:rPr>
              <a:t>O</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021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新しい労使関係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資本家の責務</a:t>
            </a:r>
          </a:p>
          <a:p>
            <a:pPr>
              <a:buNone/>
            </a:pPr>
            <a:r>
              <a:rPr lang="ja-JP" altLang="en-US" dirty="0" smtClean="0"/>
              <a:t>　　　適正な報酬</a:t>
            </a:r>
          </a:p>
          <a:p>
            <a:pPr>
              <a:buNone/>
            </a:pPr>
            <a:r>
              <a:rPr lang="ja-JP" altLang="en-US" dirty="0" smtClean="0"/>
              <a:t>　　　労働環境　安全・福利厚生・生活保障</a:t>
            </a:r>
          </a:p>
          <a:p>
            <a:pPr>
              <a:buNone/>
            </a:pPr>
            <a:r>
              <a:rPr lang="ja-JP" altLang="en-US" dirty="0" smtClean="0"/>
              <a:t>　　　従業員教育</a:t>
            </a:r>
            <a:endParaRPr kumimoji="1" lang="ja-JP" altLang="en-US" dirty="0" smtClean="0"/>
          </a:p>
          <a:p>
            <a:r>
              <a:rPr lang="ja-JP" altLang="en-US" dirty="0" smtClean="0">
                <a:solidFill>
                  <a:srgbClr val="FF0000"/>
                </a:solidFill>
              </a:rPr>
              <a:t>労働者の責務</a:t>
            </a:r>
            <a:r>
              <a:rPr kumimoji="1" lang="ja-JP" altLang="en-US" dirty="0" smtClean="0"/>
              <a:t>　　　</a:t>
            </a:r>
          </a:p>
          <a:p>
            <a:pPr marL="0" indent="0">
              <a:buNone/>
            </a:pPr>
            <a:r>
              <a:rPr lang="ja-JP" altLang="en-US" dirty="0"/>
              <a:t>　</a:t>
            </a:r>
            <a:r>
              <a:rPr lang="ja-JP" altLang="en-US" dirty="0" smtClean="0"/>
              <a:t>　　最善を尽くした</a:t>
            </a:r>
            <a:r>
              <a:rPr kumimoji="1" lang="ja-JP" altLang="en-US" dirty="0" smtClean="0"/>
              <a:t>労働</a:t>
            </a:r>
          </a:p>
          <a:p>
            <a:pPr marL="0" indent="0">
              <a:buNone/>
            </a:pPr>
            <a:r>
              <a:rPr kumimoji="1" lang="ja-JP" altLang="en-US" dirty="0" smtClean="0"/>
              <a:t>　　　過失防止</a:t>
            </a:r>
          </a:p>
          <a:p>
            <a:pPr marL="0" indent="0">
              <a:buNone/>
            </a:pPr>
            <a:r>
              <a:rPr kumimoji="1" lang="ja-JP" altLang="en-US" dirty="0" smtClean="0"/>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31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Users\TANAKA\AppData\Local\Microsoft\Windows\Temporary Internet Files\Content.IE5\61O0OOQL\MC900279126[1].wmf"/>
          <p:cNvPicPr>
            <a:picLocks noChangeAspect="1" noChangeArrowheads="1"/>
          </p:cNvPicPr>
          <p:nvPr/>
        </p:nvPicPr>
        <p:blipFill>
          <a:blip r:embed="rId3" cstate="print"/>
          <a:srcRect/>
          <a:stretch>
            <a:fillRect/>
          </a:stretch>
        </p:blipFill>
        <p:spPr bwMode="auto">
          <a:xfrm>
            <a:off x="2843808" y="2132856"/>
            <a:ext cx="2327649" cy="1919309"/>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人生の元帳</a:t>
            </a:r>
            <a:endParaRPr kumimoji="1" lang="ja-JP" altLang="en-US" dirty="0"/>
          </a:p>
        </p:txBody>
      </p:sp>
      <p:sp>
        <p:nvSpPr>
          <p:cNvPr id="4" name="コンテンツ プレースホルダ 3"/>
          <p:cNvSpPr>
            <a:spLocks noGrp="1"/>
          </p:cNvSpPr>
          <p:nvPr>
            <p:ph sz="half" idx="1"/>
          </p:nvPr>
        </p:nvSpPr>
        <p:spPr>
          <a:xfrm>
            <a:off x="457200" y="1268760"/>
            <a:ext cx="4038600" cy="3240361"/>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借り方</a:t>
            </a:r>
          </a:p>
          <a:p>
            <a:pPr>
              <a:buNone/>
            </a:pPr>
            <a:r>
              <a:rPr lang="en-US" altLang="ja-JP" sz="3200" dirty="0" smtClean="0">
                <a:latin typeface="+mj-ea"/>
                <a:ea typeface="+mj-ea"/>
              </a:rPr>
              <a:t>D      O      R</a:t>
            </a:r>
          </a:p>
          <a:p>
            <a:r>
              <a:rPr lang="en-US" altLang="ja-JP" sz="3200" dirty="0" smtClean="0">
                <a:latin typeface="+mj-ea"/>
                <a:ea typeface="+mj-ea"/>
              </a:rPr>
              <a:t>D</a:t>
            </a:r>
            <a:r>
              <a:rPr lang="ja-JP" altLang="en-US" sz="3200" dirty="0" smtClean="0">
                <a:latin typeface="+mj-ea"/>
                <a:ea typeface="+mj-ea"/>
              </a:rPr>
              <a:t>　義務</a:t>
            </a:r>
            <a:endParaRPr lang="en-US" altLang="ja-JP" sz="3200" dirty="0" smtClean="0">
              <a:latin typeface="+mj-ea"/>
              <a:ea typeface="+mj-ea"/>
            </a:endParaRPr>
          </a:p>
          <a:p>
            <a:r>
              <a:rPr lang="en-US" altLang="ja-JP" sz="3200" dirty="0" smtClean="0">
                <a:latin typeface="+mj-ea"/>
                <a:ea typeface="+mj-ea"/>
              </a:rPr>
              <a:t>O</a:t>
            </a:r>
            <a:r>
              <a:rPr lang="ja-JP" altLang="en-US" sz="3200" dirty="0" smtClean="0">
                <a:latin typeface="+mj-ea"/>
                <a:ea typeface="+mj-ea"/>
              </a:rPr>
              <a:t>　責務</a:t>
            </a:r>
            <a:endParaRPr lang="en-US" altLang="ja-JP" sz="3200" dirty="0" smtClean="0">
              <a:latin typeface="+mj-ea"/>
              <a:ea typeface="+mj-ea"/>
            </a:endParaRPr>
          </a:p>
          <a:p>
            <a:r>
              <a:rPr lang="en-US" altLang="ja-JP" sz="3200" dirty="0" smtClean="0">
                <a:latin typeface="+mj-ea"/>
                <a:ea typeface="+mj-ea"/>
              </a:rPr>
              <a:t>R</a:t>
            </a:r>
            <a:r>
              <a:rPr lang="ja-JP" altLang="en-US" sz="3200" dirty="0" smtClean="0">
                <a:latin typeface="+mj-ea"/>
                <a:ea typeface="+mj-ea"/>
              </a:rPr>
              <a:t>　責任</a:t>
            </a:r>
            <a:endParaRPr lang="en-US" altLang="ja-JP" sz="3200" dirty="0" smtClean="0">
              <a:latin typeface="+mj-ea"/>
              <a:ea typeface="+mj-ea"/>
            </a:endParaRPr>
          </a:p>
          <a:p>
            <a:endParaRPr kumimoji="1" lang="ja-JP" altLang="en-US" dirty="0"/>
          </a:p>
        </p:txBody>
      </p:sp>
      <p:sp>
        <p:nvSpPr>
          <p:cNvPr id="5" name="コンテンツ プレースホルダ 4"/>
          <p:cNvSpPr>
            <a:spLocks noGrp="1"/>
          </p:cNvSpPr>
          <p:nvPr>
            <p:ph sz="half" idx="2"/>
          </p:nvPr>
        </p:nvSpPr>
        <p:spPr>
          <a:xfrm>
            <a:off x="5220072" y="1196752"/>
            <a:ext cx="3672408" cy="3384376"/>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貸し方</a:t>
            </a:r>
            <a:endParaRPr kumimoji="1" lang="en-US" altLang="ja-JP"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a:p>
            <a:pPr>
              <a:buNone/>
            </a:pPr>
            <a:r>
              <a:rPr lang="en-US" altLang="ja-JP" sz="3200" dirty="0" smtClean="0">
                <a:latin typeface="+mj-ea"/>
                <a:ea typeface="+mj-ea"/>
              </a:rPr>
              <a:t>R      P      </a:t>
            </a:r>
            <a:r>
              <a:rPr lang="en-US" altLang="ja-JP" sz="3200" dirty="0" err="1" smtClean="0">
                <a:latin typeface="+mj-ea"/>
                <a:ea typeface="+mj-ea"/>
              </a:rPr>
              <a:t>P</a:t>
            </a:r>
            <a:endParaRPr lang="en-US" altLang="ja-JP" sz="3200" dirty="0" smtClean="0">
              <a:latin typeface="+mj-ea"/>
              <a:ea typeface="+mj-ea"/>
            </a:endParaRPr>
          </a:p>
          <a:p>
            <a:r>
              <a:rPr kumimoji="1" lang="en-US" altLang="ja-JP" sz="3200" dirty="0" smtClean="0">
                <a:latin typeface="+mj-ea"/>
                <a:ea typeface="+mj-ea"/>
              </a:rPr>
              <a:t>R</a:t>
            </a:r>
            <a:r>
              <a:rPr kumimoji="1" lang="ja-JP" altLang="en-US" sz="3200" dirty="0" smtClean="0">
                <a:latin typeface="+mj-ea"/>
                <a:ea typeface="+mj-ea"/>
              </a:rPr>
              <a:t>　権利</a:t>
            </a:r>
            <a:endParaRPr kumimoji="1" lang="en-US" altLang="ja-JP" sz="3200" dirty="0" smtClean="0">
              <a:latin typeface="+mj-ea"/>
              <a:ea typeface="+mj-ea"/>
            </a:endParaRPr>
          </a:p>
          <a:p>
            <a:r>
              <a:rPr lang="en-US" altLang="ja-JP" sz="3200" dirty="0" smtClean="0">
                <a:latin typeface="+mj-ea"/>
                <a:ea typeface="+mj-ea"/>
              </a:rPr>
              <a:t>P</a:t>
            </a:r>
            <a:r>
              <a:rPr lang="ja-JP" altLang="en-US" sz="3200" dirty="0" smtClean="0">
                <a:latin typeface="+mj-ea"/>
                <a:ea typeface="+mj-ea"/>
              </a:rPr>
              <a:t>　特典</a:t>
            </a:r>
            <a:endParaRPr lang="en-US" altLang="ja-JP" sz="3200" dirty="0" smtClean="0">
              <a:latin typeface="+mj-ea"/>
              <a:ea typeface="+mj-ea"/>
            </a:endParaRPr>
          </a:p>
          <a:p>
            <a:r>
              <a:rPr kumimoji="1" lang="en-US" altLang="ja-JP" sz="3200" dirty="0" smtClean="0">
                <a:latin typeface="+mj-ea"/>
                <a:ea typeface="+mj-ea"/>
              </a:rPr>
              <a:t>P</a:t>
            </a:r>
            <a:r>
              <a:rPr kumimoji="1" lang="ja-JP" altLang="en-US" sz="3200" dirty="0" smtClean="0">
                <a:latin typeface="+mj-ea"/>
                <a:ea typeface="+mj-ea"/>
              </a:rPr>
              <a:t>　特権</a:t>
            </a:r>
            <a:endParaRPr kumimoji="1" lang="ja-JP" altLang="en-US" sz="3200" dirty="0">
              <a:latin typeface="+mj-ea"/>
              <a:ea typeface="+mj-ea"/>
            </a:endParaRPr>
          </a:p>
        </p:txBody>
      </p:sp>
      <p:sp>
        <p:nvSpPr>
          <p:cNvPr id="6" name="テキスト ボックス 5"/>
          <p:cNvSpPr txBox="1"/>
          <p:nvPr/>
        </p:nvSpPr>
        <p:spPr>
          <a:xfrm>
            <a:off x="395536" y="4365104"/>
            <a:ext cx="8424936" cy="2062103"/>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sz="3200" dirty="0" smtClean="0">
                <a:solidFill>
                  <a:schemeClr val="bg1"/>
                </a:solidFill>
              </a:rPr>
              <a:t>雇用主、従業員の双方の責務</a:t>
            </a:r>
          </a:p>
          <a:p>
            <a:pPr algn="ctr"/>
            <a:endParaRPr lang="ja-JP" altLang="en-US" sz="3200" dirty="0" smtClean="0">
              <a:solidFill>
                <a:schemeClr val="bg1"/>
              </a:solidFill>
            </a:endParaRPr>
          </a:p>
          <a:p>
            <a:pPr algn="ctr"/>
            <a:r>
              <a:rPr kumimoji="1" lang="ja-JP" altLang="en-US" sz="3200" dirty="0" smtClean="0">
                <a:solidFill>
                  <a:schemeClr val="bg1"/>
                </a:solidFill>
              </a:rPr>
              <a:t>義務・責務・責任を遂行することが、</a:t>
            </a:r>
          </a:p>
          <a:p>
            <a:pPr algn="ctr"/>
            <a:r>
              <a:rPr kumimoji="1" lang="ja-JP" altLang="en-US" sz="3200" dirty="0" smtClean="0">
                <a:solidFill>
                  <a:schemeClr val="bg1"/>
                </a:solidFill>
              </a:rPr>
              <a:t>権利・特典・特権を得る唯一の方法</a:t>
            </a:r>
            <a:endParaRPr kumimoji="1" lang="ja-JP" altLang="en-US" sz="3200" dirty="0">
              <a:solidFill>
                <a:schemeClr val="bg1"/>
              </a:solidFill>
            </a:endParaRP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1000"/>
                                        <p:tgtEl>
                                          <p:spTgt spid="4">
                                            <p:txEl>
                                              <p:pRg st="0" end="0"/>
                                            </p:txEl>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1000"/>
                                        <p:tgtEl>
                                          <p:spTgt spid="4">
                                            <p:txEl>
                                              <p:pRg st="1" end="1"/>
                                            </p:txEl>
                                          </p:spTgt>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in)">
                                      <p:cBhvr>
                                        <p:cTn id="19" dur="1000"/>
                                        <p:tgtEl>
                                          <p:spTgt spid="4">
                                            <p:txEl>
                                              <p:pRg st="2" end="2"/>
                                            </p:txEl>
                                          </p:spTgt>
                                        </p:tgtEl>
                                      </p:cBhvr>
                                    </p:animEffect>
                                  </p:childTnLst>
                                </p:cTn>
                              </p:par>
                            </p:childTnLst>
                          </p:cTn>
                        </p:par>
                        <p:par>
                          <p:cTn id="20" fill="hold">
                            <p:stCondLst>
                              <p:cond delay="5000"/>
                            </p:stCondLst>
                            <p:childTnLst>
                              <p:par>
                                <p:cTn id="21" presetID="8"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1000"/>
                                        <p:tgtEl>
                                          <p:spTgt spid="4">
                                            <p:txEl>
                                              <p:pRg st="3" end="3"/>
                                            </p:txEl>
                                          </p:spTgt>
                                        </p:tgtEl>
                                      </p:cBhvr>
                                    </p:animEffect>
                                  </p:childTnLst>
                                </p:cTn>
                              </p:par>
                            </p:childTnLst>
                          </p:cTn>
                        </p:par>
                        <p:par>
                          <p:cTn id="24" fill="hold">
                            <p:stCondLst>
                              <p:cond delay="6000"/>
                            </p:stCondLst>
                            <p:childTnLst>
                              <p:par>
                                <p:cTn id="25" presetID="8"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amond(in)">
                                      <p:cBhvr>
                                        <p:cTn id="32" dur="1000"/>
                                        <p:tgtEl>
                                          <p:spTgt spid="5">
                                            <p:txEl>
                                              <p:pRg st="0" end="0"/>
                                            </p:txEl>
                                          </p:spTgt>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diamond(in)">
                                      <p:cBhvr>
                                        <p:cTn id="36" dur="1000"/>
                                        <p:tgtEl>
                                          <p:spTgt spid="5">
                                            <p:txEl>
                                              <p:pRg st="1" end="1"/>
                                            </p:txEl>
                                          </p:spTgt>
                                        </p:tgtEl>
                                      </p:cBhvr>
                                    </p:animEffect>
                                  </p:childTnLst>
                                </p:cTn>
                              </p:par>
                            </p:childTnLst>
                          </p:cTn>
                        </p:par>
                        <p:par>
                          <p:cTn id="37" fill="hold">
                            <p:stCondLst>
                              <p:cond delay="2000"/>
                            </p:stCondLst>
                            <p:childTnLst>
                              <p:par>
                                <p:cTn id="38" presetID="8" presetClass="entr" presetSubtype="16"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diamond(in)">
                                      <p:cBhvr>
                                        <p:cTn id="40" dur="1000"/>
                                        <p:tgtEl>
                                          <p:spTgt spid="5">
                                            <p:txEl>
                                              <p:pRg st="2" end="2"/>
                                            </p:txEl>
                                          </p:spTgt>
                                        </p:tgtEl>
                                      </p:cBhvr>
                                    </p:animEffect>
                                  </p:childTnLst>
                                </p:cTn>
                              </p:par>
                            </p:childTnLst>
                          </p:cTn>
                        </p:par>
                        <p:par>
                          <p:cTn id="41" fill="hold">
                            <p:stCondLst>
                              <p:cond delay="3000"/>
                            </p:stCondLst>
                            <p:childTnLst>
                              <p:par>
                                <p:cTn id="42" presetID="8" presetClass="entr" presetSubtype="16" fill="hold" grpId="0" nodeType="after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diamond(in)">
                                      <p:cBhvr>
                                        <p:cTn id="44" dur="1000"/>
                                        <p:tgtEl>
                                          <p:spTgt spid="5">
                                            <p:txEl>
                                              <p:pRg st="3" end="3"/>
                                            </p:txEl>
                                          </p:spTgt>
                                        </p:tgtEl>
                                      </p:cBhvr>
                                    </p:animEffect>
                                  </p:childTnLst>
                                </p:cTn>
                              </p:par>
                            </p:childTnLst>
                          </p:cTn>
                        </p:par>
                        <p:par>
                          <p:cTn id="45" fill="hold">
                            <p:stCondLst>
                              <p:cond delay="4000"/>
                            </p:stCondLst>
                            <p:childTnLst>
                              <p:par>
                                <p:cTn id="46" presetID="8" presetClass="entr" presetSubtype="16" fill="hold" grpId="0" nodeType="after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diamond(in)">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ol_logo_col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332656"/>
            <a:ext cx="5328592" cy="502476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タイトル 1"/>
          <p:cNvSpPr>
            <a:spLocks noGrp="1"/>
          </p:cNvSpPr>
          <p:nvPr>
            <p:ph type="title"/>
          </p:nvPr>
        </p:nvSpPr>
        <p:spPr>
          <a:xfrm>
            <a:off x="611560" y="5517232"/>
            <a:ext cx="8229600" cy="1143000"/>
          </a:xfrm>
        </p:spPr>
        <p:txBody>
          <a:bodyPr>
            <a:normAutofit/>
          </a:bodyPr>
          <a:lstStyle/>
          <a:p>
            <a:r>
              <a:rPr kumimoji="1" lang="ja-JP" altLang="en-US" sz="4000" dirty="0" smtClean="0"/>
              <a:t>ロータリーにおける立法機関</a:t>
            </a:r>
            <a:endParaRPr kumimoji="1" lang="ja-JP" altLang="en-US" sz="400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2" y="26935"/>
            <a:ext cx="9161161" cy="6831065"/>
          </a:xfrm>
          <a:prstGeom prst="rect">
            <a:avLst/>
          </a:prstGeom>
        </p:spPr>
      </p:pic>
      <p:sp>
        <p:nvSpPr>
          <p:cNvPr id="6" name="テキスト ボックス 5"/>
          <p:cNvSpPr txBox="1"/>
          <p:nvPr/>
        </p:nvSpPr>
        <p:spPr>
          <a:xfrm>
            <a:off x="251520" y="3789040"/>
            <a:ext cx="8568952" cy="830997"/>
          </a:xfrm>
          <a:prstGeom prst="rect">
            <a:avLst/>
          </a:prstGeom>
          <a:solidFill>
            <a:schemeClr val="bg1"/>
          </a:solidFill>
        </p:spPr>
        <p:txBody>
          <a:bodyPr wrap="square" rtlCol="0">
            <a:spAutoFit/>
          </a:bodyPr>
          <a:lstStyle/>
          <a:p>
            <a:pPr algn="ctr"/>
            <a:r>
              <a:rPr kumimoji="1" lang="ja-JP" altLang="en-US" sz="4800" dirty="0" smtClean="0"/>
              <a:t>職業奉仕のモットーの完全理解</a:t>
            </a:r>
            <a:endParaRPr kumimoji="1" lang="ja-JP" altLang="en-US" sz="4800" dirty="0"/>
          </a:p>
        </p:txBody>
      </p:sp>
      <p:pic>
        <p:nvPicPr>
          <p:cNvPr id="7" name="図 6" descr="genryu.gif"/>
          <p:cNvPicPr>
            <a:picLocks noChangeAspect="1"/>
          </p:cNvPicPr>
          <p:nvPr/>
        </p:nvPicPr>
        <p:blipFill>
          <a:blip r:embed="rId4" cstate="print"/>
          <a:stretch>
            <a:fillRect/>
          </a:stretch>
        </p:blipFill>
        <p:spPr>
          <a:xfrm>
            <a:off x="-49209" y="6500834"/>
            <a:ext cx="1261602" cy="357166"/>
          </a:xfrm>
          <a:prstGeom prst="rect">
            <a:avLst/>
          </a:prstGeom>
        </p:spPr>
      </p:pic>
    </p:spTree>
    <p:extLst>
      <p:ext uri="{BB962C8B-B14F-4D97-AF65-F5344CB8AC3E}">
        <p14:creationId xmlns:p14="http://schemas.microsoft.com/office/powerpoint/2010/main" val="31809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t>正しい</a:t>
            </a:r>
            <a:r>
              <a:rPr lang="ja-JP" altLang="ja-JP" dirty="0" smtClean="0"/>
              <a:t>質・量・管理の方法</a:t>
            </a:r>
            <a:endParaRPr kumimoji="1" lang="ja-JP" altLang="en-US" dirty="0"/>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dirty="0" smtClean="0"/>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後援者と常連客の確保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455" fill="hold">
                                          <p:stCondLst>
                                            <p:cond delay="0"/>
                                          </p:stCondLst>
                                        </p:cTn>
                                        <p:tgtEl>
                                          <p:spTgt spid="7">
                                            <p:txEl>
                                              <p:pRg st="2" end="2"/>
                                            </p:txEl>
                                          </p:spTgt>
                                        </p:tgtEl>
                                        <p:attrNameLst>
                                          <p:attrName>style.rotation</p:attrName>
                                        </p:attrNameLst>
                                      </p:cBhvr>
                                      <p:to>
                                        <p:strVal val="-45.0"/>
                                      </p:to>
                                    </p:set>
                                    <p:anim calcmode="lin" valueType="num">
                                      <p:cBhvr>
                                        <p:cTn id="16"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825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455" fill="hold">
                                          <p:stCondLst>
                                            <p:cond delay="0"/>
                                          </p:stCondLst>
                                        </p:cTn>
                                        <p:tgtEl>
                                          <p:spTgt spid="7">
                                            <p:txEl>
                                              <p:pRg st="3" end="3"/>
                                            </p:txEl>
                                          </p:spTgt>
                                        </p:tgtEl>
                                        <p:attrNameLst>
                                          <p:attrName>style.rotation</p:attrName>
                                        </p:attrNameLst>
                                      </p:cBhvr>
                                      <p:to>
                                        <p:strVal val="-45.0"/>
                                      </p:to>
                                    </p:set>
                                    <p:anim calcmode="lin" valueType="num">
                                      <p:cBhvr>
                                        <p:cTn id="24"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t>経済的に成功する方法</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4000" dirty="0" smtClean="0"/>
              <a:t>価値ある奉仕を実践する願望</a:t>
            </a:r>
          </a:p>
          <a:p>
            <a:r>
              <a:rPr lang="ja-JP" altLang="en-US" sz="4000" dirty="0" smtClean="0"/>
              <a:t>奉仕を実践する能力の開発</a:t>
            </a:r>
          </a:p>
          <a:p>
            <a:r>
              <a:rPr kumimoji="1" lang="ja-JP" altLang="en-US" sz="4000" dirty="0" smtClean="0"/>
              <a:t>実践活動に能力を適用する</a:t>
            </a:r>
          </a:p>
          <a:p>
            <a:r>
              <a:rPr lang="ja-JP" altLang="en-US" sz="4000" dirty="0" smtClean="0"/>
              <a:t>奉仕に対する正当な報酬を得る</a:t>
            </a:r>
          </a:p>
          <a:p>
            <a:r>
              <a:rPr kumimoji="1" lang="ja-JP" altLang="en-US" sz="4000" dirty="0" smtClean="0"/>
              <a:t>報酬の貯蓄や活用や節約によって利益を保全する</a:t>
            </a:r>
            <a:endParaRPr kumimoji="1" lang="ja-JP" altLang="en-US" sz="40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保全とは</a:t>
            </a:r>
            <a:endParaRPr kumimoji="1" lang="ja-JP" altLang="en-US" dirty="0"/>
          </a:p>
        </p:txBody>
      </p:sp>
      <p:sp>
        <p:nvSpPr>
          <p:cNvPr id="3" name="コンテンツ プレースホルダ 2"/>
          <p:cNvSpPr>
            <a:spLocks noGrp="1"/>
          </p:cNvSpPr>
          <p:nvPr>
            <p:ph idx="1"/>
          </p:nvPr>
        </p:nvSpPr>
        <p:spPr>
          <a:xfrm>
            <a:off x="4644008" y="1600200"/>
            <a:ext cx="4032448" cy="4525963"/>
          </a:xfrm>
        </p:spPr>
        <p:txBody>
          <a:bodyPr/>
          <a:lstStyle/>
          <a:p>
            <a:r>
              <a:rPr kumimoji="1" lang="ja-JP" altLang="en-US" dirty="0" smtClean="0"/>
              <a:t>損失や危機から守ること</a:t>
            </a:r>
          </a:p>
          <a:p>
            <a:r>
              <a:rPr lang="ja-JP" altLang="en-US" dirty="0" smtClean="0"/>
              <a:t>保存する、節約する、保護すること</a:t>
            </a:r>
          </a:p>
          <a:p>
            <a:r>
              <a:rPr lang="ja-JP" altLang="en-US" dirty="0" smtClean="0"/>
              <a:t>保全とは、時間、エネルギー、お金、品物を浪費しないで賢明に活用すること</a:t>
            </a:r>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7" name="図 6"/>
          <p:cNvPicPr/>
          <p:nvPr/>
        </p:nvPicPr>
        <p:blipFill>
          <a:blip r:embed="rId4" cstate="print">
            <a:extLst>
              <a:ext uri="{28A0092B-C50C-407E-A947-70E740481C1C}">
                <a14:useLocalDpi xmlns:a14="http://schemas.microsoft.com/office/drawing/2010/main" val="0"/>
              </a:ext>
            </a:extLst>
          </a:blip>
          <a:stretch>
            <a:fillRect/>
          </a:stretch>
        </p:blipFill>
        <p:spPr>
          <a:xfrm>
            <a:off x="318626" y="1208211"/>
            <a:ext cx="3677309" cy="544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sers\TANAKA\AppData\Local\Microsoft\Windows\Temporary Internet Files\Content.IE5\0QWAXL9O\MC900383504[1].wmf"/>
          <p:cNvPicPr>
            <a:picLocks noChangeAspect="1" noChangeArrowheads="1"/>
          </p:cNvPicPr>
          <p:nvPr/>
        </p:nvPicPr>
        <p:blipFill>
          <a:blip r:embed="rId3" cstate="print"/>
          <a:srcRect/>
          <a:stretch>
            <a:fillRect/>
          </a:stretch>
        </p:blipFill>
        <p:spPr bwMode="auto">
          <a:xfrm>
            <a:off x="2448841" y="1628800"/>
            <a:ext cx="6695159" cy="5229200"/>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浪費の戒め</a:t>
            </a:r>
            <a:endParaRPr kumimoji="1" lang="ja-JP" altLang="en-US" dirty="0"/>
          </a:p>
        </p:txBody>
      </p:sp>
      <p:sp>
        <p:nvSpPr>
          <p:cNvPr id="3" name="コンテンツ プレースホルダ 2"/>
          <p:cNvSpPr>
            <a:spLocks noGrp="1"/>
          </p:cNvSpPr>
          <p:nvPr>
            <p:ph idx="1"/>
          </p:nvPr>
        </p:nvSpPr>
        <p:spPr>
          <a:xfrm>
            <a:off x="457200" y="1600200"/>
            <a:ext cx="8229600" cy="4205063"/>
          </a:xfrm>
        </p:spPr>
        <p:txBody>
          <a:bodyPr/>
          <a:lstStyle/>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時間の有効活用</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最も効果的なエネルギー</a:t>
            </a:r>
          </a:p>
          <a:p>
            <a:pPr>
              <a:buNone/>
            </a:pPr>
            <a:r>
              <a:rPr lang="ja-JP" altLang="en-US" b="1" dirty="0" smtClean="0">
                <a:ln w="12700">
                  <a:solidFill>
                    <a:srgbClr val="000099"/>
                  </a:solidFill>
                  <a:prstDash val="solid"/>
                </a:ln>
                <a:effectLst>
                  <a:outerShdw blurRad="41275" dist="20320" dir="1800000" algn="tl" rotWithShape="0">
                    <a:srgbClr val="000000">
                      <a:alpha val="40000"/>
                    </a:srgbClr>
                  </a:outerShdw>
                </a:effectLst>
              </a:rPr>
              <a:t>　　　人間のエネルギー・・・マン・パワー</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お金の保全と賢い使い方</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物質の浪費が大きな損失に繋がる</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家庭における浪費</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会社においては、労使の協力が不可欠</a:t>
            </a:r>
            <a:endParaRPr kumimoji="1" lang="ja-JP" altLang="en-US" b="1" dirty="0">
              <a:ln w="12700">
                <a:solidFill>
                  <a:srgbClr val="000099"/>
                </a:solidFill>
                <a:prstDash val="solid"/>
              </a:ln>
              <a:effectLst>
                <a:outerShdw blurRad="41275" dist="20320" dir="1800000" algn="tl" rotWithShape="0">
                  <a:srgbClr val="000000">
                    <a:alpha val="40000"/>
                  </a:srgbClr>
                </a:outerShdw>
              </a:effectLst>
            </a:endParaRPr>
          </a:p>
        </p:txBody>
      </p:sp>
      <p:sp>
        <p:nvSpPr>
          <p:cNvPr id="5" name="テキスト ボックス 4"/>
          <p:cNvSpPr txBox="1"/>
          <p:nvPr/>
        </p:nvSpPr>
        <p:spPr>
          <a:xfrm>
            <a:off x="827584" y="5805264"/>
            <a:ext cx="7344816" cy="584775"/>
          </a:xfrm>
          <a:prstGeom prst="rect">
            <a:avLst/>
          </a:prstGeom>
          <a:solidFill>
            <a:schemeClr val="bg1"/>
          </a:solidFill>
          <a:ln>
            <a:solidFill>
              <a:srgbClr val="FF0000"/>
            </a:solidFill>
          </a:ln>
        </p:spPr>
        <p:txBody>
          <a:bodyPr wrap="square" rtlCol="0">
            <a:spAutoFit/>
          </a:bodyPr>
          <a:lstStyle/>
          <a:p>
            <a:pPr algn="ctr"/>
            <a:r>
              <a:rPr kumimoji="1" lang="ja-JP" altLang="en-US" sz="3200" dirty="0" smtClean="0"/>
              <a:t>価値ある財産を保全して、賢明に使う</a:t>
            </a:r>
            <a:endParaRPr kumimoji="1" lang="ja-JP" altLang="en-US" sz="3200" dirty="0"/>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20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amond(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08" y="0"/>
            <a:ext cx="8229600" cy="1143000"/>
          </a:xfrm>
        </p:spPr>
        <p:txBody>
          <a:bodyPr>
            <a:normAutofit/>
          </a:bodyPr>
          <a:lstStyle/>
          <a:p>
            <a:r>
              <a:rPr kumimoji="1" lang="ja-JP" altLang="en-US" sz="4000" dirty="0" smtClean="0">
                <a:solidFill>
                  <a:srgbClr val="FFFF99"/>
                </a:solidFill>
              </a:rPr>
              <a:t>インド哲学の影響</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4788024" y="1628800"/>
            <a:ext cx="3981128" cy="4525963"/>
          </a:xfrm>
        </p:spPr>
        <p:txBody>
          <a:bodyPr/>
          <a:lstStyle/>
          <a:p>
            <a:r>
              <a:rPr kumimoji="1" lang="ja-JP" altLang="en-US" dirty="0" smtClean="0"/>
              <a:t>インド哲学者</a:t>
            </a:r>
          </a:p>
          <a:p>
            <a:r>
              <a:rPr lang="en-US" altLang="ja-JP" dirty="0" err="1" smtClean="0"/>
              <a:t>Bahgaban</a:t>
            </a:r>
            <a:r>
              <a:rPr lang="en-US" altLang="ja-JP" dirty="0" smtClean="0"/>
              <a:t> Das</a:t>
            </a:r>
          </a:p>
          <a:p>
            <a:r>
              <a:rPr lang="ja-JP" altLang="en-US" dirty="0" smtClean="0"/>
              <a:t>平和の科学</a:t>
            </a:r>
          </a:p>
          <a:p>
            <a:r>
              <a:rPr kumimoji="1" lang="ja-JP" altLang="en-US" dirty="0" smtClean="0"/>
              <a:t>奉仕の三角形</a:t>
            </a:r>
          </a:p>
          <a:p>
            <a:r>
              <a:rPr lang="ja-JP" altLang="en-US" dirty="0" smtClean="0"/>
              <a:t>カントの三元論</a:t>
            </a:r>
            <a:endParaRPr kumimoji="1" lang="ja-JP" altLang="en-US" dirty="0" smtClean="0"/>
          </a:p>
          <a:p>
            <a:endParaRPr kumimoji="1" lang="ja-JP" altLang="en-US" dirty="0"/>
          </a:p>
        </p:txBody>
      </p:sp>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323528" y="1497212"/>
            <a:ext cx="4320480" cy="5028131"/>
          </a:xfrm>
          <a:prstGeom prst="rect">
            <a:avLst/>
          </a:prstGeo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000266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90097782"/>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11" y="10277"/>
            <a:ext cx="8229600" cy="1143000"/>
          </a:xfrm>
          <a:noFill/>
        </p:spPr>
        <p:txBody>
          <a:bodyPr>
            <a:normAutofit/>
          </a:bodyPr>
          <a:lstStyle/>
          <a:p>
            <a:r>
              <a:rPr lang="ja-JP" altLang="en-US" sz="4000" b="1" dirty="0">
                <a:ln>
                  <a:solidFill>
                    <a:sysClr val="windowText" lastClr="000000"/>
                  </a:solidFill>
                </a:ln>
                <a:solidFill>
                  <a:srgbClr val="FFFF99"/>
                </a:solidFill>
              </a:rPr>
              <a:t>奉仕</a:t>
            </a:r>
            <a:r>
              <a:rPr lang="ja-JP" altLang="en-US" sz="4000" b="1" dirty="0" smtClean="0">
                <a:ln>
                  <a:solidFill>
                    <a:sysClr val="windowText" lastClr="000000"/>
                  </a:solidFill>
                </a:ln>
                <a:solidFill>
                  <a:srgbClr val="FFFF99"/>
                </a:solidFill>
              </a:rPr>
              <a:t>の三角形と </a:t>
            </a:r>
            <a:r>
              <a:rPr lang="en-US" altLang="ja-JP" sz="4000" b="1" dirty="0" smtClean="0">
                <a:ln>
                  <a:solidFill>
                    <a:sysClr val="windowText" lastClr="000000"/>
                  </a:solidFill>
                </a:ln>
                <a:solidFill>
                  <a:srgbClr val="FFFF99"/>
                </a:solidFill>
              </a:rPr>
              <a:t>A R E A</a:t>
            </a:r>
            <a:endParaRPr kumimoji="1" lang="ja-JP" altLang="en-US" sz="4000" b="1" dirty="0">
              <a:ln>
                <a:solidFill>
                  <a:sysClr val="windowText" lastClr="000000"/>
                </a:solidFill>
              </a:ln>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484784"/>
            <a:ext cx="4210874" cy="4032448"/>
          </a:xfrm>
        </p:spPr>
      </p:pic>
      <p:sp>
        <p:nvSpPr>
          <p:cNvPr id="6" name="正方形/長方形 5"/>
          <p:cNvSpPr/>
          <p:nvPr/>
        </p:nvSpPr>
        <p:spPr>
          <a:xfrm>
            <a:off x="4860032" y="1412776"/>
            <a:ext cx="3816424" cy="2062103"/>
          </a:xfrm>
          <a:prstGeom prst="rect">
            <a:avLst/>
          </a:prstGeom>
        </p:spPr>
        <p:txBody>
          <a:bodyPr wrap="square">
            <a:spAutoFit/>
          </a:bodyPr>
          <a:lstStyle/>
          <a:p>
            <a:r>
              <a:rPr lang="en-US" altLang="ja-JP" sz="3200" dirty="0"/>
              <a:t>A  Ability	</a:t>
            </a:r>
            <a:r>
              <a:rPr lang="ja-JP" altLang="en-US" sz="3200" dirty="0" smtClean="0"/>
              <a:t>　　</a:t>
            </a:r>
            <a:r>
              <a:rPr lang="ja-JP" altLang="ja-JP" sz="3200" dirty="0" smtClean="0"/>
              <a:t>能力</a:t>
            </a:r>
            <a:endParaRPr lang="ja-JP" altLang="ja-JP" sz="3200" dirty="0"/>
          </a:p>
          <a:p>
            <a:r>
              <a:rPr lang="en-US" altLang="ja-JP" sz="3200" dirty="0"/>
              <a:t>R  Reliability</a:t>
            </a:r>
            <a:r>
              <a:rPr lang="ja-JP" altLang="ja-JP" sz="3200" dirty="0"/>
              <a:t>　</a:t>
            </a:r>
            <a:r>
              <a:rPr lang="en-US" altLang="ja-JP" sz="3200" dirty="0" smtClean="0"/>
              <a:t> </a:t>
            </a:r>
            <a:r>
              <a:rPr lang="ja-JP" altLang="ja-JP" sz="3200" dirty="0" smtClean="0"/>
              <a:t>信頼性</a:t>
            </a:r>
            <a:endParaRPr lang="ja-JP" altLang="ja-JP" sz="3200" dirty="0"/>
          </a:p>
          <a:p>
            <a:r>
              <a:rPr lang="en-US" altLang="ja-JP" sz="3200" dirty="0"/>
              <a:t>E  </a:t>
            </a:r>
            <a:r>
              <a:rPr lang="en-US" altLang="ja-JP" sz="3200" dirty="0" smtClean="0"/>
              <a:t>Endurance</a:t>
            </a:r>
            <a:r>
              <a:rPr lang="ja-JP" altLang="en-US" sz="3200" dirty="0" smtClean="0"/>
              <a:t>　</a:t>
            </a:r>
            <a:r>
              <a:rPr lang="ja-JP" altLang="ja-JP" sz="3200" dirty="0" smtClean="0"/>
              <a:t>忍</a:t>
            </a:r>
            <a:r>
              <a:rPr lang="ja-JP" altLang="ja-JP" sz="3200" dirty="0"/>
              <a:t>耐力</a:t>
            </a:r>
          </a:p>
          <a:p>
            <a:r>
              <a:rPr lang="en-US" altLang="ja-JP" sz="3200" dirty="0"/>
              <a:t>A  Action	</a:t>
            </a:r>
            <a:r>
              <a:rPr lang="ja-JP" altLang="en-US" sz="3200" dirty="0" smtClean="0"/>
              <a:t>　　</a:t>
            </a:r>
            <a:r>
              <a:rPr lang="ja-JP" altLang="ja-JP" sz="3200" dirty="0" smtClean="0"/>
              <a:t>行</a:t>
            </a:r>
            <a:r>
              <a:rPr lang="ja-JP" altLang="ja-JP" sz="3200" dirty="0"/>
              <a:t>動力</a:t>
            </a:r>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6708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74642"/>
          </a:xfrm>
        </p:spPr>
        <p:txBody>
          <a:bodyPr>
            <a:normAutofit/>
          </a:bodyPr>
          <a:lstStyle/>
          <a:p>
            <a:r>
              <a:rPr kumimoji="1" lang="ja-JP" altLang="en-US" sz="8000" dirty="0" smtClean="0">
                <a:solidFill>
                  <a:srgbClr val="FFFF00"/>
                </a:solidFill>
                <a:latin typeface="AR P明朝体U" pitchFamily="50" charset="-128"/>
                <a:ea typeface="AR P明朝体U" pitchFamily="50" charset="-128"/>
              </a:rPr>
              <a:t>なぜ</a:t>
            </a:r>
            <a:br>
              <a:rPr kumimoji="1" lang="ja-JP" altLang="en-US" sz="8000" dirty="0" smtClean="0">
                <a:solidFill>
                  <a:srgbClr val="FFFF00"/>
                </a:solidFill>
                <a:latin typeface="AR P明朝体U" pitchFamily="50" charset="-128"/>
                <a:ea typeface="AR P明朝体U" pitchFamily="50" charset="-128"/>
              </a:rPr>
            </a:br>
            <a:r>
              <a:rPr lang="ja-JP" altLang="en-US" sz="8000" dirty="0" smtClean="0">
                <a:solidFill>
                  <a:srgbClr val="FFFF00"/>
                </a:solidFill>
                <a:latin typeface="AR P明朝体U" pitchFamily="50" charset="-128"/>
                <a:ea typeface="AR P明朝体U" pitchFamily="50" charset="-128"/>
              </a:rPr>
              <a:t>シェルドンは</a:t>
            </a:r>
            <a:br>
              <a:rPr lang="ja-JP" altLang="en-US" sz="8000" dirty="0" smtClean="0">
                <a:solidFill>
                  <a:srgbClr val="FFFF00"/>
                </a:solidFill>
                <a:latin typeface="AR P明朝体U" pitchFamily="50" charset="-128"/>
                <a:ea typeface="AR P明朝体U" pitchFamily="50" charset="-128"/>
              </a:rPr>
            </a:br>
            <a:r>
              <a:rPr lang="ja-JP" altLang="en-US" sz="8000" dirty="0" smtClean="0">
                <a:solidFill>
                  <a:srgbClr val="FFFF00"/>
                </a:solidFill>
                <a:latin typeface="AR P明朝体U" pitchFamily="50" charset="-128"/>
                <a:ea typeface="AR P明朝体U" pitchFamily="50" charset="-128"/>
              </a:rPr>
              <a:t>ロータリーを</a:t>
            </a:r>
            <a:br>
              <a:rPr lang="ja-JP" altLang="en-US" sz="8000" dirty="0" smtClean="0">
                <a:solidFill>
                  <a:srgbClr val="FFFF00"/>
                </a:solidFill>
                <a:latin typeface="AR P明朝体U" pitchFamily="50" charset="-128"/>
                <a:ea typeface="AR P明朝体U" pitchFamily="50" charset="-128"/>
              </a:rPr>
            </a:br>
            <a:r>
              <a:rPr lang="ja-JP" altLang="en-US" sz="8000" dirty="0">
                <a:solidFill>
                  <a:srgbClr val="FFFF00"/>
                </a:solidFill>
                <a:latin typeface="AR P明朝体U" pitchFamily="50" charset="-128"/>
                <a:ea typeface="AR P明朝体U" pitchFamily="50" charset="-128"/>
              </a:rPr>
              <a:t>去ったか</a:t>
            </a:r>
            <a:endParaRPr kumimoji="1" lang="ja-JP" altLang="en-US" sz="8000" dirty="0">
              <a:solidFill>
                <a:srgbClr val="FFFF00"/>
              </a:solidFill>
              <a:latin typeface="AR P明朝体U" pitchFamily="50" charset="-128"/>
              <a:ea typeface="AR P明朝体U" pitchFamily="50" charset="-128"/>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65491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373616" cy="5289451"/>
          </a:xfrm>
        </p:spPr>
        <p:txBody>
          <a:bodyPr>
            <a:noAutofit/>
          </a:bodyPr>
          <a:lstStyle/>
          <a:p>
            <a:pPr>
              <a:lnSpc>
                <a:spcPct val="150000"/>
              </a:lnSpc>
            </a:pPr>
            <a:r>
              <a:rPr kumimoji="1" lang="ja-JP" altLang="en-US" dirty="0" smtClean="0"/>
              <a:t>単なる親睦組織に、奉仕理念を与えた</a:t>
            </a:r>
          </a:p>
          <a:p>
            <a:pPr>
              <a:lnSpc>
                <a:spcPct val="150000"/>
              </a:lnSpc>
            </a:pPr>
            <a:r>
              <a:rPr lang="ja-JP" altLang="en-US" dirty="0" smtClean="0"/>
              <a:t>シェルドンの奉仕理念に基づいた運営</a:t>
            </a:r>
          </a:p>
          <a:p>
            <a:pPr>
              <a:lnSpc>
                <a:spcPct val="150000"/>
              </a:lnSpc>
            </a:pPr>
            <a:r>
              <a:rPr kumimoji="1" lang="ja-JP" altLang="en-US" dirty="0" smtClean="0"/>
              <a:t>シェルドンが産業界に及ぼした大きな影響</a:t>
            </a:r>
          </a:p>
          <a:p>
            <a:pPr>
              <a:lnSpc>
                <a:spcPct val="150000"/>
              </a:lnSpc>
            </a:pPr>
            <a:r>
              <a:rPr kumimoji="1" lang="en-US" altLang="ja-JP" dirty="0" smtClean="0"/>
              <a:t>Service above self </a:t>
            </a:r>
            <a:r>
              <a:rPr kumimoji="1" lang="ja-JP" altLang="en-US" dirty="0" smtClean="0"/>
              <a:t>の普遍化と立場の逆転</a:t>
            </a:r>
          </a:p>
          <a:p>
            <a:pPr>
              <a:lnSpc>
                <a:spcPct val="150000"/>
              </a:lnSpc>
            </a:pPr>
            <a:r>
              <a:rPr lang="ja-JP" altLang="en-US" dirty="0" smtClean="0"/>
              <a:t>シェルドンのモットーに対する批判運動</a:t>
            </a:r>
          </a:p>
          <a:p>
            <a:pPr>
              <a:lnSpc>
                <a:spcPct val="150000"/>
              </a:lnSpc>
            </a:pPr>
            <a:r>
              <a:rPr kumimoji="1" lang="ja-JP" altLang="en-US" dirty="0" smtClean="0"/>
              <a:t>決議</a:t>
            </a:r>
            <a:r>
              <a:rPr kumimoji="1" lang="en-US" altLang="ja-JP" dirty="0" smtClean="0"/>
              <a:t>23-34</a:t>
            </a:r>
            <a:r>
              <a:rPr kumimoji="1" lang="ja-JP" altLang="en-US" dirty="0" smtClean="0"/>
              <a:t>における </a:t>
            </a:r>
            <a:r>
              <a:rPr kumimoji="1" lang="en-US" altLang="ja-JP" dirty="0" smtClean="0"/>
              <a:t>Service above self  </a:t>
            </a:r>
            <a:r>
              <a:rPr kumimoji="1" lang="ja-JP" altLang="en-US" dirty="0" smtClean="0"/>
              <a:t>との同列化</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5200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lnSpc>
                <a:spcPct val="150000"/>
              </a:lnSpc>
            </a:pPr>
            <a:r>
              <a:rPr lang="ja-JP" altLang="en-US" dirty="0"/>
              <a:t>四大奉仕の導入と職業奉仕理念の比重低下</a:t>
            </a:r>
          </a:p>
          <a:p>
            <a:pPr>
              <a:lnSpc>
                <a:spcPct val="150000"/>
              </a:lnSpc>
            </a:pPr>
            <a:r>
              <a:rPr lang="ja-JP" altLang="en-US" dirty="0"/>
              <a:t>シェルドンの奉仕理念との解離</a:t>
            </a:r>
          </a:p>
          <a:p>
            <a:pPr>
              <a:lnSpc>
                <a:spcPct val="150000"/>
              </a:lnSpc>
            </a:pPr>
            <a:r>
              <a:rPr lang="ja-JP" altLang="en-US" dirty="0"/>
              <a:t>シェルドンの奉仕理念の否定</a:t>
            </a:r>
          </a:p>
          <a:p>
            <a:pPr>
              <a:lnSpc>
                <a:spcPct val="150000"/>
              </a:lnSpc>
            </a:pPr>
            <a:r>
              <a:rPr lang="ja-JP" altLang="en-US" dirty="0"/>
              <a:t>社会奉仕への</a:t>
            </a:r>
            <a:r>
              <a:rPr lang="ja-JP" altLang="en-US" dirty="0" smtClean="0"/>
              <a:t>転換</a:t>
            </a:r>
          </a:p>
          <a:p>
            <a:pPr>
              <a:lnSpc>
                <a:spcPct val="150000"/>
              </a:lnSpc>
            </a:pPr>
            <a:r>
              <a:rPr lang="ja-JP" altLang="en-US" dirty="0"/>
              <a:t>息子の死</a:t>
            </a:r>
          </a:p>
          <a:p>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477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40942" y="332656"/>
            <a:ext cx="4023546" cy="6192688"/>
          </a:xfrm>
        </p:spPr>
        <p:txBody>
          <a:bodyPr>
            <a:normAutofit lnSpcReduction="10000"/>
          </a:bodyPr>
          <a:lstStyle/>
          <a:p>
            <a:r>
              <a:rPr kumimoji="1" lang="ja-JP" altLang="en-US" dirty="0" smtClean="0"/>
              <a:t>１８６８年５月生まれ</a:t>
            </a:r>
          </a:p>
          <a:p>
            <a:r>
              <a:rPr lang="ja-JP" altLang="en-US" dirty="0" smtClean="0"/>
              <a:t>ミシガン州バートン</a:t>
            </a:r>
          </a:p>
          <a:p>
            <a:r>
              <a:rPr kumimoji="1" lang="ja-JP" altLang="en-US" dirty="0" smtClean="0"/>
              <a:t>ミシガン大学卒業</a:t>
            </a:r>
          </a:p>
          <a:p>
            <a:r>
              <a:rPr lang="ja-JP" altLang="en-US" dirty="0"/>
              <a:t>堅実な生活</a:t>
            </a:r>
          </a:p>
          <a:p>
            <a:r>
              <a:rPr lang="ja-JP" altLang="en-US" dirty="0" smtClean="0"/>
              <a:t>新しい経営学専攻</a:t>
            </a:r>
          </a:p>
          <a:p>
            <a:r>
              <a:rPr lang="ja-JP" altLang="en-US" dirty="0" smtClean="0"/>
              <a:t>図書のセールス</a:t>
            </a:r>
          </a:p>
          <a:p>
            <a:r>
              <a:rPr kumimoji="1" lang="en-US" altLang="ja-JP" dirty="0" smtClean="0"/>
              <a:t>1902</a:t>
            </a:r>
            <a:r>
              <a:rPr kumimoji="1" lang="ja-JP" altLang="en-US" dirty="0" smtClean="0"/>
              <a:t>年</a:t>
            </a:r>
          </a:p>
          <a:p>
            <a:r>
              <a:rPr lang="ja-JP" altLang="en-US" dirty="0" smtClean="0"/>
              <a:t>シェルドンスクール創設　経営学教育</a:t>
            </a:r>
          </a:p>
          <a:p>
            <a:r>
              <a:rPr kumimoji="1" lang="en-US" altLang="ja-JP" dirty="0" smtClean="0"/>
              <a:t>He profits most who serves best</a:t>
            </a:r>
            <a:endParaRPr kumimoji="1" lang="ja-JP" altLang="en-US" dirty="0"/>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395536" y="332656"/>
            <a:ext cx="4536504" cy="6192688"/>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2" y="26935"/>
            <a:ext cx="9161161" cy="683106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38" y="179335"/>
            <a:ext cx="9161161" cy="6831065"/>
          </a:xfrm>
          <a:prstGeom prst="rect">
            <a:avLst/>
          </a:prstGeom>
        </p:spPr>
      </p:pic>
    </p:spTree>
    <p:extLst>
      <p:ext uri="{BB962C8B-B14F-4D97-AF65-F5344CB8AC3E}">
        <p14:creationId xmlns:p14="http://schemas.microsoft.com/office/powerpoint/2010/main" val="298664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3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962674"/>
          </a:xfrm>
        </p:spPr>
        <p:txBody>
          <a:bodyPr>
            <a:normAutofit/>
          </a:bodyPr>
          <a:lstStyle/>
          <a:p>
            <a:r>
              <a:rPr kumimoji="1" lang="ja-JP" altLang="en-US" sz="6000" b="1" dirty="0" smtClean="0">
                <a:ln>
                  <a:solidFill>
                    <a:sysClr val="windowText" lastClr="000000"/>
                  </a:solidFill>
                </a:ln>
                <a:solidFill>
                  <a:srgbClr val="FFFF00"/>
                </a:solidFill>
              </a:rPr>
              <a:t>シェルドンの奉仕理念</a:t>
            </a: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lang="en-US" altLang="ja-JP" sz="4800" b="1" dirty="0" smtClean="0">
                <a:ln>
                  <a:solidFill>
                    <a:sysClr val="windowText" lastClr="000000"/>
                  </a:solidFill>
                </a:ln>
                <a:solidFill>
                  <a:srgbClr val="FFC000"/>
                </a:solidFill>
              </a:rPr>
              <a:t>He profits most who serves best</a:t>
            </a:r>
            <a:r>
              <a:rPr lang="ja-JP" altLang="en-US" sz="4800" b="1" dirty="0" smtClean="0">
                <a:ln>
                  <a:solidFill>
                    <a:sysClr val="windowText" lastClr="000000"/>
                  </a:solidFill>
                </a:ln>
                <a:solidFill>
                  <a:srgbClr val="FFC000"/>
                </a:solidFill>
              </a:rPr>
              <a:t/>
            </a:r>
            <a:br>
              <a:rPr lang="ja-JP" altLang="en-US" sz="4800" b="1" dirty="0" smtClean="0">
                <a:ln>
                  <a:solidFill>
                    <a:sysClr val="windowText" lastClr="000000"/>
                  </a:solidFill>
                </a:ln>
                <a:solidFill>
                  <a:srgbClr val="FFC000"/>
                </a:solidFill>
              </a:rPr>
            </a:br>
            <a:r>
              <a:rPr lang="en-US" altLang="ja-JP" sz="4800" b="1" dirty="0" smtClean="0">
                <a:ln>
                  <a:solidFill>
                    <a:sysClr val="windowText" lastClr="000000"/>
                  </a:solidFill>
                </a:ln>
                <a:solidFill>
                  <a:srgbClr val="FFC000"/>
                </a:solidFill>
              </a:rPr>
              <a:t/>
            </a:r>
            <a:br>
              <a:rPr lang="en-US" altLang="ja-JP" sz="48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FF00"/>
                </a:solidFill>
              </a:rPr>
              <a:t>ロータリーの職業奉仕理念</a:t>
            </a:r>
            <a:r>
              <a:rPr kumimoji="1" lang="ja-JP" altLang="en-US" dirty="0" smtClean="0"/>
              <a:t/>
            </a:r>
            <a:br>
              <a:rPr kumimoji="1" lang="ja-JP" altLang="en-US" dirty="0" smtClean="0"/>
            </a:b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22075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sz="6000" b="1" dirty="0" smtClean="0">
                <a:ln>
                  <a:solidFill>
                    <a:sysClr val="windowText" lastClr="000000"/>
                  </a:solidFill>
                </a:ln>
                <a:solidFill>
                  <a:srgbClr val="FFC000"/>
                </a:solidFill>
              </a:rPr>
              <a:t>奉仕理念に基づいて</a:t>
            </a:r>
            <a:br>
              <a:rPr kumimoji="1"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継続的な利益をもたらす</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顧客を確保する</a:t>
            </a:r>
            <a:r>
              <a:rPr lang="en-US" altLang="ja-JP" sz="6000" b="1" dirty="0" smtClean="0">
                <a:ln>
                  <a:solidFill>
                    <a:sysClr val="windowText" lastClr="000000"/>
                  </a:solidFill>
                </a:ln>
                <a:solidFill>
                  <a:srgbClr val="FFC000"/>
                </a:solidFill>
              </a:rPr>
              <a:t/>
            </a:r>
            <a:br>
              <a:rPr lang="en-US" altLang="ja-JP"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0000"/>
                </a:solidFill>
              </a:rPr>
              <a:t>職業奉仕実践の</a:t>
            </a:r>
            <a:br>
              <a:rPr lang="ja-JP" altLang="en-US" sz="6000" b="1" dirty="0" smtClean="0">
                <a:ln>
                  <a:solidFill>
                    <a:sysClr val="windowText" lastClr="000000"/>
                  </a:solidFill>
                </a:ln>
                <a:solidFill>
                  <a:srgbClr val="FF0000"/>
                </a:solidFill>
              </a:rPr>
            </a:br>
            <a:r>
              <a:rPr lang="ja-JP" altLang="en-US" sz="6000" b="1" dirty="0">
                <a:ln>
                  <a:solidFill>
                    <a:sysClr val="windowText" lastClr="000000"/>
                  </a:solidFill>
                </a:ln>
                <a:solidFill>
                  <a:srgbClr val="FF0000"/>
                </a:solidFill>
              </a:rPr>
              <a:t>受益者</a:t>
            </a:r>
            <a:r>
              <a:rPr lang="ja-JP" altLang="en-US" sz="6000" b="1" dirty="0" smtClean="0">
                <a:ln>
                  <a:solidFill>
                    <a:sysClr val="windowText" lastClr="000000"/>
                  </a:solidFill>
                </a:ln>
                <a:solidFill>
                  <a:srgbClr val="FF0000"/>
                </a:solidFill>
              </a:rPr>
              <a:t>はロータリアン</a:t>
            </a:r>
            <a:endParaRPr kumimoji="1" lang="ja-JP" altLang="en-US" sz="6000" b="1" dirty="0">
              <a:ln>
                <a:solidFill>
                  <a:sysClr val="windowText" lastClr="000000"/>
                </a:solidFill>
              </a:ln>
              <a:solidFill>
                <a:srgbClr val="FF0000"/>
              </a:solidFill>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10930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12776"/>
            <a:ext cx="8229600" cy="4713387"/>
          </a:xfrm>
        </p:spPr>
        <p:txBody>
          <a:bodyPr/>
          <a:lstStyle/>
          <a:p>
            <a:r>
              <a:rPr kumimoji="1" lang="ja-JP" altLang="en-US" dirty="0" smtClean="0"/>
              <a:t>自分の事業の隆盛</a:t>
            </a:r>
          </a:p>
          <a:p>
            <a:r>
              <a:rPr lang="ja-JP" altLang="en-US" dirty="0"/>
              <a:t>継続的</a:t>
            </a:r>
            <a:r>
              <a:rPr lang="ja-JP" altLang="en-US" dirty="0" smtClean="0"/>
              <a:t>に</a:t>
            </a:r>
            <a:r>
              <a:rPr lang="ja-JP" altLang="en-US" dirty="0"/>
              <a:t>利益</a:t>
            </a:r>
            <a:r>
              <a:rPr lang="ja-JP" altLang="en-US" dirty="0" smtClean="0"/>
              <a:t>を</a:t>
            </a:r>
          </a:p>
          <a:p>
            <a:pPr marL="0" indent="0">
              <a:buNone/>
            </a:pPr>
            <a:r>
              <a:rPr lang="ja-JP" altLang="en-US" dirty="0" smtClean="0"/>
              <a:t>　 もたらす</a:t>
            </a:r>
            <a:r>
              <a:rPr lang="ja-JP" altLang="en-US" dirty="0"/>
              <a:t>常連客</a:t>
            </a:r>
            <a:r>
              <a:rPr lang="ja-JP" altLang="en-US" dirty="0" smtClean="0"/>
              <a:t>の確保</a:t>
            </a:r>
          </a:p>
          <a:p>
            <a:r>
              <a:rPr kumimoji="1" lang="ja-JP" altLang="en-US" dirty="0"/>
              <a:t>倫理基準</a:t>
            </a:r>
            <a:r>
              <a:rPr kumimoji="1" lang="ja-JP" altLang="en-US" dirty="0" smtClean="0"/>
              <a:t>の</a:t>
            </a:r>
            <a:r>
              <a:rPr lang="ja-JP" altLang="en-US" dirty="0"/>
              <a:t>高さ</a:t>
            </a:r>
            <a:r>
              <a:rPr lang="ja-JP" altLang="en-US" dirty="0" smtClean="0"/>
              <a:t>の証明</a:t>
            </a:r>
          </a:p>
          <a:p>
            <a:r>
              <a:rPr kumimoji="1" lang="ja-JP" altLang="en-US" dirty="0" smtClean="0"/>
              <a:t>業界</a:t>
            </a:r>
            <a:r>
              <a:rPr kumimoji="1" lang="ja-JP" altLang="en-US" dirty="0"/>
              <a:t>全体</a:t>
            </a:r>
            <a:r>
              <a:rPr kumimoji="1" lang="ja-JP" altLang="en-US" dirty="0" smtClean="0"/>
              <a:t>の繁栄</a:t>
            </a:r>
          </a:p>
          <a:p>
            <a:r>
              <a:rPr lang="ja-JP" altLang="en-US" dirty="0"/>
              <a:t>地域社会</a:t>
            </a:r>
            <a:r>
              <a:rPr lang="ja-JP" altLang="en-US" dirty="0" smtClean="0"/>
              <a:t>の職業</a:t>
            </a:r>
          </a:p>
          <a:p>
            <a:pPr marL="0" indent="0">
              <a:buNone/>
            </a:pPr>
            <a:r>
              <a:rPr lang="ja-JP" altLang="en-US" dirty="0"/>
              <a:t>　</a:t>
            </a:r>
            <a:r>
              <a:rPr lang="ja-JP" altLang="en-US" dirty="0" smtClean="0"/>
              <a:t>  情報の公開</a:t>
            </a:r>
            <a:endParaRPr kumimoji="1" lang="ja-JP" altLang="en-US" dirty="0" smtClean="0"/>
          </a:p>
          <a:p>
            <a:endParaRPr kumimoji="1" lang="ja-JP" altLang="en-US" dirty="0"/>
          </a:p>
        </p:txBody>
      </p:sp>
      <p:sp>
        <p:nvSpPr>
          <p:cNvPr id="5" name="テキスト ボックス 4"/>
          <p:cNvSpPr txBox="1"/>
          <p:nvPr/>
        </p:nvSpPr>
        <p:spPr>
          <a:xfrm>
            <a:off x="539552" y="5733256"/>
            <a:ext cx="3960440" cy="707886"/>
          </a:xfrm>
          <a:prstGeom prst="rect">
            <a:avLst/>
          </a:prstGeom>
          <a:solidFill>
            <a:srgbClr val="FF0000"/>
          </a:solidFill>
        </p:spPr>
        <p:txBody>
          <a:bodyPr wrap="square" rtlCol="0">
            <a:spAutoFit/>
          </a:bodyPr>
          <a:lstStyle/>
          <a:p>
            <a:r>
              <a:rPr kumimoji="1" lang="ja-JP" altLang="en-US" sz="4000" dirty="0" smtClean="0"/>
              <a:t>ロータリーの広報</a:t>
            </a:r>
            <a:endParaRPr kumimoji="1" lang="ja-JP" altLang="en-US" sz="4000" dirty="0"/>
          </a:p>
        </p:txBody>
      </p:sp>
      <p:sp>
        <p:nvSpPr>
          <p:cNvPr id="6" name="タイトル 1"/>
          <p:cNvSpPr>
            <a:spLocks noGrp="1"/>
          </p:cNvSpPr>
          <p:nvPr>
            <p:ph type="title"/>
          </p:nvPr>
        </p:nvSpPr>
        <p:spPr>
          <a:xfrm>
            <a:off x="539552" y="16772"/>
            <a:ext cx="8229600" cy="1143000"/>
          </a:xfrm>
        </p:spPr>
        <p:txBody>
          <a:bodyPr>
            <a:normAutofit/>
          </a:bodyPr>
          <a:lstStyle/>
          <a:p>
            <a:r>
              <a:rPr kumimoji="1" lang="ja-JP" altLang="en-US" sz="4000" dirty="0" smtClean="0">
                <a:ln>
                  <a:solidFill>
                    <a:schemeClr val="tx1"/>
                  </a:solidFill>
                </a:ln>
                <a:solidFill>
                  <a:srgbClr val="FFFF99"/>
                </a:solidFill>
              </a:rPr>
              <a:t>職業奉仕の実践活動</a:t>
            </a:r>
            <a:endParaRPr kumimoji="1" lang="ja-JP" altLang="en-US" sz="4000" dirty="0">
              <a:ln>
                <a:solidFill>
                  <a:schemeClr val="tx1"/>
                </a:solidFill>
              </a:ln>
              <a:solidFill>
                <a:srgbClr val="FFFF99"/>
              </a:solidFill>
            </a:endParaRPr>
          </a:p>
        </p:txBody>
      </p:sp>
      <p:pic>
        <p:nvPicPr>
          <p:cNvPr id="5122" name="Picture 2" descr="C:\Users\Tanaka\Pictures\imagesCAGCV1Q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60173"/>
            <a:ext cx="3816424" cy="509512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199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250"/>
                                        <p:tgtEl>
                                          <p:spTgt spid="5122"/>
                                        </p:tgtEl>
                                      </p:cBhvr>
                                    </p:animEffect>
                                  </p:childTnLst>
                                </p:cTn>
                              </p:par>
                            </p:childTnLst>
                          </p:cTn>
                        </p:par>
                        <p:par>
                          <p:cTn id="8" fill="hold">
                            <p:stCondLst>
                              <p:cond delay="1250"/>
                            </p:stCondLst>
                            <p:childTnLst>
                              <p:par>
                                <p:cTn id="9" presetID="2" presetClass="entr" presetSubtype="4" fill="hold" grpId="0" nodeType="afterEffect">
                                  <p:stCondLst>
                                    <p:cond delay="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smtClean="0">
                <a:solidFill>
                  <a:srgbClr val="FFFF99"/>
                </a:solidFill>
              </a:rPr>
              <a:t>資本主義の弊害</a:t>
            </a:r>
            <a:endParaRPr kumimoji="1" lang="ja-JP" altLang="en-US" dirty="0">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988840"/>
            <a:ext cx="7776864" cy="4691558"/>
          </a:xfrm>
        </p:spPr>
      </p:pic>
      <p:pic>
        <p:nvPicPr>
          <p:cNvPr id="3075" name="Picture 3" descr="F:\Users\TANAKA\AppData\Local\Microsoft\Windows\Temporary Internet Files\Content.IE5\44C05BQP\MP9004444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12" y="1918625"/>
            <a:ext cx="7803327"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608" y="980728"/>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資本家</a:t>
            </a:r>
            <a:endParaRPr kumimoji="1" lang="ja-JP" altLang="en-US" sz="4000" dirty="0">
              <a:solidFill>
                <a:srgbClr val="FF0000"/>
              </a:solidFill>
            </a:endParaRPr>
          </a:p>
        </p:txBody>
      </p:sp>
      <p:sp>
        <p:nvSpPr>
          <p:cNvPr id="9" name="正方形/長方形 8"/>
          <p:cNvSpPr/>
          <p:nvPr/>
        </p:nvSpPr>
        <p:spPr>
          <a:xfrm>
            <a:off x="5364088" y="991353"/>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労働者</a:t>
            </a:r>
            <a:endParaRPr kumimoji="1" lang="ja-JP" altLang="en-US" sz="4000" dirty="0">
              <a:solidFill>
                <a:srgbClr val="FF0000"/>
              </a:solidFill>
            </a:endParaRPr>
          </a:p>
        </p:txBody>
      </p:sp>
      <p:sp>
        <p:nvSpPr>
          <p:cNvPr id="6" name="左右矢印 5"/>
          <p:cNvSpPr/>
          <p:nvPr/>
        </p:nvSpPr>
        <p:spPr>
          <a:xfrm>
            <a:off x="4090716" y="1124744"/>
            <a:ext cx="108012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008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6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021287"/>
            <a:ext cx="8229600" cy="801065"/>
          </a:xfrm>
        </p:spPr>
        <p:txBody>
          <a:bodyPr>
            <a:normAutofit/>
          </a:bodyPr>
          <a:lstStyle/>
          <a:p>
            <a:r>
              <a:rPr lang="ja-JP" altLang="en-US" sz="3600" dirty="0" smtClean="0"/>
              <a:t>安い労働力　奴隷制度</a:t>
            </a:r>
            <a:endParaRPr kumimoji="1" lang="ja-JP" altLang="en-US" sz="3600" dirty="0"/>
          </a:p>
        </p:txBody>
      </p:sp>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021288"/>
          </a:xfrm>
          <a:prstGeom prst="rect">
            <a:avLst/>
          </a:prstGeo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8" y="19270"/>
            <a:ext cx="9122621" cy="6074026"/>
          </a:xfrm>
          <a:prstGeom prst="rect">
            <a:avLst/>
          </a:prstGeom>
        </p:spPr>
      </p:pic>
    </p:spTree>
    <p:extLst>
      <p:ext uri="{BB962C8B-B14F-4D97-AF65-F5344CB8AC3E}">
        <p14:creationId xmlns:p14="http://schemas.microsoft.com/office/powerpoint/2010/main" val="22824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共</a:t>
            </a:r>
          </a:p>
          <a:p>
            <a:pPr algn="ctr"/>
            <a:r>
              <a:rPr kumimoji="1" lang="ja-JP" altLang="en-US" sz="3200" dirty="0" smtClean="0"/>
              <a:t>産</a:t>
            </a:r>
          </a:p>
          <a:p>
            <a:pPr algn="ctr"/>
            <a:r>
              <a:rPr kumimoji="1" lang="ja-JP" altLang="en-US" sz="3200" dirty="0" smtClean="0"/>
              <a:t>主</a:t>
            </a:r>
          </a:p>
          <a:p>
            <a:pPr algn="ctr"/>
            <a:r>
              <a:rPr kumimoji="1" lang="ja-JP" altLang="en-US" sz="3200" dirty="0" smtClean="0"/>
              <a:t>義</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4398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5200"/>
                            </p:stCondLst>
                            <p:childTnLst>
                              <p:par>
                                <p:cTn id="18" presetID="2" presetClass="entr" presetSubtype="3"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57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7700"/>
                            </p:stCondLst>
                            <p:childTnLst>
                              <p:par>
                                <p:cTn id="27" presetID="2" presetClass="entr" presetSubtype="3"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9700"/>
                            </p:stCondLst>
                            <p:childTnLst>
                              <p:par>
                                <p:cTn id="44" presetID="2" presetClass="entr" presetSubtype="3"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11700"/>
                            </p:stCondLst>
                            <p:childTnLst>
                              <p:par>
                                <p:cTn id="55" presetID="2" presetClass="entr" presetSubtype="9"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122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par>
                          <p:cTn id="63" fill="hold">
                            <p:stCondLst>
                              <p:cond delay="14200"/>
                            </p:stCondLst>
                            <p:childTnLst>
                              <p:par>
                                <p:cTn id="64" presetID="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0-#ppt_h/2"/>
                                          </p:val>
                                        </p:tav>
                                        <p:tav tm="100000">
                                          <p:val>
                                            <p:strVal val="#ppt_y"/>
                                          </p:val>
                                        </p:tav>
                                      </p:tavLst>
                                    </p:anim>
                                  </p:childTnLst>
                                </p:cTn>
                              </p:par>
                            </p:childTnLst>
                          </p:cTn>
                        </p:par>
                        <p:par>
                          <p:cTn id="68" fill="hold">
                            <p:stCondLst>
                              <p:cond delay="147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childTnLst>
                                </p:cTn>
                              </p:par>
                            </p:childTnLst>
                          </p:cTn>
                        </p:par>
                        <p:par>
                          <p:cTn id="72" fill="hold">
                            <p:stCondLst>
                              <p:cond delay="16700"/>
                            </p:stCondLst>
                            <p:childTnLst>
                              <p:par>
                                <p:cTn id="73" presetID="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172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ケ</a:t>
            </a:r>
          </a:p>
          <a:p>
            <a:pPr algn="ctr"/>
            <a:r>
              <a:rPr kumimoji="1" lang="ja-JP" altLang="en-US" sz="2800" b="1" dirty="0" smtClean="0">
                <a:solidFill>
                  <a:schemeClr val="tx1"/>
                </a:solidFill>
              </a:rPr>
              <a:t>イ</a:t>
            </a:r>
          </a:p>
          <a:p>
            <a:pPr algn="ctr"/>
            <a:r>
              <a:rPr kumimoji="1" lang="ja-JP" altLang="en-US" sz="2800" b="1" dirty="0" smtClean="0">
                <a:solidFill>
                  <a:schemeClr val="tx1"/>
                </a:solidFill>
              </a:rPr>
              <a:t>ンズ</a:t>
            </a:r>
          </a:p>
          <a:p>
            <a:pPr algn="ctr"/>
            <a:r>
              <a:rPr kumimoji="1" lang="ja-JP" altLang="en-US" sz="2800" b="1" dirty="0" smtClean="0">
                <a:solidFill>
                  <a:schemeClr val="tx1"/>
                </a:solidFill>
              </a:rPr>
              <a:t>派</a:t>
            </a:r>
            <a:endParaRPr kumimoji="1" lang="ja-JP" altLang="en-US" sz="2800" b="1" dirty="0">
              <a:solidFill>
                <a:schemeClr val="tx1"/>
              </a:solidFill>
            </a:endParaRPr>
          </a:p>
        </p:txBody>
      </p:sp>
      <p:sp>
        <p:nvSpPr>
          <p:cNvPr id="8" name="正方形/長方形 7"/>
          <p:cNvSpPr/>
          <p:nvPr/>
        </p:nvSpPr>
        <p:spPr>
          <a:xfrm>
            <a:off x="2807804" y="1908132"/>
            <a:ext cx="792088" cy="22645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民</a:t>
            </a:r>
          </a:p>
          <a:p>
            <a:pPr algn="ctr"/>
            <a:r>
              <a:rPr kumimoji="1" lang="ja-JP" altLang="en-US" sz="3200" dirty="0" smtClean="0">
                <a:solidFill>
                  <a:schemeClr val="tx1"/>
                </a:solidFill>
              </a:rPr>
              <a:t>主</a:t>
            </a:r>
          </a:p>
          <a:p>
            <a:pPr algn="ctr"/>
            <a:r>
              <a:rPr kumimoji="1" lang="ja-JP" altLang="en-US" sz="3200" dirty="0" smtClean="0">
                <a:solidFill>
                  <a:schemeClr val="tx1"/>
                </a:solidFill>
              </a:rPr>
              <a:t>党</a:t>
            </a:r>
            <a:endParaRPr kumimoji="1" lang="ja-JP" altLang="en-US" sz="3200" dirty="0">
              <a:solidFill>
                <a:schemeClr val="tx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修正資本主義</a:t>
            </a:r>
            <a:endParaRPr kumimoji="1" lang="ja-JP" altLang="en-US" sz="2800" b="1" dirty="0">
              <a:solidFill>
                <a:schemeClr val="tx1"/>
              </a:solidFill>
            </a:endParaRPr>
          </a:p>
        </p:txBody>
      </p:sp>
      <p:sp>
        <p:nvSpPr>
          <p:cNvPr id="15" name="正方形/長方形 14"/>
          <p:cNvSpPr/>
          <p:nvPr/>
        </p:nvSpPr>
        <p:spPr>
          <a:xfrm>
            <a:off x="2807804" y="4077073"/>
            <a:ext cx="792088"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社会</a:t>
            </a:r>
            <a:r>
              <a:rPr lang="ja-JP" altLang="en-US" sz="2800" b="1" dirty="0" smtClean="0">
                <a:solidFill>
                  <a:schemeClr val="tx1"/>
                </a:solidFill>
              </a:rPr>
              <a:t>民主主義</a:t>
            </a:r>
            <a:endParaRPr kumimoji="1" lang="ja-JP" altLang="en-US" sz="2800" b="1" dirty="0" smtClean="0">
              <a:solidFill>
                <a:schemeClr val="tx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コンテンツ プレースホルダ 3" descr="ケインズ1.jpg"/>
          <p:cNvPicPr/>
          <p:nvPr/>
        </p:nvPicPr>
        <p:blipFill>
          <a:blip r:embed="rId4" cstate="print">
            <a:extLst>
              <a:ext uri="{28A0092B-C50C-407E-A947-70E740481C1C}">
                <a14:useLocalDpi xmlns:a14="http://schemas.microsoft.com/office/drawing/2010/main" val="0"/>
              </a:ext>
            </a:extLst>
          </a:blip>
          <a:stretch>
            <a:fillRect/>
          </a:stretch>
        </p:blipFill>
        <p:spPr bwMode="auto">
          <a:xfrm>
            <a:off x="3634104" y="0"/>
            <a:ext cx="5509895" cy="6858000"/>
          </a:xfrm>
          <a:prstGeom prst="rect">
            <a:avLst/>
          </a:prstGeom>
          <a:noFill/>
          <a:ln w="9525">
            <a:noFill/>
            <a:miter lim="800000"/>
            <a:headEnd/>
            <a:tailEnd/>
          </a:ln>
        </p:spPr>
      </p:pic>
    </p:spTree>
    <p:extLst>
      <p:ext uri="{BB962C8B-B14F-4D97-AF65-F5344CB8AC3E}">
        <p14:creationId xmlns:p14="http://schemas.microsoft.com/office/powerpoint/2010/main" val="33676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ミ</a:t>
            </a:r>
          </a:p>
          <a:p>
            <a:pPr algn="ctr"/>
            <a:r>
              <a:rPr kumimoji="1" lang="ja-JP" altLang="en-US" sz="2800" b="1" dirty="0" smtClean="0">
                <a:solidFill>
                  <a:schemeClr val="tx1"/>
                </a:solidFill>
              </a:rPr>
              <a:t>シ</a:t>
            </a:r>
          </a:p>
          <a:p>
            <a:pPr algn="ctr"/>
            <a:r>
              <a:rPr kumimoji="1" lang="ja-JP" altLang="en-US" sz="2800" b="1" dirty="0" smtClean="0">
                <a:solidFill>
                  <a:schemeClr val="tx1"/>
                </a:solidFill>
              </a:rPr>
              <a:t>ガ</a:t>
            </a:r>
          </a:p>
          <a:p>
            <a:pPr algn="ctr"/>
            <a:r>
              <a:rPr kumimoji="1" lang="ja-JP" altLang="en-US" sz="2800" b="1" dirty="0" smtClean="0">
                <a:solidFill>
                  <a:schemeClr val="tx1"/>
                </a:solidFill>
              </a:rPr>
              <a:t>ン</a:t>
            </a:r>
          </a:p>
          <a:p>
            <a:pPr algn="ctr"/>
            <a:r>
              <a:rPr kumimoji="1" lang="ja-JP" altLang="en-US" sz="2800" b="1" dirty="0" smtClean="0">
                <a:solidFill>
                  <a:schemeClr val="tx1"/>
                </a:solidFill>
              </a:rPr>
              <a:t>大</a:t>
            </a:r>
          </a:p>
          <a:p>
            <a:pPr algn="ctr"/>
            <a:r>
              <a:rPr kumimoji="1" lang="ja-JP" altLang="en-US" sz="2800" b="1" dirty="0" smtClean="0">
                <a:solidFill>
                  <a:schemeClr val="tx1"/>
                </a:solidFill>
              </a:rPr>
              <a:t>学</a:t>
            </a:r>
            <a:endParaRPr kumimoji="1" lang="ja-JP" altLang="en-US" sz="2800" b="1" dirty="0">
              <a:solidFill>
                <a:schemeClr val="tx1"/>
              </a:solidFill>
            </a:endParaRPr>
          </a:p>
        </p:txBody>
      </p:sp>
      <p:sp>
        <p:nvSpPr>
          <p:cNvPr id="10" name="正方形/長方形 9"/>
          <p:cNvSpPr/>
          <p:nvPr/>
        </p:nvSpPr>
        <p:spPr>
          <a:xfrm>
            <a:off x="4749788" y="1998504"/>
            <a:ext cx="796552"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シ</a:t>
            </a:r>
          </a:p>
          <a:p>
            <a:pPr algn="ctr"/>
            <a:r>
              <a:rPr lang="ja-JP" altLang="en-US" sz="2800" b="1" dirty="0" smtClean="0">
                <a:solidFill>
                  <a:schemeClr val="tx1"/>
                </a:solidFill>
              </a:rPr>
              <a:t>ェ</a:t>
            </a:r>
          </a:p>
          <a:p>
            <a:pPr algn="ctr"/>
            <a:r>
              <a:rPr lang="ja-JP" altLang="en-US" sz="2800" b="1" dirty="0" smtClean="0">
                <a:solidFill>
                  <a:schemeClr val="tx1"/>
                </a:solidFill>
              </a:rPr>
              <a:t>ル</a:t>
            </a:r>
          </a:p>
          <a:p>
            <a:pPr algn="ctr"/>
            <a:r>
              <a:rPr lang="ja-JP" altLang="en-US" sz="2800" b="1" dirty="0" smtClean="0">
                <a:solidFill>
                  <a:schemeClr val="tx1"/>
                </a:solidFill>
              </a:rPr>
              <a:t>ド</a:t>
            </a:r>
          </a:p>
          <a:p>
            <a:pPr algn="ctr"/>
            <a:r>
              <a:rPr lang="ja-JP" altLang="en-US" sz="2800" b="1" dirty="0" smtClean="0">
                <a:solidFill>
                  <a:schemeClr val="tx1"/>
                </a:solidFill>
              </a:rPr>
              <a:t>ン</a:t>
            </a:r>
            <a:endParaRPr kumimoji="1" lang="ja-JP" altLang="en-US" sz="2800" b="1" dirty="0" smtClean="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177721" y="963561"/>
            <a:ext cx="3672408" cy="5472608"/>
          </a:xfrm>
          <a:prstGeom prst="rect">
            <a:avLst/>
          </a:prstGeom>
        </p:spPr>
      </p:pic>
    </p:spTree>
    <p:extLst>
      <p:ext uri="{BB962C8B-B14F-4D97-AF65-F5344CB8AC3E}">
        <p14:creationId xmlns:p14="http://schemas.microsoft.com/office/powerpoint/2010/main" val="6574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TotalTime>
  <Words>10002</Words>
  <Application>Microsoft Office PowerPoint</Application>
  <PresentationFormat>画面に合わせる (4:3)</PresentationFormat>
  <Paragraphs>674</Paragraphs>
  <Slides>42</Slides>
  <Notes>42</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PowerPoint プレゼンテーション</vt:lpstr>
      <vt:lpstr>He profits most  who serves best</vt:lpstr>
      <vt:lpstr>ロータリーにおける立法機関</vt:lpstr>
      <vt:lpstr>PowerPoint プレゼンテーション</vt:lpstr>
      <vt:lpstr>資本主義の弊害</vt:lpstr>
      <vt:lpstr>安い労働力　奴隷制度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He profits most  who  serves best</vt:lpstr>
      <vt:lpstr>He profits most who serves best</vt:lpstr>
      <vt:lpstr>奉仕とは</vt:lpstr>
      <vt:lpstr>奉仕理念に基づいて 継続的な利益をもたらす 顧客を確保する  職業奉仕実践の 受益者はロータリアン</vt:lpstr>
      <vt:lpstr>価値ある幸福の要素</vt:lpstr>
      <vt:lpstr>価値ある奉仕の要素</vt:lpstr>
      <vt:lpstr>正しい質・量・管理の方法</vt:lpstr>
      <vt:lpstr>正しい質・量・管理の方法</vt:lpstr>
      <vt:lpstr>正しい質・量・管理の方法</vt:lpstr>
      <vt:lpstr>意志の要素</vt:lpstr>
      <vt:lpstr>宇宙の摂理</vt:lpstr>
      <vt:lpstr>新しい労使関係</vt:lpstr>
      <vt:lpstr>人生の元帳</vt:lpstr>
      <vt:lpstr>正しい質・量・管理の方法</vt:lpstr>
      <vt:lpstr>経済的に成功する方法</vt:lpstr>
      <vt:lpstr>保全とは</vt:lpstr>
      <vt:lpstr>浪費の戒め</vt:lpstr>
      <vt:lpstr>インド哲学の影響</vt:lpstr>
      <vt:lpstr>PowerPoint プレゼンテーション</vt:lpstr>
      <vt:lpstr>奉仕の三角形と A R E A</vt:lpstr>
      <vt:lpstr>なぜ シェルドンは ロータリーを 去ったか</vt:lpstr>
      <vt:lpstr>PowerPoint プレゼンテーション</vt:lpstr>
      <vt:lpstr>PowerPoint プレゼンテーション</vt:lpstr>
      <vt:lpstr>シェルドンの奉仕理念  He profits most who serves best  ロータリーの職業奉仕理念 </vt:lpstr>
      <vt:lpstr>奉仕理念に基づいて 継続的な利益をもたらす 顧客を確保する  職業奉仕実践の 受益者はロータリアン</vt:lpstr>
      <vt:lpstr>職業奉仕の実践活動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131</cp:revision>
  <dcterms:created xsi:type="dcterms:W3CDTF">2011-07-09T00:39:15Z</dcterms:created>
  <dcterms:modified xsi:type="dcterms:W3CDTF">2012-04-25T02:56:05Z</dcterms:modified>
</cp:coreProperties>
</file>