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09" r:id="rId2"/>
    <p:sldId id="408" r:id="rId3"/>
    <p:sldId id="414" r:id="rId4"/>
    <p:sldId id="415" r:id="rId5"/>
    <p:sldId id="416" r:id="rId6"/>
    <p:sldId id="418" r:id="rId7"/>
    <p:sldId id="419" r:id="rId8"/>
    <p:sldId id="409" r:id="rId9"/>
    <p:sldId id="410" r:id="rId10"/>
    <p:sldId id="411" r:id="rId11"/>
    <p:sldId id="401" r:id="rId12"/>
    <p:sldId id="387" r:id="rId13"/>
    <p:sldId id="402" r:id="rId14"/>
    <p:sldId id="403" r:id="rId15"/>
    <p:sldId id="424" r:id="rId16"/>
    <p:sldId id="404" r:id="rId17"/>
    <p:sldId id="406" r:id="rId18"/>
    <p:sldId id="407" r:id="rId19"/>
    <p:sldId id="315" r:id="rId20"/>
    <p:sldId id="267" r:id="rId21"/>
    <p:sldId id="270" r:id="rId22"/>
    <p:sldId id="329" r:id="rId23"/>
    <p:sldId id="412" r:id="rId24"/>
    <p:sldId id="413" r:id="rId25"/>
    <p:sldId id="362" r:id="rId26"/>
    <p:sldId id="354" r:id="rId27"/>
    <p:sldId id="364" r:id="rId28"/>
    <p:sldId id="363" r:id="rId29"/>
    <p:sldId id="355" r:id="rId30"/>
    <p:sldId id="356" r:id="rId31"/>
    <p:sldId id="357" r:id="rId32"/>
    <p:sldId id="358" r:id="rId33"/>
    <p:sldId id="359" r:id="rId34"/>
    <p:sldId id="360" r:id="rId35"/>
    <p:sldId id="296" r:id="rId36"/>
    <p:sldId id="370" r:id="rId37"/>
    <p:sldId id="371" r:id="rId38"/>
    <p:sldId id="389" r:id="rId3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09" autoAdjust="0"/>
    <p:restoredTop sz="61893" autoAdjust="0"/>
  </p:normalViewPr>
  <p:slideViewPr>
    <p:cSldViewPr>
      <p:cViewPr varScale="1">
        <p:scale>
          <a:sx n="74" d="100"/>
          <a:sy n="74" d="100"/>
        </p:scale>
        <p:origin x="-2694" y="-84"/>
      </p:cViewPr>
      <p:guideLst>
        <p:guide orient="horz" pos="2160"/>
        <p:guide pos="2880"/>
      </p:guideLst>
    </p:cSldViewPr>
  </p:slideViewPr>
  <p:notesTextViewPr>
    <p:cViewPr>
      <p:scale>
        <a:sx n="100" d="100"/>
        <a:sy n="100" d="100"/>
      </p:scale>
      <p:origin x="0" y="0"/>
    </p:cViewPr>
  </p:notesTextViewPr>
  <p:sorterViewPr>
    <p:cViewPr>
      <p:scale>
        <a:sx n="1" d="2"/>
        <a:sy n="1" d="2"/>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2026/3/27</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dirty="0"/>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 </a:t>
            </a:r>
            <a:r>
              <a:rPr kumimoji="1" lang="en-US" altLang="ja-JP" sz="1200" b="0" i="0" u="none" strike="noStrike" kern="1200" baseline="0" dirty="0">
                <a:solidFill>
                  <a:schemeClr val="tx1"/>
                </a:solidFill>
                <a:latin typeface="+mn-lt"/>
                <a:ea typeface="+mn-ea"/>
                <a:cs typeface="+mn-cs"/>
              </a:rPr>
              <a:t>6</a:t>
            </a:r>
            <a:r>
              <a:rPr kumimoji="1" lang="ja-JP" altLang="en-US" sz="1200" b="0" i="0" u="none" strike="noStrike" kern="1200" baseline="0" dirty="0">
                <a:solidFill>
                  <a:schemeClr val="tx1"/>
                </a:solidFill>
                <a:latin typeface="+mn-lt"/>
                <a:ea typeface="+mn-ea"/>
                <a:cs typeface="+mn-cs"/>
              </a:rPr>
              <a:t>月末の統計によると、日本のロータリー会員数は</a:t>
            </a:r>
            <a:r>
              <a:rPr kumimoji="1" lang="en-US" altLang="ja-JP" sz="1200" b="0" i="0" u="none" strike="noStrike" kern="1200" baseline="0" dirty="0">
                <a:solidFill>
                  <a:schemeClr val="tx1"/>
                </a:solidFill>
                <a:latin typeface="+mn-lt"/>
                <a:ea typeface="+mn-ea"/>
                <a:cs typeface="+mn-cs"/>
              </a:rPr>
              <a:t>2000</a:t>
            </a:r>
            <a:r>
              <a:rPr kumimoji="1" lang="ja-JP" altLang="en-US" sz="1200" b="0" i="0" u="none" strike="noStrike" kern="1200" baseline="0" dirty="0">
                <a:solidFill>
                  <a:schemeClr val="tx1"/>
                </a:solidFill>
                <a:latin typeface="+mn-lt"/>
                <a:ea typeface="+mn-ea"/>
                <a:cs typeface="+mn-cs"/>
              </a:rPr>
              <a:t>名減少して</a:t>
            </a:r>
            <a:r>
              <a:rPr kumimoji="1" lang="en-US" altLang="ja-JP" sz="1200" b="0" i="0" u="none" strike="noStrike" kern="1200" baseline="0" dirty="0">
                <a:solidFill>
                  <a:schemeClr val="tx1"/>
                </a:solidFill>
                <a:latin typeface="+mn-lt"/>
                <a:ea typeface="+mn-ea"/>
                <a:cs typeface="+mn-cs"/>
              </a:rPr>
              <a:t>87,137</a:t>
            </a:r>
            <a:r>
              <a:rPr kumimoji="1" lang="ja-JP" altLang="en-US" sz="1200" b="0" i="0" u="none" strike="noStrike" kern="1200" baseline="0" dirty="0">
                <a:solidFill>
                  <a:schemeClr val="tx1"/>
                </a:solidFill>
                <a:latin typeface="+mn-lt"/>
                <a:ea typeface="+mn-ea"/>
                <a:cs typeface="+mn-cs"/>
              </a:rPr>
              <a:t>名になりました。これは昨年度末の会員数ですから、新年度から退会する人はかなりの数に上るものと思われます。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ここで、ロータリアンなら誰でも知っている決議</a:t>
            </a:r>
            <a:r>
              <a:rPr kumimoji="1" lang="en-US" altLang="ja-JP" sz="1200" b="0" i="0" u="none" strike="noStrike" kern="1200" baseline="0" dirty="0">
                <a:solidFill>
                  <a:schemeClr val="tx1"/>
                </a:solidFill>
                <a:latin typeface="+mn-lt"/>
                <a:ea typeface="+mn-ea"/>
                <a:cs typeface="+mn-cs"/>
              </a:rPr>
              <a:t>23-34 </a:t>
            </a:r>
            <a:r>
              <a:rPr kumimoji="1" lang="ja-JP" altLang="en-US" sz="1200" b="0" i="0" u="none" strike="noStrike" kern="1200" baseline="0" dirty="0">
                <a:solidFill>
                  <a:schemeClr val="tx1"/>
                </a:solidFill>
                <a:latin typeface="+mn-lt"/>
                <a:ea typeface="+mn-ea"/>
                <a:cs typeface="+mn-cs"/>
              </a:rPr>
              <a:t>を思い起こしてみましょう。</a:t>
            </a:r>
          </a:p>
          <a:p>
            <a:r>
              <a:rPr kumimoji="1" lang="ja-JP" altLang="en-US" sz="1200" b="0" i="0" u="none" strike="noStrike" kern="1200" baseline="0" dirty="0">
                <a:solidFill>
                  <a:schemeClr val="tx1"/>
                </a:solidFill>
                <a:latin typeface="+mn-lt"/>
                <a:ea typeface="+mn-ea"/>
                <a:cs typeface="+mn-cs"/>
              </a:rPr>
              <a:t>私たちの心の中では、自分が儲けたいという利己の心と、他人のために尽くしたいという利他の 心が常に葛藤を繰り返しています。</a:t>
            </a:r>
          </a:p>
          <a:p>
            <a:r>
              <a:rPr kumimoji="1" lang="ja-JP" altLang="en-US" sz="1200" b="0" i="0" u="none" strike="noStrike" kern="1200" baseline="0" dirty="0">
                <a:solidFill>
                  <a:schemeClr val="tx1"/>
                </a:solidFill>
                <a:latin typeface="+mn-lt"/>
                <a:ea typeface="+mn-ea"/>
                <a:cs typeface="+mn-cs"/>
              </a:rPr>
              <a:t>この相反する心を調和するのがロータリーの奉仕理念であり、これを明文化したのが決議</a:t>
            </a:r>
            <a:r>
              <a:rPr kumimoji="1" lang="en-US" altLang="ja-JP" sz="1200" b="0" i="0" u="none" strike="noStrike" kern="1200" baseline="0" dirty="0">
                <a:solidFill>
                  <a:schemeClr val="tx1"/>
                </a:solidFill>
                <a:latin typeface="+mn-lt"/>
                <a:ea typeface="+mn-ea"/>
                <a:cs typeface="+mn-cs"/>
              </a:rPr>
              <a:t>23-34 </a:t>
            </a:r>
            <a:r>
              <a:rPr kumimoji="1" lang="ja-JP" altLang="en-US" sz="1200" b="0" i="0" u="none" strike="noStrike" kern="1200" baseline="0" dirty="0">
                <a:solidFill>
                  <a:schemeClr val="tx1"/>
                </a:solidFill>
                <a:latin typeface="+mn-lt"/>
                <a:ea typeface="+mn-ea"/>
                <a:cs typeface="+mn-cs"/>
              </a:rPr>
              <a:t>です。</a:t>
            </a:r>
          </a:p>
          <a:p>
            <a:r>
              <a:rPr kumimoji="1" lang="ja-JP" altLang="en-US" sz="1200" b="0" i="0" u="none" strike="noStrike" kern="1200" baseline="0" dirty="0">
                <a:solidFill>
                  <a:schemeClr val="tx1"/>
                </a:solidFill>
                <a:latin typeface="+mn-lt"/>
                <a:ea typeface="+mn-ea"/>
                <a:cs typeface="+mn-cs"/>
              </a:rPr>
              <a:t>しかし、昨今のロータリー活動を見ると、二つ相反する心の調和を図るのではなく、自分の事業を繁栄させたいという実業人の要望が完全に無視されて、対社会的奉仕活動のみが強調されて</a:t>
            </a:r>
            <a:r>
              <a:rPr kumimoji="1" lang="ja-JP" altLang="en-US" sz="1200" b="0" i="0" u="none" strike="noStrike" kern="1200" baseline="0" dirty="0" err="1">
                <a:solidFill>
                  <a:schemeClr val="tx1"/>
                </a:solidFill>
                <a:latin typeface="+mn-lt"/>
                <a:ea typeface="+mn-ea"/>
                <a:cs typeface="+mn-cs"/>
              </a:rPr>
              <a:t>い</a:t>
            </a:r>
            <a:r>
              <a:rPr kumimoji="1" lang="ja-JP" altLang="en-US" sz="1200" b="0" i="0" u="none" strike="noStrike" kern="1200" baseline="0" dirty="0">
                <a:solidFill>
                  <a:schemeClr val="tx1"/>
                </a:solidFill>
                <a:latin typeface="+mn-lt"/>
                <a:ea typeface="+mn-ea"/>
                <a:cs typeface="+mn-cs"/>
              </a:rPr>
              <a:t> ます。</a:t>
            </a:r>
          </a:p>
          <a:p>
            <a:r>
              <a:rPr kumimoji="1" lang="ja-JP" altLang="en-US" sz="1200" b="0" i="0" u="none" strike="noStrike" kern="1200" baseline="0" dirty="0">
                <a:solidFill>
                  <a:schemeClr val="tx1"/>
                </a:solidFill>
                <a:latin typeface="+mn-lt"/>
                <a:ea typeface="+mn-ea"/>
                <a:cs typeface="+mn-cs"/>
              </a:rPr>
              <a:t>実業人の利己の心とは自らの事業を繁栄させることです。経営学の理念に基づいて事業を繁栄させることが職業奉仕なのです。この大切な奉仕活動が、即ち職業奉仕が完全に無視されて、対社会的なボランティア活動だけが強調されていることが、ロータリーのメリットを失わせて、魅 力を欠く大きな理由になっているのです。</a:t>
            </a:r>
          </a:p>
          <a:p>
            <a:r>
              <a:rPr kumimoji="1" lang="ja-JP" altLang="en-US" sz="1200" b="0" i="0" u="none" strike="noStrike" kern="1200" baseline="0" dirty="0">
                <a:solidFill>
                  <a:schemeClr val="tx1"/>
                </a:solidFill>
                <a:latin typeface="+mn-lt"/>
                <a:ea typeface="+mn-ea"/>
                <a:cs typeface="+mn-cs"/>
              </a:rPr>
              <a:t>決議</a:t>
            </a:r>
            <a:r>
              <a:rPr kumimoji="1" lang="en-US" altLang="ja-JP" sz="1200" b="0" i="0" u="none" strike="noStrike" kern="1200" baseline="0" dirty="0">
                <a:solidFill>
                  <a:schemeClr val="tx1"/>
                </a:solidFill>
                <a:latin typeface="+mn-lt"/>
                <a:ea typeface="+mn-ea"/>
                <a:cs typeface="+mn-cs"/>
              </a:rPr>
              <a:t>23-34</a:t>
            </a:r>
            <a:r>
              <a:rPr kumimoji="1" lang="ja-JP" altLang="en-US" sz="1200" b="0" i="0" u="none" strike="noStrike" kern="1200" baseline="0" dirty="0" err="1">
                <a:solidFill>
                  <a:schemeClr val="tx1"/>
                </a:solidFill>
                <a:latin typeface="+mn-lt"/>
                <a:ea typeface="+mn-ea"/>
                <a:cs typeface="+mn-cs"/>
              </a:rPr>
              <a:t>は利</a:t>
            </a:r>
            <a:r>
              <a:rPr kumimoji="1" lang="ja-JP" altLang="en-US" sz="1200" b="0" i="0" u="none" strike="noStrike" kern="1200" baseline="0" dirty="0">
                <a:solidFill>
                  <a:schemeClr val="tx1"/>
                </a:solidFill>
                <a:latin typeface="+mn-lt"/>
                <a:ea typeface="+mn-ea"/>
                <a:cs typeface="+mn-cs"/>
              </a:rPr>
              <a:t>己的な欲求と利他の心を、バランスをとって調和させることであって、自らの 事業を発展させようという、利己の心を否定するものではありません。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10</a:t>
            </a:fld>
            <a:endParaRPr kumimoji="1" lang="ja-JP" altLang="en-US" dirty="0"/>
          </a:p>
        </p:txBody>
      </p:sp>
    </p:spTree>
    <p:extLst>
      <p:ext uri="{BB962C8B-B14F-4D97-AF65-F5344CB8AC3E}">
        <p14:creationId xmlns:p14="http://schemas.microsoft.com/office/powerpoint/2010/main" val="30759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クラブ例会は、自らの事業を語り、継続的に利益をもたらす顧客をいかにして探しだすのかを 相談する絶好の場なのです。</a:t>
            </a:r>
          </a:p>
          <a:p>
            <a:r>
              <a:rPr kumimoji="1" lang="ja-JP" altLang="en-US" sz="1200" b="0" i="0" u="none" strike="noStrike" kern="1200" baseline="0" dirty="0">
                <a:solidFill>
                  <a:schemeClr val="tx1"/>
                </a:solidFill>
                <a:latin typeface="+mn-lt"/>
                <a:ea typeface="+mn-ea"/>
                <a:cs typeface="+mn-cs"/>
              </a:rPr>
              <a:t>私たちは全員が事業に携わる人です。事業人の最大の目的は自分の事業の成功です。それを総括的に説いたものがシェルドンの奉仕理念であり、それが具体的に解説されているのです。 </a:t>
            </a:r>
          </a:p>
          <a:p>
            <a:r>
              <a:rPr kumimoji="1" lang="ja-JP" altLang="en-US" sz="1200" b="0" i="0" u="none" strike="noStrike" kern="1200" baseline="0" dirty="0">
                <a:solidFill>
                  <a:schemeClr val="tx1"/>
                </a:solidFill>
                <a:latin typeface="+mn-lt"/>
                <a:ea typeface="+mn-ea"/>
                <a:cs typeface="+mn-cs"/>
              </a:rPr>
              <a:t>自らの事業において、まず他人の幸せを考えて奉仕をすることによって、結果的に自らが利益を得ることができます。その利益によってさらに大 きな、他人に対する奉仕活動が可能になるのです。 </a:t>
            </a:r>
          </a:p>
          <a:p>
            <a:r>
              <a:rPr kumimoji="1" lang="ja-JP" altLang="en-US" sz="1200" b="0" i="0" u="none" strike="noStrike" kern="1200" baseline="0" dirty="0">
                <a:solidFill>
                  <a:schemeClr val="tx1"/>
                </a:solidFill>
                <a:latin typeface="+mn-lt"/>
                <a:ea typeface="+mn-ea"/>
                <a:cs typeface="+mn-cs"/>
              </a:rPr>
              <a:t>それを具体的に学ぶ場が例会なのです。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11</a:t>
            </a:fld>
            <a:endParaRPr kumimoji="1" lang="ja-JP" altLang="en-US" dirty="0"/>
          </a:p>
        </p:txBody>
      </p:sp>
    </p:spTree>
    <p:extLst>
      <p:ext uri="{BB962C8B-B14F-4D97-AF65-F5344CB8AC3E}">
        <p14:creationId xmlns:p14="http://schemas.microsoft.com/office/powerpoint/2010/main" val="863278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シェルドンの奉仕理念を語る前に、当時の経済や経営の実態を理解しておかなければなりません。</a:t>
            </a:r>
          </a:p>
          <a:p>
            <a:r>
              <a:rPr lang="ja-JP" altLang="en-US" dirty="0"/>
              <a:t>資本主義とは産業革命後の社会における資本家と労働者による経済体制のことで、資本家対労働者の対立の構図だと考えられています。</a:t>
            </a:r>
          </a:p>
          <a:p>
            <a:r>
              <a:rPr lang="en-US" altLang="ja-JP" dirty="0"/>
              <a:t>19</a:t>
            </a:r>
            <a:r>
              <a:rPr lang="ja-JP" altLang="en-US" dirty="0"/>
              <a:t>世紀から</a:t>
            </a:r>
            <a:r>
              <a:rPr lang="en-US" altLang="ja-JP" dirty="0"/>
              <a:t>20</a:t>
            </a:r>
            <a:r>
              <a:rPr lang="ja-JP" altLang="en-US" dirty="0"/>
              <a:t>世紀初頭、すなわちロータリーが創立された当時は、醜い資本家の欲望が労働者を搾取した時代でもありました。</a:t>
            </a:r>
            <a:endParaRPr lang="en-US" altLang="ja-JP" dirty="0"/>
          </a:p>
          <a:p>
            <a:r>
              <a:rPr lang="ja-JP" altLang="en-US" dirty="0"/>
              <a:t>いかに安い賃金で労働者を雇うかが利潤を増やす鍵となり、そこが労働者の貧困、失業などの問題や、無秩序な自由競争による経済恐慌などの大きな社会矛盾を生む原因になりました。</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12</a:t>
            </a:fld>
            <a:endParaRPr kumimoji="1" lang="ja-JP" altLang="en-US"/>
          </a:p>
        </p:txBody>
      </p:sp>
    </p:spTree>
    <p:extLst>
      <p:ext uri="{BB962C8B-B14F-4D97-AF65-F5344CB8AC3E}">
        <p14:creationId xmlns:p14="http://schemas.microsoft.com/office/powerpoint/2010/main" val="395408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アメリカにおいては、易い賃金で労働者を雇う極端な方法として、奴隷制度による労働力の確保が組織的に行われました。</a:t>
            </a: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奴隷制度が廃止された近代では、ヒスパニックによる低賃金による労働力の確保が行われ、これらの人々の人口爆発によって、現在のアメリカの社会経済破綻の原因になっているのは、まことに皮肉な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13</a:t>
            </a:fld>
            <a:endParaRPr kumimoji="1" lang="ja-JP" altLang="en-US"/>
          </a:p>
        </p:txBody>
      </p:sp>
    </p:spTree>
    <p:extLst>
      <p:ext uri="{BB962C8B-B14F-4D97-AF65-F5344CB8AC3E}">
        <p14:creationId xmlns:p14="http://schemas.microsoft.com/office/powerpoint/2010/main" val="3924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a:solidFill>
                  <a:schemeClr val="tx1"/>
                </a:solidFill>
                <a:latin typeface="+mn-lt"/>
                <a:ea typeface="+mn-ea"/>
                <a:cs typeface="+mn-cs"/>
              </a:rPr>
              <a:t>この時期にこの社会矛盾を解消するために数多くの動きをした学派の一つに、カール・メンガーが率いるオーストリア学派があります。 </a:t>
            </a:r>
          </a:p>
          <a:p>
            <a:r>
              <a:rPr kumimoji="1" lang="ja-JP" altLang="en-US" sz="1200" b="0" i="0" u="none" strike="noStrike" kern="1200" baseline="0" dirty="0">
                <a:solidFill>
                  <a:schemeClr val="tx1"/>
                </a:solidFill>
                <a:latin typeface="+mn-lt"/>
                <a:ea typeface="+mn-ea"/>
                <a:cs typeface="+mn-cs"/>
              </a:rPr>
              <a:t>この学派は政治的には左派から右派までの広い人材から構成されていて、その中の先験主義</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アプリオリズム</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の最も左翼的なグループは、その不合理な資本主義経済そのものを打破するためには、社会主義や共産主義革命が必要であると考えて、</a:t>
            </a:r>
            <a:r>
              <a:rPr kumimoji="1" lang="en-US" altLang="ja-JP" sz="1200" b="0" i="0" u="none" strike="noStrike" kern="1200" baseline="0" dirty="0">
                <a:solidFill>
                  <a:schemeClr val="tx1"/>
                </a:solidFill>
                <a:latin typeface="+mn-lt"/>
                <a:ea typeface="+mn-ea"/>
                <a:cs typeface="+mn-cs"/>
              </a:rPr>
              <a:t>1905</a:t>
            </a:r>
            <a:r>
              <a:rPr kumimoji="1" lang="ja-JP" altLang="en-US" sz="1200" b="0" i="0" u="none" strike="noStrike" kern="1200" baseline="0" dirty="0">
                <a:solidFill>
                  <a:schemeClr val="tx1"/>
                </a:solidFill>
                <a:latin typeface="+mn-lt"/>
                <a:ea typeface="+mn-ea"/>
                <a:cs typeface="+mn-cs"/>
              </a:rPr>
              <a:t>年から、</a:t>
            </a:r>
            <a:r>
              <a:rPr kumimoji="1" lang="en-US" altLang="ja-JP" sz="1200" b="0" i="0" u="none" strike="noStrike" kern="1200" baseline="0" dirty="0">
                <a:solidFill>
                  <a:schemeClr val="tx1"/>
                </a:solidFill>
                <a:latin typeface="+mn-lt"/>
                <a:ea typeface="+mn-ea"/>
                <a:cs typeface="+mn-cs"/>
              </a:rPr>
              <a:t>1917</a:t>
            </a:r>
            <a:r>
              <a:rPr kumimoji="1" lang="ja-JP" altLang="en-US" sz="1200" b="0" i="0" u="none" strike="noStrike" kern="1200" baseline="0" dirty="0">
                <a:solidFill>
                  <a:schemeClr val="tx1"/>
                </a:solidFill>
                <a:latin typeface="+mn-lt"/>
                <a:ea typeface="+mn-ea"/>
                <a:cs typeface="+mn-cs"/>
              </a:rPr>
              <a:t>年に起こしたのがロシア革命で 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14</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a:solidFill>
                  <a:schemeClr val="tx1"/>
                </a:solidFill>
                <a:latin typeface="+mn-lt"/>
                <a:ea typeface="+mn-ea"/>
                <a:cs typeface="+mn-cs"/>
              </a:rPr>
              <a:t>これとほぼ同じ時期に活動を開始したのが、中間派と右派の間の、それも中間派に近い考え方アーサー・フレデリック・シェルドンなどのミシガン大学のグループです。シェルドンの経営学理念は、資本主義の枠内で、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また利益を独占するのではなくて、従業員や取引に関係する人たちと適正に再配分することが継続的に利益を得る方法だと考えたのです。すなわち当時からすれば、極めて斬新な考え方であった と言えましょう。</a:t>
            </a:r>
          </a:p>
          <a:p>
            <a:r>
              <a:rPr kumimoji="1" lang="ja-JP" altLang="en-US" sz="1200" b="0" i="0" u="none" strike="noStrike" kern="1200" baseline="0" dirty="0">
                <a:solidFill>
                  <a:schemeClr val="tx1"/>
                </a:solidFill>
                <a:latin typeface="+mn-lt"/>
                <a:ea typeface="+mn-ea"/>
                <a:cs typeface="+mn-cs"/>
              </a:rPr>
              <a:t>政府の規制ではなくて、事業所の発想に基づいた経営者と従業員の自発的な量と質と管理状態 のコントロールであり、いわば事業所と労働者が自発的に行う修正資本主義に近い考え方でした。</a:t>
            </a:r>
          </a:p>
          <a:p>
            <a:r>
              <a:rPr kumimoji="1" lang="ja-JP" altLang="en-US" sz="1200" b="0" i="0" u="none" strike="noStrike" kern="1200" baseline="0" dirty="0">
                <a:solidFill>
                  <a:schemeClr val="tx1"/>
                </a:solidFill>
                <a:latin typeface="+mn-lt"/>
                <a:ea typeface="+mn-ea"/>
                <a:cs typeface="+mn-cs"/>
              </a:rPr>
              <a:t>シェルドンはそのための学校を</a:t>
            </a:r>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年からシカゴで開校し、数多くの経営学のリーダーを世の中に送り出しています。</a:t>
            </a:r>
            <a:r>
              <a:rPr kumimoji="1" lang="en-US" altLang="ja-JP" sz="1200" b="0" i="0" u="none" strike="noStrike" kern="1200" baseline="0" dirty="0">
                <a:solidFill>
                  <a:schemeClr val="tx1"/>
                </a:solidFill>
                <a:latin typeface="+mn-lt"/>
                <a:ea typeface="+mn-ea"/>
                <a:cs typeface="+mn-cs"/>
              </a:rPr>
              <a:t>1921</a:t>
            </a:r>
            <a:r>
              <a:rPr kumimoji="1" lang="ja-JP" altLang="en-US" sz="1200" b="0" i="0" u="none" strike="noStrike" kern="1200" baseline="0" dirty="0">
                <a:solidFill>
                  <a:schemeClr val="tx1"/>
                </a:solidFill>
                <a:latin typeface="+mn-lt"/>
                <a:ea typeface="+mn-ea"/>
                <a:cs typeface="+mn-cs"/>
              </a:rPr>
              <a:t>年の段階で、シェルドン・スクールの卒業生は</a:t>
            </a:r>
            <a:r>
              <a:rPr kumimoji="1" lang="en-US" altLang="ja-JP" sz="1200" b="0" i="0" u="none" strike="noStrike" kern="1200" baseline="0" dirty="0">
                <a:solidFill>
                  <a:schemeClr val="tx1"/>
                </a:solidFill>
                <a:latin typeface="+mn-lt"/>
                <a:ea typeface="+mn-ea"/>
                <a:cs typeface="+mn-cs"/>
              </a:rPr>
              <a:t>26</a:t>
            </a:r>
            <a:r>
              <a:rPr kumimoji="1" lang="ja-JP" altLang="en-US" sz="1200" b="0" i="0" u="none" strike="noStrike" kern="1200" baseline="0" dirty="0">
                <a:solidFill>
                  <a:schemeClr val="tx1"/>
                </a:solidFill>
                <a:latin typeface="+mn-lt"/>
                <a:ea typeface="+mn-ea"/>
                <a:cs typeface="+mn-cs"/>
              </a:rPr>
              <a:t>万人といわれ</a:t>
            </a:r>
          </a:p>
          <a:p>
            <a:r>
              <a:rPr kumimoji="1" lang="ja-JP" altLang="en-US" sz="1200" b="0" i="0" u="none" strike="noStrike" kern="1200" baseline="0" dirty="0">
                <a:solidFill>
                  <a:schemeClr val="tx1"/>
                </a:solidFill>
                <a:latin typeface="+mn-lt"/>
                <a:ea typeface="+mn-ea"/>
                <a:cs typeface="+mn-cs"/>
              </a:rPr>
              <a:t>ていますから、それらの人がアメリカの経済界を先導して、修正資本主義が発動する</a:t>
            </a:r>
            <a:r>
              <a:rPr kumimoji="1" lang="en-US" altLang="ja-JP" sz="1200" b="0" i="0" u="none" strike="noStrike" kern="1200" baseline="0" dirty="0">
                <a:solidFill>
                  <a:schemeClr val="tx1"/>
                </a:solidFill>
                <a:latin typeface="+mn-lt"/>
                <a:ea typeface="+mn-ea"/>
                <a:cs typeface="+mn-cs"/>
              </a:rPr>
              <a:t>1935</a:t>
            </a:r>
            <a:r>
              <a:rPr kumimoji="1" lang="ja-JP" altLang="en-US" sz="1200" b="0" i="0" u="none" strike="noStrike" kern="1200" baseline="0" dirty="0">
                <a:solidFill>
                  <a:schemeClr val="tx1"/>
                </a:solidFill>
                <a:latin typeface="+mn-lt"/>
                <a:ea typeface="+mn-ea"/>
                <a:cs typeface="+mn-cs"/>
              </a:rPr>
              <a:t>年までは、これらの人が一身に資本主義体制を守り抜いたと言っても過言ではありません。ちなみにシェルドン・スクールは修正資本主義が正式に採用される</a:t>
            </a:r>
            <a:r>
              <a:rPr kumimoji="1" lang="en-US" altLang="ja-JP" sz="1200" b="0" i="0" u="none" strike="noStrike" kern="1200" baseline="0" dirty="0">
                <a:solidFill>
                  <a:schemeClr val="tx1"/>
                </a:solidFill>
                <a:latin typeface="+mn-lt"/>
                <a:ea typeface="+mn-ea"/>
                <a:cs typeface="+mn-cs"/>
              </a:rPr>
              <a:t>1939</a:t>
            </a:r>
            <a:r>
              <a:rPr kumimoji="1" lang="ja-JP" altLang="en-US" sz="1200" b="0" i="0" u="none" strike="noStrike" kern="1200" baseline="0" dirty="0">
                <a:solidFill>
                  <a:schemeClr val="tx1"/>
                </a:solidFill>
                <a:latin typeface="+mn-lt"/>
                <a:ea typeface="+mn-ea"/>
                <a:cs typeface="+mn-cs"/>
              </a:rPr>
              <a:t>年までそその活動を続けていま す。</a:t>
            </a:r>
          </a:p>
          <a:p>
            <a:r>
              <a:rPr kumimoji="1" lang="ja-JP" altLang="en-US" sz="1200" b="0" i="0" u="none" strike="noStrike" kern="1200" baseline="0" dirty="0">
                <a:solidFill>
                  <a:schemeClr val="tx1"/>
                </a:solidFill>
                <a:latin typeface="+mn-lt"/>
                <a:ea typeface="+mn-ea"/>
                <a:cs typeface="+mn-cs"/>
              </a:rPr>
              <a:t>その一連の過程の中で</a:t>
            </a:r>
            <a:r>
              <a:rPr kumimoji="1" lang="en-US" altLang="ja-JP" sz="1200" b="0" i="0" u="none" strike="noStrike" kern="1200" baseline="0" dirty="0">
                <a:solidFill>
                  <a:schemeClr val="tx1"/>
                </a:solidFill>
                <a:latin typeface="+mn-lt"/>
                <a:ea typeface="+mn-ea"/>
                <a:cs typeface="+mn-cs"/>
              </a:rPr>
              <a:t>1908</a:t>
            </a:r>
            <a:r>
              <a:rPr kumimoji="1" lang="ja-JP" altLang="en-US" sz="1200" b="0" i="0" u="none" strike="noStrike" kern="1200" baseline="0" dirty="0">
                <a:solidFill>
                  <a:schemeClr val="tx1"/>
                </a:solidFill>
                <a:latin typeface="+mn-lt"/>
                <a:ea typeface="+mn-ea"/>
                <a:cs typeface="+mn-cs"/>
              </a:rPr>
              <a:t>年にシェルドンは、シカゴ・ロータリークラブに入会して、まさに無法状態だったロータリークラブに最新の経営学という理念を提唱します。シェルドンの経営理念に感化されたクラブは今までの悪弊から離れて、最新の理論武装の下で組織の発展を図るわ けです。</a:t>
            </a:r>
          </a:p>
          <a:p>
            <a:endParaRPr kumimoji="1" lang="ja-JP" altLang="ja-JP" sz="1200" kern="1200" dirty="0">
              <a:solidFill>
                <a:schemeClr val="tx1"/>
              </a:solidFill>
              <a:effectLst/>
              <a:latin typeface="+mn-lt"/>
              <a:ea typeface="+mn-ea"/>
              <a:cs typeface="+mn-cs"/>
            </a:endParaRPr>
          </a:p>
          <a:p>
            <a:r>
              <a:rPr kumimoji="1" lang="ja-JP" altLang="en-US" sz="1200" b="0" i="0" u="none" strike="noStrike" kern="1200" baseline="0" dirty="0">
                <a:solidFill>
                  <a:schemeClr val="tx1"/>
                </a:solidFill>
                <a:latin typeface="+mn-lt"/>
                <a:ea typeface="+mn-ea"/>
                <a:cs typeface="+mn-cs"/>
              </a:rPr>
              <a:t>チェスレー・ペリー、ロブ・デニーロ、ショージ・ピンカム、スケール、ジョン・ナトソン等著名な初期ロータリアンはすべて、シェルドン・スクールの卒業生です。いや考えようによっては、これらの卒業生を使って新クラブの拡大と奉仕理念の拡散を図ったのかも知れません。なおロータリアンのほとんどは後に共和党に属しており、共和党の大統領は全員ロータリアンです。 民主党では</a:t>
            </a:r>
            <a:r>
              <a:rPr kumimoji="1" lang="en-US" altLang="ja-JP" sz="1200" b="0" i="0" u="none" strike="noStrike" kern="1200" baseline="0" dirty="0">
                <a:solidFill>
                  <a:schemeClr val="tx1"/>
                </a:solidFill>
                <a:latin typeface="+mn-lt"/>
                <a:ea typeface="+mn-ea"/>
                <a:cs typeface="+mn-cs"/>
              </a:rPr>
              <a:t>JF</a:t>
            </a:r>
            <a:r>
              <a:rPr kumimoji="1" lang="ja-JP" altLang="en-US" sz="1200" b="0" i="0" u="none" strike="noStrike" kern="1200" baseline="0" dirty="0">
                <a:solidFill>
                  <a:schemeClr val="tx1"/>
                </a:solidFill>
                <a:latin typeface="+mn-lt"/>
                <a:ea typeface="+mn-ea"/>
                <a:cs typeface="+mn-cs"/>
              </a:rPr>
              <a:t>ケネディが唯一のロータリアンで 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15</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a:solidFill>
                  <a:schemeClr val="tx1"/>
                </a:solidFill>
                <a:latin typeface="+mn-lt"/>
                <a:ea typeface="+mn-ea"/>
                <a:cs typeface="+mn-cs"/>
              </a:rPr>
              <a:t>中道左派に属したケインズ派は修正資本主義を提唱し、その政策は世界大恐慌の対策として、民主党に引き継がれましたが、現実的な政策を実施したのは</a:t>
            </a:r>
            <a:r>
              <a:rPr kumimoji="1" lang="en-US" altLang="ja-JP" sz="1200" b="0" i="0" u="none" strike="noStrike" kern="1200" baseline="0" dirty="0">
                <a:solidFill>
                  <a:schemeClr val="tx1"/>
                </a:solidFill>
                <a:latin typeface="+mn-lt"/>
                <a:ea typeface="+mn-ea"/>
                <a:cs typeface="+mn-cs"/>
              </a:rPr>
              <a:t>1935</a:t>
            </a:r>
            <a:r>
              <a:rPr kumimoji="1" lang="ja-JP" altLang="en-US" sz="1200" b="0" i="0" u="none" strike="noStrike" kern="1200" baseline="0" dirty="0">
                <a:solidFill>
                  <a:schemeClr val="tx1"/>
                </a:solidFill>
                <a:latin typeface="+mn-lt"/>
                <a:ea typeface="+mn-ea"/>
                <a:cs typeface="+mn-cs"/>
              </a:rPr>
              <a:t>年以降でした。政府が公共事業などで失業者を減らしたり、法律で公害や悪い環境をもたらす資本の活動などを規制したり、従業員の福利厚生を図ったりして、これらの矛盾を和らげていこうという考え方です。この考え方を発表したのがジョン・ケインズであり、</a:t>
            </a:r>
            <a:r>
              <a:rPr kumimoji="1" lang="en-US" altLang="ja-JP" sz="1200" b="0" i="0" u="none" strike="noStrike" kern="1200" baseline="0" dirty="0">
                <a:solidFill>
                  <a:schemeClr val="tx1"/>
                </a:solidFill>
                <a:latin typeface="+mn-lt"/>
                <a:ea typeface="+mn-ea"/>
                <a:cs typeface="+mn-cs"/>
              </a:rPr>
              <a:t>1935</a:t>
            </a:r>
            <a:r>
              <a:rPr kumimoji="1" lang="ja-JP" altLang="en-US" sz="1200" b="0" i="0" u="none" strike="noStrike" kern="1200" baseline="0" dirty="0">
                <a:solidFill>
                  <a:schemeClr val="tx1"/>
                </a:solidFill>
                <a:latin typeface="+mn-lt"/>
                <a:ea typeface="+mn-ea"/>
                <a:cs typeface="+mn-cs"/>
              </a:rPr>
              <a:t>年に発行された著書の中で、資本主義のもたらす貧困、失業、恐慌などの社会矛盾や害悪は、資本主義制度そのものを変えなくても、ニューディール政策やマクロ政策の展開、政府による公共投資などによって企業家のマインドを改善することで、緩和し、克服できると述べています。その考え方は代々民主党に引き継がれていますが、現在の民主党の左傾化は激しく、現在のオバマの政策は、民主党 というよりは社会党の政策を行っています。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16</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sz="1200" b="0" i="0" u="none" strike="noStrike" kern="1200" baseline="0" dirty="0">
                <a:solidFill>
                  <a:schemeClr val="tx1"/>
                </a:solidFill>
                <a:latin typeface="+mn-lt"/>
                <a:ea typeface="+mn-ea"/>
                <a:cs typeface="+mn-cs"/>
              </a:rPr>
              <a:t>1970</a:t>
            </a:r>
            <a:r>
              <a:rPr kumimoji="1" lang="ja-JP" altLang="en-US" sz="1200" b="0" i="0" u="none" strike="noStrike" kern="1200" baseline="0" dirty="0">
                <a:solidFill>
                  <a:schemeClr val="tx1"/>
                </a:solidFill>
                <a:latin typeface="+mn-lt"/>
                <a:ea typeface="+mn-ea"/>
                <a:cs typeface="+mn-cs"/>
              </a:rPr>
              <a:t>年代になると、最も右派に属するフリードリッヒ・ハイエクに代表される自由至上主義が台頭してきます。 </a:t>
            </a:r>
          </a:p>
          <a:p>
            <a:r>
              <a:rPr kumimoji="1" lang="ja-JP" altLang="en-US" sz="1200" b="0" i="0" u="none" strike="noStrike" kern="1200" baseline="0" dirty="0">
                <a:solidFill>
                  <a:schemeClr val="tx1"/>
                </a:solidFill>
                <a:latin typeface="+mn-lt"/>
                <a:ea typeface="+mn-ea"/>
                <a:cs typeface="+mn-cs"/>
              </a:rPr>
              <a:t>こら</a:t>
            </a:r>
            <a:r>
              <a:rPr kumimoji="1" lang="ja-JP" altLang="en-US" sz="1200" b="0" i="0" u="none" strike="noStrike" kern="1200" baseline="0" dirty="0" err="1">
                <a:solidFill>
                  <a:schemeClr val="tx1"/>
                </a:solidFill>
                <a:latin typeface="+mn-lt"/>
                <a:ea typeface="+mn-ea"/>
                <a:cs typeface="+mn-cs"/>
              </a:rPr>
              <a:t>は</a:t>
            </a:r>
            <a:r>
              <a:rPr kumimoji="1" lang="ja-JP" altLang="en-US" sz="1200" b="0" i="0" u="none" strike="noStrike" kern="1200" baseline="0" dirty="0">
                <a:solidFill>
                  <a:schemeClr val="tx1"/>
                </a:solidFill>
                <a:latin typeface="+mn-lt"/>
                <a:ea typeface="+mn-ea"/>
                <a:cs typeface="+mn-cs"/>
              </a:rPr>
              <a:t>すべの規制を廃して、市場の原理に任せようという考え方であり、アメリカの保守党の政策に 当たります。</a:t>
            </a:r>
          </a:p>
          <a:p>
            <a:r>
              <a:rPr kumimoji="1" lang="ja-JP" altLang="en-US" sz="1200" b="0" i="0" u="none" strike="noStrike" kern="1200" baseline="0" dirty="0">
                <a:solidFill>
                  <a:schemeClr val="tx1"/>
                </a:solidFill>
                <a:latin typeface="+mn-lt"/>
                <a:ea typeface="+mn-ea"/>
                <a:cs typeface="+mn-cs"/>
              </a:rPr>
              <a:t>このグループは、</a:t>
            </a:r>
            <a:r>
              <a:rPr kumimoji="1" lang="en-US" altLang="ja-JP" sz="1200" b="0" i="0" u="none" strike="noStrike" kern="1200" baseline="0" dirty="0">
                <a:solidFill>
                  <a:schemeClr val="tx1"/>
                </a:solidFill>
                <a:latin typeface="+mn-lt"/>
                <a:ea typeface="+mn-ea"/>
                <a:cs typeface="+mn-cs"/>
              </a:rPr>
              <a:t>1970</a:t>
            </a:r>
            <a:r>
              <a:rPr kumimoji="1" lang="ja-JP" altLang="en-US" sz="1200" b="0" i="0" u="none" strike="noStrike" kern="1200" baseline="0" dirty="0">
                <a:solidFill>
                  <a:schemeClr val="tx1"/>
                </a:solidFill>
                <a:latin typeface="+mn-lt"/>
                <a:ea typeface="+mn-ea"/>
                <a:cs typeface="+mn-cs"/>
              </a:rPr>
              <a:t>年代以降は共和党の右派の一部と組んで、いわゆるネオ・コンサーブティブスとして新資本主義を進め、ヘッジ・ファンドによって経済の混乱を引き起こしたのはつい 先日の話です。</a:t>
            </a:r>
          </a:p>
          <a:p>
            <a:r>
              <a:rPr kumimoji="1" lang="ja-JP" altLang="en-US" sz="1200" b="0" i="0" u="none" strike="noStrike" kern="1200" baseline="0" dirty="0">
                <a:solidFill>
                  <a:schemeClr val="tx1"/>
                </a:solidFill>
                <a:latin typeface="+mn-lt"/>
                <a:ea typeface="+mn-ea"/>
                <a:cs typeface="+mn-cs"/>
              </a:rPr>
              <a:t>奉仕を提供した見返りに利益を得るのが、ロータリーの奉仕理念ですから、単に利益を得る</a:t>
            </a:r>
            <a:r>
              <a:rPr kumimoji="1" lang="ja-JP" altLang="en-US" sz="1200" b="0" i="0" u="none" strike="noStrike" kern="1200" baseline="0" dirty="0" err="1">
                <a:solidFill>
                  <a:schemeClr val="tx1"/>
                </a:solidFill>
                <a:latin typeface="+mn-lt"/>
                <a:ea typeface="+mn-ea"/>
                <a:cs typeface="+mn-cs"/>
              </a:rPr>
              <a:t>こ</a:t>
            </a:r>
            <a:r>
              <a:rPr kumimoji="1" lang="ja-JP" altLang="en-US" sz="1200" b="0" i="0" u="none" strike="noStrike" kern="1200" baseline="0" dirty="0">
                <a:solidFill>
                  <a:schemeClr val="tx1"/>
                </a:solidFill>
                <a:latin typeface="+mn-lt"/>
                <a:ea typeface="+mn-ea"/>
                <a:cs typeface="+mn-cs"/>
              </a:rPr>
              <a:t> とのみを目的にした取引はロータリーにおいては虚業に等しいはずです。</a:t>
            </a:r>
          </a:p>
          <a:p>
            <a:r>
              <a:rPr kumimoji="1" lang="ja-JP" altLang="en-US" sz="1200" b="0" i="0" u="none" strike="noStrike" kern="1200" baseline="0" dirty="0">
                <a:solidFill>
                  <a:schemeClr val="tx1"/>
                </a:solidFill>
                <a:latin typeface="+mn-lt"/>
                <a:ea typeface="+mn-ea"/>
                <a:cs typeface="+mn-cs"/>
              </a:rPr>
              <a:t>従って、ロータリーは左派である共産党は資本主義と対立するから、右派である新資本主義は 実業ではなく虚業であるという理由で一線を画しているのです。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17</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ロータリーの創世記における貢献者としてポール・ハリス、チェスレー・ペリー、アーサー・シェルドンの</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人の名前を上げる人が多いようです。</a:t>
            </a:r>
          </a:p>
          <a:p>
            <a:r>
              <a:rPr kumimoji="1" lang="ja-JP" altLang="ja-JP" sz="1200" kern="1200" dirty="0">
                <a:solidFill>
                  <a:schemeClr val="tx1"/>
                </a:solidFill>
                <a:effectLst/>
                <a:latin typeface="+mn-lt"/>
                <a:ea typeface="+mn-ea"/>
                <a:cs typeface="+mn-cs"/>
              </a:rPr>
              <a:t>ポール・ハリスはロータリーの創立者として最大の功労者です。しかし組織管理はチェスに、理論構築はシェルドンに任せて、ロータリー活動にはあまり影響を及ぼしていません。創立に際しては自らがリーダーシップを発揮することなく、会の運営をシルベスター・シールに任せ、クラブが安定した</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期目に会長に就任したものの、</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期続けて会長を務めたことも災いして会員の反発を招いて、途中で辞任せざるを得ませんでした。</a:t>
            </a:r>
          </a:p>
          <a:p>
            <a:r>
              <a:rPr kumimoji="1" lang="ja-JP" altLang="ja-JP" sz="1200" kern="1200" dirty="0">
                <a:solidFill>
                  <a:schemeClr val="tx1"/>
                </a:solidFill>
                <a:effectLst/>
                <a:latin typeface="+mn-lt"/>
                <a:ea typeface="+mn-ea"/>
                <a:cs typeface="+mn-cs"/>
              </a:rPr>
              <a:t>ロータリークラブ連合会の設立と共に会長に就任しますが、この職にも</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期留任し、その後は生涯名誉会長の称号を与えられましたが、</a:t>
            </a:r>
            <a:r>
              <a:rPr kumimoji="1" lang="en-US" altLang="ja-JP" sz="1200" kern="1200" dirty="0">
                <a:solidFill>
                  <a:schemeClr val="tx1"/>
                </a:solidFill>
                <a:effectLst/>
                <a:latin typeface="+mn-lt"/>
                <a:ea typeface="+mn-ea"/>
                <a:cs typeface="+mn-cs"/>
              </a:rPr>
              <a:t>1912</a:t>
            </a:r>
            <a:r>
              <a:rPr kumimoji="1" lang="ja-JP" altLang="ja-JP" sz="1200" kern="1200" dirty="0">
                <a:solidFill>
                  <a:schemeClr val="tx1"/>
                </a:solidFill>
                <a:effectLst/>
                <a:latin typeface="+mn-lt"/>
                <a:ea typeface="+mn-ea"/>
                <a:cs typeface="+mn-cs"/>
              </a:rPr>
              <a:t>年以降は、ほとんどロータリー活動には参画した形跡はありません。しかし、</a:t>
            </a:r>
            <a:r>
              <a:rPr kumimoji="1" lang="en-US" altLang="ja-JP" sz="1200" kern="1200" dirty="0">
                <a:solidFill>
                  <a:schemeClr val="tx1"/>
                </a:solidFill>
                <a:effectLst/>
                <a:latin typeface="+mn-lt"/>
                <a:ea typeface="+mn-ea"/>
                <a:cs typeface="+mn-cs"/>
              </a:rPr>
              <a:t>1926</a:t>
            </a:r>
            <a:r>
              <a:rPr kumimoji="1" lang="ja-JP" altLang="ja-JP" sz="1200" kern="1200" dirty="0">
                <a:solidFill>
                  <a:schemeClr val="tx1"/>
                </a:solidFill>
                <a:effectLst/>
                <a:latin typeface="+mn-lt"/>
                <a:ea typeface="+mn-ea"/>
                <a:cs typeface="+mn-cs"/>
              </a:rPr>
              <a:t>年に突然、ロータリー活動を再開して、それ以降</a:t>
            </a:r>
            <a:r>
              <a:rPr kumimoji="1" lang="en-US" altLang="ja-JP" sz="1200" kern="1200" dirty="0">
                <a:solidFill>
                  <a:schemeClr val="tx1"/>
                </a:solidFill>
                <a:effectLst/>
                <a:latin typeface="+mn-lt"/>
                <a:ea typeface="+mn-ea"/>
                <a:cs typeface="+mn-cs"/>
              </a:rPr>
              <a:t>1947</a:t>
            </a:r>
            <a:r>
              <a:rPr kumimoji="1" lang="ja-JP" altLang="ja-JP" sz="1200" kern="1200" dirty="0">
                <a:solidFill>
                  <a:schemeClr val="tx1"/>
                </a:solidFill>
                <a:effectLst/>
                <a:latin typeface="+mn-lt"/>
                <a:ea typeface="+mn-ea"/>
                <a:cs typeface="+mn-cs"/>
              </a:rPr>
              <a:t>年に逝去するまで、世界各地を訪問しています。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チェスレー・ペリーは米西戦争に従軍後、シカコ図書館に勤務していましたが、</a:t>
            </a:r>
            <a:r>
              <a:rPr kumimoji="1" lang="en-US" altLang="ja-JP" sz="1200" kern="1200" dirty="0">
                <a:solidFill>
                  <a:schemeClr val="tx1"/>
                </a:solidFill>
                <a:effectLst/>
                <a:latin typeface="+mn-lt"/>
                <a:ea typeface="+mn-ea"/>
                <a:cs typeface="+mn-cs"/>
              </a:rPr>
              <a:t>1908</a:t>
            </a:r>
            <a:r>
              <a:rPr kumimoji="1" lang="ja-JP" altLang="ja-JP" sz="1200" kern="1200" dirty="0">
                <a:solidFill>
                  <a:schemeClr val="tx1"/>
                </a:solidFill>
                <a:effectLst/>
                <a:latin typeface="+mn-lt"/>
                <a:ea typeface="+mn-ea"/>
                <a:cs typeface="+mn-cs"/>
              </a:rPr>
              <a:t>年にアーサー・シェルドンと共にハリー・ラクヘルスの紹介でシカゴ・クラブに入会しました。</a:t>
            </a:r>
          </a:p>
          <a:p>
            <a:r>
              <a:rPr kumimoji="1" lang="en-US" altLang="ja-JP" sz="1200" kern="1200" dirty="0">
                <a:solidFill>
                  <a:schemeClr val="tx1"/>
                </a:solidFill>
                <a:effectLst/>
                <a:latin typeface="+mn-lt"/>
                <a:ea typeface="+mn-ea"/>
                <a:cs typeface="+mn-cs"/>
              </a:rPr>
              <a:t>1910</a:t>
            </a:r>
            <a:r>
              <a:rPr kumimoji="1" lang="ja-JP" altLang="ja-JP" sz="1200" kern="1200" dirty="0">
                <a:solidFill>
                  <a:schemeClr val="tx1"/>
                </a:solidFill>
                <a:effectLst/>
                <a:latin typeface="+mn-lt"/>
                <a:ea typeface="+mn-ea"/>
                <a:cs typeface="+mn-cs"/>
              </a:rPr>
              <a:t>年にロータリークラブ連合会の設立と共にその事務総長となり、</a:t>
            </a:r>
            <a:r>
              <a:rPr kumimoji="1" lang="en-US" altLang="ja-JP" sz="1200" kern="1200" dirty="0">
                <a:solidFill>
                  <a:schemeClr val="tx1"/>
                </a:solidFill>
                <a:effectLst/>
                <a:latin typeface="+mn-lt"/>
                <a:ea typeface="+mn-ea"/>
                <a:cs typeface="+mn-cs"/>
              </a:rPr>
              <a:t>1942</a:t>
            </a:r>
            <a:r>
              <a:rPr kumimoji="1" lang="ja-JP" altLang="ja-JP" sz="1200" kern="1200" dirty="0">
                <a:solidFill>
                  <a:schemeClr val="tx1"/>
                </a:solidFill>
                <a:effectLst/>
                <a:latin typeface="+mn-lt"/>
                <a:ea typeface="+mn-ea"/>
                <a:cs typeface="+mn-cs"/>
              </a:rPr>
              <a:t>年までその職に止まって、委員会構成や定款細則の制定などロータリーの組織作りに貢献しました。なお、チェスもシェルドン・スクールの卒業生の一人です。</a:t>
            </a:r>
          </a:p>
          <a:p>
            <a:r>
              <a:rPr kumimoji="1" lang="ja-JP" altLang="ja-JP" sz="1200" kern="1200" dirty="0">
                <a:solidFill>
                  <a:schemeClr val="tx1"/>
                </a:solidFill>
                <a:effectLst/>
                <a:latin typeface="+mn-lt"/>
                <a:ea typeface="+mn-ea"/>
                <a:cs typeface="+mn-cs"/>
              </a:rPr>
              <a:t>ポール・ハリスは理論構築が苦手であったらしく、ロータリーの奉仕理念はシェルドンとシェルドン・スクールを卒業したロータリアンに任されていたような感がします。</a:t>
            </a:r>
          </a:p>
          <a:p>
            <a:r>
              <a:rPr kumimoji="1" lang="ja-JP" altLang="ja-JP" sz="1200" kern="1200" dirty="0">
                <a:solidFill>
                  <a:schemeClr val="tx1"/>
                </a:solidFill>
                <a:effectLst/>
                <a:latin typeface="+mn-lt"/>
                <a:ea typeface="+mn-ea"/>
                <a:cs typeface="+mn-cs"/>
              </a:rPr>
              <a:t>ロータリーの奉仕理念はシカゴ・クラブ会員アーサー・フレデリック・シェルドンが提唱したものであり、その内容は宗教でも倫理でもなく、修正資本主義に酷似した企業経営理論に基づいた純粋な経営学であることで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18</a:t>
            </a:fld>
            <a:endParaRPr kumimoji="1" lang="ja-JP" altLang="en-US"/>
          </a:p>
        </p:txBody>
      </p:sp>
    </p:spTree>
    <p:extLst>
      <p:ext uri="{BB962C8B-B14F-4D97-AF65-F5344CB8AC3E}">
        <p14:creationId xmlns:p14="http://schemas.microsoft.com/office/powerpoint/2010/main" val="289988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すさまじい自由競争の中で生きているビジネスマンにとっては、毎日過酷な日が続き、孤独感と疎外感に加えて、いつこの過酷な自由競争の敗者になるかもしれないという恐怖感が常に付きまとっていました。そんな街の中では親友ができる道理はありません。もしもこの街の中で心から何でも相談できる、また語り合える友人が居たらどんなにすばらしいことだろう。そういう発想からロータリーは生まれたのです。</a:t>
            </a:r>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B6E2452-9B6C-48C4-873C-1650C1C1923C}" type="slidenum">
              <a:rPr lang="ja-JP" altLang="en-US" smtClean="0"/>
              <a:pPr/>
              <a:t>19</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 新しい戦略計画も立てられて、これだけ、毎年のように会員増強が強調されているのに、何故会員が減少していくのでしょうか。 </a:t>
            </a:r>
          </a:p>
          <a:p>
            <a:r>
              <a:rPr kumimoji="1" lang="ja-JP" altLang="en-US" sz="1200" b="0" i="0" u="none" strike="noStrike" kern="1200" baseline="0" dirty="0">
                <a:solidFill>
                  <a:schemeClr val="tx1"/>
                </a:solidFill>
                <a:latin typeface="+mn-lt"/>
                <a:ea typeface="+mn-ea"/>
                <a:cs typeface="+mn-cs"/>
              </a:rPr>
              <a:t>景気が悪いから、会費が高いから、出席規定が厳しすぎるからとかいろいろな理由をあげる人もいますが、私はもっと簡単な理由から会員増強が進まないと考えています。すなわちロータリーに入っているメリットよりも、デメリットの方が多いからという、至って簡単な理由からです。 </a:t>
            </a:r>
          </a:p>
          <a:p>
            <a:r>
              <a:rPr kumimoji="1" lang="ja-JP" altLang="en-US" sz="1200" b="0" i="0" u="none" strike="noStrike" kern="1200" baseline="0" dirty="0">
                <a:solidFill>
                  <a:schemeClr val="tx1"/>
                </a:solidFill>
                <a:latin typeface="+mn-lt"/>
                <a:ea typeface="+mn-ea"/>
                <a:cs typeface="+mn-cs"/>
              </a:rPr>
              <a:t>ロータリーに入ったけれど、高い会費といろいろな名目を付けた寄付金を取られるだけで、何のメリットもないという声をよく聞きます。メリットがないから入会希望者が少なくなる。メリットがないから退会していくという悪循環を繰り返しているのではないでしょうか。 </a:t>
            </a:r>
          </a:p>
          <a:p>
            <a:r>
              <a:rPr kumimoji="1" lang="ja-JP" altLang="en-US" sz="1200" b="0" i="0" u="none" strike="noStrike" kern="1200" baseline="0" dirty="0">
                <a:solidFill>
                  <a:schemeClr val="tx1"/>
                </a:solidFill>
                <a:latin typeface="+mn-lt"/>
                <a:ea typeface="+mn-ea"/>
                <a:cs typeface="+mn-cs"/>
              </a:rPr>
              <a:t>メリットのないところには、誰も集まってこない。当然のことです。 </a:t>
            </a:r>
          </a:p>
          <a:p>
            <a:r>
              <a:rPr kumimoji="1" lang="ja-JP" altLang="en-US" sz="1200" b="0" i="0" u="none" strike="noStrike" kern="1200" baseline="0" dirty="0">
                <a:solidFill>
                  <a:schemeClr val="tx1"/>
                </a:solidFill>
                <a:latin typeface="+mn-lt"/>
                <a:ea typeface="+mn-ea"/>
                <a:cs typeface="+mn-cs"/>
              </a:rPr>
              <a:t>天秤は重たい方に偏ります。人間も魅力がある方にかたまってくるのです。 </a:t>
            </a:r>
          </a:p>
          <a:p>
            <a:r>
              <a:rPr kumimoji="1" lang="ja-JP" altLang="en-US" sz="1200" b="0" i="0" u="none" strike="noStrike" kern="1200" baseline="0" dirty="0">
                <a:solidFill>
                  <a:schemeClr val="tx1"/>
                </a:solidFill>
                <a:latin typeface="+mn-lt"/>
                <a:ea typeface="+mn-ea"/>
                <a:cs typeface="+mn-cs"/>
              </a:rPr>
              <a:t>そこで私たちが考えなければならないことは、本来、ロータリーにはメリットがないものなのか、それとも何か人為的に力が働いてメリットを無くしているのかということです。もしもなにか人為的な力が働いてメリットを奪っているのならば、それを正せば会員は増えるということになりま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3320067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a:t>親睦を目的としてロータリーは出発しましたが、せっかく一人一業種でたくさんの仲間が集まったのだから、お互いの商売を利用して金儲けにそれを利用したらどうかという、さもしい発想が浮かんできました。すなわち物質的相互扶助という考え方が起こってきたのです。</a:t>
            </a:r>
          </a:p>
          <a:p>
            <a:r>
              <a:rPr lang="en-US" altLang="ja-JP" dirty="0"/>
              <a:t>1906</a:t>
            </a:r>
            <a:r>
              <a:rPr lang="ja-JP" altLang="en-US" dirty="0"/>
              <a:t>年</a:t>
            </a:r>
            <a:r>
              <a:rPr lang="en-US" altLang="ja-JP" dirty="0"/>
              <a:t>1</a:t>
            </a:r>
            <a:r>
              <a:rPr lang="ja-JP" altLang="en-US" dirty="0"/>
              <a:t>月に制定された最初のシカゴ・ロータリークラブの定款には、第１節・会員の事業上の利益の促進、第</a:t>
            </a:r>
            <a:r>
              <a:rPr lang="en-US" altLang="ja-JP" dirty="0"/>
              <a:t>2</a:t>
            </a:r>
            <a:r>
              <a:rPr lang="ja-JP" altLang="en-US" dirty="0"/>
              <a:t>節・会員同士の良き親睦と明記されており、当初のシカゴ・クラブには奉仕の概念はなく、事業の繁栄と親睦を目的にして創立されたことが分かります。</a:t>
            </a:r>
          </a:p>
          <a:p>
            <a:endParaRPr lang="en-US" altLang="ja-JP" dirty="0"/>
          </a:p>
          <a:p>
            <a:r>
              <a:rPr lang="ja-JP" altLang="en-US" dirty="0"/>
              <a:t>会員同士の互恵取引が積極的に行われ、堅固で自己中心的な物質的相互扶助のグループを作っていきました。自らが掻けない自分の背中を、お互いが車座になって掻き合おうという、バックスクラッチングというエゴイズムで、ロータリーは出発したのです。</a:t>
            </a: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20</a:t>
            </a:fld>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dirty="0"/>
              <a:t>ロータリアン同士の物質的相互扶助に基づく企業経営は、一時的にはロータリアンに大きな収益をもたらし、当初は零細企業に過ぎなかった事業所はみるみる発展していきました。</a:t>
            </a:r>
          </a:p>
          <a:p>
            <a:r>
              <a:rPr lang="ja-JP" altLang="en-US" dirty="0"/>
              <a:t>しかし、これらの閉鎖的な物質的互恵主義は、世間の非難を浴びると共に、会員内部からもこれを批判する声が起こり、次々と消滅していきました。</a:t>
            </a:r>
          </a:p>
          <a:p>
            <a:endParaRPr lang="ja-JP" altLang="en-US" dirty="0"/>
          </a:p>
          <a:p>
            <a:r>
              <a:rPr lang="ja-JP" altLang="en-US" dirty="0"/>
              <a:t>そのタイミングを予測したように、</a:t>
            </a:r>
            <a:r>
              <a:rPr lang="en-US" altLang="ja-JP" dirty="0"/>
              <a:t>1908</a:t>
            </a:r>
            <a:r>
              <a:rPr lang="ja-JP" altLang="en-US" dirty="0"/>
              <a:t>年にシカゴクラブに入会したアーサー・フレデリック・シェルドンは、当時誰もが考えつかなかった経営学の理念をロータリーに提唱しました。ロータリーがこれを採択して、物質的相互扶助から決別したことによって、その後華々しい発展を遂げることになった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21</a:t>
            </a:fld>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latin typeface="+mn-lt"/>
                <a:ea typeface="+mn-ea"/>
                <a:cs typeface="+mn-cs"/>
              </a:rPr>
              <a:t>シェルドンの職業奉仕理念は、継続的な事業の発展を得るためには、自分の儲けを優先するのではなく自分の職業を通じて社会に貢献するという意図を持って事業を営む、すなわち会社経営を経営学の実践だととらえて、原理原則に基づいた企業経営をすべきだと考えました。さらに良好な労働環境を提供するのは資本家の責務であると考え、資本家が利益を独占するのではなくて、従業員や取引に関係する人たちと適正に再配分することが継続的に利益を得る方法だと考えたのです。すなわち当時からすれば、来るべき修正資本主義を先取りした</a:t>
            </a:r>
            <a:r>
              <a:rPr kumimoji="1" lang="ja-JP" altLang="en-US" sz="1200" kern="1200" dirty="0">
                <a:solidFill>
                  <a:schemeClr val="tx1"/>
                </a:solidFill>
                <a:latin typeface="+mn-lt"/>
                <a:ea typeface="+mn-ea"/>
                <a:cs typeface="+mn-cs"/>
              </a:rPr>
              <a:t>彼の考え方は</a:t>
            </a:r>
            <a:r>
              <a:rPr kumimoji="1" lang="ja-JP" altLang="ja-JP" sz="1200" kern="1200" dirty="0">
                <a:solidFill>
                  <a:schemeClr val="tx1"/>
                </a:solidFill>
                <a:latin typeface="+mn-lt"/>
                <a:ea typeface="+mn-ea"/>
                <a:cs typeface="+mn-cs"/>
              </a:rPr>
              <a:t>極めて斬新な</a:t>
            </a:r>
            <a:r>
              <a:rPr kumimoji="1" lang="ja-JP" altLang="en-US" sz="1200" kern="1200" dirty="0">
                <a:solidFill>
                  <a:schemeClr val="tx1"/>
                </a:solidFill>
                <a:latin typeface="+mn-lt"/>
                <a:ea typeface="+mn-ea"/>
                <a:cs typeface="+mn-cs"/>
              </a:rPr>
              <a:t>もの</a:t>
            </a:r>
            <a:r>
              <a:rPr kumimoji="1" lang="ja-JP" altLang="ja-JP" sz="1200" kern="1200" dirty="0">
                <a:solidFill>
                  <a:schemeClr val="tx1"/>
                </a:solidFill>
                <a:latin typeface="+mn-lt"/>
                <a:ea typeface="+mn-ea"/>
                <a:cs typeface="+mn-cs"/>
              </a:rPr>
              <a:t>であったと言えましょう。</a:t>
            </a:r>
          </a:p>
          <a:p>
            <a:r>
              <a:rPr kumimoji="1" lang="en-US" altLang="ja-JP" sz="1200" kern="1200" dirty="0">
                <a:solidFill>
                  <a:schemeClr val="tx1"/>
                </a:solidFill>
                <a:latin typeface="+mn-lt"/>
                <a:ea typeface="+mn-ea"/>
                <a:cs typeface="+mn-cs"/>
              </a:rPr>
              <a:t>1908</a:t>
            </a:r>
            <a:r>
              <a:rPr kumimoji="1" lang="ja-JP" altLang="ja-JP" sz="1200" kern="1200" dirty="0">
                <a:solidFill>
                  <a:schemeClr val="tx1"/>
                </a:solidFill>
                <a:latin typeface="+mn-lt"/>
                <a:ea typeface="+mn-ea"/>
                <a:cs typeface="+mn-cs"/>
              </a:rPr>
              <a:t>年にシカゴ・ロータリークラブに入会したシェルドンは、その考え方をロータリーに導入し、</a:t>
            </a:r>
            <a:r>
              <a:rPr kumimoji="1" lang="en-US" altLang="ja-JP" sz="1200" kern="1200" dirty="0">
                <a:solidFill>
                  <a:schemeClr val="tx1"/>
                </a:solidFill>
                <a:latin typeface="+mn-lt"/>
                <a:ea typeface="+mn-ea"/>
                <a:cs typeface="+mn-cs"/>
              </a:rPr>
              <a:t>1911</a:t>
            </a:r>
            <a:r>
              <a:rPr kumimoji="1" lang="ja-JP" altLang="ja-JP" sz="1200" kern="1200" dirty="0">
                <a:solidFill>
                  <a:schemeClr val="tx1"/>
                </a:solidFill>
                <a:latin typeface="+mn-lt"/>
                <a:ea typeface="+mn-ea"/>
                <a:cs typeface="+mn-cs"/>
              </a:rPr>
              <a:t>年に、当時のロータリークラブ連合会が、そのままロータリーの奉仕理念として採択し、さらにその考え方が職業奉仕となって現在に至りました。</a:t>
            </a:r>
          </a:p>
          <a:p>
            <a:r>
              <a:rPr kumimoji="1" lang="ja-JP" altLang="ja-JP" sz="1200" kern="1200" dirty="0">
                <a:solidFill>
                  <a:schemeClr val="tx1"/>
                </a:solidFill>
                <a:latin typeface="+mn-lt"/>
                <a:ea typeface="+mn-ea"/>
                <a:cs typeface="+mn-cs"/>
              </a:rPr>
              <a:t>すなわち当時のロータリアンは</a:t>
            </a:r>
            <a:r>
              <a:rPr kumimoji="1" lang="ja-JP" altLang="en-US" sz="1200" kern="1200" dirty="0">
                <a:solidFill>
                  <a:schemeClr val="tx1"/>
                </a:solidFill>
                <a:latin typeface="+mn-lt"/>
                <a:ea typeface="+mn-ea"/>
                <a:cs typeface="+mn-cs"/>
              </a:rPr>
              <a:t>、物質的相互扶助を捨てた代わりに、</a:t>
            </a:r>
            <a:r>
              <a:rPr kumimoji="1" lang="ja-JP" altLang="ja-JP" sz="1200" kern="1200" dirty="0">
                <a:solidFill>
                  <a:schemeClr val="tx1"/>
                </a:solidFill>
                <a:latin typeface="+mn-lt"/>
                <a:ea typeface="+mn-ea"/>
                <a:cs typeface="+mn-cs"/>
              </a:rPr>
              <a:t>時代を</a:t>
            </a:r>
            <a:r>
              <a:rPr kumimoji="1" lang="en-US" altLang="ja-JP" sz="1200" kern="1200" dirty="0">
                <a:solidFill>
                  <a:schemeClr val="tx1"/>
                </a:solidFill>
                <a:latin typeface="+mn-lt"/>
                <a:ea typeface="+mn-ea"/>
                <a:cs typeface="+mn-cs"/>
              </a:rPr>
              <a:t>30</a:t>
            </a:r>
            <a:r>
              <a:rPr kumimoji="1" lang="ja-JP" altLang="ja-JP" sz="1200" kern="1200" dirty="0">
                <a:solidFill>
                  <a:schemeClr val="tx1"/>
                </a:solidFill>
                <a:latin typeface="+mn-lt"/>
                <a:ea typeface="+mn-ea"/>
                <a:cs typeface="+mn-cs"/>
              </a:rPr>
              <a:t>年先取りした</a:t>
            </a:r>
            <a:r>
              <a:rPr kumimoji="1" lang="ja-JP" altLang="en-US" sz="1200" kern="1200" dirty="0">
                <a:solidFill>
                  <a:schemeClr val="tx1"/>
                </a:solidFill>
                <a:latin typeface="+mn-lt"/>
                <a:ea typeface="+mn-ea"/>
                <a:cs typeface="+mn-cs"/>
              </a:rPr>
              <a:t>未来の</a:t>
            </a:r>
            <a:r>
              <a:rPr kumimoji="1" lang="ja-JP" altLang="ja-JP" sz="1200" kern="1200" dirty="0">
                <a:solidFill>
                  <a:schemeClr val="tx1"/>
                </a:solidFill>
                <a:latin typeface="+mn-lt"/>
                <a:ea typeface="+mn-ea"/>
                <a:cs typeface="+mn-cs"/>
              </a:rPr>
              <a:t>経営学を学び、それを実践していったのです。</a:t>
            </a:r>
            <a:r>
              <a:rPr kumimoji="1" lang="ja-JP" altLang="en-US" sz="1200" kern="1200" dirty="0">
                <a:solidFill>
                  <a:schemeClr val="tx1"/>
                </a:solidFill>
                <a:latin typeface="+mn-lt"/>
                <a:ea typeface="+mn-ea"/>
                <a:cs typeface="+mn-cs"/>
              </a:rPr>
              <a:t>すなわちロータリアンはロータリー活動を通じて非常に大きなメリットを得ていたわけです。このメリットこそが、その後のロータリーの発展に大きくつながっていったのです。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22</a:t>
            </a:fld>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シェルドンがどのような奉仕理念を語っているのか。これを正しく理解することがすなわちロ </a:t>
            </a:r>
            <a:r>
              <a:rPr kumimoji="1" lang="ja-JP" altLang="en-US" sz="1200" b="0" i="0" u="none" strike="noStrike" kern="1200" baseline="0" dirty="0" err="1">
                <a:solidFill>
                  <a:schemeClr val="tx1"/>
                </a:solidFill>
                <a:latin typeface="+mn-lt"/>
                <a:ea typeface="+mn-ea"/>
                <a:cs typeface="+mn-cs"/>
              </a:rPr>
              <a:t>ー</a:t>
            </a:r>
            <a:r>
              <a:rPr kumimoji="1" lang="ja-JP" altLang="en-US" sz="1200" b="0" i="0" u="none" strike="noStrike" kern="1200" baseline="0" dirty="0">
                <a:solidFill>
                  <a:schemeClr val="tx1"/>
                </a:solidFill>
                <a:latin typeface="+mn-lt"/>
                <a:ea typeface="+mn-ea"/>
                <a:cs typeface="+mn-cs"/>
              </a:rPr>
              <a:t>タリー運動を正しく理解することにつながります。</a:t>
            </a:r>
          </a:p>
          <a:p>
            <a:r>
              <a:rPr kumimoji="1" lang="ja-JP" altLang="en-US" sz="1200" b="0" i="0" u="none" strike="noStrike" kern="1200" baseline="0" dirty="0">
                <a:solidFill>
                  <a:schemeClr val="tx1"/>
                </a:solidFill>
                <a:latin typeface="+mn-lt"/>
                <a:ea typeface="+mn-ea"/>
                <a:cs typeface="+mn-cs"/>
              </a:rPr>
              <a:t>しかしシェルドンが奉仕理念を提唱してから</a:t>
            </a:r>
            <a:r>
              <a:rPr kumimoji="1" lang="en-US" altLang="ja-JP" sz="1200" b="0" i="0" u="none" strike="noStrike" kern="1200" baseline="0" dirty="0">
                <a:solidFill>
                  <a:schemeClr val="tx1"/>
                </a:solidFill>
                <a:latin typeface="+mn-lt"/>
                <a:ea typeface="+mn-ea"/>
                <a:cs typeface="+mn-cs"/>
              </a:rPr>
              <a:t>100</a:t>
            </a:r>
            <a:r>
              <a:rPr kumimoji="1" lang="ja-JP" altLang="en-US" sz="1200" b="0" i="0" u="none" strike="noStrike" kern="1200" baseline="0" dirty="0">
                <a:solidFill>
                  <a:schemeClr val="tx1"/>
                </a:solidFill>
                <a:latin typeface="+mn-lt"/>
                <a:ea typeface="+mn-ea"/>
                <a:cs typeface="+mn-cs"/>
              </a:rPr>
              <a:t>年以上たち、さらにシェルドンの文献がほとんど消失している現在では、かなり間違った解釈が横行しているようです。 </a:t>
            </a:r>
          </a:p>
          <a:p>
            <a:r>
              <a:rPr kumimoji="1" lang="ja-JP" altLang="en-US" sz="1200" b="0" i="0" u="none" strike="noStrike" kern="1200" baseline="0" dirty="0">
                <a:solidFill>
                  <a:schemeClr val="tx1"/>
                </a:solidFill>
                <a:latin typeface="+mn-lt"/>
                <a:ea typeface="+mn-ea"/>
                <a:cs typeface="+mn-cs"/>
              </a:rPr>
              <a:t>シェルドンを語るに際して、東照宮の三猿のように見て見ぬふりをして、あえて論争を避ける方法もありますが</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23</a:t>
            </a:fld>
            <a:endParaRPr kumimoji="1" lang="ja-JP" altLang="en-US" dirty="0"/>
          </a:p>
        </p:txBody>
      </p:sp>
    </p:spTree>
    <p:extLst>
      <p:ext uri="{BB962C8B-B14F-4D97-AF65-F5344CB8AC3E}">
        <p14:creationId xmlns:p14="http://schemas.microsoft.com/office/powerpoint/2010/main" val="2280039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err="1">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逆に秩父神社の三猿のよう に深く掘り下げて真実を探る必要もあります。</a:t>
            </a:r>
          </a:p>
          <a:p>
            <a:r>
              <a:rPr kumimoji="1" lang="ja-JP" altLang="en-US" sz="1200" b="0" i="0" u="none" strike="noStrike" kern="1200" baseline="0" dirty="0">
                <a:solidFill>
                  <a:schemeClr val="tx1"/>
                </a:solidFill>
                <a:latin typeface="+mn-lt"/>
                <a:ea typeface="+mn-ea"/>
                <a:cs typeface="+mn-cs"/>
              </a:rPr>
              <a:t>私は源流の会と命名している立場上、ここではシェルドンの考え方を正確に解析してみたいと 思います。</a:t>
            </a:r>
          </a:p>
          <a:p>
            <a:r>
              <a:rPr kumimoji="1" lang="ja-JP" altLang="en-US" sz="1200" b="0" i="0" u="none" strike="noStrike" kern="1200" baseline="0" dirty="0">
                <a:solidFill>
                  <a:schemeClr val="tx1"/>
                </a:solidFill>
                <a:latin typeface="+mn-lt"/>
                <a:ea typeface="+mn-ea"/>
                <a:cs typeface="+mn-cs"/>
              </a:rPr>
              <a:t>まず大切なことは、いろいろな機会を得て、伝聞ではなくて、信憑性のある研究者の話をよく 聞くことです。</a:t>
            </a:r>
          </a:p>
          <a:p>
            <a:r>
              <a:rPr kumimoji="1" lang="ja-JP" altLang="en-US" sz="1200" b="0" i="0" u="none" strike="noStrike" kern="1200" baseline="0" dirty="0">
                <a:solidFill>
                  <a:schemeClr val="tx1"/>
                </a:solidFill>
                <a:latin typeface="+mn-lt"/>
                <a:ea typeface="+mn-ea"/>
                <a:cs typeface="+mn-cs"/>
              </a:rPr>
              <a:t>次に大切なことは、真実を見ることです。シェルドンは単に見るだけでは無意味であり、心の目を開いて徹底的に調べることだと述べています。とかく手軽に引用文に頼るのは危険なことで、シ </a:t>
            </a:r>
            <a:r>
              <a:rPr kumimoji="1" lang="ja-JP" altLang="en-US" sz="1200" b="0" i="0" u="none" strike="noStrike" kern="1200" baseline="0" dirty="0" err="1">
                <a:solidFill>
                  <a:schemeClr val="tx1"/>
                </a:solidFill>
                <a:latin typeface="+mn-lt"/>
                <a:ea typeface="+mn-ea"/>
                <a:cs typeface="+mn-cs"/>
              </a:rPr>
              <a:t>ェ</a:t>
            </a:r>
            <a:r>
              <a:rPr kumimoji="1" lang="ja-JP" altLang="en-US" sz="1200" b="0" i="0" u="none" strike="noStrike" kern="1200" baseline="0" dirty="0">
                <a:solidFill>
                  <a:schemeClr val="tx1"/>
                </a:solidFill>
                <a:latin typeface="+mn-lt"/>
                <a:ea typeface="+mn-ea"/>
                <a:cs typeface="+mn-cs"/>
              </a:rPr>
              <a:t>ルドンが書いた原文のみが信頼性があるのです。</a:t>
            </a:r>
          </a:p>
          <a:p>
            <a:r>
              <a:rPr kumimoji="1" lang="ja-JP" altLang="en-US" sz="1200" b="0" i="0" u="none" strike="noStrike" kern="1200" baseline="0" dirty="0">
                <a:solidFill>
                  <a:schemeClr val="tx1"/>
                </a:solidFill>
                <a:latin typeface="+mn-lt"/>
                <a:ea typeface="+mn-ea"/>
                <a:cs typeface="+mn-cs"/>
              </a:rPr>
              <a:t>そしてその真実を一人でも多くのロータリアンに語りかけて、シェルドンの提唱した奉仕理念を 理解してもらわなければなりません。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24</a:t>
            </a:fld>
            <a:endParaRPr kumimoji="1" lang="ja-JP" altLang="en-US" dirty="0"/>
          </a:p>
        </p:txBody>
      </p:sp>
    </p:spTree>
    <p:extLst>
      <p:ext uri="{BB962C8B-B14F-4D97-AF65-F5344CB8AC3E}">
        <p14:creationId xmlns:p14="http://schemas.microsoft.com/office/powerpoint/2010/main" val="2353574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b="0" i="0" u="none" strike="noStrike" kern="1200" baseline="0" dirty="0">
                <a:solidFill>
                  <a:schemeClr val="tx1"/>
                </a:solidFill>
                <a:latin typeface="+mn-lt"/>
                <a:ea typeface="+mn-ea"/>
                <a:cs typeface="+mn-cs"/>
              </a:rPr>
              <a:t>ロータリーの奉仕理念は日本人の発想と似ている部分がある影響からか、石田梅岩や二宮尊徳の考え方を引き合いにして奉仕を語る人がいますが、</a:t>
            </a:r>
          </a:p>
          <a:p>
            <a:r>
              <a:rPr kumimoji="1" lang="ja-JP" altLang="en-US" sz="1200" b="0" i="0" u="none" strike="noStrike" kern="1200" baseline="0" dirty="0">
                <a:solidFill>
                  <a:schemeClr val="tx1"/>
                </a:solidFill>
                <a:latin typeface="+mn-lt"/>
                <a:ea typeface="+mn-ea"/>
                <a:cs typeface="+mn-cs"/>
              </a:rPr>
              <a:t>たとえ似ている側面はあったとしても、その本質はシェルドンの奉仕理念とは根本的に違うもの であることを強調しておきたいと思います。</a:t>
            </a:r>
          </a:p>
          <a:p>
            <a:r>
              <a:rPr kumimoji="1" lang="ja-JP" altLang="en-US" sz="1200" b="0" i="0" u="none" strike="noStrike" kern="1200" baseline="0" dirty="0">
                <a:solidFill>
                  <a:schemeClr val="tx1"/>
                </a:solidFill>
                <a:latin typeface="+mn-lt"/>
                <a:ea typeface="+mn-ea"/>
                <a:cs typeface="+mn-cs"/>
              </a:rPr>
              <a:t>これは、戦前、戦中の一時期、</a:t>
            </a:r>
            <a:r>
              <a:rPr kumimoji="1" lang="en-US" altLang="ja-JP" sz="1200" b="0" i="0" u="none" strike="noStrike" kern="1200" baseline="0" dirty="0">
                <a:solidFill>
                  <a:schemeClr val="tx1"/>
                </a:solidFill>
                <a:latin typeface="+mn-lt"/>
                <a:ea typeface="+mn-ea"/>
                <a:cs typeface="+mn-cs"/>
              </a:rPr>
              <a:t>RI</a:t>
            </a:r>
            <a:r>
              <a:rPr kumimoji="1" lang="ja-JP" altLang="en-US" sz="1200" b="0" i="0" u="none" strike="noStrike" kern="1200" baseline="0" dirty="0">
                <a:solidFill>
                  <a:schemeClr val="tx1"/>
                </a:solidFill>
                <a:latin typeface="+mn-lt"/>
                <a:ea typeface="+mn-ea"/>
                <a:cs typeface="+mn-cs"/>
              </a:rPr>
              <a:t>を離脱していた時期があり、当時はポール・ハリスやアーサー・シェルドンを例にしてロータリーを語ることが不可能であったため、日本の事例を語らざる を得なかったものと思われます。</a:t>
            </a:r>
          </a:p>
          <a:p>
            <a:r>
              <a:rPr kumimoji="1" lang="ja-JP" altLang="en-US" sz="1200" b="0" i="0" u="none" strike="noStrike" kern="1200" baseline="0" dirty="0">
                <a:solidFill>
                  <a:schemeClr val="tx1"/>
                </a:solidFill>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altLang="ja-JP" sz="1200" b="0" i="0" u="none" strike="noStrike" kern="1200" baseline="0" dirty="0">
                <a:solidFill>
                  <a:schemeClr val="tx1"/>
                </a:solidFill>
                <a:latin typeface="+mn-lt"/>
                <a:ea typeface="+mn-ea"/>
                <a:cs typeface="+mn-cs"/>
              </a:rPr>
              <a:t>1905</a:t>
            </a:r>
            <a:r>
              <a:rPr kumimoji="1" lang="ja-JP" altLang="en-US" sz="1200" b="0" i="0" u="none" strike="noStrike" kern="1200" baseline="0" dirty="0">
                <a:solidFill>
                  <a:schemeClr val="tx1"/>
                </a:solidFill>
                <a:latin typeface="+mn-lt"/>
                <a:ea typeface="+mn-ea"/>
                <a:cs typeface="+mn-cs"/>
              </a:rPr>
              <a:t>年のことであり、シェルドンはそれよりはるか以前に職業奉仕の理念を構築して、それを実社会で応用するためのビジネス・スクールを経営し </a:t>
            </a:r>
            <a:r>
              <a:rPr kumimoji="1" lang="ja-JP" altLang="en-US" sz="1200" b="0" i="0" u="none" strike="noStrike" kern="1200" baseline="0" dirty="0" err="1">
                <a:solidFill>
                  <a:schemeClr val="tx1"/>
                </a:solidFill>
                <a:latin typeface="+mn-lt"/>
                <a:ea typeface="+mn-ea"/>
                <a:cs typeface="+mn-cs"/>
              </a:rPr>
              <a:t>て</a:t>
            </a:r>
            <a:r>
              <a:rPr kumimoji="1" lang="ja-JP" altLang="en-US" sz="1200" b="0" i="0" u="none" strike="noStrike" kern="1200" baseline="0" dirty="0">
                <a:solidFill>
                  <a:schemeClr val="tx1"/>
                </a:solidFill>
                <a:latin typeface="+mn-lt"/>
                <a:ea typeface="+mn-ea"/>
                <a:cs typeface="+mn-cs"/>
              </a:rPr>
              <a:t>いたからです。</a:t>
            </a:r>
          </a:p>
          <a:p>
            <a:r>
              <a:rPr kumimoji="1" lang="ja-JP" altLang="en-US" sz="1200" b="0" i="0" u="none" strike="noStrike" kern="1200" baseline="0" dirty="0">
                <a:solidFill>
                  <a:schemeClr val="tx1"/>
                </a:solidFill>
                <a:latin typeface="+mn-lt"/>
                <a:ea typeface="+mn-ea"/>
                <a:cs typeface="+mn-cs"/>
              </a:rPr>
              <a:t>職業奉仕を倫理高揚運動と説く人がいますが、これも大きな間違いで、シェルドン自身もはっきり否定しています。職業奉仕とは科学的かつ合理的な企業経営方法のことであり、シェルドンの職業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 活動ではありません。</a:t>
            </a:r>
          </a:p>
          <a:p>
            <a:r>
              <a:rPr kumimoji="1" lang="ja-JP" altLang="en-US" sz="1200" b="0" i="0" u="none" strike="noStrike" kern="1200" baseline="0" dirty="0">
                <a:solidFill>
                  <a:schemeClr val="tx1"/>
                </a:solidFill>
                <a:latin typeface="+mn-lt"/>
                <a:ea typeface="+mn-ea"/>
                <a:cs typeface="+mn-cs"/>
              </a:rPr>
              <a:t>シェルドンの奉仕理念を正しく知ることが、正しく奉仕を理解することにつながります。そこで今日はシェルドンの奉仕理念とはどんな考え方な のかについて徹底的に検証してみたいと思います。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25</a:t>
            </a:fld>
            <a:endParaRPr lang="ja-JP"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a:solidFill>
                  <a:schemeClr val="tx1"/>
                </a:solidFill>
                <a:latin typeface="+mn-lt"/>
                <a:ea typeface="+mn-ea"/>
                <a:cs typeface="+mn-cs"/>
              </a:rPr>
              <a:t>シェルドンはすべての文献の最後の言葉を</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で結んでいます。シェルドンは、このモットーを純然たる経営学の理念であり、は黄金律を説いたものだと述べていま す。</a:t>
            </a:r>
          </a:p>
          <a:p>
            <a:r>
              <a:rPr kumimoji="1" lang="ja-JP" altLang="en-US" sz="1200" b="0" i="0" u="none" strike="noStrike" kern="1200" baseline="0" dirty="0">
                <a:solidFill>
                  <a:schemeClr val="tx1"/>
                </a:solidFill>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 てくると説いています。</a:t>
            </a:r>
          </a:p>
          <a:p>
            <a:r>
              <a:rPr kumimoji="1" lang="ja-JP" altLang="en-US" sz="1200" b="0" i="0" u="none" strike="noStrike" kern="1200" baseline="0" dirty="0">
                <a:solidFill>
                  <a:schemeClr val="tx1"/>
                </a:solidFill>
                <a:latin typeface="+mn-lt"/>
                <a:ea typeface="+mn-ea"/>
                <a:cs typeface="+mn-cs"/>
              </a:rPr>
              <a:t>ビジネスマンの目的は発展的な事業を構築することであり、その目的を達成するためには、奉 仕の理念に基づいて、継続的に利益をもたらす顧客を確保することが必要であると述べています。</a:t>
            </a:r>
          </a:p>
          <a:p>
            <a:r>
              <a:rPr kumimoji="1" lang="ja-JP" altLang="en-US" sz="1200" b="0" i="0" u="none" strike="noStrike" kern="1200" baseline="0" dirty="0">
                <a:solidFill>
                  <a:schemeClr val="tx1"/>
                </a:solidFill>
                <a:latin typeface="+mn-lt"/>
                <a:ea typeface="+mn-ea"/>
                <a:cs typeface="+mn-cs"/>
              </a:rPr>
              <a:t>シェルドンの斬新な経営理論は、過酷な資本主義が労働者を徹底的に搾取していた時代に、労働者の立場を理解し、利益を適切にシェアしながら、継続的に利益をもたらす顧客を確保する目的で事業を営むことを提唱したものであり、その考え方を順守したシェルドン・スクールの卒業 生の努力によって、現在の資本主義社会の発展をもたらせたと言っても過言ではありません。</a:t>
            </a:r>
          </a:p>
          <a:p>
            <a:r>
              <a:rPr kumimoji="1" lang="ja-JP" altLang="en-US" sz="1200" b="0" i="0" u="none" strike="noStrike" kern="1200" baseline="0" dirty="0">
                <a:solidFill>
                  <a:schemeClr val="tx1"/>
                </a:solidFill>
                <a:latin typeface="+mn-lt"/>
                <a:ea typeface="+mn-ea"/>
                <a:cs typeface="+mn-cs"/>
              </a:rPr>
              <a:t>ちなみに</a:t>
            </a:r>
            <a:r>
              <a:rPr kumimoji="1" lang="en-US" altLang="ja-JP" sz="1200" b="0" i="0" u="none" strike="noStrike" kern="1200" baseline="0" dirty="0">
                <a:solidFill>
                  <a:schemeClr val="tx1"/>
                </a:solidFill>
                <a:latin typeface="+mn-lt"/>
                <a:ea typeface="+mn-ea"/>
                <a:cs typeface="+mn-cs"/>
              </a:rPr>
              <a:t>1921</a:t>
            </a:r>
            <a:r>
              <a:rPr kumimoji="1" lang="ja-JP" altLang="en-US" sz="1200" b="0" i="0" u="none" strike="noStrike" kern="1200" baseline="0" dirty="0">
                <a:solidFill>
                  <a:schemeClr val="tx1"/>
                </a:solidFill>
                <a:latin typeface="+mn-lt"/>
                <a:ea typeface="+mn-ea"/>
                <a:cs typeface="+mn-cs"/>
              </a:rPr>
              <a:t>年のシェルドン・スクールの卒業生は延</a:t>
            </a:r>
            <a:r>
              <a:rPr kumimoji="1" lang="en-US" altLang="ja-JP" sz="1200" b="0" i="0" u="none" strike="noStrike" kern="1200" baseline="0" dirty="0">
                <a:solidFill>
                  <a:schemeClr val="tx1"/>
                </a:solidFill>
                <a:latin typeface="+mn-lt"/>
                <a:ea typeface="+mn-ea"/>
                <a:cs typeface="+mn-cs"/>
              </a:rPr>
              <a:t>26</a:t>
            </a:r>
            <a:r>
              <a:rPr kumimoji="1" lang="ja-JP" altLang="en-US" sz="1200" b="0" i="0" u="none" strike="noStrike" kern="1200" baseline="0" dirty="0">
                <a:solidFill>
                  <a:schemeClr val="tx1"/>
                </a:solidFill>
                <a:latin typeface="+mn-lt"/>
                <a:ea typeface="+mn-ea"/>
                <a:cs typeface="+mn-cs"/>
              </a:rPr>
              <a:t>万人。それに比べると当時のロータリアンの数は</a:t>
            </a:r>
            <a:r>
              <a:rPr kumimoji="1" lang="en-US" altLang="ja-JP" sz="1200" b="0" i="0" u="none" strike="noStrike" kern="1200" baseline="0" dirty="0">
                <a:solidFill>
                  <a:schemeClr val="tx1"/>
                </a:solidFill>
                <a:latin typeface="+mn-lt"/>
                <a:ea typeface="+mn-ea"/>
                <a:cs typeface="+mn-cs"/>
              </a:rPr>
              <a:t>8</a:t>
            </a:r>
            <a:r>
              <a:rPr kumimoji="1" lang="ja-JP" altLang="en-US" sz="1200" b="0" i="0" u="none" strike="noStrike" kern="1200" baseline="0" dirty="0">
                <a:solidFill>
                  <a:schemeClr val="tx1"/>
                </a:solidFill>
                <a:latin typeface="+mn-lt"/>
                <a:ea typeface="+mn-ea"/>
                <a:cs typeface="+mn-cs"/>
              </a:rPr>
              <a:t>万人に過ぎません。さらに、ロータリーの理論武装の主な担い手はすべて、シェルドン・スクールの卒業生で占められていたことを考えると、ロータリーもシェルドン・スクー ルの卒業生の一人と考えざるを得ません。</a:t>
            </a: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26</a:t>
            </a:fld>
            <a:endParaRPr kumimoji="1" lang="ja-JP"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200" kern="1200" dirty="0">
                <a:solidFill>
                  <a:schemeClr val="tx1"/>
                </a:solidFill>
                <a:latin typeface="+mn-lt"/>
                <a:ea typeface="+mn-ea"/>
                <a:cs typeface="+mn-cs"/>
              </a:rPr>
              <a:t>Service</a:t>
            </a:r>
            <a:r>
              <a:rPr kumimoji="1" lang="ja-JP" altLang="ja-JP" sz="1200" kern="1200" dirty="0">
                <a:solidFill>
                  <a:schemeClr val="tx1"/>
                </a:solidFill>
                <a:latin typeface="+mn-lt"/>
                <a:ea typeface="+mn-ea"/>
                <a:cs typeface="+mn-cs"/>
              </a:rPr>
              <a:t>という用語</a:t>
            </a:r>
            <a:r>
              <a:rPr kumimoji="1" lang="ja-JP" altLang="en-US" sz="1200" kern="1200" dirty="0">
                <a:solidFill>
                  <a:schemeClr val="tx1"/>
                </a:solidFill>
                <a:latin typeface="+mn-lt"/>
                <a:ea typeface="+mn-ea"/>
                <a:cs typeface="+mn-cs"/>
              </a:rPr>
              <a:t>を単純に</a:t>
            </a:r>
            <a:r>
              <a:rPr kumimoji="1" lang="ja-JP" altLang="ja-JP" sz="1200" kern="1200" dirty="0">
                <a:solidFill>
                  <a:schemeClr val="tx1"/>
                </a:solidFill>
                <a:latin typeface="+mn-lt"/>
                <a:ea typeface="+mn-ea"/>
                <a:cs typeface="+mn-cs"/>
              </a:rPr>
              <a:t>「奉仕」</a:t>
            </a:r>
            <a:r>
              <a:rPr kumimoji="1" lang="ja-JP" altLang="en-US" sz="1200" kern="1200" dirty="0">
                <a:solidFill>
                  <a:schemeClr val="tx1"/>
                </a:solidFill>
                <a:latin typeface="+mn-lt"/>
                <a:ea typeface="+mn-ea"/>
                <a:cs typeface="+mn-cs"/>
              </a:rPr>
              <a:t>と訳すことには</a:t>
            </a:r>
            <a:r>
              <a:rPr kumimoji="1" lang="ja-JP"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大きな問題があります。</a:t>
            </a:r>
            <a:endParaRPr kumimoji="1" lang="ja-JP" altLang="ja-JP"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辞書を調べると</a:t>
            </a:r>
            <a:r>
              <a:rPr kumimoji="1" lang="ja-JP" altLang="en-US" sz="1200" kern="1200" dirty="0">
                <a:solidFill>
                  <a:schemeClr val="tx1"/>
                </a:solidFill>
                <a:latin typeface="+mn-lt"/>
                <a:ea typeface="+mn-ea"/>
                <a:cs typeface="+mn-cs"/>
              </a:rPr>
              <a:t>膨大な数の翻訳がでてきまかすが、</a:t>
            </a:r>
          </a:p>
          <a:p>
            <a:r>
              <a:rPr kumimoji="1" lang="ja-JP" altLang="ja-JP" sz="1200" kern="1200" dirty="0">
                <a:solidFill>
                  <a:schemeClr val="tx1"/>
                </a:solidFill>
                <a:latin typeface="+mn-lt"/>
                <a:ea typeface="+mn-ea"/>
                <a:cs typeface="+mn-cs"/>
              </a:rPr>
              <a:t>シェルドンは「</a:t>
            </a:r>
            <a:r>
              <a:rPr kumimoji="1" lang="en-US" altLang="ja-JP" sz="1200" kern="1200" dirty="0">
                <a:solidFill>
                  <a:schemeClr val="tx1"/>
                </a:solidFill>
                <a:latin typeface="+mn-lt"/>
                <a:ea typeface="+mn-ea"/>
                <a:cs typeface="+mn-cs"/>
              </a:rPr>
              <a:t>Service and Conservation </a:t>
            </a:r>
            <a:r>
              <a:rPr kumimoji="1" lang="ja-JP" altLang="ja-JP" sz="1200" kern="1200" dirty="0">
                <a:solidFill>
                  <a:schemeClr val="tx1"/>
                </a:solidFill>
                <a:latin typeface="+mn-lt"/>
                <a:ea typeface="+mn-ea"/>
                <a:cs typeface="+mn-cs"/>
              </a:rPr>
              <a:t>奉仕の原則と保全の法則」の冒頭で奉仕とは何かを定義しています。</a:t>
            </a:r>
          </a:p>
          <a:p>
            <a:r>
              <a:rPr kumimoji="1" lang="ja-JP" altLang="ja-JP" sz="1200" kern="1200" dirty="0">
                <a:solidFill>
                  <a:schemeClr val="tx1"/>
                </a:solidFill>
                <a:latin typeface="+mn-lt"/>
                <a:ea typeface="+mn-ea"/>
                <a:cs typeface="+mn-cs"/>
              </a:rPr>
              <a:t>奉仕とは</a:t>
            </a:r>
          </a:p>
          <a:p>
            <a:r>
              <a:rPr kumimoji="1" lang="en-US" altLang="ja-JP" sz="1200" kern="1200" dirty="0">
                <a:solidFill>
                  <a:schemeClr val="tx1"/>
                </a:solidFill>
                <a:latin typeface="+mn-lt"/>
                <a:ea typeface="+mn-ea"/>
                <a:cs typeface="+mn-cs"/>
              </a:rPr>
              <a:t>1. </a:t>
            </a:r>
            <a:r>
              <a:rPr kumimoji="1" lang="ja-JP" altLang="ja-JP" sz="1200" kern="1200" dirty="0">
                <a:solidFill>
                  <a:schemeClr val="tx1"/>
                </a:solidFill>
                <a:latin typeface="+mn-lt"/>
                <a:ea typeface="+mn-ea"/>
                <a:cs typeface="+mn-cs"/>
              </a:rPr>
              <a:t>仕事を管理する人たち</a:t>
            </a:r>
            <a:r>
              <a:rPr kumimoji="1" lang="en-US" altLang="ja-JP"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企業主</a:t>
            </a:r>
            <a:r>
              <a:rPr kumimoji="1" lang="en-US" altLang="ja-JP"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を管理すること。　</a:t>
            </a:r>
            <a:endParaRPr kumimoji="1" lang="ja-JP" altLang="en-US"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2. </a:t>
            </a:r>
            <a:r>
              <a:rPr kumimoji="1" lang="ja-JP" altLang="ja-JP" sz="1200" kern="1200" dirty="0">
                <a:solidFill>
                  <a:schemeClr val="tx1"/>
                </a:solidFill>
                <a:latin typeface="+mn-lt"/>
                <a:ea typeface="+mn-ea"/>
                <a:cs typeface="+mn-cs"/>
              </a:rPr>
              <a:t>管理される人たち</a:t>
            </a:r>
            <a:r>
              <a:rPr kumimoji="1" lang="en-US" altLang="ja-JP"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従業員</a:t>
            </a:r>
            <a:r>
              <a:rPr kumimoji="1" lang="en-US" altLang="ja-JP" sz="1200" kern="1200" dirty="0">
                <a:solidFill>
                  <a:schemeClr val="tx1"/>
                </a:solidFill>
                <a:latin typeface="+mn-lt"/>
                <a:ea typeface="+mn-ea"/>
                <a:cs typeface="+mn-cs"/>
              </a:rPr>
              <a:t>)</a:t>
            </a:r>
            <a:r>
              <a:rPr kumimoji="1" lang="ja-JP" altLang="ja-JP" sz="1200" kern="1200" dirty="0">
                <a:solidFill>
                  <a:schemeClr val="tx1"/>
                </a:solidFill>
                <a:latin typeface="+mn-lt"/>
                <a:ea typeface="+mn-ea"/>
                <a:cs typeface="+mn-cs"/>
              </a:rPr>
              <a:t>を管理すること。</a:t>
            </a:r>
            <a:endParaRPr kumimoji="1" lang="ja-JP" altLang="en-US" sz="1200" kern="1200" dirty="0">
              <a:solidFill>
                <a:schemeClr val="tx1"/>
              </a:solidFill>
              <a:latin typeface="+mn-lt"/>
              <a:ea typeface="+mn-ea"/>
              <a:cs typeface="+mn-cs"/>
            </a:endParaRPr>
          </a:p>
          <a:p>
            <a:r>
              <a:rPr kumimoji="1" lang="en-US" altLang="ja-JP" sz="1200" kern="1200" dirty="0">
                <a:solidFill>
                  <a:schemeClr val="tx1"/>
                </a:solidFill>
                <a:latin typeface="+mn-lt"/>
                <a:ea typeface="+mn-ea"/>
                <a:cs typeface="+mn-cs"/>
              </a:rPr>
              <a:t>3. </a:t>
            </a:r>
            <a:r>
              <a:rPr kumimoji="1" lang="ja-JP" altLang="ja-JP" sz="1200" kern="1200" dirty="0">
                <a:solidFill>
                  <a:schemeClr val="tx1"/>
                </a:solidFill>
                <a:latin typeface="+mn-lt"/>
                <a:ea typeface="+mn-ea"/>
                <a:cs typeface="+mn-cs"/>
              </a:rPr>
              <a:t>この両者に顧客を加えた集団を管理すること。</a:t>
            </a:r>
          </a:p>
          <a:p>
            <a:r>
              <a:rPr kumimoji="1" lang="ja-JP" altLang="ja-JP" sz="1200" kern="1200" dirty="0">
                <a:solidFill>
                  <a:schemeClr val="tx1"/>
                </a:solidFill>
                <a:latin typeface="+mn-lt"/>
                <a:ea typeface="+mn-ea"/>
                <a:cs typeface="+mn-cs"/>
              </a:rPr>
              <a:t>世に有用な職業に従事している人は全員、奉仕によって品物を作り、それを売っているのです。すべての従業員は、人に役立つものを作り、雇用主はそれを売っているのです。役に立つこととは奉仕の別名なのです。</a:t>
            </a:r>
          </a:p>
          <a:p>
            <a:r>
              <a:rPr kumimoji="1" lang="ja-JP" altLang="ja-JP" sz="1200" kern="1200" dirty="0">
                <a:solidFill>
                  <a:schemeClr val="tx1"/>
                </a:solidFill>
                <a:latin typeface="+mn-lt"/>
                <a:ea typeface="+mn-ea"/>
                <a:cs typeface="+mn-cs"/>
              </a:rPr>
              <a:t>私たちが今まで使ってきた「奉仕」とはかなり異なった定義であり、世に有用な職業に従事して働く行動は、全て奉仕だと考えてもいいように思われます。 </a:t>
            </a: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en-US" sz="1200" kern="1200" baseline="0" dirty="0">
                <a:solidFill>
                  <a:schemeClr val="tx1"/>
                </a:solidFill>
                <a:latin typeface="+mn-lt"/>
                <a:ea typeface="+mn-ea"/>
                <a:cs typeface="+mn-cs"/>
              </a:rPr>
              <a:t>シェルドンは三元論から幸福を説明しています。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H</a:t>
            </a:r>
            <a:r>
              <a:rPr kumimoji="1" lang="ja-JP" altLang="en-US" sz="1200" kern="1200" baseline="0" dirty="0">
                <a:solidFill>
                  <a:schemeClr val="tx1"/>
                </a:solidFill>
                <a:latin typeface="+mn-lt"/>
                <a:ea typeface="+mn-ea"/>
                <a:cs typeface="+mn-cs"/>
              </a:rPr>
              <a:t>」は「幸福」という概念を表します。</a:t>
            </a:r>
            <a:endParaRPr kumimoji="1" lang="en-US" altLang="ja-JP"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L</a:t>
            </a:r>
            <a:r>
              <a:rPr kumimoji="1" lang="ja-JP" altLang="en-US" sz="1200" kern="1200" baseline="0" dirty="0">
                <a:solidFill>
                  <a:schemeClr val="tx1"/>
                </a:solidFill>
                <a:latin typeface="+mn-lt"/>
                <a:ea typeface="+mn-ea"/>
                <a:cs typeface="+mn-cs"/>
              </a:rPr>
              <a:t>」は「仲間からの愛情」「他人からの尊敬」を表します。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C</a:t>
            </a:r>
            <a:r>
              <a:rPr kumimoji="1" lang="ja-JP" altLang="en-US" sz="1200" kern="1200" baseline="0" dirty="0">
                <a:solidFill>
                  <a:schemeClr val="tx1"/>
                </a:solidFill>
                <a:latin typeface="+mn-lt"/>
                <a:ea typeface="+mn-ea"/>
                <a:cs typeface="+mn-cs"/>
              </a:rPr>
              <a:t>」は「良心」「自尊心」を表します。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M</a:t>
            </a:r>
            <a:r>
              <a:rPr kumimoji="1" lang="ja-JP" altLang="en-US" sz="1200" kern="1200" baseline="0" dirty="0">
                <a:solidFill>
                  <a:schemeClr val="tx1"/>
                </a:solidFill>
                <a:latin typeface="+mn-lt"/>
                <a:ea typeface="+mn-ea"/>
                <a:cs typeface="+mn-cs"/>
              </a:rPr>
              <a:t>」は、物質的な富や必需品や楽しみや贅沢等の象徴である「お金」を表します。</a:t>
            </a:r>
          </a:p>
          <a:p>
            <a:r>
              <a:rPr kumimoji="1" lang="ja-JP" altLang="en-US" sz="1200" kern="1200" baseline="0" dirty="0">
                <a:solidFill>
                  <a:schemeClr val="tx1"/>
                </a:solidFill>
                <a:latin typeface="+mn-lt"/>
                <a:ea typeface="+mn-ea"/>
                <a:cs typeface="+mn-cs"/>
              </a:rPr>
              <a:t>他の人々からの愛情や尊敬を受け、曇りのない良心と自尊心を持って、仲間との毎日、取引をした結果として物質的な富すなわち、報酬または利益を得ることは、事業を営む人として、この上ない幸福と言うべきでしょう。</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さらに価値ある奉仕の要素を具体的に説明します。</a:t>
            </a:r>
          </a:p>
          <a:p>
            <a:r>
              <a:rPr kumimoji="1" lang="ja-JP" altLang="ja-JP" sz="1200" kern="1200" dirty="0">
                <a:solidFill>
                  <a:schemeClr val="tx1"/>
                </a:solidFill>
                <a:latin typeface="+mn-lt"/>
                <a:ea typeface="+mn-ea"/>
                <a:cs typeface="+mn-cs"/>
              </a:rPr>
              <a:t>売るためには良い製品を作って適正な価格つけることが最初のステップです。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まず品質の高い製品を作ることが一番重要です。</a:t>
            </a:r>
          </a:p>
          <a:p>
            <a:r>
              <a:rPr kumimoji="1" lang="ja-JP" altLang="ja-JP" sz="1200" kern="1200" dirty="0">
                <a:solidFill>
                  <a:schemeClr val="tx1"/>
                </a:solidFill>
                <a:latin typeface="+mn-lt"/>
                <a:ea typeface="+mn-ea"/>
                <a:cs typeface="+mn-cs"/>
              </a:rPr>
              <a:t>次のステップはいかにして十分の量を作るかです。</a:t>
            </a:r>
          </a:p>
          <a:p>
            <a:r>
              <a:rPr kumimoji="1" lang="ja-JP" altLang="ja-JP" sz="1200" kern="1200" dirty="0">
                <a:solidFill>
                  <a:schemeClr val="tx1"/>
                </a:solidFill>
                <a:latin typeface="+mn-lt"/>
                <a:ea typeface="+mn-ea"/>
                <a:cs typeface="+mn-cs"/>
              </a:rPr>
              <a:t>第</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のステップは、管理の方法すなわち</a:t>
            </a:r>
            <a:r>
              <a:rPr kumimoji="1" lang="ja-JP" altLang="en-US" sz="1200" kern="1200" dirty="0">
                <a:solidFill>
                  <a:schemeClr val="tx1"/>
                </a:solidFill>
                <a:latin typeface="+mn-lt"/>
                <a:ea typeface="+mn-ea"/>
                <a:cs typeface="+mn-cs"/>
              </a:rPr>
              <a:t>事業を営む</a:t>
            </a:r>
            <a:r>
              <a:rPr kumimoji="1" lang="ja-JP" altLang="ja-JP" sz="1200" kern="1200" dirty="0">
                <a:solidFill>
                  <a:schemeClr val="tx1"/>
                </a:solidFill>
                <a:latin typeface="+mn-lt"/>
                <a:ea typeface="+mn-ea"/>
                <a:cs typeface="+mn-cs"/>
              </a:rPr>
              <a:t>人間の行動を正しく処理することです。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「品質</a:t>
            </a:r>
            <a:r>
              <a:rPr kumimoji="1" lang="en-US" altLang="ja-JP" sz="1200" kern="1200" dirty="0">
                <a:solidFill>
                  <a:schemeClr val="tx1"/>
                </a:solidFill>
                <a:latin typeface="+mn-lt"/>
                <a:ea typeface="+mn-ea"/>
                <a:cs typeface="+mn-cs"/>
              </a:rPr>
              <a:t>Q1</a:t>
            </a:r>
            <a:r>
              <a:rPr kumimoji="1" lang="ja-JP" altLang="ja-JP" sz="1200" kern="1200" dirty="0" err="1">
                <a:solidFill>
                  <a:schemeClr val="tx1"/>
                </a:solidFill>
                <a:latin typeface="+mn-lt"/>
                <a:ea typeface="+mn-ea"/>
                <a:cs typeface="+mn-cs"/>
              </a:rPr>
              <a:t>、</a:t>
            </a:r>
            <a:r>
              <a:rPr kumimoji="1" lang="ja-JP" altLang="ja-JP" sz="1200" kern="1200" dirty="0">
                <a:solidFill>
                  <a:schemeClr val="tx1"/>
                </a:solidFill>
                <a:latin typeface="+mn-lt"/>
                <a:ea typeface="+mn-ea"/>
                <a:cs typeface="+mn-cs"/>
              </a:rPr>
              <a:t>量</a:t>
            </a:r>
            <a:r>
              <a:rPr kumimoji="1" lang="en-US" altLang="ja-JP" sz="1200" kern="1200" dirty="0">
                <a:solidFill>
                  <a:schemeClr val="tx1"/>
                </a:solidFill>
                <a:latin typeface="+mn-lt"/>
                <a:ea typeface="+mn-ea"/>
                <a:cs typeface="+mn-cs"/>
              </a:rPr>
              <a:t>Q2</a:t>
            </a:r>
            <a:r>
              <a:rPr kumimoji="1" lang="ja-JP" altLang="ja-JP" sz="1200" kern="1200" dirty="0" err="1">
                <a:solidFill>
                  <a:schemeClr val="tx1"/>
                </a:solidFill>
                <a:latin typeface="+mn-lt"/>
                <a:ea typeface="+mn-ea"/>
                <a:cs typeface="+mn-cs"/>
              </a:rPr>
              <a:t>、</a:t>
            </a:r>
            <a:r>
              <a:rPr kumimoji="1" lang="ja-JP" altLang="ja-JP" sz="1200" kern="1200" dirty="0">
                <a:solidFill>
                  <a:schemeClr val="tx1"/>
                </a:solidFill>
                <a:latin typeface="+mn-lt"/>
                <a:ea typeface="+mn-ea"/>
                <a:cs typeface="+mn-cs"/>
              </a:rPr>
              <a:t>管理の方法</a:t>
            </a:r>
            <a:r>
              <a:rPr kumimoji="1" lang="en-US" altLang="ja-JP" sz="1200" kern="1200" dirty="0">
                <a:solidFill>
                  <a:schemeClr val="tx1"/>
                </a:solidFill>
                <a:latin typeface="+mn-lt"/>
                <a:ea typeface="+mn-ea"/>
                <a:cs typeface="+mn-cs"/>
              </a:rPr>
              <a:t>M</a:t>
            </a:r>
            <a:r>
              <a:rPr kumimoji="1" lang="ja-JP" altLang="ja-JP" sz="1200" kern="1200" dirty="0">
                <a:solidFill>
                  <a:schemeClr val="tx1"/>
                </a:solidFill>
                <a:latin typeface="+mn-lt"/>
                <a:ea typeface="+mn-ea"/>
                <a:cs typeface="+mn-cs"/>
              </a:rPr>
              <a:t>」という</a:t>
            </a:r>
            <a:r>
              <a:rPr kumimoji="1" lang="ja-JP" altLang="en-US" sz="1200" kern="1200" dirty="0">
                <a:solidFill>
                  <a:schemeClr val="tx1"/>
                </a:solidFill>
                <a:latin typeface="+mn-lt"/>
                <a:ea typeface="+mn-ea"/>
                <a:cs typeface="+mn-cs"/>
              </a:rPr>
              <a:t>奉仕の三角形は</a:t>
            </a:r>
            <a:r>
              <a:rPr kumimoji="1" lang="ja-JP" altLang="ja-JP" sz="1200" kern="1200" dirty="0">
                <a:solidFill>
                  <a:schemeClr val="tx1"/>
                </a:solidFill>
                <a:latin typeface="+mn-lt"/>
                <a:ea typeface="+mn-ea"/>
                <a:cs typeface="+mn-cs"/>
              </a:rPr>
              <a:t>、物の価値を計る普遍的な基準</a:t>
            </a:r>
            <a:r>
              <a:rPr kumimoji="1" lang="ja-JP" altLang="en-US" sz="1200" kern="1200" dirty="0">
                <a:solidFill>
                  <a:schemeClr val="tx1"/>
                </a:solidFill>
                <a:latin typeface="+mn-lt"/>
                <a:ea typeface="+mn-ea"/>
                <a:cs typeface="+mn-cs"/>
              </a:rPr>
              <a:t>だと考えられます</a:t>
            </a:r>
            <a:r>
              <a:rPr kumimoji="1" lang="ja-JP"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この三つの要素がそろって、始めて価値ある奉仕をすることが可能になります。</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シェルドンは、質、量、管理の方法を示した奉仕の三角形はインドの哲学家バガバン・ダスの「平和学」という本の中でヒントを得たと述べています。シェルドンの奉仕理念がインド哲学の影響を受けていることは興味あることです。</a:t>
            </a:r>
          </a:p>
          <a:p>
            <a:endParaRPr kumimoji="1" lang="ja-JP" altLang="en-US"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 私はロータリーの奉仕理念の原点を探って、それを正しく未来に伝えていく意図をもって、源流の会を設立しました。従ってこの会はロータリーの真理や哲学を学ぶ、もつともアナログ的な集まりともいえます。しかし、その一方でこの会は、いろいろなネットワークで収集したロータリーの文献をすべてデジタル化して、インターネットで保存し公開するという、もっともデジタル的な活動をしている、まことに不思議な会でもあります。 </a:t>
            </a:r>
          </a:p>
          <a:p>
            <a:r>
              <a:rPr kumimoji="1" lang="ja-JP" altLang="en-US" sz="1200" b="0" i="0" u="none" strike="noStrike" kern="1200" baseline="0" dirty="0">
                <a:solidFill>
                  <a:schemeClr val="tx1"/>
                </a:solidFill>
                <a:latin typeface="+mn-lt"/>
                <a:ea typeface="+mn-ea"/>
                <a:cs typeface="+mn-cs"/>
              </a:rPr>
              <a:t>これが私が日常使っているパソコンです。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extLst>
      <p:ext uri="{BB962C8B-B14F-4D97-AF65-F5344CB8AC3E}">
        <p14:creationId xmlns:p14="http://schemas.microsoft.com/office/powerpoint/2010/main" val="60401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a:solidFill>
                  <a:schemeClr val="tx1"/>
                </a:solidFill>
                <a:effectLst/>
                <a:latin typeface="+mn-lt"/>
                <a:ea typeface="+mn-ea"/>
                <a:cs typeface="+mn-cs"/>
              </a:rPr>
              <a:t>良いセールスマンになろうと思えば、正しい「質・量・管理の方法」で商談を進め</a:t>
            </a:r>
            <a:r>
              <a:rPr kumimoji="1" lang="ja-JP" altLang="en-US" sz="1200" kern="1200" dirty="0">
                <a:solidFill>
                  <a:schemeClr val="tx1"/>
                </a:solidFill>
                <a:effectLst/>
                <a:latin typeface="+mn-lt"/>
                <a:ea typeface="+mn-ea"/>
                <a:cs typeface="+mn-cs"/>
              </a:rPr>
              <a:t>ることです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あなたが顧客に言っている言葉の質を確かめてください。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あなたは良い言葉を使っていますか。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顧客の心証を害するような発言はしていませんか。</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あなたの商談の量は適切ですか。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論理的に話していますか。要点をしぼって話していますか。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適切に話していますか。</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顧客の前での態度はどうですか。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貴方が製造業の良い事業主になろうと思えば、正しい</a:t>
            </a:r>
            <a:r>
              <a:rPr kumimoji="1" lang="ja-JP" altLang="ja-JP" sz="1200" kern="1200" dirty="0">
                <a:solidFill>
                  <a:schemeClr val="tx1"/>
                </a:solidFill>
                <a:latin typeface="+mn-lt"/>
                <a:ea typeface="+mn-ea"/>
                <a:cs typeface="+mn-cs"/>
              </a:rPr>
              <a:t>「質・量・管理の方法」で</a:t>
            </a:r>
            <a:r>
              <a:rPr kumimoji="1" lang="ja-JP" altLang="en-US" sz="1200" kern="1200" dirty="0">
                <a:solidFill>
                  <a:schemeClr val="tx1"/>
                </a:solidFill>
                <a:latin typeface="+mn-lt"/>
                <a:ea typeface="+mn-ea"/>
                <a:cs typeface="+mn-cs"/>
              </a:rPr>
              <a:t>企業経営</a:t>
            </a:r>
            <a:r>
              <a:rPr kumimoji="1" lang="ja-JP" altLang="ja-JP" sz="1200" kern="1200" dirty="0">
                <a:solidFill>
                  <a:schemeClr val="tx1"/>
                </a:solidFill>
                <a:latin typeface="+mn-lt"/>
                <a:ea typeface="+mn-ea"/>
                <a:cs typeface="+mn-cs"/>
              </a:rPr>
              <a:t>を進め</a:t>
            </a:r>
            <a:r>
              <a:rPr kumimoji="1" lang="ja-JP" altLang="en-US" sz="1200" kern="1200" dirty="0">
                <a:solidFill>
                  <a:schemeClr val="tx1"/>
                </a:solidFill>
                <a:latin typeface="+mn-lt"/>
                <a:ea typeface="+mn-ea"/>
                <a:cs typeface="+mn-cs"/>
              </a:rPr>
              <a:t>なければなりません</a:t>
            </a:r>
            <a:r>
              <a:rPr kumimoji="1" lang="ja-JP" altLang="ja-JP" sz="1200" kern="1200" dirty="0">
                <a:solidFill>
                  <a:schemeClr val="tx1"/>
                </a:solidFill>
                <a:latin typeface="+mn-lt"/>
                <a:ea typeface="+mn-ea"/>
                <a:cs typeface="+mn-cs"/>
              </a:rPr>
              <a:t>。</a:t>
            </a:r>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自社の製品の質に自信がありますか。</a:t>
            </a:r>
          </a:p>
          <a:p>
            <a:r>
              <a:rPr kumimoji="1" lang="ja-JP" altLang="en-US" sz="1200" kern="1200" dirty="0">
                <a:solidFill>
                  <a:schemeClr val="tx1"/>
                </a:solidFill>
                <a:latin typeface="+mn-lt"/>
                <a:ea typeface="+mn-ea"/>
                <a:cs typeface="+mn-cs"/>
              </a:rPr>
              <a:t>うっかりミスに備えた対策を講じていますか。</a:t>
            </a:r>
          </a:p>
          <a:p>
            <a:r>
              <a:rPr kumimoji="1" lang="ja-JP" altLang="en-US" sz="1200" kern="1200" dirty="0">
                <a:solidFill>
                  <a:schemeClr val="tx1"/>
                </a:solidFill>
                <a:latin typeface="+mn-lt"/>
                <a:ea typeface="+mn-ea"/>
                <a:cs typeface="+mn-cs"/>
              </a:rPr>
              <a:t>常に製品の研究開発を進めていますか。</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十分な製品を作るための設備投資を行っていますか。</a:t>
            </a:r>
          </a:p>
          <a:p>
            <a:r>
              <a:rPr kumimoji="1" lang="ja-JP" altLang="en-US" sz="1200" kern="1200" dirty="0">
                <a:solidFill>
                  <a:schemeClr val="tx1"/>
                </a:solidFill>
                <a:latin typeface="+mn-lt"/>
                <a:ea typeface="+mn-ea"/>
                <a:cs typeface="+mn-cs"/>
              </a:rPr>
              <a:t>万一の場合に備えた対策を講じていますか。</a:t>
            </a:r>
          </a:p>
          <a:p>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マンパワーを開発するための社員教育を行っていますか。</a:t>
            </a:r>
          </a:p>
          <a:p>
            <a:r>
              <a:rPr kumimoji="1" lang="ja-JP" altLang="en-US" sz="1200" kern="1200" dirty="0">
                <a:solidFill>
                  <a:schemeClr val="tx1"/>
                </a:solidFill>
                <a:latin typeface="+mn-lt"/>
                <a:ea typeface="+mn-ea"/>
                <a:cs typeface="+mn-cs"/>
              </a:rPr>
              <a:t>社員の意見を聞いて、それを反映する機会を設けていますか。</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小売商の場合も同様に、</a:t>
            </a:r>
            <a:r>
              <a:rPr kumimoji="1"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endPar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endPar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店主や従業員この態度がいいこと。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a:solidFill>
                <a:schemeClr val="tx1"/>
              </a:solidFill>
              <a:latin typeface="+mn-lt"/>
              <a:ea typeface="+mn-ea"/>
              <a:cs typeface="+mn-cs"/>
            </a:endParaRPr>
          </a:p>
          <a:p>
            <a:endParaRPr kumimoji="1" lang="ja-JP" altLang="en-US" dirty="0"/>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商売に成功する方法は、継続的に利益をもたらす顧客を確保することです。</a:t>
            </a:r>
          </a:p>
          <a:p>
            <a:r>
              <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一</a:t>
            </a:r>
            <a:r>
              <a:rPr kumimoji="1" lang="en-US" altLang="ja-JP"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a:t>
            </a:r>
            <a:r>
              <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見さんだけを相手にしていては、継続的な事業の発展はあり得ません。</a:t>
            </a:r>
          </a:p>
          <a:p>
            <a:r>
              <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リピーターとなって再三、店に訪れる上得意を確保することが、すべての事業所を繁栄させます。</a:t>
            </a:r>
            <a:endParaRPr kumimoji="1" lang="en-US" altLang="ja-JP"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endPar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事業所の後援者と上得意を継続的に確保することが事業を発展させる鍵なのです。</a:t>
            </a:r>
          </a:p>
          <a:p>
            <a:endPar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endParaRPr>
          </a:p>
          <a:p>
            <a:r>
              <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当時の記録を見ると</a:t>
            </a:r>
            <a:r>
              <a:rPr kumimoji="1" lang="en-US" altLang="ja-JP"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Business method Committee</a:t>
            </a:r>
            <a:r>
              <a:rPr kumimoji="1" lang="ja-JP" altLang="en-US" sz="1200" b="0"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ea typeface="+mn-ea"/>
                <a:cs typeface="+mn-cs"/>
              </a:rPr>
              <a:t>が設けられて、業種別に分かれたディベートやラウンドテーブルの会議が再三開かれて、これらの問題に対する討論がおこなわれています。</a:t>
            </a:r>
            <a:endParaRPr kumimoji="1" lang="ja-JP" altLang="en-US" sz="1200" kern="1200" dirty="0">
              <a:solidFill>
                <a:schemeClr val="tx1"/>
              </a:solidFill>
              <a:latin typeface="+mn-lt"/>
              <a:ea typeface="+mn-ea"/>
              <a:cs typeface="+mn-cs"/>
            </a:endParaRPr>
          </a:p>
          <a:p>
            <a:endParaRPr kumimoji="1" lang="ja-JP" altLang="en-US" dirty="0"/>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a:bodyPr>
          <a:lstStyle/>
          <a:p>
            <a:r>
              <a:rPr kumimoji="1" lang="ja-JP" altLang="en-US" sz="1200" kern="1200" dirty="0">
                <a:solidFill>
                  <a:schemeClr val="tx1"/>
                </a:solidFill>
                <a:effectLst/>
                <a:latin typeface="+mn-lt"/>
                <a:ea typeface="+mn-ea"/>
                <a:cs typeface="+mn-cs"/>
              </a:rPr>
              <a:t>人間関係学から事業経営を考えなければなりません。</a:t>
            </a:r>
          </a:p>
          <a:p>
            <a:r>
              <a:rPr kumimoji="1" lang="ja-JP" altLang="ja-JP" sz="1200" kern="1200" dirty="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a:t>
            </a:r>
            <a:r>
              <a:rPr kumimoji="1" lang="ja-JP" altLang="en-US" sz="1200" kern="1200" dirty="0">
                <a:solidFill>
                  <a:schemeClr val="tx1"/>
                </a:solidFill>
                <a:effectLst/>
                <a:latin typeface="+mn-lt"/>
                <a:ea typeface="+mn-ea"/>
                <a:cs typeface="+mn-cs"/>
              </a:rPr>
              <a:t>です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資本家が利益を独占するのではなくて、従業員や取引に関係する人たちと適正に再配分することが継続的に利益を得る方法</a:t>
            </a:r>
            <a:r>
              <a:rPr kumimoji="1" lang="ja-JP" altLang="en-US" sz="1200" kern="1200" dirty="0">
                <a:solidFill>
                  <a:schemeClr val="tx1"/>
                </a:solidFill>
                <a:effectLst/>
                <a:latin typeface="+mn-lt"/>
                <a:ea typeface="+mn-ea"/>
                <a:cs typeface="+mn-cs"/>
              </a:rPr>
              <a:t>なのです。</a:t>
            </a:r>
            <a:endParaRPr kumimoji="1" lang="ja-JP"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企業がグローバル競争に勝つために、有能な人たちは</a:t>
            </a:r>
            <a:r>
              <a:rPr kumimoji="1" lang="ja-JP" altLang="en-US" sz="1200" kern="1200" dirty="0">
                <a:solidFill>
                  <a:schemeClr val="tx1"/>
                </a:solidFill>
                <a:effectLst/>
                <a:latin typeface="+mn-lt"/>
                <a:ea typeface="+mn-ea"/>
                <a:cs typeface="+mn-cs"/>
              </a:rPr>
              <a:t>正規雇用者として</a:t>
            </a:r>
            <a:r>
              <a:rPr kumimoji="1" lang="ja-JP" altLang="ja-JP" sz="1200" kern="1200" dirty="0">
                <a:solidFill>
                  <a:schemeClr val="tx1"/>
                </a:solidFill>
                <a:effectLst/>
                <a:latin typeface="+mn-lt"/>
                <a:ea typeface="+mn-ea"/>
                <a:cs typeface="+mn-cs"/>
              </a:rPr>
              <a:t>しっかり確保する代わりに、単なる労働力として使う人たち</a:t>
            </a:r>
            <a:r>
              <a:rPr kumimoji="1" lang="ja-JP" altLang="en-US" sz="1200" kern="1200" dirty="0">
                <a:solidFill>
                  <a:schemeClr val="tx1"/>
                </a:solidFill>
                <a:effectLst/>
                <a:latin typeface="+mn-lt"/>
                <a:ea typeface="+mn-ea"/>
                <a:cs typeface="+mn-cs"/>
              </a:rPr>
              <a:t>を</a:t>
            </a:r>
            <a:r>
              <a:rPr kumimoji="1" lang="ja-JP" altLang="ja-JP" sz="1200" kern="1200" dirty="0">
                <a:solidFill>
                  <a:schemeClr val="tx1"/>
                </a:solidFill>
                <a:effectLst/>
                <a:latin typeface="+mn-lt"/>
                <a:ea typeface="+mn-ea"/>
                <a:cs typeface="+mn-cs"/>
              </a:rPr>
              <a:t>低賃金で雇うということ</a:t>
            </a:r>
            <a:r>
              <a:rPr kumimoji="1" lang="ja-JP" altLang="en-US" sz="1200" kern="1200" dirty="0">
                <a:solidFill>
                  <a:schemeClr val="tx1"/>
                </a:solidFill>
                <a:effectLst/>
                <a:latin typeface="+mn-lt"/>
                <a:ea typeface="+mn-ea"/>
                <a:cs typeface="+mn-cs"/>
              </a:rPr>
              <a:t>は、シェルドンの理念に反する行為です。</a:t>
            </a:r>
          </a:p>
          <a:p>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その代わりに、従業員には、最善を尽くして働くこと。過失を最小限におさえること。会社の管理運営に協力すること</a:t>
            </a:r>
            <a:r>
              <a:rPr kumimoji="1" lang="ja-JP" altLang="en-US" sz="1200" kern="1200" dirty="0">
                <a:solidFill>
                  <a:schemeClr val="tx1"/>
                </a:solidFill>
                <a:effectLst/>
                <a:latin typeface="+mn-lt"/>
                <a:ea typeface="+mn-ea"/>
                <a:cs typeface="+mn-cs"/>
              </a:rPr>
              <a:t>が</a:t>
            </a:r>
            <a:r>
              <a:rPr kumimoji="1" lang="ja-JP" altLang="ja-JP" sz="1200" kern="1200" dirty="0">
                <a:solidFill>
                  <a:schemeClr val="tx1"/>
                </a:solidFill>
                <a:effectLst/>
                <a:latin typeface="+mn-lt"/>
                <a:ea typeface="+mn-ea"/>
                <a:cs typeface="+mn-cs"/>
              </a:rPr>
              <a:t>要請</a:t>
            </a:r>
            <a:r>
              <a:rPr kumimoji="1" lang="ja-JP" altLang="en-US" sz="1200" kern="1200" dirty="0">
                <a:solidFill>
                  <a:schemeClr val="tx1"/>
                </a:solidFill>
                <a:effectLst/>
                <a:latin typeface="+mn-lt"/>
                <a:ea typeface="+mn-ea"/>
                <a:cs typeface="+mn-cs"/>
              </a:rPr>
              <a:t>されます</a:t>
            </a:r>
            <a:r>
              <a:rPr kumimoji="1" lang="ja-JP" altLang="ja-JP"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経済的に成功する方法は、</a:t>
            </a:r>
          </a:p>
          <a:p>
            <a:r>
              <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いつも、価値ある奉仕を実践しようという願望を持つこと</a:t>
            </a:r>
            <a:endPar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奉仕を実践に移す能力を開発すること</a:t>
            </a:r>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開発された能力を、実践活動に適用すること</a:t>
            </a:r>
            <a:endPar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奉仕に対して正当な報酬を得ること</a:t>
            </a:r>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奉仕の対価として得た報酬は、貯蓄や活用や節約によって利益を保全することが大切です。</a:t>
            </a: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a:solidFill>
                  <a:schemeClr val="tx1"/>
                </a:solidFill>
                <a:latin typeface="+mn-lt"/>
                <a:ea typeface="+mn-ea"/>
                <a:cs typeface="+mn-cs"/>
              </a:rPr>
              <a:t>それでは最後にシェルドンの奉仕理念をまとめてみましょう。</a:t>
            </a:r>
          </a:p>
          <a:p>
            <a:r>
              <a:rPr kumimoji="1" lang="ja-JP" altLang="en-US" sz="1200" b="0" i="0" u="none" strike="noStrike" kern="1200" baseline="0" dirty="0">
                <a:solidFill>
                  <a:schemeClr val="tx1"/>
                </a:solidFill>
                <a:latin typeface="+mn-lt"/>
                <a:ea typeface="+mn-ea"/>
                <a:cs typeface="+mn-cs"/>
              </a:rPr>
              <a:t>シェルドンは職業奉仕という言葉を使っていません。一般的な奉仕理念の中で、今日私たちが捉えている職業奉仕を語っています。なぜならば、彼が教えていた経営学は、その対象はすべて職業人なので、あえて職業奉仕という言葉を使う必要もなかったし、その奉仕の対象を他の分野に広げる必要もなかったからです。</a:t>
            </a:r>
          </a:p>
          <a:p>
            <a:r>
              <a:rPr kumimoji="1" lang="ja-JP" altLang="en-US" sz="1200" b="0" i="0" u="none" strike="noStrike" kern="1200" baseline="0" dirty="0">
                <a:solidFill>
                  <a:schemeClr val="tx1"/>
                </a:solidFill>
                <a:latin typeface="+mn-lt"/>
                <a:ea typeface="+mn-ea"/>
                <a:cs typeface="+mn-cs"/>
              </a:rPr>
              <a:t>そしてシェルドンは一般的な奉仕理念を表す言葉として、</a:t>
            </a:r>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年から</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というモットーを使っています。</a:t>
            </a:r>
          </a:p>
          <a:p>
            <a:r>
              <a:rPr kumimoji="1" lang="ja-JP" altLang="en-US" sz="1200" b="0" i="0" u="none" strike="noStrike" kern="1200" baseline="0" dirty="0">
                <a:solidFill>
                  <a:schemeClr val="tx1"/>
                </a:solidFill>
                <a:latin typeface="+mn-lt"/>
                <a:ea typeface="+mn-ea"/>
                <a:cs typeface="+mn-cs"/>
              </a:rPr>
              <a:t>この度の規定審議会で決議</a:t>
            </a:r>
            <a:r>
              <a:rPr kumimoji="1" lang="en-US" altLang="ja-JP" sz="1200" b="0" i="0" u="none" strike="noStrike" kern="1200" baseline="0" dirty="0">
                <a:solidFill>
                  <a:schemeClr val="tx1"/>
                </a:solidFill>
                <a:latin typeface="+mn-lt"/>
                <a:ea typeface="+mn-ea"/>
                <a:cs typeface="+mn-cs"/>
              </a:rPr>
              <a:t>10-182</a:t>
            </a:r>
            <a:r>
              <a:rPr kumimoji="1" lang="ja-JP" altLang="en-US" sz="1200" b="0" i="0" u="none" strike="noStrike" kern="1200" baseline="0" dirty="0">
                <a:solidFill>
                  <a:schemeClr val="tx1"/>
                </a:solidFill>
                <a:latin typeface="+mn-lt"/>
                <a:ea typeface="+mn-ea"/>
                <a:cs typeface="+mn-cs"/>
              </a:rPr>
              <a:t>「社会奉仕に関する</a:t>
            </a:r>
            <a:r>
              <a:rPr kumimoji="1" lang="en-US" altLang="ja-JP" sz="1200" b="0" i="0" u="none" strike="noStrike" kern="1200" baseline="0" dirty="0">
                <a:solidFill>
                  <a:schemeClr val="tx1"/>
                </a:solidFill>
                <a:latin typeface="+mn-lt"/>
                <a:ea typeface="+mn-ea"/>
                <a:cs typeface="+mn-cs"/>
              </a:rPr>
              <a:t>1923 </a:t>
            </a:r>
            <a:r>
              <a:rPr kumimoji="1" lang="ja-JP" altLang="en-US" sz="1200" b="0" i="0" u="none" strike="noStrike" kern="1200" baseline="0" dirty="0">
                <a:solidFill>
                  <a:schemeClr val="tx1"/>
                </a:solidFill>
                <a:latin typeface="+mn-lt"/>
                <a:ea typeface="+mn-ea"/>
                <a:cs typeface="+mn-cs"/>
              </a:rPr>
              <a:t>年の声明の第一項を、奉仕の哲学の定義として使用する」が採択されたことは、</a:t>
            </a:r>
            <a:r>
              <a:rPr kumimoji="1" lang="en-US" altLang="ja-JP" sz="1200" b="0" i="0" u="none" strike="noStrike" kern="1200" baseline="0" dirty="0">
                <a:solidFill>
                  <a:schemeClr val="tx1"/>
                </a:solidFill>
                <a:latin typeface="+mn-lt"/>
                <a:ea typeface="+mn-ea"/>
                <a:cs typeface="+mn-cs"/>
              </a:rPr>
              <a:t>Service above self </a:t>
            </a:r>
            <a:r>
              <a:rPr kumimoji="1" lang="ja-JP" altLang="en-US" sz="1200" b="0" i="0" u="none" strike="noStrike" kern="1200" baseline="0" dirty="0">
                <a:solidFill>
                  <a:schemeClr val="tx1"/>
                </a:solidFill>
                <a:latin typeface="+mn-lt"/>
                <a:ea typeface="+mn-ea"/>
                <a:cs typeface="+mn-cs"/>
              </a:rPr>
              <a:t>と共に</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がロータリーの奉仕哲学として定められたことを意味します。</a:t>
            </a:r>
            <a:r>
              <a:rPr kumimoji="1" lang="ja-JP" altLang="en-US" sz="1200" kern="1200" baseline="0" dirty="0">
                <a:solidFill>
                  <a:schemeClr val="tx1"/>
                </a:solidFill>
                <a:latin typeface="+mn-lt"/>
                <a:ea typeface="+mn-ea"/>
                <a:cs typeface="+mn-cs"/>
              </a:rPr>
              <a:t>	</a:t>
            </a: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36</a:t>
            </a:fld>
            <a:endParaRPr kumimoji="1"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a:solidFill>
                  <a:schemeClr val="tx1"/>
                </a:solidFill>
                <a:latin typeface="+mn-lt"/>
                <a:ea typeface="+mn-ea"/>
                <a:cs typeface="+mn-cs"/>
              </a:rPr>
              <a:t>職業人の目的は、「奉仕理念に基づいて、継続的な利益をもたらす顧客を確保する」ことです。シェルドンは、世に有用な全ての事業に従事することを奉仕と呼んでいますから、自らの事業を通じて、継続的な利益をもたらす顧客を確保することが、ロータリーの職業奉仕だということになります。</a:t>
            </a:r>
          </a:p>
          <a:p>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がロータリーの奉仕哲学として残っている限り、この考え方を変えてはならないことを今一度確認しておきたいと思います。</a:t>
            </a:r>
          </a:p>
          <a:p>
            <a:r>
              <a:rPr kumimoji="1" lang="en-US" altLang="ja-JP" sz="1200" b="0" i="0" u="none" strike="noStrike" kern="1200" baseline="0" dirty="0">
                <a:solidFill>
                  <a:schemeClr val="tx1"/>
                </a:solidFill>
                <a:latin typeface="+mn-lt"/>
                <a:ea typeface="+mn-ea"/>
                <a:cs typeface="+mn-cs"/>
              </a:rPr>
              <a:t>RI</a:t>
            </a:r>
            <a:r>
              <a:rPr kumimoji="1" lang="ja-JP" altLang="en-US" sz="1200" b="0" i="0" u="none" strike="noStrike" kern="1200" baseline="0" dirty="0">
                <a:solidFill>
                  <a:schemeClr val="tx1"/>
                </a:solidFill>
                <a:latin typeface="+mn-lt"/>
                <a:ea typeface="+mn-ea"/>
                <a:cs typeface="+mn-cs"/>
              </a:rPr>
              <a:t>が推奨している職義訪問や優良従業員の表彰やボランティア活動は、職業奉仕と何ら関係のない活動であり、ロータリアン個人が行う職業奉仕の実践とは、奉仕理念に基づいて、継続的な利益をもたらす顧客を確保するために行うあらゆる活動のことです。</a:t>
            </a:r>
          </a:p>
          <a:p>
            <a:r>
              <a:rPr kumimoji="1" lang="ja-JP" altLang="en-US" sz="1200" b="0" i="0" u="none" strike="noStrike" kern="1200" baseline="0" dirty="0">
                <a:solidFill>
                  <a:schemeClr val="tx1"/>
                </a:solidFill>
                <a:latin typeface="+mn-lt"/>
                <a:ea typeface="+mn-ea"/>
                <a:cs typeface="+mn-cs"/>
              </a:rPr>
              <a:t>職業奉仕を実践による受益者はロータリアンです。まず、自分の事業を建設的に発展させることで、対社会的奉仕活動が可能になります。</a:t>
            </a:r>
          </a:p>
          <a:p>
            <a:r>
              <a:rPr kumimoji="1" lang="ja-JP" altLang="en-US" sz="1200" b="0" i="0" u="none" strike="noStrike" kern="1200" baseline="0" dirty="0">
                <a:solidFill>
                  <a:schemeClr val="tx1"/>
                </a:solidFill>
                <a:latin typeface="+mn-lt"/>
                <a:ea typeface="+mn-ea"/>
                <a:cs typeface="+mn-cs"/>
              </a:rPr>
              <a:t>不景気な時だからこそ、ロータリアン同士が助け合い、その力を業界全体や地域社会に広げていく必要があるのです。</a:t>
            </a:r>
            <a:endParaRPr lang="ja-JP" altLang="en-US" sz="1200" b="0" dirty="0">
              <a:ln>
                <a:solidFill>
                  <a:sysClr val="windowText" lastClr="000000"/>
                </a:solidFill>
              </a:ln>
              <a:solidFill>
                <a:schemeClr val="bg1"/>
              </a:solidFill>
            </a:endParaRP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37</a:t>
            </a:fld>
            <a:endParaRPr kumimoji="1" lang="ja-JP"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ロータリアンは、まず自分の事業の繁栄を考えなければなりません。</a:t>
            </a:r>
            <a:r>
              <a:rPr kumimoji="1" lang="ja-JP" altLang="en-US" sz="1200" kern="1200" dirty="0">
                <a:solidFill>
                  <a:schemeClr val="tx1"/>
                </a:solidFill>
                <a:effectLst/>
                <a:latin typeface="+mn-lt"/>
                <a:ea typeface="+mn-ea"/>
                <a:cs typeface="+mn-cs"/>
              </a:rPr>
              <a:t>そのためには、自分の事業の素晴らしさをクラブの会員に周知徹底することです。さらに</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対外的には、</a:t>
            </a:r>
            <a:r>
              <a:rPr kumimoji="1" lang="ja-JP" altLang="ja-JP" sz="1200" kern="1200" dirty="0">
                <a:solidFill>
                  <a:schemeClr val="tx1"/>
                </a:solidFill>
                <a:effectLst/>
                <a:latin typeface="+mn-lt"/>
                <a:ea typeface="+mn-ea"/>
                <a:cs typeface="+mn-cs"/>
              </a:rPr>
              <a:t>継続的に利益をもたらす常連客を確保する必要があります。常連客が反復して商品を購入するのはその事業所の倫理基準の高さを証明してくれることです。すなわち不正をしていないことの証明なのです。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次に自分が属する業界全体の繁栄を考え、究極的には地域社会全体の繁栄を図らなければなりません。</a:t>
            </a:r>
          </a:p>
          <a:p>
            <a:r>
              <a:rPr kumimoji="1" lang="ja-JP" altLang="ja-JP" sz="1200" kern="1200" dirty="0">
                <a:solidFill>
                  <a:schemeClr val="tx1"/>
                </a:solidFill>
                <a:effectLst/>
                <a:latin typeface="+mn-lt"/>
                <a:ea typeface="+mn-ea"/>
                <a:cs typeface="+mn-cs"/>
              </a:rPr>
              <a:t>日本のロータリアンには優れた技術を持っている零細企業や中小企業のオーナーが沢山います。電子レンジの技術として開発され、結果として携帯電話やコンピューターやステルス戦闘機にまで取り入れられた電磁波吸収塗料、あらゆる物質に可能なメッキ技術、ナノ単位の金属加工技術、こういったものは、全て日本の小さな町工場で開発された技術です。 </a:t>
            </a:r>
          </a:p>
          <a:p>
            <a:r>
              <a:rPr kumimoji="1" lang="ja-JP" altLang="ja-JP" sz="1200" kern="1200" dirty="0">
                <a:solidFill>
                  <a:schemeClr val="tx1"/>
                </a:solidFill>
                <a:effectLst/>
                <a:latin typeface="+mn-lt"/>
                <a:ea typeface="+mn-ea"/>
                <a:cs typeface="+mn-cs"/>
              </a:rPr>
              <a:t>　ロータリアンはその業種の代表者ですから、ロータリアンだけではなく、地域社会のこういった優れた技術を国際的に紹介したり、仲介する責任を持っているはずです。</a:t>
            </a:r>
            <a:r>
              <a:rPr kumimoji="1" lang="en-US" altLang="ja-JP" sz="1200" kern="1200" dirty="0">
                <a:solidFill>
                  <a:schemeClr val="tx1"/>
                </a:solidFill>
                <a:effectLst/>
                <a:latin typeface="+mn-lt"/>
                <a:ea typeface="+mn-ea"/>
                <a:cs typeface="+mn-cs"/>
              </a:rPr>
              <a:t>WCS</a:t>
            </a:r>
            <a:r>
              <a:rPr kumimoji="1" lang="ja-JP" altLang="ja-JP" sz="1200" kern="1200" dirty="0">
                <a:solidFill>
                  <a:schemeClr val="tx1"/>
                </a:solidFill>
                <a:effectLst/>
                <a:latin typeface="+mn-lt"/>
                <a:ea typeface="+mn-ea"/>
                <a:cs typeface="+mn-cs"/>
              </a:rPr>
              <a:t>の交換プロジェクトのような技術登録バンクを作って、お互いに利用できるようなシステムを作り、クラブ・レベル、地区レベル、世界レベルに拡げていくことも、新しい観点からの職業奉仕になるのではないでしょうか。</a:t>
            </a: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こういった活動がロータリーの素晴らしさを世間に知らせる、大きな広報にな</a:t>
            </a:r>
            <a:r>
              <a:rPr kumimoji="1" lang="ja-JP" altLang="en-US" sz="1200" kern="1200" dirty="0">
                <a:solidFill>
                  <a:schemeClr val="tx1"/>
                </a:solidFill>
                <a:effectLst/>
                <a:latin typeface="+mn-lt"/>
                <a:ea typeface="+mn-ea"/>
                <a:cs typeface="+mn-cs"/>
              </a:rPr>
              <a:t>り、それが会員増強の引き金になっていくのです。</a:t>
            </a:r>
            <a:endParaRPr kumimoji="1" lang="ja-JP"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38</a:t>
            </a:fld>
            <a:endParaRPr kumimoji="1" lang="ja-JP" altLang="en-US" dirty="0"/>
          </a:p>
        </p:txBody>
      </p:sp>
    </p:spTree>
    <p:extLst>
      <p:ext uri="{BB962C8B-B14F-4D97-AF65-F5344CB8AC3E}">
        <p14:creationId xmlns:p14="http://schemas.microsoft.com/office/powerpoint/2010/main" val="248401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左側がメール専用で、いつでも連絡できるように</a:t>
            </a:r>
            <a:r>
              <a:rPr kumimoji="1" lang="en-US" altLang="ja-JP" sz="1200" b="0" i="0" u="none" strike="noStrike" kern="1200" baseline="0" dirty="0">
                <a:solidFill>
                  <a:schemeClr val="tx1"/>
                </a:solidFill>
                <a:latin typeface="+mn-lt"/>
                <a:ea typeface="+mn-ea"/>
                <a:cs typeface="+mn-cs"/>
              </a:rPr>
              <a:t>24</a:t>
            </a:r>
            <a:r>
              <a:rPr kumimoji="1" lang="ja-JP" altLang="en-US" sz="1200" b="0" i="0" u="none" strike="noStrike" kern="1200" baseline="0" dirty="0">
                <a:solidFill>
                  <a:schemeClr val="tx1"/>
                </a:solidFill>
                <a:latin typeface="+mn-lt"/>
                <a:ea typeface="+mn-ea"/>
                <a:cs typeface="+mn-cs"/>
              </a:rPr>
              <a:t>時間繋ぎっぱなしです。 </a:t>
            </a:r>
          </a:p>
          <a:p>
            <a:r>
              <a:rPr kumimoji="1" lang="ja-JP" altLang="en-US" sz="1200" b="0" i="0" u="none" strike="noStrike" kern="1200" baseline="0" dirty="0">
                <a:solidFill>
                  <a:schemeClr val="tx1"/>
                </a:solidFill>
                <a:latin typeface="+mn-lt"/>
                <a:ea typeface="+mn-ea"/>
                <a:cs typeface="+mn-cs"/>
              </a:rPr>
              <a:t>その隣が源流の会専用のインターネット用のプログラミング用とサーバです。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dirty="0"/>
          </a:p>
        </p:txBody>
      </p:sp>
    </p:spTree>
    <p:extLst>
      <p:ext uri="{BB962C8B-B14F-4D97-AF65-F5344CB8AC3E}">
        <p14:creationId xmlns:p14="http://schemas.microsoft.com/office/powerpoint/2010/main" val="369910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一番下のパソコンが日常作業用で縦位置、横位置を混ぜて同時に複数画面を処理することができます。 </a:t>
            </a:r>
          </a:p>
          <a:p>
            <a:r>
              <a:rPr kumimoji="1" lang="ja-JP" altLang="en-US" sz="1200" b="0" i="0" u="none" strike="noStrike" kern="1200" baseline="0" dirty="0">
                <a:solidFill>
                  <a:schemeClr val="tx1"/>
                </a:solidFill>
                <a:latin typeface="+mn-lt"/>
                <a:ea typeface="+mn-ea"/>
                <a:cs typeface="+mn-cs"/>
              </a:rPr>
              <a:t>こういったパソコンを駆使しながら、ロータリーの原点を探る作業に明け暮れています。 </a:t>
            </a:r>
          </a:p>
          <a:p>
            <a:r>
              <a:rPr kumimoji="1" lang="ja-JP" altLang="en-US" sz="1200" b="0" i="0" u="none" strike="noStrike" kern="1200" baseline="0" dirty="0">
                <a:solidFill>
                  <a:schemeClr val="tx1"/>
                </a:solidFill>
                <a:latin typeface="+mn-lt"/>
                <a:ea typeface="+mn-ea"/>
                <a:cs typeface="+mn-cs"/>
              </a:rPr>
              <a:t>インターネットを通じて、各国の図書館の蔵書データを閲覧したり、古本屋の世界的なネットワークを通じて、ロータリーの古い文献を注文することも、代金決済することも簡単にできます。</a:t>
            </a:r>
          </a:p>
          <a:p>
            <a:r>
              <a:rPr kumimoji="1" lang="ja-JP" altLang="en-US" sz="1200" b="0" i="0" u="none" strike="noStrike" kern="1200" baseline="0" dirty="0">
                <a:solidFill>
                  <a:schemeClr val="tx1"/>
                </a:solidFill>
                <a:latin typeface="+mn-lt"/>
                <a:ea typeface="+mn-ea"/>
                <a:cs typeface="+mn-cs"/>
              </a:rPr>
              <a:t>さらに「源流の会」のホームページを通じて全ての文献を保存公開することで、いかなる天変地異が起ころうと、すべてのロータリアンが終生、文献を活用することができるのです。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320131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en-US" sz="1200" b="0" i="0" u="none" strike="noStrike" kern="1200" baseline="0" dirty="0">
                <a:solidFill>
                  <a:schemeClr val="tx1"/>
                </a:solidFill>
                <a:latin typeface="+mn-lt"/>
                <a:ea typeface="+mn-ea"/>
                <a:cs typeface="+mn-cs"/>
              </a:rPr>
              <a:t>ロータリーに奉仕理念を提唱したのはアーサー・フレデリック・シェルドンなので、奉仕理念を正しく理解するためにはシェルドンの考え方を知る必要があると考えて、最も力を注いでいるのが、シェルドンの文献収集と解析です。 </a:t>
            </a:r>
          </a:p>
          <a:p>
            <a:r>
              <a:rPr kumimoji="1" lang="ja-JP" altLang="en-US" sz="1200" b="0" i="0" u="none" strike="noStrike" kern="1200" baseline="0" dirty="0">
                <a:solidFill>
                  <a:schemeClr val="tx1"/>
                </a:solidFill>
                <a:latin typeface="+mn-lt"/>
                <a:ea typeface="+mn-ea"/>
                <a:cs typeface="+mn-cs"/>
              </a:rPr>
              <a:t>シェルドンはミシガン大学で経営学を専攻して、</a:t>
            </a:r>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年に、経営学を教えるためにシェルドン・スクールを設立して、当時誰もが知らなかった、新しい考え方の経営学を提唱して、それを全国に広めました。 </a:t>
            </a:r>
          </a:p>
          <a:p>
            <a:r>
              <a:rPr kumimoji="1" lang="ja-JP" altLang="en-US" sz="1200" b="0" i="0" u="none" strike="noStrike" kern="1200" baseline="0" dirty="0">
                <a:solidFill>
                  <a:schemeClr val="tx1"/>
                </a:solidFill>
                <a:latin typeface="+mn-lt"/>
                <a:ea typeface="+mn-ea"/>
                <a:cs typeface="+mn-cs"/>
              </a:rPr>
              <a:t>ロータリーはその考え方をシェルドンから学んで、それを奉仕理念として現在に至ったわけです。 </a:t>
            </a:r>
          </a:p>
          <a:p>
            <a:r>
              <a:rPr kumimoji="1" lang="ja-JP" altLang="en-US" sz="1200" b="0" i="0" u="none" strike="noStrike" kern="1200" baseline="0" dirty="0">
                <a:solidFill>
                  <a:schemeClr val="tx1"/>
                </a:solidFill>
                <a:latin typeface="+mn-lt"/>
                <a:ea typeface="+mn-ea"/>
                <a:cs typeface="+mn-cs"/>
              </a:rPr>
              <a:t>彼の文献は日本ではほとんど紹介されていませんでしたので、アメリカの国会図書館のリストと、アメリカやイギリスの古本屋のインターネット上のネットワークを利用して、シェルドンの文献の蒐集作業を行い、現在までに</a:t>
            </a:r>
            <a:r>
              <a:rPr kumimoji="1" lang="en-US" altLang="ja-JP" sz="1200" b="0" i="0" u="none" strike="noStrike" kern="1200" baseline="0" dirty="0">
                <a:solidFill>
                  <a:schemeClr val="tx1"/>
                </a:solidFill>
                <a:latin typeface="+mn-lt"/>
                <a:ea typeface="+mn-ea"/>
                <a:cs typeface="+mn-cs"/>
              </a:rPr>
              <a:t>60</a:t>
            </a:r>
            <a:r>
              <a:rPr kumimoji="1" lang="ja-JP" altLang="en-US" sz="1200" b="0" i="0" u="none" strike="noStrike" kern="1200" baseline="0" dirty="0">
                <a:solidFill>
                  <a:schemeClr val="tx1"/>
                </a:solidFill>
                <a:latin typeface="+mn-lt"/>
                <a:ea typeface="+mn-ea"/>
                <a:cs typeface="+mn-cs"/>
              </a:rPr>
              <a:t>冊近く集めることができました。 </a:t>
            </a:r>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a:solidFill>
                  <a:schemeClr val="tx1"/>
                </a:solidFill>
                <a:latin typeface="+mn-lt"/>
                <a:ea typeface="+mn-ea"/>
                <a:cs typeface="+mn-cs"/>
              </a:rPr>
              <a:t>その主なものには、 </a:t>
            </a:r>
          </a:p>
          <a:p>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1924</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Successful Selling</a:t>
            </a:r>
            <a:r>
              <a:rPr kumimoji="1" lang="ja-JP" altLang="en-US" sz="1200" b="0" i="0" u="none" strike="noStrike" kern="1200" baseline="0" dirty="0">
                <a:solidFill>
                  <a:schemeClr val="tx1"/>
                </a:solidFill>
                <a:latin typeface="+mn-lt"/>
                <a:ea typeface="+mn-ea"/>
                <a:cs typeface="+mn-cs"/>
              </a:rPr>
              <a:t>商売に成功する方法</a:t>
            </a:r>
          </a:p>
          <a:p>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1939The Sheldon Course</a:t>
            </a:r>
            <a:r>
              <a:rPr kumimoji="1" lang="ja-JP" altLang="en-US" sz="1200" b="0" i="0" u="none" strike="noStrike" kern="1200" baseline="0" dirty="0">
                <a:solidFill>
                  <a:schemeClr val="tx1"/>
                </a:solidFill>
                <a:latin typeface="+mn-lt"/>
                <a:ea typeface="+mn-ea"/>
                <a:cs typeface="+mn-cs"/>
              </a:rPr>
              <a:t>シェルドン・コース</a:t>
            </a:r>
          </a:p>
          <a:p>
            <a:r>
              <a:rPr kumimoji="1" lang="en-US" altLang="ja-JP" sz="1200" b="0" i="0" u="none" strike="noStrike" kern="1200" baseline="0" dirty="0">
                <a:solidFill>
                  <a:schemeClr val="tx1"/>
                </a:solidFill>
                <a:latin typeface="+mn-lt"/>
                <a:ea typeface="+mn-ea"/>
                <a:cs typeface="+mn-cs"/>
              </a:rPr>
              <a:t>1903</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1906</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The Science of Successful Salesmanship </a:t>
            </a:r>
            <a:r>
              <a:rPr kumimoji="1" lang="ja-JP" altLang="en-US" sz="1200" b="0" i="0" u="none" strike="noStrike" kern="1200" baseline="0" dirty="0">
                <a:solidFill>
                  <a:schemeClr val="tx1"/>
                </a:solidFill>
                <a:latin typeface="+mn-lt"/>
                <a:ea typeface="+mn-ea"/>
                <a:cs typeface="+mn-cs"/>
              </a:rPr>
              <a:t>成功する販売学</a:t>
            </a:r>
          </a:p>
          <a:p>
            <a:r>
              <a:rPr kumimoji="1" lang="en-US" altLang="ja-JP" sz="1200" b="0" i="0" u="none" strike="noStrike" kern="1200" baseline="0" dirty="0">
                <a:solidFill>
                  <a:schemeClr val="tx1"/>
                </a:solidFill>
                <a:latin typeface="+mn-lt"/>
                <a:ea typeface="+mn-ea"/>
                <a:cs typeface="+mn-cs"/>
              </a:rPr>
              <a:t>1904</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1917</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The Science of Business</a:t>
            </a:r>
            <a:r>
              <a:rPr kumimoji="1" lang="ja-JP" altLang="en-US" sz="1200" b="0" i="0" u="none" strike="noStrike" kern="1200" baseline="0" dirty="0">
                <a:solidFill>
                  <a:schemeClr val="tx1"/>
                </a:solidFill>
                <a:latin typeface="+mn-lt"/>
                <a:ea typeface="+mn-ea"/>
                <a:cs typeface="+mn-cs"/>
              </a:rPr>
              <a:t>経営学</a:t>
            </a:r>
          </a:p>
          <a:p>
            <a:r>
              <a:rPr kumimoji="1" lang="en-US" altLang="ja-JP" sz="1200" b="0" i="0" u="none" strike="noStrike" kern="1200" baseline="0" dirty="0">
                <a:solidFill>
                  <a:schemeClr val="tx1"/>
                </a:solidFill>
                <a:latin typeface="+mn-lt"/>
                <a:ea typeface="+mn-ea"/>
                <a:cs typeface="+mn-cs"/>
              </a:rPr>
              <a:t>1906</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1907</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The Science of Industrial Success</a:t>
            </a:r>
            <a:r>
              <a:rPr kumimoji="1" lang="ja-JP" altLang="en-US" sz="1200" b="0" i="0" u="none" strike="noStrike" kern="1200" baseline="0" dirty="0">
                <a:solidFill>
                  <a:schemeClr val="tx1"/>
                </a:solidFill>
                <a:latin typeface="+mn-lt"/>
                <a:ea typeface="+mn-ea"/>
                <a:cs typeface="+mn-cs"/>
              </a:rPr>
              <a:t>産業成功学</a:t>
            </a:r>
          </a:p>
          <a:p>
            <a:r>
              <a:rPr kumimoji="1" lang="en-US" altLang="ja-JP" sz="1200" b="0" i="0" u="none" strike="noStrike" kern="1200" baseline="0" dirty="0">
                <a:solidFill>
                  <a:schemeClr val="tx1"/>
                </a:solidFill>
                <a:latin typeface="+mn-lt"/>
                <a:ea typeface="+mn-ea"/>
                <a:cs typeface="+mn-cs"/>
              </a:rPr>
              <a:t>1907</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1910</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The Science of Business Building</a:t>
            </a:r>
            <a:r>
              <a:rPr kumimoji="1" lang="ja-JP" altLang="en-US" sz="1200" b="0" i="0" u="none" strike="noStrike" kern="1200" baseline="0" dirty="0">
                <a:solidFill>
                  <a:schemeClr val="tx1"/>
                </a:solidFill>
                <a:latin typeface="+mn-lt"/>
                <a:ea typeface="+mn-ea"/>
                <a:cs typeface="+mn-cs"/>
              </a:rPr>
              <a:t>経営構築学</a:t>
            </a:r>
          </a:p>
          <a:p>
            <a:r>
              <a:rPr kumimoji="1" lang="en-US" altLang="ja-JP" sz="1200" b="0" i="0" u="none" strike="noStrike" kern="1200" baseline="0" dirty="0">
                <a:solidFill>
                  <a:schemeClr val="tx1"/>
                </a:solidFill>
                <a:latin typeface="+mn-lt"/>
                <a:ea typeface="+mn-ea"/>
                <a:cs typeface="+mn-cs"/>
              </a:rPr>
              <a:t>1911</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The Art of Selling</a:t>
            </a:r>
            <a:r>
              <a:rPr kumimoji="1" lang="ja-JP" altLang="en-US" sz="1200" b="0" i="0" u="none" strike="noStrike" kern="1200" baseline="0" dirty="0">
                <a:solidFill>
                  <a:schemeClr val="tx1"/>
                </a:solidFill>
                <a:latin typeface="+mn-lt"/>
                <a:ea typeface="+mn-ea"/>
                <a:cs typeface="+mn-cs"/>
              </a:rPr>
              <a:t>販売術</a:t>
            </a:r>
          </a:p>
          <a:p>
            <a:r>
              <a:rPr kumimoji="1" lang="en-US" altLang="ja-JP" sz="1200" b="0" i="0" u="none" strike="noStrike" kern="1200" baseline="0" dirty="0">
                <a:solidFill>
                  <a:schemeClr val="tx1"/>
                </a:solidFill>
                <a:latin typeface="+mn-lt"/>
                <a:ea typeface="+mn-ea"/>
                <a:cs typeface="+mn-cs"/>
              </a:rPr>
              <a:t>1929</a:t>
            </a:r>
            <a:r>
              <a:rPr kumimoji="1" lang="ja-JP" altLang="en-US" sz="1200" b="0" i="0" u="none" strike="noStrike" kern="1200" baseline="0" dirty="0">
                <a:solidFill>
                  <a:schemeClr val="tx1"/>
                </a:solidFill>
                <a:latin typeface="+mn-lt"/>
                <a:ea typeface="+mn-ea"/>
                <a:cs typeface="+mn-cs"/>
              </a:rPr>
              <a:t>年</a:t>
            </a:r>
            <a:r>
              <a:rPr kumimoji="1" lang="en-US" altLang="ja-JP" sz="1200" b="0" i="0" u="none" strike="noStrike" kern="1200" baseline="0" dirty="0">
                <a:solidFill>
                  <a:schemeClr val="tx1"/>
                </a:solidFill>
                <a:latin typeface="+mn-lt"/>
                <a:ea typeface="+mn-ea"/>
                <a:cs typeface="+mn-cs"/>
              </a:rPr>
              <a:t>Service and conservation</a:t>
            </a:r>
            <a:r>
              <a:rPr kumimoji="1" lang="ja-JP" altLang="en-US" sz="1200" b="0" i="0" u="none" strike="noStrike" kern="1200" baseline="0" dirty="0">
                <a:solidFill>
                  <a:schemeClr val="tx1"/>
                </a:solidFill>
                <a:latin typeface="+mn-lt"/>
                <a:ea typeface="+mn-ea"/>
                <a:cs typeface="+mn-cs"/>
              </a:rPr>
              <a:t>奉仕の原則と保全の法則</a:t>
            </a:r>
          </a:p>
          <a:p>
            <a:r>
              <a:rPr kumimoji="1" lang="ja-JP" altLang="en-US" sz="1200" b="0" i="0" u="none" strike="noStrike" kern="1200" baseline="0" dirty="0">
                <a:solidFill>
                  <a:schemeClr val="tx1"/>
                </a:solidFill>
                <a:latin typeface="+mn-lt"/>
                <a:ea typeface="+mn-ea"/>
                <a:cs typeface="+mn-cs"/>
              </a:rPr>
              <a:t>このような文献があり、奉仕の原則と保全の法則は翻訳を済ませて発行済み、経営学とシェルドン・コースも、一部発行中です。</a:t>
            </a:r>
          </a:p>
          <a:p>
            <a:r>
              <a:rPr kumimoji="1" lang="ja-JP" altLang="en-US" sz="1200" b="0" i="0" u="none" strike="noStrike" kern="1200" baseline="0" dirty="0">
                <a:solidFill>
                  <a:schemeClr val="tx1"/>
                </a:solidFill>
                <a:latin typeface="+mn-lt"/>
                <a:ea typeface="+mn-ea"/>
                <a:cs typeface="+mn-cs"/>
              </a:rPr>
              <a:t>そのほとんどは、彼が設立していたシェルドン・スクールの教科書として発行されたものです。 </a:t>
            </a:r>
          </a:p>
          <a:p>
            <a:r>
              <a:rPr kumimoji="1" lang="ja-JP" altLang="en-US" sz="1200" b="0" i="0" u="none" strike="noStrike" kern="1200" baseline="0" dirty="0">
                <a:solidFill>
                  <a:schemeClr val="tx1"/>
                </a:solidFill>
                <a:latin typeface="+mn-lt"/>
                <a:ea typeface="+mn-ea"/>
                <a:cs typeface="+mn-cs"/>
              </a:rPr>
              <a:t>なおこれ以外に、ロータリーの年次大会や</a:t>
            </a:r>
            <a:r>
              <a:rPr kumimoji="1" lang="en-US" altLang="ja-JP" sz="1200" b="0" i="0" u="none" strike="noStrike" kern="1200" baseline="0" dirty="0">
                <a:solidFill>
                  <a:schemeClr val="tx1"/>
                </a:solidFill>
                <a:latin typeface="+mn-lt"/>
                <a:ea typeface="+mn-ea"/>
                <a:cs typeface="+mn-cs"/>
              </a:rPr>
              <a:t>The Rotarian</a:t>
            </a:r>
            <a:r>
              <a:rPr kumimoji="1" lang="ja-JP" altLang="en-US" sz="1200" b="0" i="0" u="none" strike="noStrike" kern="1200" baseline="0" dirty="0">
                <a:solidFill>
                  <a:schemeClr val="tx1"/>
                </a:solidFill>
                <a:latin typeface="+mn-lt"/>
                <a:ea typeface="+mn-ea"/>
                <a:cs typeface="+mn-cs"/>
              </a:rPr>
              <a:t>に寄稿した幾つかの文献がありますがこれらは、「ロータリーにおける講演集」として翻訳文を発行済みです。 </a:t>
            </a:r>
          </a:p>
          <a:p>
            <a:r>
              <a:rPr kumimoji="1" lang="ja-JP" altLang="en-US" sz="1200" b="0" i="0" u="none" strike="noStrike" kern="1200" baseline="0" dirty="0">
                <a:solidFill>
                  <a:schemeClr val="tx1"/>
                </a:solidFill>
                <a:latin typeface="+mn-lt"/>
                <a:ea typeface="+mn-ea"/>
                <a:cs typeface="+mn-cs"/>
              </a:rPr>
              <a:t>これらの文献はすべて、私が主宰しております「源流の会」で販売すると共にウエブサイトに収録してありますのでぜひご覧ください。 </a:t>
            </a:r>
            <a:endPar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7</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ロータリアンがシェルドンの影響を受けたのは、彼がロータリーに入会した</a:t>
            </a:r>
            <a:r>
              <a:rPr kumimoji="1" lang="en-US" altLang="ja-JP" sz="1200" b="0" i="0" u="none" strike="noStrike" kern="1200" baseline="0" dirty="0">
                <a:solidFill>
                  <a:schemeClr val="tx1"/>
                </a:solidFill>
                <a:latin typeface="+mn-lt"/>
                <a:ea typeface="+mn-ea"/>
                <a:cs typeface="+mn-cs"/>
              </a:rPr>
              <a:t>1908</a:t>
            </a:r>
            <a:r>
              <a:rPr kumimoji="1" lang="ja-JP" altLang="en-US" sz="1200" b="0" i="0" u="none" strike="noStrike" kern="1200" baseline="0" dirty="0">
                <a:solidFill>
                  <a:schemeClr val="tx1"/>
                </a:solidFill>
                <a:latin typeface="+mn-lt"/>
                <a:ea typeface="+mn-ea"/>
                <a:cs typeface="+mn-cs"/>
              </a:rPr>
              <a:t>年以降ですから、シェルドン・スクールの対象は一般的な実業人であり、その目的は実業人が営む事業の継続的な発展を図ること、すなわち、建設的な事業を営んで、自らの事業の継続的な発展を遂げて隆盛に導く</a:t>
            </a:r>
            <a:r>
              <a:rPr kumimoji="1" lang="ja-JP" altLang="en-US" sz="1200" b="0" i="0" u="none" strike="noStrike" kern="1200" baseline="0" dirty="0" err="1">
                <a:solidFill>
                  <a:schemeClr val="tx1"/>
                </a:solidFill>
                <a:latin typeface="+mn-lt"/>
                <a:ea typeface="+mn-ea"/>
                <a:cs typeface="+mn-cs"/>
              </a:rPr>
              <a:t>こ</a:t>
            </a:r>
            <a:r>
              <a:rPr kumimoji="1" lang="ja-JP" altLang="en-US" sz="1200" b="0" i="0" u="none" strike="noStrike" kern="1200" baseline="0" dirty="0">
                <a:solidFill>
                  <a:schemeClr val="tx1"/>
                </a:solidFill>
                <a:latin typeface="+mn-lt"/>
                <a:ea typeface="+mn-ea"/>
                <a:cs typeface="+mn-cs"/>
              </a:rPr>
              <a:t> とです。</a:t>
            </a:r>
          </a:p>
          <a:p>
            <a:r>
              <a:rPr kumimoji="1" lang="ja-JP" altLang="en-US" sz="1200" b="0" i="0" u="none" strike="noStrike" kern="1200" baseline="0" dirty="0">
                <a:solidFill>
                  <a:schemeClr val="tx1"/>
                </a:solidFill>
                <a:latin typeface="+mn-lt"/>
                <a:ea typeface="+mn-ea"/>
                <a:cs typeface="+mn-cs"/>
              </a:rPr>
              <a:t>そのためには、継続的に利益をもたらす顧客を確保すること必要です。すなわち現在のロータリーの衰退は、社会奉仕活動に狂奔するあまり、実 業人のもっとも大切な奉仕活動である日常の事業経営をおろそかにしている結果なのです。</a:t>
            </a:r>
          </a:p>
          <a:p>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というモットーは、シェルドンがロータリーのために作ったのではなく、</a:t>
            </a:r>
            <a:r>
              <a:rPr kumimoji="1" lang="en-US" altLang="ja-JP" sz="1200" b="0" i="0" u="none" strike="noStrike" kern="1200" baseline="0" dirty="0">
                <a:solidFill>
                  <a:schemeClr val="tx1"/>
                </a:solidFill>
                <a:latin typeface="+mn-lt"/>
                <a:ea typeface="+mn-ea"/>
                <a:cs typeface="+mn-cs"/>
              </a:rPr>
              <a:t>1902</a:t>
            </a:r>
            <a:r>
              <a:rPr kumimoji="1" lang="ja-JP" altLang="en-US" sz="1200" b="0" i="0" u="none" strike="noStrike" kern="1200" baseline="0" dirty="0">
                <a:solidFill>
                  <a:schemeClr val="tx1"/>
                </a:solidFill>
                <a:latin typeface="+mn-lt"/>
                <a:ea typeface="+mn-ea"/>
                <a:cs typeface="+mn-cs"/>
              </a:rPr>
              <a:t>年ころから、シェルドン・スクールの教科書の中で頻繁に使われている、経営 学のモットーとして作られたものを、ロータリーが借用していることになります。</a:t>
            </a:r>
          </a:p>
          <a:p>
            <a:r>
              <a:rPr kumimoji="1" lang="ja-JP" altLang="en-US" sz="1200" b="0" i="0" u="none" strike="noStrike" kern="1200" baseline="0" dirty="0">
                <a:solidFill>
                  <a:schemeClr val="tx1"/>
                </a:solidFill>
                <a:latin typeface="+mn-lt"/>
                <a:ea typeface="+mn-ea"/>
                <a:cs typeface="+mn-cs"/>
              </a:rPr>
              <a:t>ロータリーがシェルドンが提唱した</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というフレーズをモット </a:t>
            </a:r>
            <a:r>
              <a:rPr kumimoji="1" lang="ja-JP" altLang="en-US" sz="1200" b="0" i="0" u="none" strike="noStrike" kern="1200" baseline="0" dirty="0" err="1">
                <a:solidFill>
                  <a:schemeClr val="tx1"/>
                </a:solidFill>
                <a:latin typeface="+mn-lt"/>
                <a:ea typeface="+mn-ea"/>
                <a:cs typeface="+mn-cs"/>
              </a:rPr>
              <a:t>ーと</a:t>
            </a:r>
            <a:r>
              <a:rPr kumimoji="1" lang="ja-JP" altLang="en-US" sz="1200" b="0" i="0" u="none" strike="noStrike" kern="1200" baseline="0" dirty="0">
                <a:solidFill>
                  <a:schemeClr val="tx1"/>
                </a:solidFill>
                <a:latin typeface="+mn-lt"/>
                <a:ea typeface="+mn-ea"/>
                <a:cs typeface="+mn-cs"/>
              </a:rPr>
              <a:t>して採択している限りは、シェルドンの奉仕理念を忠実に順守しなければなりません。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dirty="0"/>
          </a:p>
        </p:txBody>
      </p:sp>
    </p:spTree>
    <p:extLst>
      <p:ext uri="{BB962C8B-B14F-4D97-AF65-F5344CB8AC3E}">
        <p14:creationId xmlns:p14="http://schemas.microsoft.com/office/powerpoint/2010/main" val="121700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u="none" strike="noStrike" kern="1200" baseline="0" dirty="0">
                <a:solidFill>
                  <a:schemeClr val="tx1"/>
                </a:solidFill>
                <a:latin typeface="+mn-lt"/>
                <a:ea typeface="+mn-ea"/>
                <a:cs typeface="+mn-cs"/>
              </a:rPr>
              <a:t>ロータリーに入っても、仕事も一向に増えないし、何のメリットもないという声を聞きます。メリットがないから入会希望者が少なくなる。メリットがないから退会していくという悪循環を繰り 返します。</a:t>
            </a:r>
          </a:p>
          <a:p>
            <a:r>
              <a:rPr kumimoji="1" lang="ja-JP" altLang="en-US" sz="1200" b="0" i="0" u="none" strike="noStrike" kern="1200" baseline="0" dirty="0">
                <a:solidFill>
                  <a:schemeClr val="tx1"/>
                </a:solidFill>
                <a:latin typeface="+mn-lt"/>
                <a:ea typeface="+mn-ea"/>
                <a:cs typeface="+mn-cs"/>
              </a:rPr>
              <a:t>メリットのないところには、誰も集まってこないのは当然のことです。ロータリアンは職業人ですから、その目的は、自らの事業を隆盛に導く</a:t>
            </a:r>
            <a:r>
              <a:rPr kumimoji="1" lang="ja-JP" altLang="en-US" sz="1200" b="0" i="0" u="none" strike="noStrike" kern="1200" baseline="0" dirty="0" err="1">
                <a:solidFill>
                  <a:schemeClr val="tx1"/>
                </a:solidFill>
                <a:latin typeface="+mn-lt"/>
                <a:ea typeface="+mn-ea"/>
                <a:cs typeface="+mn-cs"/>
              </a:rPr>
              <a:t>こ</a:t>
            </a:r>
            <a:endParaRPr kumimoji="1" lang="ja-JP" altLang="en-US" sz="1200" b="0" i="0" u="none" strike="noStrike" kern="1200" baseline="0" dirty="0">
              <a:solidFill>
                <a:schemeClr val="tx1"/>
              </a:solidFill>
              <a:latin typeface="+mn-lt"/>
              <a:ea typeface="+mn-ea"/>
              <a:cs typeface="+mn-cs"/>
            </a:endParaRPr>
          </a:p>
          <a:p>
            <a:r>
              <a:rPr kumimoji="1" lang="ja-JP" altLang="en-US" sz="1200" b="0" i="0" u="none" strike="noStrike" kern="1200" baseline="0" dirty="0">
                <a:solidFill>
                  <a:schemeClr val="tx1"/>
                </a:solidFill>
                <a:latin typeface="+mn-lt"/>
                <a:ea typeface="+mn-ea"/>
                <a:cs typeface="+mn-cs"/>
              </a:rPr>
              <a:t>とであり、それが達成できないのは、シェルドンの提唱した奉仕理念を無視して、それに従</a:t>
            </a:r>
            <a:r>
              <a:rPr kumimoji="1" lang="ja-JP" altLang="en-US" sz="1200" b="0" i="0" u="none" strike="noStrike" kern="1200" baseline="0" dirty="0" err="1">
                <a:solidFill>
                  <a:schemeClr val="tx1"/>
                </a:solidFill>
                <a:latin typeface="+mn-lt"/>
                <a:ea typeface="+mn-ea"/>
                <a:cs typeface="+mn-cs"/>
              </a:rPr>
              <a:t>わな</a:t>
            </a:r>
            <a:r>
              <a:rPr kumimoji="1" lang="ja-JP" altLang="en-US" sz="1200" b="0" i="0" u="none" strike="noStrike" kern="1200" baseline="0" dirty="0">
                <a:solidFill>
                  <a:schemeClr val="tx1"/>
                </a:solidFill>
                <a:latin typeface="+mn-lt"/>
                <a:ea typeface="+mn-ea"/>
                <a:cs typeface="+mn-cs"/>
              </a:rPr>
              <a:t> </a:t>
            </a:r>
            <a:r>
              <a:rPr kumimoji="1" lang="ja-JP" altLang="en-US" sz="1200" b="0" i="0" u="none" strike="noStrike" kern="1200" baseline="0" dirty="0" err="1">
                <a:solidFill>
                  <a:schemeClr val="tx1"/>
                </a:solidFill>
                <a:latin typeface="+mn-lt"/>
                <a:ea typeface="+mn-ea"/>
                <a:cs typeface="+mn-cs"/>
              </a:rPr>
              <a:t>い</a:t>
            </a:r>
            <a:r>
              <a:rPr kumimoji="1" lang="ja-JP" altLang="en-US" sz="1200" b="0" i="0" u="none" strike="noStrike" kern="1200" baseline="0" dirty="0">
                <a:solidFill>
                  <a:schemeClr val="tx1"/>
                </a:solidFill>
                <a:latin typeface="+mn-lt"/>
                <a:ea typeface="+mn-ea"/>
                <a:cs typeface="+mn-cs"/>
              </a:rPr>
              <a:t>結果なのです。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9</a:t>
            </a:fld>
            <a:endParaRPr kumimoji="1" lang="ja-JP" altLang="en-US" dirty="0"/>
          </a:p>
        </p:txBody>
      </p:sp>
    </p:spTree>
    <p:extLst>
      <p:ext uri="{BB962C8B-B14F-4D97-AF65-F5344CB8AC3E}">
        <p14:creationId xmlns:p14="http://schemas.microsoft.com/office/powerpoint/2010/main" val="17848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dirty="0"/>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dirty="0"/>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4.gif"/></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oleObject" Target="../embeddings/oleObject2.bin"/><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3.wmf"/></Relationships>
</file>

<file path=ppt/slides/_rels/slide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gif"/><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ani 5.gif"/>
          <p:cNvPicPr>
            <a:picLocks noChangeAspect="1"/>
          </p:cNvPicPr>
          <p:nvPr/>
        </p:nvPicPr>
        <p:blipFill>
          <a:blip r:embed="rId3" cstate="print"/>
          <a:stretch>
            <a:fillRect/>
          </a:stretch>
        </p:blipFill>
        <p:spPr>
          <a:xfrm>
            <a:off x="611560" y="0"/>
            <a:ext cx="864096" cy="836712"/>
          </a:xfrm>
          <a:prstGeom prst="rect">
            <a:avLst/>
          </a:prstGeom>
        </p:spPr>
      </p:pic>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lang="en-US" altLang="ja-JP" sz="3600" dirty="0">
                <a:solidFill>
                  <a:schemeClr val="accent6"/>
                </a:solidFill>
                <a:latin typeface="+mj-ea"/>
                <a:ea typeface="+mj-ea"/>
              </a:rPr>
              <a:t>2740</a:t>
            </a:r>
            <a:r>
              <a:rPr lang="ja-JP" altLang="en-US" sz="3600" dirty="0">
                <a:solidFill>
                  <a:schemeClr val="accent6"/>
                </a:solidFill>
                <a:latin typeface="+mj-ea"/>
                <a:ea typeface="+mj-ea"/>
              </a:rPr>
              <a:t>地区職業奉仕セミナー</a:t>
            </a:r>
            <a:r>
              <a:rPr kumimoji="1" lang="en-US" altLang="ja-JP" sz="3600" dirty="0">
                <a:solidFill>
                  <a:schemeClr val="accent6"/>
                </a:solidFill>
                <a:latin typeface="+mj-ea"/>
                <a:ea typeface="+mj-ea"/>
              </a:rPr>
              <a:t> </a:t>
            </a:r>
            <a:endParaRPr kumimoji="1" lang="ja-JP" altLang="en-US" sz="3600" dirty="0">
              <a:solidFill>
                <a:schemeClr val="accent6"/>
              </a:solidFill>
              <a:latin typeface="+mj-ea"/>
              <a:ea typeface="+mj-ea"/>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36712"/>
            <a:ext cx="9144000" cy="5400600"/>
          </a:xfrm>
          <a:prstGeom prst="rect">
            <a:avLst/>
          </a:prstGeom>
        </p:spPr>
      </p:pic>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p>
        </p:txBody>
      </p:sp>
      <p:sp>
        <p:nvSpPr>
          <p:cNvPr id="7" name="テキスト ボックス 6"/>
          <p:cNvSpPr txBox="1"/>
          <p:nvPr/>
        </p:nvSpPr>
        <p:spPr>
          <a:xfrm>
            <a:off x="323528" y="1772816"/>
            <a:ext cx="8496944" cy="2677656"/>
          </a:xfrm>
          <a:prstGeom prst="rect">
            <a:avLst/>
          </a:prstGeom>
          <a:noFill/>
        </p:spPr>
        <p:txBody>
          <a:bodyPr wrap="square" rtlCol="0">
            <a:spAutoFit/>
          </a:bodyPr>
          <a:lstStyle/>
          <a:p>
            <a:pPr algn="ctr"/>
            <a:r>
              <a:rPr kumimoji="1" lang="ja-JP" altLang="en-US" sz="7200" dirty="0">
                <a:solidFill>
                  <a:srgbClr val="FFFF00"/>
                </a:solidFill>
                <a:latin typeface="AR隷書体M" pitchFamily="49" charset="-128"/>
                <a:ea typeface="AR隷書体M" pitchFamily="49" charset="-128"/>
              </a:rPr>
              <a:t>会員増強をもたらす</a:t>
            </a:r>
          </a:p>
          <a:p>
            <a:pPr algn="ctr"/>
            <a:r>
              <a:rPr lang="ja-JP" altLang="en-US" sz="9600" dirty="0">
                <a:solidFill>
                  <a:srgbClr val="FFFF00"/>
                </a:solidFill>
                <a:latin typeface="AR隷書体M" pitchFamily="49" charset="-128"/>
                <a:ea typeface="AR隷書体M" pitchFamily="49" charset="-128"/>
              </a:rPr>
              <a:t>職業奉仕</a:t>
            </a:r>
            <a:endParaRPr kumimoji="1" lang="ja-JP" altLang="en-US" sz="9600" dirty="0">
              <a:solidFill>
                <a:srgbClr val="FFFF00"/>
              </a:solidFill>
              <a:latin typeface="AR隷書体M" pitchFamily="49" charset="-128"/>
              <a:ea typeface="AR隷書体M" pitchFamily="49" charset="-128"/>
            </a:endParaRPr>
          </a:p>
        </p:txBody>
      </p:sp>
    </p:spTree>
    <p:extLst>
      <p:ext uri="{BB962C8B-B14F-4D97-AF65-F5344CB8AC3E}">
        <p14:creationId xmlns:p14="http://schemas.microsoft.com/office/powerpoint/2010/main" val="2261755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1026"/>
          <p:cNvSpPr>
            <a:spLocks noGrp="1" noChangeArrowheads="1"/>
          </p:cNvSpPr>
          <p:nvPr>
            <p:ph type="title"/>
          </p:nvPr>
        </p:nvSpPr>
        <p:spPr>
          <a:xfrm>
            <a:off x="685800" y="0"/>
            <a:ext cx="7772400" cy="1143000"/>
          </a:xfrm>
        </p:spPr>
        <p:txBody>
          <a:bodyPr>
            <a:normAutofit/>
          </a:bodyPr>
          <a:lstStyle/>
          <a:p>
            <a:r>
              <a:rPr lang="ja-JP" altLang="en-US" sz="4000" dirty="0">
                <a:solidFill>
                  <a:srgbClr val="FFFF99"/>
                </a:solidFill>
                <a:latin typeface="ＭＳ Ｐゴシック" charset="-128"/>
              </a:rPr>
              <a:t>決議</a:t>
            </a:r>
            <a:r>
              <a:rPr lang="en-US" altLang="ja-JP" sz="4000" dirty="0">
                <a:solidFill>
                  <a:srgbClr val="FFFF99"/>
                </a:solidFill>
                <a:latin typeface="ＭＳ Ｐゴシック" charset="-128"/>
              </a:rPr>
              <a:t>23-34</a:t>
            </a:r>
            <a:endParaRPr lang="ja-JP" altLang="en-US" sz="4000" dirty="0">
              <a:solidFill>
                <a:srgbClr val="FFFF99"/>
              </a:solidFill>
              <a:latin typeface="ＭＳ Ｐゴシック" charset="-128"/>
            </a:endParaRPr>
          </a:p>
        </p:txBody>
      </p:sp>
      <p:sp>
        <p:nvSpPr>
          <p:cNvPr id="50179" name="Rectangle 1027"/>
          <p:cNvSpPr>
            <a:spLocks noGrp="1" noChangeArrowheads="1"/>
          </p:cNvSpPr>
          <p:nvPr>
            <p:ph type="body" idx="1"/>
          </p:nvPr>
        </p:nvSpPr>
        <p:spPr>
          <a:xfrm>
            <a:off x="827584" y="4437112"/>
            <a:ext cx="7200800" cy="2160240"/>
          </a:xfrm>
        </p:spPr>
        <p:txBody>
          <a:bodyPr>
            <a:normAutofit lnSpcReduction="10000"/>
          </a:bodyPr>
          <a:lstStyle/>
          <a:p>
            <a:pPr>
              <a:lnSpc>
                <a:spcPct val="90000"/>
              </a:lnSpc>
              <a:buFontTx/>
              <a:buNone/>
            </a:pPr>
            <a:r>
              <a:rPr lang="ja-JP" altLang="en-US" dirty="0">
                <a:latin typeface="ＭＳ Ｐゴシック" charset="-128"/>
              </a:rPr>
              <a:t>事業発展に関する配慮喪失</a:t>
            </a:r>
          </a:p>
          <a:p>
            <a:pPr>
              <a:lnSpc>
                <a:spcPct val="90000"/>
              </a:lnSpc>
              <a:buFontTx/>
              <a:buNone/>
            </a:pPr>
            <a:r>
              <a:rPr lang="ja-JP" altLang="en-US" dirty="0">
                <a:latin typeface="ＭＳ Ｐゴシック" charset="-128"/>
              </a:rPr>
              <a:t>対社会的奉仕活動偏重</a:t>
            </a:r>
          </a:p>
          <a:p>
            <a:pPr>
              <a:lnSpc>
                <a:spcPct val="90000"/>
              </a:lnSpc>
              <a:buFontTx/>
              <a:buNone/>
            </a:pPr>
            <a:endParaRPr lang="ja-JP" altLang="en-US" dirty="0">
              <a:solidFill>
                <a:schemeClr val="hlink"/>
              </a:solidFill>
              <a:latin typeface="ＭＳ Ｐゴシック" charset="-128"/>
            </a:endParaRPr>
          </a:p>
          <a:p>
            <a:pPr algn="ctr">
              <a:lnSpc>
                <a:spcPct val="90000"/>
              </a:lnSpc>
              <a:buFontTx/>
              <a:buNone/>
            </a:pPr>
            <a:r>
              <a:rPr lang="ja-JP" altLang="en-US" sz="4000" dirty="0">
                <a:latin typeface="ＭＳ Ｐゴシック" charset="-128"/>
              </a:rPr>
              <a:t>ロータリーの魅力減退</a:t>
            </a:r>
            <a:endParaRPr lang="en-US" altLang="ja-JP" sz="4000" dirty="0">
              <a:latin typeface="ＭＳ Ｐゴシック" charset="-128"/>
            </a:endParaRPr>
          </a:p>
        </p:txBody>
      </p:sp>
      <p:sp>
        <p:nvSpPr>
          <p:cNvPr id="50180" name="Text Box 1028"/>
          <p:cNvSpPr txBox="1">
            <a:spLocks noChangeArrowheads="1"/>
          </p:cNvSpPr>
          <p:nvPr/>
        </p:nvSpPr>
        <p:spPr bwMode="auto">
          <a:xfrm>
            <a:off x="304800" y="1295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4000" dirty="0">
                <a:solidFill>
                  <a:srgbClr val="FF0000"/>
                </a:solidFill>
                <a:latin typeface="ＭＳ Ｐゴシック" charset="-128"/>
              </a:rPr>
              <a:t>ロータリーは人生哲学</a:t>
            </a:r>
          </a:p>
        </p:txBody>
      </p:sp>
      <p:sp>
        <p:nvSpPr>
          <p:cNvPr id="50181" name="Text Box 1029"/>
          <p:cNvSpPr txBox="1">
            <a:spLocks noChangeArrowheads="1"/>
          </p:cNvSpPr>
          <p:nvPr/>
        </p:nvSpPr>
        <p:spPr bwMode="auto">
          <a:xfrm>
            <a:off x="152400" y="2286000"/>
            <a:ext cx="3352800" cy="739775"/>
          </a:xfrm>
          <a:prstGeom prst="rect">
            <a:avLst/>
          </a:prstGeom>
          <a:solidFill>
            <a:srgbClr val="FF99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4000" dirty="0"/>
              <a:t>利己的な欲求</a:t>
            </a:r>
          </a:p>
        </p:txBody>
      </p:sp>
      <p:sp>
        <p:nvSpPr>
          <p:cNvPr id="50182" name="Text Box 1030"/>
          <p:cNvSpPr txBox="1">
            <a:spLocks noChangeArrowheads="1"/>
          </p:cNvSpPr>
          <p:nvPr/>
        </p:nvSpPr>
        <p:spPr bwMode="auto">
          <a:xfrm>
            <a:off x="5638800" y="2286000"/>
            <a:ext cx="3276600" cy="739775"/>
          </a:xfrm>
          <a:prstGeom prst="rect">
            <a:avLst/>
          </a:prstGeom>
          <a:solidFill>
            <a:srgbClr val="FF99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4000" dirty="0"/>
              <a:t>他人への奉仕</a:t>
            </a:r>
          </a:p>
        </p:txBody>
      </p:sp>
      <p:sp>
        <p:nvSpPr>
          <p:cNvPr id="50184" name="AutoShape 1032"/>
          <p:cNvSpPr>
            <a:spLocks noChangeArrowheads="1"/>
          </p:cNvSpPr>
          <p:nvPr/>
        </p:nvSpPr>
        <p:spPr bwMode="auto">
          <a:xfrm>
            <a:off x="4038600" y="2438400"/>
            <a:ext cx="1214438" cy="485775"/>
          </a:xfrm>
          <a:prstGeom prst="leftRight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50185" name="Text Box 1033"/>
          <p:cNvSpPr txBox="1">
            <a:spLocks noChangeArrowheads="1"/>
          </p:cNvSpPr>
          <p:nvPr/>
        </p:nvSpPr>
        <p:spPr bwMode="auto">
          <a:xfrm>
            <a:off x="1143000" y="3352800"/>
            <a:ext cx="7162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ja-JP" altLang="en-US" sz="4000" dirty="0">
                <a:solidFill>
                  <a:srgbClr val="FF0000"/>
                </a:solidFill>
              </a:rPr>
              <a:t>相反する二つの心の葛藤を調和</a:t>
            </a:r>
          </a:p>
        </p:txBody>
      </p:sp>
      <p:pic>
        <p:nvPicPr>
          <p:cNvPr id="9" name="図 8" descr="genryu.gif"/>
          <p:cNvPicPr>
            <a:picLocks noChangeAspect="1"/>
          </p:cNvPicPr>
          <p:nvPr/>
        </p:nvPicPr>
        <p:blipFill>
          <a:blip r:embed="rId3"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81317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ppt_w</p:attrName>
                                        </p:attrNameLst>
                                      </p:cBhvr>
                                      <p:tavLst>
                                        <p:tav tm="0">
                                          <p:val>
                                            <p:fltVal val="0"/>
                                          </p:val>
                                        </p:tav>
                                        <p:tav tm="100000">
                                          <p:val>
                                            <p:strVal val="#ppt_w"/>
                                          </p:val>
                                        </p:tav>
                                      </p:tavLst>
                                    </p:anim>
                                    <p:anim calcmode="lin" valueType="num">
                                      <p:cBhvr>
                                        <p:cTn id="8" dur="1000" fill="hold"/>
                                        <p:tgtEl>
                                          <p:spTgt spid="50180"/>
                                        </p:tgtEl>
                                        <p:attrNameLst>
                                          <p:attrName>ppt_h</p:attrName>
                                        </p:attrNameLst>
                                      </p:cBhvr>
                                      <p:tavLst>
                                        <p:tav tm="0">
                                          <p:val>
                                            <p:fltVal val="0"/>
                                          </p:val>
                                        </p:tav>
                                        <p:tav tm="100000">
                                          <p:val>
                                            <p:strVal val="#ppt_h"/>
                                          </p:val>
                                        </p:tav>
                                      </p:tavLst>
                                    </p:anim>
                                    <p:anim calcmode="lin" valueType="num">
                                      <p:cBhvr>
                                        <p:cTn id="9" dur="1000" fill="hold"/>
                                        <p:tgtEl>
                                          <p:spTgt spid="5018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018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50181"/>
                                        </p:tgtEl>
                                        <p:attrNameLst>
                                          <p:attrName>style.visibility</p:attrName>
                                        </p:attrNameLst>
                                      </p:cBhvr>
                                      <p:to>
                                        <p:strVal val="visible"/>
                                      </p:to>
                                    </p:set>
                                    <p:anim calcmode="lin" valueType="num">
                                      <p:cBhvr additive="base">
                                        <p:cTn id="14" dur="500" fill="hold"/>
                                        <p:tgtEl>
                                          <p:spTgt spid="50181"/>
                                        </p:tgtEl>
                                        <p:attrNameLst>
                                          <p:attrName>ppt_x</p:attrName>
                                        </p:attrNameLst>
                                      </p:cBhvr>
                                      <p:tavLst>
                                        <p:tav tm="0">
                                          <p:val>
                                            <p:strVal val="0-#ppt_w/2"/>
                                          </p:val>
                                        </p:tav>
                                        <p:tav tm="100000">
                                          <p:val>
                                            <p:strVal val="#ppt_x"/>
                                          </p:val>
                                        </p:tav>
                                      </p:tavLst>
                                    </p:anim>
                                    <p:anim calcmode="lin" valueType="num">
                                      <p:cBhvr additive="base">
                                        <p:cTn id="15" dur="500" fill="hold"/>
                                        <p:tgtEl>
                                          <p:spTgt spid="50181"/>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50182"/>
                                        </p:tgtEl>
                                        <p:attrNameLst>
                                          <p:attrName>style.visibility</p:attrName>
                                        </p:attrNameLst>
                                      </p:cBhvr>
                                      <p:to>
                                        <p:strVal val="visible"/>
                                      </p:to>
                                    </p:set>
                                    <p:anim calcmode="lin" valueType="num">
                                      <p:cBhvr additive="base">
                                        <p:cTn id="19" dur="500" fill="hold"/>
                                        <p:tgtEl>
                                          <p:spTgt spid="50182"/>
                                        </p:tgtEl>
                                        <p:attrNameLst>
                                          <p:attrName>ppt_x</p:attrName>
                                        </p:attrNameLst>
                                      </p:cBhvr>
                                      <p:tavLst>
                                        <p:tav tm="0">
                                          <p:val>
                                            <p:strVal val="1+#ppt_w/2"/>
                                          </p:val>
                                        </p:tav>
                                        <p:tav tm="100000">
                                          <p:val>
                                            <p:strVal val="#ppt_x"/>
                                          </p:val>
                                        </p:tav>
                                      </p:tavLst>
                                    </p:anim>
                                    <p:anim calcmode="lin" valueType="num">
                                      <p:cBhvr additive="base">
                                        <p:cTn id="20" dur="500" fill="hold"/>
                                        <p:tgtEl>
                                          <p:spTgt spid="5018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0184"/>
                                        </p:tgtEl>
                                        <p:attrNameLst>
                                          <p:attrName>style.visibility</p:attrName>
                                        </p:attrNameLst>
                                      </p:cBhvr>
                                      <p:to>
                                        <p:strVal val="visible"/>
                                      </p:to>
                                    </p:set>
                                    <p:anim calcmode="lin" valueType="num">
                                      <p:cBhvr additive="base">
                                        <p:cTn id="24" dur="500" fill="hold"/>
                                        <p:tgtEl>
                                          <p:spTgt spid="50184"/>
                                        </p:tgtEl>
                                        <p:attrNameLst>
                                          <p:attrName>ppt_x</p:attrName>
                                        </p:attrNameLst>
                                      </p:cBhvr>
                                      <p:tavLst>
                                        <p:tav tm="0">
                                          <p:val>
                                            <p:strVal val="#ppt_x"/>
                                          </p:val>
                                        </p:tav>
                                        <p:tav tm="100000">
                                          <p:val>
                                            <p:strVal val="#ppt_x"/>
                                          </p:val>
                                        </p:tav>
                                      </p:tavLst>
                                    </p:anim>
                                    <p:anim calcmode="lin" valueType="num">
                                      <p:cBhvr additive="base">
                                        <p:cTn id="25" dur="500" fill="hold"/>
                                        <p:tgtEl>
                                          <p:spTgt spid="50184"/>
                                        </p:tgtEl>
                                        <p:attrNameLst>
                                          <p:attrName>ppt_y</p:attrName>
                                        </p:attrNameLst>
                                      </p:cBhvr>
                                      <p:tavLst>
                                        <p:tav tm="0">
                                          <p:val>
                                            <p:strVal val="0-#ppt_h/2"/>
                                          </p:val>
                                        </p:tav>
                                        <p:tav tm="100000">
                                          <p:val>
                                            <p:strVal val="#ppt_y"/>
                                          </p:val>
                                        </p:tav>
                                      </p:tavLst>
                                    </p:anim>
                                  </p:childTnLst>
                                </p:cTn>
                              </p:par>
                            </p:childTnLst>
                          </p:cTn>
                        </p:par>
                        <p:par>
                          <p:cTn id="26" fill="hold" nodeType="withGroup">
                            <p:stCondLst>
                              <p:cond delay="2500"/>
                            </p:stCondLst>
                            <p:childTnLst>
                              <p:par>
                                <p:cTn id="27" presetID="2" presetClass="entr" presetSubtype="1" fill="hold" grpId="0" nodeType="afterEffect">
                                  <p:stCondLst>
                                    <p:cond delay="0"/>
                                  </p:stCondLst>
                                  <p:childTnLst>
                                    <p:set>
                                      <p:cBhvr>
                                        <p:cTn id="28" dur="1" fill="hold">
                                          <p:stCondLst>
                                            <p:cond delay="0"/>
                                          </p:stCondLst>
                                        </p:cTn>
                                        <p:tgtEl>
                                          <p:spTgt spid="50185"/>
                                        </p:tgtEl>
                                        <p:attrNameLst>
                                          <p:attrName>style.visibility</p:attrName>
                                        </p:attrNameLst>
                                      </p:cBhvr>
                                      <p:to>
                                        <p:strVal val="visible"/>
                                      </p:to>
                                    </p:set>
                                    <p:anim calcmode="lin" valueType="num">
                                      <p:cBhvr additive="base">
                                        <p:cTn id="29" dur="500" fill="hold"/>
                                        <p:tgtEl>
                                          <p:spTgt spid="50185"/>
                                        </p:tgtEl>
                                        <p:attrNameLst>
                                          <p:attrName>ppt_x</p:attrName>
                                        </p:attrNameLst>
                                      </p:cBhvr>
                                      <p:tavLst>
                                        <p:tav tm="0">
                                          <p:val>
                                            <p:strVal val="#ppt_x"/>
                                          </p:val>
                                        </p:tav>
                                        <p:tav tm="100000">
                                          <p:val>
                                            <p:strVal val="#ppt_x"/>
                                          </p:val>
                                        </p:tav>
                                      </p:tavLst>
                                    </p:anim>
                                    <p:anim calcmode="lin" valueType="num">
                                      <p:cBhvr additive="base">
                                        <p:cTn id="30" dur="500" fill="hold"/>
                                        <p:tgtEl>
                                          <p:spTgt spid="50185"/>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3000"/>
                            </p:stCondLst>
                            <p:childTnLst>
                              <p:par>
                                <p:cTn id="32" presetID="5" presetClass="entr" presetSubtype="10" fill="hold" grpId="0" nodeType="afterEffect">
                                  <p:stCondLst>
                                    <p:cond delay="0"/>
                                  </p:stCondLst>
                                  <p:childTnLst>
                                    <p:set>
                                      <p:cBhvr>
                                        <p:cTn id="33" dur="1" fill="hold">
                                          <p:stCondLst>
                                            <p:cond delay="0"/>
                                          </p:stCondLst>
                                        </p:cTn>
                                        <p:tgtEl>
                                          <p:spTgt spid="50179">
                                            <p:txEl>
                                              <p:pRg st="0" end="0"/>
                                            </p:txEl>
                                          </p:spTgt>
                                        </p:tgtEl>
                                        <p:attrNameLst>
                                          <p:attrName>style.visibility</p:attrName>
                                        </p:attrNameLst>
                                      </p:cBhvr>
                                      <p:to>
                                        <p:strVal val="visible"/>
                                      </p:to>
                                    </p:set>
                                    <p:animEffect transition="in" filter="checkerboard(across)">
                                      <p:cBhvr>
                                        <p:cTn id="34" dur="500"/>
                                        <p:tgtEl>
                                          <p:spTgt spid="50179">
                                            <p:txEl>
                                              <p:pRg st="0" end="0"/>
                                            </p:txEl>
                                          </p:spTgt>
                                        </p:tgtEl>
                                      </p:cBhvr>
                                    </p:animEffect>
                                  </p:childTnLst>
                                </p:cTn>
                              </p:par>
                            </p:childTnLst>
                          </p:cTn>
                        </p:par>
                        <p:par>
                          <p:cTn id="35" fill="hold">
                            <p:stCondLst>
                              <p:cond delay="3500"/>
                            </p:stCondLst>
                            <p:childTnLst>
                              <p:par>
                                <p:cTn id="36" presetID="5" presetClass="entr" presetSubtype="10" fill="hold" grpId="0" nodeType="afterEffect">
                                  <p:stCondLst>
                                    <p:cond delay="0"/>
                                  </p:stCondLst>
                                  <p:childTnLst>
                                    <p:set>
                                      <p:cBhvr>
                                        <p:cTn id="37" dur="1" fill="hold">
                                          <p:stCondLst>
                                            <p:cond delay="0"/>
                                          </p:stCondLst>
                                        </p:cTn>
                                        <p:tgtEl>
                                          <p:spTgt spid="50179">
                                            <p:txEl>
                                              <p:pRg st="1" end="1"/>
                                            </p:txEl>
                                          </p:spTgt>
                                        </p:tgtEl>
                                        <p:attrNameLst>
                                          <p:attrName>style.visibility</p:attrName>
                                        </p:attrNameLst>
                                      </p:cBhvr>
                                      <p:to>
                                        <p:strVal val="visible"/>
                                      </p:to>
                                    </p:set>
                                    <p:animEffect transition="in" filter="checkerboard(across)">
                                      <p:cBhvr>
                                        <p:cTn id="38" dur="500"/>
                                        <p:tgtEl>
                                          <p:spTgt spid="50179">
                                            <p:txEl>
                                              <p:pRg st="1" end="1"/>
                                            </p:txEl>
                                          </p:spTgt>
                                        </p:tgtEl>
                                      </p:cBhvr>
                                    </p:animEffect>
                                  </p:childTnLst>
                                </p:cTn>
                              </p:par>
                            </p:childTnLst>
                          </p:cTn>
                        </p:par>
                        <p:par>
                          <p:cTn id="39" fill="hold">
                            <p:stCondLst>
                              <p:cond delay="4000"/>
                            </p:stCondLst>
                            <p:childTnLst>
                              <p:par>
                                <p:cTn id="40" presetID="5" presetClass="entr" presetSubtype="10" fill="hold" grpId="0" nodeType="afterEffect">
                                  <p:stCondLst>
                                    <p:cond delay="0"/>
                                  </p:stCondLst>
                                  <p:childTnLst>
                                    <p:set>
                                      <p:cBhvr>
                                        <p:cTn id="41" dur="1" fill="hold">
                                          <p:stCondLst>
                                            <p:cond delay="0"/>
                                          </p:stCondLst>
                                        </p:cTn>
                                        <p:tgtEl>
                                          <p:spTgt spid="50179">
                                            <p:txEl>
                                              <p:pRg st="3" end="3"/>
                                            </p:txEl>
                                          </p:spTgt>
                                        </p:tgtEl>
                                        <p:attrNameLst>
                                          <p:attrName>style.visibility</p:attrName>
                                        </p:attrNameLst>
                                      </p:cBhvr>
                                      <p:to>
                                        <p:strVal val="visible"/>
                                      </p:to>
                                    </p:set>
                                    <p:animEffect transition="in" filter="checkerboard(across)">
                                      <p:cBhvr>
                                        <p:cTn id="42" dur="500"/>
                                        <p:tgtEl>
                                          <p:spTgt spid="501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advAuto="0"/>
      <p:bldP spid="50180" grpId="0" autoUpdateAnimBg="0"/>
      <p:bldP spid="50181" grpId="0" animBg="1" autoUpdateAnimBg="0"/>
      <p:bldP spid="50182" grpId="0" animBg="1" autoUpdateAnimBg="0"/>
      <p:bldP spid="50184" grpId="0" animBg="1"/>
      <p:bldP spid="5018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458618"/>
          </a:xfrm>
        </p:spPr>
        <p:txBody>
          <a:bodyPr>
            <a:normAutofit/>
          </a:bodyPr>
          <a:lstStyle/>
          <a:p>
            <a:r>
              <a:rPr kumimoji="1" lang="ja-JP" altLang="en-US" sz="8000" dirty="0"/>
              <a:t>クラブの例会は</a:t>
            </a:r>
            <a:br>
              <a:rPr kumimoji="1" lang="ja-JP" altLang="en-US" sz="8000" dirty="0"/>
            </a:br>
            <a:r>
              <a:rPr lang="ja-JP" altLang="en-US" sz="8000" dirty="0"/>
              <a:t>自らの事業を</a:t>
            </a:r>
            <a:br>
              <a:rPr lang="ja-JP" altLang="en-US" sz="8000" dirty="0"/>
            </a:br>
            <a:r>
              <a:rPr lang="ja-JP" altLang="en-US" sz="8000" dirty="0"/>
              <a:t>語り相談する場</a:t>
            </a:r>
            <a:endParaRPr kumimoji="1" lang="ja-JP" altLang="en-US" sz="8000" dirty="0"/>
          </a:p>
        </p:txBody>
      </p:sp>
      <p:pic>
        <p:nvPicPr>
          <p:cNvPr id="4" name="図 3" descr="genryu.gif"/>
          <p:cNvPicPr>
            <a:picLocks noChangeAspect="1"/>
          </p:cNvPicPr>
          <p:nvPr/>
        </p:nvPicPr>
        <p:blipFill>
          <a:blip r:embed="rId3"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01073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lstStyle/>
          <a:p>
            <a:r>
              <a:rPr kumimoji="1" lang="ja-JP" altLang="en-US" dirty="0">
                <a:solidFill>
                  <a:srgbClr val="FFFF99"/>
                </a:solidFill>
              </a:rPr>
              <a:t>資本主義の弊害</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988840"/>
            <a:ext cx="7776864" cy="4691558"/>
          </a:xfrm>
        </p:spPr>
      </p:pic>
      <p:pic>
        <p:nvPicPr>
          <p:cNvPr id="3075" name="Picture 3" descr="F:\Users\TANAKA\AppData\Local\Microsoft\Windows\Temporary Internet Files\Content.IE5\44C05BQP\MP90044444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112" y="1918625"/>
            <a:ext cx="7803327"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43608" y="980728"/>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rPr>
              <a:t>資本家</a:t>
            </a:r>
          </a:p>
        </p:txBody>
      </p:sp>
      <p:sp>
        <p:nvSpPr>
          <p:cNvPr id="9" name="正方形/長方形 8"/>
          <p:cNvSpPr/>
          <p:nvPr/>
        </p:nvSpPr>
        <p:spPr>
          <a:xfrm>
            <a:off x="5364088" y="991353"/>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rPr>
              <a:t>労働者</a:t>
            </a:r>
          </a:p>
        </p:txBody>
      </p:sp>
      <p:sp>
        <p:nvSpPr>
          <p:cNvPr id="6" name="左右矢印 5"/>
          <p:cNvSpPr/>
          <p:nvPr/>
        </p:nvSpPr>
        <p:spPr>
          <a:xfrm>
            <a:off x="4090716" y="1124744"/>
            <a:ext cx="108012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genryu.gif"/>
          <p:cNvPicPr>
            <a:picLocks noChangeAspect="1"/>
          </p:cNvPicPr>
          <p:nvPr/>
        </p:nvPicPr>
        <p:blipFill>
          <a:blip r:embed="rId5"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3008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fade">
                                      <p:cBhvr>
                                        <p:cTn id="11" dur="2000"/>
                                        <p:tgtEl>
                                          <p:spTgt spid="3075"/>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6000"/>
                            </p:stCondLst>
                            <p:childTnLst>
                              <p:par>
                                <p:cTn id="18" presetID="2" presetClass="entr" presetSubtype="4" fill="hold" grpId="0" nodeType="afterEffect">
                                  <p:stCondLst>
                                    <p:cond delay="19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100" fill="hold"/>
                                        <p:tgtEl>
                                          <p:spTgt spid="9"/>
                                        </p:tgtEl>
                                        <p:attrNameLst>
                                          <p:attrName>ppt_x</p:attrName>
                                        </p:attrNameLst>
                                      </p:cBhvr>
                                      <p:tavLst>
                                        <p:tav tm="0">
                                          <p:val>
                                            <p:strVal val="#ppt_x"/>
                                          </p:val>
                                        </p:tav>
                                        <p:tav tm="100000">
                                          <p:val>
                                            <p:strVal val="#ppt_x"/>
                                          </p:val>
                                        </p:tav>
                                      </p:tavLst>
                                    </p:anim>
                                    <p:anim calcmode="lin" valueType="num">
                                      <p:cBhvr additive="base">
                                        <p:cTn id="21" dur="1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6021287"/>
            <a:ext cx="8229600" cy="801065"/>
          </a:xfrm>
        </p:spPr>
        <p:txBody>
          <a:bodyPr>
            <a:normAutofit/>
          </a:bodyPr>
          <a:lstStyle/>
          <a:p>
            <a:r>
              <a:rPr lang="ja-JP" altLang="en-US" sz="3600" dirty="0"/>
              <a:t>安い労働力　奴隷制度</a:t>
            </a:r>
            <a:endParaRPr kumimoji="1" lang="ja-JP" altLang="en-US" sz="3600" dirty="0"/>
          </a:p>
        </p:txBody>
      </p:sp>
      <p:pic>
        <p:nvPicPr>
          <p:cNvPr id="4" name="コンテンツ プレースホルダー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021288"/>
          </a:xfrm>
          <a:prstGeom prst="rect">
            <a:avLst/>
          </a:prstGeo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78" y="0"/>
            <a:ext cx="9122621" cy="6074026"/>
          </a:xfrm>
          <a:prstGeom prst="rect">
            <a:avLst/>
          </a:prstGeom>
        </p:spPr>
      </p:pic>
    </p:spTree>
    <p:extLst>
      <p:ext uri="{BB962C8B-B14F-4D97-AF65-F5344CB8AC3E}">
        <p14:creationId xmlns:p14="http://schemas.microsoft.com/office/powerpoint/2010/main" val="97471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共</a:t>
            </a:r>
          </a:p>
          <a:p>
            <a:pPr algn="ctr"/>
            <a:r>
              <a:rPr kumimoji="1" lang="ja-JP" altLang="en-US" sz="3200" dirty="0"/>
              <a:t>産</a:t>
            </a:r>
          </a:p>
          <a:p>
            <a:pPr algn="ctr"/>
            <a:r>
              <a:rPr kumimoji="1" lang="ja-JP" altLang="en-US" sz="3200" dirty="0"/>
              <a:t>主</a:t>
            </a:r>
          </a:p>
          <a:p>
            <a:pPr algn="ctr"/>
            <a:r>
              <a:rPr kumimoji="1" lang="ja-JP" altLang="en-US" sz="3200" dirty="0"/>
              <a:t>義</a:t>
            </a:r>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ケ</a:t>
            </a:r>
          </a:p>
          <a:p>
            <a:pPr algn="ctr"/>
            <a:r>
              <a:rPr kumimoji="1" lang="ja-JP" altLang="en-US" sz="2800" b="1" dirty="0">
                <a:solidFill>
                  <a:schemeClr val="bg1"/>
                </a:solidFill>
              </a:rPr>
              <a:t>イ</a:t>
            </a:r>
          </a:p>
          <a:p>
            <a:pPr algn="ctr"/>
            <a:r>
              <a:rPr kumimoji="1" lang="ja-JP" altLang="en-US" sz="2800" b="1" dirty="0">
                <a:solidFill>
                  <a:schemeClr val="bg1"/>
                </a:solidFill>
              </a:rPr>
              <a:t>ンズ</a:t>
            </a:r>
          </a:p>
          <a:p>
            <a:pPr algn="ctr"/>
            <a:r>
              <a:rPr kumimoji="1" lang="ja-JP" altLang="en-US" sz="2800" b="1" dirty="0">
                <a:solidFill>
                  <a:schemeClr val="bg1"/>
                </a:solidFill>
              </a:rPr>
              <a:t>派</a:t>
            </a: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民</a:t>
            </a:r>
          </a:p>
          <a:p>
            <a:pPr algn="ctr"/>
            <a:r>
              <a:rPr kumimoji="1" lang="ja-JP" altLang="en-US" sz="3200" dirty="0">
                <a:solidFill>
                  <a:schemeClr val="bg1"/>
                </a:solidFill>
              </a:rPr>
              <a:t>主</a:t>
            </a:r>
          </a:p>
          <a:p>
            <a:pPr algn="ctr"/>
            <a:r>
              <a:rPr kumimoji="1" lang="ja-JP" altLang="en-US" sz="3200" dirty="0">
                <a:solidFill>
                  <a:schemeClr val="bg1"/>
                </a:solidFill>
              </a:rPr>
              <a:t>党</a:t>
            </a: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ミ</a:t>
            </a:r>
          </a:p>
          <a:p>
            <a:pPr algn="ctr"/>
            <a:r>
              <a:rPr kumimoji="1" lang="ja-JP" altLang="en-US" sz="2800" b="1" dirty="0">
                <a:solidFill>
                  <a:schemeClr val="bg1"/>
                </a:solidFill>
              </a:rPr>
              <a:t>シ</a:t>
            </a:r>
          </a:p>
          <a:p>
            <a:pPr algn="ctr"/>
            <a:r>
              <a:rPr kumimoji="1" lang="ja-JP" altLang="en-US" sz="2800" b="1" dirty="0">
                <a:solidFill>
                  <a:schemeClr val="bg1"/>
                </a:solidFill>
              </a:rPr>
              <a:t>ガ</a:t>
            </a:r>
          </a:p>
          <a:p>
            <a:pPr algn="ctr"/>
            <a:r>
              <a:rPr kumimoji="1" lang="ja-JP" altLang="en-US" sz="2800" b="1" dirty="0">
                <a:solidFill>
                  <a:schemeClr val="bg1"/>
                </a:solidFill>
              </a:rPr>
              <a:t>ン</a:t>
            </a:r>
          </a:p>
          <a:p>
            <a:pPr algn="ctr"/>
            <a:r>
              <a:rPr kumimoji="1" lang="ja-JP" altLang="en-US" sz="2800" b="1" dirty="0">
                <a:solidFill>
                  <a:schemeClr val="bg1"/>
                </a:solidFill>
              </a:rPr>
              <a:t>大</a:t>
            </a:r>
          </a:p>
          <a:p>
            <a:pPr algn="ctr"/>
            <a:r>
              <a:rPr kumimoji="1" lang="ja-JP" altLang="en-US" sz="2800" b="1" dirty="0">
                <a:solidFill>
                  <a:schemeClr val="bg1"/>
                </a:solidFill>
              </a:rPr>
              <a:t>学</a:t>
            </a: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rPr>
              <a:t>シ</a:t>
            </a:r>
          </a:p>
          <a:p>
            <a:pPr algn="ctr"/>
            <a:r>
              <a:rPr lang="ja-JP" altLang="en-US" sz="2800" b="1" dirty="0">
                <a:solidFill>
                  <a:schemeClr val="bg1"/>
                </a:solidFill>
              </a:rPr>
              <a:t>ェ</a:t>
            </a:r>
          </a:p>
          <a:p>
            <a:pPr algn="ctr"/>
            <a:r>
              <a:rPr lang="ja-JP" altLang="en-US" sz="2800" b="1" dirty="0">
                <a:solidFill>
                  <a:schemeClr val="bg1"/>
                </a:solidFill>
              </a:rPr>
              <a:t>ル</a:t>
            </a:r>
          </a:p>
          <a:p>
            <a:pPr algn="ctr"/>
            <a:r>
              <a:rPr lang="ja-JP" altLang="en-US" sz="2800" b="1" dirty="0">
                <a:solidFill>
                  <a:schemeClr val="bg1"/>
                </a:solidFill>
              </a:rPr>
              <a:t>ド</a:t>
            </a:r>
          </a:p>
          <a:p>
            <a:pPr algn="ctr"/>
            <a:r>
              <a:rPr lang="ja-JP" altLang="en-US" sz="2800" b="1" dirty="0">
                <a:solidFill>
                  <a:schemeClr val="bg1"/>
                </a:solidFill>
              </a:rPr>
              <a:t>ン</a:t>
            </a:r>
            <a:endParaRPr kumimoji="1" lang="ja-JP" altLang="en-US" sz="2800" b="1" dirty="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新資本主義</a:t>
            </a: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ハイエク派</a:t>
            </a:r>
            <a:endParaRPr kumimoji="1" lang="ja-JP" altLang="en-US" sz="3200" dirty="0">
              <a:solidFill>
                <a:schemeClr val="bg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修正資本主義</a:t>
            </a: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社会</a:t>
            </a:r>
            <a:r>
              <a:rPr lang="ja-JP" altLang="en-US" sz="2800" b="1" dirty="0">
                <a:solidFill>
                  <a:schemeClr val="bg1"/>
                </a:solidFill>
              </a:rPr>
              <a:t>民主主義</a:t>
            </a:r>
            <a:endParaRPr kumimoji="1" lang="ja-JP" altLang="en-US" sz="2800" b="1" dirty="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42219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5200"/>
                            </p:stCondLst>
                            <p:childTnLst>
                              <p:par>
                                <p:cTn id="18" presetID="2" presetClass="entr" presetSubtype="3"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0-#ppt_h/2"/>
                                          </p:val>
                                        </p:tav>
                                        <p:tav tm="100000">
                                          <p:val>
                                            <p:strVal val="#ppt_y"/>
                                          </p:val>
                                        </p:tav>
                                      </p:tavLst>
                                    </p:anim>
                                  </p:childTnLst>
                                </p:cTn>
                              </p:par>
                            </p:childTnLst>
                          </p:cTn>
                        </p:par>
                        <p:par>
                          <p:cTn id="22" fill="hold">
                            <p:stCondLst>
                              <p:cond delay="57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7700"/>
                            </p:stCondLst>
                            <p:childTnLst>
                              <p:par>
                                <p:cTn id="27" presetID="2" presetClass="entr" presetSubtype="3"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par>
                          <p:cTn id="43" fill="hold">
                            <p:stCondLst>
                              <p:cond delay="9700"/>
                            </p:stCondLst>
                            <p:childTnLst>
                              <p:par>
                                <p:cTn id="44" presetID="2" presetClass="entr" presetSubtype="3"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par>
                          <p:cTn id="54" fill="hold">
                            <p:stCondLst>
                              <p:cond delay="11700"/>
                            </p:stCondLst>
                            <p:childTnLst>
                              <p:par>
                                <p:cTn id="55" presetID="2" presetClass="entr" presetSubtype="9"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childTnLst>
                          </p:cTn>
                        </p:par>
                        <p:par>
                          <p:cTn id="59" fill="hold">
                            <p:stCondLst>
                              <p:cond delay="122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par>
                          <p:cTn id="63" fill="hold">
                            <p:stCondLst>
                              <p:cond delay="14200"/>
                            </p:stCondLst>
                            <p:childTnLst>
                              <p:par>
                                <p:cTn id="64" presetID="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0-#ppt_h/2"/>
                                          </p:val>
                                        </p:tav>
                                        <p:tav tm="100000">
                                          <p:val>
                                            <p:strVal val="#ppt_y"/>
                                          </p:val>
                                        </p:tav>
                                      </p:tavLst>
                                    </p:anim>
                                  </p:childTnLst>
                                </p:cTn>
                              </p:par>
                            </p:childTnLst>
                          </p:cTn>
                        </p:par>
                        <p:par>
                          <p:cTn id="68" fill="hold">
                            <p:stCondLst>
                              <p:cond delay="147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0"/>
                                        <p:tgtEl>
                                          <p:spTgt spid="13"/>
                                        </p:tgtEl>
                                      </p:cBhvr>
                                    </p:animEffect>
                                  </p:childTnLst>
                                </p:cTn>
                              </p:par>
                            </p:childTnLst>
                          </p:cTn>
                        </p:par>
                        <p:par>
                          <p:cTn id="72" fill="hold">
                            <p:stCondLst>
                              <p:cond delay="16700"/>
                            </p:stCondLst>
                            <p:childTnLst>
                              <p:par>
                                <p:cTn id="73" presetID="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par>
                          <p:cTn id="77" fill="hold">
                            <p:stCondLst>
                              <p:cond delay="172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a:t>
            </a:r>
          </a:p>
          <a:p>
            <a:pPr algn="ctr"/>
            <a:r>
              <a:rPr kumimoji="1" lang="ja-JP" altLang="en-US" sz="3200" dirty="0">
                <a:solidFill>
                  <a:schemeClr val="bg1"/>
                </a:solidFill>
              </a:rPr>
              <a:t>産</a:t>
            </a:r>
          </a:p>
          <a:p>
            <a:pPr algn="ctr"/>
            <a:r>
              <a:rPr kumimoji="1" lang="ja-JP" altLang="en-US" sz="3200" dirty="0">
                <a:solidFill>
                  <a:schemeClr val="bg1"/>
                </a:solidFill>
              </a:rPr>
              <a:t>主</a:t>
            </a:r>
          </a:p>
          <a:p>
            <a:pPr algn="ctr"/>
            <a:r>
              <a:rPr kumimoji="1" lang="ja-JP" altLang="en-US" sz="3200" dirty="0">
                <a:solidFill>
                  <a:schemeClr val="bg1"/>
                </a:solidFill>
              </a:rPr>
              <a:t>義</a:t>
            </a: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ケ</a:t>
            </a:r>
          </a:p>
          <a:p>
            <a:pPr algn="ctr"/>
            <a:r>
              <a:rPr kumimoji="1" lang="ja-JP" altLang="en-US" sz="2800" b="1" dirty="0">
                <a:solidFill>
                  <a:schemeClr val="bg1"/>
                </a:solidFill>
              </a:rPr>
              <a:t>イ</a:t>
            </a:r>
          </a:p>
          <a:p>
            <a:pPr algn="ctr"/>
            <a:r>
              <a:rPr kumimoji="1" lang="ja-JP" altLang="en-US" sz="2800" b="1" dirty="0">
                <a:solidFill>
                  <a:schemeClr val="bg1"/>
                </a:solidFill>
              </a:rPr>
              <a:t>ンズ</a:t>
            </a:r>
          </a:p>
          <a:p>
            <a:pPr algn="ctr"/>
            <a:r>
              <a:rPr kumimoji="1" lang="ja-JP" altLang="en-US" sz="2800" b="1" dirty="0">
                <a:solidFill>
                  <a:schemeClr val="bg1"/>
                </a:solidFill>
              </a:rPr>
              <a:t>派</a:t>
            </a: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民</a:t>
            </a:r>
          </a:p>
          <a:p>
            <a:pPr algn="ctr"/>
            <a:r>
              <a:rPr kumimoji="1" lang="ja-JP" altLang="en-US" sz="3200" dirty="0">
                <a:solidFill>
                  <a:schemeClr val="bg1"/>
                </a:solidFill>
              </a:rPr>
              <a:t>主</a:t>
            </a:r>
          </a:p>
          <a:p>
            <a:pPr algn="ctr"/>
            <a:r>
              <a:rPr kumimoji="1" lang="ja-JP" altLang="en-US" sz="3200" dirty="0">
                <a:solidFill>
                  <a:schemeClr val="bg1"/>
                </a:solidFill>
              </a:rPr>
              <a:t>党</a:t>
            </a:r>
          </a:p>
        </p:txBody>
      </p:sp>
      <p:sp>
        <p:nvSpPr>
          <p:cNvPr id="9" name="正方形/長方形 8"/>
          <p:cNvSpPr/>
          <p:nvPr/>
        </p:nvSpPr>
        <p:spPr>
          <a:xfrm>
            <a:off x="3924910" y="1998504"/>
            <a:ext cx="864096"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ミ</a:t>
            </a:r>
          </a:p>
          <a:p>
            <a:pPr algn="ctr"/>
            <a:r>
              <a:rPr kumimoji="1" lang="ja-JP" altLang="en-US" sz="2800" b="1" dirty="0">
                <a:solidFill>
                  <a:schemeClr val="tx1"/>
                </a:solidFill>
              </a:rPr>
              <a:t>シ</a:t>
            </a:r>
          </a:p>
          <a:p>
            <a:pPr algn="ctr"/>
            <a:r>
              <a:rPr kumimoji="1" lang="ja-JP" altLang="en-US" sz="2800" b="1" dirty="0">
                <a:solidFill>
                  <a:schemeClr val="tx1"/>
                </a:solidFill>
              </a:rPr>
              <a:t>ガ</a:t>
            </a:r>
          </a:p>
          <a:p>
            <a:pPr algn="ctr"/>
            <a:r>
              <a:rPr kumimoji="1" lang="ja-JP" altLang="en-US" sz="2800" b="1" dirty="0">
                <a:solidFill>
                  <a:schemeClr val="tx1"/>
                </a:solidFill>
              </a:rPr>
              <a:t>ン</a:t>
            </a:r>
          </a:p>
          <a:p>
            <a:pPr algn="ctr"/>
            <a:r>
              <a:rPr kumimoji="1" lang="ja-JP" altLang="en-US" sz="2800" b="1" dirty="0">
                <a:solidFill>
                  <a:schemeClr val="tx1"/>
                </a:solidFill>
              </a:rPr>
              <a:t>大</a:t>
            </a:r>
          </a:p>
          <a:p>
            <a:pPr algn="ctr"/>
            <a:r>
              <a:rPr kumimoji="1" lang="ja-JP" altLang="en-US" sz="2800" b="1" dirty="0">
                <a:solidFill>
                  <a:schemeClr val="tx1"/>
                </a:solidFill>
              </a:rPr>
              <a:t>学</a:t>
            </a:r>
          </a:p>
        </p:txBody>
      </p:sp>
      <p:sp>
        <p:nvSpPr>
          <p:cNvPr id="10" name="正方形/長方形 9"/>
          <p:cNvSpPr/>
          <p:nvPr/>
        </p:nvSpPr>
        <p:spPr>
          <a:xfrm>
            <a:off x="4749788" y="1998504"/>
            <a:ext cx="796552"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シ</a:t>
            </a:r>
          </a:p>
          <a:p>
            <a:pPr algn="ctr"/>
            <a:r>
              <a:rPr lang="ja-JP" altLang="en-US" sz="2800" b="1" dirty="0">
                <a:solidFill>
                  <a:schemeClr val="tx1"/>
                </a:solidFill>
              </a:rPr>
              <a:t>ェ</a:t>
            </a:r>
          </a:p>
          <a:p>
            <a:pPr algn="ctr"/>
            <a:r>
              <a:rPr lang="ja-JP" altLang="en-US" sz="2800" b="1" dirty="0">
                <a:solidFill>
                  <a:schemeClr val="tx1"/>
                </a:solidFill>
              </a:rPr>
              <a:t>ル</a:t>
            </a:r>
          </a:p>
          <a:p>
            <a:pPr algn="ctr"/>
            <a:r>
              <a:rPr lang="ja-JP" altLang="en-US" sz="2800" b="1" dirty="0">
                <a:solidFill>
                  <a:schemeClr val="tx1"/>
                </a:solidFill>
              </a:rPr>
              <a:t>ド</a:t>
            </a:r>
          </a:p>
          <a:p>
            <a:pPr algn="ctr"/>
            <a:r>
              <a:rPr lang="ja-JP" altLang="en-US" sz="2800" b="1" dirty="0">
                <a:solidFill>
                  <a:schemeClr val="tx1"/>
                </a:solidFill>
              </a:rPr>
              <a:t>ン</a:t>
            </a:r>
            <a:endParaRPr kumimoji="1" lang="ja-JP" altLang="en-US" sz="2800" b="1" dirty="0">
              <a:solidFill>
                <a:schemeClr val="tx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新資本主義</a:t>
            </a:r>
          </a:p>
        </p:txBody>
      </p:sp>
      <p:sp>
        <p:nvSpPr>
          <p:cNvPr id="12" name="正方形/長方形 11"/>
          <p:cNvSpPr/>
          <p:nvPr/>
        </p:nvSpPr>
        <p:spPr>
          <a:xfrm>
            <a:off x="5820348" y="1875094"/>
            <a:ext cx="796552"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ハイエク派</a:t>
            </a:r>
            <a:endParaRPr kumimoji="1" lang="ja-JP" altLang="en-US" sz="3200" dirty="0">
              <a:solidFill>
                <a:schemeClr val="bg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修正資本主義</a:t>
            </a: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社会</a:t>
            </a:r>
            <a:r>
              <a:rPr lang="ja-JP" altLang="en-US" sz="2800" b="1" dirty="0">
                <a:solidFill>
                  <a:schemeClr val="bg1"/>
                </a:solidFill>
              </a:rPr>
              <a:t>民主主義</a:t>
            </a:r>
            <a:endParaRPr kumimoji="1" lang="ja-JP" altLang="en-US" sz="2800" b="1" dirty="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177721" y="963561"/>
            <a:ext cx="3672408" cy="5472608"/>
          </a:xfrm>
          <a:prstGeom prst="rect">
            <a:avLst/>
          </a:prstGeom>
        </p:spPr>
      </p:pic>
    </p:spTree>
    <p:extLst>
      <p:ext uri="{BB962C8B-B14F-4D97-AF65-F5344CB8AC3E}">
        <p14:creationId xmlns:p14="http://schemas.microsoft.com/office/powerpoint/2010/main" val="34801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a:t>
            </a:r>
          </a:p>
          <a:p>
            <a:pPr algn="ctr"/>
            <a:r>
              <a:rPr kumimoji="1" lang="ja-JP" altLang="en-US" sz="3200" dirty="0">
                <a:solidFill>
                  <a:schemeClr val="bg1"/>
                </a:solidFill>
              </a:rPr>
              <a:t>産</a:t>
            </a:r>
          </a:p>
          <a:p>
            <a:pPr algn="ctr"/>
            <a:r>
              <a:rPr kumimoji="1" lang="ja-JP" altLang="en-US" sz="3200" dirty="0">
                <a:solidFill>
                  <a:schemeClr val="bg1"/>
                </a:solidFill>
              </a:rPr>
              <a:t>主</a:t>
            </a:r>
          </a:p>
          <a:p>
            <a:pPr algn="ctr"/>
            <a:r>
              <a:rPr kumimoji="1" lang="ja-JP" altLang="en-US" sz="3200" dirty="0">
                <a:solidFill>
                  <a:schemeClr val="bg1"/>
                </a:solidFill>
              </a:rPr>
              <a:t>義</a:t>
            </a:r>
          </a:p>
        </p:txBody>
      </p:sp>
      <p:sp>
        <p:nvSpPr>
          <p:cNvPr id="7" name="正方形/長方形 6"/>
          <p:cNvSpPr/>
          <p:nvPr/>
        </p:nvSpPr>
        <p:spPr>
          <a:xfrm>
            <a:off x="2013925" y="1908131"/>
            <a:ext cx="828092" cy="21958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ケ</a:t>
            </a:r>
          </a:p>
          <a:p>
            <a:pPr algn="ctr"/>
            <a:r>
              <a:rPr kumimoji="1" lang="ja-JP" altLang="en-US" sz="2800" b="1" dirty="0">
                <a:solidFill>
                  <a:schemeClr val="tx1"/>
                </a:solidFill>
              </a:rPr>
              <a:t>イ</a:t>
            </a:r>
          </a:p>
          <a:p>
            <a:pPr algn="ctr"/>
            <a:r>
              <a:rPr kumimoji="1" lang="ja-JP" altLang="en-US" sz="2800" b="1" dirty="0">
                <a:solidFill>
                  <a:schemeClr val="tx1"/>
                </a:solidFill>
              </a:rPr>
              <a:t>ンズ</a:t>
            </a:r>
          </a:p>
          <a:p>
            <a:pPr algn="ctr"/>
            <a:r>
              <a:rPr kumimoji="1" lang="ja-JP" altLang="en-US" sz="2800" b="1" dirty="0">
                <a:solidFill>
                  <a:schemeClr val="tx1"/>
                </a:solidFill>
              </a:rPr>
              <a:t>派</a:t>
            </a:r>
          </a:p>
        </p:txBody>
      </p:sp>
      <p:sp>
        <p:nvSpPr>
          <p:cNvPr id="8" name="正方形/長方形 7"/>
          <p:cNvSpPr/>
          <p:nvPr/>
        </p:nvSpPr>
        <p:spPr>
          <a:xfrm>
            <a:off x="2807804" y="1908132"/>
            <a:ext cx="792088" cy="22645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民</a:t>
            </a:r>
          </a:p>
          <a:p>
            <a:pPr algn="ctr"/>
            <a:r>
              <a:rPr kumimoji="1" lang="ja-JP" altLang="en-US" sz="3200" dirty="0">
                <a:solidFill>
                  <a:schemeClr val="tx1"/>
                </a:solidFill>
              </a:rPr>
              <a:t>主</a:t>
            </a:r>
          </a:p>
          <a:p>
            <a:pPr algn="ctr"/>
            <a:r>
              <a:rPr kumimoji="1" lang="ja-JP" altLang="en-US" sz="3200" dirty="0">
                <a:solidFill>
                  <a:schemeClr val="tx1"/>
                </a:solidFill>
              </a:rPr>
              <a:t>党</a:t>
            </a: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ミ</a:t>
            </a:r>
          </a:p>
          <a:p>
            <a:pPr algn="ctr"/>
            <a:r>
              <a:rPr kumimoji="1" lang="ja-JP" altLang="en-US" sz="2800" b="1" dirty="0">
                <a:solidFill>
                  <a:schemeClr val="bg1"/>
                </a:solidFill>
              </a:rPr>
              <a:t>シ</a:t>
            </a:r>
          </a:p>
          <a:p>
            <a:pPr algn="ctr"/>
            <a:r>
              <a:rPr kumimoji="1" lang="ja-JP" altLang="en-US" sz="2800" b="1" dirty="0">
                <a:solidFill>
                  <a:schemeClr val="bg1"/>
                </a:solidFill>
              </a:rPr>
              <a:t>ガ</a:t>
            </a:r>
          </a:p>
          <a:p>
            <a:pPr algn="ctr"/>
            <a:r>
              <a:rPr kumimoji="1" lang="ja-JP" altLang="en-US" sz="2800" b="1" dirty="0">
                <a:solidFill>
                  <a:schemeClr val="bg1"/>
                </a:solidFill>
              </a:rPr>
              <a:t>ン</a:t>
            </a:r>
          </a:p>
          <a:p>
            <a:pPr algn="ctr"/>
            <a:r>
              <a:rPr kumimoji="1" lang="ja-JP" altLang="en-US" sz="2800" b="1" dirty="0">
                <a:solidFill>
                  <a:schemeClr val="bg1"/>
                </a:solidFill>
              </a:rPr>
              <a:t>大</a:t>
            </a:r>
          </a:p>
          <a:p>
            <a:pPr algn="ctr"/>
            <a:r>
              <a:rPr kumimoji="1" lang="ja-JP" altLang="en-US" sz="2800" b="1" dirty="0">
                <a:solidFill>
                  <a:schemeClr val="bg1"/>
                </a:solidFill>
              </a:rPr>
              <a:t>学</a:t>
            </a: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rPr>
              <a:t>シ</a:t>
            </a:r>
          </a:p>
          <a:p>
            <a:pPr algn="ctr"/>
            <a:r>
              <a:rPr lang="ja-JP" altLang="en-US" sz="2800" b="1" dirty="0">
                <a:solidFill>
                  <a:schemeClr val="bg1"/>
                </a:solidFill>
              </a:rPr>
              <a:t>ェ</a:t>
            </a:r>
          </a:p>
          <a:p>
            <a:pPr algn="ctr"/>
            <a:r>
              <a:rPr lang="ja-JP" altLang="en-US" sz="2800" b="1" dirty="0">
                <a:solidFill>
                  <a:schemeClr val="bg1"/>
                </a:solidFill>
              </a:rPr>
              <a:t>ル</a:t>
            </a:r>
          </a:p>
          <a:p>
            <a:pPr algn="ctr"/>
            <a:r>
              <a:rPr lang="ja-JP" altLang="en-US" sz="2800" b="1" dirty="0">
                <a:solidFill>
                  <a:schemeClr val="bg1"/>
                </a:solidFill>
              </a:rPr>
              <a:t>ド</a:t>
            </a:r>
          </a:p>
          <a:p>
            <a:pPr algn="ctr"/>
            <a:r>
              <a:rPr lang="ja-JP" altLang="en-US" sz="2800" b="1" dirty="0">
                <a:solidFill>
                  <a:schemeClr val="bg1"/>
                </a:solidFill>
              </a:rPr>
              <a:t>ン</a:t>
            </a:r>
            <a:endParaRPr kumimoji="1" lang="ja-JP" altLang="en-US" sz="2800" b="1" dirty="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新資本主義</a:t>
            </a: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ハイエク派</a:t>
            </a:r>
            <a:endParaRPr kumimoji="1" lang="ja-JP" altLang="en-US" sz="3200" dirty="0">
              <a:solidFill>
                <a:schemeClr val="bg1"/>
              </a:solidFill>
            </a:endParaRPr>
          </a:p>
        </p:txBody>
      </p:sp>
      <p:sp>
        <p:nvSpPr>
          <p:cNvPr id="14" name="正方形/長方形 13"/>
          <p:cNvSpPr/>
          <p:nvPr/>
        </p:nvSpPr>
        <p:spPr>
          <a:xfrm>
            <a:off x="2013924" y="4077072"/>
            <a:ext cx="816973"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修正資本主義</a:t>
            </a:r>
          </a:p>
        </p:txBody>
      </p:sp>
      <p:sp>
        <p:nvSpPr>
          <p:cNvPr id="15" name="正方形/長方形 14"/>
          <p:cNvSpPr/>
          <p:nvPr/>
        </p:nvSpPr>
        <p:spPr>
          <a:xfrm>
            <a:off x="2807804" y="4077073"/>
            <a:ext cx="792088"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社会</a:t>
            </a:r>
            <a:r>
              <a:rPr lang="ja-JP" altLang="en-US" sz="2800" b="1" dirty="0">
                <a:solidFill>
                  <a:schemeClr val="tx1"/>
                </a:solidFill>
              </a:rPr>
              <a:t>民主主義</a:t>
            </a:r>
            <a:endParaRPr kumimoji="1" lang="ja-JP" altLang="en-US" sz="2800" b="1" dirty="0">
              <a:solidFill>
                <a:schemeClr val="tx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コンテンツ プレースホルダ 3" descr="ケインズ1.jpg"/>
          <p:cNvPicPr/>
          <p:nvPr/>
        </p:nvPicPr>
        <p:blipFill>
          <a:blip r:embed="rId4" cstate="print">
            <a:extLst>
              <a:ext uri="{28A0092B-C50C-407E-A947-70E740481C1C}">
                <a14:useLocalDpi xmlns:a14="http://schemas.microsoft.com/office/drawing/2010/main" val="0"/>
              </a:ext>
            </a:extLst>
          </a:blip>
          <a:stretch>
            <a:fillRect/>
          </a:stretch>
        </p:blipFill>
        <p:spPr bwMode="auto">
          <a:xfrm>
            <a:off x="3634104" y="0"/>
            <a:ext cx="5509895" cy="6858000"/>
          </a:xfrm>
          <a:prstGeom prst="rect">
            <a:avLst/>
          </a:prstGeom>
          <a:noFill/>
          <a:ln w="9525">
            <a:noFill/>
            <a:miter lim="800000"/>
            <a:headEnd/>
            <a:tailEnd/>
          </a:ln>
        </p:spPr>
      </p:pic>
    </p:spTree>
    <p:extLst>
      <p:ext uri="{BB962C8B-B14F-4D97-AF65-F5344CB8AC3E}">
        <p14:creationId xmlns:p14="http://schemas.microsoft.com/office/powerpoint/2010/main" val="35010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a:t>
            </a:r>
          </a:p>
          <a:p>
            <a:pPr algn="ctr"/>
            <a:r>
              <a:rPr kumimoji="1" lang="ja-JP" altLang="en-US" sz="3200" dirty="0">
                <a:solidFill>
                  <a:schemeClr val="bg1"/>
                </a:solidFill>
              </a:rPr>
              <a:t>産</a:t>
            </a:r>
          </a:p>
          <a:p>
            <a:pPr algn="ctr"/>
            <a:r>
              <a:rPr kumimoji="1" lang="ja-JP" altLang="en-US" sz="3200" dirty="0">
                <a:solidFill>
                  <a:schemeClr val="bg1"/>
                </a:solidFill>
              </a:rPr>
              <a:t>主</a:t>
            </a:r>
          </a:p>
          <a:p>
            <a:pPr algn="ctr"/>
            <a:r>
              <a:rPr kumimoji="1" lang="ja-JP" altLang="en-US" sz="3200" dirty="0">
                <a:solidFill>
                  <a:schemeClr val="bg1"/>
                </a:solidFill>
              </a:rPr>
              <a:t>義</a:t>
            </a: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ケ</a:t>
            </a:r>
          </a:p>
          <a:p>
            <a:pPr algn="ctr"/>
            <a:r>
              <a:rPr kumimoji="1" lang="ja-JP" altLang="en-US" sz="2800" b="1" dirty="0">
                <a:solidFill>
                  <a:schemeClr val="bg1"/>
                </a:solidFill>
              </a:rPr>
              <a:t>イ</a:t>
            </a:r>
          </a:p>
          <a:p>
            <a:pPr algn="ctr"/>
            <a:r>
              <a:rPr kumimoji="1" lang="ja-JP" altLang="en-US" sz="2800" b="1" dirty="0">
                <a:solidFill>
                  <a:schemeClr val="bg1"/>
                </a:solidFill>
              </a:rPr>
              <a:t>ンズ</a:t>
            </a:r>
          </a:p>
          <a:p>
            <a:pPr algn="ctr"/>
            <a:r>
              <a:rPr kumimoji="1" lang="ja-JP" altLang="en-US" sz="2800" b="1" dirty="0">
                <a:solidFill>
                  <a:schemeClr val="bg1"/>
                </a:solidFill>
              </a:rPr>
              <a:t>派</a:t>
            </a: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民</a:t>
            </a:r>
          </a:p>
          <a:p>
            <a:pPr algn="ctr"/>
            <a:r>
              <a:rPr kumimoji="1" lang="ja-JP" altLang="en-US" sz="3200" dirty="0">
                <a:solidFill>
                  <a:schemeClr val="bg1"/>
                </a:solidFill>
              </a:rPr>
              <a:t>主</a:t>
            </a:r>
          </a:p>
          <a:p>
            <a:pPr algn="ctr"/>
            <a:r>
              <a:rPr kumimoji="1" lang="ja-JP" altLang="en-US" sz="3200" dirty="0">
                <a:solidFill>
                  <a:schemeClr val="bg1"/>
                </a:solidFill>
              </a:rPr>
              <a:t>党</a:t>
            </a:r>
          </a:p>
        </p:txBody>
      </p:sp>
      <p:sp>
        <p:nvSpPr>
          <p:cNvPr id="9" name="正方形/長方形 8"/>
          <p:cNvSpPr/>
          <p:nvPr/>
        </p:nvSpPr>
        <p:spPr>
          <a:xfrm>
            <a:off x="3924910" y="1998504"/>
            <a:ext cx="864096"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2"/>
                </a:solidFill>
              </a:rPr>
              <a:t>ミ</a:t>
            </a:r>
          </a:p>
          <a:p>
            <a:pPr algn="ctr"/>
            <a:r>
              <a:rPr kumimoji="1" lang="ja-JP" altLang="en-US" sz="2800" b="1" dirty="0">
                <a:solidFill>
                  <a:schemeClr val="bg2"/>
                </a:solidFill>
              </a:rPr>
              <a:t>シ</a:t>
            </a:r>
          </a:p>
          <a:p>
            <a:pPr algn="ctr"/>
            <a:r>
              <a:rPr kumimoji="1" lang="ja-JP" altLang="en-US" sz="2800" b="1" dirty="0">
                <a:solidFill>
                  <a:schemeClr val="bg2"/>
                </a:solidFill>
              </a:rPr>
              <a:t>ガ</a:t>
            </a:r>
          </a:p>
          <a:p>
            <a:pPr algn="ctr"/>
            <a:r>
              <a:rPr kumimoji="1" lang="ja-JP" altLang="en-US" sz="2800" b="1" dirty="0">
                <a:solidFill>
                  <a:schemeClr val="bg2"/>
                </a:solidFill>
              </a:rPr>
              <a:t>ン</a:t>
            </a:r>
          </a:p>
          <a:p>
            <a:pPr algn="ctr"/>
            <a:r>
              <a:rPr kumimoji="1" lang="ja-JP" altLang="en-US" sz="2800" b="1" dirty="0">
                <a:solidFill>
                  <a:schemeClr val="bg2"/>
                </a:solidFill>
              </a:rPr>
              <a:t>大</a:t>
            </a:r>
          </a:p>
          <a:p>
            <a:pPr algn="ctr"/>
            <a:r>
              <a:rPr kumimoji="1" lang="ja-JP" altLang="en-US" sz="2800" b="1" dirty="0">
                <a:solidFill>
                  <a:schemeClr val="bg2"/>
                </a:solidFill>
              </a:rPr>
              <a:t>学</a:t>
            </a:r>
          </a:p>
        </p:txBody>
      </p:sp>
      <p:sp>
        <p:nvSpPr>
          <p:cNvPr id="10" name="正方形/長方形 9"/>
          <p:cNvSpPr/>
          <p:nvPr/>
        </p:nvSpPr>
        <p:spPr>
          <a:xfrm>
            <a:off x="4749788" y="1998504"/>
            <a:ext cx="796552"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2"/>
                </a:solidFill>
              </a:rPr>
              <a:t>シ</a:t>
            </a:r>
          </a:p>
          <a:p>
            <a:pPr algn="ctr"/>
            <a:r>
              <a:rPr lang="ja-JP" altLang="en-US" sz="2800" b="1" dirty="0">
                <a:solidFill>
                  <a:schemeClr val="bg2"/>
                </a:solidFill>
              </a:rPr>
              <a:t>ェ</a:t>
            </a:r>
          </a:p>
          <a:p>
            <a:pPr algn="ctr"/>
            <a:r>
              <a:rPr lang="ja-JP" altLang="en-US" sz="2800" b="1" dirty="0">
                <a:solidFill>
                  <a:schemeClr val="bg2"/>
                </a:solidFill>
              </a:rPr>
              <a:t>ル</a:t>
            </a:r>
          </a:p>
          <a:p>
            <a:pPr algn="ctr"/>
            <a:r>
              <a:rPr lang="ja-JP" altLang="en-US" sz="2800" b="1" dirty="0">
                <a:solidFill>
                  <a:schemeClr val="bg2"/>
                </a:solidFill>
              </a:rPr>
              <a:t>ド</a:t>
            </a:r>
          </a:p>
          <a:p>
            <a:pPr algn="ctr"/>
            <a:r>
              <a:rPr lang="ja-JP" altLang="en-US" sz="2800" b="1" dirty="0">
                <a:solidFill>
                  <a:schemeClr val="bg2"/>
                </a:solidFill>
              </a:rPr>
              <a:t>ン</a:t>
            </a:r>
            <a:endParaRPr kumimoji="1" lang="ja-JP" altLang="en-US" sz="2800" b="1" dirty="0">
              <a:solidFill>
                <a:schemeClr val="bg2"/>
              </a:solidFill>
            </a:endParaRPr>
          </a:p>
        </p:txBody>
      </p:sp>
      <p:sp>
        <p:nvSpPr>
          <p:cNvPr id="11" name="正方形/長方形 10"/>
          <p:cNvSpPr/>
          <p:nvPr/>
        </p:nvSpPr>
        <p:spPr>
          <a:xfrm>
            <a:off x="7976583" y="4077072"/>
            <a:ext cx="864096" cy="26277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新資本主義</a:t>
            </a:r>
          </a:p>
        </p:txBody>
      </p:sp>
      <p:sp>
        <p:nvSpPr>
          <p:cNvPr id="12" name="正方形/長方形 11"/>
          <p:cNvSpPr/>
          <p:nvPr/>
        </p:nvSpPr>
        <p:spPr>
          <a:xfrm>
            <a:off x="5820348" y="1875094"/>
            <a:ext cx="796552"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2"/>
                </a:solidFill>
              </a:rPr>
              <a:t>共和党</a:t>
            </a:r>
          </a:p>
        </p:txBody>
      </p:sp>
      <p:sp>
        <p:nvSpPr>
          <p:cNvPr id="13" name="正方形/長方形 12"/>
          <p:cNvSpPr/>
          <p:nvPr/>
        </p:nvSpPr>
        <p:spPr>
          <a:xfrm>
            <a:off x="6832442" y="1966354"/>
            <a:ext cx="864096" cy="3803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ハイエク派</a:t>
            </a:r>
            <a:endParaRPr kumimoji="1" lang="ja-JP" altLang="en-US" sz="3200" dirty="0">
              <a:solidFill>
                <a:schemeClr val="tx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修正資本主義</a:t>
            </a: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社会</a:t>
            </a:r>
            <a:r>
              <a:rPr lang="ja-JP" altLang="en-US" sz="2800" b="1" dirty="0">
                <a:solidFill>
                  <a:schemeClr val="bg1"/>
                </a:solidFill>
              </a:rPr>
              <a:t>民主主義</a:t>
            </a:r>
            <a:endParaRPr kumimoji="1" lang="ja-JP" altLang="en-US" sz="2800" b="1" dirty="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a:extLst>
              <a:ext uri="{28A0092B-C50C-407E-A947-70E740481C1C}">
                <a14:useLocalDpi xmlns:a14="http://schemas.microsoft.com/office/drawing/2010/main" val="0"/>
              </a:ext>
            </a:extLst>
          </a:blip>
          <a:stretch>
            <a:fillRect/>
          </a:stretch>
        </p:blipFill>
        <p:spPr>
          <a:xfrm>
            <a:off x="611560" y="1263220"/>
            <a:ext cx="5607063" cy="5377380"/>
          </a:xfrm>
          <a:prstGeom prst="rect">
            <a:avLst/>
          </a:prstGeom>
        </p:spPr>
      </p:pic>
    </p:spTree>
    <p:extLst>
      <p:ext uri="{BB962C8B-B14F-4D97-AF65-F5344CB8AC3E}">
        <p14:creationId xmlns:p14="http://schemas.microsoft.com/office/powerpoint/2010/main" val="315284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67544" y="188640"/>
            <a:ext cx="3960440" cy="6264696"/>
          </a:xfrm>
          <a:prstGeom prst="rect">
            <a:avLst/>
          </a:prstGeom>
        </p:spPr>
      </p:pic>
      <p:pic>
        <p:nvPicPr>
          <p:cNvPr id="5" name="図 4"/>
          <p:cNvPicPr/>
          <p:nvPr/>
        </p:nvPicPr>
        <p:blipFill>
          <a:blip r:embed="rId4" cstate="print">
            <a:extLst>
              <a:ext uri="{28A0092B-C50C-407E-A947-70E740481C1C}">
                <a14:useLocalDpi xmlns:a14="http://schemas.microsoft.com/office/drawing/2010/main" val="0"/>
              </a:ext>
            </a:extLst>
          </a:blip>
          <a:stretch>
            <a:fillRect/>
          </a:stretch>
        </p:blipFill>
        <p:spPr>
          <a:xfrm>
            <a:off x="4427984" y="260648"/>
            <a:ext cx="4248472" cy="6192688"/>
          </a:xfrm>
          <a:prstGeom prst="rect">
            <a:avLst/>
          </a:prstGeom>
        </p:spPr>
      </p:pic>
      <p:pic>
        <p:nvPicPr>
          <p:cNvPr id="6" name="図 5"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956731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7" name="Picture 3" descr="シカゴ市街"/>
          <p:cNvPicPr>
            <a:picLocks noGrp="1" noChangeAspect="1" noChangeArrowheads="1"/>
          </p:cNvPicPr>
          <p:nvPr>
            <p:ph sz="half" idx="4294967295"/>
          </p:nvPr>
        </p:nvPicPr>
        <p:blipFill>
          <a:blip r:embed="rId3" cstate="print"/>
          <a:srcRect/>
          <a:stretch>
            <a:fillRect/>
          </a:stretch>
        </p:blipFill>
        <p:spPr>
          <a:xfrm>
            <a:off x="214313" y="1071563"/>
            <a:ext cx="4249737" cy="5500687"/>
          </a:xfrm>
        </p:spPr>
      </p:pic>
      <p:sp>
        <p:nvSpPr>
          <p:cNvPr id="272388" name="Text Box 4"/>
          <p:cNvSpPr txBox="1">
            <a:spLocks noChangeArrowheads="1"/>
          </p:cNvSpPr>
          <p:nvPr/>
        </p:nvSpPr>
        <p:spPr bwMode="auto">
          <a:xfrm>
            <a:off x="4786313" y="1143000"/>
            <a:ext cx="4035425" cy="5016500"/>
          </a:xfrm>
          <a:prstGeom prst="rect">
            <a:avLst/>
          </a:prstGeom>
          <a:noFill/>
          <a:ln w="9525">
            <a:noFill/>
            <a:miter lim="800000"/>
            <a:headEnd/>
            <a:tailEnd/>
          </a:ln>
        </p:spPr>
        <p:txBody>
          <a:bodyPr>
            <a:spAutoFit/>
          </a:bodyPr>
          <a:lstStyle/>
          <a:p>
            <a:pPr>
              <a:spcBef>
                <a:spcPct val="50000"/>
              </a:spcBef>
              <a:defRPr/>
            </a:pPr>
            <a:r>
              <a:rPr lang="ja-JP" altLang="en-US" sz="3200" dirty="0">
                <a:ea typeface="ＭＳ Ｐゴシック" pitchFamily="50" charset="-128"/>
              </a:rPr>
              <a:t>無秩序な自由競争</a:t>
            </a:r>
          </a:p>
          <a:p>
            <a:pPr>
              <a:spcBef>
                <a:spcPct val="50000"/>
              </a:spcBef>
              <a:defRPr/>
            </a:pPr>
            <a:r>
              <a:rPr lang="ja-JP" altLang="en-US" sz="3200" dirty="0">
                <a:ea typeface="ＭＳ Ｐゴシック" pitchFamily="50" charset="-128"/>
              </a:rPr>
              <a:t>事業家につきまとう孤独感と疎外感　　　　　いつ敗者になるかという恐怖感</a:t>
            </a:r>
          </a:p>
          <a:p>
            <a:pPr>
              <a:spcBef>
                <a:spcPct val="50000"/>
              </a:spcBef>
              <a:defRPr/>
            </a:pPr>
            <a:r>
              <a:rPr lang="ja-JP" altLang="en-US" sz="3200" dirty="0">
                <a:ea typeface="ＭＳ Ｐゴシック" pitchFamily="50" charset="-128"/>
              </a:rPr>
              <a:t>そんな街の中で心から信頼し、語り合える友人が居たらどんなにすばらしいことだろう</a:t>
            </a:r>
          </a:p>
        </p:txBody>
      </p:sp>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4" name="テキスト ボックス 3"/>
          <p:cNvSpPr txBox="1"/>
          <p:nvPr/>
        </p:nvSpPr>
        <p:spPr>
          <a:xfrm>
            <a:off x="1691680" y="141895"/>
            <a:ext cx="5832648" cy="769441"/>
          </a:xfrm>
          <a:prstGeom prst="rect">
            <a:avLst/>
          </a:prstGeom>
          <a:noFill/>
        </p:spPr>
        <p:txBody>
          <a:bodyPr wrap="square" rtlCol="0">
            <a:spAutoFit/>
          </a:bodyPr>
          <a:lstStyle/>
          <a:p>
            <a:pPr algn="ctr">
              <a:spcBef>
                <a:spcPct val="50000"/>
              </a:spcBef>
              <a:defRPr/>
            </a:pPr>
            <a:r>
              <a:rPr lang="ja-JP" altLang="en-US" sz="4400" dirty="0">
                <a:ea typeface="ＭＳ Ｐゴシック" pitchFamily="50" charset="-128"/>
              </a:rPr>
              <a:t>ロータリー創立の動機</a:t>
            </a:r>
          </a:p>
        </p:txBody>
      </p:sp>
    </p:spTree>
    <p:extLst>
      <p:ext uri="{BB962C8B-B14F-4D97-AF65-F5344CB8AC3E}">
        <p14:creationId xmlns:p14="http://schemas.microsoft.com/office/powerpoint/2010/main" val="375117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72387"/>
                                        </p:tgtEl>
                                        <p:attrNameLst>
                                          <p:attrName>style.visibility</p:attrName>
                                        </p:attrNameLst>
                                      </p:cBhvr>
                                      <p:to>
                                        <p:strVal val="visible"/>
                                      </p:to>
                                    </p:set>
                                    <p:animEffect transition="in" filter="wheel(4)">
                                      <p:cBhvr>
                                        <p:cTn id="7" dur="2000"/>
                                        <p:tgtEl>
                                          <p:spTgt spid="272387"/>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72388">
                                            <p:txEl>
                                              <p:pRg st="0" end="0"/>
                                            </p:txEl>
                                          </p:spTgt>
                                        </p:tgtEl>
                                        <p:attrNameLst>
                                          <p:attrName>style.visibility</p:attrName>
                                        </p:attrNameLst>
                                      </p:cBhvr>
                                      <p:to>
                                        <p:strVal val="visible"/>
                                      </p:to>
                                    </p:set>
                                    <p:anim calcmode="lin" valueType="num">
                                      <p:cBhvr additive="base">
                                        <p:cTn id="11" dur="30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27238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nodeType="afterEffect">
                                  <p:stCondLst>
                                    <p:cond delay="1100"/>
                                  </p:stCondLst>
                                  <p:childTnLst>
                                    <p:set>
                                      <p:cBhvr>
                                        <p:cTn id="15" dur="1" fill="hold">
                                          <p:stCondLst>
                                            <p:cond delay="0"/>
                                          </p:stCondLst>
                                        </p:cTn>
                                        <p:tgtEl>
                                          <p:spTgt spid="272388">
                                            <p:txEl>
                                              <p:pRg st="1" end="1"/>
                                            </p:txEl>
                                          </p:spTgt>
                                        </p:tgtEl>
                                        <p:attrNameLst>
                                          <p:attrName>style.visibility</p:attrName>
                                        </p:attrNameLst>
                                      </p:cBhvr>
                                      <p:to>
                                        <p:strVal val="visible"/>
                                      </p:to>
                                    </p:set>
                                    <p:anim calcmode="lin" valueType="num">
                                      <p:cBhvr additive="base">
                                        <p:cTn id="16" dur="3000" fill="hold"/>
                                        <p:tgtEl>
                                          <p:spTgt spid="272388">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27238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9100"/>
                            </p:stCondLst>
                            <p:childTnLst>
                              <p:par>
                                <p:cTn id="19" presetID="2" presetClass="entr" presetSubtype="4" fill="hold" nodeType="afterEffect">
                                  <p:stCondLst>
                                    <p:cond delay="0"/>
                                  </p:stCondLst>
                                  <p:childTnLst>
                                    <p:set>
                                      <p:cBhvr>
                                        <p:cTn id="20" dur="1" fill="hold">
                                          <p:stCondLst>
                                            <p:cond delay="0"/>
                                          </p:stCondLst>
                                        </p:cTn>
                                        <p:tgtEl>
                                          <p:spTgt spid="272388">
                                            <p:txEl>
                                              <p:pRg st="2" end="2"/>
                                            </p:txEl>
                                          </p:spTgt>
                                        </p:tgtEl>
                                        <p:attrNameLst>
                                          <p:attrName>style.visibility</p:attrName>
                                        </p:attrNameLst>
                                      </p:cBhvr>
                                      <p:to>
                                        <p:strVal val="visible"/>
                                      </p:to>
                                    </p:set>
                                    <p:anim calcmode="lin" valueType="num">
                                      <p:cBhvr additive="base">
                                        <p:cTn id="21" dur="3000" fill="hold"/>
                                        <p:tgtEl>
                                          <p:spTgt spid="272388">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27238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solidFill>
                  <a:srgbClr val="FFFF99"/>
                </a:solidFill>
              </a:rPr>
              <a:t>ロータリーのメリット</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1602" y="1326079"/>
            <a:ext cx="6178286" cy="5148572"/>
          </a:xfrm>
        </p:spPr>
      </p:pic>
      <p:pic>
        <p:nvPicPr>
          <p:cNvPr id="5" name="図 4" descr="genryu.gif"/>
          <p:cNvPicPr>
            <a:picLocks noChangeAspect="1"/>
          </p:cNvPicPr>
          <p:nvPr/>
        </p:nvPicPr>
        <p:blipFill>
          <a:blip r:embed="rId4"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373295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mc:AlternateContent xmlns:mc="http://schemas.openxmlformats.org/markup-compatibility/2006">
              <mc:Choice xmlns:v="urn:schemas-microsoft-com:vml" Requires="v">
                <p:oleObj name="Image" r:id="rId3" imgW="646177" imgH="795597" progId="">
                  <p:embed/>
                </p:oleObj>
              </mc:Choice>
              <mc:Fallback>
                <p:oleObj name="Image" r:id="rId3" imgW="646177" imgH="795597" progId="">
                  <p:embed/>
                  <p:pic>
                    <p:nvPicPr>
                      <p:cNvPr id="0" name="Picture 19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41888"/>
                        <a:ext cx="155575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mc:AlternateContent xmlns:mc="http://schemas.openxmlformats.org/markup-compatibility/2006">
              <mc:Choice xmlns:v="urn:schemas-microsoft-com:vml" Requires="v">
                <p:oleObj name="Image" r:id="rId5" imgW="722500" imgH="820053" progId="">
                  <p:embed/>
                </p:oleObj>
              </mc:Choice>
              <mc:Fallback>
                <p:oleObj name="Image" r:id="rId5" imgW="722500" imgH="820053" progId="">
                  <p:embed/>
                  <p:pic>
                    <p:nvPicPr>
                      <p:cNvPr id="0" name="Picture 19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4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mc:AlternateContent xmlns:mc="http://schemas.openxmlformats.org/markup-compatibility/2006">
              <mc:Choice xmlns:v="urn:schemas-microsoft-com:vml" Requires="v">
                <p:oleObj name="Image" r:id="rId7" imgW="603352" imgH="764985" progId="">
                  <p:embed/>
                </p:oleObj>
              </mc:Choice>
              <mc:Fallback>
                <p:oleObj name="Image" r:id="rId7" imgW="603352" imgH="764985" progId="">
                  <p:embed/>
                  <p:pic>
                    <p:nvPicPr>
                      <p:cNvPr id="0" name="Picture 19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6038" y="0"/>
                        <a:ext cx="14779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mc:AlternateContent xmlns:mc="http://schemas.openxmlformats.org/markup-compatibility/2006">
              <mc:Choice xmlns:v="urn:schemas-microsoft-com:vml" Requires="v">
                <p:oleObj name="Image" r:id="rId9" imgW="713173" imgH="807858" progId="">
                  <p:embed/>
                </p:oleObj>
              </mc:Choice>
              <mc:Fallback>
                <p:oleObj name="Image" r:id="rId9" imgW="713173" imgH="807858" progId="">
                  <p:embed/>
                  <p:pic>
                    <p:nvPicPr>
                      <p:cNvPr id="0" name="Picture 197"/>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4125" y="5113338"/>
                        <a:ext cx="15398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t>創立当初における</a:t>
            </a:r>
            <a:b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br>
            <a: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t>ロータリーの目的</a:t>
            </a:r>
            <a:b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br>
            <a:br>
              <a:rPr lang="ja-JP" altLang="en-US" sz="4400" dirty="0">
                <a:latin typeface="AR P明朝体U" pitchFamily="50" charset="-128"/>
                <a:ea typeface="AR P明朝体U" pitchFamily="50" charset="-128"/>
                <a:cs typeface="+mj-cs"/>
              </a:rPr>
            </a:br>
            <a:r>
              <a:rPr lang="ja-JP" altLang="en-US" sz="4400" dirty="0">
                <a:latin typeface="AR P明朝体U" pitchFamily="50" charset="-128"/>
                <a:ea typeface="AR P明朝体U" pitchFamily="50" charset="-128"/>
                <a:cs typeface="+mj-cs"/>
              </a:rPr>
              <a:t>事業上の利益の促進　会員</a:t>
            </a:r>
            <a:r>
              <a:rPr kumimoji="1" lang="ja-JP" altLang="en-US" sz="4400" i="0" u="none" strike="noStrike" kern="1200" normalizeH="0" baseline="0" noProof="0" dirty="0">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326660"/>
                                        </p:tgtEl>
                                        <p:attrNameLst>
                                          <p:attrName>style.visibility</p:attrName>
                                        </p:attrNameLst>
                                      </p:cBhvr>
                                      <p:to>
                                        <p:strVal val="visible"/>
                                      </p:to>
                                    </p:set>
                                    <p:anim calcmode="lin" valueType="num">
                                      <p:cBhvr additive="base">
                                        <p:cTn id="11" dur="500" fill="hold"/>
                                        <p:tgtEl>
                                          <p:spTgt spid="326660"/>
                                        </p:tgtEl>
                                        <p:attrNameLst>
                                          <p:attrName>ppt_x</p:attrName>
                                        </p:attrNameLst>
                                      </p:cBhvr>
                                      <p:tavLst>
                                        <p:tav tm="0">
                                          <p:val>
                                            <p:strVal val="0-#ppt_w/2"/>
                                          </p:val>
                                        </p:tav>
                                        <p:tav tm="100000">
                                          <p:val>
                                            <p:strVal val="#ppt_x"/>
                                          </p:val>
                                        </p:tav>
                                      </p:tavLst>
                                    </p:anim>
                                    <p:anim calcmode="lin" valueType="num">
                                      <p:cBhvr additive="base">
                                        <p:cTn id="12" dur="500" fill="hold"/>
                                        <p:tgtEl>
                                          <p:spTgt spid="32666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6664"/>
                                        </p:tgtEl>
                                        <p:attrNameLst>
                                          <p:attrName>style.visibility</p:attrName>
                                        </p:attrNameLst>
                                      </p:cBhvr>
                                      <p:to>
                                        <p:strVal val="visible"/>
                                      </p:to>
                                    </p:set>
                                    <p:anim calcmode="lin" valueType="num">
                                      <p:cBhvr additive="base">
                                        <p:cTn id="15" dur="500" fill="hold"/>
                                        <p:tgtEl>
                                          <p:spTgt spid="326664"/>
                                        </p:tgtEl>
                                        <p:attrNameLst>
                                          <p:attrName>ppt_x</p:attrName>
                                        </p:attrNameLst>
                                      </p:cBhvr>
                                      <p:tavLst>
                                        <p:tav tm="0">
                                          <p:val>
                                            <p:strVal val="0-#ppt_w/2"/>
                                          </p:val>
                                        </p:tav>
                                        <p:tav tm="100000">
                                          <p:val>
                                            <p:strVal val="#ppt_x"/>
                                          </p:val>
                                        </p:tav>
                                      </p:tavLst>
                                    </p:anim>
                                    <p:anim calcmode="lin" valueType="num">
                                      <p:cBhvr additive="base">
                                        <p:cTn id="16" dur="500" fill="hold"/>
                                        <p:tgtEl>
                                          <p:spTgt spid="326664"/>
                                        </p:tgtEl>
                                        <p:attrNameLst>
                                          <p:attrName>ppt_y</p:attrName>
                                        </p:attrNameLst>
                                      </p:cBhvr>
                                      <p:tavLst>
                                        <p:tav tm="0">
                                          <p:val>
                                            <p:strVal val="#ppt_y"/>
                                          </p:val>
                                        </p:tav>
                                        <p:tav tm="100000">
                                          <p:val>
                                            <p:strVal val="#ppt_y"/>
                                          </p:val>
                                        </p:tav>
                                      </p:tavLst>
                                    </p:anim>
                                  </p:childTnLst>
                                </p:cTn>
                              </p:par>
                            </p:childTnLst>
                          </p:cTn>
                        </p:par>
                        <p:par>
                          <p:cTn id="17" fill="hold">
                            <p:stCondLst>
                              <p:cond delay="2500"/>
                            </p:stCondLst>
                            <p:childTnLst>
                              <p:par>
                                <p:cTn id="18" presetID="2" presetClass="entr" presetSubtype="1" fill="hold" nodeType="afterEffect">
                                  <p:stCondLst>
                                    <p:cond delay="0"/>
                                  </p:stCondLst>
                                  <p:childTnLst>
                                    <p:set>
                                      <p:cBhvr>
                                        <p:cTn id="19" dur="1" fill="hold">
                                          <p:stCondLst>
                                            <p:cond delay="0"/>
                                          </p:stCondLst>
                                        </p:cTn>
                                        <p:tgtEl>
                                          <p:spTgt spid="326661"/>
                                        </p:tgtEl>
                                        <p:attrNameLst>
                                          <p:attrName>style.visibility</p:attrName>
                                        </p:attrNameLst>
                                      </p:cBhvr>
                                      <p:to>
                                        <p:strVal val="visible"/>
                                      </p:to>
                                    </p:set>
                                    <p:anim calcmode="lin" valueType="num">
                                      <p:cBhvr additive="base">
                                        <p:cTn id="20" dur="500" fill="hold"/>
                                        <p:tgtEl>
                                          <p:spTgt spid="326661"/>
                                        </p:tgtEl>
                                        <p:attrNameLst>
                                          <p:attrName>ppt_x</p:attrName>
                                        </p:attrNameLst>
                                      </p:cBhvr>
                                      <p:tavLst>
                                        <p:tav tm="0">
                                          <p:val>
                                            <p:strVal val="#ppt_x"/>
                                          </p:val>
                                        </p:tav>
                                        <p:tav tm="100000">
                                          <p:val>
                                            <p:strVal val="#ppt_x"/>
                                          </p:val>
                                        </p:tav>
                                      </p:tavLst>
                                    </p:anim>
                                    <p:anim calcmode="lin" valueType="num">
                                      <p:cBhvr additive="base">
                                        <p:cTn id="21" dur="500" fill="hold"/>
                                        <p:tgtEl>
                                          <p:spTgt spid="326661"/>
                                        </p:tgtEl>
                                        <p:attrNameLst>
                                          <p:attrName>ppt_y</p:attrName>
                                        </p:attrNameLst>
                                      </p:cBhvr>
                                      <p:tavLst>
                                        <p:tav tm="0">
                                          <p:val>
                                            <p:strVal val="0-#ppt_h/2"/>
                                          </p:val>
                                        </p:tav>
                                        <p:tav tm="100000">
                                          <p:val>
                                            <p:strVal val="#ppt_y"/>
                                          </p:val>
                                        </p:tav>
                                      </p:tavLst>
                                    </p:anim>
                                  </p:childTnLst>
                                </p:cTn>
                              </p:par>
                              <p:par>
                                <p:cTn id="22" presetID="2" presetClass="entr" presetSubtype="1" fill="hold" grpId="0" nodeType="withEffect">
                                  <p:stCondLst>
                                    <p:cond delay="0"/>
                                  </p:stCondLst>
                                  <p:childTnLst>
                                    <p:set>
                                      <p:cBhvr>
                                        <p:cTn id="23" dur="1" fill="hold">
                                          <p:stCondLst>
                                            <p:cond delay="0"/>
                                          </p:stCondLst>
                                        </p:cTn>
                                        <p:tgtEl>
                                          <p:spTgt spid="326665"/>
                                        </p:tgtEl>
                                        <p:attrNameLst>
                                          <p:attrName>style.visibility</p:attrName>
                                        </p:attrNameLst>
                                      </p:cBhvr>
                                      <p:to>
                                        <p:strVal val="visible"/>
                                      </p:to>
                                    </p:set>
                                    <p:anim calcmode="lin" valueType="num">
                                      <p:cBhvr additive="base">
                                        <p:cTn id="24" dur="500" fill="hold"/>
                                        <p:tgtEl>
                                          <p:spTgt spid="326665"/>
                                        </p:tgtEl>
                                        <p:attrNameLst>
                                          <p:attrName>ppt_x</p:attrName>
                                        </p:attrNameLst>
                                      </p:cBhvr>
                                      <p:tavLst>
                                        <p:tav tm="0">
                                          <p:val>
                                            <p:strVal val="#ppt_x"/>
                                          </p:val>
                                        </p:tav>
                                        <p:tav tm="100000">
                                          <p:val>
                                            <p:strVal val="#ppt_x"/>
                                          </p:val>
                                        </p:tav>
                                      </p:tavLst>
                                    </p:anim>
                                    <p:anim calcmode="lin" valueType="num">
                                      <p:cBhvr additive="base">
                                        <p:cTn id="25" dur="500" fill="hold"/>
                                        <p:tgtEl>
                                          <p:spTgt spid="326665"/>
                                        </p:tgtEl>
                                        <p:attrNameLst>
                                          <p:attrName>ppt_y</p:attrName>
                                        </p:attrNameLst>
                                      </p:cBhvr>
                                      <p:tavLst>
                                        <p:tav tm="0">
                                          <p:val>
                                            <p:strVal val="0-#ppt_h/2"/>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326662"/>
                                        </p:tgtEl>
                                        <p:attrNameLst>
                                          <p:attrName>style.visibility</p:attrName>
                                        </p:attrNameLst>
                                      </p:cBhvr>
                                      <p:to>
                                        <p:strVal val="visible"/>
                                      </p:to>
                                    </p:set>
                                    <p:anim calcmode="lin" valueType="num">
                                      <p:cBhvr additive="base">
                                        <p:cTn id="29" dur="500" fill="hold"/>
                                        <p:tgtEl>
                                          <p:spTgt spid="326662"/>
                                        </p:tgtEl>
                                        <p:attrNameLst>
                                          <p:attrName>ppt_x</p:attrName>
                                        </p:attrNameLst>
                                      </p:cBhvr>
                                      <p:tavLst>
                                        <p:tav tm="0">
                                          <p:val>
                                            <p:strVal val="1+#ppt_w/2"/>
                                          </p:val>
                                        </p:tav>
                                        <p:tav tm="100000">
                                          <p:val>
                                            <p:strVal val="#ppt_x"/>
                                          </p:val>
                                        </p:tav>
                                      </p:tavLst>
                                    </p:anim>
                                    <p:anim calcmode="lin" valueType="num">
                                      <p:cBhvr additive="base">
                                        <p:cTn id="30" dur="500" fill="hold"/>
                                        <p:tgtEl>
                                          <p:spTgt spid="32666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26666"/>
                                        </p:tgtEl>
                                        <p:attrNameLst>
                                          <p:attrName>style.visibility</p:attrName>
                                        </p:attrNameLst>
                                      </p:cBhvr>
                                      <p:to>
                                        <p:strVal val="visible"/>
                                      </p:to>
                                    </p:set>
                                    <p:anim calcmode="lin" valueType="num">
                                      <p:cBhvr additive="base">
                                        <p:cTn id="33" dur="500" fill="hold"/>
                                        <p:tgtEl>
                                          <p:spTgt spid="326666"/>
                                        </p:tgtEl>
                                        <p:attrNameLst>
                                          <p:attrName>ppt_x</p:attrName>
                                        </p:attrNameLst>
                                      </p:cBhvr>
                                      <p:tavLst>
                                        <p:tav tm="0">
                                          <p:val>
                                            <p:strVal val="1+#ppt_w/2"/>
                                          </p:val>
                                        </p:tav>
                                        <p:tav tm="100000">
                                          <p:val>
                                            <p:strVal val="#ppt_x"/>
                                          </p:val>
                                        </p:tav>
                                      </p:tavLst>
                                    </p:anim>
                                    <p:anim calcmode="lin" valueType="num">
                                      <p:cBhvr additive="base">
                                        <p:cTn id="34" dur="500" fill="hold"/>
                                        <p:tgtEl>
                                          <p:spTgt spid="32666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326659"/>
                                        </p:tgtEl>
                                        <p:attrNameLst>
                                          <p:attrName>style.visibility</p:attrName>
                                        </p:attrNameLst>
                                      </p:cBhvr>
                                      <p:to>
                                        <p:strVal val="visible"/>
                                      </p:to>
                                    </p:set>
                                    <p:anim calcmode="lin" valueType="num">
                                      <p:cBhvr additive="base">
                                        <p:cTn id="38" dur="500" fill="hold"/>
                                        <p:tgtEl>
                                          <p:spTgt spid="326659"/>
                                        </p:tgtEl>
                                        <p:attrNameLst>
                                          <p:attrName>ppt_x</p:attrName>
                                        </p:attrNameLst>
                                      </p:cBhvr>
                                      <p:tavLst>
                                        <p:tav tm="0">
                                          <p:val>
                                            <p:strVal val="#ppt_x"/>
                                          </p:val>
                                        </p:tav>
                                        <p:tav tm="100000">
                                          <p:val>
                                            <p:strVal val="#ppt_x"/>
                                          </p:val>
                                        </p:tav>
                                      </p:tavLst>
                                    </p:anim>
                                    <p:anim calcmode="lin" valueType="num">
                                      <p:cBhvr additive="base">
                                        <p:cTn id="39" dur="500" fill="hold"/>
                                        <p:tgtEl>
                                          <p:spTgt spid="32665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6667"/>
                                        </p:tgtEl>
                                        <p:attrNameLst>
                                          <p:attrName>style.visibility</p:attrName>
                                        </p:attrNameLst>
                                      </p:cBhvr>
                                      <p:to>
                                        <p:strVal val="visible"/>
                                      </p:to>
                                    </p:set>
                                    <p:anim calcmode="lin" valueType="num">
                                      <p:cBhvr additive="base">
                                        <p:cTn id="42" dur="500" fill="hold"/>
                                        <p:tgtEl>
                                          <p:spTgt spid="326667"/>
                                        </p:tgtEl>
                                        <p:attrNameLst>
                                          <p:attrName>ppt_x</p:attrName>
                                        </p:attrNameLst>
                                      </p:cBhvr>
                                      <p:tavLst>
                                        <p:tav tm="0">
                                          <p:val>
                                            <p:strVal val="#ppt_x"/>
                                          </p:val>
                                        </p:tav>
                                        <p:tav tm="100000">
                                          <p:val>
                                            <p:strVal val="#ppt_x"/>
                                          </p:val>
                                        </p:tav>
                                      </p:tavLst>
                                    </p:anim>
                                    <p:anim calcmode="lin" valueType="num">
                                      <p:cBhvr additive="base">
                                        <p:cTn id="43" dur="500" fill="hold"/>
                                        <p:tgtEl>
                                          <p:spTgt spid="32666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49" presetClass="entr" presetSubtype="0" decel="100000" fill="hold" grpId="0" nodeType="afterEffect">
                                  <p:stCondLst>
                                    <p:cond delay="0"/>
                                  </p:stCondLst>
                                  <p:childTnLst>
                                    <p:set>
                                      <p:cBhvr>
                                        <p:cTn id="46" dur="1" fill="hold">
                                          <p:stCondLst>
                                            <p:cond delay="0"/>
                                          </p:stCondLst>
                                        </p:cTn>
                                        <p:tgtEl>
                                          <p:spTgt spid="326668"/>
                                        </p:tgtEl>
                                        <p:attrNameLst>
                                          <p:attrName>style.visibility</p:attrName>
                                        </p:attrNameLst>
                                      </p:cBhvr>
                                      <p:to>
                                        <p:strVal val="visible"/>
                                      </p:to>
                                    </p:set>
                                    <p:anim calcmode="lin" valueType="num">
                                      <p:cBhvr>
                                        <p:cTn id="47" dur="500" fill="hold"/>
                                        <p:tgtEl>
                                          <p:spTgt spid="326668"/>
                                        </p:tgtEl>
                                        <p:attrNameLst>
                                          <p:attrName>ppt_w</p:attrName>
                                        </p:attrNameLst>
                                      </p:cBhvr>
                                      <p:tavLst>
                                        <p:tav tm="0">
                                          <p:val>
                                            <p:fltVal val="0"/>
                                          </p:val>
                                        </p:tav>
                                        <p:tav tm="100000">
                                          <p:val>
                                            <p:strVal val="#ppt_w"/>
                                          </p:val>
                                        </p:tav>
                                      </p:tavLst>
                                    </p:anim>
                                    <p:anim calcmode="lin" valueType="num">
                                      <p:cBhvr>
                                        <p:cTn id="48" dur="500" fill="hold"/>
                                        <p:tgtEl>
                                          <p:spTgt spid="326668"/>
                                        </p:tgtEl>
                                        <p:attrNameLst>
                                          <p:attrName>ppt_h</p:attrName>
                                        </p:attrNameLst>
                                      </p:cBhvr>
                                      <p:tavLst>
                                        <p:tav tm="0">
                                          <p:val>
                                            <p:fltVal val="0"/>
                                          </p:val>
                                        </p:tav>
                                        <p:tav tm="100000">
                                          <p:val>
                                            <p:strVal val="#ppt_h"/>
                                          </p:val>
                                        </p:tav>
                                      </p:tavLst>
                                    </p:anim>
                                    <p:anim calcmode="lin" valueType="num">
                                      <p:cBhvr>
                                        <p:cTn id="49" dur="500" fill="hold"/>
                                        <p:tgtEl>
                                          <p:spTgt spid="326668"/>
                                        </p:tgtEl>
                                        <p:attrNameLst>
                                          <p:attrName>style.rotation</p:attrName>
                                        </p:attrNameLst>
                                      </p:cBhvr>
                                      <p:tavLst>
                                        <p:tav tm="0">
                                          <p:val>
                                            <p:fltVal val="360"/>
                                          </p:val>
                                        </p:tav>
                                        <p:tav tm="100000">
                                          <p:val>
                                            <p:fltVal val="0"/>
                                          </p:val>
                                        </p:tav>
                                      </p:tavLst>
                                    </p:anim>
                                    <p:animEffect transition="in" filter="fade">
                                      <p:cBhvr>
                                        <p:cTn id="50"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lstStyle/>
          <a:p>
            <a:br>
              <a:rPr lang="ja-JP" altLang="en-US" dirty="0">
                <a:latin typeface="AR P明朝体U" pitchFamily="50" charset="-128"/>
                <a:ea typeface="AR P明朝体U" pitchFamily="50" charset="-128"/>
              </a:rPr>
            </a:br>
            <a:br>
              <a:rPr lang="ja-JP" altLang="en-US" dirty="0">
                <a:latin typeface="AR P明朝体U" pitchFamily="50" charset="-128"/>
                <a:ea typeface="AR P明朝体U" pitchFamily="50" charset="-128"/>
              </a:rPr>
            </a:br>
            <a:br>
              <a:rPr lang="ja-JP" altLang="en-US" dirty="0">
                <a:latin typeface="AR P明朝体U" pitchFamily="50" charset="-128"/>
                <a:ea typeface="AR P明朝体U" pitchFamily="50" charset="-128"/>
              </a:rPr>
            </a:br>
            <a:br>
              <a:rPr lang="ja-JP" altLang="en-US" dirty="0">
                <a:latin typeface="AR P明朝体U" pitchFamily="50" charset="-128"/>
                <a:ea typeface="AR P明朝体U" pitchFamily="50" charset="-128"/>
              </a:rPr>
            </a:br>
            <a:r>
              <a:rPr lang="ja-JP" altLang="en-US" sz="6000" b="1" dirty="0">
                <a:ln>
                  <a:solidFill>
                    <a:sysClr val="windowText" lastClr="000000"/>
                  </a:solidFill>
                </a:ln>
                <a:effectLst>
                  <a:outerShdw blurRad="38100" dist="38100" dir="2700000" algn="tl">
                    <a:srgbClr val="000000">
                      <a:alpha val="43137"/>
                    </a:srgbClr>
                  </a:outerShdw>
                </a:effectLst>
                <a:latin typeface="AR P明朝体U" pitchFamily="50" charset="-128"/>
                <a:ea typeface="AR P明朝体U" pitchFamily="50" charset="-128"/>
              </a:rPr>
              <a:t>奉仕理念を持った　　　　　　ロータリーへの転換</a:t>
            </a:r>
            <a:endParaRPr kumimoji="1" lang="ja-JP" altLang="en-US" sz="6000" b="1" dirty="0">
              <a:ln>
                <a:solidFill>
                  <a:sysClr val="windowText" lastClr="000000"/>
                </a:solidFill>
              </a:ln>
              <a:effectLst>
                <a:outerShdw blurRad="38100" dist="38100" dir="2700000" algn="tl">
                  <a:srgbClr val="000000">
                    <a:alpha val="43137"/>
                  </a:srgbClr>
                </a:outerShdw>
              </a:effectLst>
            </a:endParaRPr>
          </a:p>
        </p:txBody>
      </p:sp>
      <p:sp>
        <p:nvSpPr>
          <p:cNvPr id="4" name="下矢印 3"/>
          <p:cNvSpPr/>
          <p:nvPr/>
        </p:nvSpPr>
        <p:spPr>
          <a:xfrm>
            <a:off x="3995936" y="2636912"/>
            <a:ext cx="1008112" cy="10081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04664"/>
            <a:ext cx="8280920" cy="1754326"/>
          </a:xfrm>
          <a:prstGeom prst="rect">
            <a:avLst/>
          </a:prstGeom>
          <a:noFill/>
          <a:ln>
            <a:noFill/>
          </a:ln>
        </p:spPr>
        <p:txBody>
          <a:bodyPr wrap="square" rtlCol="0">
            <a:spAutoFit/>
          </a:bodyPr>
          <a:lstStyle/>
          <a:p>
            <a:pPr algn="ctr"/>
            <a:r>
              <a:rPr kumimoji="1" lang="ja-JP" altLang="en-US" sz="5400" b="1"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親睦と事業上の利益の促進</a:t>
            </a:r>
            <a:endParaRPr lang="ja-JP" altLang="en-US" sz="5400" b="1"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a:p>
            <a:pPr algn="ctr"/>
            <a:r>
              <a:rPr kumimoji="1" lang="ja-JP" altLang="en-US" sz="5400" b="1"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rPr>
              <a:t>物質的相互扶助</a:t>
            </a:r>
            <a:endParaRPr kumimoji="1" lang="ja-JP" altLang="en-US" sz="5400" dirty="0">
              <a:ln w="18415" cmpd="sng">
                <a:solidFill>
                  <a:srgbClr val="000099"/>
                </a:solidFill>
                <a:prstDash val="solid"/>
              </a:ln>
              <a:effectLst>
                <a:outerShdw blurRad="63500" dir="3600000" algn="tl" rotWithShape="0">
                  <a:srgbClr val="000000">
                    <a:alpha val="70000"/>
                  </a:srgbClr>
                </a:outerShdw>
              </a:effectLst>
              <a:latin typeface="AR P明朝体U" pitchFamily="50" charset="-128"/>
              <a:ea typeface="AR P明朝体U" pitchFamily="50" charset="-128"/>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05"/>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 calcmode="lin" valueType="num">
                                      <p:cBhvr>
                                        <p:cTn id="9" dur="2000" fill="hold"/>
                                        <p:tgtEl>
                                          <p:spTgt spid="5"/>
                                        </p:tgtEl>
                                        <p:attrNameLst>
                                          <p:attrName>ppt_x</p:attrName>
                                        </p:attrNameLst>
                                      </p:cBhvr>
                                      <p:tavLst>
                                        <p:tav tm="0">
                                          <p:val>
                                            <p:strVal val="#ppt_x-.2"/>
                                          </p:val>
                                        </p:tav>
                                        <p:tav tm="100000">
                                          <p:val>
                                            <p:strVal val="#ppt_x"/>
                                          </p:val>
                                        </p:tav>
                                      </p:tavLst>
                                    </p:anim>
                                    <p:anim calcmode="lin" valueType="num">
                                      <p:cBhvr>
                                        <p:cTn id="10" dur="2000" fill="hold"/>
                                        <p:tgtEl>
                                          <p:spTgt spid="5"/>
                                        </p:tgtEl>
                                        <p:attrNameLst>
                                          <p:attrName>ppt_y</p:attrName>
                                        </p:attrNameLst>
                                      </p:cBhvr>
                                      <p:tavLst>
                                        <p:tav tm="0">
                                          <p:val>
                                            <p:strVal val="#ppt_y"/>
                                          </p:val>
                                        </p:tav>
                                        <p:tav tm="100000">
                                          <p:val>
                                            <p:strVal val="#ppt_y"/>
                                          </p:val>
                                        </p:tav>
                                      </p:tavLst>
                                    </p:anim>
                                    <p:animEffect transition="in" filter="fade">
                                      <p:cBhvr>
                                        <p:cTn id="11" dur="2000"/>
                                        <p:tgtEl>
                                          <p:spTgt spid="5"/>
                                        </p:tgtEl>
                                      </p:cBhvr>
                                    </p:animEffect>
                                  </p:childTnLst>
                                </p:cTn>
                              </p:par>
                            </p:childTnLst>
                          </p:cTn>
                        </p:par>
                        <p:par>
                          <p:cTn id="12" fill="hold">
                            <p:stCondLst>
                              <p:cond delay="2000"/>
                            </p:stCondLst>
                            <p:childTnLst>
                              <p:par>
                                <p:cTn id="13" presetID="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4" presetClass="entr" presetSubtype="0" accel="10000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2000" fill="hold"/>
                                        <p:tgtEl>
                                          <p:spTgt spid="2"/>
                                        </p:tgtEl>
                                        <p:attrNameLst>
                                          <p:attrName>ppt_w</p:attrName>
                                        </p:attrNameLst>
                                      </p:cBhvr>
                                      <p:tavLst>
                                        <p:tav tm="0">
                                          <p:val>
                                            <p:strVal val="#ppt_w*0.05"/>
                                          </p:val>
                                        </p:tav>
                                        <p:tav tm="100000">
                                          <p:val>
                                            <p:strVal val="#ppt_w"/>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anim calcmode="lin" valueType="num">
                                      <p:cBhvr>
                                        <p:cTn id="22" dur="2000" fill="hold"/>
                                        <p:tgtEl>
                                          <p:spTgt spid="2"/>
                                        </p:tgtEl>
                                        <p:attrNameLst>
                                          <p:attrName>ppt_x</p:attrName>
                                        </p:attrNameLst>
                                      </p:cBhvr>
                                      <p:tavLst>
                                        <p:tav tm="0">
                                          <p:val>
                                            <p:strVal val="#ppt_x-.2"/>
                                          </p:val>
                                        </p:tav>
                                        <p:tav tm="100000">
                                          <p:val>
                                            <p:strVal val="#ppt_x"/>
                                          </p:val>
                                        </p:tav>
                                      </p:tavLst>
                                    </p:anim>
                                    <p:anim calcmode="lin" valueType="num">
                                      <p:cBhvr>
                                        <p:cTn id="23" dur="2000" fill="hold"/>
                                        <p:tgtEl>
                                          <p:spTgt spid="2"/>
                                        </p:tgtEl>
                                        <p:attrNameLst>
                                          <p:attrName>ppt_y</p:attrName>
                                        </p:attrNameLst>
                                      </p:cBhvr>
                                      <p:tavLst>
                                        <p:tav tm="0">
                                          <p:val>
                                            <p:strVal val="#ppt_y"/>
                                          </p:val>
                                        </p:tav>
                                        <p:tav tm="100000">
                                          <p:val>
                                            <p:strVal val="#ppt_y"/>
                                          </p:val>
                                        </p:tav>
                                      </p:tavLst>
                                    </p:anim>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340768"/>
            <a:ext cx="8229600" cy="4752528"/>
          </a:xfrm>
        </p:spPr>
        <p:txBody>
          <a:bodyPr>
            <a:noAutofit/>
          </a:bodyPr>
          <a:lstStyle/>
          <a:p>
            <a:pPr>
              <a:lnSpc>
                <a:spcPts val="7000"/>
              </a:lnSpc>
            </a:pPr>
            <a:r>
              <a:rPr kumimoji="1"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シェルドンの</a:t>
            </a:r>
            <a:br>
              <a:rPr kumimoji="1"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奉仕理念が</a:t>
            </a:r>
            <a:b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原型となって</a:t>
            </a:r>
            <a:br>
              <a:rPr lang="ja-JP" altLang="en-US" b="1" spc="50" dirty="0">
                <a:ln w="13500">
                  <a:solidFill>
                    <a:schemeClr val="tx1"/>
                  </a:solidFill>
                  <a:prstDash val="solid"/>
                </a:ln>
                <a:solidFill>
                  <a:schemeClr val="bg1"/>
                </a:solidFill>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a:ln w="13500">
                  <a:solidFill>
                    <a:srgbClr val="000099"/>
                  </a:solidFill>
                  <a:prstDash val="solid"/>
                </a:ln>
                <a:solidFill>
                  <a:srgbClr val="FFC000"/>
                </a:solidFill>
                <a:effectLst>
                  <a:innerShdw blurRad="50900" dist="38500" dir="13500000">
                    <a:srgbClr val="000000">
                      <a:alpha val="60000"/>
                    </a:srgbClr>
                  </a:innerShdw>
                </a:effectLst>
                <a:latin typeface="AR P明朝体U" pitchFamily="50" charset="-128"/>
                <a:ea typeface="AR P明朝体U" pitchFamily="50" charset="-128"/>
              </a:rPr>
              <a:t>修正資本主義が作られた　</a:t>
            </a:r>
            <a:b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b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br>
            <a: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時代を</a:t>
            </a:r>
            <a:r>
              <a:rPr lang="en-US" altLang="ja-JP"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30</a:t>
            </a:r>
            <a:r>
              <a:rPr lang="ja-JP" altLang="en-US" b="1" spc="50" dirty="0">
                <a:ln w="13500">
                  <a:solidFill>
                    <a:srgbClr val="000099"/>
                  </a:solidFill>
                  <a:prstDash val="solid"/>
                </a:ln>
                <a:effectLst>
                  <a:innerShdw blurRad="50900" dist="38500" dir="13500000">
                    <a:srgbClr val="000000">
                      <a:alpha val="60000"/>
                    </a:srgbClr>
                  </a:innerShdw>
                </a:effectLst>
                <a:latin typeface="AR P明朝体U" pitchFamily="50" charset="-128"/>
                <a:ea typeface="AR P明朝体U" pitchFamily="50" charset="-128"/>
              </a:rPr>
              <a:t>年先取りした思考</a:t>
            </a:r>
            <a:br>
              <a:rPr lang="ja-JP" altLang="en-US" b="1" dirty="0">
                <a:ln w="18415" cmpd="sng">
                  <a:solidFill>
                    <a:srgbClr val="000099"/>
                  </a:solidFill>
                  <a:prstDash val="solid"/>
                </a:ln>
                <a:effectLst>
                  <a:outerShdw blurRad="63500" dir="3600000" algn="tl" rotWithShape="0">
                    <a:srgbClr val="000000">
                      <a:alpha val="70000"/>
                    </a:srgbClr>
                  </a:outerShdw>
                </a:effectLst>
              </a:rPr>
            </a:br>
            <a:endParaRPr kumimoji="1" lang="ja-JP" altLang="en-US" b="1" dirty="0">
              <a:ln w="18415" cmpd="sng">
                <a:solidFill>
                  <a:srgbClr val="000099"/>
                </a:solidFill>
                <a:prstDash val="solid"/>
              </a:ln>
              <a:effectLst>
                <a:outerShdw blurRad="63500" dir="3600000" algn="tl" rotWithShape="0">
                  <a:srgbClr val="000000">
                    <a:alpha val="70000"/>
                  </a:srgbClr>
                </a:outerShdw>
              </a:effectLst>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8975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solidFill>
                  <a:srgbClr val="FFFF99"/>
                </a:solidFill>
              </a:rPr>
              <a:t>東照宮　三猿</a:t>
            </a:r>
          </a:p>
        </p:txBody>
      </p:sp>
      <p:pic>
        <p:nvPicPr>
          <p:cNvPr id="8" name="コンテンツ プレースホルダー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1600" y="1038222"/>
            <a:ext cx="7272808" cy="5447586"/>
          </a:xfrm>
        </p:spPr>
      </p:pic>
      <p:sp>
        <p:nvSpPr>
          <p:cNvPr id="9" name="AutoShape 2" descr="data:image/jpeg;base64,/9j/4AAQSkZJRgABAQAAAQABAAD/2wCEAAkGBhQSERUUExQWFRQWGBQYFxgYGBoXHBocHBUXGBcdHBgbGyYfGBwjHBcUHy8gIycpLCwsFx4xNTAqNSYrLCkBCQoKDgwOGg8PGiwkHCQsKSwsKSwsLCwqLCwsLCwsLCwsLCwsLCwsLCwsKSwsKSwsLCwsLCwpLCwsLCwsKSwsLP/AABEIAMIBAwMBIgACEQEDEQH/xAAbAAABBQEBAAAAAAAAAAAAAAAGAAIDBAUBB//EAEUQAAECAwUEBggCCQMEAwAAAAECEQADIQQFEjFBBlFhgRMicZGh0RQyQlKxweHwYpIHFSNTcoKi0vEWM8JDY7LiF3OD/8QAGAEBAQEBAQAAAAAAAAAAAAAAAAECAwT/xAArEQACAgICAgICAAUFAAAAAAAAAQIREiEDMUFRE2EioTJxseHwBCNSgZH/2gAMAwEAAhEDEQA/AMO7ZVFL1bCOefyiO0z2ftp2Cn32xsSbqWzDA2eZ+MMXcBPsD80dCmRY0usd54RdtCA5f7pFpFzKTUIr/EPOJEXWonrIVrlWAKF3yte0/fhHbJms8PifpGqi71JfDLWaD2YhVdpYuFhyD6p3NugCKxK6qldsVzUgd8XkymGEP3RD6P1nfT71ikGyEuquj/CFZJWKao7qdw/9/CLcqQEu5z4P8DE1hswlgkqBd/Ek+XdFVAeENXhE85DJYboYspOu7fu7ImUoKfCXy+P0jVoycVLYEQrLJdv5j4tEwW7jf9iFZ0th+9XMXQEqWzxDMOb/AHSLq06xVnpNaHXQxSHJScuUOnpBUQN0MTnq0OA65/hgCGzo9YbsJ++6L1pT1R4xBJA628gfOLxS6YIGRak9UcCPi0TXahyob0A80qb5x2eh0nn5/OG3etpiNxxJ70uPERkpatiAR2p+nzits5ZwZQOvWTyC1NGgZWTxV2eSU9IjdMU3cPm8aIaipVOyJcJJDRKiz0iaUjKNGLKXRZjeYd0DODD5qesYlmjUaiKDOmS3B+/vWIsFXbQK8GMW5spjz+f1iJaOty8MR8xAoko+R+/GHplOSOcdlFiCdKEcNe6LKCxygAZmyilRANATCjemWBJL05woUjVgiLcrUA/fZEhtg9wd/wBIyumO5of6Qfsx5LOlGkm1/h8YeLWNEkd0ZiLRviUWg6N3xbFGsi2jXF4+cWU29DZry+8xGTLUtqB+YMdIXqnuaLZKNqVeaMsRHI/WJTa5Z9sc/wDEDq1K1EPlzTqkxbFG8mbLHtI8IeMJ/dkcvOMNU4U6vhHROPut/LFyJRt4En934ecRru1BL4m4Jwt4pjLMzenwjhnJ92LYo2rNdyBuVxIY/wBIETGxpOWLkVQPekj3fExJKtP8Q7FQsUbSbMkanvPziH0RJ0f+YfMRRFt/Ev8AN9YfKtI95Q7jFsFk2JI1P9J+UOTYnyV4CK4tX4j+UQ4Woe94Q0CxLsDF3/p+sOVZSNW/lz8YYm2kD1h3Q70870HlF0TYhYaZj4fKGC7iGIYEFx9tEoth3I8fOJUWs+6nkqGiEK7NMd+rEcmyrQoqSkEqLmutfMxbNqV7jjtHlHUW8aoVxy+LCAIRbpw9hJ5t86xKLymCnRP2GHLtgb1F9rP84YLRLzOKn4W+cBoYbap3VLWG4UiOffYIDIWOQ84sKt0vR+YMNNtl+83ePlF/7JojF7oOYUNKtu7eyI5lsTjBdhV6aRIZyD7Y7/pEalpPtJI4kQtlpE6rfLxHrZu7uOMTIt8tgcYjNXISrIDkxhqrJw+PyhbFI0ZlrlP64/MPOFGULtR+7R3GORcmKAIWtfvqh3p6/e7wnyjPVbBpWJE2oGPDZ6KLgvJfvD8qfKJUXrM95P5R8ozTPG+OhSeEWxRsovqZ+Du+sWU7RTNQg8iP+UYSJo3xIJ3ZCyUbg2lOstB74d+v3zlDko+UYYX2RIlcXJikbJvsNSWx/if/AIx2XffvI7iPmBGQFw8LhkxRuC+k+4r+mJUX8jIpV3DzjCEwQ4TBFzZMTfTfUncr8v1iaVeUg5q70L+UDgWIc4OsPkYxCQW6QfaAO/CfmIl9IkHKannT/jAwkx3EIvyMmIThcrPpEH+ZI+MSIwUZSTzTAo4jhSOEX5CYhf0A7e4/OEJCdaeHzgQYQovyDEMxIRxf+aOqkJ0V4K/tgNSpQyUofzGJfTJukxf5j5w+T6GIViSPebsI+YEISgfa/wDHzgVTeM4f9VXMg/GJBfE7954J/ti/IiYhKZZHtHl9DCWpW8+MDn69ne8k/wAqfKHJv+ZqEH+XyVF+RDFm9jUN/wDUISpp7O0xhHaVQ9hH9Q/5R2XtWr3ByWfIw+RExZrrX2Hu84YoPp4fWMw7TE5o/qH9sI7RJ1lq70mGcS4svlH4fAwgW0bmofAxQG0Ev3FdyfOJP17Kb2h/L5GLlEUy10v4j+ZUKKZv2X75/KqORcoimeXTbvnA9XE3whTrNNAcYjyHlG7ZLbZ5k0jCiXLAJBUzqOgdwEvU6xWvu85aVYJCUEAB11NdW8Kx56YyB8W6Zv8AAQ5N5TN47omsV1zJysKElRzPDiSco2pewc7VUtNHFSXo7Zb6eYjWKGVGEL0Xw7ocL3XwPKNa8tj5klKl4kLSlnKXBDtoQNS0YvQcIYouRML4VuHjDk30rd4mK/Q8IXQ8IYDJl0X+rcfzGJ5F9rVkk9/0ilZJYCwVpdL1HDvEGl33NLmywqUU4XY9QhiwJBrnUZPGXGhmDib7US2BRPBosovFW4jtaNy7LoROcS1IxJ9ZOHCRVnIxVHEPGj/oxX4cvdP90ZaLmCv6wMPReJ3QT/6NV+A94+cNOxy9ye8+USmMwdF5q3fffDhevbG2dlJg9hOvtkV3epFdWzytQh//ALR/bChmZwviHfrYRoq2WmfuzyUD8oiOza/3au9H90WhmVf1qI5+txv+HnGnY9jJkz2Cn+LCPgSYr3rsKpI6yCR7yQ7c9OcMWXL6IE3kDrCN4D7eKCdl8PVOvvJI+UZd63EuSArGCklhWv15QSGaCYW8Q4W0QDAr3q7zC6eYPaV3mLixkg5NtTvjnpKd8BBtcz3ld8c9MX7xhixkg3M9O+OCaBAULdM974Q8XhM3wxZckGgtA3xz0kb4EJNsmqNBzY0iwqdOSd/IxKYtBOJ43w4ThwgdTaZgzh3pK9/h9YhbQQdIIUD/AKQuFFFolvTYpxjs6ismpQ1X1CSwdtxAMD0q61KWJYSsLdsJDN2vlzg02kvfoOiUkdGtWaAWoBmwoDl3xYs189KlC1sVNiyBbMBj2fHhWp+zEkqtMrWCULuQkTEqmCcVA4c0rAFEt6wI+EXJF8oUtUtBnalaVgBuLmqdNC8W5d9S6lZT1QQHLYiUks+mQr+KsZ0m9E2k2gIQhJZNUD1hvyrXca7o215OSfljL/mTJsoolMkO6gD1mGjvXw3VLQGIQf3h7svGD+baAOjURjmrQk40KwhLUYgZnjn2QNbR7IzlTOlkoMxMxlFKQ6gTm4zIJq/Gu+Mxspk+jr/eeEFVz7GHBKmz5hKZgUoIRQsCwxKOT500MZln/RzamSqYUywSHGN1AE1okEPweD+csSkyyVFkJShAYMEgMA3KOitdmox9mnYdmbKJaSqSgBWTysT6esQ8Vr02OSUk2OcZXvy0uyt4wkgpOlO6Cm7L4lJQmXNW1ARiYDN+rzh94XbKUlHQsCFBQpmGqyt4Ay05gxpbK3R5rKmiUcQVKSxLJJwkhmJSoZcQ/wAa27vvWckkJnBWL1VOVJFaPWgGvOB699owifMSuzy5gClYVOUlnOeYJZsmimL1m2jqSkBCSaIQMzmMRNaNnTWODosYSbPVbLKtTOubLXvwSyAO1RWfhEk+2kEdZBSWrVhnV2FKHL6Rj3ZapsqSiWlCXBAJVV9VUzFXbsMCW2F82rF1+qinWTlkMyACM2rmxbKFtPoVGWkEydoum6SWARQ1ZQcDi1c6u3aDGRKsM1KZgGFS1hkh0lTakDmDThAFIvwypgWhfWSc613g7wd0Etg2msi2UpM2TMDHEghfcSQQOBeLZJw3oMrovxUqUAQlRI6qVEJdQzDtrxGetYmu/alU71rOZIKxLxFTkkEBQAYMz55VgesW1cuZNqCoFw6gMRJPrYXKMT8BQmusXbftGCZYA6p6yTuIDEUpo4Y6tFUdWSlaTDe7rDaF4ko/ZpqQ6QDwrrDLZJtEqUpcwFYBA6wAObaaeceeL2+tImOZq+xNAz6D6QRJ2pNrCQqb1gFDLCDibMPvSI6sK7M68JybOgJlIczApYKlKITiJAUokKLOGGWQ7YDbRdXS16YzF19bnk5LezuArBRet0ziFFKFFTjJIUKCmE6jOg31zinakYVJmWiUpU2anJBwBJFASGBf1S3xjnvsj0wItFlCFFKmBGhp8dIj6NO8d4g5tl12WYoGbWZQED1jSrsQKPq5hiNiJK1ES0EpoH6QdWlXFfvSGTq6Lq6sCRIGh8Yls9hK1JSDVRAFY9Bsextks6hilmev8TlI3MgZ835RcvGz2fDWXKlke4hCVD+YCnjGhRp7ObJSbIqWlSU4lJxKmKYqbXN8HYN9Xjatl4WBYUlcsLTk6hifsDGPPp+15IKFMWoDUmgYZ8BrFi6rvtNsH7FDJyxrLDzPKLCvZZ2ijtPdcmyqTMs5UuzTSphiIVLWGxJ1BFQQ9c60iC32ZEtHSCYpSCQKKSSxyIBHW4hw0RWi5p80LkLJTNSsUGigcJ1q4OZ0aLl2/otmKIEy04RqlIc95Uw5xJuKezKTZLYbkRODyrQF0chkuNKpbEDXUQ9ezCh7f9A+kdt912KwqCcc5cxnChNwt1mZ0M2sTWG8bOtWDpJ1WYmaolzpmfjGLiMWUjs0ren8o84UbcyzygSOnnBv+55peFG6Qxkea26+DJnrQVdOlKiHUlKn11ffpGnZL+TPD+iJXkCpmAZtQQBQjPTww5GzxmEL6aUsKLkJUQr8qkU7DBDd84MZYOFYDpSGwqAembvUsHIqQOHNp+Dbl7GXtapYkFpZln3SCQ28E65d4aBawXtMlzQuWSFCg8jvB1EFd7WCYuQtCknG2NIFX1LNwGUCVy3Su0Tky0Zk1OiQMyezyEVK+xla0GNy3hPtSyiVIQhWa5jHCly5Jqw4Dugzu09Gejd8IAr6x1PYOHGFd9gTJlCWigGpLFR1J4xWsn+6s6g17hG6oKqNOfKKyA5YVPyES2jZP0sFGPBgAUDm5qA/DOIZduBLPqz/AHzjZuy1sVkUol/GJo09IDZu1tpsf7CakKKKAkO4emYrujSs+13TI6VJEpSSAqjYnyAAoVO1Wyjt/wB1ekLJUHOn0jza7bOoWoYiSAo4eRjlGTNUn/Mh2kUlFpmpUWIVlwIBB8YJ9hJiFWdSpaSqalfWA9YjTk3jA5+kOxFNpE3SahJfinqnwCe+I7gnLlSCtOJKipRSUuDRID9j/ONNeTG3+J6rLtyASetLUww9MCmrt61cTPGNtGkGyzEqGIqSQgDMnQjWhYvlA6jam1zhh6VNKuUoLcQWc8qwTXLZCZJWVFU3GyyS5yBTn6tC4Hc0Vts5OChv0edJ2ItZGIWdZG/q8OPEeO4xm2i7Vy1YVpUhQ0UCD4x7jZpEzB6pSoKGEuKhvoIzNorvlTZaunYYKlYAUUgZ4WNdaO3xjT0iKTbqjzzZDZu0WubhlEJSlsa1VSkf8idB8M49NsuwcqUoLJXMKXJKiwdm9Vu3Uxa2XTJs8kS5RJzLkAKUTVyN7DkBF1V7Pw4EfYiaPRTowxsyqdNeTKSwBSoqAauY+Ecm/o5tSHVLCSD7IPwePQNmJ4MkBI1L9upjblhW6MuNuzObXR4/JvibIOBYUlQYFKqfY4xqytp0ENMwngQ9YJ9tNlvSZRKaTUglCvkd4MeFW+1KRMKVjAoZ8eIiNOPR1i1PsO7Vs9Jmq6SzrMtRbGCcYI1CcRdB3ZjsieXeEuX1EsEjOtTvJOp4wFXLes3GOjxLOeEVeLE67Lasv0a5aNSsMB2uIqkSUFZqXptYzhDB9BTv3xhWay2i1qOB2GZq0bVy7D41pxr6Qk1Adu0n7yj1KRYJciXhlpCQBwhUpGW4xPHZOzyrKvHOT0qGIJSKo44TQtzgju6+5fRnDaUpSmtU4SG1osV5Ru3hOCiQQI8422loStCUgA9YkDkB84xVMieREjaBU21rmBWLEoB/VcAACnYIKbbeZkl0LUAsOKqW53kEVagYeUecoSUkKTzgzuu2JnygiY3I4VciM+IyMV/l2axoFJ/STZhWASEnEo6Crlyco1NnrqE20KWtRwkFQCCASaU7nNIr3tYJqcUlK+picpFASQC41Zm7jGdKkiR1lKWhQZsNACzh6+DQ/wAo5peP2eli7ZeqUOKdYgmlA5Kn74UA6P0iTAGKJCzqpUtyeJ4wo3aMYy9/sr7GWIoVNmTQpKU9UpZYL5sRQZby+6DFFolhKSlLomOAyAHIYVDdbTLdA/Zr3TjYSlLSWxYi66DewYs+QEW5194U4ZaF/hC2KU6lkpB+zEsklbohvGcLOlSZOITTVgQcAdiDU0LkgioKaxrbPjqdKtAEyZVTAAs/VBLV38xA/M2qSlIlFGNail1EEPUsCcyA/HKCS6pqsIK6qPYG4AcIKR1UWbsmS4qAPvxjtnuNJWVFRY+yKDteKYmkkEmka8i9JaEjElzwr8423ZYx2Q2jZ2WpPVdCmooEnwOccuBCpSCiYQVuXPwbh5xdVespSaAgl8g3fGda7RUNXPd8YKvBZ3QtpL2EiSqZqAyeKjQQC3JZ8aX9oKCn51+cWdsLDbJwBTLxSk1ISoKV24RXueKOy95JA4gRhqmI9B5+qUTJYxIStSXUgEA1bRxR4A73slqnTgpEhSA7DEQkDqY9TQN40zgxslq6VKky8wzh83qNXOmUXbLNUoNMlhChkQwSrmSz57szF/oYlKnrs8sXcVokMpctSXwlxoVAqamRABcZjWNe5LRaJRUZYWoKDKQUlSVDkPF4O1WlYLlNaBIFGAyqjOteOpMZKdvBLmrSs4gCxqT2itM3jTkl2jMHndFWXf8ALKcKrBMxfxkt2FXWAije15LWjo1SuhlE0SVFWLWvgcs4sbRbcILGTLqQNGA84qSrgt1vQlXR4E6KUcAI51I7BGIZOW1o6SUUvsrS73Yh1s3jnEidpDRKVOtRwgZ4eL9jx1f6Jrb/ANs9kzzAij/8fW6TMCugUQDmlSVeAU8V8e7C5HVHuWyE9KJITub4QRemDfHltwX+UJaYDLVkygU6cRWN6Xfx98coOaRjFhqu0ho8Yv8AuNNptOIABAmFZUfZAL83bKN+9dqlECVLU6lUPDf2DeYH7beX/SQd5JbNszw7Itpo2k0a7CWGlkJGvvHtLUi7Y75l4FhRJLFgcnY8a8xAau8sJ66VKS1BiarcK0ihItylKcHVtWiZG8VR6Jcaky8Ssn9XJm4Vi9NtxU5FRAObxIACTlR40LNeBIz3axq6OeOWzm0V5plJKlHDhqfkOLx5LeF7qnTlTFanLcNBHpm1Vx+nIltMEtSCfWcghtw1B+JgGvvYmdIICAZooOqCS5pkKqSTQEDgQNZKiJNFKy2xo0bNbMKgUMNSIGajhE8q0mOeNHRS9hRtNNC5QWFNMlsxB0NDUdvxgaTd06YMWEswYqLOGLM+dItWSaFKAmGhIpv7eGUbRllSZipmFKHS6jVSf4RmezjGrMP6BQ2WYKYFd0KCBVqQCyZhUnQlCgTyr8YUTL6ISotpl2gib1VlTjECAQciCRUcYltt8y0pfECaEYSCc2PZB9e1xomyTKnpxp9lQ9ZB0IOnwMeTJ2UmqtC5KcPUNVqOFISfVUTxGgc57o24s5qm7HXKg2i1BTMEjEeAAYZ8Wg7kzAGbTfGPITZrHLKEL6SYfXUMlHdwSN1YV2SbTOdUqUtSTwYclFgYw16O8Ps2zbCFO4AyidFsfUl+cYF5LmyR+1krRo5SW/NlDtn7YZ03ggOW3mgzI/F3RLZ00wrQumoijeVv6w0IDnn9iNOTYVLSWQT/AJ4/KB+2WWYZq+kSpLFg6TkKbq5PHRMw0adhtZzctnHnu1s0S7WVyi3SALUB7zkK72ftJgotAmJT1ErV2AwKWzZ61TVFfQq4B0uB2Yni9mGUrPf8xCwtClJUNQYMZW206bKAWETAd6R3UZmOucAdrsEyUWmIUj+IEeOsNss9SVBiRWMteiJryejWe8rTanSFoRRsJdLhtCn1eUZtsuOfLClIsoU1SpM3pe04AcTdo38u7GXmEmeVqAIlOl3qRp25RFZ7+nJXjZQq7kUHMZRNeTVLwyHZ1QVNC1pxBHWdqP7IOnLhHoti2nUSBi5/SBm0X0ifJKAOiUTiKkJGEqd3KQQSTqYzrNYZo9QoX2EpPcoAeMSXIl0zcIe0eto2mBFUJJ36cYdMvhCsgBz848jVecyUWWFp7Xi3ZtpFe8DzirkK4JnpNqliYMgobjA/LuaUuZgBXLJLUOR4pP0jKs21R1+NI0bPtAiapIUHUMjkR2K+RjTakYpxKF8ol2QlKVYl+0o59lMhEFjsK5gxJRVY7KZjPJ8+6Ffl2C1zQqRNGIHrYmJDGhYfCNu7tmlGq7TMKt4wgDkQXiqJzfICd83RaJaXVKVgzxJOIDe5GQjClXi1BQb49PN3LSazwRXrhJfd1kB0q/iSUwO3jssJ4JwoBdsaKaZqGoPvHmU5nT4/Rlcy6Bhd7s2lR8eyDK5bIucgqQMQCSonhuG88IG7z/RhbkB0ITNGfUUMX5VMX7Hgo2bnW2TITL6MoNarDKAowY7q1Mc6d7OqmhWqcqUklQKT1WcEH1g+fAGJVTQtAUCygHB46g8DFbaKwWqbgxArqokpViw9oFaknIaRRlHoxhKq0d/hGpK9Mt+S1bLGZ4TabIlBtCyyxgSce51H1TQurWmKtYktGxa7VLItUhEmaA6Zspn7FpFFDjUiA7Z+++jmrlTKyZqlONzk66H5wZbO2KZInLWhYtEkpKFpdlgEgpLHsGRrHNfj2cpO2NtP6OLCtZlyJi5UxAcgqxl2GFwa5l6HfAbbULTP9HWgLnJUlKWPrGrUoFO4L0+MG1/WNUuZLtFlxFiiVOS6sQGLDLUQetR8JfTDWjw20bFLXb12hSnWkoVKTQoISgeu9T1nDDc+sdZL0c4v30DkvZS2EAmZKlkgHAUOU8CQghx2mFHoiL9QqqpE1JLuBKJau/DWFHP/AG/L/X9jtTKthvsTTgZl+6rXexasRz7rkzBWWggPml23xVvKzompK36wrjAqP4wMx+McxFSwX5MkrAmDpEcGdjqDr2xuPNFrfZwcJRf0TzTZZGSJQOhCBTtjS2f2iRgwr9YUDVcaEcIE9rLHh/bSSVSlVpmnlugck3huLRnltq49GuPT/I9Ztd5y5h6KYgBKgWxVChqH3jNuPdgy7hm2d/RJksIJJKVJBV2P7Q3Vge/WxnICVmoyVrz84nkX5OkUV107844rka7O7ivBftd8WxGak9ikqR3KJKYUnaRVApJQo5YjhB7F1SeYizI2vlzAy0vwpGTeU9KSTJdKTmkjq91RHp4+aL10ebkjyQ32gpudU4qdpY3EoSD+dIUC/J4KQRRwl+/xjy6XfCsAAWSlJ6qQdMmKTkK6Ui/L2iWhgks56oNNKhnrnrujrJHJcy8h9abuRMBCkgpI1qO4wPWXYWwmaVdBLK0lilywPFD4X5RVuzbmoEwU4eUFku/5C5f7JQ6RwWap3hyK0jzcr1rs9HDJS2jJvDZuQpSU9Ejq0xJSEtwDZ8xFedcCFApKfeZhv4hXxjetVplq6wIAO8gZxQnW5KT66Kb1OfpHHj58NPo6cnCp7TpgHbth8CiUA9mTRUkbMWtamluOJy849DlW5C6JUh9xavYYxb2vm0WZXWbAclANyLUePTUZq47ODnLj/iLN3fo1QkBdrPSqzY9VI5ZnmY0Zd2WVCmFnszadSWD4g/KBgbSTZgqvMlhXm2g7xFC0W0h6lwxIYhny58I54z8UR/6jj8ph8LPY1BplnSkZOZCMPY4EQ2/YSyqTjlJKWrilE04mWXBHZAPZr7XLNCdxByI1BBjXsu00yScSFHoyzpJcp5mpG6MSnOPaOvHyQ5P4WDd+XNaLCvpUqC5Z9WakAgA+9QkfCN7Zy+TaJTqLYT1ikZ7qc42P1tKm1HUKvWQQMCt54GBO+biVJUpdnBAqVywWbiOEd+PkUjHLFpBlbFSikFEwS5mZ1SWFaVasVppQogg4F5ljR94I0O+AazX4cXWd6jiI0ZluxIxIPXSC+nVOfd84spOMvo4tLli0+10HtitytT4uAw8Ad9TQxbWtEwYSAQdPmCIB7m2jChgUcLtUNxBFc3fwjds9sSUdVQwnJJZLF8wSTnWkd8U1a7OMOVqlL/0ivuxTZCcaVFcoe0M0fxgVA/EOcYKr6cnEkLp1krSHbe4DlP40ZbtYMLPeSkZuRliAI7wYzrx2fll5kpIb1ujYYXeqkD2FcBTgIzHemepypWCn+mpExJmS0lIVmgnEO1KnJ8e6M+yCbIm/s5pSRQF6s4oRkoVyMGlntEpQwkBO/CkPu4Oe2Mu27OGYosASKlj1gBkWzpTfGOTje6MQ5FJ7GytoZxWx6JZ3qTh7aA+AzgiMxU0BJRoxKCTUmjHVJo71DVcVGJ/pqXMQ4WcQf1knk+Eh37IwbdZ51lWkklCCRhXLJwg8de+MQf47NOLU7XRrW27FiYoDGA+XWhRoSLzxJBWtYUc8KmD7wGo+fOFDCJrOQHy5M1NRLWCMmCwfAwlTpic0KGeYVr2wbqU4YAPviHDhDBRFY6tJ9o3v2Ac28ZofrLTwxFu40iiuzpNWbsLeDR6cia/rEq7GEdmSUE+r990KS6Q77PNJVgIyUvw8ouSZyk0xkjcUg/OD1NiRrLll+CT8RSOqsMhv9hD7wEn4RMIvtDa6YCrAIBYPvYj/AJREgLJwhTvkKwdouaTrK7gfkYmk3XZ0ELTKqMsy3GuUT44ei2wEtGz9oljEWA507o5YrDaFlkB97Ym50aPQ7RJRMSAQSBVtD2h4lk2lKQwSABkAPrGqOL416A1OyNq3S33Y/wD1izJ2atqfVSjlMHzAgvF4DdEiba5oH8PlGXAi466QJzrot5DKlIVVz+0RX+oRVnXJbSayi/BUv+6DoWylR4xJKngimUVKvBJQcuwDk3Va0/8ARWfyn/lGxZbROwmXOs8xSCG9UlvAuOEEQvFOTnujqrQk6+EZcbdosYuP8gIn7OqBKpBWAxZCkrSH5jzzjNnCfLGAyJikgHJKiHI1oXblHo4UM9IelSTkXjSsjh9HkvRTBnKmj/8ANXlEsq3GWesCngoM/I5x6oZQO7wiCddyVJIIxA5jP4RJrIwuNRdo84l3qlJxIUG916j6RqKt6JyACtlNQ7hmxbSNK3bIDGFSw6XGJGra4SfnFi8dnUFJCZSUH2SEN30rzeOS4qdpnpc7VMDbwQFElQYsGUgPlvIPW51ilItplmp5/QxpW25pks9ZDccIilMsyhmB3Dyjv8do447tEhA9eXzTm1NN4iax3oUmrAUbcCMqfZjNNnbIAdgAjolNoO6EYSRJwUgvsd/4S4U7sS5etXGHQRsC+WYgsFZPv907+BjzsJbTxI+cW5dvISUlyCGqo8tYkoybtM1xxpYvoK73s/SPNklpg9ZI9tuHvfGI7k2hBHWLEBkk0+O7NowJd+LBBGjb/OsRzLWhSzM6NlKzwqKQ+9nNY76a2cfid2GFqtYRhmpZQNFsGAOhbcfA9sd6dE4YSApKqKSdR5jeIG5F6BIIwljQgrf5bo0LrsgWjElxUgB3+VBHlnxSTyj2eqE9VI0jsir2FDDo+bcoUUZl9qQSkiqaHrbv5Y7G8Z/8f2TGPssknd4Q9K2FW5w/LMt4RxYB9rxBjdGziQ/fviQJEdRZn7IcmywoHUoG5/D4QvRXardlYeJRegMOKDCgQYiC1PCHElxpyh4s54Q70c8e+FAaFEf4iVM08IYnEIlTMPA90UEi1sBQcg8Rqfd4Q8gtl4Q1D6QAxjvLdkORJOvz84lSePjE0qcOEKBB0PEPxjqHzBHa0XMaToH1z+90cUgN9n5wollU2s7+dI4mYXG/sf5xOqWOfKEiWA/33QBELTvY+EIzA3qh4nVh3Q3CCc4oK6EEZZcPpDJqHFfF/g8W1oIyNI6Vns5iJQK1kJdiSB2mNU2VKgHej5tFAIUfa74uSqlnHf8ASFBlKfdIJbq80g+LRTXdyclIln+RPlG8tGYLeUZ6ixLgePlChZiKuuWo/wC3LHYlI+UN/Vsp/wDblnhhSPhWNwyweD8T9IgmSBqR4n5xKBSkbP2dav8AaGWQJ5+1Ev8ApOzfuzyKv7u2LXo4zCmI+90RJlLFQp91PrFBSn7NS0MpMt2OSi4I3s8TrQUgMhuA0i4ZkxgDQ8ojE5WRY9o8jEasaKqZCCHMqpzy8o7FoHeB3xyJRdFZMowpid8cxcI7jjZCVIozUHARIM9ddSPnEaZw3w5EzrZ0aKQkbt7z5whJ7fvtjtDpEqFJH39YoIzZePeP8Q4yS+ncfOHKtGkN6XiIAd0RHu9/0hhs5agT3nyiR+LjnHcXZ3wA1Esto3KEJJehPh5xYQobvh5Q/ke8RAVzJO/4GJJUgqyL8vpDhn/iJ7PK5j74woEHor0YP2fWGqsh3D75RcmyAIjbj8fKAK6bM+g++UdEhsyPD7ET90KWTw++cAQCz7s44bIXy+MWwngI6pP4R8flAFJUr/EMUjRvvti4qUCcm7xCMv7c/WIChgMTJB1HhE3R8fEeUdQlQ9qAOdIfv/MVMZc8o0RMOoHf9Ijmh8kjv+kCFJKuA++USkJarc3hLlHUf+MNMn7p8jAo9SEZUhejDQDkYYAN58fi8dKTpi7z5woEnoCdSe8eUVZtlGhp3/CH9Grf4PCINK9vVEWgVvRj70ci5h/F4CFCig+iYWzPfEqVF4UKCKOUY4v5QoUQhYkl84kKo7CjQIk6w5XqR2FGQPkVFYmWIUKAJEjKHSoUKKCX78IdZTXu+EKFAhZnadkQGOwoIEgFDHZWZhQopCQJD5RGYUKICE+vFnSFCgUgSYsYawoUAxEZRHOSGy3woUCFBRiSzn5QoUUpYmDLsiNWcKFACKRESkhjyhQoA6hIbKFChQB//9k="/>
          <p:cNvSpPr>
            <a:spLocks noChangeAspect="1" noChangeArrowheads="1"/>
          </p:cNvSpPr>
          <p:nvPr/>
        </p:nvSpPr>
        <p:spPr bwMode="auto">
          <a:xfrm>
            <a:off x="63500" y="-89058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880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375"/>
            <a:ext cx="8229600" cy="1143000"/>
          </a:xfrm>
        </p:spPr>
        <p:txBody>
          <a:bodyPr>
            <a:normAutofit/>
          </a:bodyPr>
          <a:lstStyle/>
          <a:p>
            <a:r>
              <a:rPr kumimoji="1" lang="ja-JP" altLang="en-US" sz="4000" dirty="0">
                <a:solidFill>
                  <a:srgbClr val="FFFF99"/>
                </a:solidFill>
              </a:rPr>
              <a:t>秩父神社　三猿</a:t>
            </a: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7544" y="1059525"/>
            <a:ext cx="8187032" cy="5448098"/>
          </a:xfrm>
        </p:spPr>
      </p:pic>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57111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a:ln>
                  <a:solidFill>
                    <a:sysClr val="windowText" lastClr="000000"/>
                  </a:solidFill>
                </a:ln>
              </a:rPr>
              <a:t>仏教や儒教と職業奉仕とは無関係</a:t>
            </a:r>
          </a:p>
          <a:p>
            <a:pPr>
              <a:lnSpc>
                <a:spcPct val="120000"/>
              </a:lnSpc>
              <a:defRPr/>
            </a:pPr>
            <a:r>
              <a:rPr lang="ja-JP" altLang="en-US" sz="4600" b="1" dirty="0">
                <a:ln>
                  <a:solidFill>
                    <a:sysClr val="windowText" lastClr="000000"/>
                  </a:solidFill>
                </a:ln>
              </a:rPr>
              <a:t>キリスト教から職業奉仕を語ることの危険性</a:t>
            </a:r>
          </a:p>
          <a:p>
            <a:pPr>
              <a:lnSpc>
                <a:spcPct val="120000"/>
              </a:lnSpc>
              <a:defRPr/>
            </a:pPr>
            <a:r>
              <a:rPr lang="ja-JP" altLang="en-US" sz="4600" b="1" dirty="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a:t>マックス・ウエーバー</a:t>
            </a:r>
          </a:p>
        </p:txBody>
      </p:sp>
    </p:spTree>
    <p:extLst>
      <p:ext uri="{BB962C8B-B14F-4D97-AF65-F5344CB8AC3E}">
        <p14:creationId xmlns:p14="http://schemas.microsoft.com/office/powerpoint/2010/main" val="2225627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you</a:t>
            </a:r>
            <a:r>
              <a:rPr lang="ja-JP" altLang="en-US" sz="3200" dirty="0">
                <a:solidFill>
                  <a:srgbClr val="FF0000"/>
                </a:solidFill>
              </a:rPr>
              <a:t>　黄金律</a:t>
            </a:r>
          </a:p>
          <a:p>
            <a:r>
              <a:rPr lang="ja-JP" altLang="en-US" sz="3200" dirty="0"/>
              <a:t>他人</a:t>
            </a:r>
            <a:r>
              <a:rPr lang="ja-JP" altLang="ja-JP" sz="3200" dirty="0"/>
              <a:t>からしてもいたいことを、</a:t>
            </a:r>
            <a:r>
              <a:rPr lang="ja-JP" altLang="en-US" sz="3200" dirty="0"/>
              <a:t>他人にせよ</a:t>
            </a:r>
          </a:p>
          <a:p>
            <a:r>
              <a:rPr lang="ja-JP" altLang="en-US" sz="3200" dirty="0"/>
              <a:t>他人に対して奉仕をすれば　利益が得られる</a:t>
            </a:r>
          </a:p>
          <a:p>
            <a:endParaRPr lang="ja-JP" altLang="en-US" sz="3200" dirty="0"/>
          </a:p>
          <a:p>
            <a:r>
              <a:rPr kumimoji="1" lang="ja-JP" altLang="en-US" sz="3200" dirty="0"/>
              <a:t>商売に成功する方法は</a:t>
            </a:r>
          </a:p>
          <a:p>
            <a:pPr>
              <a:buNone/>
            </a:pPr>
            <a:r>
              <a:rPr lang="ja-JP" altLang="en-US" sz="3200" dirty="0"/>
              <a:t>　 奉仕の理念に基づいて</a:t>
            </a:r>
          </a:p>
          <a:p>
            <a:pPr>
              <a:buNone/>
            </a:pPr>
            <a:r>
              <a:rPr kumimoji="1" lang="ja-JP" altLang="en-US" sz="3200" dirty="0"/>
              <a:t>　 継続的に利益をもたらす</a:t>
            </a:r>
            <a:r>
              <a:rPr lang="ja-JP" altLang="en-US" sz="3200" dirty="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740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par>
                          <p:cTn id="26" fill="hold">
                            <p:stCondLst>
                              <p:cond delay="12750"/>
                            </p:stCondLst>
                            <p:childTnLst>
                              <p:par>
                                <p:cTn id="27" presetID="38" presetClass="entr" presetSubtype="0" accel="50000" fill="hold" nodeType="afterEffect">
                                  <p:stCondLst>
                                    <p:cond delay="0"/>
                                  </p:stCondLst>
                                  <p:iterate type="lt">
                                    <p:tmPct val="50000"/>
                                  </p:iterate>
                                  <p:childTnLst>
                                    <p:set>
                                      <p:cBhvr>
                                        <p:cTn id="28" dur="1" fill="hold">
                                          <p:stCondLst>
                                            <p:cond delay="0"/>
                                          </p:stCondLst>
                                        </p:cTn>
                                        <p:tgtEl>
                                          <p:spTgt spid="7">
                                            <p:txEl>
                                              <p:pRg st="4" end="4"/>
                                            </p:txEl>
                                          </p:spTgt>
                                        </p:tgtEl>
                                        <p:attrNameLst>
                                          <p:attrName>style.visibility</p:attrName>
                                        </p:attrNameLst>
                                      </p:cBhvr>
                                      <p:to>
                                        <p:strVal val="visible"/>
                                      </p:to>
                                    </p:set>
                                    <p:set>
                                      <p:cBhvr>
                                        <p:cTn id="29" dur="227" fill="hold">
                                          <p:stCondLst>
                                            <p:cond delay="0"/>
                                          </p:stCondLst>
                                        </p:cTn>
                                        <p:tgtEl>
                                          <p:spTgt spid="7">
                                            <p:txEl>
                                              <p:pRg st="4" end="4"/>
                                            </p:txEl>
                                          </p:spTgt>
                                        </p:tgtEl>
                                        <p:attrNameLst>
                                          <p:attrName>style.rotation</p:attrName>
                                        </p:attrNameLst>
                                      </p:cBhvr>
                                      <p:to>
                                        <p:strVal val="-45.0"/>
                                      </p:to>
                                    </p:set>
                                    <p:anim calcmode="lin" valueType="num">
                                      <p:cBhvr>
                                        <p:cTn id="30"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15500"/>
                            </p:stCondLst>
                            <p:childTnLst>
                              <p:par>
                                <p:cTn id="35" presetID="35" presetClass="entr" presetSubtype="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3300"/>
                                        <p:tgtEl>
                                          <p:spTgt spid="7">
                                            <p:txEl>
                                              <p:pRg st="5" end="5"/>
                                            </p:txEl>
                                          </p:spTgt>
                                        </p:tgtEl>
                                      </p:cBhvr>
                                    </p:animEffect>
                                    <p:anim calcmode="lin" valueType="num">
                                      <p:cBhvr>
                                        <p:cTn id="38" dur="33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39" dur="33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0" dur="33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1" fill="hold">
                            <p:stCondLst>
                              <p:cond delay="18800"/>
                            </p:stCondLst>
                            <p:childTnLst>
                              <p:par>
                                <p:cTn id="42" presetID="35" presetClass="entr" presetSubtype="0" fill="hold"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1000"/>
                                        <p:tgtEl>
                                          <p:spTgt spid="7">
                                            <p:txEl>
                                              <p:pRg st="6" end="6"/>
                                            </p:txEl>
                                          </p:spTgt>
                                        </p:tgtEl>
                                      </p:cBhvr>
                                    </p:animEffect>
                                    <p:anim calcmode="lin" valueType="num">
                                      <p:cBhvr>
                                        <p:cTn id="45"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ja-JP" altLang="en-US" dirty="0"/>
              <a:t>奉仕とは</a:t>
            </a:r>
            <a:endParaRPr kumimoji="1" lang="ja-JP" altLang="en-US" dirty="0"/>
          </a:p>
        </p:txBody>
      </p:sp>
      <p:sp>
        <p:nvSpPr>
          <p:cNvPr id="3" name="コンテンツ プレースホルダ 2"/>
          <p:cNvSpPr>
            <a:spLocks noGrp="1"/>
          </p:cNvSpPr>
          <p:nvPr>
            <p:ph idx="1"/>
          </p:nvPr>
        </p:nvSpPr>
        <p:spPr>
          <a:xfrm>
            <a:off x="323528" y="2636912"/>
            <a:ext cx="8435280" cy="2044824"/>
          </a:xfrm>
        </p:spPr>
        <p:txBody>
          <a:bodyPr/>
          <a:lstStyle/>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仕事を管理する人たち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企業主</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を管理すること</a:t>
            </a:r>
            <a:endParaRPr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管理される人たち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従業員</a:t>
            </a:r>
            <a:r>
              <a:rPr lang="en-US"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a:t>
            </a:r>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を管理すること</a:t>
            </a:r>
            <a:endParaRPr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lang="ja-JP" altLang="ja-JP" b="1" dirty="0">
                <a:ln w="12700">
                  <a:solidFill>
                    <a:schemeClr val="tx1"/>
                  </a:solidFill>
                  <a:prstDash val="solid"/>
                </a:ln>
                <a:solidFill>
                  <a:schemeClr val="bg1"/>
                </a:solidFill>
                <a:effectLst>
                  <a:outerShdw blurRad="41275" dist="20320" dir="1800000" algn="tl" rotWithShape="0">
                    <a:srgbClr val="000000">
                      <a:alpha val="40000"/>
                    </a:srgbClr>
                  </a:outerShdw>
                </a:effectLst>
              </a:rPr>
              <a:t>この両者に顧客を加えた集団を管理すること</a:t>
            </a:r>
            <a:endParaRPr kumimoji="1" lang="ja-JP" altLang="en-US"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4" name="正方形/長方形 3"/>
          <p:cNvSpPr/>
          <p:nvPr/>
        </p:nvSpPr>
        <p:spPr>
          <a:xfrm>
            <a:off x="1475656" y="4725144"/>
            <a:ext cx="6264696" cy="1077218"/>
          </a:xfrm>
          <a:prstGeom prst="rect">
            <a:avLst/>
          </a:prstGeom>
          <a:solidFill>
            <a:schemeClr val="bg1"/>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世に有用な職業に</a:t>
            </a:r>
          </a:p>
          <a:p>
            <a:pPr algn="ctr"/>
            <a:r>
              <a:rPr lang="ja-JP" alt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従事して働くこと</a:t>
            </a:r>
          </a:p>
        </p:txBody>
      </p:sp>
      <p:pic>
        <p:nvPicPr>
          <p:cNvPr id="4099" name="Picture 3" descr="F:\Users\TANAKA\AppData\Local\Microsoft\Windows\Temporary Internet Files\Content.IE5\68RZOTDR\MC900281760[1].wmf"/>
          <p:cNvPicPr>
            <a:picLocks noChangeAspect="1" noChangeArrowheads="1"/>
          </p:cNvPicPr>
          <p:nvPr/>
        </p:nvPicPr>
        <p:blipFill>
          <a:blip r:embed="rId3" cstate="print"/>
          <a:srcRect/>
          <a:stretch>
            <a:fillRect/>
          </a:stretch>
        </p:blipFill>
        <p:spPr bwMode="auto">
          <a:xfrm>
            <a:off x="6876256" y="620688"/>
            <a:ext cx="2090314" cy="1803970"/>
          </a:xfrm>
          <a:prstGeom prst="rect">
            <a:avLst/>
          </a:prstGeom>
          <a:noFill/>
        </p:spPr>
      </p:pic>
      <p:pic>
        <p:nvPicPr>
          <p:cNvPr id="4100" name="Picture 4" descr="F:\Users\TANAKA\AppData\Local\Microsoft\Windows\Temporary Internet Files\Content.IE5\A7OLKB6I\MC900212001[1].wmf"/>
          <p:cNvPicPr>
            <a:picLocks noChangeAspect="1" noChangeArrowheads="1"/>
          </p:cNvPicPr>
          <p:nvPr/>
        </p:nvPicPr>
        <p:blipFill>
          <a:blip r:embed="rId4" cstate="print"/>
          <a:srcRect/>
          <a:stretch>
            <a:fillRect/>
          </a:stretch>
        </p:blipFill>
        <p:spPr bwMode="auto">
          <a:xfrm>
            <a:off x="179512" y="451705"/>
            <a:ext cx="2376264" cy="1938343"/>
          </a:xfrm>
          <a:prstGeom prst="rect">
            <a:avLst/>
          </a:prstGeom>
          <a:noFill/>
        </p:spPr>
      </p:pic>
      <p:pic>
        <p:nvPicPr>
          <p:cNvPr id="7" name="図 6" descr="genryu.gif"/>
          <p:cNvPicPr>
            <a:picLocks noChangeAspect="1"/>
          </p:cNvPicPr>
          <p:nvPr/>
        </p:nvPicPr>
        <p:blipFill>
          <a:blip r:embed="rId5"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84015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fade">
                                      <p:cBhvr>
                                        <p:cTn id="15" dur="2000"/>
                                        <p:tgtEl>
                                          <p:spTgt spid="4099"/>
                                        </p:tgtEl>
                                      </p:cBhvr>
                                    </p:animEffect>
                                  </p:childTnLst>
                                </p:cTn>
                              </p:par>
                            </p:childTnLst>
                          </p:cTn>
                        </p:par>
                        <p:par>
                          <p:cTn id="16" fill="hold">
                            <p:stCondLst>
                              <p:cond delay="3000"/>
                            </p:stCondLst>
                            <p:childTnLst>
                              <p:par>
                                <p:cTn id="17" presetID="2" presetClass="entr" presetSubtype="4"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2" presetClass="entr" presetSubtype="4"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6" fill="hold">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1" fill="hold">
                            <p:stCondLst>
                              <p:cond delay="6000"/>
                            </p:stCondLst>
                            <p:childTnLst>
                              <p:par>
                                <p:cTn id="32" presetID="4" presetClass="entr" presetSubtype="16"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ox(in)">
                                      <p:cBhvr>
                                        <p:cTn id="3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a:t>価値ある</a:t>
            </a:r>
            <a:r>
              <a:rPr kumimoji="1" lang="ja-JP" altLang="en-US" dirty="0"/>
              <a:t>幸福の要素</a:t>
            </a:r>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a:t>L</a:t>
            </a:r>
            <a:r>
              <a:rPr lang="ja-JP" altLang="en-US" sz="3200" dirty="0"/>
              <a:t>　仲間からの愛情</a:t>
            </a:r>
          </a:p>
          <a:p>
            <a:pPr marL="342900" indent="-342900">
              <a:lnSpc>
                <a:spcPct val="90000"/>
              </a:lnSpc>
              <a:spcBef>
                <a:spcPct val="20000"/>
              </a:spcBef>
              <a:buNone/>
            </a:pPr>
            <a:r>
              <a:rPr lang="ja-JP" altLang="en-US" sz="3200" dirty="0"/>
              <a:t>　　　　他人からの尊敬</a:t>
            </a:r>
          </a:p>
          <a:p>
            <a:pPr marL="342900" indent="-342900">
              <a:lnSpc>
                <a:spcPct val="90000"/>
              </a:lnSpc>
              <a:spcBef>
                <a:spcPct val="20000"/>
              </a:spcBef>
              <a:buFontTx/>
              <a:buChar char="•"/>
            </a:pPr>
            <a:r>
              <a:rPr lang="en-US" altLang="ja-JP" sz="3200" dirty="0"/>
              <a:t>C</a:t>
            </a:r>
            <a:r>
              <a:rPr lang="ja-JP" altLang="en-US" sz="3200" dirty="0"/>
              <a:t>　曇りのない良心</a:t>
            </a:r>
          </a:p>
          <a:p>
            <a:pPr marL="342900" indent="-342900">
              <a:lnSpc>
                <a:spcPct val="90000"/>
              </a:lnSpc>
              <a:spcBef>
                <a:spcPct val="20000"/>
              </a:spcBef>
              <a:buNone/>
            </a:pPr>
            <a:r>
              <a:rPr lang="ja-JP" altLang="en-US" sz="3200" dirty="0"/>
              <a:t>　　　　自尊心</a:t>
            </a:r>
          </a:p>
          <a:p>
            <a:pPr marL="342900" indent="-342900">
              <a:lnSpc>
                <a:spcPct val="90000"/>
              </a:lnSpc>
              <a:spcBef>
                <a:spcPct val="20000"/>
              </a:spcBef>
              <a:buFontTx/>
              <a:buChar char="•"/>
            </a:pPr>
            <a:r>
              <a:rPr lang="en-US" altLang="ja-JP" sz="3200" dirty="0"/>
              <a:t>M</a:t>
            </a:r>
            <a:r>
              <a:rPr lang="ja-JP" altLang="en-US" sz="3200" dirty="0"/>
              <a:t>　物質的な富</a:t>
            </a:r>
          </a:p>
          <a:p>
            <a:pPr marL="342900" indent="-342900">
              <a:lnSpc>
                <a:spcPct val="90000"/>
              </a:lnSpc>
              <a:spcBef>
                <a:spcPct val="20000"/>
              </a:spcBef>
              <a:buNone/>
            </a:pPr>
            <a:r>
              <a:rPr lang="ja-JP" altLang="en-US" sz="3200" dirty="0"/>
              <a:t>　　　　報酬または利益</a:t>
            </a:r>
          </a:p>
          <a:p>
            <a:pPr marL="342900" indent="-342900">
              <a:lnSpc>
                <a:spcPct val="90000"/>
              </a:lnSpc>
              <a:spcBef>
                <a:spcPct val="20000"/>
              </a:spcBef>
              <a:buFontTx/>
              <a:buChar char="•"/>
            </a:pPr>
            <a:r>
              <a:rPr lang="en-US" altLang="ja-JP" sz="3200" dirty="0"/>
              <a:t>H</a:t>
            </a:r>
            <a:r>
              <a:rPr lang="ja-JP" altLang="en-US" sz="3200" dirty="0"/>
              <a:t>　 幸福と満足         </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a:latin typeface="Century" pitchFamily="18" charset="0"/>
              </a:rPr>
              <a:t>L</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a:latin typeface="Century" pitchFamily="18" charset="0"/>
              </a:rPr>
              <a:t>C</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a:latin typeface="Century" pitchFamily="18" charset="0"/>
              </a:rPr>
              <a:t>M</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6667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価値ある奉仕の要素</a:t>
            </a: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a:t>S       </a:t>
            </a:r>
            <a:r>
              <a:rPr kumimoji="1" lang="ja-JP" altLang="en-US" dirty="0"/>
              <a:t>奉仕</a:t>
            </a:r>
            <a:endParaRPr kumimoji="1" lang="en-US" altLang="ja-JP" dirty="0"/>
          </a:p>
          <a:p>
            <a:r>
              <a:rPr lang="en-US" altLang="ja-JP" dirty="0"/>
              <a:t>Q1</a:t>
            </a:r>
            <a:r>
              <a:rPr lang="ja-JP" altLang="en-US" dirty="0"/>
              <a:t>　 正しい質</a:t>
            </a:r>
            <a:endParaRPr lang="en-US" altLang="ja-JP" dirty="0"/>
          </a:p>
          <a:p>
            <a:r>
              <a:rPr kumimoji="1" lang="en-US" altLang="ja-JP" dirty="0"/>
              <a:t>Q2    </a:t>
            </a:r>
            <a:r>
              <a:rPr kumimoji="1" lang="ja-JP" altLang="en-US" dirty="0"/>
              <a:t>正しい量</a:t>
            </a:r>
            <a:endParaRPr kumimoji="1" lang="en-US" altLang="ja-JP" dirty="0"/>
          </a:p>
          <a:p>
            <a:r>
              <a:rPr lang="en-US" altLang="ja-JP" dirty="0"/>
              <a:t>M      </a:t>
            </a:r>
            <a:r>
              <a:rPr lang="ja-JP" altLang="en-US" dirty="0"/>
              <a:t>正しい管理方法</a:t>
            </a:r>
            <a:endParaRPr kumimoji="1" lang="ja-JP" altLang="en-US" dirty="0"/>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a:ln>
                  <a:solidFill>
                    <a:schemeClr val="tx1"/>
                  </a:solidFill>
                </a:ln>
                <a:solidFill>
                  <a:srgbClr val="FFFF00"/>
                </a:solidFill>
              </a:rPr>
              <a:t>Bhagavan</a:t>
            </a:r>
            <a:r>
              <a:rPr lang="en-US" altLang="ja-JP" sz="3200" dirty="0">
                <a:ln>
                  <a:solidFill>
                    <a:schemeClr val="tx1"/>
                  </a:solidFill>
                </a:ln>
                <a:solidFill>
                  <a:srgbClr val="FFFF00"/>
                </a:solidFill>
              </a:rPr>
              <a:t> Das</a:t>
            </a:r>
            <a:endParaRPr lang="ja-JP" altLang="en-US" sz="3200" b="1" dirty="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18712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3" presetClass="entr" presetSubtype="1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389" y="12794"/>
            <a:ext cx="9159389" cy="6869542"/>
          </a:xfrm>
        </p:spPr>
      </p:pic>
      <p:pic>
        <p:nvPicPr>
          <p:cNvPr id="5" name="図 4" descr="genryu.gif"/>
          <p:cNvPicPr>
            <a:picLocks noChangeAspect="1"/>
          </p:cNvPicPr>
          <p:nvPr/>
        </p:nvPicPr>
        <p:blipFill>
          <a:blip r:embed="rId4"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2992884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1321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nodeType="after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8" fill="hold" nodeType="after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8" fill="hold" nodeType="after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8"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8" fill="hold"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製品の質の自信</a:t>
            </a:r>
          </a:p>
          <a:p>
            <a:pPr>
              <a:buNone/>
            </a:pP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社員教育</a:t>
            </a:r>
          </a:p>
        </p:txBody>
      </p:sp>
      <p:pic>
        <p:nvPicPr>
          <p:cNvPr id="7" name="図 6"/>
          <p:cNvPicPr/>
          <p:nvPr/>
        </p:nvPicPr>
        <p:blipFill>
          <a:blip r:embed="rId4">
            <a:extLst>
              <a:ext uri="{28A0092B-C50C-407E-A947-70E740481C1C}">
                <a14:useLocalDpi xmlns:a14="http://schemas.microsoft.com/office/drawing/2010/main" val="0"/>
              </a:ext>
            </a:extLst>
          </a:blip>
          <a:stretch>
            <a:fillRect/>
          </a:stretch>
        </p:blipFill>
        <p:spPr>
          <a:xfrm>
            <a:off x="5508104" y="1412776"/>
            <a:ext cx="3635896" cy="5445224"/>
          </a:xfrm>
          <a:prstGeom prst="rect">
            <a:avLst/>
          </a:prstGeom>
        </p:spPr>
      </p:pic>
    </p:spTree>
    <p:extLst>
      <p:ext uri="{BB962C8B-B14F-4D97-AF65-F5344CB8AC3E}">
        <p14:creationId xmlns:p14="http://schemas.microsoft.com/office/powerpoint/2010/main" val="228787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2" fill="hold" nodeType="after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87858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8000"/>
                            </p:stCondLst>
                            <p:childTnLst>
                              <p:par>
                                <p:cTn id="24" presetID="2" presetClass="entr" presetSubtype="2"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0"/>
                            </p:stCondLst>
                            <p:childTnLst>
                              <p:par>
                                <p:cTn id="29" presetID="2" presetClass="entr" presetSubtype="2"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2000"/>
                            </p:stCondLst>
                            <p:childTnLst>
                              <p:par>
                                <p:cTn id="34" presetID="2" presetClass="entr" presetSubtype="2" fill="hold" nodeType="after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14000"/>
                            </p:stCondLst>
                            <p:childTnLst>
                              <p:par>
                                <p:cTn id="39" presetID="2" presetClass="entr" presetSubtype="2" fill="hold"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par>
                          <p:cTn id="43" fill="hold">
                            <p:stCondLst>
                              <p:cond delay="16000"/>
                            </p:stCondLst>
                            <p:childTnLst>
                              <p:par>
                                <p:cTn id="44" presetID="2" presetClass="entr" presetSubtype="2" fill="hold" nodeType="afterEffect">
                                  <p:stCondLst>
                                    <p:cond delay="0"/>
                                  </p:stCondLst>
                                  <p:childTnLst>
                                    <p:set>
                                      <p:cBhvr>
                                        <p:cTn id="45" dur="1" fill="hold">
                                          <p:stCondLst>
                                            <p:cond delay="0"/>
                                          </p:stCondLst>
                                        </p:cTn>
                                        <p:tgtEl>
                                          <p:spTgt spid="7">
                                            <p:txEl>
                                              <p:pRg st="8" end="8"/>
                                            </p:txEl>
                                          </p:spTgt>
                                        </p:tgtEl>
                                        <p:attrNameLst>
                                          <p:attrName>style.visibility</p:attrName>
                                        </p:attrNameLst>
                                      </p:cBhvr>
                                      <p:to>
                                        <p:strVal val="visible"/>
                                      </p:to>
                                    </p:set>
                                    <p:anim calcmode="lin" valueType="num">
                                      <p:cBhvr additive="base">
                                        <p:cTn id="46"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7"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215370" cy="4844403"/>
          </a:xfrm>
          <a:prstGeom prst="rect">
            <a:avLst/>
          </a:prstGeom>
          <a:noFill/>
          <a:ln>
            <a:noFill/>
          </a:ln>
        </p:spPr>
        <p:txBody>
          <a:bodyPr wrap="square" rtlCol="0">
            <a:spAutoFit/>
          </a:bodyPr>
          <a:lstStyle/>
          <a:p>
            <a:pPr algn="ctr">
              <a:buNone/>
            </a:pPr>
            <a:r>
              <a:rPr kumimoji="1" lang="ja-JP" altLang="en-US" sz="4000" dirty="0">
                <a:solidFill>
                  <a:srgbClr val="FF0000"/>
                </a:solidFill>
              </a:rPr>
              <a:t>あらゆる業種について</a:t>
            </a:r>
          </a:p>
          <a:p>
            <a:endPar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a:p>
            <a:r>
              <a:rPr kumimoji="1" lang="ja-JP" altLang="en-US" sz="3200" dirty="0"/>
              <a:t>商売に成功する方法は</a:t>
            </a:r>
          </a:p>
          <a:p>
            <a:pPr>
              <a:buNone/>
            </a:pPr>
            <a:r>
              <a:rPr lang="ja-JP" altLang="en-US" sz="3200" dirty="0"/>
              <a:t>　 </a:t>
            </a:r>
            <a:r>
              <a:rPr kumimoji="1" lang="ja-JP" altLang="en-US" sz="3200" dirty="0"/>
              <a:t>継続的に利益をもたらす</a:t>
            </a:r>
            <a:r>
              <a:rPr lang="ja-JP" altLang="en-US" sz="3200" dirty="0"/>
              <a:t>顧客を確保すること</a:t>
            </a:r>
          </a:p>
          <a:p>
            <a:pPr>
              <a:buNone/>
            </a:pPr>
            <a:endParaRPr kumimoji="1" lang="ja-JP" altLang="en-US" sz="3200" dirty="0"/>
          </a:p>
          <a:p>
            <a:pPr>
              <a:buNone/>
            </a:pPr>
            <a:r>
              <a:rPr kumimoji="1" lang="ja-JP" altLang="en-US" sz="3200" dirty="0"/>
              <a:t>　 後援者と上得意の確保</a:t>
            </a:r>
          </a:p>
          <a:p>
            <a:pPr>
              <a:buNone/>
            </a:pPr>
            <a:endParaRPr lang="ja-JP" altLang="en-US" sz="3200" dirty="0"/>
          </a:p>
          <a:p>
            <a:pPr>
              <a:buNone/>
            </a:pPr>
            <a:r>
              <a:rPr kumimoji="1" lang="en-US" altLang="ja-JP" sz="3200" dirty="0">
                <a:solidFill>
                  <a:srgbClr val="FFFF00"/>
                </a:solidFill>
              </a:rPr>
              <a:t>Business Method Committee</a:t>
            </a:r>
            <a:r>
              <a:rPr lang="ja-JP" altLang="en-US" sz="3200" dirty="0"/>
              <a:t>による業種別</a:t>
            </a:r>
            <a:r>
              <a:rPr kumimoji="1" lang="ja-JP" altLang="en-US" sz="3200" dirty="0"/>
              <a:t>活動</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76934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750"/>
                            </p:stCondLst>
                            <p:childTnLst>
                              <p:par>
                                <p:cTn id="13" presetID="38" presetClass="entr" presetSubtype="0" accel="50000" fill="hold" nodeType="afterEffect">
                                  <p:stCondLst>
                                    <p:cond delay="0"/>
                                  </p:stCondLst>
                                  <p:iterate type="lt">
                                    <p:tmPct val="50000"/>
                                  </p:iterate>
                                  <p:childTnLst>
                                    <p:set>
                                      <p:cBhvr>
                                        <p:cTn id="14" dur="1" fill="hold">
                                          <p:stCondLst>
                                            <p:cond delay="0"/>
                                          </p:stCondLst>
                                        </p:cTn>
                                        <p:tgtEl>
                                          <p:spTgt spid="7">
                                            <p:txEl>
                                              <p:pRg st="2" end="2"/>
                                            </p:txEl>
                                          </p:spTgt>
                                        </p:tgtEl>
                                        <p:attrNameLst>
                                          <p:attrName>style.visibility</p:attrName>
                                        </p:attrNameLst>
                                      </p:cBhvr>
                                      <p:to>
                                        <p:strVal val="visible"/>
                                      </p:to>
                                    </p:set>
                                    <p:set>
                                      <p:cBhvr>
                                        <p:cTn id="15" dur="228" fill="hold">
                                          <p:stCondLst>
                                            <p:cond delay="0"/>
                                          </p:stCondLst>
                                        </p:cTn>
                                        <p:tgtEl>
                                          <p:spTgt spid="7">
                                            <p:txEl>
                                              <p:pRg st="2" end="2"/>
                                            </p:txEl>
                                          </p:spTgt>
                                        </p:tgtEl>
                                        <p:attrNameLst>
                                          <p:attrName>style.rotation</p:attrName>
                                        </p:attrNameLst>
                                      </p:cBhvr>
                                      <p:to>
                                        <p:strVal val="-45.0"/>
                                      </p:to>
                                    </p:set>
                                    <p:anim calcmode="lin" valueType="num">
                                      <p:cBhvr>
                                        <p:cTn id="16" dur="228" fill="hold">
                                          <p:stCondLst>
                                            <p:cond delay="228"/>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17" dur="228"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18" dur="78" decel="50000" autoRev="1" fill="hold">
                                          <p:stCondLst>
                                            <p:cond delay="228"/>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19" dur="68" fill="hold">
                                          <p:stCondLst>
                                            <p:cond delay="432"/>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5500"/>
                            </p:stCondLst>
                            <p:childTnLst>
                              <p:par>
                                <p:cTn id="21" presetID="38" presetClass="entr" presetSubtype="0" accel="50000" fill="hold" nodeType="afterEffect">
                                  <p:stCondLst>
                                    <p:cond delay="0"/>
                                  </p:stCondLst>
                                  <p:iterate type="lt">
                                    <p:tmPct val="50000"/>
                                  </p:iterate>
                                  <p:childTnLst>
                                    <p:set>
                                      <p:cBhvr>
                                        <p:cTn id="22" dur="1" fill="hold">
                                          <p:stCondLst>
                                            <p:cond delay="0"/>
                                          </p:stCondLst>
                                        </p:cTn>
                                        <p:tgtEl>
                                          <p:spTgt spid="7">
                                            <p:txEl>
                                              <p:pRg st="3" end="3"/>
                                            </p:txEl>
                                          </p:spTgt>
                                        </p:tgtEl>
                                        <p:attrNameLst>
                                          <p:attrName>style.visibility</p:attrName>
                                        </p:attrNameLst>
                                      </p:cBhvr>
                                      <p:to>
                                        <p:strVal val="visible"/>
                                      </p:to>
                                    </p:set>
                                    <p:set>
                                      <p:cBhvr>
                                        <p:cTn id="23" dur="228" fill="hold">
                                          <p:stCondLst>
                                            <p:cond delay="0"/>
                                          </p:stCondLst>
                                        </p:cTn>
                                        <p:tgtEl>
                                          <p:spTgt spid="7">
                                            <p:txEl>
                                              <p:pRg st="3" end="3"/>
                                            </p:txEl>
                                          </p:spTgt>
                                        </p:tgtEl>
                                        <p:attrNameLst>
                                          <p:attrName>style.rotation</p:attrName>
                                        </p:attrNameLst>
                                      </p:cBhvr>
                                      <p:to>
                                        <p:strVal val="-45.0"/>
                                      </p:to>
                                    </p:set>
                                    <p:anim calcmode="lin" valueType="num">
                                      <p:cBhvr>
                                        <p:cTn id="24" dur="228" fill="hold">
                                          <p:stCondLst>
                                            <p:cond delay="228"/>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25" dur="228"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26" dur="78" decel="50000" autoRev="1" fill="hold">
                                          <p:stCondLst>
                                            <p:cond delay="228"/>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27" dur="68" fill="hold">
                                          <p:stCondLst>
                                            <p:cond delay="432"/>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par>
                          <p:cTn id="28" fill="hold">
                            <p:stCondLst>
                              <p:cond delay="10750"/>
                            </p:stCondLst>
                            <p:childTnLst>
                              <p:par>
                                <p:cTn id="29" presetID="30" presetClass="entr" presetSubtype="0" fill="hold"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fade">
                                      <p:cBhvr>
                                        <p:cTn id="31" dur="800" decel="100000"/>
                                        <p:tgtEl>
                                          <p:spTgt spid="7">
                                            <p:txEl>
                                              <p:pRg st="5" end="5"/>
                                            </p:txEl>
                                          </p:spTgt>
                                        </p:tgtEl>
                                      </p:cBhvr>
                                    </p:animEffect>
                                    <p:anim calcmode="lin" valueType="num">
                                      <p:cBhvr>
                                        <p:cTn id="32" dur="800" decel="100000" fill="hold"/>
                                        <p:tgtEl>
                                          <p:spTgt spid="7">
                                            <p:txEl>
                                              <p:pRg st="5" end="5"/>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7">
                                            <p:txEl>
                                              <p:pRg st="5" end="5"/>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7">
                                            <p:txEl>
                                              <p:pRg st="5" end="5"/>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xEl>
                                              <p:pRg st="5" end="5"/>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xEl>
                                              <p:pRg st="5" end="5"/>
                                            </p:txEl>
                                          </p:spTgt>
                                        </p:tgtEl>
                                        <p:attrNameLst>
                                          <p:attrName>ppt_y</p:attrName>
                                        </p:attrNameLst>
                                      </p:cBhvr>
                                      <p:tavLst>
                                        <p:tav tm="0">
                                          <p:val>
                                            <p:strVal val="#ppt_y+0.1"/>
                                          </p:val>
                                        </p:tav>
                                        <p:tav tm="100000">
                                          <p:val>
                                            <p:strVal val="#ppt_y"/>
                                          </p:val>
                                        </p:tav>
                                      </p:tavLst>
                                    </p:anim>
                                  </p:childTnLst>
                                </p:cTn>
                              </p:par>
                            </p:childTnLst>
                          </p:cTn>
                        </p:par>
                        <p:par>
                          <p:cTn id="37" fill="hold">
                            <p:stCondLst>
                              <p:cond delay="11750"/>
                            </p:stCondLst>
                            <p:childTnLst>
                              <p:par>
                                <p:cTn id="38" presetID="30" presetClass="entr" presetSubtype="0" fill="hold" nodeType="after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800" decel="100000"/>
                                        <p:tgtEl>
                                          <p:spTgt spid="7">
                                            <p:txEl>
                                              <p:pRg st="7" end="7"/>
                                            </p:txEl>
                                          </p:spTgt>
                                        </p:tgtEl>
                                      </p:cBhvr>
                                    </p:animEffect>
                                    <p:anim calcmode="lin" valueType="num">
                                      <p:cBhvr>
                                        <p:cTn id="41" dur="800" decel="100000" fill="hold"/>
                                        <p:tgtEl>
                                          <p:spTgt spid="7">
                                            <p:txEl>
                                              <p:pRg st="7" end="7"/>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7">
                                            <p:txEl>
                                              <p:pRg st="7" end="7"/>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7">
                                            <p:txEl>
                                              <p:pRg st="7" end="7"/>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xEl>
                                              <p:pRg st="7" end="7"/>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新しい労使関係</a:t>
            </a: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a:solidFill>
                  <a:srgbClr val="FF0000"/>
                </a:solidFill>
              </a:rPr>
              <a:t>資本家の責務</a:t>
            </a:r>
          </a:p>
          <a:p>
            <a:pPr>
              <a:buNone/>
            </a:pPr>
            <a:r>
              <a:rPr lang="ja-JP" altLang="en-US" dirty="0"/>
              <a:t>　　　適正な報酬</a:t>
            </a:r>
          </a:p>
          <a:p>
            <a:pPr>
              <a:buNone/>
            </a:pPr>
            <a:r>
              <a:rPr lang="ja-JP" altLang="en-US" dirty="0"/>
              <a:t>　　　労働環境　安全・福利厚生・生活保障</a:t>
            </a:r>
          </a:p>
          <a:p>
            <a:pPr>
              <a:buNone/>
            </a:pPr>
            <a:r>
              <a:rPr lang="ja-JP" altLang="en-US" dirty="0"/>
              <a:t>　　　従業員教育</a:t>
            </a:r>
            <a:endParaRPr kumimoji="1" lang="ja-JP" altLang="en-US" dirty="0"/>
          </a:p>
          <a:p>
            <a:r>
              <a:rPr lang="ja-JP" altLang="en-US" dirty="0">
                <a:solidFill>
                  <a:srgbClr val="FF0000"/>
                </a:solidFill>
              </a:rPr>
              <a:t>労働者の責務</a:t>
            </a:r>
            <a:r>
              <a:rPr kumimoji="1" lang="ja-JP" altLang="en-US" dirty="0"/>
              <a:t>　　　</a:t>
            </a:r>
          </a:p>
          <a:p>
            <a:pPr marL="0" indent="0">
              <a:buNone/>
            </a:pPr>
            <a:r>
              <a:rPr lang="ja-JP" altLang="en-US" dirty="0"/>
              <a:t>　　　最善を尽くした</a:t>
            </a:r>
            <a:r>
              <a:rPr kumimoji="1" lang="ja-JP" altLang="en-US" dirty="0"/>
              <a:t>労働</a:t>
            </a:r>
          </a:p>
          <a:p>
            <a:pPr marL="0" indent="0">
              <a:buNone/>
            </a:pPr>
            <a:r>
              <a:rPr kumimoji="1" lang="ja-JP" altLang="en-US" dirty="0"/>
              <a:t>　　　過失防止</a:t>
            </a:r>
          </a:p>
          <a:p>
            <a:pPr marL="0" indent="0">
              <a:buNone/>
            </a:pPr>
            <a:r>
              <a:rPr kumimoji="1" lang="ja-JP" altLang="en-US" dirty="0"/>
              <a:t>　　　会社の管理運営への協力</a:t>
            </a:r>
          </a:p>
          <a:p>
            <a:pPr marL="0" indent="0">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73172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a:t>経済的に成功する方法</a:t>
            </a:r>
          </a:p>
        </p:txBody>
      </p:sp>
      <p:sp>
        <p:nvSpPr>
          <p:cNvPr id="3" name="コンテンツ プレースホルダ 2"/>
          <p:cNvSpPr>
            <a:spLocks noGrp="1"/>
          </p:cNvSpPr>
          <p:nvPr>
            <p:ph idx="1"/>
          </p:nvPr>
        </p:nvSpPr>
        <p:spPr/>
        <p:txBody>
          <a:bodyPr>
            <a:normAutofit/>
          </a:bodyPr>
          <a:lstStyle/>
          <a:p>
            <a:r>
              <a:rPr kumimoji="1" lang="ja-JP" altLang="en-US" sz="4000" dirty="0"/>
              <a:t>価値ある奉仕を実践する願望</a:t>
            </a:r>
          </a:p>
          <a:p>
            <a:r>
              <a:rPr lang="ja-JP" altLang="en-US" sz="4000" dirty="0"/>
              <a:t>奉仕を実践する能力の開発</a:t>
            </a:r>
          </a:p>
          <a:p>
            <a:r>
              <a:rPr kumimoji="1" lang="ja-JP" altLang="en-US" sz="4000" dirty="0"/>
              <a:t>実践活動に能力を適用する</a:t>
            </a:r>
          </a:p>
          <a:p>
            <a:r>
              <a:rPr lang="ja-JP" altLang="en-US" sz="4000" dirty="0"/>
              <a:t>奉仕に対する正当な報酬を得る</a:t>
            </a:r>
          </a:p>
          <a:p>
            <a:r>
              <a:rPr kumimoji="1" lang="ja-JP" altLang="en-US" sz="4000" dirty="0"/>
              <a:t>報酬の貯蓄や活用や節約によって利益を保全する</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5962674"/>
          </a:xfrm>
        </p:spPr>
        <p:txBody>
          <a:bodyPr>
            <a:normAutofit/>
          </a:bodyPr>
          <a:lstStyle/>
          <a:p>
            <a:r>
              <a:rPr kumimoji="1" lang="ja-JP" altLang="en-US" sz="6000" b="1" dirty="0">
                <a:ln>
                  <a:solidFill>
                    <a:sysClr val="windowText" lastClr="000000"/>
                  </a:solidFill>
                </a:ln>
                <a:solidFill>
                  <a:srgbClr val="FFFF00"/>
                </a:solidFill>
              </a:rPr>
              <a:t>シェルドンの奉仕理念</a:t>
            </a:r>
            <a:br>
              <a:rPr kumimoji="1" lang="ja-JP" altLang="en-US" sz="4800" b="1" dirty="0">
                <a:ln>
                  <a:solidFill>
                    <a:sysClr val="windowText" lastClr="000000"/>
                  </a:solidFill>
                </a:ln>
                <a:solidFill>
                  <a:schemeClr val="bg1"/>
                </a:solidFill>
              </a:rPr>
            </a:br>
            <a:br>
              <a:rPr kumimoji="1" lang="ja-JP" altLang="en-US" sz="4800" b="1" dirty="0">
                <a:ln>
                  <a:solidFill>
                    <a:sysClr val="windowText" lastClr="000000"/>
                  </a:solidFill>
                </a:ln>
                <a:solidFill>
                  <a:schemeClr val="bg1"/>
                </a:solidFill>
              </a:rPr>
            </a:br>
            <a:r>
              <a:rPr lang="en-US" altLang="ja-JP" sz="4800" b="1" dirty="0">
                <a:ln>
                  <a:solidFill>
                    <a:sysClr val="windowText" lastClr="000000"/>
                  </a:solidFill>
                </a:ln>
                <a:solidFill>
                  <a:srgbClr val="FFC000"/>
                </a:solidFill>
              </a:rPr>
              <a:t>He profits most who serves best</a:t>
            </a:r>
            <a:br>
              <a:rPr lang="ja-JP" altLang="en-US" sz="4800" b="1" dirty="0">
                <a:ln>
                  <a:solidFill>
                    <a:sysClr val="windowText" lastClr="000000"/>
                  </a:solidFill>
                </a:ln>
                <a:solidFill>
                  <a:srgbClr val="FFC000"/>
                </a:solidFill>
              </a:rPr>
            </a:br>
            <a:br>
              <a:rPr lang="en-US" altLang="ja-JP" sz="4800" b="1" dirty="0">
                <a:ln>
                  <a:solidFill>
                    <a:sysClr val="windowText" lastClr="000000"/>
                  </a:solidFill>
                </a:ln>
                <a:solidFill>
                  <a:srgbClr val="FFC000"/>
                </a:solidFill>
              </a:rPr>
            </a:br>
            <a:r>
              <a:rPr lang="ja-JP" altLang="en-US" sz="6000" b="1" dirty="0">
                <a:ln>
                  <a:solidFill>
                    <a:sysClr val="windowText" lastClr="000000"/>
                  </a:solidFill>
                </a:ln>
                <a:solidFill>
                  <a:srgbClr val="FFFF00"/>
                </a:solidFill>
              </a:rPr>
              <a:t>ロータリーの職業奉仕理念</a:t>
            </a:r>
            <a:br>
              <a:rPr kumimoji="1" lang="ja-JP" altLang="en-US" dirty="0"/>
            </a:br>
            <a:endParaRPr kumimoji="1" lang="ja-JP" altLang="en-US" dirty="0"/>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3220757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ja-JP" altLang="en-US" sz="6000" b="1" dirty="0">
                <a:ln>
                  <a:solidFill>
                    <a:sysClr val="windowText" lastClr="000000"/>
                  </a:solidFill>
                </a:ln>
                <a:solidFill>
                  <a:srgbClr val="FFC000"/>
                </a:solidFill>
              </a:rPr>
              <a:t>奉仕理念に基づいて</a:t>
            </a:r>
            <a:br>
              <a:rPr kumimoji="1" lang="ja-JP" altLang="en-US" sz="6000" b="1" dirty="0">
                <a:ln>
                  <a:solidFill>
                    <a:sysClr val="windowText" lastClr="000000"/>
                  </a:solidFill>
                </a:ln>
                <a:solidFill>
                  <a:srgbClr val="FFC000"/>
                </a:solidFill>
              </a:rPr>
            </a:br>
            <a:r>
              <a:rPr lang="ja-JP" altLang="en-US" sz="6000" b="1" dirty="0">
                <a:ln>
                  <a:solidFill>
                    <a:sysClr val="windowText" lastClr="000000"/>
                  </a:solidFill>
                </a:ln>
                <a:solidFill>
                  <a:srgbClr val="FFC000"/>
                </a:solidFill>
              </a:rPr>
              <a:t>継続的な利益をもたらす</a:t>
            </a:r>
            <a:br>
              <a:rPr lang="ja-JP" altLang="en-US" sz="6000" b="1" dirty="0">
                <a:ln>
                  <a:solidFill>
                    <a:sysClr val="windowText" lastClr="000000"/>
                  </a:solidFill>
                </a:ln>
                <a:solidFill>
                  <a:srgbClr val="FFC000"/>
                </a:solidFill>
              </a:rPr>
            </a:br>
            <a:r>
              <a:rPr lang="ja-JP" altLang="en-US" sz="6000" b="1" dirty="0">
                <a:ln>
                  <a:solidFill>
                    <a:sysClr val="windowText" lastClr="000000"/>
                  </a:solidFill>
                </a:ln>
                <a:solidFill>
                  <a:srgbClr val="FFC000"/>
                </a:solidFill>
              </a:rPr>
              <a:t>顧客を確保する</a:t>
            </a:r>
            <a:br>
              <a:rPr lang="en-US" altLang="ja-JP" sz="6000" b="1" dirty="0">
                <a:ln>
                  <a:solidFill>
                    <a:sysClr val="windowText" lastClr="000000"/>
                  </a:solidFill>
                </a:ln>
                <a:solidFill>
                  <a:srgbClr val="FFC000"/>
                </a:solidFill>
              </a:rPr>
            </a:br>
            <a:br>
              <a:rPr lang="ja-JP" altLang="en-US" sz="6000" b="1" dirty="0">
                <a:ln>
                  <a:solidFill>
                    <a:sysClr val="windowText" lastClr="000000"/>
                  </a:solidFill>
                </a:ln>
                <a:solidFill>
                  <a:srgbClr val="FFC000"/>
                </a:solidFill>
              </a:rPr>
            </a:br>
            <a:r>
              <a:rPr lang="ja-JP" altLang="en-US" sz="6000" b="1" dirty="0">
                <a:ln>
                  <a:solidFill>
                    <a:sysClr val="windowText" lastClr="000000"/>
                  </a:solidFill>
                </a:ln>
                <a:solidFill>
                  <a:srgbClr val="FF0000"/>
                </a:solidFill>
              </a:rPr>
              <a:t>職業奉仕実践の</a:t>
            </a:r>
            <a:br>
              <a:rPr lang="ja-JP" altLang="en-US" sz="6000" b="1" dirty="0">
                <a:ln>
                  <a:solidFill>
                    <a:sysClr val="windowText" lastClr="000000"/>
                  </a:solidFill>
                </a:ln>
                <a:solidFill>
                  <a:srgbClr val="FF0000"/>
                </a:solidFill>
              </a:rPr>
            </a:br>
            <a:r>
              <a:rPr lang="ja-JP" altLang="en-US" sz="6000" b="1" dirty="0">
                <a:ln>
                  <a:solidFill>
                    <a:sysClr val="windowText" lastClr="000000"/>
                  </a:solidFill>
                </a:ln>
                <a:solidFill>
                  <a:srgbClr val="FF0000"/>
                </a:solidFill>
              </a:rPr>
              <a:t>受益者はロータリアン</a:t>
            </a:r>
            <a:endParaRPr kumimoji="1" lang="ja-JP" altLang="en-US" sz="6000" b="1" dirty="0">
              <a:ln>
                <a:solidFill>
                  <a:sysClr val="windowText" lastClr="000000"/>
                </a:solidFill>
              </a:ln>
              <a:solidFill>
                <a:srgbClr val="FF0000"/>
              </a:solidFill>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51093017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412776"/>
            <a:ext cx="8229600" cy="4713387"/>
          </a:xfrm>
        </p:spPr>
        <p:txBody>
          <a:bodyPr/>
          <a:lstStyle/>
          <a:p>
            <a:r>
              <a:rPr kumimoji="1" lang="ja-JP" altLang="en-US" dirty="0"/>
              <a:t>自分の事業の隆盛</a:t>
            </a:r>
          </a:p>
          <a:p>
            <a:r>
              <a:rPr lang="ja-JP" altLang="en-US" dirty="0"/>
              <a:t>継続的に利益を</a:t>
            </a:r>
          </a:p>
          <a:p>
            <a:pPr marL="0" indent="0">
              <a:buNone/>
            </a:pPr>
            <a:r>
              <a:rPr lang="ja-JP" altLang="en-US" dirty="0"/>
              <a:t>　 もたらす常連客の確保</a:t>
            </a:r>
          </a:p>
          <a:p>
            <a:r>
              <a:rPr kumimoji="1" lang="ja-JP" altLang="en-US" dirty="0"/>
              <a:t>倫理基準の</a:t>
            </a:r>
            <a:r>
              <a:rPr lang="ja-JP" altLang="en-US" dirty="0"/>
              <a:t>高さの証明</a:t>
            </a:r>
          </a:p>
          <a:p>
            <a:r>
              <a:rPr kumimoji="1" lang="ja-JP" altLang="en-US" dirty="0"/>
              <a:t>業界全体の繁栄</a:t>
            </a:r>
          </a:p>
          <a:p>
            <a:r>
              <a:rPr lang="ja-JP" altLang="en-US" dirty="0"/>
              <a:t>地域社会の職業</a:t>
            </a:r>
          </a:p>
          <a:p>
            <a:pPr marL="0" indent="0">
              <a:buNone/>
            </a:pPr>
            <a:r>
              <a:rPr lang="ja-JP" altLang="en-US" dirty="0"/>
              <a:t>　  情報の公開</a:t>
            </a:r>
            <a:endParaRPr kumimoji="1" lang="ja-JP" altLang="en-US" dirty="0"/>
          </a:p>
          <a:p>
            <a:endParaRPr kumimoji="1" lang="ja-JP" altLang="en-US" dirty="0"/>
          </a:p>
        </p:txBody>
      </p:sp>
      <p:sp>
        <p:nvSpPr>
          <p:cNvPr id="5" name="テキスト ボックス 4"/>
          <p:cNvSpPr txBox="1"/>
          <p:nvPr/>
        </p:nvSpPr>
        <p:spPr>
          <a:xfrm>
            <a:off x="539552" y="5733256"/>
            <a:ext cx="3960440" cy="707886"/>
          </a:xfrm>
          <a:prstGeom prst="rect">
            <a:avLst/>
          </a:prstGeom>
          <a:solidFill>
            <a:srgbClr val="FF0000"/>
          </a:solidFill>
        </p:spPr>
        <p:txBody>
          <a:bodyPr wrap="square" rtlCol="0">
            <a:spAutoFit/>
          </a:bodyPr>
          <a:lstStyle/>
          <a:p>
            <a:r>
              <a:rPr kumimoji="1" lang="ja-JP" altLang="en-US" sz="4000" dirty="0"/>
              <a:t>ロータリーの広報</a:t>
            </a:r>
          </a:p>
        </p:txBody>
      </p:sp>
      <p:sp>
        <p:nvSpPr>
          <p:cNvPr id="6" name="タイトル 1"/>
          <p:cNvSpPr>
            <a:spLocks noGrp="1"/>
          </p:cNvSpPr>
          <p:nvPr>
            <p:ph type="title"/>
          </p:nvPr>
        </p:nvSpPr>
        <p:spPr>
          <a:xfrm>
            <a:off x="539552" y="16772"/>
            <a:ext cx="8229600" cy="1143000"/>
          </a:xfrm>
        </p:spPr>
        <p:txBody>
          <a:bodyPr>
            <a:normAutofit/>
          </a:bodyPr>
          <a:lstStyle/>
          <a:p>
            <a:r>
              <a:rPr kumimoji="1" lang="ja-JP" altLang="en-US" sz="4000" dirty="0">
                <a:ln>
                  <a:solidFill>
                    <a:schemeClr val="tx1"/>
                  </a:solidFill>
                </a:ln>
                <a:solidFill>
                  <a:srgbClr val="FFFF99"/>
                </a:solidFill>
              </a:rPr>
              <a:t>職業奉仕の実践活動</a:t>
            </a:r>
          </a:p>
        </p:txBody>
      </p:sp>
      <p:pic>
        <p:nvPicPr>
          <p:cNvPr id="5122" name="Picture 2" descr="C:\Users\Tanaka\Pictures\imagesCAGCV1Q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560173"/>
            <a:ext cx="3816424" cy="5095122"/>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genryu.gif"/>
          <p:cNvPicPr>
            <a:picLocks noChangeAspect="1"/>
          </p:cNvPicPr>
          <p:nvPr/>
        </p:nvPicPr>
        <p:blipFill>
          <a:blip r:embed="rId4" cstate="print"/>
          <a:stretch>
            <a:fillRect/>
          </a:stretch>
        </p:blipFill>
        <p:spPr>
          <a:xfrm>
            <a:off x="0" y="6500834"/>
            <a:ext cx="1261602" cy="357166"/>
          </a:xfrm>
          <a:prstGeom prst="rect">
            <a:avLst/>
          </a:prstGeo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990379"/>
            <a:ext cx="3816424" cy="5716848"/>
          </a:xfrm>
          <a:prstGeom prst="rect">
            <a:avLst/>
          </a:prstGeom>
        </p:spPr>
      </p:pic>
    </p:spTree>
    <p:extLst>
      <p:ext uri="{BB962C8B-B14F-4D97-AF65-F5344CB8AC3E}">
        <p14:creationId xmlns:p14="http://schemas.microsoft.com/office/powerpoint/2010/main" val="159706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250"/>
                                        <p:tgtEl>
                                          <p:spTgt spid="5122"/>
                                        </p:tgtEl>
                                      </p:cBhvr>
                                    </p:animEffect>
                                  </p:childTnLst>
                                </p:cTn>
                              </p:par>
                            </p:childTnLst>
                          </p:cTn>
                        </p:par>
                        <p:par>
                          <p:cTn id="8" fill="hold">
                            <p:stCondLst>
                              <p:cond delay="125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25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25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25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925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1250"/>
                            </p:stCondLst>
                            <p:childTnLst>
                              <p:par>
                                <p:cTn id="34" presetID="2" presetClass="entr" presetSubtype="4" fill="hold" grpId="0"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3250"/>
                            </p:stCondLst>
                            <p:childTnLst>
                              <p:par>
                                <p:cTn id="39" presetID="2" presetClass="entr" presetSubtype="4"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25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071" y="0"/>
            <a:ext cx="9143999" cy="6858000"/>
          </a:xfrm>
        </p:spPr>
      </p:pic>
      <p:pic>
        <p:nvPicPr>
          <p:cNvPr id="5" name="図 4" descr="genryu.gif"/>
          <p:cNvPicPr>
            <a:picLocks noChangeAspect="1"/>
          </p:cNvPicPr>
          <p:nvPr/>
        </p:nvPicPr>
        <p:blipFill>
          <a:blip r:embed="rId4"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38952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3999" cy="6858000"/>
          </a:xfrm>
        </p:spPr>
      </p:pic>
      <p:pic>
        <p:nvPicPr>
          <p:cNvPr id="6" name="図 5" descr="genryu.gif"/>
          <p:cNvPicPr>
            <a:picLocks noChangeAspect="1"/>
          </p:cNvPicPr>
          <p:nvPr/>
        </p:nvPicPr>
        <p:blipFill>
          <a:blip r:embed="rId4" cstate="print"/>
          <a:stretch>
            <a:fillRect/>
          </a:stretch>
        </p:blipFill>
        <p:spPr>
          <a:xfrm>
            <a:off x="0" y="6474651"/>
            <a:ext cx="1261602" cy="357166"/>
          </a:xfrm>
          <a:prstGeom prst="rect">
            <a:avLst/>
          </a:prstGeom>
        </p:spPr>
      </p:pic>
    </p:spTree>
    <p:extLst>
      <p:ext uri="{BB962C8B-B14F-4D97-AF65-F5344CB8AC3E}">
        <p14:creationId xmlns:p14="http://schemas.microsoft.com/office/powerpoint/2010/main" val="316046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図 3" descr="Sheldon 04.jpg"/>
          <p:cNvPicPr>
            <a:picLocks noChangeAspect="1"/>
          </p:cNvPicPr>
          <p:nvPr/>
        </p:nvPicPr>
        <p:blipFill>
          <a:blip r:embed="rId3" cstate="print"/>
          <a:stretch>
            <a:fillRect/>
          </a:stretch>
        </p:blipFill>
        <p:spPr>
          <a:xfrm>
            <a:off x="179511" y="188640"/>
            <a:ext cx="5002661" cy="6480720"/>
          </a:xfrm>
          <a:prstGeom prst="rect">
            <a:avLst/>
          </a:prstGeom>
        </p:spPr>
      </p:pic>
      <p:pic>
        <p:nvPicPr>
          <p:cNvPr id="5" name="コンテンツ プレースホルダ 3" descr="Sheldon 03.jpg"/>
          <p:cNvPicPr>
            <a:picLocks noGrp="1" noChangeAspect="1"/>
          </p:cNvPicPr>
          <p:nvPr>
            <p:ph idx="1"/>
          </p:nvPr>
        </p:nvPicPr>
        <p:blipFill>
          <a:blip r:embed="rId4" cstate="print"/>
          <a:stretch>
            <a:fillRect/>
          </a:stretch>
        </p:blipFill>
        <p:spPr>
          <a:xfrm>
            <a:off x="4716016" y="188640"/>
            <a:ext cx="4260911" cy="6494413"/>
          </a:xfrm>
        </p:spPr>
      </p:pic>
      <p:sp>
        <p:nvSpPr>
          <p:cNvPr id="6" name="テキスト ボックス 5"/>
          <p:cNvSpPr txBox="1"/>
          <p:nvPr/>
        </p:nvSpPr>
        <p:spPr>
          <a:xfrm>
            <a:off x="683568" y="1124744"/>
            <a:ext cx="7704856" cy="452431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1" lang="en-US" altLang="ja-JP"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Arthur</a:t>
            </a:r>
          </a:p>
          <a:p>
            <a:pPr algn="ctr"/>
            <a:r>
              <a:rPr kumimoji="1" lang="en-US" altLang="ja-JP"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Frederick </a:t>
            </a:r>
          </a:p>
          <a:p>
            <a:pPr algn="ctr"/>
            <a:r>
              <a:rPr kumimoji="1" lang="en-US" altLang="ja-JP"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Sheldon</a:t>
            </a:r>
            <a:endParaRPr kumimoji="1" lang="ja-JP" alt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図 6" descr="genryu.gif"/>
          <p:cNvPicPr>
            <a:picLocks noChangeAspect="1"/>
          </p:cNvPicPr>
          <p:nvPr/>
        </p:nvPicPr>
        <p:blipFill>
          <a:blip r:embed="rId5"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42909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0"/>
                                        <p:tgtEl>
                                          <p:spTgt spid="5"/>
                                        </p:tgtEl>
                                      </p:cBhvr>
                                    </p:animEffect>
                                  </p:childTnLst>
                                </p:cTn>
                              </p:par>
                            </p:childTnLst>
                          </p:cTn>
                        </p:par>
                        <p:par>
                          <p:cTn id="12" fill="hold">
                            <p:stCondLst>
                              <p:cond delay="10000"/>
                            </p:stCondLst>
                            <p:childTnLst>
                              <p:par>
                                <p:cTn id="13" presetID="54" presetClass="entr" presetSubtype="0" accel="10000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0" fill="hold"/>
                                        <p:tgtEl>
                                          <p:spTgt spid="6"/>
                                        </p:tgtEl>
                                        <p:attrNameLst>
                                          <p:attrName>ppt_w</p:attrName>
                                        </p:attrNameLst>
                                      </p:cBhvr>
                                      <p:tavLst>
                                        <p:tav tm="0">
                                          <p:val>
                                            <p:strVal val="#ppt_w*0.05"/>
                                          </p:val>
                                        </p:tav>
                                        <p:tav tm="100000">
                                          <p:val>
                                            <p:strVal val="#ppt_w"/>
                                          </p:val>
                                        </p:tav>
                                      </p:tavLst>
                                    </p:anim>
                                    <p:anim calcmode="lin" valueType="num">
                                      <p:cBhvr>
                                        <p:cTn id="16" dur="5000" fill="hold"/>
                                        <p:tgtEl>
                                          <p:spTgt spid="6"/>
                                        </p:tgtEl>
                                        <p:attrNameLst>
                                          <p:attrName>ppt_h</p:attrName>
                                        </p:attrNameLst>
                                      </p:cBhvr>
                                      <p:tavLst>
                                        <p:tav tm="0">
                                          <p:val>
                                            <p:strVal val="#ppt_h"/>
                                          </p:val>
                                        </p:tav>
                                        <p:tav tm="100000">
                                          <p:val>
                                            <p:strVal val="#ppt_h"/>
                                          </p:val>
                                        </p:tav>
                                      </p:tavLst>
                                    </p:anim>
                                    <p:anim calcmode="lin" valueType="num">
                                      <p:cBhvr>
                                        <p:cTn id="17" dur="5000" fill="hold"/>
                                        <p:tgtEl>
                                          <p:spTgt spid="6"/>
                                        </p:tgtEl>
                                        <p:attrNameLst>
                                          <p:attrName>ppt_x</p:attrName>
                                        </p:attrNameLst>
                                      </p:cBhvr>
                                      <p:tavLst>
                                        <p:tav tm="0">
                                          <p:val>
                                            <p:strVal val="#ppt_x-.2"/>
                                          </p:val>
                                        </p:tav>
                                        <p:tav tm="100000">
                                          <p:val>
                                            <p:strVal val="#ppt_x"/>
                                          </p:val>
                                        </p:tav>
                                      </p:tavLst>
                                    </p:anim>
                                    <p:anim calcmode="lin" valueType="num">
                                      <p:cBhvr>
                                        <p:cTn id="18" dur="5000" fill="hold"/>
                                        <p:tgtEl>
                                          <p:spTgt spid="6"/>
                                        </p:tgtEl>
                                        <p:attrNameLst>
                                          <p:attrName>ppt_y</p:attrName>
                                        </p:attrNameLst>
                                      </p:cBhvr>
                                      <p:tavLst>
                                        <p:tav tm="0">
                                          <p:val>
                                            <p:strVal val="#ppt_y"/>
                                          </p:val>
                                        </p:tav>
                                        <p:tav tm="100000">
                                          <p:val>
                                            <p:strVal val="#ppt_y"/>
                                          </p:val>
                                        </p:tav>
                                      </p:tavLst>
                                    </p:anim>
                                    <p:animEffect transition="in" filter="fade">
                                      <p:cBhvr>
                                        <p:cTn id="19"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260648"/>
            <a:ext cx="8229600" cy="6418769"/>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1902</a:t>
            </a:r>
            <a:r>
              <a:rPr kumimoji="1" lang="ja-JP" altLang="en-US" sz="3000" b="1" i="0" u="none" strike="noStrike" kern="1200" normalizeH="0" baseline="0" noProof="0" dirty="0">
                <a:ln>
                  <a:solidFill>
                    <a:sysClr val="windowText" lastClr="000000"/>
                  </a:solidFill>
                </a:ln>
                <a:solidFill>
                  <a:srgbClr val="FFFF00"/>
                </a:solidFill>
                <a:uLnTx/>
                <a:uFillTx/>
              </a:rPr>
              <a:t>年　商売に成功する方法</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a:ln>
                  <a:solidFill>
                    <a:sysClr val="windowText" lastClr="000000"/>
                  </a:solidFill>
                </a:ln>
                <a:solidFill>
                  <a:srgbClr val="FFFF00"/>
                </a:solidFill>
              </a:rPr>
              <a:t>1902</a:t>
            </a:r>
            <a:r>
              <a:rPr lang="ja-JP" altLang="en-US" sz="3000" b="1" dirty="0">
                <a:ln>
                  <a:solidFill>
                    <a:sysClr val="windowText" lastClr="000000"/>
                  </a:solidFill>
                </a:ln>
                <a:solidFill>
                  <a:srgbClr val="FFFF00"/>
                </a:solidFill>
              </a:rPr>
              <a:t>年　シェルドン・コース</a:t>
            </a:r>
            <a:endParaRPr kumimoji="1" lang="ja-JP" altLang="en-US" sz="3000" b="1" i="0" u="none" strike="noStrike" kern="1200" normalizeH="0" baseline="0" noProof="0" dirty="0">
              <a:ln>
                <a:solidFill>
                  <a:sysClr val="windowText" lastClr="000000"/>
                </a:solidFill>
              </a:ln>
              <a:solidFill>
                <a:srgbClr val="FFFF00"/>
              </a:solidFill>
              <a:uLnTx/>
              <a:uFillTx/>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1903</a:t>
            </a:r>
            <a:r>
              <a:rPr kumimoji="1" lang="ja-JP" altLang="en-US" sz="3000" b="1" i="0" u="none" strike="noStrike" kern="1200" normalizeH="0" baseline="0" noProof="0" dirty="0">
                <a:ln>
                  <a:solidFill>
                    <a:sysClr val="windowText" lastClr="000000"/>
                  </a:solidFill>
                </a:ln>
                <a:solidFill>
                  <a:srgbClr val="FFFF00"/>
                </a:solidFill>
                <a:uLnTx/>
                <a:uFillTx/>
              </a:rPr>
              <a:t>年　成功する販売学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a:ln>
                  <a:solidFill>
                    <a:sysClr val="windowText" lastClr="000000"/>
                  </a:solidFill>
                </a:ln>
                <a:solidFill>
                  <a:srgbClr val="FFFF00"/>
                </a:solidFill>
              </a:rPr>
              <a:t>1906</a:t>
            </a:r>
            <a:r>
              <a:rPr lang="ja-JP" altLang="en-US" sz="3000" b="1" dirty="0">
                <a:ln>
                  <a:solidFill>
                    <a:sysClr val="windowText" lastClr="000000"/>
                  </a:solidFill>
                </a:ln>
                <a:solidFill>
                  <a:srgbClr val="FFFF00"/>
                </a:solidFill>
              </a:rPr>
              <a:t>年　産業成功学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1910</a:t>
            </a:r>
            <a:r>
              <a:rPr kumimoji="1" lang="ja-JP" altLang="en-US" sz="3000" b="1" i="0" u="none" strike="noStrike" kern="1200" normalizeH="0" baseline="0" noProof="0" dirty="0">
                <a:ln>
                  <a:solidFill>
                    <a:sysClr val="windowText" lastClr="000000"/>
                  </a:solidFill>
                </a:ln>
                <a:solidFill>
                  <a:srgbClr val="FFFF00"/>
                </a:solidFill>
                <a:uLnTx/>
                <a:uFillTx/>
              </a:rPr>
              <a:t>年　経営構築学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1911</a:t>
            </a:r>
            <a:r>
              <a:rPr kumimoji="1" lang="ja-JP" altLang="en-US" sz="3000" b="1" i="0" u="none" strike="noStrike" kern="1200" normalizeH="0" baseline="0" noProof="0" dirty="0">
                <a:ln>
                  <a:solidFill>
                    <a:sysClr val="windowText" lastClr="000000"/>
                  </a:solidFill>
                </a:ln>
                <a:solidFill>
                  <a:srgbClr val="FFFF00"/>
                </a:solidFill>
                <a:uLnTx/>
                <a:uFillTx/>
              </a:rPr>
              <a:t>年　販売術</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1913</a:t>
            </a:r>
            <a:r>
              <a:rPr kumimoji="1" lang="ja-JP" altLang="en-US" sz="3000" b="1" i="0" u="none" strike="noStrike" kern="1200" normalizeH="0" baseline="0" noProof="0" dirty="0">
                <a:ln>
                  <a:solidFill>
                    <a:sysClr val="windowText" lastClr="000000"/>
                  </a:solidFill>
                </a:ln>
                <a:solidFill>
                  <a:srgbClr val="FFFF00"/>
                </a:solidFill>
                <a:uLnTx/>
                <a:uFillTx/>
              </a:rPr>
              <a:t>年　効果的な能力に関する哲学と倫理</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1917</a:t>
            </a:r>
            <a:r>
              <a:rPr kumimoji="1" lang="ja-JP" altLang="en-US" sz="3000" b="1" i="0" u="none" strike="noStrike" kern="1200" normalizeH="0" baseline="0" noProof="0" dirty="0">
                <a:ln>
                  <a:solidFill>
                    <a:sysClr val="windowText" lastClr="000000"/>
                  </a:solidFill>
                </a:ln>
                <a:solidFill>
                  <a:srgbClr val="FFFF00"/>
                </a:solidFill>
                <a:uLnTx/>
                <a:uFillTx/>
              </a:rPr>
              <a:t>年　経営学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1921</a:t>
            </a:r>
            <a:r>
              <a:rPr kumimoji="1" lang="ja-JP" altLang="en-US" sz="3000" b="1" i="0" u="none" strike="noStrike" kern="1200" normalizeH="0" baseline="0" noProof="0" dirty="0">
                <a:ln>
                  <a:solidFill>
                    <a:sysClr val="windowText" lastClr="000000"/>
                  </a:solidFill>
                </a:ln>
                <a:solidFill>
                  <a:srgbClr val="FFFF00"/>
                </a:solidFill>
                <a:uLnTx/>
                <a:uFillTx/>
              </a:rPr>
              <a:t>年　ロータリー哲学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1929</a:t>
            </a:r>
            <a:r>
              <a:rPr kumimoji="1" lang="ja-JP" altLang="en-US" sz="3000" b="1" i="0" u="none" strike="noStrike" kern="1200" normalizeH="0" baseline="0" noProof="0" dirty="0">
                <a:ln>
                  <a:solidFill>
                    <a:sysClr val="windowText" lastClr="000000"/>
                  </a:solidFill>
                </a:ln>
                <a:solidFill>
                  <a:srgbClr val="FFFF00"/>
                </a:solidFill>
                <a:uLnTx/>
                <a:uFillTx/>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
        <p:nvSpPr>
          <p:cNvPr id="2" name="テキスト ボックス 1"/>
          <p:cNvSpPr txBox="1"/>
          <p:nvPr/>
        </p:nvSpPr>
        <p:spPr>
          <a:xfrm>
            <a:off x="1691680" y="5634646"/>
            <a:ext cx="6264695" cy="1015663"/>
          </a:xfrm>
          <a:prstGeom prst="rect">
            <a:avLst/>
          </a:prstGeom>
          <a:noFill/>
        </p:spPr>
        <p:txBody>
          <a:bodyPr wrap="square" rtlCol="0">
            <a:spAutoFit/>
          </a:bodyPr>
          <a:lstStyle/>
          <a:p>
            <a:pPr algn="ctr"/>
            <a:r>
              <a:rPr kumimoji="1" lang="en-US" altLang="ja-JP" sz="6000" dirty="0">
                <a:ln>
                  <a:solidFill>
                    <a:schemeClr val="tx1"/>
                  </a:solidFill>
                </a:ln>
                <a:solidFill>
                  <a:schemeClr val="bg1"/>
                </a:solidFill>
                <a:hlinkClick r:id="rId8" action="ppaction://hlinksldjump"/>
              </a:rPr>
              <a:t>http://genryu.org</a:t>
            </a:r>
            <a:endParaRPr kumimoji="1" lang="ja-JP" altLang="en-US" sz="6000" dirty="0">
              <a:ln>
                <a:solidFill>
                  <a:schemeClr val="tx1"/>
                </a:solidFill>
              </a:ln>
              <a:solidFill>
                <a:schemeClr val="bg1"/>
              </a:solidFill>
            </a:endParaRPr>
          </a:p>
        </p:txBody>
      </p:sp>
    </p:spTree>
    <p:extLst>
      <p:ext uri="{BB962C8B-B14F-4D97-AF65-F5344CB8AC3E}">
        <p14:creationId xmlns:p14="http://schemas.microsoft.com/office/powerpoint/2010/main" val="80526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31"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0016"/>
            <a:ext cx="8229600" cy="1143000"/>
          </a:xfrm>
        </p:spPr>
        <p:txBody>
          <a:bodyPr>
            <a:normAutofit/>
          </a:bodyPr>
          <a:lstStyle/>
          <a:p>
            <a:r>
              <a:rPr kumimoji="1" lang="ja-JP" altLang="en-US" sz="4000" dirty="0">
                <a:solidFill>
                  <a:srgbClr val="FFFF99"/>
                </a:solidFill>
              </a:rPr>
              <a:t>実業人のメリット</a:t>
            </a:r>
          </a:p>
        </p:txBody>
      </p:sp>
      <p:sp>
        <p:nvSpPr>
          <p:cNvPr id="3" name="コンテンツ プレースホルダー 2"/>
          <p:cNvSpPr>
            <a:spLocks noGrp="1"/>
          </p:cNvSpPr>
          <p:nvPr>
            <p:ph idx="1"/>
          </p:nvPr>
        </p:nvSpPr>
        <p:spPr/>
        <p:txBody>
          <a:bodyPr/>
          <a:lstStyle/>
          <a:p>
            <a:r>
              <a:rPr kumimoji="1" lang="ja-JP" altLang="en-US" dirty="0"/>
              <a:t>建設的な事業の構築</a:t>
            </a:r>
          </a:p>
          <a:p>
            <a:r>
              <a:rPr lang="ja-JP" altLang="en-US" dirty="0"/>
              <a:t>事業の継続的な発展</a:t>
            </a:r>
          </a:p>
          <a:p>
            <a:r>
              <a:rPr kumimoji="1" lang="ja-JP" altLang="en-US" dirty="0"/>
              <a:t>継続的に利益をもたらす顧客の確保</a:t>
            </a:r>
          </a:p>
          <a:p>
            <a:endParaRPr lang="ja-JP" altLang="en-US" dirty="0"/>
          </a:p>
          <a:p>
            <a:r>
              <a:rPr kumimoji="1" lang="ja-JP" altLang="en-US" dirty="0"/>
              <a:t>アーサー・フレデリック・シェルドンの奉仕理念</a:t>
            </a:r>
          </a:p>
          <a:p>
            <a:pPr marL="0" indent="0">
              <a:buNone/>
            </a:pPr>
            <a:r>
              <a:rPr lang="en-US" altLang="ja-JP" sz="4800" dirty="0">
                <a:solidFill>
                  <a:srgbClr val="FFFF00"/>
                </a:solidFill>
              </a:rPr>
              <a:t>He profits most who serves best</a:t>
            </a:r>
            <a:endParaRPr kumimoji="1" lang="ja-JP" altLang="en-US" sz="4800" dirty="0">
              <a:solidFill>
                <a:srgbClr val="FFFF00"/>
              </a:solidFill>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24570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 3" descr="0010.jpg"/>
          <p:cNvPicPr>
            <a:picLocks noGrp="1" noChangeAspect="1"/>
          </p:cNvPicPr>
          <p:nvPr>
            <p:ph idx="1"/>
          </p:nvPr>
        </p:nvPicPr>
        <p:blipFill>
          <a:blip r:embed="rId3" cstate="print"/>
          <a:stretch>
            <a:fillRect/>
          </a:stretch>
        </p:blipFill>
        <p:spPr>
          <a:xfrm>
            <a:off x="0" y="0"/>
            <a:ext cx="9144000" cy="6858000"/>
          </a:xfrm>
        </p:spPr>
      </p:pic>
      <p:sp>
        <p:nvSpPr>
          <p:cNvPr id="5" name="タイトル 1"/>
          <p:cNvSpPr txBox="1">
            <a:spLocks/>
          </p:cNvSpPr>
          <p:nvPr/>
        </p:nvSpPr>
        <p:spPr>
          <a:xfrm>
            <a:off x="218941" y="274638"/>
            <a:ext cx="8745547" cy="603468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7200" b="1" i="0" u="none" strike="noStrike" kern="1200" cap="none" spc="0" normalizeH="0" baseline="0" noProof="0" dirty="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シェルドンの</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7200" b="1" i="0" u="none" strike="noStrike" kern="1200" cap="none" spc="0" normalizeH="0" baseline="0" noProof="0" dirty="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奉仕理念のメリットは</a:t>
            </a: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7200" b="1" dirty="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latin typeface="AR P明朝体U" pitchFamily="50" charset="-128"/>
                <a:ea typeface="AR P明朝体U" pitchFamily="50" charset="-128"/>
                <a:cs typeface="+mj-cs"/>
              </a:rPr>
              <a:t>自らの事業を</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7200" b="1" i="0" u="none" strike="noStrike" kern="1200" cap="none" spc="0" normalizeH="0" baseline="0" noProof="0" dirty="0">
                <a:ln w="12700">
                  <a:solidFill>
                    <a:srgbClr val="000099"/>
                  </a:solidFill>
                  <a:prstDash val="solid"/>
                </a:ln>
                <a:solidFill>
                  <a:schemeClr val="bg2">
                    <a:lumMod val="20000"/>
                    <a:lumOff val="80000"/>
                  </a:schemeClr>
                </a:solidFill>
                <a:effectLst>
                  <a:outerShdw blurRad="41275" dist="20320" dir="1800000" algn="tl" rotWithShape="0">
                    <a:srgbClr val="000000">
                      <a:alpha val="40000"/>
                    </a:srgbClr>
                  </a:outerShdw>
                </a:effectLst>
                <a:uLnTx/>
                <a:uFillTx/>
                <a:latin typeface="AR P明朝体U" pitchFamily="50" charset="-128"/>
                <a:ea typeface="AR P明朝体U" pitchFamily="50" charset="-128"/>
                <a:cs typeface="+mj-cs"/>
              </a:rPr>
              <a:t>隆盛に導くこと</a:t>
            </a:r>
          </a:p>
        </p:txBody>
      </p:sp>
      <p:pic>
        <p:nvPicPr>
          <p:cNvPr id="6" name="図 5" descr="genryu.gif"/>
          <p:cNvPicPr>
            <a:picLocks noChangeAspect="1"/>
          </p:cNvPicPr>
          <p:nvPr/>
        </p:nvPicPr>
        <p:blipFill>
          <a:blip r:embed="rId4" cstate="print"/>
          <a:stretch>
            <a:fillRect/>
          </a:stretch>
        </p:blipFill>
        <p:spPr>
          <a:xfrm>
            <a:off x="-24003" y="6500834"/>
            <a:ext cx="1261602" cy="357166"/>
          </a:xfrm>
          <a:prstGeom prst="rect">
            <a:avLst/>
          </a:prstGeom>
        </p:spPr>
      </p:pic>
    </p:spTree>
    <p:extLst>
      <p:ext uri="{BB962C8B-B14F-4D97-AF65-F5344CB8AC3E}">
        <p14:creationId xmlns:p14="http://schemas.microsoft.com/office/powerpoint/2010/main" val="327341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diamond(in)">
                                      <p:cBhvr>
                                        <p:cTn id="11" dur="2000"/>
                                        <p:tgtEl>
                                          <p:spTgt spid="5">
                                            <p:txEl>
                                              <p:pRg st="1" end="1"/>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diamond(in)">
                                      <p:cBhvr>
                                        <p:cTn id="15" dur="2000"/>
                                        <p:tgtEl>
                                          <p:spTgt spid="5">
                                            <p:txEl>
                                              <p:pRg st="2" end="2"/>
                                            </p:txEl>
                                          </p:spTgt>
                                        </p:tgtEl>
                                      </p:cBhvr>
                                    </p:animEffect>
                                  </p:childTnLst>
                                </p:cTn>
                              </p:par>
                            </p:childTnLst>
                          </p:cTn>
                        </p:par>
                        <p:par>
                          <p:cTn id="16" fill="hold">
                            <p:stCondLst>
                              <p:cond delay="6000"/>
                            </p:stCondLst>
                            <p:childTnLst>
                              <p:par>
                                <p:cTn id="17" presetID="8" presetClass="entr" presetSubtype="16"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diamond(in)">
                                      <p:cBhvr>
                                        <p:cTn id="19"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4241</TotalTime>
  <Words>7993</Words>
  <Application>Microsoft Office PowerPoint</Application>
  <PresentationFormat>画面に合わせる (4:3)</PresentationFormat>
  <Paragraphs>522</Paragraphs>
  <Slides>38</Slides>
  <Notes>38</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38</vt:i4>
      </vt:variant>
    </vt:vector>
  </HeadingPairs>
  <TitlesOfParts>
    <vt:vector size="47" baseType="lpstr">
      <vt:lpstr>AR P明朝体U</vt:lpstr>
      <vt:lpstr>AR隷書体M</vt:lpstr>
      <vt:lpstr>HGPｺﾞｼｯｸE</vt:lpstr>
      <vt:lpstr>ＭＳ Ｐゴシック</vt:lpstr>
      <vt:lpstr>Arial</vt:lpstr>
      <vt:lpstr>Calibri</vt:lpstr>
      <vt:lpstr>Century</vt:lpstr>
      <vt:lpstr>Office テーマ</vt:lpstr>
      <vt:lpstr>Image</vt:lpstr>
      <vt:lpstr>PowerPoint プレゼンテーション</vt:lpstr>
      <vt:lpstr>ロータリーのメリット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実業人のメリット</vt:lpstr>
      <vt:lpstr>PowerPoint プレゼンテーション</vt:lpstr>
      <vt:lpstr>決議23-34</vt:lpstr>
      <vt:lpstr>クラブの例会は 自らの事業を 語り相談する場</vt:lpstr>
      <vt:lpstr>資本主義の弊害</vt:lpstr>
      <vt:lpstr>安い労働力　奴隷制度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奉仕理念を持った　　　　　　ロータリーへの転換</vt:lpstr>
      <vt:lpstr>シェルドンの 奉仕理念が 原型となって 修正資本主義が作られた　  時代を30年先取りした思考 </vt:lpstr>
      <vt:lpstr>東照宮　三猿</vt:lpstr>
      <vt:lpstr>秩父神社　三猿</vt:lpstr>
      <vt:lpstr>PowerPoint プレゼンテーション</vt:lpstr>
      <vt:lpstr>He profits most who serves best</vt:lpstr>
      <vt:lpstr>奉仕とは</vt:lpstr>
      <vt:lpstr>価値ある幸福の要素</vt:lpstr>
      <vt:lpstr>価値ある奉仕の要素</vt:lpstr>
      <vt:lpstr>正しい質・量・管理の方法</vt:lpstr>
      <vt:lpstr>正しい質・量・管理の方法</vt:lpstr>
      <vt:lpstr>正しい質・量・管理の方法</vt:lpstr>
      <vt:lpstr>正しい質・量・管理の方法</vt:lpstr>
      <vt:lpstr>新しい労使関係</vt:lpstr>
      <vt:lpstr>経済的に成功する方法</vt:lpstr>
      <vt:lpstr>シェルドンの奉仕理念  He profits most who serves best  ロータリーの職業奉仕理念 </vt:lpstr>
      <vt:lpstr>奉仕理念に基づいて 継続的な利益をもたらす 顧客を確保する  職業奉仕実践の 受益者はロータリアン</vt:lpstr>
      <vt:lpstr>職業奉仕の実践活動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プラスイノベーション キッズテック</cp:lastModifiedBy>
  <cp:revision>209</cp:revision>
  <dcterms:created xsi:type="dcterms:W3CDTF">2011-07-09T00:39:15Z</dcterms:created>
  <dcterms:modified xsi:type="dcterms:W3CDTF">2026-03-27T08:52:43Z</dcterms:modified>
</cp:coreProperties>
</file>