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67" r:id="rId2"/>
    <p:sldId id="468" r:id="rId3"/>
    <p:sldId id="466" r:id="rId4"/>
    <p:sldId id="470" r:id="rId5"/>
    <p:sldId id="471" r:id="rId6"/>
    <p:sldId id="472" r:id="rId7"/>
    <p:sldId id="473" r:id="rId8"/>
    <p:sldId id="469" r:id="rId9"/>
    <p:sldId id="486" r:id="rId10"/>
    <p:sldId id="435" r:id="rId11"/>
    <p:sldId id="474" r:id="rId12"/>
    <p:sldId id="475" r:id="rId13"/>
    <p:sldId id="476" r:id="rId14"/>
    <p:sldId id="477" r:id="rId15"/>
    <p:sldId id="478" r:id="rId16"/>
    <p:sldId id="479" r:id="rId17"/>
    <p:sldId id="480" r:id="rId18"/>
    <p:sldId id="481" r:id="rId19"/>
    <p:sldId id="482" r:id="rId20"/>
    <p:sldId id="439" r:id="rId21"/>
    <p:sldId id="440" r:id="rId22"/>
    <p:sldId id="441" r:id="rId23"/>
    <p:sldId id="442" r:id="rId24"/>
    <p:sldId id="443" r:id="rId25"/>
    <p:sldId id="464" r:id="rId26"/>
    <p:sldId id="462" r:id="rId27"/>
    <p:sldId id="463" r:id="rId28"/>
    <p:sldId id="446" r:id="rId29"/>
    <p:sldId id="449" r:id="rId30"/>
    <p:sldId id="450" r:id="rId31"/>
    <p:sldId id="487" r:id="rId32"/>
    <p:sldId id="483" r:id="rId33"/>
    <p:sldId id="484" r:id="rId34"/>
    <p:sldId id="457" r:id="rId35"/>
    <p:sldId id="459" r:id="rId36"/>
    <p:sldId id="488" r:id="rId37"/>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455" autoAdjust="0"/>
    <p:restoredTop sz="49805" autoAdjust="0"/>
  </p:normalViewPr>
  <p:slideViewPr>
    <p:cSldViewPr>
      <p:cViewPr varScale="1">
        <p:scale>
          <a:sx n="62" d="100"/>
          <a:sy n="62" d="100"/>
        </p:scale>
        <p:origin x="-90" y="-840"/>
      </p:cViewPr>
      <p:guideLst>
        <p:guide orient="horz" pos="2160"/>
        <p:guide pos="2880"/>
      </p:guideLst>
    </p:cSldViewPr>
  </p:slideViewPr>
  <p:notesTextViewPr>
    <p:cViewPr>
      <p:scale>
        <a:sx n="100" d="100"/>
        <a:sy n="100" d="100"/>
      </p:scale>
      <p:origin x="0" y="0"/>
    </p:cViewPr>
  </p:notesTextViewPr>
  <p:sorterViewPr>
    <p:cViewPr>
      <p:scale>
        <a:sx n="1" d="2"/>
        <a:sy n="1" d="2"/>
      </p:scale>
      <p:origin x="0" y="0"/>
    </p:cViewPr>
  </p:sorterViewPr>
  <p:notesViewPr>
    <p:cSldViewPr>
      <p:cViewPr varScale="1">
        <p:scale>
          <a:sx n="139" d="100"/>
          <a:sy n="139" d="100"/>
        </p:scale>
        <p:origin x="-108" y="-43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B7C318-F642-4664-8F2A-928D6D029E7D}" type="datetimeFigureOut">
              <a:rPr kumimoji="1" lang="ja-JP" altLang="en-US" smtClean="0"/>
              <a:pPr/>
              <a:t>2026/3/27</a:t>
            </a:fld>
            <a:endParaRPr kumimoji="1" lang="ja-JP" altLang="en-US" dirty="0"/>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dirty="0"/>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5AC7D9-C8A4-4D7F-BCAD-99F76C2F2C4F}" type="slidenum">
              <a:rPr kumimoji="1" lang="ja-JP" altLang="en-US" smtClean="0"/>
              <a:pPr/>
              <a:t>‹#›</a:t>
            </a:fld>
            <a:endParaRPr kumimoji="1" lang="ja-JP" altLang="en-US" dirty="0"/>
          </a:p>
        </p:txBody>
      </p:sp>
    </p:spTree>
    <p:extLst>
      <p:ext uri="{BB962C8B-B14F-4D97-AF65-F5344CB8AC3E}">
        <p14:creationId xmlns:p14="http://schemas.microsoft.com/office/powerpoint/2010/main" val="153370186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ロータリーの実践活動が徐々に変化して、今や、人道的奉仕活動に多くのエネルギーが割かれる時代になりました。しかしその一方で、この活動の原点はどこにあるのかを、常に思い起こす必要が重要になってきま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effectLst/>
                <a:latin typeface="+mn-lt"/>
                <a:ea typeface="+mn-ea"/>
                <a:cs typeface="+mn-cs"/>
              </a:rPr>
              <a:t>私はそのためにあえて「源流の会」という組織を立ち上げて、ロータリーの原点を見つめると同時に、その歩みを示した貴重な文献を収集して、それをデジタル保存し、会員の閲覧に供する作業を続けています。</a:t>
            </a:r>
            <a:r>
              <a:rPr kumimoji="1" lang="ja-JP" altLang="ja-JP" sz="1200" kern="1200" dirty="0">
                <a:solidFill>
                  <a:schemeClr val="tx1"/>
                </a:solidFill>
                <a:effectLst/>
                <a:latin typeface="+mn-lt"/>
                <a:ea typeface="+mn-ea"/>
                <a:cs typeface="+mn-cs"/>
              </a:rPr>
              <a:t>現時点では目立たぬ作業ですが、将来はロータリアン共通の価値ある財産となることを祈念しております。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自然科学を志す者として、全ては証拠に基づいて解釈することが私の習性になっています。すなわち、ロータリーを理解しようと思えば、その当事者が残した一次文献に頼るのが最も賢明な方法だと考えてい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今日は私が収集したシェルドンの文献に基づいて、シェルドンという人物の実像とその思考を追及しようと思います。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a:t>
            </a:fld>
            <a:endParaRPr kumimoji="1" lang="ja-JP" altLang="en-US" dirty="0"/>
          </a:p>
        </p:txBody>
      </p:sp>
    </p:spTree>
    <p:extLst>
      <p:ext uri="{BB962C8B-B14F-4D97-AF65-F5344CB8AC3E}">
        <p14:creationId xmlns:p14="http://schemas.microsoft.com/office/powerpoint/2010/main" val="21374631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シェルドンの奉仕理念を語る前に、当時の経済や経営の実態を理解しておかなければなりません。</a:t>
            </a:r>
          </a:p>
          <a:p>
            <a:r>
              <a:rPr lang="ja-JP" altLang="en-US" dirty="0"/>
              <a:t>資本主義とは産業革命後の社会における資本家と労働者による経済体制のことで、資本家対労働者の対立の構図だと考えられています。</a:t>
            </a:r>
          </a:p>
          <a:p>
            <a:r>
              <a:rPr lang="en-US" altLang="ja-JP" dirty="0"/>
              <a:t>19</a:t>
            </a:r>
            <a:r>
              <a:rPr lang="ja-JP" altLang="en-US" dirty="0"/>
              <a:t>世紀から</a:t>
            </a:r>
            <a:r>
              <a:rPr lang="en-US" altLang="ja-JP" dirty="0"/>
              <a:t>20</a:t>
            </a:r>
            <a:r>
              <a:rPr lang="ja-JP" altLang="en-US" dirty="0"/>
              <a:t>世紀初頭、すなわちロータリーが創立された当時は、醜い資本家の欲望が労働者を搾取した時代でもありました。</a:t>
            </a:r>
            <a:endParaRPr lang="en-US" altLang="ja-JP" dirty="0"/>
          </a:p>
          <a:p>
            <a:r>
              <a:rPr lang="ja-JP" altLang="en-US" dirty="0"/>
              <a:t>いかに安い賃金で労働者を雇うかが利潤を増やす鍵となり、そこが労働者の貧困、失業などの問題や、無秩序な自由競争による経済恐慌などの大きな社会矛盾を生む原因になりました。</a:t>
            </a:r>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10</a:t>
            </a:fld>
            <a:endParaRPr kumimoji="1" lang="ja-JP" altLang="en-US"/>
          </a:p>
        </p:txBody>
      </p:sp>
    </p:spTree>
    <p:extLst>
      <p:ext uri="{BB962C8B-B14F-4D97-AF65-F5344CB8AC3E}">
        <p14:creationId xmlns:p14="http://schemas.microsoft.com/office/powerpoint/2010/main" val="3954085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ja-JP" altLang="en-US" sz="1200" b="0" i="0" u="none" strike="noStrike" kern="1200" baseline="0" dirty="0">
                <a:solidFill>
                  <a:schemeClr val="tx1"/>
                </a:solidFill>
                <a:latin typeface="+mn-lt"/>
                <a:ea typeface="+mn-ea"/>
                <a:cs typeface="+mn-cs"/>
              </a:rPr>
              <a:t>この時期にこの社会矛盾を解消するために数多くの動きをした学派の一つに、カール・メンガーが率いるオーストリア学派があります。 </a:t>
            </a:r>
          </a:p>
          <a:p>
            <a:r>
              <a:rPr kumimoji="1" lang="ja-JP" altLang="en-US" sz="1200" b="0" i="0" u="none" strike="noStrike" kern="1200" baseline="0" dirty="0">
                <a:solidFill>
                  <a:schemeClr val="tx1"/>
                </a:solidFill>
                <a:latin typeface="+mn-lt"/>
                <a:ea typeface="+mn-ea"/>
                <a:cs typeface="+mn-cs"/>
              </a:rPr>
              <a:t>この学派は政治的には左派から右派までの広い人材から構成されていて、その中の先験主義</a:t>
            </a:r>
            <a:r>
              <a:rPr kumimoji="1" lang="en-US" altLang="ja-JP" sz="1200" b="0" i="0" u="none" strike="noStrike" kern="1200" baseline="0" dirty="0">
                <a:solidFill>
                  <a:schemeClr val="tx1"/>
                </a:solidFill>
                <a:latin typeface="+mn-lt"/>
                <a:ea typeface="+mn-ea"/>
                <a:cs typeface="+mn-cs"/>
              </a:rPr>
              <a:t>(</a:t>
            </a:r>
            <a:r>
              <a:rPr kumimoji="1" lang="ja-JP" altLang="en-US" sz="1200" b="0" i="0" u="none" strike="noStrike" kern="1200" baseline="0" dirty="0">
                <a:solidFill>
                  <a:schemeClr val="tx1"/>
                </a:solidFill>
                <a:latin typeface="+mn-lt"/>
                <a:ea typeface="+mn-ea"/>
                <a:cs typeface="+mn-cs"/>
              </a:rPr>
              <a:t>アプリオリズム</a:t>
            </a:r>
            <a:r>
              <a:rPr kumimoji="1" lang="en-US" altLang="ja-JP" sz="1200" b="0" i="0" u="none" strike="noStrike" kern="1200" baseline="0" dirty="0">
                <a:solidFill>
                  <a:schemeClr val="tx1"/>
                </a:solidFill>
                <a:latin typeface="+mn-lt"/>
                <a:ea typeface="+mn-ea"/>
                <a:cs typeface="+mn-cs"/>
              </a:rPr>
              <a:t>)</a:t>
            </a:r>
            <a:r>
              <a:rPr kumimoji="1" lang="ja-JP" altLang="en-US" sz="1200" b="0" i="0" u="none" strike="noStrike" kern="1200" baseline="0" dirty="0">
                <a:solidFill>
                  <a:schemeClr val="tx1"/>
                </a:solidFill>
                <a:latin typeface="+mn-lt"/>
                <a:ea typeface="+mn-ea"/>
                <a:cs typeface="+mn-cs"/>
              </a:rPr>
              <a:t>の最も左翼的なグループは、その不合理な資本主義経済そのものを打破するためには、社会主義や共産主義革命が必要であると考えて、</a:t>
            </a:r>
            <a:r>
              <a:rPr kumimoji="1" lang="en-US" altLang="ja-JP" sz="1200" b="0" i="0" u="none" strike="noStrike" kern="1200" baseline="0" dirty="0">
                <a:solidFill>
                  <a:schemeClr val="tx1"/>
                </a:solidFill>
                <a:latin typeface="+mn-lt"/>
                <a:ea typeface="+mn-ea"/>
                <a:cs typeface="+mn-cs"/>
              </a:rPr>
              <a:t>1905</a:t>
            </a:r>
            <a:r>
              <a:rPr kumimoji="1" lang="ja-JP" altLang="en-US" sz="1200" b="0" i="0" u="none" strike="noStrike" kern="1200" baseline="0" dirty="0">
                <a:solidFill>
                  <a:schemeClr val="tx1"/>
                </a:solidFill>
                <a:latin typeface="+mn-lt"/>
                <a:ea typeface="+mn-ea"/>
                <a:cs typeface="+mn-cs"/>
              </a:rPr>
              <a:t>年から、</a:t>
            </a:r>
            <a:r>
              <a:rPr kumimoji="1" lang="en-US" altLang="ja-JP" sz="1200" b="0" i="0" u="none" strike="noStrike" kern="1200" baseline="0" dirty="0">
                <a:solidFill>
                  <a:schemeClr val="tx1"/>
                </a:solidFill>
                <a:latin typeface="+mn-lt"/>
                <a:ea typeface="+mn-ea"/>
                <a:cs typeface="+mn-cs"/>
              </a:rPr>
              <a:t>1917</a:t>
            </a:r>
            <a:r>
              <a:rPr kumimoji="1" lang="ja-JP" altLang="en-US" sz="1200" b="0" i="0" u="none" strike="noStrike" kern="1200" baseline="0" dirty="0">
                <a:solidFill>
                  <a:schemeClr val="tx1"/>
                </a:solidFill>
                <a:latin typeface="+mn-lt"/>
                <a:ea typeface="+mn-ea"/>
                <a:cs typeface="+mn-cs"/>
              </a:rPr>
              <a:t>年に起こしたのがロシア革命で す。 </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11</a:t>
            </a:fld>
            <a:endParaRPr kumimoji="1" lang="ja-JP" altLang="en-US"/>
          </a:p>
        </p:txBody>
      </p:sp>
    </p:spTree>
    <p:extLst>
      <p:ext uri="{BB962C8B-B14F-4D97-AF65-F5344CB8AC3E}">
        <p14:creationId xmlns:p14="http://schemas.microsoft.com/office/powerpoint/2010/main" val="1789511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ja-JP" altLang="ja-JP" sz="1200" kern="1200" dirty="0">
                <a:solidFill>
                  <a:schemeClr val="tx1"/>
                </a:solidFill>
                <a:effectLst/>
                <a:latin typeface="+mn-lt"/>
                <a:ea typeface="+mn-ea"/>
                <a:cs typeface="+mn-cs"/>
              </a:rPr>
              <a:t>これとほぼ同じ時期に活動を開始したのが、中間派と右派の間の、それも中間派に近い考え方アーサー・フレデリック・シェルドンなどのミシガン大学のグループです。シェルドンの経営学理念は、資本主義の枠内で、継続的な事業の発展を得るためには、自分の儲けを優先するのではなく自分の職業を通じて社会に貢献するという意図を持って事業を営む、すなわち会社経営を学問だととらえて、原理原則に基づいた企業経営をすべきだと考えました。また利益を独占するのではなくて、従業員や取引に関係する人たちと適正に再配分することが継続的に利益を得る顧客を確保する方法だと考えたのです。政府の規制ではなくて、事業主の発想に基づいた経営者と従業員の自発的な量と質と管理状態 のコントロールであり、いわば事業所と労働者が自発的に行う修正資本主義に近い考え方でした。</a:t>
            </a:r>
          </a:p>
          <a:p>
            <a:r>
              <a:rPr kumimoji="1" lang="ja-JP" altLang="ja-JP" sz="1200" kern="1200" dirty="0">
                <a:solidFill>
                  <a:schemeClr val="tx1"/>
                </a:solidFill>
                <a:effectLst/>
                <a:latin typeface="+mn-lt"/>
                <a:ea typeface="+mn-ea"/>
                <a:cs typeface="+mn-cs"/>
              </a:rPr>
              <a:t>シェルドンはそのための学校を</a:t>
            </a:r>
            <a:r>
              <a:rPr kumimoji="1" lang="en-US" altLang="ja-JP" sz="1200" kern="1200" dirty="0">
                <a:solidFill>
                  <a:schemeClr val="tx1"/>
                </a:solidFill>
                <a:effectLst/>
                <a:latin typeface="+mn-lt"/>
                <a:ea typeface="+mn-ea"/>
                <a:cs typeface="+mn-cs"/>
              </a:rPr>
              <a:t>1902</a:t>
            </a:r>
            <a:r>
              <a:rPr kumimoji="1" lang="ja-JP" altLang="ja-JP" sz="1200" kern="1200" dirty="0">
                <a:solidFill>
                  <a:schemeClr val="tx1"/>
                </a:solidFill>
                <a:effectLst/>
                <a:latin typeface="+mn-lt"/>
                <a:ea typeface="+mn-ea"/>
                <a:cs typeface="+mn-cs"/>
              </a:rPr>
              <a:t>年からシカゴで開校し、数多くの経営学のリーダーを世の中に送り出しています。それらの人がアメリカの経済界を先導して、修正資本主義が効果を表す</a:t>
            </a:r>
            <a:r>
              <a:rPr kumimoji="1" lang="en-US" altLang="ja-JP" sz="1200" kern="1200" dirty="0">
                <a:solidFill>
                  <a:schemeClr val="tx1"/>
                </a:solidFill>
                <a:effectLst/>
                <a:latin typeface="+mn-lt"/>
                <a:ea typeface="+mn-ea"/>
                <a:cs typeface="+mn-cs"/>
              </a:rPr>
              <a:t>1938</a:t>
            </a:r>
            <a:r>
              <a:rPr kumimoji="1" lang="ja-JP" altLang="ja-JP" sz="1200" kern="1200" dirty="0">
                <a:solidFill>
                  <a:schemeClr val="tx1"/>
                </a:solidFill>
                <a:effectLst/>
                <a:latin typeface="+mn-lt"/>
                <a:ea typeface="+mn-ea"/>
                <a:cs typeface="+mn-cs"/>
              </a:rPr>
              <a:t>年頃までは、これらの人が一身に資本主義体制を守り抜いたと言っても過言ではありません。</a:t>
            </a:r>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12</a:t>
            </a:fld>
            <a:endParaRPr kumimoji="1" lang="ja-JP" altLang="en-US"/>
          </a:p>
        </p:txBody>
      </p:sp>
    </p:spTree>
    <p:extLst>
      <p:ext uri="{BB962C8B-B14F-4D97-AF65-F5344CB8AC3E}">
        <p14:creationId xmlns:p14="http://schemas.microsoft.com/office/powerpoint/2010/main" val="1789511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ja-JP" altLang="en-US" sz="1200" b="0" i="0" u="none" strike="noStrike" kern="1200" baseline="0" dirty="0">
                <a:solidFill>
                  <a:schemeClr val="tx1"/>
                </a:solidFill>
                <a:latin typeface="+mn-lt"/>
                <a:ea typeface="+mn-ea"/>
                <a:cs typeface="+mn-cs"/>
              </a:rPr>
              <a:t>中道左派に属したケインズ派は修正資本主義を提唱し、その政策は世界大恐慌の対策として、民主党に引き継がれましたが、現実的な政策を実施したのは</a:t>
            </a:r>
            <a:r>
              <a:rPr kumimoji="1" lang="en-US" altLang="ja-JP" sz="1200" b="0" i="0" u="none" strike="noStrike" kern="1200" baseline="0" dirty="0">
                <a:solidFill>
                  <a:schemeClr val="tx1"/>
                </a:solidFill>
                <a:latin typeface="+mn-lt"/>
                <a:ea typeface="+mn-ea"/>
                <a:cs typeface="+mn-cs"/>
              </a:rPr>
              <a:t>1935</a:t>
            </a:r>
            <a:r>
              <a:rPr kumimoji="1" lang="ja-JP" altLang="en-US" sz="1200" b="0" i="0" u="none" strike="noStrike" kern="1200" baseline="0" dirty="0">
                <a:solidFill>
                  <a:schemeClr val="tx1"/>
                </a:solidFill>
                <a:latin typeface="+mn-lt"/>
                <a:ea typeface="+mn-ea"/>
                <a:cs typeface="+mn-cs"/>
              </a:rPr>
              <a:t>年以降でした。政府が公共事業などで失業者を減らしたり、法律で公害や悪い環境をもたらす資本の活動などを規制したり、従業員の福利厚生を図ったりして、これらの矛盾を和らげていこうという考え方です。この考え方を発表したのがジョン・ケインズであり、資本主義のもたらす貧困、失業、恐慌などの社会矛盾や害悪は、資本主義制度そのものを変えなくても、ニューディール政策やマクロ政策の展開、政府による公共投資などによって企業家のマインドを改善することで、緩和し、克服できると述べています。その考え方は代々民主党に引き継が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13</a:t>
            </a:fld>
            <a:endParaRPr kumimoji="1" lang="ja-JP" altLang="en-US"/>
          </a:p>
        </p:txBody>
      </p:sp>
    </p:spTree>
    <p:extLst>
      <p:ext uri="{BB962C8B-B14F-4D97-AF65-F5344CB8AC3E}">
        <p14:creationId xmlns:p14="http://schemas.microsoft.com/office/powerpoint/2010/main" val="1789511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92500" lnSpcReduction="10000"/>
          </a:bodyPr>
          <a:lstStyle/>
          <a:p>
            <a:r>
              <a:rPr kumimoji="1" lang="en-US" altLang="ja-JP" sz="1200" b="0" i="0" u="none" strike="noStrike" kern="1200" baseline="0" dirty="0">
                <a:solidFill>
                  <a:schemeClr val="tx1"/>
                </a:solidFill>
                <a:latin typeface="+mn-lt"/>
                <a:ea typeface="+mn-ea"/>
                <a:cs typeface="+mn-cs"/>
              </a:rPr>
              <a:t>1970</a:t>
            </a:r>
            <a:r>
              <a:rPr kumimoji="1" lang="ja-JP" altLang="en-US" sz="1200" b="0" i="0" u="none" strike="noStrike" kern="1200" baseline="0" dirty="0">
                <a:solidFill>
                  <a:schemeClr val="tx1"/>
                </a:solidFill>
                <a:latin typeface="+mn-lt"/>
                <a:ea typeface="+mn-ea"/>
                <a:cs typeface="+mn-cs"/>
              </a:rPr>
              <a:t>年代になると、最も右派に属するフリードリッヒ・ハイエクに代表される自由至上主義が台頭してきます。 </a:t>
            </a:r>
          </a:p>
          <a:p>
            <a:r>
              <a:rPr kumimoji="1" lang="ja-JP" altLang="en-US" sz="1200" b="0" i="0" u="none" strike="noStrike" kern="1200" baseline="0" dirty="0">
                <a:solidFill>
                  <a:schemeClr val="tx1"/>
                </a:solidFill>
                <a:latin typeface="+mn-lt"/>
                <a:ea typeface="+mn-ea"/>
                <a:cs typeface="+mn-cs"/>
              </a:rPr>
              <a:t>すべの規制を廃して、市場の原理に任せようという考え方であり、アメリカの保守党の政策に 当たります。</a:t>
            </a:r>
          </a:p>
          <a:p>
            <a:r>
              <a:rPr kumimoji="1" lang="ja-JP" altLang="en-US" sz="1200" b="0" i="0" u="none" strike="noStrike" kern="1200" baseline="0" dirty="0">
                <a:solidFill>
                  <a:schemeClr val="tx1"/>
                </a:solidFill>
                <a:latin typeface="+mn-lt"/>
                <a:ea typeface="+mn-ea"/>
                <a:cs typeface="+mn-cs"/>
              </a:rPr>
              <a:t>このグループは、</a:t>
            </a:r>
            <a:r>
              <a:rPr kumimoji="1" lang="en-US" altLang="ja-JP" sz="1200" b="0" i="0" u="none" strike="noStrike" kern="1200" baseline="0" dirty="0">
                <a:solidFill>
                  <a:schemeClr val="tx1"/>
                </a:solidFill>
                <a:latin typeface="+mn-lt"/>
                <a:ea typeface="+mn-ea"/>
                <a:cs typeface="+mn-cs"/>
              </a:rPr>
              <a:t>1970</a:t>
            </a:r>
            <a:r>
              <a:rPr kumimoji="1" lang="ja-JP" altLang="en-US" sz="1200" b="0" i="0" u="none" strike="noStrike" kern="1200" baseline="0" dirty="0">
                <a:solidFill>
                  <a:schemeClr val="tx1"/>
                </a:solidFill>
                <a:latin typeface="+mn-lt"/>
                <a:ea typeface="+mn-ea"/>
                <a:cs typeface="+mn-cs"/>
              </a:rPr>
              <a:t>年代以降は共和党の右派の一部と組んで、いわゆるネオ・コンサーブティブスとして新資本主義を進め、ヘッジ・ファンドによって経済の混乱を引き起こしたのはつい 先日の話です。</a:t>
            </a:r>
          </a:p>
          <a:p>
            <a:r>
              <a:rPr kumimoji="1" lang="ja-JP" altLang="en-US" sz="1200" b="0" i="0" u="none" strike="noStrike" kern="1200" baseline="0" dirty="0">
                <a:solidFill>
                  <a:schemeClr val="tx1"/>
                </a:solidFill>
                <a:latin typeface="+mn-lt"/>
                <a:ea typeface="+mn-ea"/>
                <a:cs typeface="+mn-cs"/>
              </a:rPr>
              <a:t>奉仕を提供した見返りに利益を得るのが、ロータリーの奉仕理念ですから、単に利益を得る</a:t>
            </a:r>
            <a:r>
              <a:rPr kumimoji="1" lang="ja-JP" altLang="en-US" sz="1200" b="0" i="0" u="none" strike="noStrike" kern="1200" baseline="0" dirty="0" err="1">
                <a:solidFill>
                  <a:schemeClr val="tx1"/>
                </a:solidFill>
                <a:latin typeface="+mn-lt"/>
                <a:ea typeface="+mn-ea"/>
                <a:cs typeface="+mn-cs"/>
              </a:rPr>
              <a:t>こ</a:t>
            </a:r>
            <a:r>
              <a:rPr kumimoji="1" lang="ja-JP" altLang="en-US" sz="1200" b="0" i="0" u="none" strike="noStrike" kern="1200" baseline="0" dirty="0">
                <a:solidFill>
                  <a:schemeClr val="tx1"/>
                </a:solidFill>
                <a:latin typeface="+mn-lt"/>
                <a:ea typeface="+mn-ea"/>
                <a:cs typeface="+mn-cs"/>
              </a:rPr>
              <a:t> とのみを目的にした取引はロータリーにおいては虚業に等しいはずです。</a:t>
            </a:r>
          </a:p>
          <a:p>
            <a:r>
              <a:rPr kumimoji="1" lang="ja-JP" altLang="en-US" sz="1200" b="0" i="0" u="none" strike="noStrike" kern="1200" baseline="0" dirty="0">
                <a:solidFill>
                  <a:schemeClr val="tx1"/>
                </a:solidFill>
                <a:latin typeface="+mn-lt"/>
                <a:ea typeface="+mn-ea"/>
                <a:cs typeface="+mn-cs"/>
              </a:rPr>
              <a:t>従って、ロータリーは左派である共産党は資本主義と対立するから、右派である新資本主義は 実業ではなく虚業であるという理由で一線を画しているのです。</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14</a:t>
            </a:fld>
            <a:endParaRPr kumimoji="1" lang="ja-JP" altLang="en-US"/>
          </a:p>
        </p:txBody>
      </p:sp>
    </p:spTree>
    <p:extLst>
      <p:ext uri="{BB962C8B-B14F-4D97-AF65-F5344CB8AC3E}">
        <p14:creationId xmlns:p14="http://schemas.microsoft.com/office/powerpoint/2010/main" val="1789511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56323" name="ノート プレースホルダ 2"/>
          <p:cNvSpPr>
            <a:spLocks noGrp="1"/>
          </p:cNvSpPr>
          <p:nvPr>
            <p:ph type="body" idx="1"/>
          </p:nvPr>
        </p:nvSpPr>
        <p:spPr bwMode="auto">
          <a:noFill/>
        </p:spPr>
        <p:txBody>
          <a:bodyPr wrap="square" numCol="1" anchor="t" anchorCtr="0" compatLnSpc="1">
            <a:prstTxWarp prst="textNoShape">
              <a:avLst/>
            </a:prstTxWarp>
          </a:bodyPr>
          <a:lstStyle/>
          <a:p>
            <a:r>
              <a:rPr kumimoji="1" lang="ja-JP" altLang="ja-JP" sz="1200" kern="1200" dirty="0">
                <a:solidFill>
                  <a:schemeClr val="tx1"/>
                </a:solidFill>
                <a:effectLst/>
                <a:latin typeface="+mn-lt"/>
                <a:ea typeface="+mn-ea"/>
                <a:cs typeface="+mn-cs"/>
              </a:rPr>
              <a:t>話を元に戻します。</a:t>
            </a:r>
          </a:p>
          <a:p>
            <a:r>
              <a:rPr kumimoji="1" lang="ja-JP" altLang="ja-JP" sz="1200" kern="1200" dirty="0">
                <a:solidFill>
                  <a:schemeClr val="tx1"/>
                </a:solidFill>
                <a:effectLst/>
                <a:latin typeface="+mn-lt"/>
                <a:ea typeface="+mn-ea"/>
                <a:cs typeface="+mn-cs"/>
              </a:rPr>
              <a:t>その一連の過程の中で</a:t>
            </a:r>
            <a:r>
              <a:rPr kumimoji="1" lang="en-US" altLang="ja-JP" sz="1200" kern="1200" dirty="0">
                <a:solidFill>
                  <a:schemeClr val="tx1"/>
                </a:solidFill>
                <a:effectLst/>
                <a:latin typeface="+mn-lt"/>
                <a:ea typeface="+mn-ea"/>
                <a:cs typeface="+mn-cs"/>
              </a:rPr>
              <a:t>1908</a:t>
            </a:r>
            <a:r>
              <a:rPr kumimoji="1" lang="ja-JP" altLang="ja-JP" sz="1200" kern="1200" dirty="0">
                <a:solidFill>
                  <a:schemeClr val="tx1"/>
                </a:solidFill>
                <a:effectLst/>
                <a:latin typeface="+mn-lt"/>
                <a:ea typeface="+mn-ea"/>
                <a:cs typeface="+mn-cs"/>
              </a:rPr>
              <a:t>年にシェルドンは、シカゴ・ロータリークラブに入会して、まさに無法状態だったロータリークラブに最新の経営学という理念を提唱します。</a:t>
            </a:r>
          </a:p>
          <a:p>
            <a:r>
              <a:rPr kumimoji="1" lang="ja-JP" altLang="ja-JP" sz="1200" kern="1200" dirty="0">
                <a:solidFill>
                  <a:schemeClr val="tx1"/>
                </a:solidFill>
                <a:effectLst/>
                <a:latin typeface="+mn-lt"/>
                <a:ea typeface="+mn-ea"/>
                <a:cs typeface="+mn-cs"/>
              </a:rPr>
              <a:t>設立当初のロータリークラブには奉仕理念は存在せず、単なる親睦と事業の発展を目的とした集団でした。</a:t>
            </a: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会員同士の互恵取引が積極的に行われ、堅固で自己中心的な物質的相互扶助のグループを作っていきました。自らが掻けない自分の背中を、お互いが車座になって掻き合おうという、バックスクラッチングというエゴイズムで、ロータリーは出発したのです。</a:t>
            </a:r>
          </a:p>
          <a:p>
            <a:r>
              <a:rPr kumimoji="1" lang="ja-JP" altLang="ja-JP" sz="1200" kern="1200" dirty="0">
                <a:solidFill>
                  <a:schemeClr val="tx1"/>
                </a:solidFill>
                <a:effectLst/>
                <a:latin typeface="+mn-lt"/>
                <a:ea typeface="+mn-ea"/>
                <a:cs typeface="+mn-cs"/>
              </a:rPr>
              <a:t>ロータリアン同士の物質的相互扶助に基づく企業経営は、一時的にはロータリアンに大きな収益をもたらしましたが、これらの閉鎖的な物質的互恵主義は、世間の非難を浴びると共に、会員内部からもこれを批判する声が起こってきました。</a:t>
            </a:r>
          </a:p>
          <a:p>
            <a:r>
              <a:rPr kumimoji="1" lang="ja-JP" altLang="ja-JP" sz="1200" kern="1200" dirty="0">
                <a:solidFill>
                  <a:schemeClr val="tx1"/>
                </a:solidFill>
                <a:effectLst/>
                <a:latin typeface="+mn-lt"/>
                <a:ea typeface="+mn-ea"/>
                <a:cs typeface="+mn-cs"/>
              </a:rPr>
              <a:t>そのタイミングを予測したように、シカゴクラブに入会したアーサー・フレデリック・シェルドンは、当時誰もが考えつかなかった経営学の理念をロータリーに提唱しました。</a:t>
            </a:r>
          </a:p>
          <a:p>
            <a:r>
              <a:rPr kumimoji="1" lang="ja-JP" altLang="ja-JP" sz="1200" kern="1200" dirty="0">
                <a:solidFill>
                  <a:schemeClr val="tx1"/>
                </a:solidFill>
                <a:effectLst/>
                <a:latin typeface="+mn-lt"/>
                <a:ea typeface="+mn-ea"/>
                <a:cs typeface="+mn-cs"/>
              </a:rPr>
              <a:t>シェルドンの経営理念に感化されたクラブは今までの悪弊から離れて、最新の理論武装の下で会員と組織の発展を図ったわ けです。</a:t>
            </a:r>
          </a:p>
        </p:txBody>
      </p:sp>
      <p:sp>
        <p:nvSpPr>
          <p:cNvPr id="56324"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879700-0DE8-4969-9474-48F0C0568D19}" type="slidenum">
              <a:rPr lang="ja-JP" altLang="en-US" smtClean="0"/>
              <a:pPr/>
              <a:t>15</a:t>
            </a:fld>
            <a:endParaRPr lang="ja-JP"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r>
              <a:rPr kumimoji="1" lang="ja-JP" altLang="ja-JP" sz="1200" kern="1200" dirty="0">
                <a:solidFill>
                  <a:schemeClr val="tx1"/>
                </a:solidFill>
                <a:effectLst/>
                <a:latin typeface="+mn-lt"/>
                <a:ea typeface="+mn-ea"/>
                <a:cs typeface="+mn-cs"/>
              </a:rPr>
              <a:t>日本ではこういったシェルドンの実像がほとんど知られていないため、後世のロータリアンが書いた二次、三次の資料や伝聞によって語られてきたのが現実です。語る人の主観を押し付けるあまり、難解な自己主張によって、明快なシェルドンの奉仕理念がわざと難しく語られてきたような感があります。</a:t>
            </a:r>
          </a:p>
          <a:p>
            <a:r>
              <a:rPr kumimoji="1" lang="ja-JP" altLang="ja-JP" sz="1200" kern="1200" dirty="0">
                <a:solidFill>
                  <a:schemeClr val="tx1"/>
                </a:solidFill>
                <a:effectLst/>
                <a:latin typeface="+mn-lt"/>
                <a:ea typeface="+mn-ea"/>
                <a:cs typeface="+mn-cs"/>
              </a:rPr>
              <a:t>ロータリーの奉仕理念は日本人の発想と似ている部分がある影響からか、石田梅岩や二宮尊徳や近江商人の考え方を引き合いにする人がいますが、たとえ似ている側面はあったとしても、その本質はシェルドンの奉仕理念とは根本的に違うものであることを強調しておきたいと思います。これは、戦前、戦中の一時期、</a:t>
            </a:r>
            <a:r>
              <a:rPr kumimoji="1" lang="en-US" altLang="ja-JP" sz="1200" kern="1200" dirty="0">
                <a:solidFill>
                  <a:schemeClr val="tx1"/>
                </a:solidFill>
                <a:effectLst/>
                <a:latin typeface="+mn-lt"/>
                <a:ea typeface="+mn-ea"/>
                <a:cs typeface="+mn-cs"/>
              </a:rPr>
              <a:t>RI</a:t>
            </a:r>
            <a:r>
              <a:rPr kumimoji="1" lang="ja-JP" altLang="ja-JP" sz="1200" kern="1200" dirty="0">
                <a:solidFill>
                  <a:schemeClr val="tx1"/>
                </a:solidFill>
                <a:effectLst/>
                <a:latin typeface="+mn-lt"/>
                <a:ea typeface="+mn-ea"/>
                <a:cs typeface="+mn-cs"/>
              </a:rPr>
              <a:t>を離脱していた時期があり、当時はポール・ハリスやアーサー・シェルドンを例にしてロータリーを語ることが不可能であったため、日本の事例を語らざるを得なかったものと思われます。</a:t>
            </a:r>
          </a:p>
          <a:p>
            <a:r>
              <a:rPr kumimoji="1" lang="ja-JP" altLang="ja-JP" sz="1200" kern="1200" dirty="0">
                <a:solidFill>
                  <a:schemeClr val="tx1"/>
                </a:solidFill>
                <a:effectLst/>
                <a:latin typeface="+mn-lt"/>
                <a:ea typeface="+mn-ea"/>
                <a:cs typeface="+mn-cs"/>
              </a:rPr>
              <a:t>シェルドンの奉仕理念は経営学ですが、その原点にあるのはカントや、インド哲学であって、日本の道徳感や商習慣ではありませんでした。これについては後で触れたいと思います。</a:t>
            </a: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マックス・ウエーバーの天職論がロータリーの職業奉仕の根底にあると説く人もいますが、これも明らかな間違いです。マックス・ウエーバーが彼の代表的著作である「プロテスタンティズムの倫理と資本主義の精神」を発表したのは</a:t>
            </a:r>
            <a:r>
              <a:rPr kumimoji="1" lang="en-US" altLang="ja-JP" sz="1200" kern="1200" dirty="0">
                <a:solidFill>
                  <a:schemeClr val="tx1"/>
                </a:solidFill>
                <a:effectLst/>
                <a:latin typeface="+mn-lt"/>
                <a:ea typeface="+mn-ea"/>
                <a:cs typeface="+mn-cs"/>
              </a:rPr>
              <a:t>1905</a:t>
            </a:r>
            <a:r>
              <a:rPr kumimoji="1" lang="ja-JP" altLang="ja-JP" sz="1200" kern="1200" dirty="0">
                <a:solidFill>
                  <a:schemeClr val="tx1"/>
                </a:solidFill>
                <a:effectLst/>
                <a:latin typeface="+mn-lt"/>
                <a:ea typeface="+mn-ea"/>
                <a:cs typeface="+mn-cs"/>
              </a:rPr>
              <a:t>年のことであり、シェルドンはそれよりはるか以前に職業奉仕の理念を構築して、それを実社会で応用するためのビジネス・スクールを経営していたからです。</a:t>
            </a: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職業奉仕を倫理高揚運動と説く人がいますが、これも大きな間違いで、職業奉仕とは科学的かつ合理的な企業経営方法のことであり、シェルドンの奉仕理念に則った企業経営は顧客の満足度を最優先した方法であり、そのような事業経営をする事業所は、当然のことながら高い職業倫理を備えた事業所であるという結果が現れます。しかしそれは職業奉仕を実践した結果に過ぎず、この運動の出発点は職業倫理高揚を目的とした活動ではありません。</a:t>
            </a:r>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6A5A334E-04ED-4FD7-9A66-0C2AB6E6690F}" type="slidenum">
              <a:rPr lang="ja-JP" altLang="en-US" smtClean="0"/>
              <a:pPr>
                <a:defRPr/>
              </a:pPr>
              <a:t>16</a:t>
            </a:fld>
            <a:endParaRPr lang="ja-JP"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b="0" i="0" u="none" strike="noStrike" kern="1200" baseline="0" dirty="0">
                <a:solidFill>
                  <a:schemeClr val="tx1"/>
                </a:solidFill>
                <a:latin typeface="+mn-lt"/>
                <a:ea typeface="+mn-ea"/>
                <a:cs typeface="+mn-cs"/>
              </a:rPr>
              <a:t>シェルドンはすべての文献の最後の言葉を</a:t>
            </a:r>
            <a:r>
              <a:rPr kumimoji="1" lang="en-US" altLang="ja-JP" sz="1200" b="0" i="0" u="none" strike="noStrike" kern="1200" baseline="0" dirty="0">
                <a:solidFill>
                  <a:schemeClr val="tx1"/>
                </a:solidFill>
                <a:latin typeface="+mn-lt"/>
                <a:ea typeface="+mn-ea"/>
                <a:cs typeface="+mn-cs"/>
              </a:rPr>
              <a:t>He profits most who serves best</a:t>
            </a:r>
            <a:r>
              <a:rPr kumimoji="1" lang="ja-JP" altLang="en-US" sz="1200" b="0" i="0" u="none" strike="noStrike" kern="1200" baseline="0" dirty="0">
                <a:solidFill>
                  <a:schemeClr val="tx1"/>
                </a:solidFill>
                <a:latin typeface="+mn-lt"/>
                <a:ea typeface="+mn-ea"/>
                <a:cs typeface="+mn-cs"/>
              </a:rPr>
              <a:t>で結んでいます。シェルドンは、このモットーを純然たる経営学の理念であり、は黄金律を説いたものだと述べていま す。</a:t>
            </a:r>
          </a:p>
          <a:p>
            <a:r>
              <a:rPr kumimoji="1" lang="ja-JP" altLang="en-US" sz="1200" b="0" i="0" u="none" strike="noStrike" kern="1200" baseline="0" dirty="0">
                <a:solidFill>
                  <a:schemeClr val="tx1"/>
                </a:solidFill>
                <a:latin typeface="+mn-lt"/>
                <a:ea typeface="+mn-ea"/>
                <a:cs typeface="+mn-cs"/>
              </a:rPr>
              <a:t>黄金律は宗教ではなく哲学だと述べおり、自分が他人からしてもらいたいと考えることを、まず他人にすること。すなわち自分が金銭を儲けたいと思うのなら、まず他人に奉仕をすることであり、先に奉仕があれば、必ず後から報酬がつい てくると説いています。</a:t>
            </a:r>
          </a:p>
          <a:p>
            <a:r>
              <a:rPr kumimoji="1" lang="ja-JP" altLang="en-US" sz="1200" b="0" i="0" u="none" strike="noStrike" kern="1200" baseline="0" dirty="0">
                <a:solidFill>
                  <a:schemeClr val="tx1"/>
                </a:solidFill>
                <a:latin typeface="+mn-lt"/>
                <a:ea typeface="+mn-ea"/>
                <a:cs typeface="+mn-cs"/>
              </a:rPr>
              <a:t>ビジネスマンの目的は発展的な事業を構築することであり、その目的を達成するためには、奉 仕の理念に基づいて、継続的に利益をもたらす顧客を確保することが必要であると述べています。</a:t>
            </a:r>
          </a:p>
          <a:p>
            <a:r>
              <a:rPr kumimoji="1" lang="ja-JP" altLang="en-US" sz="1200" b="0" i="0" u="none" strike="noStrike" kern="1200" baseline="0" dirty="0">
                <a:solidFill>
                  <a:schemeClr val="tx1"/>
                </a:solidFill>
                <a:latin typeface="+mn-lt"/>
                <a:ea typeface="+mn-ea"/>
                <a:cs typeface="+mn-cs"/>
              </a:rPr>
              <a:t>シェルドンの斬新な経営理論は、過酷な資本主義が労働者を徹底的に搾取していた時代に、労働者の立場を理解し、利益を適切にシェアしながら、継続的に利益をもたらす顧客を確保する目的で事業を営むことを提唱したものであり、その考え方を順守したシェルドン・スクールの卒業生の努力によって、現在の資本主義社会の発展をもたらせたと言っても過言ではありません。</a:t>
            </a: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17</a:t>
            </a:fld>
            <a:endParaRPr kumimoji="1" lang="ja-JP"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a:solidFill>
                  <a:schemeClr val="tx1"/>
                </a:solidFill>
                <a:effectLst/>
                <a:latin typeface="+mn-lt"/>
                <a:ea typeface="+mn-ea"/>
                <a:cs typeface="+mn-cs"/>
              </a:rPr>
              <a:t>それではシェルドンが述べている奉仕理念の各論の幾つかをご紹介しましょう</a:t>
            </a:r>
          </a:p>
          <a:p>
            <a:r>
              <a:rPr kumimoji="1" lang="ja-JP" altLang="ja-JP" sz="1200" kern="1200" dirty="0">
                <a:solidFill>
                  <a:schemeClr val="tx1"/>
                </a:solidFill>
                <a:effectLst/>
                <a:latin typeface="+mn-lt"/>
                <a:ea typeface="+mn-ea"/>
                <a:cs typeface="+mn-cs"/>
              </a:rPr>
              <a:t>人生とは貸借対照表そのものです。</a:t>
            </a:r>
            <a:endParaRPr kumimoji="1" lang="ja-JP" altLang="en-US" sz="1200" kern="1200" dirty="0">
              <a:solidFill>
                <a:schemeClr val="tx1"/>
              </a:solidFill>
              <a:effectLst/>
              <a:latin typeface="+mn-lt"/>
              <a:ea typeface="+mn-ea"/>
              <a:cs typeface="+mn-cs"/>
            </a:endParaRP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人生の貸借対照表の借り方には、</a:t>
            </a:r>
            <a:r>
              <a:rPr kumimoji="1" lang="en-US" altLang="ja-JP" sz="1200" kern="1200" dirty="0">
                <a:solidFill>
                  <a:schemeClr val="tx1"/>
                </a:solidFill>
                <a:effectLst/>
                <a:latin typeface="+mn-lt"/>
                <a:ea typeface="+mn-ea"/>
                <a:cs typeface="+mn-cs"/>
              </a:rPr>
              <a:t>D:dutis</a:t>
            </a:r>
            <a:r>
              <a:rPr kumimoji="1" lang="ja-JP" altLang="ja-JP" sz="1200" kern="1200" dirty="0">
                <a:solidFill>
                  <a:schemeClr val="tx1"/>
                </a:solidFill>
                <a:effectLst/>
                <a:latin typeface="+mn-lt"/>
                <a:ea typeface="+mn-ea"/>
                <a:cs typeface="+mn-cs"/>
              </a:rPr>
              <a:t>　義務、</a:t>
            </a:r>
            <a:r>
              <a:rPr kumimoji="1" lang="en-US" altLang="ja-JP" sz="1200" kern="1200" dirty="0">
                <a:solidFill>
                  <a:schemeClr val="tx1"/>
                </a:solidFill>
                <a:effectLst/>
                <a:latin typeface="+mn-lt"/>
                <a:ea typeface="+mn-ea"/>
                <a:cs typeface="+mn-cs"/>
              </a:rPr>
              <a:t>O:Obligations</a:t>
            </a:r>
            <a:r>
              <a:rPr kumimoji="1" lang="ja-JP" altLang="ja-JP" sz="1200" kern="1200" dirty="0">
                <a:solidFill>
                  <a:schemeClr val="tx1"/>
                </a:solidFill>
                <a:effectLst/>
                <a:latin typeface="+mn-lt"/>
                <a:ea typeface="+mn-ea"/>
                <a:cs typeface="+mn-cs"/>
              </a:rPr>
              <a:t>　責務、</a:t>
            </a:r>
            <a:r>
              <a:rPr kumimoji="1" lang="en-US" altLang="ja-JP" sz="1200" kern="1200" dirty="0">
                <a:solidFill>
                  <a:schemeClr val="tx1"/>
                </a:solidFill>
                <a:effectLst/>
                <a:latin typeface="+mn-lt"/>
                <a:ea typeface="+mn-ea"/>
                <a:cs typeface="+mn-cs"/>
              </a:rPr>
              <a:t>R:responsibilities</a:t>
            </a:r>
            <a:r>
              <a:rPr kumimoji="1" lang="ja-JP" altLang="ja-JP" sz="1200" kern="1200" dirty="0">
                <a:solidFill>
                  <a:schemeClr val="tx1"/>
                </a:solidFill>
                <a:effectLst/>
                <a:latin typeface="+mn-lt"/>
                <a:ea typeface="+mn-ea"/>
                <a:cs typeface="+mn-cs"/>
              </a:rPr>
              <a:t>　責任があります。</a:t>
            </a: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貸し方には、</a:t>
            </a:r>
            <a:r>
              <a:rPr kumimoji="1" lang="en-US" altLang="ja-JP" sz="1200" kern="1200" dirty="0">
                <a:solidFill>
                  <a:schemeClr val="tx1"/>
                </a:solidFill>
                <a:effectLst/>
                <a:latin typeface="+mn-lt"/>
                <a:ea typeface="+mn-ea"/>
                <a:cs typeface="+mn-cs"/>
              </a:rPr>
              <a:t>R:rights</a:t>
            </a:r>
            <a:r>
              <a:rPr kumimoji="1" lang="ja-JP" altLang="ja-JP" sz="1200" kern="1200" dirty="0">
                <a:solidFill>
                  <a:schemeClr val="tx1"/>
                </a:solidFill>
                <a:effectLst/>
                <a:latin typeface="+mn-lt"/>
                <a:ea typeface="+mn-ea"/>
                <a:cs typeface="+mn-cs"/>
              </a:rPr>
              <a:t>　権利、</a:t>
            </a:r>
            <a:r>
              <a:rPr kumimoji="1" lang="en-US" altLang="ja-JP" sz="1200" kern="1200" dirty="0">
                <a:solidFill>
                  <a:schemeClr val="tx1"/>
                </a:solidFill>
                <a:effectLst/>
                <a:latin typeface="+mn-lt"/>
                <a:ea typeface="+mn-ea"/>
                <a:cs typeface="+mn-cs"/>
              </a:rPr>
              <a:t>P:privileges</a:t>
            </a:r>
            <a:r>
              <a:rPr kumimoji="1" lang="ja-JP" altLang="ja-JP" sz="1200" kern="1200" dirty="0">
                <a:solidFill>
                  <a:schemeClr val="tx1"/>
                </a:solidFill>
                <a:effectLst/>
                <a:latin typeface="+mn-lt"/>
                <a:ea typeface="+mn-ea"/>
                <a:cs typeface="+mn-cs"/>
              </a:rPr>
              <a:t>　特典、</a:t>
            </a:r>
            <a:r>
              <a:rPr kumimoji="1" lang="en-US" altLang="ja-JP" sz="1200" kern="1200" dirty="0">
                <a:solidFill>
                  <a:schemeClr val="tx1"/>
                </a:solidFill>
                <a:effectLst/>
                <a:latin typeface="+mn-lt"/>
                <a:ea typeface="+mn-ea"/>
                <a:cs typeface="+mn-cs"/>
              </a:rPr>
              <a:t>P:prerogatives</a:t>
            </a:r>
            <a:r>
              <a:rPr kumimoji="1" lang="ja-JP" altLang="ja-JP" sz="1200" kern="1200" dirty="0">
                <a:solidFill>
                  <a:schemeClr val="tx1"/>
                </a:solidFill>
                <a:effectLst/>
                <a:latin typeface="+mn-lt"/>
                <a:ea typeface="+mn-ea"/>
                <a:cs typeface="+mn-cs"/>
              </a:rPr>
              <a:t>　特権があります。</a:t>
            </a:r>
          </a:p>
          <a:p>
            <a:r>
              <a:rPr kumimoji="1" lang="ja-JP" altLang="ja-JP" sz="1200" kern="1200" dirty="0">
                <a:solidFill>
                  <a:schemeClr val="tx1"/>
                </a:solidFill>
                <a:effectLst/>
                <a:latin typeface="+mn-lt"/>
                <a:ea typeface="+mn-ea"/>
                <a:cs typeface="+mn-cs"/>
              </a:rPr>
              <a:t>義務・責務・責任という本来の原因を遂行することが、権利・特典・特権という結果を得る唯一の方法です。</a:t>
            </a: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a:solidFill>
                  <a:schemeClr val="tx1"/>
                </a:solidFill>
                <a:effectLst/>
                <a:latin typeface="+mn-lt"/>
                <a:ea typeface="+mn-ea"/>
                <a:cs typeface="+mn-cs"/>
              </a:rPr>
              <a:t>人間関係学から事業経営を考えなければなりません。</a:t>
            </a:r>
          </a:p>
          <a:p>
            <a:r>
              <a:rPr kumimoji="1" lang="ja-JP" altLang="ja-JP" sz="1200" kern="1200" dirty="0">
                <a:solidFill>
                  <a:schemeClr val="tx1"/>
                </a:solidFill>
                <a:effectLst/>
                <a:latin typeface="+mn-lt"/>
                <a:ea typeface="+mn-ea"/>
                <a:cs typeface="+mn-cs"/>
              </a:rPr>
              <a:t>良好な労働環境を提供するのは資本家の責務であると考えて、適正な報酬を支払うこと、安全、福利厚生、社会保障、快適な生活を保証すること、教育の機会を与えることが必要です。資本家が利益を独占するのではなくて、従業員や取引に関係する人たちと適正に再配分することが継続的に利益を得る方法なのです。</a:t>
            </a:r>
          </a:p>
          <a:p>
            <a:r>
              <a:rPr kumimoji="1" lang="ja-JP" altLang="ja-JP" sz="1200" kern="1200" dirty="0">
                <a:solidFill>
                  <a:schemeClr val="tx1"/>
                </a:solidFill>
                <a:effectLst/>
                <a:latin typeface="+mn-lt"/>
                <a:ea typeface="+mn-ea"/>
                <a:cs typeface="+mn-cs"/>
              </a:rPr>
              <a:t>企業がグローバル競争に勝つために、有能な人たちは正規雇用者としてしっかり確保する代わりに、単なる労働力として使う人たちを低賃金で雇うということは、シェルドンの理念に反する行為です。</a:t>
            </a: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従業員の雇用主に対する責務は、最善を尽くして働くこと。過失を最小限におさえること。会社の管理運営に協力することが要請されます。</a:t>
            </a:r>
          </a:p>
          <a:p>
            <a:r>
              <a:rPr kumimoji="1" lang="ja-JP" altLang="ja-JP" sz="1200" kern="1200" dirty="0">
                <a:solidFill>
                  <a:schemeClr val="tx1"/>
                </a:solidFill>
                <a:effectLst/>
                <a:latin typeface="+mn-lt"/>
                <a:ea typeface="+mn-ea"/>
                <a:cs typeface="+mn-cs"/>
              </a:rPr>
              <a:t>雇用主と従業員がこの三種類の責務をお互いに果たすことが、会社の発展に繋がるのです。</a:t>
            </a:r>
          </a:p>
          <a:p>
            <a:pPr marL="0" marR="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ロータリーの唯一の奉仕理念</a:t>
            </a:r>
            <a:r>
              <a:rPr kumimoji="1" lang="en-US" altLang="ja-JP" sz="1200" kern="1200" dirty="0">
                <a:solidFill>
                  <a:schemeClr val="tx1"/>
                </a:solidFill>
                <a:effectLst/>
                <a:latin typeface="+mn-lt"/>
                <a:ea typeface="+mn-ea"/>
                <a:cs typeface="+mn-cs"/>
              </a:rPr>
              <a:t>He profits most who serves best</a:t>
            </a:r>
            <a:r>
              <a:rPr kumimoji="1" lang="ja-JP" altLang="ja-JP" sz="1200" kern="1200" dirty="0">
                <a:solidFill>
                  <a:schemeClr val="tx1"/>
                </a:solidFill>
                <a:effectLst/>
                <a:latin typeface="+mn-lt"/>
                <a:ea typeface="+mn-ea"/>
                <a:cs typeface="+mn-cs"/>
              </a:rPr>
              <a:t>は、アーサー・フレデリック・シェルドンが、自ら設立したシェルドン・スクールにおいて、</a:t>
            </a:r>
            <a:r>
              <a:rPr kumimoji="1" lang="en-US" altLang="ja-JP" sz="1200" kern="1200" dirty="0">
                <a:solidFill>
                  <a:schemeClr val="tx1"/>
                </a:solidFill>
                <a:effectLst/>
                <a:latin typeface="+mn-lt"/>
                <a:ea typeface="+mn-ea"/>
                <a:cs typeface="+mn-cs"/>
              </a:rPr>
              <a:t>1902</a:t>
            </a:r>
            <a:r>
              <a:rPr kumimoji="1" lang="ja-JP" altLang="ja-JP" sz="1200" kern="1200" dirty="0">
                <a:solidFill>
                  <a:schemeClr val="tx1"/>
                </a:solidFill>
                <a:effectLst/>
                <a:latin typeface="+mn-lt"/>
                <a:ea typeface="+mn-ea"/>
                <a:cs typeface="+mn-cs"/>
              </a:rPr>
              <a:t>年に作った理念そのまま採択したものです。従ってロータリーの奉仕理念を理解しようと思うなら、シェルドンの考え方を理解しなければなりません。</a:t>
            </a: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ロータリーの唯一の奉仕理念が</a:t>
            </a:r>
            <a:r>
              <a:rPr kumimoji="1" lang="en-US" altLang="ja-JP" sz="1200" kern="1200" dirty="0">
                <a:solidFill>
                  <a:schemeClr val="tx1"/>
                </a:solidFill>
                <a:effectLst/>
                <a:latin typeface="+mn-lt"/>
                <a:ea typeface="+mn-ea"/>
                <a:cs typeface="+mn-cs"/>
              </a:rPr>
              <a:t>He profits most who serves best </a:t>
            </a:r>
            <a:r>
              <a:rPr kumimoji="1" lang="ja-JP" altLang="ja-JP" sz="1200" kern="1200" dirty="0">
                <a:solidFill>
                  <a:schemeClr val="tx1"/>
                </a:solidFill>
                <a:effectLst/>
                <a:latin typeface="+mn-lt"/>
                <a:ea typeface="+mn-ea"/>
                <a:cs typeface="+mn-cs"/>
              </a:rPr>
              <a:t>であることについて、 他にも</a:t>
            </a:r>
            <a:r>
              <a:rPr kumimoji="1" lang="en-US" altLang="ja-JP" sz="1200" kern="1200" dirty="0">
                <a:solidFill>
                  <a:schemeClr val="tx1"/>
                </a:solidFill>
                <a:effectLst/>
                <a:latin typeface="+mn-lt"/>
                <a:ea typeface="+mn-ea"/>
                <a:cs typeface="+mn-cs"/>
              </a:rPr>
              <a:t> Service not self </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 Service above self</a:t>
            </a:r>
            <a:r>
              <a:rPr kumimoji="1" lang="ja-JP" altLang="ja-JP" sz="1200" kern="1200" dirty="0">
                <a:solidFill>
                  <a:schemeClr val="tx1"/>
                </a:solidFill>
                <a:effectLst/>
                <a:latin typeface="+mn-lt"/>
                <a:ea typeface="+mn-ea"/>
                <a:cs typeface="+mn-cs"/>
              </a:rPr>
              <a:t>　などのモットーがあると異論を唱える人がいるかもしれません。</a:t>
            </a:r>
          </a:p>
          <a:p>
            <a:r>
              <a:rPr kumimoji="1" lang="ja-JP" altLang="ja-JP" sz="1200" kern="1200" dirty="0">
                <a:solidFill>
                  <a:schemeClr val="tx1"/>
                </a:solidFill>
                <a:effectLst/>
                <a:latin typeface="+mn-lt"/>
                <a:ea typeface="+mn-ea"/>
                <a:cs typeface="+mn-cs"/>
              </a:rPr>
              <a:t>しかし残念なことには、これらのフレーズは誰が、いつ、どのような意図を持って作ったのかが判らないのです。詠み人知らず、意図出所不明のものを奉仕理念とすることには少なくとも私には納得できません。</a:t>
            </a:r>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2</a:t>
            </a:fld>
            <a:endParaRPr kumimoji="1" lang="ja-JP" altLang="en-US" dirty="0"/>
          </a:p>
        </p:txBody>
      </p:sp>
    </p:spTree>
    <p:extLst>
      <p:ext uri="{BB962C8B-B14F-4D97-AF65-F5344CB8AC3E}">
        <p14:creationId xmlns:p14="http://schemas.microsoft.com/office/powerpoint/2010/main" val="32874170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シェルドンは価値ある幸福の要素を三元法で解いています。</a:t>
            </a:r>
          </a:p>
          <a:p>
            <a:r>
              <a:rPr kumimoji="1" lang="ja-JP" altLang="en-US" sz="1200" kern="1200" baseline="0" dirty="0">
                <a:solidFill>
                  <a:schemeClr val="tx1"/>
                </a:solidFill>
                <a:latin typeface="+mn-lt"/>
                <a:ea typeface="+mn-ea"/>
                <a:cs typeface="+mn-cs"/>
              </a:rPr>
              <a:t>「</a:t>
            </a:r>
            <a:r>
              <a:rPr kumimoji="1" lang="en-US" altLang="ja-JP" sz="1200" kern="1200" baseline="0" dirty="0">
                <a:solidFill>
                  <a:schemeClr val="tx1"/>
                </a:solidFill>
                <a:latin typeface="+mn-lt"/>
                <a:ea typeface="+mn-ea"/>
                <a:cs typeface="+mn-cs"/>
              </a:rPr>
              <a:t>H</a:t>
            </a:r>
            <a:r>
              <a:rPr kumimoji="1" lang="ja-JP" altLang="en-US" sz="1200" kern="1200" baseline="0" dirty="0">
                <a:solidFill>
                  <a:schemeClr val="tx1"/>
                </a:solidFill>
                <a:latin typeface="+mn-lt"/>
                <a:ea typeface="+mn-ea"/>
                <a:cs typeface="+mn-cs"/>
              </a:rPr>
              <a:t>」は「幸福」という概念を表します。</a:t>
            </a:r>
            <a:endParaRPr kumimoji="1" lang="en-US" altLang="ja-JP" sz="1200" kern="1200" baseline="0" dirty="0">
              <a:solidFill>
                <a:schemeClr val="tx1"/>
              </a:solidFill>
              <a:latin typeface="+mn-lt"/>
              <a:ea typeface="+mn-ea"/>
              <a:cs typeface="+mn-cs"/>
            </a:endParaRPr>
          </a:p>
          <a:p>
            <a:r>
              <a:rPr kumimoji="1" lang="ja-JP" altLang="en-US" sz="1200" kern="1200" baseline="0" dirty="0">
                <a:solidFill>
                  <a:schemeClr val="tx1"/>
                </a:solidFill>
                <a:latin typeface="+mn-lt"/>
                <a:ea typeface="+mn-ea"/>
                <a:cs typeface="+mn-cs"/>
              </a:rPr>
              <a:t>「</a:t>
            </a:r>
            <a:r>
              <a:rPr kumimoji="1" lang="en-US" altLang="ja-JP" sz="1200" kern="1200" baseline="0" dirty="0">
                <a:solidFill>
                  <a:schemeClr val="tx1"/>
                </a:solidFill>
                <a:latin typeface="+mn-lt"/>
                <a:ea typeface="+mn-ea"/>
                <a:cs typeface="+mn-cs"/>
              </a:rPr>
              <a:t>L</a:t>
            </a:r>
            <a:r>
              <a:rPr kumimoji="1" lang="ja-JP" altLang="en-US" sz="1200" kern="1200" baseline="0" dirty="0">
                <a:solidFill>
                  <a:schemeClr val="tx1"/>
                </a:solidFill>
                <a:latin typeface="+mn-lt"/>
                <a:ea typeface="+mn-ea"/>
                <a:cs typeface="+mn-cs"/>
              </a:rPr>
              <a:t>」は「仲間からの愛情」「他人からの尊敬」を表します。</a:t>
            </a:r>
          </a:p>
          <a:p>
            <a:r>
              <a:rPr kumimoji="1" lang="ja-JP" altLang="en-US" sz="1200" kern="1200" baseline="0" dirty="0">
                <a:solidFill>
                  <a:schemeClr val="tx1"/>
                </a:solidFill>
                <a:latin typeface="+mn-lt"/>
                <a:ea typeface="+mn-ea"/>
                <a:cs typeface="+mn-cs"/>
              </a:rPr>
              <a:t>「</a:t>
            </a:r>
            <a:r>
              <a:rPr kumimoji="1" lang="en-US" altLang="ja-JP" sz="1200" kern="1200" baseline="0" dirty="0">
                <a:solidFill>
                  <a:schemeClr val="tx1"/>
                </a:solidFill>
                <a:latin typeface="+mn-lt"/>
                <a:ea typeface="+mn-ea"/>
                <a:cs typeface="+mn-cs"/>
              </a:rPr>
              <a:t>C</a:t>
            </a:r>
            <a:r>
              <a:rPr kumimoji="1" lang="ja-JP" altLang="en-US" sz="1200" kern="1200" baseline="0" dirty="0">
                <a:solidFill>
                  <a:schemeClr val="tx1"/>
                </a:solidFill>
                <a:latin typeface="+mn-lt"/>
                <a:ea typeface="+mn-ea"/>
                <a:cs typeface="+mn-cs"/>
              </a:rPr>
              <a:t>」は「良心」「自尊心」を表します。</a:t>
            </a:r>
          </a:p>
          <a:p>
            <a:r>
              <a:rPr kumimoji="1" lang="ja-JP" altLang="en-US" sz="1200" kern="1200" baseline="0" dirty="0">
                <a:solidFill>
                  <a:schemeClr val="tx1"/>
                </a:solidFill>
                <a:latin typeface="+mn-lt"/>
                <a:ea typeface="+mn-ea"/>
                <a:cs typeface="+mn-cs"/>
              </a:rPr>
              <a:t>「</a:t>
            </a:r>
            <a:r>
              <a:rPr kumimoji="1" lang="en-US" altLang="ja-JP" sz="1200" kern="1200" baseline="0" dirty="0">
                <a:solidFill>
                  <a:schemeClr val="tx1"/>
                </a:solidFill>
                <a:latin typeface="+mn-lt"/>
                <a:ea typeface="+mn-ea"/>
                <a:cs typeface="+mn-cs"/>
              </a:rPr>
              <a:t>M</a:t>
            </a:r>
            <a:r>
              <a:rPr kumimoji="1" lang="ja-JP" altLang="en-US" sz="1200" kern="1200" baseline="0" dirty="0">
                <a:solidFill>
                  <a:schemeClr val="tx1"/>
                </a:solidFill>
                <a:latin typeface="+mn-lt"/>
                <a:ea typeface="+mn-ea"/>
                <a:cs typeface="+mn-cs"/>
              </a:rPr>
              <a:t>」は、物質的な富や必需品や楽しみや贅沢等の象徴である「お金」を表します。</a:t>
            </a:r>
          </a:p>
          <a:p>
            <a:r>
              <a:rPr kumimoji="1" lang="ja-JP" altLang="en-US" sz="1200" kern="1200" baseline="0" dirty="0">
                <a:solidFill>
                  <a:schemeClr val="tx1"/>
                </a:solidFill>
                <a:latin typeface="+mn-lt"/>
                <a:ea typeface="+mn-ea"/>
                <a:cs typeface="+mn-cs"/>
              </a:rPr>
              <a:t>他の人々からの愛情や尊敬を受け、曇りのない良心と自尊心を持って、仲間との毎日、取引をした結果として物質的な富すなわち、報酬または利益を得ることは、事業を営む人として、この上ない幸福と言うべきでしょう。</a:t>
            </a:r>
            <a:endParaRPr kumimoji="1" lang="ja-JP" altLang="en-US" dirty="0"/>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シェルドンが最も強調しているのは、質、量、管理の方法を示した奉仕の三角形で、インドの哲学家バガバン・ダスの「平和学」という本の中でヒントを得たと述べています。シェルドンの奉仕理念がインド哲学の影響を受けていることは興味あることです。</a:t>
            </a:r>
          </a:p>
          <a:p>
            <a:r>
              <a:rPr kumimoji="1" lang="ja-JP" altLang="en-US" sz="1200" kern="1200" dirty="0">
                <a:solidFill>
                  <a:schemeClr val="tx1"/>
                </a:solidFill>
                <a:latin typeface="+mn-lt"/>
                <a:ea typeface="+mn-ea"/>
                <a:cs typeface="+mn-cs"/>
              </a:rPr>
              <a:t>価値ある奉仕の要素を具体的に説明したものです。</a:t>
            </a:r>
          </a:p>
          <a:p>
            <a:r>
              <a:rPr kumimoji="1" lang="ja-JP" altLang="ja-JP" sz="1200" kern="1200" dirty="0">
                <a:solidFill>
                  <a:schemeClr val="tx1"/>
                </a:solidFill>
                <a:latin typeface="+mn-lt"/>
                <a:ea typeface="+mn-ea"/>
                <a:cs typeface="+mn-cs"/>
              </a:rPr>
              <a:t>売るためには良い製品を作って適正な価格つけることが最初のステップです。</a:t>
            </a:r>
            <a:endParaRPr kumimoji="1" lang="ja-JP" altLang="en-US" sz="1200" kern="1200" dirty="0">
              <a:solidFill>
                <a:schemeClr val="tx1"/>
              </a:solidFill>
              <a:latin typeface="+mn-lt"/>
              <a:ea typeface="+mn-ea"/>
              <a:cs typeface="+mn-cs"/>
            </a:endParaRPr>
          </a:p>
          <a:p>
            <a:r>
              <a:rPr kumimoji="1" lang="ja-JP" altLang="ja-JP" sz="1200" kern="1200" dirty="0">
                <a:solidFill>
                  <a:schemeClr val="tx1"/>
                </a:solidFill>
                <a:latin typeface="+mn-lt"/>
                <a:ea typeface="+mn-ea"/>
                <a:cs typeface="+mn-cs"/>
              </a:rPr>
              <a:t>まず品質の高い製品を作ることが一番重要です。</a:t>
            </a:r>
          </a:p>
          <a:p>
            <a:r>
              <a:rPr kumimoji="1" lang="ja-JP" altLang="ja-JP" sz="1200" kern="1200" dirty="0">
                <a:solidFill>
                  <a:schemeClr val="tx1"/>
                </a:solidFill>
                <a:latin typeface="+mn-lt"/>
                <a:ea typeface="+mn-ea"/>
                <a:cs typeface="+mn-cs"/>
              </a:rPr>
              <a:t>次のステップはいかにして十分の量を作るかです。</a:t>
            </a:r>
          </a:p>
          <a:p>
            <a:r>
              <a:rPr kumimoji="1" lang="ja-JP" altLang="ja-JP" sz="1200" kern="1200" dirty="0">
                <a:solidFill>
                  <a:schemeClr val="tx1"/>
                </a:solidFill>
                <a:latin typeface="+mn-lt"/>
                <a:ea typeface="+mn-ea"/>
                <a:cs typeface="+mn-cs"/>
              </a:rPr>
              <a:t>第</a:t>
            </a:r>
            <a:r>
              <a:rPr kumimoji="1" lang="en-US" altLang="ja-JP" sz="1200" kern="1200" dirty="0">
                <a:solidFill>
                  <a:schemeClr val="tx1"/>
                </a:solidFill>
                <a:latin typeface="+mn-lt"/>
                <a:ea typeface="+mn-ea"/>
                <a:cs typeface="+mn-cs"/>
              </a:rPr>
              <a:t>3</a:t>
            </a:r>
            <a:r>
              <a:rPr kumimoji="1" lang="ja-JP" altLang="ja-JP" sz="1200" kern="1200" dirty="0">
                <a:solidFill>
                  <a:schemeClr val="tx1"/>
                </a:solidFill>
                <a:latin typeface="+mn-lt"/>
                <a:ea typeface="+mn-ea"/>
                <a:cs typeface="+mn-cs"/>
              </a:rPr>
              <a:t>のステップは、管理の方法すなわち</a:t>
            </a:r>
            <a:r>
              <a:rPr kumimoji="1" lang="ja-JP" altLang="en-US" sz="1200" kern="1200" dirty="0">
                <a:solidFill>
                  <a:schemeClr val="tx1"/>
                </a:solidFill>
                <a:latin typeface="+mn-lt"/>
                <a:ea typeface="+mn-ea"/>
                <a:cs typeface="+mn-cs"/>
              </a:rPr>
              <a:t>事業を営む</a:t>
            </a:r>
            <a:r>
              <a:rPr kumimoji="1" lang="ja-JP" altLang="ja-JP" sz="1200" kern="1200" dirty="0">
                <a:solidFill>
                  <a:schemeClr val="tx1"/>
                </a:solidFill>
                <a:latin typeface="+mn-lt"/>
                <a:ea typeface="+mn-ea"/>
                <a:cs typeface="+mn-cs"/>
              </a:rPr>
              <a:t>人間の行動を正しく処理することです。</a:t>
            </a:r>
            <a:endParaRPr kumimoji="1" lang="ja-JP" altLang="en-US" sz="1200" kern="1200" dirty="0">
              <a:solidFill>
                <a:schemeClr val="tx1"/>
              </a:solidFill>
              <a:latin typeface="+mn-lt"/>
              <a:ea typeface="+mn-ea"/>
              <a:cs typeface="+mn-cs"/>
            </a:endParaRPr>
          </a:p>
          <a:p>
            <a:r>
              <a:rPr kumimoji="1" lang="ja-JP" altLang="ja-JP" sz="1200" kern="1200" dirty="0">
                <a:solidFill>
                  <a:schemeClr val="tx1"/>
                </a:solidFill>
                <a:latin typeface="+mn-lt"/>
                <a:ea typeface="+mn-ea"/>
                <a:cs typeface="+mn-cs"/>
              </a:rPr>
              <a:t>「品質</a:t>
            </a:r>
            <a:r>
              <a:rPr kumimoji="1" lang="en-US" altLang="ja-JP" sz="1200" kern="1200" dirty="0">
                <a:solidFill>
                  <a:schemeClr val="tx1"/>
                </a:solidFill>
                <a:latin typeface="+mn-lt"/>
                <a:ea typeface="+mn-ea"/>
                <a:cs typeface="+mn-cs"/>
              </a:rPr>
              <a:t>Q1</a:t>
            </a:r>
            <a:r>
              <a:rPr kumimoji="1" lang="ja-JP" altLang="ja-JP" sz="1200" kern="1200" dirty="0" err="1">
                <a:solidFill>
                  <a:schemeClr val="tx1"/>
                </a:solidFill>
                <a:latin typeface="+mn-lt"/>
                <a:ea typeface="+mn-ea"/>
                <a:cs typeface="+mn-cs"/>
              </a:rPr>
              <a:t>、</a:t>
            </a:r>
            <a:r>
              <a:rPr kumimoji="1" lang="ja-JP" altLang="ja-JP" sz="1200" kern="1200" dirty="0">
                <a:solidFill>
                  <a:schemeClr val="tx1"/>
                </a:solidFill>
                <a:latin typeface="+mn-lt"/>
                <a:ea typeface="+mn-ea"/>
                <a:cs typeface="+mn-cs"/>
              </a:rPr>
              <a:t>量</a:t>
            </a:r>
            <a:r>
              <a:rPr kumimoji="1" lang="en-US" altLang="ja-JP" sz="1200" kern="1200" dirty="0">
                <a:solidFill>
                  <a:schemeClr val="tx1"/>
                </a:solidFill>
                <a:latin typeface="+mn-lt"/>
                <a:ea typeface="+mn-ea"/>
                <a:cs typeface="+mn-cs"/>
              </a:rPr>
              <a:t>Q2</a:t>
            </a:r>
            <a:r>
              <a:rPr kumimoji="1" lang="ja-JP" altLang="ja-JP" sz="1200" kern="1200" dirty="0" err="1">
                <a:solidFill>
                  <a:schemeClr val="tx1"/>
                </a:solidFill>
                <a:latin typeface="+mn-lt"/>
                <a:ea typeface="+mn-ea"/>
                <a:cs typeface="+mn-cs"/>
              </a:rPr>
              <a:t>、</a:t>
            </a:r>
            <a:r>
              <a:rPr kumimoji="1" lang="ja-JP" altLang="ja-JP" sz="1200" kern="1200" dirty="0">
                <a:solidFill>
                  <a:schemeClr val="tx1"/>
                </a:solidFill>
                <a:latin typeface="+mn-lt"/>
                <a:ea typeface="+mn-ea"/>
                <a:cs typeface="+mn-cs"/>
              </a:rPr>
              <a:t>管理の方法</a:t>
            </a:r>
            <a:r>
              <a:rPr kumimoji="1" lang="en-US" altLang="ja-JP" sz="1200" kern="1200" dirty="0">
                <a:solidFill>
                  <a:schemeClr val="tx1"/>
                </a:solidFill>
                <a:latin typeface="+mn-lt"/>
                <a:ea typeface="+mn-ea"/>
                <a:cs typeface="+mn-cs"/>
              </a:rPr>
              <a:t>M</a:t>
            </a:r>
            <a:r>
              <a:rPr kumimoji="1" lang="ja-JP" altLang="ja-JP" sz="1200" kern="1200" dirty="0">
                <a:solidFill>
                  <a:schemeClr val="tx1"/>
                </a:solidFill>
                <a:latin typeface="+mn-lt"/>
                <a:ea typeface="+mn-ea"/>
                <a:cs typeface="+mn-cs"/>
              </a:rPr>
              <a:t>」という</a:t>
            </a:r>
            <a:r>
              <a:rPr kumimoji="1" lang="ja-JP" altLang="en-US" sz="1200" kern="1200" dirty="0">
                <a:solidFill>
                  <a:schemeClr val="tx1"/>
                </a:solidFill>
                <a:latin typeface="+mn-lt"/>
                <a:ea typeface="+mn-ea"/>
                <a:cs typeface="+mn-cs"/>
              </a:rPr>
              <a:t>奉仕の三角形は</a:t>
            </a:r>
            <a:r>
              <a:rPr kumimoji="1" lang="ja-JP" altLang="ja-JP" sz="1200" kern="1200" dirty="0">
                <a:solidFill>
                  <a:schemeClr val="tx1"/>
                </a:solidFill>
                <a:latin typeface="+mn-lt"/>
                <a:ea typeface="+mn-ea"/>
                <a:cs typeface="+mn-cs"/>
              </a:rPr>
              <a:t>、物の価値を計る普遍的な基準</a:t>
            </a:r>
            <a:r>
              <a:rPr kumimoji="1" lang="ja-JP" altLang="en-US" sz="1200" kern="1200" dirty="0">
                <a:solidFill>
                  <a:schemeClr val="tx1"/>
                </a:solidFill>
                <a:latin typeface="+mn-lt"/>
                <a:ea typeface="+mn-ea"/>
                <a:cs typeface="+mn-cs"/>
              </a:rPr>
              <a:t>だと考えられます</a:t>
            </a:r>
            <a:r>
              <a:rPr kumimoji="1" lang="ja-JP" altLang="ja-JP" sz="1200" kern="1200" dirty="0">
                <a:solidFill>
                  <a:schemeClr val="tx1"/>
                </a:solidFill>
                <a:latin typeface="+mn-lt"/>
                <a:ea typeface="+mn-ea"/>
                <a:cs typeface="+mn-cs"/>
              </a:rPr>
              <a:t>。</a:t>
            </a:r>
            <a:r>
              <a:rPr kumimoji="1" lang="ja-JP" altLang="en-US" sz="1200" kern="1200" dirty="0">
                <a:solidFill>
                  <a:schemeClr val="tx1"/>
                </a:solidFill>
                <a:latin typeface="+mn-lt"/>
                <a:ea typeface="+mn-ea"/>
                <a:cs typeface="+mn-cs"/>
              </a:rPr>
              <a:t>この三つの要素がそろって、始めて価値ある奉仕をすることが可能になります。</a:t>
            </a:r>
          </a:p>
          <a:p>
            <a:endParaRPr kumimoji="1" lang="ja-JP" altLang="en-US" sz="1200" kern="1200" dirty="0">
              <a:solidFill>
                <a:schemeClr val="tx1"/>
              </a:solidFill>
              <a:latin typeface="+mn-lt"/>
              <a:ea typeface="+mn-ea"/>
              <a:cs typeface="+mn-cs"/>
            </a:endParaRPr>
          </a:p>
          <a:p>
            <a:endParaRPr kumimoji="1" lang="ja-JP" altLang="en-US" sz="1200" kern="1200" dirty="0">
              <a:solidFill>
                <a:schemeClr val="tx1"/>
              </a:solidFill>
              <a:latin typeface="+mn-lt"/>
              <a:ea typeface="+mn-ea"/>
              <a:cs typeface="+mn-cs"/>
            </a:endParaRPr>
          </a:p>
          <a:p>
            <a:endParaRPr kumimoji="1" lang="ja-JP" altLang="ja-JP" sz="1200" kern="1200" dirty="0">
              <a:solidFill>
                <a:schemeClr val="tx1"/>
              </a:solidFill>
              <a:latin typeface="+mn-lt"/>
              <a:ea typeface="+mn-ea"/>
              <a:cs typeface="+mn-cs"/>
            </a:endParaRPr>
          </a:p>
          <a:p>
            <a:endParaRPr kumimoji="1" lang="ja-JP" altLang="en-US" dirty="0"/>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a:solidFill>
                  <a:schemeClr val="tx1"/>
                </a:solidFill>
                <a:effectLst/>
                <a:latin typeface="+mn-lt"/>
                <a:ea typeface="+mn-ea"/>
                <a:cs typeface="+mn-cs"/>
              </a:rPr>
              <a:t>すべての事業所には正しい「質・量・管理の方法」が適用されなければなりません。</a:t>
            </a:r>
          </a:p>
          <a:p>
            <a:r>
              <a:rPr kumimoji="1" lang="ja-JP" altLang="ja-JP" sz="1200" kern="1200" dirty="0">
                <a:solidFill>
                  <a:schemeClr val="tx1"/>
                </a:solidFill>
                <a:effectLst/>
                <a:latin typeface="+mn-lt"/>
                <a:ea typeface="+mn-ea"/>
                <a:cs typeface="+mn-cs"/>
              </a:rPr>
              <a:t>良いセールスマンになろうと思えば、正しい「質・量・管理の方法」で商談を進め</a:t>
            </a:r>
            <a:r>
              <a:rPr kumimoji="1" lang="ja-JP" altLang="en-US" sz="1200" kern="1200" dirty="0">
                <a:solidFill>
                  <a:schemeClr val="tx1"/>
                </a:solidFill>
                <a:effectLst/>
                <a:latin typeface="+mn-lt"/>
                <a:ea typeface="+mn-ea"/>
                <a:cs typeface="+mn-cs"/>
              </a:rPr>
              <a:t>ることです</a:t>
            </a:r>
            <a:r>
              <a:rPr kumimoji="1" lang="ja-JP" altLang="ja-JP" sz="1200" kern="1200" dirty="0">
                <a:solidFill>
                  <a:schemeClr val="tx1"/>
                </a:solidFill>
                <a:effectLst/>
                <a:latin typeface="+mn-lt"/>
                <a:ea typeface="+mn-ea"/>
                <a:cs typeface="+mn-cs"/>
              </a:rPr>
              <a:t>。</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あなたが顧客に言っている言葉の質を確かめてください。</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あなたは良い言葉を使っていますか。</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顧客の心証を害するような発言はしていませんか。</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あなたの商談の量は適切ですか。</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論理的に話していますか。要点をしぼって話していますか。適切に話していますか。</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顧客の前での態度はどうですか。</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セールスマンを雇っている会社は、そのスタッフによって評価されていることを、忘れてはなりません。</a:t>
            </a:r>
          </a:p>
          <a:p>
            <a:endParaRPr kumimoji="1" lang="ja-JP" altLang="en-US" sz="120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kern="1200" dirty="0">
                <a:solidFill>
                  <a:schemeClr val="tx1"/>
                </a:solidFill>
                <a:latin typeface="+mn-lt"/>
                <a:ea typeface="+mn-ea"/>
                <a:cs typeface="+mn-cs"/>
              </a:rPr>
              <a:t>貴方が製造業の良い事業主になろうと思えば、正しい</a:t>
            </a:r>
            <a:r>
              <a:rPr kumimoji="1" lang="ja-JP" altLang="ja-JP" sz="1200" kern="1200" dirty="0">
                <a:solidFill>
                  <a:schemeClr val="tx1"/>
                </a:solidFill>
                <a:latin typeface="+mn-lt"/>
                <a:ea typeface="+mn-ea"/>
                <a:cs typeface="+mn-cs"/>
              </a:rPr>
              <a:t>「質・量・管理の方法」で</a:t>
            </a:r>
            <a:r>
              <a:rPr kumimoji="1" lang="ja-JP" altLang="en-US" sz="1200" kern="1200" dirty="0">
                <a:solidFill>
                  <a:schemeClr val="tx1"/>
                </a:solidFill>
                <a:latin typeface="+mn-lt"/>
                <a:ea typeface="+mn-ea"/>
                <a:cs typeface="+mn-cs"/>
              </a:rPr>
              <a:t>企業経営</a:t>
            </a:r>
            <a:r>
              <a:rPr kumimoji="1" lang="ja-JP" altLang="ja-JP" sz="1200" kern="1200" dirty="0">
                <a:solidFill>
                  <a:schemeClr val="tx1"/>
                </a:solidFill>
                <a:latin typeface="+mn-lt"/>
                <a:ea typeface="+mn-ea"/>
                <a:cs typeface="+mn-cs"/>
              </a:rPr>
              <a:t>を進め</a:t>
            </a:r>
            <a:r>
              <a:rPr kumimoji="1" lang="ja-JP" altLang="en-US" sz="1200" kern="1200" dirty="0">
                <a:solidFill>
                  <a:schemeClr val="tx1"/>
                </a:solidFill>
                <a:latin typeface="+mn-lt"/>
                <a:ea typeface="+mn-ea"/>
                <a:cs typeface="+mn-cs"/>
              </a:rPr>
              <a:t>なければなりません</a:t>
            </a:r>
            <a:r>
              <a:rPr kumimoji="1" lang="ja-JP" altLang="ja-JP" sz="1200" kern="1200" dirty="0">
                <a:solidFill>
                  <a:schemeClr val="tx1"/>
                </a:solidFill>
                <a:latin typeface="+mn-lt"/>
                <a:ea typeface="+mn-ea"/>
                <a:cs typeface="+mn-cs"/>
              </a:rPr>
              <a:t>。</a:t>
            </a:r>
            <a:endParaRPr kumimoji="1" lang="ja-JP" altLang="en-US" sz="1200" kern="1200" dirty="0">
              <a:solidFill>
                <a:schemeClr val="tx1"/>
              </a:solidFill>
              <a:latin typeface="+mn-lt"/>
              <a:ea typeface="+mn-ea"/>
              <a:cs typeface="+mn-cs"/>
            </a:endParaRPr>
          </a:p>
          <a:p>
            <a:r>
              <a:rPr kumimoji="1" lang="ja-JP" altLang="en-US" sz="1200" kern="1200" dirty="0">
                <a:solidFill>
                  <a:schemeClr val="tx1"/>
                </a:solidFill>
                <a:latin typeface="+mn-lt"/>
                <a:ea typeface="+mn-ea"/>
                <a:cs typeface="+mn-cs"/>
              </a:rPr>
              <a:t>自社の製品の質に自信がありますか。</a:t>
            </a:r>
          </a:p>
          <a:p>
            <a:r>
              <a:rPr kumimoji="1" lang="ja-JP" altLang="en-US" sz="1200" kern="1200" dirty="0">
                <a:solidFill>
                  <a:schemeClr val="tx1"/>
                </a:solidFill>
                <a:latin typeface="+mn-lt"/>
                <a:ea typeface="+mn-ea"/>
                <a:cs typeface="+mn-cs"/>
              </a:rPr>
              <a:t>うっかりミスに備えた対策を講じていますか。</a:t>
            </a:r>
          </a:p>
          <a:p>
            <a:r>
              <a:rPr kumimoji="1" lang="ja-JP" altLang="en-US" sz="1200" kern="1200" dirty="0">
                <a:solidFill>
                  <a:schemeClr val="tx1"/>
                </a:solidFill>
                <a:latin typeface="+mn-lt"/>
                <a:ea typeface="+mn-ea"/>
                <a:cs typeface="+mn-cs"/>
              </a:rPr>
              <a:t>常に製品の研究開発を進めていますか。</a:t>
            </a:r>
          </a:p>
          <a:p>
            <a:r>
              <a:rPr kumimoji="1" lang="ja-JP" altLang="en-US" sz="1200" kern="1200" dirty="0">
                <a:solidFill>
                  <a:schemeClr val="tx1"/>
                </a:solidFill>
                <a:latin typeface="+mn-lt"/>
                <a:ea typeface="+mn-ea"/>
                <a:cs typeface="+mn-cs"/>
              </a:rPr>
              <a:t>十分な製品を作るための設備投資を行っていますか。</a:t>
            </a:r>
          </a:p>
          <a:p>
            <a:r>
              <a:rPr kumimoji="1" lang="ja-JP" altLang="en-US" sz="1200" kern="1200" dirty="0">
                <a:solidFill>
                  <a:schemeClr val="tx1"/>
                </a:solidFill>
                <a:latin typeface="+mn-lt"/>
                <a:ea typeface="+mn-ea"/>
                <a:cs typeface="+mn-cs"/>
              </a:rPr>
              <a:t>万一の場合に備えた対策を講じていますか。</a:t>
            </a:r>
          </a:p>
          <a:p>
            <a:r>
              <a:rPr kumimoji="1" lang="ja-JP" altLang="en-US" sz="1200" kern="1200" dirty="0">
                <a:solidFill>
                  <a:schemeClr val="tx1"/>
                </a:solidFill>
                <a:latin typeface="+mn-lt"/>
                <a:ea typeface="+mn-ea"/>
                <a:cs typeface="+mn-cs"/>
              </a:rPr>
              <a:t>マンパワーを開発するための社員教育を行っていますか。</a:t>
            </a:r>
          </a:p>
          <a:p>
            <a:r>
              <a:rPr kumimoji="1" lang="ja-JP" altLang="en-US" sz="1200" kern="1200" dirty="0">
                <a:solidFill>
                  <a:schemeClr val="tx1"/>
                </a:solidFill>
                <a:latin typeface="+mn-lt"/>
                <a:ea typeface="+mn-ea"/>
                <a:cs typeface="+mn-cs"/>
              </a:rPr>
              <a:t>社員の意見を聞いて、それを反映する機会を設けていますか。</a:t>
            </a:r>
          </a:p>
          <a:p>
            <a:endParaRPr kumimoji="1" lang="ja-JP" altLang="en-US" sz="120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a:solidFill>
                  <a:schemeClr val="tx1"/>
                </a:solidFill>
                <a:latin typeface="+mn-lt"/>
                <a:ea typeface="+mn-ea"/>
                <a:cs typeface="+mn-cs"/>
              </a:rPr>
              <a:t>小売商の場合も同様に、</a:t>
            </a:r>
            <a:r>
              <a:rPr kumimoji="1" lang="ja-JP" altLang="en-US" sz="12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正しい管理方法の下で、</a:t>
            </a:r>
            <a:r>
              <a:rPr lang="ja-JP" altLang="en-US" sz="12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十分な量の良い商品を顧客に提供することです。</a:t>
            </a:r>
          </a:p>
          <a:p>
            <a:r>
              <a:rPr lang="ja-JP" altLang="en-US" sz="12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商品の品質が高いこと。</a:t>
            </a:r>
            <a:endParaRPr lang="en-US" altLang="ja-JP" sz="12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一度売った商品には責任を持つこと。</a:t>
            </a:r>
            <a:endParaRPr lang="en-US" altLang="ja-JP" sz="12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理屈に合った価格であること。</a:t>
            </a:r>
          </a:p>
          <a:p>
            <a:r>
              <a:rPr lang="ja-JP" altLang="en-US" sz="12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商品の種類が豊富で、</a:t>
            </a:r>
            <a:endParaRPr lang="en-US" altLang="ja-JP" sz="12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十分の量が確保できること。</a:t>
            </a:r>
          </a:p>
          <a:p>
            <a:r>
              <a:rPr lang="ja-JP" altLang="en-US" sz="12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店主や従業員の態度がいいこと。</a:t>
            </a:r>
            <a:endParaRPr lang="en-US" altLang="ja-JP" sz="12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商品知識があること。広告が適正であること。</a:t>
            </a:r>
          </a:p>
          <a:p>
            <a:endParaRPr lang="ja-JP" altLang="en-US" sz="12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r>
              <a:rPr lang="ja-JP" altLang="en-US" sz="12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最も望ましいのは、まったく管理をする必要のない職場環境を作ることです。</a:t>
            </a:r>
          </a:p>
          <a:p>
            <a:r>
              <a:rPr lang="ja-JP" altLang="en-US" sz="1200"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こういうことが守られている店には、何度でも行きたくなるものです。すなわちリピーターが確保できるのです。</a:t>
            </a:r>
          </a:p>
          <a:p>
            <a:endParaRPr kumimoji="1" lang="ja-JP" altLang="en-US" sz="1200" kern="1200" dirty="0">
              <a:solidFill>
                <a:schemeClr val="tx1"/>
              </a:solidFill>
              <a:latin typeface="+mn-lt"/>
              <a:ea typeface="+mn-ea"/>
              <a:cs typeface="+mn-cs"/>
            </a:endParaRPr>
          </a:p>
          <a:p>
            <a:endParaRPr kumimoji="1" lang="ja-JP" altLang="en-US" dirty="0"/>
          </a:p>
          <a:p>
            <a:endParaRPr kumimoji="1" lang="ja-JP" altLang="en-US" sz="1200" kern="1200" dirty="0">
              <a:solidFill>
                <a:schemeClr val="tx1"/>
              </a:solidFill>
              <a:latin typeface="+mn-lt"/>
              <a:ea typeface="+mn-ea"/>
              <a:cs typeface="+mn-cs"/>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ほとんどの会社は数多くの管理職を置いています。</a:t>
            </a:r>
          </a:p>
          <a:p>
            <a:r>
              <a:rPr kumimoji="1" lang="ja-JP" altLang="en-US" dirty="0"/>
              <a:t>管理職は従業員に対して作業の指示や監督をしたり、怠けていないか作業態度を監視したり、職場における不正や過ちがないように指導したりする役職であって、会社の生産性には直接関与しません。</a:t>
            </a:r>
          </a:p>
          <a:p>
            <a:endParaRPr kumimoji="1" lang="ja-JP" altLang="en-US" dirty="0"/>
          </a:p>
          <a:p>
            <a:r>
              <a:rPr kumimoji="1" lang="ja-JP" altLang="en-US" dirty="0"/>
              <a:t>従って、社員の教育が完全に行われていて管理する必要がなければ無用の役職です。</a:t>
            </a:r>
          </a:p>
          <a:p>
            <a:r>
              <a:rPr kumimoji="1" lang="ja-JP" altLang="en-US" dirty="0"/>
              <a:t>別な言い方をすれば、管理する必要のない人ほど、会社に対する貢献度が高いとも言えます。</a:t>
            </a:r>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25</a:t>
            </a:fld>
            <a:endParaRPr kumimoji="1" lang="ja-JP" altLang="en-US" dirty="0"/>
          </a:p>
        </p:txBody>
      </p:sp>
    </p:spTree>
    <p:extLst>
      <p:ext uri="{BB962C8B-B14F-4D97-AF65-F5344CB8AC3E}">
        <p14:creationId xmlns:p14="http://schemas.microsoft.com/office/powerpoint/2010/main" val="40944818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大きな材木会社の社長が</a:t>
            </a:r>
            <a:r>
              <a:rPr kumimoji="1" lang="en-US" altLang="ja-JP" dirty="0"/>
              <a:t>A</a:t>
            </a:r>
            <a:r>
              <a:rPr kumimoji="1" lang="ja-JP" altLang="en-US" dirty="0"/>
              <a:t>事務員に言いました。</a:t>
            </a:r>
          </a:p>
          <a:p>
            <a:r>
              <a:rPr kumimoji="1" lang="ja-JP" altLang="en-US" dirty="0"/>
              <a:t>「昨夜、材木を積んだ貨車が入ったと思うので見てきてほしい。」</a:t>
            </a:r>
          </a:p>
          <a:p>
            <a:r>
              <a:rPr kumimoji="1" lang="en-US" altLang="ja-JP" dirty="0"/>
              <a:t>A</a:t>
            </a:r>
            <a:r>
              <a:rPr kumimoji="1" lang="ja-JP" altLang="en-US" dirty="0"/>
              <a:t>はヤードに行って「確かに到着しています。」と答えました。</a:t>
            </a:r>
          </a:p>
          <a:p>
            <a:r>
              <a:rPr kumimoji="1" lang="ja-JP" altLang="en-US" dirty="0"/>
              <a:t>社長は「何台到着したか。」と聞きました。</a:t>
            </a:r>
          </a:p>
          <a:p>
            <a:r>
              <a:rPr kumimoji="1" lang="en-US" altLang="ja-JP" dirty="0"/>
              <a:t>A</a:t>
            </a:r>
            <a:r>
              <a:rPr kumimoji="1" lang="ja-JP" altLang="en-US" dirty="0"/>
              <a:t>は再びヤードに行って「</a:t>
            </a:r>
            <a:r>
              <a:rPr kumimoji="1" lang="en-US" altLang="ja-JP" dirty="0"/>
              <a:t>10</a:t>
            </a:r>
            <a:r>
              <a:rPr kumimoji="1" lang="ja-JP" altLang="en-US" dirty="0"/>
              <a:t>両到着しています。」と答えました。</a:t>
            </a:r>
          </a:p>
          <a:p>
            <a:r>
              <a:rPr kumimoji="1" lang="ja-JP" altLang="en-US" dirty="0"/>
              <a:t>社長は「材木の種類は何か。」と尋ねると、</a:t>
            </a:r>
          </a:p>
          <a:p>
            <a:r>
              <a:rPr kumimoji="1" lang="en-US" altLang="ja-JP" dirty="0"/>
              <a:t>A</a:t>
            </a:r>
            <a:r>
              <a:rPr kumimoji="1" lang="ja-JP" altLang="en-US" dirty="0"/>
              <a:t>はしばらくして戻ってきて「樫の木が</a:t>
            </a:r>
            <a:r>
              <a:rPr kumimoji="1" lang="en-US" altLang="ja-JP" dirty="0"/>
              <a:t>3</a:t>
            </a:r>
            <a:r>
              <a:rPr kumimoji="1" lang="ja-JP" altLang="en-US" dirty="0"/>
              <a:t>両と杉の木が</a:t>
            </a:r>
            <a:r>
              <a:rPr kumimoji="1" lang="en-US" altLang="ja-JP" dirty="0"/>
              <a:t>7</a:t>
            </a:r>
            <a:r>
              <a:rPr kumimoji="1" lang="ja-JP" altLang="en-US" dirty="0"/>
              <a:t>両。」と答えました。</a:t>
            </a:r>
          </a:p>
          <a:p>
            <a:endParaRPr kumimoji="1" lang="ja-JP" altLang="en-US" dirty="0"/>
          </a:p>
          <a:p>
            <a:r>
              <a:rPr kumimoji="1" lang="ja-JP" altLang="en-US" dirty="0"/>
              <a:t>その</a:t>
            </a:r>
            <a:r>
              <a:rPr kumimoji="1" lang="en-US" altLang="ja-JP" dirty="0"/>
              <a:t>2</a:t>
            </a:r>
            <a:r>
              <a:rPr kumimoji="1" lang="ja-JP" altLang="en-US" dirty="0"/>
              <a:t>・</a:t>
            </a:r>
            <a:r>
              <a:rPr kumimoji="1" lang="en-US" altLang="ja-JP" dirty="0"/>
              <a:t>3</a:t>
            </a:r>
            <a:r>
              <a:rPr kumimoji="1" lang="ja-JP" altLang="en-US" dirty="0"/>
              <a:t>日後、社長は同じ質問を</a:t>
            </a:r>
            <a:r>
              <a:rPr kumimoji="1" lang="en-US" altLang="ja-JP" dirty="0"/>
              <a:t>B</a:t>
            </a:r>
            <a:r>
              <a:rPr kumimoji="1" lang="ja-JP" altLang="en-US" dirty="0"/>
              <a:t>事務員にしました。</a:t>
            </a:r>
          </a:p>
          <a:p>
            <a:r>
              <a:rPr kumimoji="1" lang="en-US" altLang="ja-JP" dirty="0"/>
              <a:t>B</a:t>
            </a:r>
            <a:r>
              <a:rPr kumimoji="1" lang="ja-JP" altLang="en-US" dirty="0"/>
              <a:t>事務員はヤードにいって戻ってきて、</a:t>
            </a:r>
          </a:p>
          <a:p>
            <a:r>
              <a:rPr kumimoji="1" lang="ja-JP" altLang="en-US" dirty="0"/>
              <a:t>「樫の木をつんだ車両が</a:t>
            </a:r>
            <a:r>
              <a:rPr kumimoji="1" lang="en-US" altLang="ja-JP" dirty="0"/>
              <a:t>4</a:t>
            </a:r>
            <a:r>
              <a:rPr kumimoji="1" lang="ja-JP" altLang="en-US" dirty="0"/>
              <a:t>両と杉の木を積んだ車両が</a:t>
            </a:r>
            <a:r>
              <a:rPr kumimoji="1" lang="en-US" altLang="ja-JP" dirty="0"/>
              <a:t>5</a:t>
            </a:r>
            <a:r>
              <a:rPr kumimoji="1" lang="ja-JP" altLang="en-US" dirty="0"/>
              <a:t>両はいっています。」と答えました。</a:t>
            </a:r>
          </a:p>
          <a:p>
            <a:r>
              <a:rPr kumimoji="1" lang="en-US" altLang="ja-JP" dirty="0"/>
              <a:t>A</a:t>
            </a:r>
            <a:r>
              <a:rPr kumimoji="1" lang="ja-JP" altLang="en-US" dirty="0"/>
              <a:t>事務員は自分が何をすべきかを理解せず、ただ見に行っただけでした。従ってすべての行動を管理しなければならなかったのです。</a:t>
            </a:r>
          </a:p>
          <a:p>
            <a:r>
              <a:rPr kumimoji="1" lang="ja-JP" altLang="en-US" dirty="0"/>
              <a:t>会社にとってはどちらの事務員が必要でしょうか。</a:t>
            </a:r>
          </a:p>
          <a:p>
            <a:endParaRPr kumimoji="1" lang="ja-JP" altLang="en-US" dirty="0"/>
          </a:p>
          <a:p>
            <a:endParaRPr kumimoji="1" lang="ja-JP" altLang="en-US" dirty="0"/>
          </a:p>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26</a:t>
            </a:fld>
            <a:endParaRPr kumimoji="1" lang="ja-JP" altLang="en-US" dirty="0"/>
          </a:p>
        </p:txBody>
      </p:sp>
    </p:spTree>
    <p:extLst>
      <p:ext uri="{BB962C8B-B14F-4D97-AF65-F5344CB8AC3E}">
        <p14:creationId xmlns:p14="http://schemas.microsoft.com/office/powerpoint/2010/main" val="12382597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3</a:t>
            </a:r>
            <a:r>
              <a:rPr kumimoji="1" lang="ja-JP" altLang="en-US" dirty="0"/>
              <a:t>名の秘書がいます。</a:t>
            </a:r>
          </a:p>
          <a:p>
            <a:r>
              <a:rPr kumimoji="1" lang="en-US" altLang="ja-JP" dirty="0"/>
              <a:t>A</a:t>
            </a:r>
            <a:r>
              <a:rPr kumimoji="1" lang="ja-JP" altLang="en-US" dirty="0"/>
              <a:t>は下書きをすべて書いて渡さなければタイピングすることができません。</a:t>
            </a:r>
          </a:p>
          <a:p>
            <a:endParaRPr kumimoji="1" lang="ja-JP" altLang="en-US" dirty="0"/>
          </a:p>
          <a:p>
            <a:r>
              <a:rPr kumimoji="1" lang="en-US" altLang="ja-JP" dirty="0"/>
              <a:t>B</a:t>
            </a:r>
            <a:r>
              <a:rPr kumimoji="1" lang="ja-JP" altLang="en-US" dirty="0"/>
              <a:t>は喋ればそれをほぼ正確にタイピングします。</a:t>
            </a:r>
          </a:p>
          <a:p>
            <a:endParaRPr kumimoji="1" lang="ja-JP" altLang="en-US" dirty="0"/>
          </a:p>
          <a:p>
            <a:r>
              <a:rPr kumimoji="1" lang="en-US" altLang="ja-JP" dirty="0"/>
              <a:t>C</a:t>
            </a:r>
            <a:r>
              <a:rPr kumimoji="1" lang="ja-JP" altLang="en-US" dirty="0"/>
              <a:t>は要点を説明するだけで、完全な文章に仕上げますので、サインをするだけで済みます。</a:t>
            </a:r>
          </a:p>
          <a:p>
            <a:r>
              <a:rPr kumimoji="1" lang="ja-JP" altLang="en-US" dirty="0"/>
              <a:t>あなただったら、どの秘書を雇いますか。</a:t>
            </a:r>
          </a:p>
          <a:p>
            <a:r>
              <a:rPr kumimoji="1" lang="ja-JP" altLang="en-US" dirty="0"/>
              <a:t>管理する必要のない社員を養成することが会社を隆盛に導くのです。</a:t>
            </a:r>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27</a:t>
            </a:fld>
            <a:endParaRPr kumimoji="1" lang="ja-JP" altLang="en-US" dirty="0"/>
          </a:p>
        </p:txBody>
      </p:sp>
    </p:spTree>
    <p:extLst>
      <p:ext uri="{BB962C8B-B14F-4D97-AF65-F5344CB8AC3E}">
        <p14:creationId xmlns:p14="http://schemas.microsoft.com/office/powerpoint/2010/main" val="23041298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a:solidFill>
                  <a:schemeClr val="tx1"/>
                </a:solidFill>
                <a:effectLst/>
                <a:latin typeface="+mn-lt"/>
                <a:ea typeface="+mn-ea"/>
                <a:cs typeface="+mn-cs"/>
              </a:rPr>
              <a:t>　</a:t>
            </a:r>
            <a:r>
              <a:rPr kumimoji="1" lang="ja-JP" altLang="ja-JP" sz="1200" kern="1200" dirty="0">
                <a:solidFill>
                  <a:schemeClr val="tx1"/>
                </a:solidFill>
                <a:effectLst/>
                <a:latin typeface="+mn-lt"/>
                <a:ea typeface="+mn-ea"/>
                <a:cs typeface="+mn-cs"/>
              </a:rPr>
              <a:t>ビジネスマンの目的は発展的な事業を構築することであり、その目的を達成するためには、奉仕の理念に基づいて、継続的に利益をもたらす顧客を確保することが必要です。</a:t>
            </a:r>
          </a:p>
          <a:p>
            <a:r>
              <a:rPr kumimoji="1" lang="ja-JP" altLang="ja-JP" sz="1200" kern="1200" dirty="0">
                <a:solidFill>
                  <a:schemeClr val="tx1"/>
                </a:solidFill>
                <a:effectLst/>
                <a:latin typeface="+mn-lt"/>
                <a:ea typeface="+mn-ea"/>
                <a:cs typeface="+mn-cs"/>
              </a:rPr>
              <a:t>事業に成功するためには、次の五つのステップを達成しなければなりません。</a:t>
            </a:r>
            <a:endParaRPr kumimoji="1" lang="ja-JP" altLang="en-US" sz="1200" kern="1200" dirty="0">
              <a:solidFill>
                <a:schemeClr val="tx1"/>
              </a:solidFill>
              <a:effectLst/>
              <a:latin typeface="+mn-lt"/>
              <a:ea typeface="+mn-ea"/>
              <a:cs typeface="+mn-cs"/>
            </a:endParaRPr>
          </a:p>
          <a:p>
            <a:pPr lvl="0"/>
            <a:r>
              <a:rPr kumimoji="1" lang="ja-JP" altLang="ja-JP" sz="1200" kern="1200" dirty="0">
                <a:solidFill>
                  <a:schemeClr val="tx1"/>
                </a:solidFill>
                <a:effectLst/>
                <a:latin typeface="+mn-lt"/>
                <a:ea typeface="+mn-ea"/>
                <a:cs typeface="+mn-cs"/>
              </a:rPr>
              <a:t>先ず、価値ある奉仕を実践しようという願望を持つことです。本来人間の心にあるのは豊かな金銭的欲望ですが、貴重な奉仕を行う本当の願望は経済的な願望だけではありません。</a:t>
            </a:r>
          </a:p>
          <a:p>
            <a:pPr lvl="0"/>
            <a:endParaRPr kumimoji="1" lang="ja-JP" altLang="en-US" sz="1200" kern="1200" dirty="0">
              <a:solidFill>
                <a:schemeClr val="tx1"/>
              </a:solidFill>
              <a:effectLst/>
              <a:latin typeface="+mn-lt"/>
              <a:ea typeface="+mn-ea"/>
              <a:cs typeface="+mn-cs"/>
            </a:endParaRPr>
          </a:p>
          <a:p>
            <a:pPr lvl="0"/>
            <a:r>
              <a:rPr kumimoji="1" lang="ja-JP" altLang="ja-JP" sz="1200" kern="1200" dirty="0">
                <a:solidFill>
                  <a:schemeClr val="tx1"/>
                </a:solidFill>
                <a:effectLst/>
                <a:latin typeface="+mn-lt"/>
                <a:ea typeface="+mn-ea"/>
                <a:cs typeface="+mn-cs"/>
              </a:rPr>
              <a:t>その願望をかなえるためには、奉仕を実践に移す能力を開発しなければなりません。すなわち知的な能力、心の信頼性、身体の耐久性が必要になってきます。</a:t>
            </a:r>
          </a:p>
          <a:p>
            <a:pPr lvl="0"/>
            <a:endParaRPr kumimoji="1" lang="ja-JP" altLang="en-US" sz="1200" kern="1200" dirty="0">
              <a:solidFill>
                <a:schemeClr val="tx1"/>
              </a:solidFill>
              <a:effectLst/>
              <a:latin typeface="+mn-lt"/>
              <a:ea typeface="+mn-ea"/>
              <a:cs typeface="+mn-cs"/>
            </a:endParaRPr>
          </a:p>
          <a:p>
            <a:pPr lvl="0"/>
            <a:r>
              <a:rPr kumimoji="1" lang="ja-JP" altLang="ja-JP" sz="1200" kern="1200" dirty="0">
                <a:solidFill>
                  <a:schemeClr val="tx1"/>
                </a:solidFill>
                <a:effectLst/>
                <a:latin typeface="+mn-lt"/>
                <a:ea typeface="+mn-ea"/>
                <a:cs typeface="+mn-cs"/>
              </a:rPr>
              <a:t>開発された能力は、行動することで機能を発揮します。</a:t>
            </a:r>
          </a:p>
          <a:p>
            <a:pPr lvl="0"/>
            <a:endParaRPr kumimoji="1" lang="ja-JP" altLang="en-US" sz="1200" kern="1200" dirty="0">
              <a:solidFill>
                <a:schemeClr val="tx1"/>
              </a:solidFill>
              <a:effectLst/>
              <a:latin typeface="+mn-lt"/>
              <a:ea typeface="+mn-ea"/>
              <a:cs typeface="+mn-cs"/>
            </a:endParaRPr>
          </a:p>
          <a:p>
            <a:pPr lvl="0"/>
            <a:r>
              <a:rPr kumimoji="1" lang="ja-JP" altLang="ja-JP" sz="1200" kern="1200" dirty="0">
                <a:solidFill>
                  <a:schemeClr val="tx1"/>
                </a:solidFill>
                <a:effectLst/>
                <a:latin typeface="+mn-lt"/>
                <a:ea typeface="+mn-ea"/>
                <a:cs typeface="+mn-cs"/>
              </a:rPr>
              <a:t>現実に行われた奉仕には、正当な報酬が支払われなければなりません。これは経営者にも従業員にもその奉仕に相応しい適正な報酬が支払われなければならないことを意味します。</a:t>
            </a:r>
          </a:p>
          <a:p>
            <a:pPr lvl="0"/>
            <a:endParaRPr kumimoji="1" lang="ja-JP" altLang="en-US" sz="1200" kern="1200" dirty="0">
              <a:solidFill>
                <a:schemeClr val="tx1"/>
              </a:solidFill>
              <a:effectLst/>
              <a:latin typeface="+mn-lt"/>
              <a:ea typeface="+mn-ea"/>
              <a:cs typeface="+mn-cs"/>
            </a:endParaRPr>
          </a:p>
          <a:p>
            <a:pPr lvl="0"/>
            <a:r>
              <a:rPr kumimoji="1" lang="ja-JP" altLang="ja-JP" sz="1200" kern="1200" dirty="0">
                <a:solidFill>
                  <a:schemeClr val="tx1"/>
                </a:solidFill>
                <a:effectLst/>
                <a:latin typeface="+mn-lt"/>
                <a:ea typeface="+mn-ea"/>
                <a:cs typeface="+mn-cs"/>
              </a:rPr>
              <a:t>奉仕の対価として得た報酬は、貯蓄や活用や節約によって利益を保全しなければなりません。</a:t>
            </a:r>
          </a:p>
          <a:p>
            <a:r>
              <a:rPr kumimoji="1" lang="ja-JP" altLang="ja-JP" sz="1200" kern="1200" dirty="0">
                <a:solidFill>
                  <a:schemeClr val="tx1"/>
                </a:solidFill>
                <a:effectLst/>
                <a:latin typeface="+mn-lt"/>
                <a:ea typeface="+mn-ea"/>
                <a:cs typeface="+mn-cs"/>
              </a:rPr>
              <a:t>これらの五つのステップを達成するために必要なのが教育です。</a:t>
            </a:r>
          </a:p>
          <a:p>
            <a:endParaRPr kumimoji="1" lang="ja-JP" altLang="en-US"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28</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85000" lnSpcReduction="10000"/>
          </a:bodyPr>
          <a:lstStyle/>
          <a:p>
            <a:r>
              <a:rPr kumimoji="1" lang="ja-JP" altLang="en-US" baseline="0" dirty="0"/>
              <a:t>シェルドンは</a:t>
            </a:r>
            <a:r>
              <a:rPr kumimoji="1" lang="en-US" altLang="ja-JP" baseline="0" dirty="0"/>
              <a:t>1930</a:t>
            </a:r>
            <a:r>
              <a:rPr kumimoji="1" lang="ja-JP" altLang="en-US" baseline="0" dirty="0"/>
              <a:t>年にシカゴクラﾌﾞを退会し、</a:t>
            </a:r>
            <a:r>
              <a:rPr kumimoji="1" lang="en-US" altLang="ja-JP" baseline="0" dirty="0"/>
              <a:t>1935</a:t>
            </a:r>
            <a:r>
              <a:rPr kumimoji="1" lang="ja-JP" altLang="en-US" baseline="0" dirty="0"/>
              <a:t>年にこの世を去っています。</a:t>
            </a: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ニューヨーク州のキングストーンにある、シェルドンのお墓には</a:t>
            </a:r>
            <a:r>
              <a:rPr kumimoji="1" lang="en-US" altLang="ja-JP" sz="1200" kern="1200" dirty="0">
                <a:solidFill>
                  <a:schemeClr val="tx1"/>
                </a:solidFill>
                <a:effectLst/>
                <a:latin typeface="+mn-lt"/>
                <a:ea typeface="+mn-ea"/>
                <a:cs typeface="+mn-cs"/>
              </a:rPr>
              <a:t>He profits most who  best </a:t>
            </a:r>
            <a:r>
              <a:rPr kumimoji="1" lang="ja-JP" altLang="ja-JP" sz="1200" kern="1200" dirty="0">
                <a:solidFill>
                  <a:schemeClr val="tx1"/>
                </a:solidFill>
                <a:effectLst/>
                <a:latin typeface="+mn-lt"/>
                <a:ea typeface="+mn-ea"/>
                <a:cs typeface="+mn-cs"/>
              </a:rPr>
              <a:t>というモットーと共に、質、量、管理状態を表す奉仕の三角形が刻まれていることは、みなさんご存知のことですが、よくよく調べると、この三角形は円で囲まれ、更にその周りを四角形で囲んでいることが分かります。</a:t>
            </a:r>
          </a:p>
          <a:p>
            <a:endParaRPr kumimoji="1" lang="ja-JP" altLang="en-US" baseline="0" dirty="0"/>
          </a:p>
        </p:txBody>
      </p:sp>
      <p:sp>
        <p:nvSpPr>
          <p:cNvPr id="4" name="スライド番号プレースホルダ 3"/>
          <p:cNvSpPr>
            <a:spLocks noGrp="1"/>
          </p:cNvSpPr>
          <p:nvPr>
            <p:ph type="sldNum" sz="quarter" idx="10"/>
          </p:nvPr>
        </p:nvSpPr>
        <p:spPr/>
        <p:txBody>
          <a:bodyPr/>
          <a:lstStyle/>
          <a:p>
            <a:pPr>
              <a:defRPr/>
            </a:pPr>
            <a:fld id="{6A5A334E-04ED-4FD7-9A66-0C2AB6E6690F}" type="slidenum">
              <a:rPr lang="ja-JP" altLang="en-US" smtClean="0"/>
              <a:pPr>
                <a:defRPr/>
              </a:pPr>
              <a:t>29</a:t>
            </a:fld>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Service not self </a:t>
            </a:r>
            <a:r>
              <a:rPr kumimoji="1" lang="ja-JP" altLang="ja-JP" sz="1200" kern="1200" dirty="0">
                <a:solidFill>
                  <a:schemeClr val="tx1"/>
                </a:solidFill>
                <a:effectLst/>
                <a:latin typeface="+mn-lt"/>
                <a:ea typeface="+mn-ea"/>
                <a:cs typeface="+mn-cs"/>
              </a:rPr>
              <a:t>については、</a:t>
            </a:r>
            <a:r>
              <a:rPr kumimoji="1" lang="en-US" altLang="ja-JP" sz="1200" kern="1200" dirty="0">
                <a:solidFill>
                  <a:schemeClr val="tx1"/>
                </a:solidFill>
                <a:effectLst/>
                <a:latin typeface="+mn-lt"/>
                <a:ea typeface="+mn-ea"/>
                <a:cs typeface="+mn-cs"/>
              </a:rPr>
              <a:t>National Rotarian 1911</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11</a:t>
            </a:r>
            <a:r>
              <a:rPr kumimoji="1" lang="ja-JP" altLang="ja-JP" sz="1200" kern="1200" dirty="0">
                <a:solidFill>
                  <a:schemeClr val="tx1"/>
                </a:solidFill>
                <a:effectLst/>
                <a:latin typeface="+mn-lt"/>
                <a:ea typeface="+mn-ea"/>
                <a:cs typeface="+mn-cs"/>
              </a:rPr>
              <a:t>月号とミネアポリス・ロータリークラブ</a:t>
            </a:r>
            <a:r>
              <a:rPr kumimoji="1" lang="en-US" altLang="ja-JP" sz="1200" kern="1200" dirty="0">
                <a:solidFill>
                  <a:schemeClr val="tx1"/>
                </a:solidFill>
                <a:effectLst/>
                <a:latin typeface="+mn-lt"/>
                <a:ea typeface="+mn-ea"/>
                <a:cs typeface="+mn-cs"/>
              </a:rPr>
              <a:t>25</a:t>
            </a:r>
            <a:r>
              <a:rPr kumimoji="1" lang="ja-JP" altLang="ja-JP" sz="1200" kern="1200" dirty="0">
                <a:solidFill>
                  <a:schemeClr val="tx1"/>
                </a:solidFill>
                <a:effectLst/>
                <a:latin typeface="+mn-lt"/>
                <a:ea typeface="+mn-ea"/>
                <a:cs typeface="+mn-cs"/>
              </a:rPr>
              <a:t>周年記念誌にかなり詳細な内容が記載されています。</a:t>
            </a:r>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それによると</a:t>
            </a:r>
            <a:r>
              <a:rPr kumimoji="1" lang="en-US" altLang="ja-JP" sz="1200" kern="1200" dirty="0">
                <a:solidFill>
                  <a:schemeClr val="tx1"/>
                </a:solidFill>
                <a:effectLst/>
                <a:latin typeface="+mn-lt"/>
                <a:ea typeface="+mn-ea"/>
                <a:cs typeface="+mn-cs"/>
              </a:rPr>
              <a:t>Service not self </a:t>
            </a:r>
            <a:r>
              <a:rPr kumimoji="1" lang="ja-JP" altLang="ja-JP" sz="1200" kern="1200" dirty="0">
                <a:solidFill>
                  <a:schemeClr val="tx1"/>
                </a:solidFill>
                <a:effectLst/>
                <a:latin typeface="+mn-lt"/>
                <a:ea typeface="+mn-ea"/>
                <a:cs typeface="+mn-cs"/>
              </a:rPr>
              <a:t>はミネアポリス・ロータリークラブの前身であるミネアポリス・パブリシティクラブ</a:t>
            </a:r>
            <a:r>
              <a:rPr kumimoji="1" lang="en-US" altLang="ja-JP" sz="1200" kern="1200" dirty="0">
                <a:solidFill>
                  <a:schemeClr val="tx1"/>
                </a:solidFill>
                <a:effectLst/>
                <a:latin typeface="+mn-lt"/>
                <a:ea typeface="+mn-ea"/>
                <a:cs typeface="+mn-cs"/>
              </a:rPr>
              <a:t>(1905</a:t>
            </a:r>
            <a:r>
              <a:rPr kumimoji="1" lang="ja-JP" altLang="ja-JP" sz="1200" kern="1200" dirty="0">
                <a:solidFill>
                  <a:schemeClr val="tx1"/>
                </a:solidFill>
                <a:effectLst/>
                <a:latin typeface="+mn-lt"/>
                <a:ea typeface="+mn-ea"/>
                <a:cs typeface="+mn-cs"/>
              </a:rPr>
              <a:t>年設立</a:t>
            </a:r>
            <a:r>
              <a:rPr kumimoji="1" lang="en-US" altLang="ja-JP" sz="1200" kern="1200" dirty="0">
                <a:solidFill>
                  <a:schemeClr val="tx1"/>
                </a:solidFill>
                <a:effectLst/>
                <a:latin typeface="+mn-lt"/>
                <a:ea typeface="+mn-ea"/>
                <a:cs typeface="+mn-cs"/>
              </a:rPr>
              <a:t>)</a:t>
            </a:r>
            <a:r>
              <a:rPr kumimoji="1" lang="ja-JP" altLang="ja-JP" sz="1200" kern="1200" dirty="0">
                <a:solidFill>
                  <a:schemeClr val="tx1"/>
                </a:solidFill>
                <a:effectLst/>
                <a:latin typeface="+mn-lt"/>
                <a:ea typeface="+mn-ea"/>
                <a:cs typeface="+mn-cs"/>
              </a:rPr>
              <a:t>のモットーを引き継いだものであり、自分がしてもらいたいことを先に他人にしてあげる、すなわち黄金律を表したものであることが明記されています。</a:t>
            </a:r>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3</a:t>
            </a:fld>
            <a:endParaRPr kumimoji="1" lang="ja-JP" altLang="en-US" dirty="0"/>
          </a:p>
        </p:txBody>
      </p:sp>
    </p:spTree>
    <p:extLst>
      <p:ext uri="{BB962C8B-B14F-4D97-AF65-F5344CB8AC3E}">
        <p14:creationId xmlns:p14="http://schemas.microsoft.com/office/powerpoint/2010/main" val="5098850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fontScale="47500" lnSpcReduction="20000"/>
          </a:bodyPr>
          <a:lstStyle/>
          <a:p>
            <a:r>
              <a:rPr kumimoji="1" lang="ja-JP" altLang="ja-JP" sz="1200" kern="1200" dirty="0">
                <a:solidFill>
                  <a:schemeClr val="tx1"/>
                </a:solidFill>
                <a:effectLst/>
                <a:latin typeface="+mn-lt"/>
                <a:ea typeface="+mn-ea"/>
                <a:cs typeface="+mn-cs"/>
              </a:rPr>
              <a:t>よく見ると、一番外側の四角形の辺に文字が一文字ずつ、刻みこまれています。</a:t>
            </a:r>
          </a:p>
          <a:p>
            <a:r>
              <a:rPr kumimoji="1" lang="ja-JP" altLang="ja-JP" sz="1200" kern="1200" dirty="0">
                <a:solidFill>
                  <a:schemeClr val="tx1"/>
                </a:solidFill>
                <a:effectLst/>
                <a:latin typeface="+mn-lt"/>
                <a:ea typeface="+mn-ea"/>
                <a:cs typeface="+mn-cs"/>
              </a:rPr>
              <a:t>上にＡ、左にＲ、下にＥ、右にＡの文字が刻まれています。これはシェルドンが強調した教育論、すなわち領域学を意味します。</a:t>
            </a:r>
          </a:p>
          <a:p>
            <a:r>
              <a:rPr kumimoji="1" lang="en-US" altLang="ja-JP" sz="1200" kern="1200" dirty="0">
                <a:solidFill>
                  <a:schemeClr val="tx1"/>
                </a:solidFill>
                <a:effectLst/>
                <a:latin typeface="+mn-lt"/>
                <a:ea typeface="+mn-ea"/>
                <a:cs typeface="+mn-cs"/>
              </a:rPr>
              <a:t>A  Ability</a:t>
            </a:r>
            <a:r>
              <a:rPr kumimoji="1" lang="ja-JP" altLang="ja-JP" sz="1200" kern="1200" dirty="0">
                <a:solidFill>
                  <a:schemeClr val="tx1"/>
                </a:solidFill>
                <a:effectLst/>
                <a:latin typeface="+mn-lt"/>
                <a:ea typeface="+mn-ea"/>
                <a:cs typeface="+mn-cs"/>
              </a:rPr>
              <a:t>　能力。</a:t>
            </a:r>
            <a:r>
              <a:rPr kumimoji="1" lang="en-US" altLang="ja-JP" sz="1200" kern="1200" dirty="0">
                <a:solidFill>
                  <a:schemeClr val="tx1"/>
                </a:solidFill>
                <a:effectLst/>
                <a:latin typeface="+mn-lt"/>
                <a:ea typeface="+mn-ea"/>
                <a:cs typeface="+mn-cs"/>
              </a:rPr>
              <a:t>R  Reliability</a:t>
            </a:r>
            <a:r>
              <a:rPr kumimoji="1" lang="ja-JP" altLang="ja-JP" sz="1200" kern="1200" dirty="0">
                <a:solidFill>
                  <a:schemeClr val="tx1"/>
                </a:solidFill>
                <a:effectLst/>
                <a:latin typeface="+mn-lt"/>
                <a:ea typeface="+mn-ea"/>
                <a:cs typeface="+mn-cs"/>
              </a:rPr>
              <a:t>　信頼性。</a:t>
            </a:r>
            <a:r>
              <a:rPr kumimoji="1" lang="en-US" altLang="ja-JP" sz="1200" kern="1200" dirty="0">
                <a:solidFill>
                  <a:schemeClr val="tx1"/>
                </a:solidFill>
                <a:effectLst/>
                <a:latin typeface="+mn-lt"/>
                <a:ea typeface="+mn-ea"/>
                <a:cs typeface="+mn-cs"/>
              </a:rPr>
              <a:t>E  Endurance</a:t>
            </a:r>
            <a:r>
              <a:rPr kumimoji="1" lang="ja-JP" altLang="ja-JP" sz="1200" kern="1200" dirty="0">
                <a:solidFill>
                  <a:schemeClr val="tx1"/>
                </a:solidFill>
                <a:effectLst/>
                <a:latin typeface="+mn-lt"/>
                <a:ea typeface="+mn-ea"/>
                <a:cs typeface="+mn-cs"/>
              </a:rPr>
              <a:t>　忍耐力。</a:t>
            </a:r>
            <a:r>
              <a:rPr kumimoji="1" lang="en-US" altLang="ja-JP" sz="1200" kern="1200" dirty="0">
                <a:solidFill>
                  <a:schemeClr val="tx1"/>
                </a:solidFill>
                <a:effectLst/>
                <a:latin typeface="+mn-lt"/>
                <a:ea typeface="+mn-ea"/>
                <a:cs typeface="+mn-cs"/>
              </a:rPr>
              <a:t>A  Action</a:t>
            </a:r>
            <a:r>
              <a:rPr kumimoji="1" lang="ja-JP" altLang="ja-JP" sz="1200" kern="1200" dirty="0">
                <a:solidFill>
                  <a:schemeClr val="tx1"/>
                </a:solidFill>
                <a:effectLst/>
                <a:latin typeface="+mn-lt"/>
                <a:ea typeface="+mn-ea"/>
                <a:cs typeface="+mn-cs"/>
              </a:rPr>
              <a:t>　行動力</a:t>
            </a:r>
          </a:p>
          <a:p>
            <a:r>
              <a:rPr kumimoji="1" lang="ja-JP" altLang="ja-JP" sz="1200" kern="1200" dirty="0">
                <a:solidFill>
                  <a:schemeClr val="tx1"/>
                </a:solidFill>
                <a:effectLst/>
                <a:latin typeface="+mn-lt"/>
                <a:ea typeface="+mn-ea"/>
                <a:cs typeface="+mn-cs"/>
              </a:rPr>
              <a:t>の頭文字を組み合わせた、</a:t>
            </a:r>
            <a:r>
              <a:rPr kumimoji="1" lang="en-US" altLang="ja-JP" sz="1200" kern="1200" dirty="0">
                <a:solidFill>
                  <a:schemeClr val="tx1"/>
                </a:solidFill>
                <a:effectLst/>
                <a:latin typeface="+mn-lt"/>
                <a:ea typeface="+mn-ea"/>
                <a:cs typeface="+mn-cs"/>
              </a:rPr>
              <a:t>AERA</a:t>
            </a:r>
            <a:r>
              <a:rPr kumimoji="1" lang="ja-JP" altLang="ja-JP" sz="1200" kern="1200" dirty="0">
                <a:solidFill>
                  <a:schemeClr val="tx1"/>
                </a:solidFill>
                <a:effectLst/>
                <a:latin typeface="+mn-lt"/>
                <a:ea typeface="+mn-ea"/>
                <a:cs typeface="+mn-cs"/>
              </a:rPr>
              <a:t>すなわち、真の教育とは、知識を教え込むことではなくて、その人のあらゆる部分の守備範囲を広げて、持っている潜在的な能力を引き出すことということになり、シェルドンが信奉していたカントやバガバン・ダスの教育論と一致するわけです。</a:t>
            </a:r>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30</a:t>
            </a:fld>
            <a:endParaRPr kumimoji="1" lang="ja-JP" altLang="en-US"/>
          </a:p>
        </p:txBody>
      </p:sp>
    </p:spTree>
    <p:extLst>
      <p:ext uri="{BB962C8B-B14F-4D97-AF65-F5344CB8AC3E}">
        <p14:creationId xmlns:p14="http://schemas.microsoft.com/office/powerpoint/2010/main" val="23880107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a:solidFill>
                  <a:schemeClr val="tx1"/>
                </a:solidFill>
                <a:effectLst/>
                <a:latin typeface="+mn-lt"/>
                <a:ea typeface="+mn-ea"/>
                <a:cs typeface="+mn-cs"/>
              </a:rPr>
              <a:t>ポール・ハリスやチェスレー・ペリーはロータリアンとして一生を終えましたが、シェルドンは</a:t>
            </a:r>
            <a:r>
              <a:rPr kumimoji="1" lang="en-US" altLang="ja-JP" sz="1200" kern="1200" dirty="0">
                <a:solidFill>
                  <a:schemeClr val="tx1"/>
                </a:solidFill>
                <a:effectLst/>
                <a:latin typeface="+mn-lt"/>
                <a:ea typeface="+mn-ea"/>
                <a:cs typeface="+mn-cs"/>
              </a:rPr>
              <a:t>1921</a:t>
            </a:r>
            <a:r>
              <a:rPr kumimoji="1" lang="ja-JP" altLang="ja-JP" sz="1200" kern="1200" dirty="0">
                <a:solidFill>
                  <a:schemeClr val="tx1"/>
                </a:solidFill>
                <a:effectLst/>
                <a:latin typeface="+mn-lt"/>
                <a:ea typeface="+mn-ea"/>
                <a:cs typeface="+mn-cs"/>
              </a:rPr>
              <a:t>年以降ロータリーとの関わりを絶ち、</a:t>
            </a:r>
            <a:r>
              <a:rPr kumimoji="1" lang="en-US" altLang="ja-JP" sz="1200" kern="1200" dirty="0">
                <a:solidFill>
                  <a:schemeClr val="tx1"/>
                </a:solidFill>
                <a:effectLst/>
                <a:latin typeface="+mn-lt"/>
                <a:ea typeface="+mn-ea"/>
                <a:cs typeface="+mn-cs"/>
              </a:rPr>
              <a:t>1930</a:t>
            </a:r>
            <a:r>
              <a:rPr kumimoji="1" lang="ja-JP" altLang="ja-JP" sz="1200" kern="1200" dirty="0">
                <a:solidFill>
                  <a:schemeClr val="tx1"/>
                </a:solidFill>
                <a:effectLst/>
                <a:latin typeface="+mn-lt"/>
                <a:ea typeface="+mn-ea"/>
                <a:cs typeface="+mn-cs"/>
              </a:rPr>
              <a:t>年に退会しています。なぜ退会したのかという理由を巡って、諸説が囁かれています。</a:t>
            </a:r>
          </a:p>
        </p:txBody>
      </p:sp>
      <p:sp>
        <p:nvSpPr>
          <p:cNvPr id="4" name="スライド番号プレースホルダ 3"/>
          <p:cNvSpPr>
            <a:spLocks noGrp="1"/>
          </p:cNvSpPr>
          <p:nvPr>
            <p:ph type="sldNum" sz="quarter" idx="10"/>
          </p:nvPr>
        </p:nvSpPr>
        <p:spPr/>
        <p:txBody>
          <a:bodyPr/>
          <a:lstStyle/>
          <a:p>
            <a:pPr>
              <a:defRPr/>
            </a:pPr>
            <a:fld id="{5704DFA6-3E25-4A30-82D4-AF2B2B2C6794}" type="slidenum">
              <a:rPr lang="ja-JP" altLang="en-US" smtClean="0"/>
              <a:pPr>
                <a:defRPr/>
              </a:pPr>
              <a:t>31</a:t>
            </a:fld>
            <a:endParaRPr lang="ja-JP" alt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a:solidFill>
                  <a:schemeClr val="tx1"/>
                </a:solidFill>
                <a:effectLst/>
                <a:latin typeface="+mn-lt"/>
                <a:ea typeface="+mn-ea"/>
                <a:cs typeface="+mn-cs"/>
              </a:rPr>
              <a:t>シェルドン・スクールは大盛況で、数多くの卒業生を輩出して、修正資本主義が定着するまでのアメリカの産業界の中枢として、アメリカ経済を担っていきました。</a:t>
            </a:r>
          </a:p>
          <a:p>
            <a:r>
              <a:rPr kumimoji="1" lang="ja-JP" altLang="ja-JP" sz="1200" kern="1200" dirty="0">
                <a:solidFill>
                  <a:schemeClr val="tx1"/>
                </a:solidFill>
                <a:effectLst/>
                <a:latin typeface="+mn-lt"/>
                <a:ea typeface="+mn-ea"/>
                <a:cs typeface="+mn-cs"/>
              </a:rPr>
              <a:t>シェルドンから見れば、ロータリーも数多くの学生の一人に過ぎなかったのかもしれません。事実上、初期のロータリーで指導的役割を担っていたロータリアンのほとんどは、シェルドン・スクールの卒業生でした。</a:t>
            </a:r>
          </a:p>
          <a:p>
            <a:r>
              <a:rPr kumimoji="1" lang="ja-JP" altLang="ja-JP" sz="1200" kern="1200" dirty="0">
                <a:solidFill>
                  <a:schemeClr val="tx1"/>
                </a:solidFill>
                <a:effectLst/>
                <a:latin typeface="+mn-lt"/>
                <a:ea typeface="+mn-ea"/>
                <a:cs typeface="+mn-cs"/>
              </a:rPr>
              <a:t>親睦と相互扶助という姑息な手段で世渡りをしていた集団に、大勢の卒業生を通じて経営学を学ばせ、実践させることによって、世界的な組織にまで発展させたのです。</a:t>
            </a:r>
          </a:p>
          <a:p>
            <a:r>
              <a:rPr kumimoji="1" lang="en-US" altLang="ja-JP" sz="1200" kern="1200" dirty="0">
                <a:solidFill>
                  <a:schemeClr val="tx1"/>
                </a:solidFill>
                <a:effectLst/>
                <a:latin typeface="+mn-lt"/>
                <a:ea typeface="+mn-ea"/>
                <a:cs typeface="+mn-cs"/>
              </a:rPr>
              <a:t>He profits most who serves best </a:t>
            </a:r>
            <a:r>
              <a:rPr kumimoji="1" lang="ja-JP" altLang="ja-JP" sz="1200" kern="1200" dirty="0">
                <a:solidFill>
                  <a:schemeClr val="tx1"/>
                </a:solidFill>
                <a:effectLst/>
                <a:latin typeface="+mn-lt"/>
                <a:ea typeface="+mn-ea"/>
                <a:cs typeface="+mn-cs"/>
              </a:rPr>
              <a:t>はシェルドンが提唱した哲学や経営学に基づいたモットーです。</a:t>
            </a:r>
          </a:p>
          <a:p>
            <a:r>
              <a:rPr kumimoji="1" lang="ja-JP" altLang="ja-JP" sz="1200" kern="1200" dirty="0">
                <a:solidFill>
                  <a:schemeClr val="tx1"/>
                </a:solidFill>
                <a:effectLst/>
                <a:latin typeface="+mn-lt"/>
                <a:ea typeface="+mn-ea"/>
                <a:cs typeface="+mn-cs"/>
              </a:rPr>
              <a:t>従って初期の年次大会の主役は当然のことながら、シェルドンであり、彼の考え方を聞くために多くのロータリアンが集まってきたのです。シェルドンの言う通りに会社経営をすると、どの会社も大きく業績を伸ばしていきました。</a:t>
            </a:r>
          </a:p>
        </p:txBody>
      </p:sp>
      <p:sp>
        <p:nvSpPr>
          <p:cNvPr id="4" name="スライド番号プレースホルダ 3"/>
          <p:cNvSpPr>
            <a:spLocks noGrp="1"/>
          </p:cNvSpPr>
          <p:nvPr>
            <p:ph type="sldNum" sz="quarter" idx="10"/>
          </p:nvPr>
        </p:nvSpPr>
        <p:spPr/>
        <p:txBody>
          <a:bodyPr/>
          <a:lstStyle/>
          <a:p>
            <a:fld id="{D05AC7D9-C8A4-4D7F-BCAD-99F76C2F2C4F}" type="slidenum">
              <a:rPr kumimoji="1" lang="ja-JP" altLang="en-US" smtClean="0"/>
              <a:pPr/>
              <a:t>32</a:t>
            </a:fld>
            <a:endParaRPr kumimoji="1" lang="ja-JP" alt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a:solidFill>
                  <a:schemeClr val="tx1"/>
                </a:solidFill>
                <a:effectLst/>
                <a:latin typeface="+mn-lt"/>
                <a:ea typeface="+mn-ea"/>
                <a:cs typeface="+mn-cs"/>
              </a:rPr>
              <a:t>ところが</a:t>
            </a:r>
            <a:r>
              <a:rPr kumimoji="1" lang="en-US" altLang="ja-JP" sz="1200" kern="1200" dirty="0">
                <a:solidFill>
                  <a:schemeClr val="tx1"/>
                </a:solidFill>
                <a:effectLst/>
                <a:latin typeface="+mn-lt"/>
                <a:ea typeface="+mn-ea"/>
                <a:cs typeface="+mn-cs"/>
              </a:rPr>
              <a:t>1920</a:t>
            </a:r>
            <a:r>
              <a:rPr kumimoji="1" lang="ja-JP" altLang="ja-JP" sz="1200" kern="1200" dirty="0">
                <a:solidFill>
                  <a:schemeClr val="tx1"/>
                </a:solidFill>
                <a:effectLst/>
                <a:latin typeface="+mn-lt"/>
                <a:ea typeface="+mn-ea"/>
                <a:cs typeface="+mn-cs"/>
              </a:rPr>
              <a:t>年ころから</a:t>
            </a:r>
            <a:r>
              <a:rPr kumimoji="1" lang="en-US" altLang="ja-JP" sz="1200" kern="1200" dirty="0">
                <a:solidFill>
                  <a:schemeClr val="tx1"/>
                </a:solidFill>
                <a:effectLst/>
                <a:latin typeface="+mn-lt"/>
                <a:ea typeface="+mn-ea"/>
                <a:cs typeface="+mn-cs"/>
              </a:rPr>
              <a:t>Service not self </a:t>
            </a:r>
            <a:r>
              <a:rPr kumimoji="1" lang="ja-JP" altLang="ja-JP" sz="1200" kern="1200" dirty="0">
                <a:solidFill>
                  <a:schemeClr val="tx1"/>
                </a:solidFill>
                <a:effectLst/>
                <a:latin typeface="+mn-lt"/>
                <a:ea typeface="+mn-ea"/>
                <a:cs typeface="+mn-cs"/>
              </a:rPr>
              <a:t>に代わって</a:t>
            </a:r>
            <a:r>
              <a:rPr kumimoji="1" lang="en-US" altLang="ja-JP" sz="1200" kern="1200" dirty="0">
                <a:solidFill>
                  <a:schemeClr val="tx1"/>
                </a:solidFill>
                <a:effectLst/>
                <a:latin typeface="+mn-lt"/>
                <a:ea typeface="+mn-ea"/>
                <a:cs typeface="+mn-cs"/>
              </a:rPr>
              <a:t> Service above self </a:t>
            </a:r>
            <a:r>
              <a:rPr kumimoji="1" lang="ja-JP" altLang="ja-JP" sz="1200" kern="1200" dirty="0">
                <a:solidFill>
                  <a:schemeClr val="tx1"/>
                </a:solidFill>
                <a:effectLst/>
                <a:latin typeface="+mn-lt"/>
                <a:ea typeface="+mn-ea"/>
                <a:cs typeface="+mn-cs"/>
              </a:rPr>
              <a:t>というフレーズが使われ始めました。提唱者も、その真意もわからないフレーズです。最近は「他人のことを思いやり、他人のために尽くすこと」という注釈がつけられていますが、これはまったく後付けの解釈と言わざるを得ません。</a:t>
            </a:r>
          </a:p>
          <a:p>
            <a:r>
              <a:rPr kumimoji="1" lang="ja-JP" altLang="ja-JP" sz="1200" kern="1200" dirty="0">
                <a:solidFill>
                  <a:schemeClr val="tx1"/>
                </a:solidFill>
                <a:effectLst/>
                <a:latin typeface="+mn-lt"/>
                <a:ea typeface="+mn-ea"/>
                <a:cs typeface="+mn-cs"/>
              </a:rPr>
              <a:t>その正体不明、意味不明のフレーズが、シェルドンのモットーと肩を並べて使われるようになってきたわけです。</a:t>
            </a:r>
          </a:p>
          <a:p>
            <a:r>
              <a:rPr kumimoji="1" lang="ja-JP" altLang="ja-JP" sz="1200" kern="1200" dirty="0">
                <a:solidFill>
                  <a:schemeClr val="tx1"/>
                </a:solidFill>
                <a:effectLst/>
                <a:latin typeface="+mn-lt"/>
                <a:ea typeface="+mn-ea"/>
                <a:cs typeface="+mn-cs"/>
              </a:rPr>
              <a:t>さらに言葉遊びが進み、</a:t>
            </a:r>
            <a:r>
              <a:rPr kumimoji="1" lang="en-US" altLang="ja-JP" sz="1200" kern="1200" dirty="0">
                <a:solidFill>
                  <a:schemeClr val="tx1"/>
                </a:solidFill>
                <a:effectLst/>
                <a:latin typeface="+mn-lt"/>
                <a:ea typeface="+mn-ea"/>
                <a:cs typeface="+mn-cs"/>
              </a:rPr>
              <a:t>1921</a:t>
            </a:r>
            <a:r>
              <a:rPr kumimoji="1" lang="ja-JP" altLang="ja-JP" sz="1200" kern="1200" dirty="0">
                <a:solidFill>
                  <a:schemeClr val="tx1"/>
                </a:solidFill>
                <a:effectLst/>
                <a:latin typeface="+mn-lt"/>
                <a:ea typeface="+mn-ea"/>
                <a:cs typeface="+mn-cs"/>
              </a:rPr>
              <a:t>年には</a:t>
            </a:r>
            <a:r>
              <a:rPr kumimoji="1" lang="en-US" altLang="ja-JP" sz="1200" kern="1200" dirty="0">
                <a:solidFill>
                  <a:schemeClr val="tx1"/>
                </a:solidFill>
                <a:effectLst/>
                <a:latin typeface="+mn-lt"/>
                <a:ea typeface="+mn-ea"/>
                <a:cs typeface="+mn-cs"/>
              </a:rPr>
              <a:t>Service before self </a:t>
            </a:r>
            <a:r>
              <a:rPr kumimoji="1" lang="ja-JP" altLang="ja-JP" sz="1200" kern="1200" dirty="0">
                <a:solidFill>
                  <a:schemeClr val="tx1"/>
                </a:solidFill>
                <a:effectLst/>
                <a:latin typeface="+mn-lt"/>
                <a:ea typeface="+mn-ea"/>
                <a:cs typeface="+mn-cs"/>
              </a:rPr>
              <a:t>などというモットーも生まれました。さらにそれぞれのモットーの持つ意味も徐々に変化しました。自分ひとりで儲けを独占してはいけないという意味だった</a:t>
            </a:r>
            <a:r>
              <a:rPr kumimoji="1" lang="en-US" altLang="ja-JP" sz="1200" kern="1200" dirty="0">
                <a:solidFill>
                  <a:schemeClr val="tx1"/>
                </a:solidFill>
                <a:effectLst/>
                <a:latin typeface="+mn-lt"/>
                <a:ea typeface="+mn-ea"/>
                <a:cs typeface="+mn-cs"/>
              </a:rPr>
              <a:t>Service not self </a:t>
            </a:r>
            <a:r>
              <a:rPr kumimoji="1" lang="ja-JP" altLang="ja-JP" sz="1200" kern="1200" dirty="0">
                <a:solidFill>
                  <a:schemeClr val="tx1"/>
                </a:solidFill>
                <a:effectLst/>
                <a:latin typeface="+mn-lt"/>
                <a:ea typeface="+mn-ea"/>
                <a:cs typeface="+mn-cs"/>
              </a:rPr>
              <a:t>が己を犠牲にした奉仕、無我の奉仕に変わり、</a:t>
            </a:r>
            <a:r>
              <a:rPr kumimoji="1" lang="en-US" altLang="ja-JP" sz="1200" kern="1200" dirty="0">
                <a:solidFill>
                  <a:schemeClr val="tx1"/>
                </a:solidFill>
                <a:effectLst/>
                <a:latin typeface="+mn-lt"/>
                <a:ea typeface="+mn-ea"/>
                <a:cs typeface="+mn-cs"/>
              </a:rPr>
              <a:t>Service above self </a:t>
            </a:r>
            <a:r>
              <a:rPr kumimoji="1" lang="ja-JP" altLang="ja-JP" sz="1200" kern="1200" dirty="0">
                <a:solidFill>
                  <a:schemeClr val="tx1"/>
                </a:solidFill>
                <a:effectLst/>
                <a:latin typeface="+mn-lt"/>
                <a:ea typeface="+mn-ea"/>
                <a:cs typeface="+mn-cs"/>
              </a:rPr>
              <a:t>は他人のことを思い遣り、他人のために尽くす奉仕という解釈になりました。</a:t>
            </a:r>
          </a:p>
          <a:p>
            <a:r>
              <a:rPr kumimoji="1" lang="ja-JP" altLang="ja-JP" sz="1200" kern="1200" dirty="0">
                <a:solidFill>
                  <a:schemeClr val="tx1"/>
                </a:solidFill>
                <a:effectLst/>
                <a:latin typeface="+mn-lt"/>
                <a:ea typeface="+mn-ea"/>
                <a:cs typeface="+mn-cs"/>
              </a:rPr>
              <a:t>さらに同じころから、シェルドンのモットーを排斥しようという運動がイギリスを中心に起こってきました。</a:t>
            </a:r>
          </a:p>
          <a:p>
            <a:r>
              <a:rPr kumimoji="1" lang="ja-JP" altLang="ja-JP" sz="1200" kern="1200" dirty="0">
                <a:solidFill>
                  <a:schemeClr val="tx1"/>
                </a:solidFill>
                <a:effectLst/>
                <a:latin typeface="+mn-lt"/>
                <a:ea typeface="+mn-ea"/>
                <a:cs typeface="+mn-cs"/>
              </a:rPr>
              <a:t>シェルドンは</a:t>
            </a:r>
            <a:r>
              <a:rPr kumimoji="1" lang="en-US" altLang="ja-JP" sz="1200" kern="1200" dirty="0">
                <a:solidFill>
                  <a:schemeClr val="tx1"/>
                </a:solidFill>
                <a:effectLst/>
                <a:latin typeface="+mn-lt"/>
                <a:ea typeface="+mn-ea"/>
                <a:cs typeface="+mn-cs"/>
              </a:rPr>
              <a:t>1921</a:t>
            </a:r>
            <a:r>
              <a:rPr kumimoji="1" lang="ja-JP" altLang="ja-JP" sz="1200" kern="1200" dirty="0">
                <a:solidFill>
                  <a:schemeClr val="tx1"/>
                </a:solidFill>
                <a:effectLst/>
                <a:latin typeface="+mn-lt"/>
                <a:ea typeface="+mn-ea"/>
                <a:cs typeface="+mn-cs"/>
              </a:rPr>
              <a:t>年にエジンバラで開催された年次大会で「ロータリー哲学」という表題の講演をしたのを最後に、ロータリーとは完全に手を切っています。</a:t>
            </a:r>
          </a:p>
          <a:p>
            <a:endParaRPr kumimoji="1" lang="ja-JP" altLang="en-US" b="0" dirty="0"/>
          </a:p>
        </p:txBody>
      </p:sp>
      <p:sp>
        <p:nvSpPr>
          <p:cNvPr id="4" name="スライド番号プレースホルダ 3"/>
          <p:cNvSpPr>
            <a:spLocks noGrp="1"/>
          </p:cNvSpPr>
          <p:nvPr>
            <p:ph type="sldNum" sz="quarter" idx="10"/>
          </p:nvPr>
        </p:nvSpPr>
        <p:spPr/>
        <p:txBody>
          <a:bodyPr/>
          <a:lstStyle/>
          <a:p>
            <a:fld id="{D05AC7D9-C8A4-4D7F-BCAD-99F76C2F2C4F}" type="slidenum">
              <a:rPr kumimoji="1" lang="ja-JP" altLang="en-US" smtClean="0"/>
              <a:pPr/>
              <a:t>33</a:t>
            </a:fld>
            <a:endParaRPr kumimoji="1" lang="ja-JP" alt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85000" lnSpcReduction="10000"/>
          </a:bodyPr>
          <a:lstStyle/>
          <a:p>
            <a:r>
              <a:rPr kumimoji="1" lang="en-US" altLang="ja-JP" sz="1200" kern="1200" dirty="0">
                <a:solidFill>
                  <a:schemeClr val="tx1"/>
                </a:solidFill>
                <a:effectLst/>
                <a:latin typeface="+mn-lt"/>
                <a:ea typeface="+mn-ea"/>
                <a:cs typeface="+mn-cs"/>
              </a:rPr>
              <a:t>1923</a:t>
            </a:r>
            <a:r>
              <a:rPr kumimoji="1" lang="ja-JP" altLang="ja-JP" sz="1200" kern="1200" dirty="0">
                <a:solidFill>
                  <a:schemeClr val="tx1"/>
                </a:solidFill>
                <a:effectLst/>
                <a:latin typeface="+mn-lt"/>
                <a:ea typeface="+mn-ea"/>
                <a:cs typeface="+mn-cs"/>
              </a:rPr>
              <a:t>年、決議</a:t>
            </a:r>
            <a:r>
              <a:rPr kumimoji="1" lang="en-US" altLang="ja-JP" sz="1200" kern="1200" dirty="0">
                <a:solidFill>
                  <a:schemeClr val="tx1"/>
                </a:solidFill>
                <a:effectLst/>
                <a:latin typeface="+mn-lt"/>
                <a:ea typeface="+mn-ea"/>
                <a:cs typeface="+mn-cs"/>
              </a:rPr>
              <a:t>23-34</a:t>
            </a:r>
            <a:r>
              <a:rPr kumimoji="1" lang="ja-JP" altLang="ja-JP" sz="1200" kern="1200" dirty="0">
                <a:solidFill>
                  <a:schemeClr val="tx1"/>
                </a:solidFill>
                <a:effectLst/>
                <a:latin typeface="+mn-lt"/>
                <a:ea typeface="+mn-ea"/>
                <a:cs typeface="+mn-cs"/>
              </a:rPr>
              <a:t>で、</a:t>
            </a:r>
            <a:r>
              <a:rPr kumimoji="1" lang="en-US" altLang="ja-JP" sz="1200" kern="1200" dirty="0">
                <a:solidFill>
                  <a:schemeClr val="tx1"/>
                </a:solidFill>
                <a:effectLst/>
                <a:latin typeface="+mn-lt"/>
                <a:ea typeface="+mn-ea"/>
                <a:cs typeface="+mn-cs"/>
              </a:rPr>
              <a:t>service above self </a:t>
            </a:r>
            <a:r>
              <a:rPr kumimoji="1" lang="ja-JP" altLang="ja-JP" sz="1200" kern="1200" dirty="0">
                <a:solidFill>
                  <a:schemeClr val="tx1"/>
                </a:solidFill>
                <a:effectLst/>
                <a:latin typeface="+mn-lt"/>
                <a:ea typeface="+mn-ea"/>
                <a:cs typeface="+mn-cs"/>
              </a:rPr>
              <a:t>と</a:t>
            </a:r>
            <a:r>
              <a:rPr kumimoji="1" lang="en-US" altLang="ja-JP" sz="1200" kern="1200" dirty="0">
                <a:solidFill>
                  <a:schemeClr val="tx1"/>
                </a:solidFill>
                <a:effectLst/>
                <a:latin typeface="+mn-lt"/>
                <a:ea typeface="+mn-ea"/>
                <a:cs typeface="+mn-cs"/>
              </a:rPr>
              <a:t>He profits most who serves best </a:t>
            </a:r>
            <a:r>
              <a:rPr kumimoji="1" lang="ja-JP" altLang="ja-JP" sz="1200" kern="1200" dirty="0">
                <a:solidFill>
                  <a:schemeClr val="tx1"/>
                </a:solidFill>
                <a:effectLst/>
                <a:latin typeface="+mn-lt"/>
                <a:ea typeface="+mn-ea"/>
                <a:cs typeface="+mn-cs"/>
              </a:rPr>
              <a:t>の双方が、対等な形でロータリーの奉仕理念として確定したことも、シェルドンにとっては不愉快なことであったと推察します。</a:t>
            </a: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シェルドンがロータリーと袂を分かつ誘因となったのは</a:t>
            </a:r>
            <a:r>
              <a:rPr kumimoji="1" lang="en-US" altLang="ja-JP" sz="1200" kern="1200" dirty="0">
                <a:solidFill>
                  <a:schemeClr val="tx1"/>
                </a:solidFill>
                <a:effectLst/>
                <a:latin typeface="+mn-lt"/>
                <a:ea typeface="+mn-ea"/>
                <a:cs typeface="+mn-cs"/>
              </a:rPr>
              <a:t>1927</a:t>
            </a:r>
            <a:r>
              <a:rPr kumimoji="1" lang="ja-JP" altLang="ja-JP" sz="1200" kern="1200" dirty="0">
                <a:solidFill>
                  <a:schemeClr val="tx1"/>
                </a:solidFill>
                <a:effectLst/>
                <a:latin typeface="+mn-lt"/>
                <a:ea typeface="+mn-ea"/>
                <a:cs typeface="+mn-cs"/>
              </a:rPr>
              <a:t>年の四大奉仕制定であったと思われます。奉仕理念を持っていなかったロータリーに新たな経営学に基づく奉仕理念を提唱して、その理念の下で大きく発展させてきたにも関わらず、この四大奉仕の制定によって、シェルドンの奉仕理念は、四分の一の理念に格下げされたわけです。</a:t>
            </a:r>
          </a:p>
          <a:p>
            <a:r>
              <a:rPr kumimoji="1" lang="ja-JP" altLang="ja-JP" sz="1200" kern="1200" dirty="0">
                <a:solidFill>
                  <a:schemeClr val="tx1"/>
                </a:solidFill>
                <a:effectLst/>
                <a:latin typeface="+mn-lt"/>
                <a:ea typeface="+mn-ea"/>
                <a:cs typeface="+mn-cs"/>
              </a:rPr>
              <a:t>さらに、この四大奉仕の制度はイギリスが中心になって作ったため、職業奉仕が </a:t>
            </a:r>
            <a:r>
              <a:rPr kumimoji="1" lang="en-US" altLang="ja-JP" sz="1200" kern="1200" dirty="0">
                <a:solidFill>
                  <a:schemeClr val="tx1"/>
                </a:solidFill>
                <a:effectLst/>
                <a:latin typeface="+mn-lt"/>
                <a:ea typeface="+mn-ea"/>
                <a:cs typeface="+mn-cs"/>
              </a:rPr>
              <a:t>Vocational Service</a:t>
            </a:r>
            <a:r>
              <a:rPr kumimoji="1" lang="ja-JP" altLang="ja-JP" sz="1200" kern="1200" dirty="0">
                <a:solidFill>
                  <a:schemeClr val="tx1"/>
                </a:solidFill>
                <a:effectLst/>
                <a:latin typeface="+mn-lt"/>
                <a:ea typeface="+mn-ea"/>
                <a:cs typeface="+mn-cs"/>
              </a:rPr>
              <a:t>と名付けられて、いわゆる職業天職論の要素が入ってきました。</a:t>
            </a:r>
          </a:p>
          <a:p>
            <a:endParaRPr kumimoji="1" lang="ja-JP" altLang="en-US" dirty="0"/>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5704DFA6-3E25-4A30-82D4-AF2B2B2C6794}" type="slidenum">
              <a:rPr lang="ja-JP" altLang="en-US" smtClean="0"/>
              <a:pPr>
                <a:defRPr/>
              </a:pPr>
              <a:t>34</a:t>
            </a:fld>
            <a:endParaRPr lang="ja-JP" alt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a:solidFill>
                  <a:schemeClr val="tx1"/>
                </a:solidFill>
                <a:effectLst/>
                <a:latin typeface="+mn-lt"/>
                <a:ea typeface="+mn-ea"/>
                <a:cs typeface="+mn-cs"/>
              </a:rPr>
              <a:t>決定的な亀裂は</a:t>
            </a:r>
            <a:r>
              <a:rPr kumimoji="1" lang="en-US" altLang="ja-JP" sz="1200" kern="1200" dirty="0">
                <a:solidFill>
                  <a:schemeClr val="tx1"/>
                </a:solidFill>
                <a:effectLst/>
                <a:latin typeface="+mn-lt"/>
                <a:ea typeface="+mn-ea"/>
                <a:cs typeface="+mn-cs"/>
              </a:rPr>
              <a:t>1929</a:t>
            </a:r>
            <a:r>
              <a:rPr kumimoji="1" lang="ja-JP" altLang="ja-JP" sz="1200" kern="1200" dirty="0">
                <a:solidFill>
                  <a:schemeClr val="tx1"/>
                </a:solidFill>
                <a:effectLst/>
                <a:latin typeface="+mn-lt"/>
                <a:ea typeface="+mn-ea"/>
                <a:cs typeface="+mn-cs"/>
              </a:rPr>
              <a:t>年の国際大会に、</a:t>
            </a:r>
            <a:r>
              <a:rPr kumimoji="1" lang="en-US" altLang="ja-JP" sz="1200" kern="1200" dirty="0">
                <a:solidFill>
                  <a:schemeClr val="tx1"/>
                </a:solidFill>
                <a:effectLst/>
                <a:latin typeface="+mn-lt"/>
                <a:ea typeface="+mn-ea"/>
                <a:cs typeface="+mn-cs"/>
              </a:rPr>
              <a:t>RIBI</a:t>
            </a:r>
            <a:r>
              <a:rPr kumimoji="1" lang="ja-JP" altLang="ja-JP" sz="1200" kern="1200" dirty="0">
                <a:solidFill>
                  <a:schemeClr val="tx1"/>
                </a:solidFill>
                <a:effectLst/>
                <a:latin typeface="+mn-lt"/>
                <a:ea typeface="+mn-ea"/>
                <a:cs typeface="+mn-cs"/>
              </a:rPr>
              <a:t>から</a:t>
            </a:r>
            <a:r>
              <a:rPr kumimoji="1" lang="en-US" altLang="ja-JP" sz="1200" kern="1200" dirty="0">
                <a:solidFill>
                  <a:schemeClr val="tx1"/>
                </a:solidFill>
                <a:effectLst/>
                <a:latin typeface="+mn-lt"/>
                <a:ea typeface="+mn-ea"/>
                <a:cs typeface="+mn-cs"/>
              </a:rPr>
              <a:t> He profits most who serves best  </a:t>
            </a:r>
            <a:r>
              <a:rPr kumimoji="1" lang="ja-JP" altLang="ja-JP" sz="1200" kern="1200" dirty="0">
                <a:solidFill>
                  <a:schemeClr val="tx1"/>
                </a:solidFill>
                <a:effectLst/>
                <a:latin typeface="+mn-lt"/>
                <a:ea typeface="+mn-ea"/>
                <a:cs typeface="+mn-cs"/>
              </a:rPr>
              <a:t>を廃止するという決議案</a:t>
            </a:r>
            <a:r>
              <a:rPr kumimoji="1" lang="en-US" altLang="ja-JP" sz="1200" kern="1200" dirty="0">
                <a:solidFill>
                  <a:schemeClr val="tx1"/>
                </a:solidFill>
                <a:effectLst/>
                <a:latin typeface="+mn-lt"/>
                <a:ea typeface="+mn-ea"/>
                <a:cs typeface="+mn-cs"/>
              </a:rPr>
              <a:t>29-7</a:t>
            </a:r>
            <a:r>
              <a:rPr kumimoji="1" lang="ja-JP" altLang="ja-JP" sz="1200" kern="1200" dirty="0">
                <a:solidFill>
                  <a:schemeClr val="tx1"/>
                </a:solidFill>
                <a:effectLst/>
                <a:latin typeface="+mn-lt"/>
                <a:ea typeface="+mn-ea"/>
                <a:cs typeface="+mn-cs"/>
              </a:rPr>
              <a:t>が提案されたことです。もっともこの決議案し否決されましたが、シェルドンに大きな屈辱感を与えたことは容易に想像できます。</a:t>
            </a: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さらに、この大会で身体障害児対策をロータリーの最優先課題として実施することが決定したために、ポール・ハリスと意見が対立して、修復不可能になったことも否定できません。</a:t>
            </a:r>
            <a:endParaRPr kumimoji="1" lang="ja-JP" altLang="en-US"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1929</a:t>
            </a:r>
            <a:r>
              <a:rPr kumimoji="1" lang="ja-JP" altLang="ja-JP" sz="1200" kern="1200" dirty="0">
                <a:solidFill>
                  <a:schemeClr val="tx1"/>
                </a:solidFill>
                <a:effectLst/>
                <a:latin typeface="+mn-lt"/>
                <a:ea typeface="+mn-ea"/>
                <a:cs typeface="+mn-cs"/>
              </a:rPr>
              <a:t>年に起こった世界大恐慌も関係しているかも知れません。</a:t>
            </a:r>
            <a:r>
              <a:rPr kumimoji="1" lang="en-US" altLang="ja-JP" sz="1200" kern="1200" dirty="0">
                <a:solidFill>
                  <a:schemeClr val="tx1"/>
                </a:solidFill>
                <a:effectLst/>
                <a:latin typeface="+mn-lt"/>
                <a:ea typeface="+mn-ea"/>
                <a:cs typeface="+mn-cs"/>
              </a:rPr>
              <a:t>1929</a:t>
            </a:r>
            <a:r>
              <a:rPr kumimoji="1" lang="ja-JP" altLang="ja-JP" sz="1200" kern="1200" dirty="0">
                <a:solidFill>
                  <a:schemeClr val="tx1"/>
                </a:solidFill>
                <a:effectLst/>
                <a:latin typeface="+mn-lt"/>
                <a:ea typeface="+mn-ea"/>
                <a:cs typeface="+mn-cs"/>
              </a:rPr>
              <a:t>年に出版された「奉仕の原則と保全の法則」では、これまで使われなかった保全</a:t>
            </a:r>
            <a:r>
              <a:rPr kumimoji="1" lang="en-US" altLang="ja-JP" sz="1200" kern="1200" dirty="0">
                <a:solidFill>
                  <a:schemeClr val="tx1"/>
                </a:solidFill>
                <a:effectLst/>
                <a:latin typeface="+mn-lt"/>
                <a:ea typeface="+mn-ea"/>
                <a:cs typeface="+mn-cs"/>
              </a:rPr>
              <a:t> Conservation </a:t>
            </a:r>
            <a:r>
              <a:rPr kumimoji="1" lang="ja-JP" altLang="ja-JP" sz="1200" kern="1200" dirty="0">
                <a:solidFill>
                  <a:schemeClr val="tx1"/>
                </a:solidFill>
                <a:effectLst/>
                <a:latin typeface="+mn-lt"/>
                <a:ea typeface="+mn-ea"/>
                <a:cs typeface="+mn-cs"/>
              </a:rPr>
              <a:t>という単語が初めて使われて、利益を保全する重要性が説かれています。</a:t>
            </a: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更に同じ年、最愛の息子を</a:t>
            </a:r>
            <a:r>
              <a:rPr kumimoji="1" lang="en-US" altLang="ja-JP" sz="1200" kern="1200" dirty="0">
                <a:solidFill>
                  <a:schemeClr val="tx1"/>
                </a:solidFill>
                <a:effectLst/>
                <a:latin typeface="+mn-lt"/>
                <a:ea typeface="+mn-ea"/>
                <a:cs typeface="+mn-cs"/>
              </a:rPr>
              <a:t>30</a:t>
            </a:r>
            <a:r>
              <a:rPr kumimoji="1" lang="ja-JP" altLang="ja-JP" sz="1200" kern="1200" dirty="0">
                <a:solidFill>
                  <a:schemeClr val="tx1"/>
                </a:solidFill>
                <a:effectLst/>
                <a:latin typeface="+mn-lt"/>
                <a:ea typeface="+mn-ea"/>
                <a:cs typeface="+mn-cs"/>
              </a:rPr>
              <a:t>歳の若さで亡くしたことも大きな原因の一つでしょう。シェルドンはチェロ、グリフス夫人はピアノ、家族</a:t>
            </a:r>
            <a:r>
              <a:rPr kumimoji="1" lang="en-US" altLang="ja-JP" sz="1200" kern="1200" dirty="0">
                <a:solidFill>
                  <a:schemeClr val="tx1"/>
                </a:solidFill>
                <a:effectLst/>
                <a:latin typeface="+mn-lt"/>
                <a:ea typeface="+mn-ea"/>
                <a:cs typeface="+mn-cs"/>
              </a:rPr>
              <a:t>4</a:t>
            </a:r>
            <a:r>
              <a:rPr kumimoji="1" lang="ja-JP" altLang="ja-JP" sz="1200" kern="1200" dirty="0">
                <a:solidFill>
                  <a:schemeClr val="tx1"/>
                </a:solidFill>
                <a:effectLst/>
                <a:latin typeface="+mn-lt"/>
                <a:ea typeface="+mn-ea"/>
                <a:cs typeface="+mn-cs"/>
              </a:rPr>
              <a:t>人での演奏会を楽しんだとの記録が残っています。</a:t>
            </a:r>
          </a:p>
          <a:p>
            <a:r>
              <a:rPr kumimoji="1" lang="ja-JP" altLang="ja-JP" sz="1200" kern="1200" dirty="0">
                <a:solidFill>
                  <a:schemeClr val="tx1"/>
                </a:solidFill>
                <a:effectLst/>
                <a:latin typeface="+mn-lt"/>
                <a:ea typeface="+mn-ea"/>
                <a:cs typeface="+mn-cs"/>
              </a:rPr>
              <a:t>シェルドンは神を表現するのにあえて</a:t>
            </a:r>
            <a:r>
              <a:rPr kumimoji="1" lang="en-US" altLang="ja-JP" sz="1200" kern="1200" dirty="0">
                <a:solidFill>
                  <a:schemeClr val="tx1"/>
                </a:solidFill>
                <a:effectLst/>
                <a:latin typeface="+mn-lt"/>
                <a:ea typeface="+mn-ea"/>
                <a:cs typeface="+mn-cs"/>
              </a:rPr>
              <a:t>god </a:t>
            </a:r>
            <a:r>
              <a:rPr kumimoji="1" lang="ja-JP" altLang="ja-JP" sz="1200" kern="1200" dirty="0">
                <a:solidFill>
                  <a:schemeClr val="tx1"/>
                </a:solidFill>
                <a:effectLst/>
                <a:latin typeface="+mn-lt"/>
                <a:ea typeface="+mn-ea"/>
                <a:cs typeface="+mn-cs"/>
              </a:rPr>
              <a:t>を使わず</a:t>
            </a:r>
            <a:r>
              <a:rPr kumimoji="1" lang="en-US" altLang="ja-JP" sz="1200" kern="1200" dirty="0">
                <a:solidFill>
                  <a:schemeClr val="tx1"/>
                </a:solidFill>
                <a:effectLst/>
                <a:latin typeface="+mn-lt"/>
                <a:ea typeface="+mn-ea"/>
                <a:cs typeface="+mn-cs"/>
              </a:rPr>
              <a:t> provider </a:t>
            </a:r>
            <a:r>
              <a:rPr kumimoji="1" lang="ja-JP" altLang="ja-JP" sz="1200" kern="1200" dirty="0">
                <a:solidFill>
                  <a:schemeClr val="tx1"/>
                </a:solidFill>
                <a:effectLst/>
                <a:latin typeface="+mn-lt"/>
                <a:ea typeface="+mn-ea"/>
                <a:cs typeface="+mn-cs"/>
              </a:rPr>
              <a:t>を使ってきたのに、この文献に限って</a:t>
            </a:r>
            <a:r>
              <a:rPr kumimoji="1" lang="en-US" altLang="ja-JP" sz="1200" kern="1200" dirty="0">
                <a:solidFill>
                  <a:schemeClr val="tx1"/>
                </a:solidFill>
                <a:effectLst/>
                <a:latin typeface="+mn-lt"/>
                <a:ea typeface="+mn-ea"/>
                <a:cs typeface="+mn-cs"/>
              </a:rPr>
              <a:t> god </a:t>
            </a:r>
            <a:r>
              <a:rPr kumimoji="1" lang="ja-JP" altLang="ja-JP" sz="1200" kern="1200" dirty="0">
                <a:solidFill>
                  <a:schemeClr val="tx1"/>
                </a:solidFill>
                <a:effectLst/>
                <a:latin typeface="+mn-lt"/>
                <a:ea typeface="+mn-ea"/>
                <a:cs typeface="+mn-cs"/>
              </a:rPr>
              <a:t>を使っていることが特徴的であり、死後の世界についてかなりのページ数を使っており、まるで死期を間近に迎えた人が残す遺言のような感じがするのは、体調にかなりの不安を感じていたのかも知れません。現生で奉仕に徹すれば来世は極楽に行けるという、科学者シェルドンらしからぬ発想も気になるところです。 </a:t>
            </a:r>
          </a:p>
          <a:p>
            <a:r>
              <a:rPr kumimoji="1" lang="ja-JP" altLang="ja-JP" sz="1200" kern="1200" dirty="0">
                <a:solidFill>
                  <a:schemeClr val="tx1"/>
                </a:solidFill>
                <a:effectLst/>
                <a:latin typeface="+mn-lt"/>
                <a:ea typeface="+mn-ea"/>
                <a:cs typeface="+mn-cs"/>
              </a:rPr>
              <a:t>シェルドンの文献を翻訳していて特に感じたことは、非常に繊細な神経の持ち主であると共に、健康に関しては人一倍留意していたことです。</a:t>
            </a:r>
          </a:p>
          <a:p>
            <a:r>
              <a:rPr kumimoji="1" lang="en-US" altLang="ja-JP" sz="1200" kern="1200" dirty="0">
                <a:solidFill>
                  <a:schemeClr val="tx1"/>
                </a:solidFill>
                <a:effectLst/>
                <a:latin typeface="+mn-lt"/>
                <a:ea typeface="+mn-ea"/>
                <a:cs typeface="+mn-cs"/>
              </a:rPr>
              <a:t>1929</a:t>
            </a:r>
            <a:r>
              <a:rPr kumimoji="1" lang="ja-JP" altLang="ja-JP" sz="1200" kern="1200" dirty="0">
                <a:solidFill>
                  <a:schemeClr val="tx1"/>
                </a:solidFill>
                <a:effectLst/>
                <a:latin typeface="+mn-lt"/>
                <a:ea typeface="+mn-ea"/>
                <a:cs typeface="+mn-cs"/>
              </a:rPr>
              <a:t>年を境に急激にシェルドンを襲った不幸な出来事が、彼の厭世観を誘ったのかも知れません。</a:t>
            </a:r>
          </a:p>
          <a:p>
            <a:r>
              <a:rPr kumimoji="1" lang="en-US" altLang="ja-JP" sz="1200" kern="1200" dirty="0">
                <a:solidFill>
                  <a:schemeClr val="tx1"/>
                </a:solidFill>
                <a:effectLst/>
                <a:latin typeface="+mn-lt"/>
                <a:ea typeface="+mn-ea"/>
                <a:cs typeface="+mn-cs"/>
              </a:rPr>
              <a:t>RI</a:t>
            </a:r>
            <a:r>
              <a:rPr kumimoji="1" lang="ja-JP" altLang="ja-JP" sz="1200" kern="1200" dirty="0">
                <a:solidFill>
                  <a:schemeClr val="tx1"/>
                </a:solidFill>
                <a:effectLst/>
                <a:latin typeface="+mn-lt"/>
                <a:ea typeface="+mn-ea"/>
                <a:cs typeface="+mn-cs"/>
              </a:rPr>
              <a:t>やシカゴ・クラブの資料を調べても、</a:t>
            </a:r>
            <a:r>
              <a:rPr kumimoji="1" lang="en-US" altLang="ja-JP" sz="1200" kern="1200" dirty="0">
                <a:solidFill>
                  <a:schemeClr val="tx1"/>
                </a:solidFill>
                <a:effectLst/>
                <a:latin typeface="+mn-lt"/>
                <a:ea typeface="+mn-ea"/>
                <a:cs typeface="+mn-cs"/>
              </a:rPr>
              <a:t>1921</a:t>
            </a:r>
            <a:r>
              <a:rPr kumimoji="1" lang="ja-JP" altLang="ja-JP" sz="1200" kern="1200" dirty="0">
                <a:solidFill>
                  <a:schemeClr val="tx1"/>
                </a:solidFill>
                <a:effectLst/>
                <a:latin typeface="+mn-lt"/>
                <a:ea typeface="+mn-ea"/>
                <a:cs typeface="+mn-cs"/>
              </a:rPr>
              <a:t>年以降のシェルドンに関する記載は一切見当たりません。シカゴ・クラブには何とか在籍していたものの、一切のロータリー活動からは身を引いていたものと思われます。</a:t>
            </a:r>
          </a:p>
          <a:p>
            <a:endParaRPr kumimoji="1" lang="ja-JP" altLang="en-US" sz="1200" kern="1200" dirty="0">
              <a:solidFill>
                <a:schemeClr val="tx1"/>
              </a:solidFill>
              <a:effectLst/>
              <a:latin typeface="+mn-lt"/>
              <a:ea typeface="+mn-ea"/>
              <a:cs typeface="+mn-cs"/>
            </a:endParaRPr>
          </a:p>
          <a:p>
            <a:r>
              <a:rPr kumimoji="1" lang="ja-JP" altLang="ja-JP" sz="1200" kern="1200" dirty="0">
                <a:solidFill>
                  <a:schemeClr val="tx1"/>
                </a:solidFill>
                <a:effectLst/>
                <a:latin typeface="+mn-lt"/>
                <a:ea typeface="+mn-ea"/>
                <a:cs typeface="+mn-cs"/>
              </a:rPr>
              <a:t>シェルドンは</a:t>
            </a:r>
            <a:r>
              <a:rPr kumimoji="1" lang="en-US" altLang="ja-JP" sz="1200" kern="1200" dirty="0">
                <a:solidFill>
                  <a:schemeClr val="tx1"/>
                </a:solidFill>
                <a:effectLst/>
                <a:latin typeface="+mn-lt"/>
                <a:ea typeface="+mn-ea"/>
                <a:cs typeface="+mn-cs"/>
              </a:rPr>
              <a:t>1930</a:t>
            </a:r>
            <a:r>
              <a:rPr kumimoji="1" lang="ja-JP" altLang="ja-JP" sz="1200" kern="1200" dirty="0">
                <a:solidFill>
                  <a:schemeClr val="tx1"/>
                </a:solidFill>
                <a:effectLst/>
                <a:latin typeface="+mn-lt"/>
                <a:ea typeface="+mn-ea"/>
                <a:cs typeface="+mn-cs"/>
              </a:rPr>
              <a:t>年にシカゴ・クラブを退会し、</a:t>
            </a:r>
            <a:r>
              <a:rPr kumimoji="1" lang="en-US" altLang="ja-JP" sz="1200" kern="1200" dirty="0">
                <a:solidFill>
                  <a:schemeClr val="tx1"/>
                </a:solidFill>
                <a:effectLst/>
                <a:latin typeface="+mn-lt"/>
                <a:ea typeface="+mn-ea"/>
                <a:cs typeface="+mn-cs"/>
              </a:rPr>
              <a:t>1935</a:t>
            </a:r>
            <a:r>
              <a:rPr kumimoji="1" lang="ja-JP" altLang="ja-JP" sz="1200" kern="1200" dirty="0">
                <a:solidFill>
                  <a:schemeClr val="tx1"/>
                </a:solidFill>
                <a:effectLst/>
                <a:latin typeface="+mn-lt"/>
                <a:ea typeface="+mn-ea"/>
                <a:cs typeface="+mn-cs"/>
              </a:rPr>
              <a:t>年に</a:t>
            </a:r>
            <a:r>
              <a:rPr kumimoji="1" lang="en-US" altLang="ja-JP" sz="1200" kern="1200" dirty="0">
                <a:solidFill>
                  <a:schemeClr val="tx1"/>
                </a:solidFill>
                <a:effectLst/>
                <a:latin typeface="+mn-lt"/>
                <a:ea typeface="+mn-ea"/>
                <a:cs typeface="+mn-cs"/>
              </a:rPr>
              <a:t>67</a:t>
            </a:r>
            <a:r>
              <a:rPr kumimoji="1" lang="ja-JP" altLang="ja-JP" sz="1200" kern="1200" dirty="0">
                <a:solidFill>
                  <a:schemeClr val="tx1"/>
                </a:solidFill>
                <a:effectLst/>
                <a:latin typeface="+mn-lt"/>
                <a:ea typeface="+mn-ea"/>
                <a:cs typeface="+mn-cs"/>
              </a:rPr>
              <a:t>歳でこの世を去っています。</a:t>
            </a:r>
          </a:p>
          <a:p>
            <a:r>
              <a:rPr kumimoji="1" lang="ja-JP" altLang="ja-JP" sz="1200" kern="1200" dirty="0">
                <a:solidFill>
                  <a:schemeClr val="tx1"/>
                </a:solidFill>
                <a:effectLst/>
                <a:latin typeface="+mn-lt"/>
                <a:ea typeface="+mn-ea"/>
                <a:cs typeface="+mn-cs"/>
              </a:rPr>
              <a:t>なお、その後のシェルドン・スクールの運営は健全に行われ、たびたび教科書の改訂が行われ、最後の改定は、彼の没後</a:t>
            </a:r>
            <a:r>
              <a:rPr kumimoji="1" lang="en-US" altLang="ja-JP" sz="1200" kern="1200" dirty="0">
                <a:solidFill>
                  <a:schemeClr val="tx1"/>
                </a:solidFill>
                <a:effectLst/>
                <a:latin typeface="+mn-lt"/>
                <a:ea typeface="+mn-ea"/>
                <a:cs typeface="+mn-cs"/>
              </a:rPr>
              <a:t>1946</a:t>
            </a:r>
            <a:r>
              <a:rPr kumimoji="1" lang="ja-JP" altLang="ja-JP" sz="1200" kern="1200" dirty="0">
                <a:solidFill>
                  <a:schemeClr val="tx1"/>
                </a:solidFill>
                <a:effectLst/>
                <a:latin typeface="+mn-lt"/>
                <a:ea typeface="+mn-ea"/>
                <a:cs typeface="+mn-cs"/>
              </a:rPr>
              <a:t>年まで続けられています。</a:t>
            </a:r>
          </a:p>
        </p:txBody>
      </p:sp>
      <p:sp>
        <p:nvSpPr>
          <p:cNvPr id="4" name="スライド番号プレースホルダ 3"/>
          <p:cNvSpPr>
            <a:spLocks noGrp="1"/>
          </p:cNvSpPr>
          <p:nvPr>
            <p:ph type="sldNum" sz="quarter" idx="10"/>
          </p:nvPr>
        </p:nvSpPr>
        <p:spPr/>
        <p:txBody>
          <a:bodyPr/>
          <a:lstStyle/>
          <a:p>
            <a:pPr>
              <a:defRPr/>
            </a:pPr>
            <a:fld id="{5704DFA6-3E25-4A30-82D4-AF2B2B2C6794}" type="slidenum">
              <a:rPr lang="ja-JP" altLang="en-US" smtClean="0"/>
              <a:pPr>
                <a:defRPr/>
              </a:pPr>
              <a:t>35</a:t>
            </a:fld>
            <a:endParaRPr lang="ja-JP" alt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36</a:t>
            </a:fld>
            <a:endParaRPr kumimoji="1" lang="ja-JP" altLang="en-US" dirty="0"/>
          </a:p>
        </p:txBody>
      </p:sp>
    </p:spTree>
    <p:extLst>
      <p:ext uri="{BB962C8B-B14F-4D97-AF65-F5344CB8AC3E}">
        <p14:creationId xmlns:p14="http://schemas.microsoft.com/office/powerpoint/2010/main" val="21374631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1200" kern="1200" dirty="0">
                <a:solidFill>
                  <a:schemeClr val="tx1"/>
                </a:solidFill>
                <a:effectLst/>
                <a:latin typeface="+mn-lt"/>
                <a:ea typeface="+mn-ea"/>
                <a:cs typeface="+mn-cs"/>
              </a:rPr>
              <a:t>すなわちシェルドンも </a:t>
            </a:r>
            <a:r>
              <a:rPr kumimoji="1" lang="en-US" altLang="ja-JP" sz="1200" kern="1200" dirty="0">
                <a:solidFill>
                  <a:schemeClr val="tx1"/>
                </a:solidFill>
                <a:effectLst/>
                <a:latin typeface="+mn-lt"/>
                <a:ea typeface="+mn-ea"/>
                <a:cs typeface="+mn-cs"/>
              </a:rPr>
              <a:t>He profits most who serves best </a:t>
            </a:r>
            <a:r>
              <a:rPr kumimoji="1" lang="ja-JP" altLang="ja-JP" sz="1200" kern="1200" dirty="0">
                <a:solidFill>
                  <a:schemeClr val="tx1"/>
                </a:solidFill>
                <a:effectLst/>
                <a:latin typeface="+mn-lt"/>
                <a:ea typeface="+mn-ea"/>
                <a:cs typeface="+mn-cs"/>
              </a:rPr>
              <a:t>は黄金律を別な言葉で表現したものであると述べていますから、</a:t>
            </a:r>
            <a:r>
              <a:rPr kumimoji="1" lang="en-US" altLang="ja-JP" sz="1200" kern="1200" dirty="0">
                <a:solidFill>
                  <a:schemeClr val="tx1"/>
                </a:solidFill>
                <a:effectLst/>
                <a:latin typeface="+mn-lt"/>
                <a:ea typeface="+mn-ea"/>
                <a:cs typeface="+mn-cs"/>
              </a:rPr>
              <a:t>Service not self </a:t>
            </a:r>
            <a:r>
              <a:rPr kumimoji="1" lang="ja-JP" altLang="ja-JP" sz="1200" kern="1200" dirty="0" err="1">
                <a:solidFill>
                  <a:schemeClr val="tx1"/>
                </a:solidFill>
                <a:effectLst/>
                <a:latin typeface="+mn-lt"/>
                <a:ea typeface="+mn-ea"/>
                <a:cs typeface="+mn-cs"/>
              </a:rPr>
              <a:t>には</a:t>
            </a:r>
            <a:r>
              <a:rPr kumimoji="1" lang="ja-JP" altLang="ja-JP" sz="1200" kern="1200" dirty="0">
                <a:solidFill>
                  <a:schemeClr val="tx1"/>
                </a:solidFill>
                <a:effectLst/>
                <a:latin typeface="+mn-lt"/>
                <a:ea typeface="+mn-ea"/>
                <a:cs typeface="+mn-cs"/>
              </a:rPr>
              <a:t>自分を犠牲にして他人のために尽くすといった意味はなく、</a:t>
            </a:r>
            <a:r>
              <a:rPr kumimoji="1" lang="en-US" altLang="ja-JP" sz="1200" kern="1200" dirty="0">
                <a:solidFill>
                  <a:schemeClr val="tx1"/>
                </a:solidFill>
                <a:effectLst/>
                <a:latin typeface="+mn-lt"/>
                <a:ea typeface="+mn-ea"/>
                <a:cs typeface="+mn-cs"/>
              </a:rPr>
              <a:t>He profits most who serves best </a:t>
            </a:r>
            <a:r>
              <a:rPr kumimoji="1" lang="ja-JP" altLang="ja-JP" sz="1200" kern="1200" dirty="0">
                <a:solidFill>
                  <a:schemeClr val="tx1"/>
                </a:solidFill>
                <a:effectLst/>
                <a:latin typeface="+mn-lt"/>
                <a:ea typeface="+mn-ea"/>
                <a:cs typeface="+mn-cs"/>
              </a:rPr>
              <a:t>と同様に職業奉仕を表したフレーズだと推察することができます。</a:t>
            </a:r>
          </a:p>
          <a:p>
            <a:r>
              <a:rPr kumimoji="1" lang="ja-JP" altLang="ja-JP" sz="1200" kern="1200" dirty="0">
                <a:solidFill>
                  <a:schemeClr val="tx1"/>
                </a:solidFill>
                <a:effectLst/>
                <a:latin typeface="+mn-lt"/>
                <a:ea typeface="+mn-ea"/>
                <a:cs typeface="+mn-cs"/>
              </a:rPr>
              <a:t>その証拠にこのフレーズを</a:t>
            </a:r>
            <a:r>
              <a:rPr kumimoji="1" lang="en-US" altLang="ja-JP" sz="1200" kern="1200" dirty="0">
                <a:solidFill>
                  <a:schemeClr val="tx1"/>
                </a:solidFill>
                <a:effectLst/>
                <a:latin typeface="+mn-lt"/>
                <a:ea typeface="+mn-ea"/>
                <a:cs typeface="+mn-cs"/>
              </a:rPr>
              <a:t>1911</a:t>
            </a:r>
            <a:r>
              <a:rPr kumimoji="1" lang="ja-JP" altLang="ja-JP" sz="1200" kern="1200" dirty="0">
                <a:solidFill>
                  <a:schemeClr val="tx1"/>
                </a:solidFill>
                <a:effectLst/>
                <a:latin typeface="+mn-lt"/>
                <a:ea typeface="+mn-ea"/>
                <a:cs typeface="+mn-cs"/>
              </a:rPr>
              <a:t>年の年次大会で紹介したフランク・コリンズは、大会の直前にシェルドンと会って、この二つのフレーズの整合性を確かめるための話し合いをしたことが</a:t>
            </a:r>
            <a:r>
              <a:rPr kumimoji="1" lang="en-US" altLang="ja-JP" sz="1200" kern="1200" dirty="0">
                <a:solidFill>
                  <a:schemeClr val="tx1"/>
                </a:solidFill>
                <a:effectLst/>
                <a:latin typeface="+mn-lt"/>
                <a:ea typeface="+mn-ea"/>
                <a:cs typeface="+mn-cs"/>
              </a:rPr>
              <a:t>1911</a:t>
            </a:r>
            <a:r>
              <a:rPr kumimoji="1" lang="ja-JP" altLang="ja-JP" sz="1200" kern="1200" dirty="0">
                <a:solidFill>
                  <a:schemeClr val="tx1"/>
                </a:solidFill>
                <a:effectLst/>
                <a:latin typeface="+mn-lt"/>
                <a:ea typeface="+mn-ea"/>
                <a:cs typeface="+mn-cs"/>
              </a:rPr>
              <a:t>年国際大会議事録に記載されています。</a:t>
            </a:r>
            <a:endParaRPr kumimoji="1" lang="ja-JP" altLang="en-US" sz="1200" kern="1200" dirty="0">
              <a:solidFill>
                <a:schemeClr val="tx1"/>
              </a:solidFill>
              <a:effectLst/>
              <a:latin typeface="+mn-lt"/>
              <a:ea typeface="+mn-ea"/>
              <a:cs typeface="+mn-cs"/>
            </a:endParaRPr>
          </a:p>
          <a:p>
            <a:r>
              <a:rPr kumimoji="1" lang="ja-JP" altLang="en-US" sz="1200" kern="1200" dirty="0">
                <a:solidFill>
                  <a:schemeClr val="tx1"/>
                </a:solidFill>
                <a:effectLst/>
                <a:latin typeface="+mn-lt"/>
                <a:ea typeface="+mn-ea"/>
                <a:cs typeface="+mn-cs"/>
              </a:rPr>
              <a:t>本来は職業奉仕を表すモットーであり、</a:t>
            </a:r>
            <a:r>
              <a:rPr kumimoji="1" lang="ja-JP" altLang="ja-JP" sz="1200" kern="1200" dirty="0">
                <a:solidFill>
                  <a:schemeClr val="tx1"/>
                </a:solidFill>
                <a:effectLst/>
                <a:latin typeface="+mn-lt"/>
                <a:ea typeface="+mn-ea"/>
                <a:cs typeface="+mn-cs"/>
              </a:rPr>
              <a:t>「自己滅却の奉仕」</a:t>
            </a:r>
            <a:r>
              <a:rPr kumimoji="1" lang="ja-JP" altLang="en-US" sz="1200" kern="1200" dirty="0">
                <a:solidFill>
                  <a:schemeClr val="tx1"/>
                </a:solidFill>
                <a:effectLst/>
                <a:latin typeface="+mn-lt"/>
                <a:ea typeface="+mn-ea"/>
                <a:cs typeface="+mn-cs"/>
              </a:rPr>
              <a:t>とか「無私の奉仕」という解釈は間違いです。</a:t>
            </a:r>
            <a:endParaRPr kumimoji="1" lang="ja-JP"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1915</a:t>
            </a:r>
            <a:r>
              <a:rPr kumimoji="1" lang="ja-JP" altLang="ja-JP" sz="1200" kern="1200" dirty="0">
                <a:solidFill>
                  <a:schemeClr val="tx1"/>
                </a:solidFill>
                <a:effectLst/>
                <a:latin typeface="+mn-lt"/>
                <a:ea typeface="+mn-ea"/>
                <a:cs typeface="+mn-cs"/>
              </a:rPr>
              <a:t>年にガイ・ガンデカーが</a:t>
            </a:r>
            <a:r>
              <a:rPr kumimoji="1" lang="en-US" altLang="ja-JP" sz="1200" kern="1200" dirty="0">
                <a:solidFill>
                  <a:schemeClr val="tx1"/>
                </a:solidFill>
                <a:effectLst/>
                <a:latin typeface="+mn-lt"/>
                <a:ea typeface="+mn-ea"/>
                <a:cs typeface="+mn-cs"/>
              </a:rPr>
              <a:t> The Meaning of Rotary </a:t>
            </a:r>
            <a:r>
              <a:rPr kumimoji="1" lang="ja-JP" altLang="ja-JP" sz="1200" kern="1200" dirty="0">
                <a:solidFill>
                  <a:schemeClr val="tx1"/>
                </a:solidFill>
                <a:effectLst/>
                <a:latin typeface="+mn-lt"/>
                <a:ea typeface="+mn-ea"/>
                <a:cs typeface="+mn-cs"/>
              </a:rPr>
              <a:t>で、さらに同年</a:t>
            </a:r>
            <a:r>
              <a:rPr kumimoji="1" lang="en-US" altLang="ja-JP" sz="1200" kern="1200" dirty="0">
                <a:solidFill>
                  <a:schemeClr val="tx1"/>
                </a:solidFill>
                <a:effectLst/>
                <a:latin typeface="+mn-lt"/>
                <a:ea typeface="+mn-ea"/>
                <a:cs typeface="+mn-cs"/>
              </a:rPr>
              <a:t>RI</a:t>
            </a:r>
            <a:r>
              <a:rPr kumimoji="1" lang="ja-JP" altLang="ja-JP" sz="1200" kern="1200" dirty="0">
                <a:solidFill>
                  <a:schemeClr val="tx1"/>
                </a:solidFill>
                <a:effectLst/>
                <a:latin typeface="+mn-lt"/>
                <a:ea typeface="+mn-ea"/>
                <a:cs typeface="+mn-cs"/>
              </a:rPr>
              <a:t>会長アレン・アルバートが</a:t>
            </a:r>
            <a:r>
              <a:rPr kumimoji="1" lang="en-US" altLang="ja-JP" sz="1200" kern="1200" dirty="0">
                <a:solidFill>
                  <a:schemeClr val="tx1"/>
                </a:solidFill>
                <a:effectLst/>
                <a:latin typeface="+mn-lt"/>
                <a:ea typeface="+mn-ea"/>
                <a:cs typeface="+mn-cs"/>
              </a:rPr>
              <a:t> Service not self </a:t>
            </a:r>
            <a:r>
              <a:rPr kumimoji="1" lang="ja-JP" altLang="ja-JP" sz="1200" kern="1200" dirty="0">
                <a:solidFill>
                  <a:schemeClr val="tx1"/>
                </a:solidFill>
                <a:effectLst/>
                <a:latin typeface="+mn-lt"/>
                <a:ea typeface="+mn-ea"/>
                <a:cs typeface="+mn-cs"/>
              </a:rPr>
              <a:t>を使っていますが、このフレーズの持つ意味の説明はされていません。</a:t>
            </a:r>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4</a:t>
            </a:fld>
            <a:endParaRPr kumimoji="1" lang="ja-JP" altLang="en-US" dirty="0"/>
          </a:p>
        </p:txBody>
      </p:sp>
    </p:spTree>
    <p:extLst>
      <p:ext uri="{BB962C8B-B14F-4D97-AF65-F5344CB8AC3E}">
        <p14:creationId xmlns:p14="http://schemas.microsoft.com/office/powerpoint/2010/main" val="1456351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a:solidFill>
                  <a:schemeClr val="tx1"/>
                </a:solidFill>
                <a:effectLst/>
                <a:latin typeface="+mn-lt"/>
                <a:ea typeface="+mn-ea"/>
                <a:cs typeface="+mn-cs"/>
              </a:rPr>
              <a:t>1917</a:t>
            </a:r>
            <a:r>
              <a:rPr kumimoji="1" lang="ja-JP" altLang="ja-JP" sz="1200" kern="1200" dirty="0">
                <a:solidFill>
                  <a:schemeClr val="tx1"/>
                </a:solidFill>
                <a:effectLst/>
                <a:latin typeface="+mn-lt"/>
                <a:ea typeface="+mn-ea"/>
                <a:cs typeface="+mn-cs"/>
              </a:rPr>
              <a:t>年頃から</a:t>
            </a:r>
            <a:r>
              <a:rPr kumimoji="1" lang="en-US" altLang="ja-JP" sz="1200" kern="1200" dirty="0">
                <a:solidFill>
                  <a:schemeClr val="tx1"/>
                </a:solidFill>
                <a:effectLst/>
                <a:latin typeface="+mn-lt"/>
                <a:ea typeface="+mn-ea"/>
                <a:cs typeface="+mn-cs"/>
              </a:rPr>
              <a:t> Service above self </a:t>
            </a:r>
            <a:r>
              <a:rPr kumimoji="1" lang="ja-JP" altLang="ja-JP" sz="1200" kern="1200" dirty="0">
                <a:solidFill>
                  <a:schemeClr val="tx1"/>
                </a:solidFill>
                <a:effectLst/>
                <a:latin typeface="+mn-lt"/>
                <a:ea typeface="+mn-ea"/>
                <a:cs typeface="+mn-cs"/>
              </a:rPr>
              <a:t>や</a:t>
            </a:r>
            <a:r>
              <a:rPr kumimoji="1" lang="en-US" altLang="ja-JP" sz="1200" kern="1200" dirty="0">
                <a:solidFill>
                  <a:schemeClr val="tx1"/>
                </a:solidFill>
                <a:effectLst/>
                <a:latin typeface="+mn-lt"/>
                <a:ea typeface="+mn-ea"/>
                <a:cs typeface="+mn-cs"/>
              </a:rPr>
              <a:t> Service before self </a:t>
            </a:r>
            <a:r>
              <a:rPr kumimoji="1" lang="ja-JP" altLang="ja-JP" sz="1200" kern="1200" dirty="0">
                <a:solidFill>
                  <a:schemeClr val="tx1"/>
                </a:solidFill>
                <a:effectLst/>
                <a:latin typeface="+mn-lt"/>
                <a:ea typeface="+mn-ea"/>
                <a:cs typeface="+mn-cs"/>
              </a:rPr>
              <a:t>が使われ始めますが、漠然とした対社会奉仕を意味する言葉遊びの感が否めません。</a:t>
            </a:r>
          </a:p>
          <a:p>
            <a:r>
              <a:rPr kumimoji="1" lang="en-US" altLang="ja-JP" sz="1200" kern="1200" dirty="0">
                <a:solidFill>
                  <a:schemeClr val="tx1"/>
                </a:solidFill>
                <a:effectLst/>
                <a:latin typeface="+mn-lt"/>
                <a:ea typeface="+mn-ea"/>
                <a:cs typeface="+mn-cs"/>
              </a:rPr>
              <a:t>Service above self  </a:t>
            </a:r>
            <a:r>
              <a:rPr kumimoji="1" lang="ja-JP" altLang="ja-JP" sz="1200" kern="1200" dirty="0">
                <a:solidFill>
                  <a:schemeClr val="tx1"/>
                </a:solidFill>
                <a:effectLst/>
                <a:latin typeface="+mn-lt"/>
                <a:ea typeface="+mn-ea"/>
                <a:cs typeface="+mn-cs"/>
              </a:rPr>
              <a:t>の持つ意味合いが変わってきたのは</a:t>
            </a:r>
            <a:r>
              <a:rPr kumimoji="1" lang="en-US" altLang="ja-JP" sz="1200" kern="1200" dirty="0">
                <a:solidFill>
                  <a:schemeClr val="tx1"/>
                </a:solidFill>
                <a:effectLst/>
                <a:latin typeface="+mn-lt"/>
                <a:ea typeface="+mn-ea"/>
                <a:cs typeface="+mn-cs"/>
              </a:rPr>
              <a:t>1930</a:t>
            </a:r>
            <a:r>
              <a:rPr kumimoji="1" lang="ja-JP" altLang="ja-JP" sz="1200" kern="1200" dirty="0">
                <a:solidFill>
                  <a:schemeClr val="tx1"/>
                </a:solidFill>
                <a:effectLst/>
                <a:latin typeface="+mn-lt"/>
                <a:ea typeface="+mn-ea"/>
                <a:cs typeface="+mn-cs"/>
              </a:rPr>
              <a:t>年代後半からです。</a:t>
            </a:r>
            <a:r>
              <a:rPr kumimoji="1" lang="en-US" altLang="ja-JP" sz="1200" kern="1200" dirty="0">
                <a:solidFill>
                  <a:schemeClr val="tx1"/>
                </a:solidFill>
                <a:effectLst/>
                <a:latin typeface="+mn-lt"/>
                <a:ea typeface="+mn-ea"/>
                <a:cs typeface="+mn-cs"/>
              </a:rPr>
              <a:t>1937</a:t>
            </a:r>
            <a:r>
              <a:rPr kumimoji="1" lang="ja-JP" altLang="ja-JP" sz="1200" kern="1200" dirty="0">
                <a:solidFill>
                  <a:schemeClr val="tx1"/>
                </a:solidFill>
                <a:effectLst/>
                <a:latin typeface="+mn-lt"/>
                <a:ea typeface="+mn-ea"/>
                <a:cs typeface="+mn-cs"/>
              </a:rPr>
              <a:t>年ニース国際大会において</a:t>
            </a:r>
            <a:r>
              <a:rPr kumimoji="1" lang="en-US" altLang="ja-JP" sz="1200" kern="1200" dirty="0">
                <a:solidFill>
                  <a:schemeClr val="tx1"/>
                </a:solidFill>
                <a:effectLst/>
                <a:latin typeface="+mn-lt"/>
                <a:ea typeface="+mn-ea"/>
                <a:cs typeface="+mn-cs"/>
              </a:rPr>
              <a:t>RI</a:t>
            </a:r>
            <a:r>
              <a:rPr kumimoji="1" lang="ja-JP" altLang="ja-JP" sz="1200" kern="1200" dirty="0">
                <a:solidFill>
                  <a:schemeClr val="tx1"/>
                </a:solidFill>
                <a:effectLst/>
                <a:latin typeface="+mn-lt"/>
                <a:ea typeface="+mn-ea"/>
                <a:cs typeface="+mn-cs"/>
              </a:rPr>
              <a:t>会長ウイル・メーニア</a:t>
            </a:r>
            <a:r>
              <a:rPr kumimoji="1" lang="en-US" altLang="ja-JP" sz="1200" kern="1200" dirty="0" err="1">
                <a:solidFill>
                  <a:schemeClr val="tx1"/>
                </a:solidFill>
                <a:effectLst/>
                <a:latin typeface="+mn-lt"/>
                <a:ea typeface="+mn-ea"/>
                <a:cs typeface="+mn-cs"/>
              </a:rPr>
              <a:t>Jr</a:t>
            </a:r>
            <a:r>
              <a:rPr kumimoji="1" lang="ja-JP" altLang="ja-JP" sz="1200" kern="1200" dirty="0">
                <a:solidFill>
                  <a:schemeClr val="tx1"/>
                </a:solidFill>
                <a:effectLst/>
                <a:latin typeface="+mn-lt"/>
                <a:ea typeface="+mn-ea"/>
                <a:cs typeface="+mn-cs"/>
              </a:rPr>
              <a:t>は「誰かが奉仕理念とは、他人のことを思い遣り他人のために尽くすことだと定義しました。他人のことを思い遣り他人のために尽くすことを通じて、ロータリアンは自らの職業の規範を高めながら、国際理解と親善と平和を推進するために自らの地域社会に役立つように努力しています」と述べています。</a:t>
            </a:r>
          </a:p>
          <a:p>
            <a:r>
              <a:rPr kumimoji="1" lang="ja-JP" altLang="ja-JP" sz="1200" kern="1200" dirty="0">
                <a:solidFill>
                  <a:schemeClr val="tx1"/>
                </a:solidFill>
                <a:effectLst/>
                <a:latin typeface="+mn-lt"/>
                <a:ea typeface="+mn-ea"/>
                <a:cs typeface="+mn-cs"/>
              </a:rPr>
              <a:t>誰が最初に「他人のことを思い遣り他人のために尽くす」という表現をしたのかは不明ですが、この説明は明らかに人道的奉仕活動を指すものと考えられます。</a:t>
            </a:r>
          </a:p>
          <a:p>
            <a:r>
              <a:rPr kumimoji="1" lang="ja-JP" altLang="ja-JP" sz="1200" kern="1200" dirty="0">
                <a:solidFill>
                  <a:schemeClr val="tx1"/>
                </a:solidFill>
                <a:effectLst/>
                <a:latin typeface="+mn-lt"/>
                <a:ea typeface="+mn-ea"/>
                <a:cs typeface="+mn-cs"/>
              </a:rPr>
              <a:t>チェスレー・ペリーは</a:t>
            </a:r>
            <a:r>
              <a:rPr kumimoji="1" lang="en-US" altLang="ja-JP" sz="1200" kern="1200" dirty="0">
                <a:solidFill>
                  <a:schemeClr val="tx1"/>
                </a:solidFill>
                <a:effectLst/>
                <a:latin typeface="+mn-lt"/>
                <a:ea typeface="+mn-ea"/>
                <a:cs typeface="+mn-cs"/>
              </a:rPr>
              <a:t>1954</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月にタルサ・クラブで講演して「多くのロータリークラブが夫々の地域社会で行なっている社会奉仕活動の素晴らしい業績に加えて、ロータリー運動は全体として、ロータリーの会員になる人だけではなく、人類全体にわたって、他人のことを思い遣り他人のために尽くすという</a:t>
            </a:r>
            <a:r>
              <a:rPr kumimoji="1" lang="en-US" altLang="ja-JP" sz="1200" kern="1200" dirty="0">
                <a:solidFill>
                  <a:schemeClr val="tx1"/>
                </a:solidFill>
                <a:effectLst/>
                <a:latin typeface="+mn-lt"/>
                <a:ea typeface="+mn-ea"/>
                <a:cs typeface="+mn-cs"/>
              </a:rPr>
              <a:t>ideal of service</a:t>
            </a:r>
            <a:r>
              <a:rPr kumimoji="1" lang="ja-JP" altLang="ja-JP" sz="1200" kern="1200" dirty="0">
                <a:solidFill>
                  <a:schemeClr val="tx1"/>
                </a:solidFill>
                <a:effectLst/>
                <a:latin typeface="+mn-lt"/>
                <a:ea typeface="+mn-ea"/>
                <a:cs typeface="+mn-cs"/>
              </a:rPr>
              <a:t>が受け入れられ、実行されて行くものと信じています。」と述べています。</a:t>
            </a:r>
          </a:p>
          <a:p>
            <a:r>
              <a:rPr kumimoji="1" lang="ja-JP" altLang="ja-JP" sz="1200" kern="1200" dirty="0">
                <a:solidFill>
                  <a:schemeClr val="tx1"/>
                </a:solidFill>
                <a:effectLst/>
                <a:latin typeface="+mn-lt"/>
                <a:ea typeface="+mn-ea"/>
                <a:cs typeface="+mn-cs"/>
              </a:rPr>
              <a:t>このようにして、ロータリーの奉仕理念は職業奉仕から徐々に社会奉仕に変わって、現在では、世界最大の</a:t>
            </a:r>
            <a:r>
              <a:rPr kumimoji="1" lang="en-US" altLang="ja-JP" sz="1200" kern="1200" dirty="0">
                <a:solidFill>
                  <a:schemeClr val="tx1"/>
                </a:solidFill>
                <a:effectLst/>
                <a:latin typeface="+mn-lt"/>
                <a:ea typeface="+mn-ea"/>
                <a:cs typeface="+mn-cs"/>
              </a:rPr>
              <a:t>NPO</a:t>
            </a:r>
            <a:r>
              <a:rPr kumimoji="1" lang="ja-JP" altLang="ja-JP" sz="1200" kern="1200" dirty="0">
                <a:solidFill>
                  <a:schemeClr val="tx1"/>
                </a:solidFill>
                <a:effectLst/>
                <a:latin typeface="+mn-lt"/>
                <a:ea typeface="+mn-ea"/>
                <a:cs typeface="+mn-cs"/>
              </a:rPr>
              <a:t>と定義する</a:t>
            </a:r>
            <a:r>
              <a:rPr kumimoji="1" lang="en-US" altLang="ja-JP" sz="1200" kern="1200" dirty="0">
                <a:solidFill>
                  <a:schemeClr val="tx1"/>
                </a:solidFill>
                <a:effectLst/>
                <a:latin typeface="+mn-lt"/>
                <a:ea typeface="+mn-ea"/>
                <a:cs typeface="+mn-cs"/>
              </a:rPr>
              <a:t>RI</a:t>
            </a:r>
            <a:r>
              <a:rPr kumimoji="1" lang="ja-JP" altLang="ja-JP" sz="1200" kern="1200" dirty="0">
                <a:solidFill>
                  <a:schemeClr val="tx1"/>
                </a:solidFill>
                <a:effectLst/>
                <a:latin typeface="+mn-lt"/>
                <a:ea typeface="+mn-ea"/>
                <a:cs typeface="+mn-cs"/>
              </a:rPr>
              <a:t>会長も現れ、ロータリー活動そのものが人道的奉仕活動に変化してしまったのです。</a:t>
            </a:r>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5</a:t>
            </a:fld>
            <a:endParaRPr kumimoji="1" lang="ja-JP" altLang="en-US" dirty="0"/>
          </a:p>
        </p:txBody>
      </p:sp>
    </p:spTree>
    <p:extLst>
      <p:ext uri="{BB962C8B-B14F-4D97-AF65-F5344CB8AC3E}">
        <p14:creationId xmlns:p14="http://schemas.microsoft.com/office/powerpoint/2010/main" val="145635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ja-JP" sz="1200" kern="1200" dirty="0">
                <a:solidFill>
                  <a:schemeClr val="tx1"/>
                </a:solidFill>
                <a:effectLst/>
                <a:latin typeface="+mn-lt"/>
                <a:ea typeface="+mn-ea"/>
                <a:cs typeface="+mn-cs"/>
              </a:rPr>
              <a:t>現実の姿がどうであろうとも、ロータリーにはしっかりした原点があります。混乱した時にこそ、初心に帰って、原点を見直すことが必要です。</a:t>
            </a:r>
          </a:p>
          <a:p>
            <a:r>
              <a:rPr kumimoji="1" lang="ja-JP" altLang="ja-JP" sz="1200" kern="1200" dirty="0">
                <a:solidFill>
                  <a:schemeClr val="tx1"/>
                </a:solidFill>
                <a:effectLst/>
                <a:latin typeface="+mn-lt"/>
                <a:ea typeface="+mn-ea"/>
                <a:cs typeface="+mn-cs"/>
              </a:rPr>
              <a:t>ロータリーに奉仕理念を提唱したのはアーサー・フレデリック・シェルドンなので、奉仕理念を正しく理解するためにはシェルドンの考え方を知る必要があると考えて、私が最も力を注いでいるのが、シェルドンの文献収集と解析です。 </a:t>
            </a:r>
          </a:p>
          <a:p>
            <a:r>
              <a:rPr kumimoji="1" lang="ja-JP" altLang="ja-JP" sz="1200" kern="1200" dirty="0">
                <a:solidFill>
                  <a:schemeClr val="tx1"/>
                </a:solidFill>
                <a:effectLst/>
                <a:latin typeface="+mn-lt"/>
                <a:ea typeface="+mn-ea"/>
                <a:cs typeface="+mn-cs"/>
              </a:rPr>
              <a:t>シェルドンは</a:t>
            </a:r>
            <a:r>
              <a:rPr kumimoji="1" lang="en-US" altLang="ja-JP" sz="1200" kern="1200" dirty="0">
                <a:solidFill>
                  <a:schemeClr val="tx1"/>
                </a:solidFill>
                <a:effectLst/>
                <a:latin typeface="+mn-lt"/>
                <a:ea typeface="+mn-ea"/>
                <a:cs typeface="+mn-cs"/>
              </a:rPr>
              <a:t>1902</a:t>
            </a:r>
            <a:r>
              <a:rPr kumimoji="1" lang="ja-JP" altLang="ja-JP" sz="1200" kern="1200" dirty="0">
                <a:solidFill>
                  <a:schemeClr val="tx1"/>
                </a:solidFill>
                <a:effectLst/>
                <a:latin typeface="+mn-lt"/>
                <a:ea typeface="+mn-ea"/>
                <a:cs typeface="+mn-cs"/>
              </a:rPr>
              <a:t>年に、経営学を教えるためにシェルドン・スクールを設立して、当時誰もが知らなかった、新しい考え方の経営学を提唱して、それを全国に広めました。 </a:t>
            </a:r>
          </a:p>
          <a:p>
            <a:r>
              <a:rPr kumimoji="1" lang="ja-JP" altLang="ja-JP" sz="1200" kern="1200" dirty="0">
                <a:solidFill>
                  <a:schemeClr val="tx1"/>
                </a:solidFill>
                <a:effectLst/>
                <a:latin typeface="+mn-lt"/>
                <a:ea typeface="+mn-ea"/>
                <a:cs typeface="+mn-cs"/>
              </a:rPr>
              <a:t>ロータリーはその考え方をシェルドンから学んで、それを奉仕理念として現在に至ったわけです。 </a:t>
            </a:r>
          </a:p>
          <a:p>
            <a:r>
              <a:rPr kumimoji="1" lang="ja-JP" altLang="ja-JP" sz="1200" kern="1200" dirty="0">
                <a:solidFill>
                  <a:schemeClr val="tx1"/>
                </a:solidFill>
                <a:effectLst/>
                <a:latin typeface="+mn-lt"/>
                <a:ea typeface="+mn-ea"/>
                <a:cs typeface="+mn-cs"/>
              </a:rPr>
              <a:t>彼の文献は日本ではほとんど紹介されていませんでした。僅かに、</a:t>
            </a:r>
            <a:r>
              <a:rPr kumimoji="1" lang="en-US" altLang="ja-JP" sz="1200" kern="1200" dirty="0">
                <a:solidFill>
                  <a:schemeClr val="tx1"/>
                </a:solidFill>
                <a:effectLst/>
                <a:latin typeface="+mn-lt"/>
                <a:ea typeface="+mn-ea"/>
                <a:cs typeface="+mn-cs"/>
              </a:rPr>
              <a:t>1921</a:t>
            </a:r>
            <a:r>
              <a:rPr kumimoji="1" lang="ja-JP" altLang="ja-JP" sz="1200" kern="1200" dirty="0">
                <a:solidFill>
                  <a:schemeClr val="tx1"/>
                </a:solidFill>
                <a:effectLst/>
                <a:latin typeface="+mn-lt"/>
                <a:ea typeface="+mn-ea"/>
                <a:cs typeface="+mn-cs"/>
              </a:rPr>
              <a:t>年に発行されたロータリー哲学という本がありますが、それは経営学に無知なロータリアンを対象にしたスピーチ原稿なので、あまり参考になりません。そこでので、アメリカの国会図書館のリストと、アメリカやイギリスの古本屋のインターネット上のネットワークを利用して、シェルドンの文献の蒐集作業を行い、現在までに</a:t>
            </a:r>
            <a:r>
              <a:rPr kumimoji="1" lang="en-US" altLang="ja-JP" sz="1200" kern="1200" dirty="0">
                <a:solidFill>
                  <a:schemeClr val="tx1"/>
                </a:solidFill>
                <a:effectLst/>
                <a:latin typeface="+mn-lt"/>
                <a:ea typeface="+mn-ea"/>
                <a:cs typeface="+mn-cs"/>
              </a:rPr>
              <a:t>60</a:t>
            </a:r>
            <a:r>
              <a:rPr kumimoji="1" lang="ja-JP" altLang="ja-JP" sz="1200" kern="1200" dirty="0">
                <a:solidFill>
                  <a:schemeClr val="tx1"/>
                </a:solidFill>
                <a:effectLst/>
                <a:latin typeface="+mn-lt"/>
                <a:ea typeface="+mn-ea"/>
                <a:cs typeface="+mn-cs"/>
              </a:rPr>
              <a:t>冊近く集めることができました。 </a:t>
            </a:r>
          </a:p>
          <a:p>
            <a:r>
              <a:rPr kumimoji="1" lang="ja-JP" altLang="ja-JP" sz="1200" kern="1200" dirty="0">
                <a:solidFill>
                  <a:schemeClr val="tx1"/>
                </a:solidFill>
                <a:effectLst/>
                <a:latin typeface="+mn-lt"/>
                <a:ea typeface="+mn-ea"/>
                <a:cs typeface="+mn-cs"/>
              </a:rPr>
              <a:t>その主なものには、 </a:t>
            </a:r>
          </a:p>
          <a:p>
            <a:r>
              <a:rPr kumimoji="1" lang="en-US" altLang="ja-JP" sz="1200" kern="1200" dirty="0">
                <a:solidFill>
                  <a:schemeClr val="tx1"/>
                </a:solidFill>
                <a:effectLst/>
                <a:latin typeface="+mn-lt"/>
                <a:ea typeface="+mn-ea"/>
                <a:cs typeface="+mn-cs"/>
              </a:rPr>
              <a:t>1902</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1924</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Successful Selling</a:t>
            </a:r>
            <a:r>
              <a:rPr kumimoji="1" lang="ja-JP" altLang="ja-JP" sz="1200" kern="1200" dirty="0">
                <a:solidFill>
                  <a:schemeClr val="tx1"/>
                </a:solidFill>
                <a:effectLst/>
                <a:latin typeface="+mn-lt"/>
                <a:ea typeface="+mn-ea"/>
                <a:cs typeface="+mn-cs"/>
              </a:rPr>
              <a:t>商売に成功する方法</a:t>
            </a:r>
          </a:p>
          <a:p>
            <a:r>
              <a:rPr kumimoji="1" lang="en-US" altLang="ja-JP" sz="1200" kern="1200" dirty="0">
                <a:solidFill>
                  <a:schemeClr val="tx1"/>
                </a:solidFill>
                <a:effectLst/>
                <a:latin typeface="+mn-lt"/>
                <a:ea typeface="+mn-ea"/>
                <a:cs typeface="+mn-cs"/>
              </a:rPr>
              <a:t>1902</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1939The Sheldon Course</a:t>
            </a:r>
            <a:r>
              <a:rPr kumimoji="1" lang="ja-JP" altLang="ja-JP" sz="1200" kern="1200" dirty="0">
                <a:solidFill>
                  <a:schemeClr val="tx1"/>
                </a:solidFill>
                <a:effectLst/>
                <a:latin typeface="+mn-lt"/>
                <a:ea typeface="+mn-ea"/>
                <a:cs typeface="+mn-cs"/>
              </a:rPr>
              <a:t>シェルドン・コース</a:t>
            </a:r>
          </a:p>
          <a:p>
            <a:r>
              <a:rPr kumimoji="1" lang="en-US" altLang="ja-JP" sz="1200" kern="1200" dirty="0">
                <a:solidFill>
                  <a:schemeClr val="tx1"/>
                </a:solidFill>
                <a:effectLst/>
                <a:latin typeface="+mn-lt"/>
                <a:ea typeface="+mn-ea"/>
                <a:cs typeface="+mn-cs"/>
              </a:rPr>
              <a:t>1903</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1906</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The Science of Successful Salesmanship </a:t>
            </a:r>
            <a:r>
              <a:rPr kumimoji="1" lang="ja-JP" altLang="ja-JP" sz="1200" kern="1200" dirty="0">
                <a:solidFill>
                  <a:schemeClr val="tx1"/>
                </a:solidFill>
                <a:effectLst/>
                <a:latin typeface="+mn-lt"/>
                <a:ea typeface="+mn-ea"/>
                <a:cs typeface="+mn-cs"/>
              </a:rPr>
              <a:t>成功する販売学</a:t>
            </a:r>
          </a:p>
          <a:p>
            <a:r>
              <a:rPr kumimoji="1" lang="en-US" altLang="ja-JP" sz="1200" kern="1200" dirty="0">
                <a:solidFill>
                  <a:schemeClr val="tx1"/>
                </a:solidFill>
                <a:effectLst/>
                <a:latin typeface="+mn-lt"/>
                <a:ea typeface="+mn-ea"/>
                <a:cs typeface="+mn-cs"/>
              </a:rPr>
              <a:t>1904</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1917</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The Science of Business</a:t>
            </a:r>
            <a:r>
              <a:rPr kumimoji="1" lang="ja-JP" altLang="ja-JP" sz="1200" kern="1200" dirty="0">
                <a:solidFill>
                  <a:schemeClr val="tx1"/>
                </a:solidFill>
                <a:effectLst/>
                <a:latin typeface="+mn-lt"/>
                <a:ea typeface="+mn-ea"/>
                <a:cs typeface="+mn-cs"/>
              </a:rPr>
              <a:t>経営学</a:t>
            </a:r>
          </a:p>
          <a:p>
            <a:r>
              <a:rPr kumimoji="1" lang="en-US" altLang="ja-JP" sz="1200" kern="1200" dirty="0">
                <a:solidFill>
                  <a:schemeClr val="tx1"/>
                </a:solidFill>
                <a:effectLst/>
                <a:latin typeface="+mn-lt"/>
                <a:ea typeface="+mn-ea"/>
                <a:cs typeface="+mn-cs"/>
              </a:rPr>
              <a:t>1906</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1907</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The Science of Industrial Success</a:t>
            </a:r>
            <a:r>
              <a:rPr kumimoji="1" lang="ja-JP" altLang="ja-JP" sz="1200" kern="1200" dirty="0">
                <a:solidFill>
                  <a:schemeClr val="tx1"/>
                </a:solidFill>
                <a:effectLst/>
                <a:latin typeface="+mn-lt"/>
                <a:ea typeface="+mn-ea"/>
                <a:cs typeface="+mn-cs"/>
              </a:rPr>
              <a:t>産業成功学</a:t>
            </a:r>
          </a:p>
          <a:p>
            <a:r>
              <a:rPr kumimoji="1" lang="en-US" altLang="ja-JP" sz="1200" kern="1200" dirty="0">
                <a:solidFill>
                  <a:schemeClr val="tx1"/>
                </a:solidFill>
                <a:effectLst/>
                <a:latin typeface="+mn-lt"/>
                <a:ea typeface="+mn-ea"/>
                <a:cs typeface="+mn-cs"/>
              </a:rPr>
              <a:t>1907</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1910</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The Science of Business Building</a:t>
            </a:r>
            <a:r>
              <a:rPr kumimoji="1" lang="ja-JP" altLang="ja-JP" sz="1200" kern="1200" dirty="0">
                <a:solidFill>
                  <a:schemeClr val="tx1"/>
                </a:solidFill>
                <a:effectLst/>
                <a:latin typeface="+mn-lt"/>
                <a:ea typeface="+mn-ea"/>
                <a:cs typeface="+mn-cs"/>
              </a:rPr>
              <a:t>経営構築学</a:t>
            </a:r>
          </a:p>
          <a:p>
            <a:r>
              <a:rPr kumimoji="1" lang="en-US" altLang="ja-JP" sz="1200" kern="1200" dirty="0">
                <a:solidFill>
                  <a:schemeClr val="tx1"/>
                </a:solidFill>
                <a:effectLst/>
                <a:latin typeface="+mn-lt"/>
                <a:ea typeface="+mn-ea"/>
                <a:cs typeface="+mn-cs"/>
              </a:rPr>
              <a:t>1911</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The Art of Selling</a:t>
            </a:r>
            <a:r>
              <a:rPr kumimoji="1" lang="ja-JP" altLang="ja-JP" sz="1200" kern="1200" dirty="0">
                <a:solidFill>
                  <a:schemeClr val="tx1"/>
                </a:solidFill>
                <a:effectLst/>
                <a:latin typeface="+mn-lt"/>
                <a:ea typeface="+mn-ea"/>
                <a:cs typeface="+mn-cs"/>
              </a:rPr>
              <a:t>販売術</a:t>
            </a:r>
          </a:p>
          <a:p>
            <a:r>
              <a:rPr kumimoji="1" lang="en-US" altLang="ja-JP" sz="1200" kern="1200" dirty="0">
                <a:solidFill>
                  <a:schemeClr val="tx1"/>
                </a:solidFill>
                <a:effectLst/>
                <a:latin typeface="+mn-lt"/>
                <a:ea typeface="+mn-ea"/>
                <a:cs typeface="+mn-cs"/>
              </a:rPr>
              <a:t>1929</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Service and conservation</a:t>
            </a:r>
            <a:r>
              <a:rPr kumimoji="1" lang="ja-JP" altLang="ja-JP" sz="1200" kern="1200" dirty="0">
                <a:solidFill>
                  <a:schemeClr val="tx1"/>
                </a:solidFill>
                <a:effectLst/>
                <a:latin typeface="+mn-lt"/>
                <a:ea typeface="+mn-ea"/>
                <a:cs typeface="+mn-cs"/>
              </a:rPr>
              <a:t>奉仕の原則と保全の法則</a:t>
            </a:r>
          </a:p>
          <a:p>
            <a:r>
              <a:rPr kumimoji="1" lang="ja-JP" altLang="ja-JP" sz="1200" kern="1200" dirty="0">
                <a:solidFill>
                  <a:schemeClr val="tx1"/>
                </a:solidFill>
                <a:effectLst/>
                <a:latin typeface="+mn-lt"/>
                <a:ea typeface="+mn-ea"/>
                <a:cs typeface="+mn-cs"/>
              </a:rPr>
              <a:t>奉仕の原則と保全の法則以外は、彼が設立していたシェルドン・スクールの教科書として発行されたものです。 </a:t>
            </a:r>
          </a:p>
          <a:p>
            <a:r>
              <a:rPr kumimoji="1" lang="ja-JP" altLang="ja-JP" sz="1200" kern="1200" dirty="0">
                <a:solidFill>
                  <a:schemeClr val="tx1"/>
                </a:solidFill>
                <a:effectLst/>
                <a:latin typeface="+mn-lt"/>
                <a:ea typeface="+mn-ea"/>
                <a:cs typeface="+mn-cs"/>
              </a:rPr>
              <a:t>これらの文献はすべて、「源流の会」のウエブサイトに収録してありますのでぜひご覧ください。</a:t>
            </a:r>
            <a:endParaRPr lang="ja-JP" altLang="en-US" b="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スライド番号プレースホルダ 3"/>
          <p:cNvSpPr>
            <a:spLocks noGrp="1"/>
          </p:cNvSpPr>
          <p:nvPr>
            <p:ph type="sldNum" sz="quarter" idx="10"/>
          </p:nvPr>
        </p:nvSpPr>
        <p:spPr/>
        <p:txBody>
          <a:bodyPr/>
          <a:lstStyle/>
          <a:p>
            <a:fld id="{50B7F070-1137-452A-9EF2-1BB4B6F7747C}" type="slidenum">
              <a:rPr kumimoji="1" lang="ja-JP" altLang="en-US" smtClean="0"/>
              <a:pPr/>
              <a:t>6</a:t>
            </a:fld>
            <a:endParaRPr kumimoji="1"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a:solidFill>
                  <a:schemeClr val="tx1"/>
                </a:solidFill>
                <a:effectLst/>
                <a:latin typeface="+mn-lt"/>
                <a:ea typeface="+mn-ea"/>
                <a:cs typeface="+mn-cs"/>
              </a:rPr>
              <a:t>彼の経歴について書かれている文献はほとんどなく、現時点では、シェルドン・スクールの学生であったジョン・ナトソンが</a:t>
            </a:r>
            <a:r>
              <a:rPr kumimoji="1" lang="en-US" altLang="ja-JP" sz="1200" kern="1200" dirty="0">
                <a:solidFill>
                  <a:schemeClr val="tx1"/>
                </a:solidFill>
                <a:effectLst/>
                <a:latin typeface="+mn-lt"/>
                <a:ea typeface="+mn-ea"/>
                <a:cs typeface="+mn-cs"/>
              </a:rPr>
              <a:t>The Rotarian</a:t>
            </a:r>
            <a:r>
              <a:rPr kumimoji="1" lang="ja-JP" altLang="ja-JP" sz="1200" kern="1200" dirty="0">
                <a:solidFill>
                  <a:schemeClr val="tx1"/>
                </a:solidFill>
                <a:effectLst/>
                <a:latin typeface="+mn-lt"/>
                <a:ea typeface="+mn-ea"/>
                <a:cs typeface="+mn-cs"/>
              </a:rPr>
              <a:t>誌</a:t>
            </a:r>
            <a:r>
              <a:rPr kumimoji="1" lang="en-US" altLang="ja-JP" sz="1200" kern="1200" dirty="0">
                <a:solidFill>
                  <a:schemeClr val="tx1"/>
                </a:solidFill>
                <a:effectLst/>
                <a:latin typeface="+mn-lt"/>
                <a:ea typeface="+mn-ea"/>
                <a:cs typeface="+mn-cs"/>
              </a:rPr>
              <a:t>1955</a:t>
            </a:r>
            <a:r>
              <a:rPr kumimoji="1" lang="ja-JP" altLang="ja-JP" sz="1200" kern="1200" dirty="0">
                <a:solidFill>
                  <a:schemeClr val="tx1"/>
                </a:solidFill>
                <a:effectLst/>
                <a:latin typeface="+mn-lt"/>
                <a:ea typeface="+mn-ea"/>
                <a:cs typeface="+mn-cs"/>
              </a:rPr>
              <a:t>年</a:t>
            </a:r>
            <a:r>
              <a:rPr kumimoji="1" lang="en-US" altLang="ja-JP" sz="1200" kern="1200" dirty="0">
                <a:solidFill>
                  <a:schemeClr val="tx1"/>
                </a:solidFill>
                <a:effectLst/>
                <a:latin typeface="+mn-lt"/>
                <a:ea typeface="+mn-ea"/>
                <a:cs typeface="+mn-cs"/>
              </a:rPr>
              <a:t>3</a:t>
            </a:r>
            <a:r>
              <a:rPr kumimoji="1" lang="ja-JP" altLang="ja-JP" sz="1200" kern="1200" dirty="0">
                <a:solidFill>
                  <a:schemeClr val="tx1"/>
                </a:solidFill>
                <a:effectLst/>
                <a:latin typeface="+mn-lt"/>
                <a:ea typeface="+mn-ea"/>
                <a:cs typeface="+mn-cs"/>
              </a:rPr>
              <a:t>月号に寄稿した</a:t>
            </a:r>
            <a:r>
              <a:rPr kumimoji="1" lang="en-US" altLang="ja-JP" sz="1200" kern="1200" dirty="0">
                <a:solidFill>
                  <a:schemeClr val="tx1"/>
                </a:solidFill>
                <a:effectLst/>
                <a:latin typeface="+mn-lt"/>
                <a:ea typeface="+mn-ea"/>
                <a:cs typeface="+mn-cs"/>
              </a:rPr>
              <a:t> Sheldon – a name to remember </a:t>
            </a:r>
            <a:r>
              <a:rPr kumimoji="1" lang="ja-JP" altLang="en-US" sz="1200" kern="1200" dirty="0">
                <a:solidFill>
                  <a:schemeClr val="tx1"/>
                </a:solidFill>
                <a:effectLst/>
                <a:latin typeface="+mn-lt"/>
                <a:ea typeface="+mn-ea"/>
                <a:cs typeface="+mn-cs"/>
              </a:rPr>
              <a:t>「忘れえぬ名</a:t>
            </a:r>
            <a:r>
              <a:rPr kumimoji="1" lang="en-US" altLang="ja-JP" sz="1200" kern="1200" dirty="0">
                <a:solidFill>
                  <a:schemeClr val="tx1"/>
                </a:solidFill>
                <a:effectLst/>
                <a:latin typeface="+mn-lt"/>
                <a:ea typeface="+mn-ea"/>
                <a:cs typeface="+mn-cs"/>
              </a:rPr>
              <a:t>—</a:t>
            </a:r>
            <a:r>
              <a:rPr kumimoji="1" lang="ja-JP" altLang="en-US" sz="1200" kern="1200" dirty="0">
                <a:solidFill>
                  <a:schemeClr val="tx1"/>
                </a:solidFill>
                <a:effectLst/>
                <a:latin typeface="+mn-lt"/>
                <a:ea typeface="+mn-ea"/>
                <a:cs typeface="+mn-cs"/>
              </a:rPr>
              <a:t>シェルドン」</a:t>
            </a:r>
            <a:r>
              <a:rPr kumimoji="1" lang="ja-JP" altLang="ja-JP" sz="1200" kern="1200" dirty="0">
                <a:solidFill>
                  <a:schemeClr val="tx1"/>
                </a:solidFill>
                <a:effectLst/>
                <a:latin typeface="+mn-lt"/>
                <a:ea typeface="+mn-ea"/>
                <a:cs typeface="+mn-cs"/>
              </a:rPr>
              <a:t>が唯一の記述だと思われます</a:t>
            </a:r>
            <a:r>
              <a:rPr kumimoji="1" lang="ja-JP" altLang="en-US" sz="1200" kern="1200" dirty="0">
                <a:solidFill>
                  <a:schemeClr val="tx1"/>
                </a:solidFill>
                <a:effectLst/>
                <a:latin typeface="+mn-lt"/>
                <a:ea typeface="+mn-ea"/>
                <a:cs typeface="+mn-cs"/>
              </a:rPr>
              <a:t>ので、これを引用します</a:t>
            </a:r>
            <a:r>
              <a:rPr kumimoji="1" lang="ja-JP" altLang="ja-JP" sz="1200" kern="1200" dirty="0">
                <a:solidFill>
                  <a:schemeClr val="tx1"/>
                </a:solidFill>
                <a:effectLst/>
                <a:latin typeface="+mn-lt"/>
                <a:ea typeface="+mn-ea"/>
                <a:cs typeface="+mn-cs"/>
              </a:rPr>
              <a:t>。</a:t>
            </a:r>
          </a:p>
          <a:p>
            <a:r>
              <a:rPr kumimoji="1" lang="ja-JP" altLang="ja-JP" sz="1200" kern="1200" dirty="0">
                <a:solidFill>
                  <a:schemeClr val="tx1"/>
                </a:solidFill>
                <a:effectLst/>
                <a:latin typeface="+mn-lt"/>
                <a:ea typeface="+mn-ea"/>
                <a:cs typeface="+mn-cs"/>
              </a:rPr>
              <a:t>シェルドンは</a:t>
            </a:r>
            <a:r>
              <a:rPr kumimoji="1" lang="en-US" altLang="ja-JP" sz="1200" kern="1200" dirty="0">
                <a:solidFill>
                  <a:schemeClr val="tx1"/>
                </a:solidFill>
                <a:effectLst/>
                <a:latin typeface="+mn-lt"/>
                <a:ea typeface="+mn-ea"/>
                <a:cs typeface="+mn-cs"/>
              </a:rPr>
              <a:t>1868</a:t>
            </a:r>
            <a:r>
              <a:rPr kumimoji="1" lang="ja-JP" altLang="ja-JP" sz="1200" kern="1200" dirty="0">
                <a:solidFill>
                  <a:schemeClr val="tx1"/>
                </a:solidFill>
                <a:effectLst/>
                <a:latin typeface="+mn-lt"/>
                <a:ea typeface="+mn-ea"/>
                <a:cs typeface="+mn-cs"/>
              </a:rPr>
              <a:t>年にミイガン州バーノンで生まれ、ミシガン大学で経営学を専攻しました。彼自身の著作の中で、小学校から大学まで、主席の座を人に譲ったことはなかったと書いています。</a:t>
            </a:r>
          </a:p>
          <a:p>
            <a:r>
              <a:rPr kumimoji="1" lang="ja-JP" altLang="ja-JP" sz="1200" kern="1200" dirty="0">
                <a:solidFill>
                  <a:schemeClr val="tx1"/>
                </a:solidFill>
                <a:effectLst/>
                <a:latin typeface="+mn-lt"/>
                <a:ea typeface="+mn-ea"/>
                <a:cs typeface="+mn-cs"/>
              </a:rPr>
              <a:t>　卒業後は図書のセールスマンとして訪問販売で優秀な成績をあげて、百科事典の販売を任されるようになり、</a:t>
            </a:r>
            <a:r>
              <a:rPr kumimoji="1" lang="en-US" altLang="ja-JP" sz="1200" kern="1200" dirty="0">
                <a:solidFill>
                  <a:schemeClr val="tx1"/>
                </a:solidFill>
                <a:effectLst/>
                <a:latin typeface="+mn-lt"/>
                <a:ea typeface="+mn-ea"/>
                <a:cs typeface="+mn-cs"/>
              </a:rPr>
              <a:t>1899</a:t>
            </a:r>
            <a:r>
              <a:rPr kumimoji="1" lang="ja-JP" altLang="ja-JP" sz="1200" kern="1200" dirty="0">
                <a:solidFill>
                  <a:schemeClr val="tx1"/>
                </a:solidFill>
                <a:effectLst/>
                <a:latin typeface="+mn-lt"/>
                <a:ea typeface="+mn-ea"/>
                <a:cs typeface="+mn-cs"/>
              </a:rPr>
              <a:t>年には自らシカゴで出版社を経営するという成功を収めました。</a:t>
            </a:r>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7</a:t>
            </a:fld>
            <a:endParaRPr kumimoji="1" lang="ja-JP" altLang="en-US" dirty="0"/>
          </a:p>
        </p:txBody>
      </p:sp>
    </p:spTree>
    <p:extLst>
      <p:ext uri="{BB962C8B-B14F-4D97-AF65-F5344CB8AC3E}">
        <p14:creationId xmlns:p14="http://schemas.microsoft.com/office/powerpoint/2010/main" val="444771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dirty="0">
                <a:solidFill>
                  <a:schemeClr val="tx1"/>
                </a:solidFill>
                <a:effectLst/>
                <a:latin typeface="+mn-lt"/>
                <a:ea typeface="+mn-ea"/>
                <a:cs typeface="+mn-cs"/>
              </a:rPr>
              <a:t>1902</a:t>
            </a:r>
            <a:r>
              <a:rPr kumimoji="1" lang="ja-JP" altLang="ja-JP" sz="1200" kern="1200" dirty="0">
                <a:solidFill>
                  <a:schemeClr val="tx1"/>
                </a:solidFill>
                <a:effectLst/>
                <a:latin typeface="+mn-lt"/>
                <a:ea typeface="+mn-ea"/>
                <a:cs typeface="+mn-cs"/>
              </a:rPr>
              <a:t>年に、ミシガン大学で学んだ最新の経営学と自らの経験を生かして、シカゴにビジネス・スクールを創立しました。その学校の理念こそが</a:t>
            </a:r>
            <a:r>
              <a:rPr kumimoji="1" lang="en-US" altLang="ja-JP" sz="1200" kern="1200" dirty="0">
                <a:solidFill>
                  <a:schemeClr val="tx1"/>
                </a:solidFill>
                <a:effectLst/>
                <a:latin typeface="+mn-lt"/>
                <a:ea typeface="+mn-ea"/>
                <a:cs typeface="+mn-cs"/>
              </a:rPr>
              <a:t>He profits most who serves best</a:t>
            </a:r>
            <a:r>
              <a:rPr kumimoji="1" lang="ja-JP" altLang="ja-JP" sz="1200" kern="1200" dirty="0">
                <a:solidFill>
                  <a:schemeClr val="tx1"/>
                </a:solidFill>
                <a:effectLst/>
                <a:latin typeface="+mn-lt"/>
                <a:ea typeface="+mn-ea"/>
                <a:cs typeface="+mn-cs"/>
              </a:rPr>
              <a:t>というモットーだったのです。</a:t>
            </a:r>
            <a:endParaRPr kumimoji="1" lang="en-US" altLang="ja-JP" sz="1200" kern="1200" dirty="0">
              <a:solidFill>
                <a:schemeClr val="tx1"/>
              </a:solidFill>
              <a:effectLst/>
              <a:latin typeface="+mn-lt"/>
              <a:ea typeface="+mn-ea"/>
              <a:cs typeface="+mn-cs"/>
            </a:endParaRPr>
          </a:p>
          <a:p>
            <a:r>
              <a:rPr kumimoji="1" lang="en-US" altLang="ja-JP" sz="1200" kern="1200" dirty="0">
                <a:solidFill>
                  <a:schemeClr val="tx1"/>
                </a:solidFill>
                <a:effectLst/>
                <a:latin typeface="+mn-lt"/>
                <a:ea typeface="+mn-ea"/>
                <a:cs typeface="+mn-cs"/>
              </a:rPr>
              <a:t>1921</a:t>
            </a:r>
            <a:r>
              <a:rPr kumimoji="1" lang="ja-JP" altLang="ja-JP" sz="1200" kern="1200" dirty="0">
                <a:solidFill>
                  <a:schemeClr val="tx1"/>
                </a:solidFill>
                <a:effectLst/>
                <a:latin typeface="+mn-lt"/>
                <a:ea typeface="+mn-ea"/>
                <a:cs typeface="+mn-cs"/>
              </a:rPr>
              <a:t>年の段階で、シェルドン・スクールの卒業生は</a:t>
            </a:r>
            <a:r>
              <a:rPr kumimoji="1" lang="en-US" altLang="ja-JP" sz="1200" kern="1200" dirty="0">
                <a:solidFill>
                  <a:schemeClr val="tx1"/>
                </a:solidFill>
                <a:effectLst/>
                <a:latin typeface="+mn-lt"/>
                <a:ea typeface="+mn-ea"/>
                <a:cs typeface="+mn-cs"/>
              </a:rPr>
              <a:t>26</a:t>
            </a:r>
            <a:r>
              <a:rPr kumimoji="1" lang="ja-JP" altLang="ja-JP" sz="1200" kern="1200" dirty="0">
                <a:solidFill>
                  <a:schemeClr val="tx1"/>
                </a:solidFill>
                <a:effectLst/>
                <a:latin typeface="+mn-lt"/>
                <a:ea typeface="+mn-ea"/>
                <a:cs typeface="+mn-cs"/>
              </a:rPr>
              <a:t>万人といわれています</a:t>
            </a:r>
            <a:r>
              <a:rPr kumimoji="1" lang="ja-JP" altLang="en-US" sz="1200" kern="1200" dirty="0">
                <a:solidFill>
                  <a:schemeClr val="tx1"/>
                </a:solidFill>
                <a:effectLst/>
                <a:latin typeface="+mn-lt"/>
                <a:ea typeface="+mn-ea"/>
                <a:cs typeface="+mn-cs"/>
              </a:rPr>
              <a:t>。ちなみに</a:t>
            </a:r>
            <a:r>
              <a:rPr kumimoji="1" lang="en-US" altLang="ja-JP" sz="1200" kern="1200" dirty="0">
                <a:solidFill>
                  <a:schemeClr val="tx1"/>
                </a:solidFill>
                <a:effectLst/>
                <a:latin typeface="+mn-lt"/>
                <a:ea typeface="+mn-ea"/>
                <a:cs typeface="+mn-cs"/>
              </a:rPr>
              <a:t>1946</a:t>
            </a:r>
            <a:r>
              <a:rPr kumimoji="1" lang="ja-JP" altLang="ja-JP" sz="1200" kern="1200" dirty="0">
                <a:solidFill>
                  <a:schemeClr val="tx1"/>
                </a:solidFill>
                <a:effectLst/>
                <a:latin typeface="+mn-lt"/>
                <a:ea typeface="+mn-ea"/>
                <a:cs typeface="+mn-cs"/>
              </a:rPr>
              <a:t>年までそその活動を続けていま す</a:t>
            </a:r>
            <a:r>
              <a:rPr kumimoji="1" lang="ja-JP" altLang="en-US" sz="1200" kern="1200" dirty="0">
                <a:solidFill>
                  <a:schemeClr val="tx1"/>
                </a:solidFill>
                <a:effectLst/>
                <a:latin typeface="+mn-lt"/>
                <a:ea typeface="+mn-ea"/>
                <a:cs typeface="+mn-cs"/>
              </a:rPr>
              <a:t>ので、その卒業生は</a:t>
            </a:r>
            <a:r>
              <a:rPr kumimoji="1" lang="en-US" altLang="ja-JP" sz="1200" kern="1200" dirty="0">
                <a:solidFill>
                  <a:schemeClr val="tx1"/>
                </a:solidFill>
                <a:effectLst/>
                <a:latin typeface="+mn-lt"/>
                <a:ea typeface="+mn-ea"/>
                <a:cs typeface="+mn-cs"/>
              </a:rPr>
              <a:t>100</a:t>
            </a:r>
            <a:r>
              <a:rPr kumimoji="1" lang="ja-JP" altLang="en-US" sz="1200" kern="1200" dirty="0">
                <a:solidFill>
                  <a:schemeClr val="tx1"/>
                </a:solidFill>
                <a:effectLst/>
                <a:latin typeface="+mn-lt"/>
                <a:ea typeface="+mn-ea"/>
                <a:cs typeface="+mn-cs"/>
              </a:rPr>
              <a:t>万人を下らないものと思われます。</a:t>
            </a:r>
            <a:endParaRPr kumimoji="1" lang="ja-JP" altLang="en-US" dirty="0"/>
          </a:p>
        </p:txBody>
      </p:sp>
      <p:sp>
        <p:nvSpPr>
          <p:cNvPr id="4" name="スライド番号プレースホルダー 3"/>
          <p:cNvSpPr>
            <a:spLocks noGrp="1"/>
          </p:cNvSpPr>
          <p:nvPr>
            <p:ph type="sldNum" sz="quarter" idx="10"/>
          </p:nvPr>
        </p:nvSpPr>
        <p:spPr/>
        <p:txBody>
          <a:bodyPr/>
          <a:lstStyle/>
          <a:p>
            <a:fld id="{D05AC7D9-C8A4-4D7F-BCAD-99F76C2F2C4F}" type="slidenum">
              <a:rPr kumimoji="1" lang="ja-JP" altLang="en-US" smtClean="0"/>
              <a:pPr/>
              <a:t>8</a:t>
            </a:fld>
            <a:endParaRPr kumimoji="1" lang="ja-JP" altLang="en-US" dirty="0"/>
          </a:p>
        </p:txBody>
      </p:sp>
    </p:spTree>
    <p:extLst>
      <p:ext uri="{BB962C8B-B14F-4D97-AF65-F5344CB8AC3E}">
        <p14:creationId xmlns:p14="http://schemas.microsoft.com/office/powerpoint/2010/main" val="41467163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kumimoji="1" lang="ja-JP" altLang="en-US" sz="1200" kern="1200" dirty="0">
                <a:solidFill>
                  <a:schemeClr val="tx1"/>
                </a:solidFill>
                <a:latin typeface="+mn-lt"/>
                <a:ea typeface="+mn-ea"/>
                <a:cs typeface="+mn-cs"/>
              </a:rPr>
              <a:t>シェルドン・スクールの広告の冒頭には、「人生のあらゆる面は、運ではなく、自然の法則によって定められている。成功しているセールスマンとて、例外ではない。」と記載されています。</a:t>
            </a:r>
          </a:p>
          <a:p>
            <a:r>
              <a:rPr kumimoji="1" lang="ja-JP" altLang="en-US" sz="1200" kern="1200" dirty="0">
                <a:solidFill>
                  <a:schemeClr val="tx1"/>
                </a:solidFill>
                <a:latin typeface="+mn-lt"/>
                <a:ea typeface="+mn-ea"/>
                <a:cs typeface="+mn-cs"/>
              </a:rPr>
              <a:t>後に道徳律の起草委員として、第</a:t>
            </a:r>
            <a:r>
              <a:rPr kumimoji="1" lang="en-US" sz="1200" kern="1200" dirty="0">
                <a:solidFill>
                  <a:schemeClr val="tx1"/>
                </a:solidFill>
                <a:latin typeface="+mn-lt"/>
                <a:ea typeface="+mn-ea"/>
                <a:cs typeface="+mn-cs"/>
              </a:rPr>
              <a:t>11</a:t>
            </a:r>
            <a:r>
              <a:rPr kumimoji="1" lang="ja-JP" altLang="en-US" sz="1200" kern="1200" dirty="0">
                <a:solidFill>
                  <a:schemeClr val="tx1"/>
                </a:solidFill>
                <a:latin typeface="+mn-lt"/>
                <a:ea typeface="+mn-ea"/>
                <a:cs typeface="+mn-cs"/>
              </a:rPr>
              <a:t>条をドイツ語で書き上げたジョン・ナトソンは、「</a:t>
            </a:r>
            <a:r>
              <a:rPr kumimoji="1" lang="en-US" sz="1200" kern="1200" dirty="0">
                <a:solidFill>
                  <a:schemeClr val="tx1"/>
                </a:solidFill>
                <a:latin typeface="+mn-lt"/>
                <a:ea typeface="+mn-ea"/>
                <a:cs typeface="+mn-cs"/>
              </a:rPr>
              <a:t>1906</a:t>
            </a:r>
            <a:r>
              <a:rPr kumimoji="1" lang="ja-JP" altLang="en-US" sz="1200" kern="1200" dirty="0">
                <a:solidFill>
                  <a:schemeClr val="tx1"/>
                </a:solidFill>
                <a:latin typeface="+mn-lt"/>
                <a:ea typeface="+mn-ea"/>
                <a:cs typeface="+mn-cs"/>
              </a:rPr>
              <a:t>年、この学校の広告を偶然に見た私は、入学金</a:t>
            </a:r>
            <a:r>
              <a:rPr kumimoji="1" lang="en-US" sz="1200" kern="1200" dirty="0">
                <a:solidFill>
                  <a:schemeClr val="tx1"/>
                </a:solidFill>
                <a:latin typeface="+mn-lt"/>
                <a:ea typeface="+mn-ea"/>
                <a:cs typeface="+mn-cs"/>
              </a:rPr>
              <a:t>10</a:t>
            </a:r>
            <a:r>
              <a:rPr kumimoji="1" lang="ja-JP" altLang="en-US" sz="1200" kern="1200" dirty="0">
                <a:solidFill>
                  <a:schemeClr val="tx1"/>
                </a:solidFill>
                <a:latin typeface="+mn-lt"/>
                <a:ea typeface="+mn-ea"/>
                <a:cs typeface="+mn-cs"/>
              </a:rPr>
              <a:t>ドルと授業料月額</a:t>
            </a:r>
            <a:r>
              <a:rPr kumimoji="1" lang="en-US" sz="1200" kern="1200" dirty="0">
                <a:solidFill>
                  <a:schemeClr val="tx1"/>
                </a:solidFill>
                <a:latin typeface="+mn-lt"/>
                <a:ea typeface="+mn-ea"/>
                <a:cs typeface="+mn-cs"/>
              </a:rPr>
              <a:t>5</a:t>
            </a:r>
            <a:r>
              <a:rPr kumimoji="1" lang="ja-JP" altLang="en-US" sz="1200" kern="1200" dirty="0">
                <a:solidFill>
                  <a:schemeClr val="tx1"/>
                </a:solidFill>
                <a:latin typeface="+mn-lt"/>
                <a:ea typeface="+mn-ea"/>
                <a:cs typeface="+mn-cs"/>
              </a:rPr>
              <a:t>ドルを払って、</a:t>
            </a:r>
            <a:r>
              <a:rPr kumimoji="1" lang="en-US" sz="1200" kern="1200" dirty="0">
                <a:solidFill>
                  <a:schemeClr val="tx1"/>
                </a:solidFill>
                <a:latin typeface="+mn-lt"/>
                <a:ea typeface="+mn-ea"/>
                <a:cs typeface="+mn-cs"/>
              </a:rPr>
              <a:t>684</a:t>
            </a:r>
            <a:r>
              <a:rPr kumimoji="1" lang="ja-JP" altLang="en-US" sz="1200" kern="1200" dirty="0">
                <a:solidFill>
                  <a:schemeClr val="tx1"/>
                </a:solidFill>
                <a:latin typeface="+mn-lt"/>
                <a:ea typeface="+mn-ea"/>
                <a:cs typeface="+mn-cs"/>
              </a:rPr>
              <a:t>番目の学生として入学した。そして</a:t>
            </a:r>
            <a:r>
              <a:rPr kumimoji="1" lang="en-US" sz="1200" kern="1200" dirty="0">
                <a:solidFill>
                  <a:schemeClr val="tx1"/>
                </a:solidFill>
                <a:latin typeface="+mn-lt"/>
                <a:ea typeface="+mn-ea"/>
                <a:cs typeface="+mn-cs"/>
              </a:rPr>
              <a:t>6</a:t>
            </a:r>
            <a:r>
              <a:rPr kumimoji="1" lang="ja-JP" altLang="en-US" sz="1200" kern="1200" dirty="0">
                <a:solidFill>
                  <a:schemeClr val="tx1"/>
                </a:solidFill>
                <a:latin typeface="+mn-lt"/>
                <a:ea typeface="+mn-ea"/>
                <a:cs typeface="+mn-cs"/>
              </a:rPr>
              <a:t>ケ月の間に</a:t>
            </a:r>
            <a:r>
              <a:rPr kumimoji="1" lang="en-US" sz="1200" kern="1200" dirty="0">
                <a:solidFill>
                  <a:schemeClr val="tx1"/>
                </a:solidFill>
                <a:latin typeface="+mn-lt"/>
                <a:ea typeface="+mn-ea"/>
                <a:cs typeface="+mn-cs"/>
              </a:rPr>
              <a:t>40</a:t>
            </a:r>
            <a:r>
              <a:rPr kumimoji="1" lang="ja-JP" altLang="en-US" sz="1200" kern="1200" dirty="0">
                <a:solidFill>
                  <a:schemeClr val="tx1"/>
                </a:solidFill>
                <a:latin typeface="+mn-lt"/>
                <a:ea typeface="+mn-ea"/>
                <a:cs typeface="+mn-cs"/>
              </a:rPr>
              <a:t>冊の教科書を受け取った。」と回想しています。</a:t>
            </a:r>
          </a:p>
          <a:p>
            <a:endParaRPr kumimoji="1" lang="ja-JP" altLang="en-US" dirty="0"/>
          </a:p>
        </p:txBody>
      </p:sp>
      <p:sp>
        <p:nvSpPr>
          <p:cNvPr id="4" name="スライド番号プレースホルダ 3"/>
          <p:cNvSpPr>
            <a:spLocks noGrp="1"/>
          </p:cNvSpPr>
          <p:nvPr>
            <p:ph type="sldNum" sz="quarter" idx="10"/>
          </p:nvPr>
        </p:nvSpPr>
        <p:spPr/>
        <p:txBody>
          <a:bodyPr/>
          <a:lstStyle/>
          <a:p>
            <a:pPr>
              <a:defRPr/>
            </a:pPr>
            <a:fld id="{6A5A334E-04ED-4FD7-9A66-0C2AB6E6690F}" type="slidenum">
              <a:rPr lang="ja-JP" altLang="en-US" smtClean="0"/>
              <a:pPr>
                <a:defRPr/>
              </a:pPr>
              <a:t>9</a:t>
            </a:fld>
            <a:endParaRPr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 サブタイトルの書式設定</a:t>
            </a:r>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2026/3/27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2026/3/27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2026/3/27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タイトルと 4 つのコンテンツ">
    <p:spTree>
      <p:nvGrpSpPr>
        <p:cNvPr id="1" name=""/>
        <p:cNvGrpSpPr/>
        <p:nvPr/>
      </p:nvGrpSpPr>
      <p:grpSpPr>
        <a:xfrm>
          <a:off x="0" y="0"/>
          <a:ext cx="0" cy="0"/>
          <a:chOff x="0" y="0"/>
          <a:chExt cx="0" cy="0"/>
        </a:xfrm>
      </p:grpSpPr>
      <p:sp>
        <p:nvSpPr>
          <p:cNvPr id="2" name="タイトル 1"/>
          <p:cNvSpPr>
            <a:spLocks noGrp="1"/>
          </p:cNvSpPr>
          <p:nvPr>
            <p:ph type="title" sz="quarter"/>
          </p:nvPr>
        </p:nvSpPr>
        <p:spPr>
          <a:xfrm>
            <a:off x="685800" y="609600"/>
            <a:ext cx="7772400" cy="1143000"/>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685800" y="1981200"/>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648200" y="1981200"/>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コンテンツ プレースホルダ 4"/>
          <p:cNvSpPr>
            <a:spLocks noGrp="1"/>
          </p:cNvSpPr>
          <p:nvPr>
            <p:ph sz="quarter" idx="3"/>
          </p:nvPr>
        </p:nvSpPr>
        <p:spPr>
          <a:xfrm>
            <a:off x="685800" y="4114800"/>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コンテンツ プレースホルダ 5"/>
          <p:cNvSpPr>
            <a:spLocks noGrp="1"/>
          </p:cNvSpPr>
          <p:nvPr>
            <p:ph sz="quarter" idx="4"/>
          </p:nvPr>
        </p:nvSpPr>
        <p:spPr>
          <a:xfrm>
            <a:off x="4648200" y="4114800"/>
            <a:ext cx="3810000" cy="1981200"/>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6"/>
          <p:cNvSpPr>
            <a:spLocks noGrp="1"/>
          </p:cNvSpPr>
          <p:nvPr>
            <p:ph type="dt" sz="half" idx="10"/>
          </p:nvPr>
        </p:nvSpPr>
        <p:spPr>
          <a:xfrm>
            <a:off x="685800" y="6248400"/>
            <a:ext cx="1905000" cy="457200"/>
          </a:xfrm>
        </p:spPr>
        <p:txBody>
          <a:bodyPr/>
          <a:lstStyle>
            <a:lvl1pPr>
              <a:defRPr/>
            </a:lvl1pPr>
          </a:lstStyle>
          <a:p>
            <a:pPr>
              <a:defRPr/>
            </a:pPr>
            <a:endParaRPr lang="en-US" altLang="ja-JP"/>
          </a:p>
        </p:txBody>
      </p:sp>
      <p:sp>
        <p:nvSpPr>
          <p:cNvPr id="8" name="フッター プレースホルダ 7"/>
          <p:cNvSpPr>
            <a:spLocks noGrp="1"/>
          </p:cNvSpPr>
          <p:nvPr>
            <p:ph type="ftr" sz="quarter" idx="11"/>
          </p:nvPr>
        </p:nvSpPr>
        <p:spPr>
          <a:xfrm>
            <a:off x="3124200" y="6248400"/>
            <a:ext cx="2895600" cy="457200"/>
          </a:xfrm>
        </p:spPr>
        <p:txBody>
          <a:bodyPr/>
          <a:lstStyle>
            <a:lvl1pPr>
              <a:defRPr/>
            </a:lvl1pPr>
          </a:lstStyle>
          <a:p>
            <a:pPr>
              <a:defRPr/>
            </a:pPr>
            <a:endParaRPr lang="en-US" altLang="ja-JP"/>
          </a:p>
        </p:txBody>
      </p:sp>
      <p:sp>
        <p:nvSpPr>
          <p:cNvPr id="9" name="スライド番号プレースホルダ 8"/>
          <p:cNvSpPr>
            <a:spLocks noGrp="1"/>
          </p:cNvSpPr>
          <p:nvPr>
            <p:ph type="sldNum" sz="quarter" idx="12"/>
          </p:nvPr>
        </p:nvSpPr>
        <p:spPr>
          <a:xfrm>
            <a:off x="6553200" y="6248400"/>
            <a:ext cx="1905000" cy="457200"/>
          </a:xfrm>
        </p:spPr>
        <p:txBody>
          <a:bodyPr/>
          <a:lstStyle>
            <a:lvl1pPr>
              <a:defRPr/>
            </a:lvl1pPr>
          </a:lstStyle>
          <a:p>
            <a:pPr>
              <a:defRPr/>
            </a:pPr>
            <a:fld id="{9B523607-4A7A-43AB-B758-D9C215F54901}" type="slidenum">
              <a:rPr lang="en-US" altLang="ja-JP"/>
              <a:pPr>
                <a:defRPr/>
              </a:pPr>
              <a:t>‹#›</a:t>
            </a:fld>
            <a:endParaRPr lang="en-US" altLang="ja-JP"/>
          </a:p>
        </p:txBody>
      </p:sp>
    </p:spTree>
    <p:extLst>
      <p:ext uri="{BB962C8B-B14F-4D97-AF65-F5344CB8AC3E}">
        <p14:creationId xmlns:p14="http://schemas.microsoft.com/office/powerpoint/2010/main" val="2425472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2026/3/27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4" name="日付プレースホルダ 3"/>
          <p:cNvSpPr>
            <a:spLocks noGrp="1"/>
          </p:cNvSpPr>
          <p:nvPr>
            <p:ph type="dt" sz="half" idx="10"/>
          </p:nvPr>
        </p:nvSpPr>
        <p:spPr/>
        <p:txBody>
          <a:bodyPr/>
          <a:lstStyle/>
          <a:p>
            <a:fld id="{155ED5E0-47F7-45D7-BD9A-738C68FEF41E}" type="datetimeFigureOut">
              <a:rPr kumimoji="1" lang="ja-JP" altLang="en-US" smtClean="0"/>
              <a:pPr/>
              <a:t>2026/3/27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 4"/>
          <p:cNvSpPr>
            <a:spLocks noGrp="1"/>
          </p:cNvSpPr>
          <p:nvPr>
            <p:ph type="dt" sz="half" idx="10"/>
          </p:nvPr>
        </p:nvSpPr>
        <p:spPr/>
        <p:txBody>
          <a:bodyPr/>
          <a:lstStyle/>
          <a:p>
            <a:fld id="{155ED5E0-47F7-45D7-BD9A-738C68FEF41E}" type="datetimeFigureOut">
              <a:rPr kumimoji="1" lang="ja-JP" altLang="en-US" smtClean="0"/>
              <a:pPr/>
              <a:t>2026/3/27</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 6"/>
          <p:cNvSpPr>
            <a:spLocks noGrp="1"/>
          </p:cNvSpPr>
          <p:nvPr>
            <p:ph type="dt" sz="half" idx="10"/>
          </p:nvPr>
        </p:nvSpPr>
        <p:spPr/>
        <p:txBody>
          <a:bodyPr/>
          <a:lstStyle/>
          <a:p>
            <a:fld id="{155ED5E0-47F7-45D7-BD9A-738C68FEF41E}" type="datetimeFigureOut">
              <a:rPr kumimoji="1" lang="ja-JP" altLang="en-US" smtClean="0"/>
              <a:pPr/>
              <a:t>2026/3/27</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 タイトルの書式設定</a:t>
            </a:r>
          </a:p>
        </p:txBody>
      </p:sp>
      <p:sp>
        <p:nvSpPr>
          <p:cNvPr id="3" name="日付プレースホルダ 2"/>
          <p:cNvSpPr>
            <a:spLocks noGrp="1"/>
          </p:cNvSpPr>
          <p:nvPr>
            <p:ph type="dt" sz="half" idx="10"/>
          </p:nvPr>
        </p:nvSpPr>
        <p:spPr/>
        <p:txBody>
          <a:bodyPr/>
          <a:lstStyle/>
          <a:p>
            <a:fld id="{155ED5E0-47F7-45D7-BD9A-738C68FEF41E}" type="datetimeFigureOut">
              <a:rPr kumimoji="1" lang="ja-JP" altLang="en-US" smtClean="0"/>
              <a:pPr/>
              <a:t>2026/3/27</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155ED5E0-47F7-45D7-BD9A-738C68FEF41E}" type="datetimeFigureOut">
              <a:rPr kumimoji="1" lang="ja-JP" altLang="en-US" smtClean="0"/>
              <a:pPr/>
              <a:t>2026/3/27</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155ED5E0-47F7-45D7-BD9A-738C68FEF41E}" type="datetimeFigureOut">
              <a:rPr kumimoji="1" lang="ja-JP" altLang="en-US" smtClean="0"/>
              <a:pPr/>
              <a:t>2026/3/27</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5" name="日付プレースホルダ 4"/>
          <p:cNvSpPr>
            <a:spLocks noGrp="1"/>
          </p:cNvSpPr>
          <p:nvPr>
            <p:ph type="dt" sz="half" idx="10"/>
          </p:nvPr>
        </p:nvSpPr>
        <p:spPr/>
        <p:txBody>
          <a:bodyPr/>
          <a:lstStyle/>
          <a:p>
            <a:fld id="{155ED5E0-47F7-45D7-BD9A-738C68FEF41E}" type="datetimeFigureOut">
              <a:rPr kumimoji="1" lang="ja-JP" altLang="en-US" smtClean="0"/>
              <a:pPr/>
              <a:t>2026/3/27</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35896412-70A5-4B9C-8136-C12083E733C2}" type="slidenum">
              <a:rPr kumimoji="1" lang="ja-JP" altLang="en-US" smtClean="0"/>
              <a:pPr/>
              <a: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5ED5E0-47F7-45D7-BD9A-738C68FEF41E}" type="datetimeFigureOut">
              <a:rPr kumimoji="1" lang="ja-JP" altLang="en-US" smtClean="0"/>
              <a:pPr/>
              <a:t>2026/3/27</a:t>
            </a:fld>
            <a:endParaRPr kumimoji="1"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896412-70A5-4B9C-8136-C12083E733C2}" type="slidenum">
              <a:rPr kumimoji="1" lang="ja-JP" altLang="en-US" smtClean="0"/>
              <a:pPr/>
              <a:t>‹#›</a:t>
            </a:fld>
            <a:endParaRPr kumimoji="1" lang="ja-JP" alt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oleObject" Target="../embeddings/oleObject2.bin"/><Relationship Id="rId10" Type="http://schemas.openxmlformats.org/officeDocument/2006/relationships/image" Target="../media/image22.png"/><Relationship Id="rId4" Type="http://schemas.openxmlformats.org/officeDocument/2006/relationships/image" Target="../media/image19.png"/><Relationship Id="rId9" Type="http://schemas.openxmlformats.org/officeDocument/2006/relationships/oleObject" Target="../embeddings/oleObject4.bin"/></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24.wmf"/></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3.gif"/></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26.JP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3.gi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6.wmf"/><Relationship Id="rId4" Type="http://schemas.openxmlformats.org/officeDocument/2006/relationships/image" Target="../media/image35.wmf"/></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gif"/><Relationship Id="rId4" Type="http://schemas.openxmlformats.org/officeDocument/2006/relationships/image" Target="../media/image2.gif"/></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dirty="0"/>
          </a:p>
        </p:txBody>
      </p:sp>
      <p:sp>
        <p:nvSpPr>
          <p:cNvPr id="3" name="サブタイトル 2"/>
          <p:cNvSpPr>
            <a:spLocks noGrp="1"/>
          </p:cNvSpPr>
          <p:nvPr>
            <p:ph type="subTitle" idx="1"/>
          </p:nvPr>
        </p:nvSpPr>
        <p:spPr/>
        <p:txBody>
          <a:bodyPr/>
          <a:lstStyle/>
          <a:p>
            <a:endParaRPr kumimoji="1" lang="ja-JP" altLang="en-US" dirty="0"/>
          </a:p>
        </p:txBody>
      </p:sp>
      <p:pic>
        <p:nvPicPr>
          <p:cNvPr id="5" name="図 4" descr="0011.jpg"/>
          <p:cNvPicPr>
            <a:picLocks noChangeAspect="1"/>
          </p:cNvPicPr>
          <p:nvPr/>
        </p:nvPicPr>
        <p:blipFill>
          <a:blip r:embed="rId3" cstate="print"/>
          <a:stretch>
            <a:fillRect/>
          </a:stretch>
        </p:blipFill>
        <p:spPr>
          <a:xfrm>
            <a:off x="0" y="36344"/>
            <a:ext cx="9144000" cy="6858000"/>
          </a:xfrm>
          <a:prstGeom prst="rect">
            <a:avLst/>
          </a:prstGeom>
        </p:spPr>
      </p:pic>
      <p:sp>
        <p:nvSpPr>
          <p:cNvPr id="6" name="フローチャート: 処理 5"/>
          <p:cNvSpPr/>
          <p:nvPr/>
        </p:nvSpPr>
        <p:spPr>
          <a:xfrm>
            <a:off x="0" y="0"/>
            <a:ext cx="9144000" cy="836712"/>
          </a:xfrm>
          <a:prstGeom prst="flowChartProcess">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 name="図 9" descr="ani 5.gif"/>
          <p:cNvPicPr>
            <a:picLocks noChangeAspect="1"/>
          </p:cNvPicPr>
          <p:nvPr/>
        </p:nvPicPr>
        <p:blipFill>
          <a:blip r:embed="rId4" cstate="print"/>
          <a:stretch>
            <a:fillRect/>
          </a:stretch>
        </p:blipFill>
        <p:spPr>
          <a:xfrm>
            <a:off x="611560" y="0"/>
            <a:ext cx="864096" cy="836712"/>
          </a:xfrm>
          <a:prstGeom prst="rect">
            <a:avLst/>
          </a:prstGeom>
        </p:spPr>
      </p:pic>
      <p:sp>
        <p:nvSpPr>
          <p:cNvPr id="13" name="テキスト ボックス 12"/>
          <p:cNvSpPr txBox="1"/>
          <p:nvPr/>
        </p:nvSpPr>
        <p:spPr>
          <a:xfrm>
            <a:off x="1547664" y="80864"/>
            <a:ext cx="6912768" cy="646331"/>
          </a:xfrm>
          <a:prstGeom prst="rect">
            <a:avLst/>
          </a:prstGeom>
          <a:noFill/>
        </p:spPr>
        <p:txBody>
          <a:bodyPr wrap="square" rtlCol="0">
            <a:spAutoFit/>
          </a:bodyPr>
          <a:lstStyle/>
          <a:p>
            <a:pPr algn="ctr"/>
            <a:r>
              <a:rPr kumimoji="1" lang="ja-JP" altLang="en-US" sz="3600" dirty="0">
                <a:solidFill>
                  <a:schemeClr val="accent6"/>
                </a:solidFill>
                <a:latin typeface="+mj-ea"/>
                <a:ea typeface="+mj-ea"/>
              </a:rPr>
              <a:t>第</a:t>
            </a:r>
            <a:r>
              <a:rPr kumimoji="1" lang="en-US" altLang="ja-JP" sz="3600" dirty="0">
                <a:solidFill>
                  <a:schemeClr val="accent6"/>
                </a:solidFill>
                <a:latin typeface="+mj-ea"/>
                <a:ea typeface="+mj-ea"/>
              </a:rPr>
              <a:t>22</a:t>
            </a:r>
            <a:r>
              <a:rPr kumimoji="1" lang="ja-JP" altLang="en-US" sz="3600" dirty="0">
                <a:solidFill>
                  <a:schemeClr val="accent6"/>
                </a:solidFill>
                <a:latin typeface="+mj-ea"/>
                <a:ea typeface="+mj-ea"/>
              </a:rPr>
              <a:t>回　源流セミナー</a:t>
            </a:r>
            <a:r>
              <a:rPr kumimoji="1" lang="en-US" altLang="ja-JP" sz="3600" dirty="0">
                <a:solidFill>
                  <a:schemeClr val="accent6"/>
                </a:solidFill>
                <a:latin typeface="+mj-ea"/>
                <a:ea typeface="+mj-ea"/>
              </a:rPr>
              <a:t> </a:t>
            </a:r>
            <a:endParaRPr kumimoji="1" lang="ja-JP" altLang="en-US" sz="3600" dirty="0">
              <a:solidFill>
                <a:schemeClr val="accent6"/>
              </a:solidFill>
              <a:latin typeface="+mj-ea"/>
              <a:ea typeface="+mj-ea"/>
            </a:endParaRPr>
          </a:p>
        </p:txBody>
      </p:sp>
      <p:sp>
        <p:nvSpPr>
          <p:cNvPr id="14" name="テキスト ボックス 13"/>
          <p:cNvSpPr txBox="1"/>
          <p:nvPr/>
        </p:nvSpPr>
        <p:spPr>
          <a:xfrm>
            <a:off x="0" y="6237312"/>
            <a:ext cx="9144000" cy="646331"/>
          </a:xfrm>
          <a:prstGeom prst="rect">
            <a:avLst/>
          </a:prstGeom>
          <a:solidFill>
            <a:srgbClr val="002060"/>
          </a:solidFill>
        </p:spPr>
        <p:txBody>
          <a:bodyPr wrap="square" rtlCol="0">
            <a:spAutoFit/>
          </a:bodyPr>
          <a:lstStyle/>
          <a:p>
            <a:pPr algn="ctr"/>
            <a:r>
              <a:rPr kumimoji="1" lang="en-US" altLang="ja-JP"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PｺﾞｼｯｸE" pitchFamily="50" charset="-128"/>
                <a:ea typeface="HGPｺﾞｼｯｸE" pitchFamily="50" charset="-128"/>
              </a:rPr>
              <a:t>2680</a:t>
            </a:r>
            <a:r>
              <a:rPr kumimoji="1" lang="ja-JP" alt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PｺﾞｼｯｸE" pitchFamily="50" charset="-128"/>
                <a:ea typeface="HGPｺﾞｼｯｸE" pitchFamily="50" charset="-128"/>
              </a:rPr>
              <a:t>地区　</a:t>
            </a:r>
            <a:r>
              <a:rPr kumimoji="1" lang="en-US" altLang="ja-JP"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PｺﾞｼｯｸE" pitchFamily="50" charset="-128"/>
                <a:ea typeface="HGPｺﾞｼｯｸE" pitchFamily="50" charset="-128"/>
              </a:rPr>
              <a:t>PDG </a:t>
            </a:r>
            <a:r>
              <a:rPr kumimoji="1" lang="ja-JP" alt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PｺﾞｼｯｸE" pitchFamily="50" charset="-128"/>
                <a:ea typeface="HGPｺﾞｼｯｸE" pitchFamily="50" charset="-128"/>
              </a:rPr>
              <a:t>　田中　毅</a:t>
            </a:r>
          </a:p>
        </p:txBody>
      </p:sp>
      <p:pic>
        <p:nvPicPr>
          <p:cNvPr id="11" name="図 10" descr="genryu.gif"/>
          <p:cNvPicPr>
            <a:picLocks noChangeAspect="1"/>
          </p:cNvPicPr>
          <p:nvPr/>
        </p:nvPicPr>
        <p:blipFill>
          <a:blip r:embed="rId5" cstate="print"/>
          <a:stretch>
            <a:fillRect/>
          </a:stretch>
        </p:blipFill>
        <p:spPr>
          <a:xfrm>
            <a:off x="0" y="6500834"/>
            <a:ext cx="1261602" cy="357166"/>
          </a:xfrm>
          <a:prstGeom prst="rect">
            <a:avLst/>
          </a:prstGeom>
        </p:spPr>
      </p:pic>
      <p:pic>
        <p:nvPicPr>
          <p:cNvPr id="4" name="図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0048" y="836712"/>
            <a:ext cx="3641294" cy="5426928"/>
          </a:xfrm>
          <a:prstGeom prst="rect">
            <a:avLst/>
          </a:prstGeom>
        </p:spPr>
      </p:pic>
      <p:sp>
        <p:nvSpPr>
          <p:cNvPr id="12" name="テキスト ボックス 11"/>
          <p:cNvSpPr txBox="1"/>
          <p:nvPr/>
        </p:nvSpPr>
        <p:spPr>
          <a:xfrm>
            <a:off x="215516" y="2708920"/>
            <a:ext cx="8712968" cy="3046988"/>
          </a:xfrm>
          <a:prstGeom prst="rect">
            <a:avLst/>
          </a:prstGeom>
          <a:noFill/>
        </p:spPr>
        <p:txBody>
          <a:bodyPr wrap="square" rtlCol="0">
            <a:spAutoFit/>
          </a:bodyPr>
          <a:lstStyle/>
          <a:p>
            <a:pPr algn="ctr"/>
            <a:r>
              <a:rPr lang="ja-JP" altLang="en-US" sz="9600" b="1" dirty="0">
                <a:ln w="17780" cmpd="sng">
                  <a:solidFill>
                    <a:sysClr val="windowText" lastClr="000000"/>
                  </a:solidFill>
                  <a:prstDash val="solid"/>
                  <a:miter lim="800000"/>
                </a:ln>
                <a:solidFill>
                  <a:srgbClr val="FFFF00"/>
                </a:solidFill>
                <a:effectLst>
                  <a:outerShdw blurRad="50800" algn="tl" rotWithShape="0">
                    <a:srgbClr val="000000"/>
                  </a:outerShdw>
                </a:effectLst>
                <a:latin typeface="AR P隷書体M" pitchFamily="50" charset="-128"/>
                <a:ea typeface="AR P隷書体M" pitchFamily="50" charset="-128"/>
              </a:rPr>
              <a:t>シェルドンの</a:t>
            </a:r>
          </a:p>
          <a:p>
            <a:pPr algn="ctr"/>
            <a:r>
              <a:rPr lang="ja-JP" altLang="en-US" sz="9600" b="1" dirty="0">
                <a:ln w="17780" cmpd="sng">
                  <a:solidFill>
                    <a:sysClr val="windowText" lastClr="000000"/>
                  </a:solidFill>
                  <a:prstDash val="solid"/>
                  <a:miter lim="800000"/>
                </a:ln>
                <a:solidFill>
                  <a:srgbClr val="FFFF00"/>
                </a:solidFill>
                <a:effectLst>
                  <a:outerShdw blurRad="50800" algn="tl" rotWithShape="0">
                    <a:srgbClr val="000000"/>
                  </a:outerShdw>
                </a:effectLst>
                <a:latin typeface="AR P隷書体M" pitchFamily="50" charset="-128"/>
                <a:ea typeface="AR P隷書体M" pitchFamily="50" charset="-128"/>
              </a:rPr>
              <a:t>実像を追って</a:t>
            </a:r>
            <a:endParaRPr kumimoji="1" lang="ja-JP" altLang="en-US" sz="9600" b="1" dirty="0">
              <a:ln w="17780" cmpd="sng">
                <a:solidFill>
                  <a:sysClr val="windowText" lastClr="000000"/>
                </a:solidFill>
                <a:prstDash val="solid"/>
                <a:miter lim="800000"/>
              </a:ln>
              <a:solidFill>
                <a:srgbClr val="FFFF00"/>
              </a:solidFill>
              <a:effectLst>
                <a:outerShdw blurRad="50800" algn="tl" rotWithShape="0">
                  <a:srgbClr val="000000"/>
                </a:outerShdw>
              </a:effectLst>
              <a:latin typeface="AR P隷書体M" pitchFamily="50" charset="-128"/>
              <a:ea typeface="AR P隷書体M" pitchFamily="50" charset="-128"/>
            </a:endParaRPr>
          </a:p>
        </p:txBody>
      </p:sp>
      <p:sp>
        <p:nvSpPr>
          <p:cNvPr id="7" name="正方形/長方形 6"/>
          <p:cNvSpPr/>
          <p:nvPr/>
        </p:nvSpPr>
        <p:spPr>
          <a:xfrm>
            <a:off x="2670048" y="836712"/>
            <a:ext cx="364129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395061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2000"/>
                                        <p:tgtEl>
                                          <p:spTgt spid="12">
                                            <p:txEl>
                                              <p:pRg st="0" end="0"/>
                                            </p:txEl>
                                          </p:spTgt>
                                        </p:tgtEl>
                                      </p:cBhvr>
                                    </p:animEffect>
                                  </p:childTnLst>
                                </p:cTn>
                              </p:par>
                            </p:childTnLst>
                          </p:cTn>
                        </p:par>
                        <p:par>
                          <p:cTn id="12" fill="hold">
                            <p:stCondLst>
                              <p:cond delay="4000"/>
                            </p:stCondLst>
                            <p:childTnLst>
                              <p:par>
                                <p:cTn id="13" presetID="10" presetClass="entr" presetSubtype="0" fill="hold" nodeType="afterEffect">
                                  <p:stCondLst>
                                    <p:cond delay="120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fade">
                                      <p:cBhvr>
                                        <p:cTn id="15" dur="20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266"/>
            <a:ext cx="8229600" cy="1143000"/>
          </a:xfrm>
        </p:spPr>
        <p:txBody>
          <a:bodyPr/>
          <a:lstStyle/>
          <a:p>
            <a:r>
              <a:rPr kumimoji="1" lang="ja-JP" altLang="en-US" dirty="0">
                <a:solidFill>
                  <a:srgbClr val="FFFF99"/>
                </a:solidFill>
              </a:rPr>
              <a:t>資本主義の弊害</a:t>
            </a:r>
          </a:p>
        </p:txBody>
      </p:sp>
      <p:pic>
        <p:nvPicPr>
          <p:cNvPr id="3075" name="Picture 3" descr="F:\Users\TANAKA\AppData\Local\Microsoft\Windows\Temporary Internet Files\Content.IE5\44C05BQP\MP90044444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9112" y="1831816"/>
            <a:ext cx="7803327" cy="4752528"/>
          </a:xfrm>
          <a:prstGeom prst="rect">
            <a:avLst/>
          </a:prstGeom>
          <a:noFill/>
          <a:extLst>
            <a:ext uri="{909E8E84-426E-40DD-AFC4-6F175D3DCCD1}">
              <a14:hiddenFill xmlns:a14="http://schemas.microsoft.com/office/drawing/2010/main">
                <a:solidFill>
                  <a:srgbClr val="FFFFFF"/>
                </a:solidFill>
              </a14:hiddenFill>
            </a:ext>
          </a:extLst>
        </p:spPr>
      </p:pic>
      <p:sp>
        <p:nvSpPr>
          <p:cNvPr id="5" name="正方形/長方形 4"/>
          <p:cNvSpPr/>
          <p:nvPr/>
        </p:nvSpPr>
        <p:spPr>
          <a:xfrm>
            <a:off x="1043608" y="980728"/>
            <a:ext cx="288032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FF0000"/>
                </a:solidFill>
              </a:rPr>
              <a:t>資本家</a:t>
            </a:r>
          </a:p>
        </p:txBody>
      </p:sp>
      <p:sp>
        <p:nvSpPr>
          <p:cNvPr id="9" name="正方形/長方形 8"/>
          <p:cNvSpPr/>
          <p:nvPr/>
        </p:nvSpPr>
        <p:spPr>
          <a:xfrm>
            <a:off x="5364088" y="991353"/>
            <a:ext cx="288032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000" dirty="0">
                <a:solidFill>
                  <a:srgbClr val="FF0000"/>
                </a:solidFill>
              </a:rPr>
              <a:t>労働者</a:t>
            </a:r>
          </a:p>
        </p:txBody>
      </p:sp>
      <p:sp>
        <p:nvSpPr>
          <p:cNvPr id="6" name="左右矢印 5"/>
          <p:cNvSpPr/>
          <p:nvPr/>
        </p:nvSpPr>
        <p:spPr>
          <a:xfrm>
            <a:off x="4090716" y="1124744"/>
            <a:ext cx="1080120" cy="50405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descr="genryu.gif"/>
          <p:cNvPicPr>
            <a:picLocks noChangeAspect="1"/>
          </p:cNvPicPr>
          <p:nvPr/>
        </p:nvPicPr>
        <p:blipFill>
          <a:blip r:embed="rId4" cstate="print"/>
          <a:stretch>
            <a:fillRect/>
          </a:stretch>
        </p:blipFill>
        <p:spPr>
          <a:xfrm>
            <a:off x="-24003" y="6500834"/>
            <a:ext cx="1261602" cy="357166"/>
          </a:xfrm>
          <a:prstGeom prst="rect">
            <a:avLst/>
          </a:prstGeom>
        </p:spPr>
      </p:pic>
      <p:sp>
        <p:nvSpPr>
          <p:cNvPr id="3" name="コンテンツ プレースホルダー 2"/>
          <p:cNvSpPr>
            <a:spLocks noGrp="1"/>
          </p:cNvSpPr>
          <p:nvPr>
            <p:ph idx="1"/>
          </p:nvPr>
        </p:nvSpPr>
        <p:spPr>
          <a:xfrm>
            <a:off x="515975" y="2061397"/>
            <a:ext cx="8229600" cy="4525963"/>
          </a:xfrm>
        </p:spPr>
        <p:txBody>
          <a:bodyPr/>
          <a:lstStyle/>
          <a:p>
            <a:endParaRPr kumimoji="1" lang="ja-JP" altLang="en-US" dirty="0"/>
          </a:p>
        </p:txBody>
      </p:sp>
    </p:spTree>
    <p:extLst>
      <p:ext uri="{BB962C8B-B14F-4D97-AF65-F5344CB8AC3E}">
        <p14:creationId xmlns:p14="http://schemas.microsoft.com/office/powerpoint/2010/main" val="2793620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2000"/>
                                        <p:tgtEl>
                                          <p:spTgt spid="3075"/>
                                        </p:tgtEl>
                                      </p:cBhvr>
                                    </p:animEffect>
                                  </p:childTnLst>
                                </p:cTn>
                              </p:par>
                            </p:childTnLst>
                          </p:cTn>
                        </p:par>
                        <p:par>
                          <p:cTn id="8" fill="hold">
                            <p:stCondLst>
                              <p:cond delay="2000"/>
                            </p:stCondLst>
                            <p:childTnLst>
                              <p:par>
                                <p:cTn id="9" presetID="2" presetClass="entr" presetSubtype="4" fill="hold" grpId="0" nodeType="afterEffect">
                                  <p:stCondLst>
                                    <p:cond delay="10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2000" fill="hold"/>
                                        <p:tgtEl>
                                          <p:spTgt spid="5"/>
                                        </p:tgtEl>
                                        <p:attrNameLst>
                                          <p:attrName>ppt_x</p:attrName>
                                        </p:attrNameLst>
                                      </p:cBhvr>
                                      <p:tavLst>
                                        <p:tav tm="0">
                                          <p:val>
                                            <p:strVal val="#ppt_x"/>
                                          </p:val>
                                        </p:tav>
                                        <p:tav tm="100000">
                                          <p:val>
                                            <p:strVal val="#ppt_x"/>
                                          </p:val>
                                        </p:tav>
                                      </p:tavLst>
                                    </p:anim>
                                    <p:anim calcmode="lin" valueType="num">
                                      <p:cBhvr additive="base">
                                        <p:cTn id="12" dur="20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4100"/>
                            </p:stCondLst>
                            <p:childTnLst>
                              <p:par>
                                <p:cTn id="14" presetID="2" presetClass="entr" presetSubtype="8"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0-#ppt_w/2"/>
                                          </p:val>
                                        </p:tav>
                                        <p:tav tm="100000">
                                          <p:val>
                                            <p:strVal val="#ppt_x"/>
                                          </p:val>
                                        </p:tav>
                                      </p:tavLst>
                                    </p:anim>
                                    <p:anim calcmode="lin" valueType="num">
                                      <p:cBhvr additive="base">
                                        <p:cTn id="17" dur="500" fill="hold"/>
                                        <p:tgtEl>
                                          <p:spTgt spid="6"/>
                                        </p:tgtEl>
                                        <p:attrNameLst>
                                          <p:attrName>ppt_y</p:attrName>
                                        </p:attrNameLst>
                                      </p:cBhvr>
                                      <p:tavLst>
                                        <p:tav tm="0">
                                          <p:val>
                                            <p:strVal val="#ppt_y"/>
                                          </p:val>
                                        </p:tav>
                                        <p:tav tm="100000">
                                          <p:val>
                                            <p:strVal val="#ppt_y"/>
                                          </p:val>
                                        </p:tav>
                                      </p:tavLst>
                                    </p:anim>
                                  </p:childTnLst>
                                </p:cTn>
                              </p:par>
                            </p:childTnLst>
                          </p:cTn>
                        </p:par>
                        <p:par>
                          <p:cTn id="18" fill="hold">
                            <p:stCondLst>
                              <p:cond delay="4600"/>
                            </p:stCondLst>
                            <p:childTnLst>
                              <p:par>
                                <p:cTn id="19" presetID="2" presetClass="entr" presetSubtype="4" fill="hold" grpId="0" nodeType="afterEffect">
                                  <p:stCondLst>
                                    <p:cond delay="190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2000" fill="hold"/>
                                        <p:tgtEl>
                                          <p:spTgt spid="9"/>
                                        </p:tgtEl>
                                        <p:attrNameLst>
                                          <p:attrName>ppt_x</p:attrName>
                                        </p:attrNameLst>
                                      </p:cBhvr>
                                      <p:tavLst>
                                        <p:tav tm="0">
                                          <p:val>
                                            <p:strVal val="#ppt_x"/>
                                          </p:val>
                                        </p:tav>
                                        <p:tav tm="100000">
                                          <p:val>
                                            <p:strVal val="#ppt_x"/>
                                          </p:val>
                                        </p:tav>
                                      </p:tavLst>
                                    </p:anim>
                                    <p:anim calcmode="lin" valueType="num">
                                      <p:cBhvr additive="base">
                                        <p:cTn id="22" dur="2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27584" y="437674"/>
            <a:ext cx="3240360" cy="936104"/>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rPr>
              <a:t>資本主義</a:t>
            </a:r>
          </a:p>
        </p:txBody>
      </p:sp>
      <p:sp>
        <p:nvSpPr>
          <p:cNvPr id="5" name="正方形/長方形 4"/>
          <p:cNvSpPr/>
          <p:nvPr/>
        </p:nvSpPr>
        <p:spPr>
          <a:xfrm>
            <a:off x="5148064" y="362980"/>
            <a:ext cx="3240360" cy="936104"/>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rPr>
              <a:t>オーストリア</a:t>
            </a:r>
            <a:r>
              <a:rPr lang="ja-JP" altLang="en-US" sz="3200" dirty="0">
                <a:solidFill>
                  <a:schemeClr val="bg1"/>
                </a:solidFill>
              </a:rPr>
              <a:t>学派</a:t>
            </a:r>
            <a:endParaRPr kumimoji="1" lang="ja-JP" altLang="en-US" sz="3200" dirty="0">
              <a:solidFill>
                <a:schemeClr val="bg1"/>
              </a:solidFill>
            </a:endParaRPr>
          </a:p>
        </p:txBody>
      </p:sp>
      <p:sp>
        <p:nvSpPr>
          <p:cNvPr id="6" name="正方形/長方形 5"/>
          <p:cNvSpPr/>
          <p:nvPr/>
        </p:nvSpPr>
        <p:spPr>
          <a:xfrm>
            <a:off x="611560" y="1908132"/>
            <a:ext cx="864096" cy="47966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t>共</a:t>
            </a:r>
          </a:p>
          <a:p>
            <a:pPr algn="ctr"/>
            <a:r>
              <a:rPr kumimoji="1" lang="ja-JP" altLang="en-US" sz="3200" dirty="0"/>
              <a:t>産</a:t>
            </a:r>
          </a:p>
          <a:p>
            <a:pPr algn="ctr"/>
            <a:r>
              <a:rPr kumimoji="1" lang="ja-JP" altLang="en-US" sz="3200" dirty="0"/>
              <a:t>主</a:t>
            </a:r>
          </a:p>
          <a:p>
            <a:pPr algn="ctr"/>
            <a:r>
              <a:rPr kumimoji="1" lang="ja-JP" altLang="en-US" sz="3200" dirty="0"/>
              <a:t>義</a:t>
            </a:r>
          </a:p>
        </p:txBody>
      </p:sp>
      <p:sp>
        <p:nvSpPr>
          <p:cNvPr id="7" name="正方形/長方形 6"/>
          <p:cNvSpPr/>
          <p:nvPr/>
        </p:nvSpPr>
        <p:spPr>
          <a:xfrm>
            <a:off x="2013925" y="1908131"/>
            <a:ext cx="828092" cy="2195869"/>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bg1"/>
                </a:solidFill>
              </a:rPr>
              <a:t>ケ</a:t>
            </a:r>
          </a:p>
          <a:p>
            <a:pPr algn="ctr"/>
            <a:r>
              <a:rPr kumimoji="1" lang="ja-JP" altLang="en-US" sz="2800" b="1" dirty="0">
                <a:solidFill>
                  <a:schemeClr val="bg1"/>
                </a:solidFill>
              </a:rPr>
              <a:t>イ</a:t>
            </a:r>
          </a:p>
          <a:p>
            <a:pPr algn="ctr"/>
            <a:r>
              <a:rPr kumimoji="1" lang="ja-JP" altLang="en-US" sz="2800" b="1" dirty="0">
                <a:solidFill>
                  <a:schemeClr val="bg1"/>
                </a:solidFill>
              </a:rPr>
              <a:t>ンズ</a:t>
            </a:r>
          </a:p>
          <a:p>
            <a:pPr algn="ctr"/>
            <a:r>
              <a:rPr kumimoji="1" lang="ja-JP" altLang="en-US" sz="2800" b="1" dirty="0">
                <a:solidFill>
                  <a:schemeClr val="bg1"/>
                </a:solidFill>
              </a:rPr>
              <a:t>派</a:t>
            </a:r>
          </a:p>
        </p:txBody>
      </p:sp>
      <p:sp>
        <p:nvSpPr>
          <p:cNvPr id="8" name="正方形/長方形 7"/>
          <p:cNvSpPr/>
          <p:nvPr/>
        </p:nvSpPr>
        <p:spPr>
          <a:xfrm>
            <a:off x="2807804" y="1908132"/>
            <a:ext cx="792088" cy="2264577"/>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rPr>
              <a:t>民</a:t>
            </a:r>
          </a:p>
          <a:p>
            <a:pPr algn="ctr"/>
            <a:r>
              <a:rPr kumimoji="1" lang="ja-JP" altLang="en-US" sz="3200" dirty="0">
                <a:solidFill>
                  <a:schemeClr val="bg1"/>
                </a:solidFill>
              </a:rPr>
              <a:t>主</a:t>
            </a:r>
          </a:p>
          <a:p>
            <a:pPr algn="ctr"/>
            <a:r>
              <a:rPr kumimoji="1" lang="ja-JP" altLang="en-US" sz="3200" dirty="0">
                <a:solidFill>
                  <a:schemeClr val="bg1"/>
                </a:solidFill>
              </a:rPr>
              <a:t>党</a:t>
            </a:r>
          </a:p>
        </p:txBody>
      </p:sp>
      <p:sp>
        <p:nvSpPr>
          <p:cNvPr id="9" name="正方形/長方形 8"/>
          <p:cNvSpPr/>
          <p:nvPr/>
        </p:nvSpPr>
        <p:spPr>
          <a:xfrm>
            <a:off x="3924910" y="1998504"/>
            <a:ext cx="864096" cy="260098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bg1"/>
                </a:solidFill>
              </a:rPr>
              <a:t>ミ</a:t>
            </a:r>
          </a:p>
          <a:p>
            <a:pPr algn="ctr"/>
            <a:r>
              <a:rPr kumimoji="1" lang="ja-JP" altLang="en-US" sz="2800" b="1" dirty="0">
                <a:solidFill>
                  <a:schemeClr val="bg1"/>
                </a:solidFill>
              </a:rPr>
              <a:t>シ</a:t>
            </a:r>
          </a:p>
          <a:p>
            <a:pPr algn="ctr"/>
            <a:r>
              <a:rPr kumimoji="1" lang="ja-JP" altLang="en-US" sz="2800" b="1" dirty="0">
                <a:solidFill>
                  <a:schemeClr val="bg1"/>
                </a:solidFill>
              </a:rPr>
              <a:t>ガ</a:t>
            </a:r>
          </a:p>
          <a:p>
            <a:pPr algn="ctr"/>
            <a:r>
              <a:rPr kumimoji="1" lang="ja-JP" altLang="en-US" sz="2800" b="1" dirty="0">
                <a:solidFill>
                  <a:schemeClr val="bg1"/>
                </a:solidFill>
              </a:rPr>
              <a:t>ン</a:t>
            </a:r>
          </a:p>
          <a:p>
            <a:pPr algn="ctr"/>
            <a:r>
              <a:rPr kumimoji="1" lang="ja-JP" altLang="en-US" sz="2800" b="1" dirty="0">
                <a:solidFill>
                  <a:schemeClr val="bg1"/>
                </a:solidFill>
              </a:rPr>
              <a:t>大</a:t>
            </a:r>
          </a:p>
          <a:p>
            <a:pPr algn="ctr"/>
            <a:r>
              <a:rPr kumimoji="1" lang="ja-JP" altLang="en-US" sz="2800" b="1" dirty="0">
                <a:solidFill>
                  <a:schemeClr val="bg1"/>
                </a:solidFill>
              </a:rPr>
              <a:t>学</a:t>
            </a:r>
          </a:p>
        </p:txBody>
      </p:sp>
      <p:sp>
        <p:nvSpPr>
          <p:cNvPr id="10" name="正方形/長方形 9"/>
          <p:cNvSpPr/>
          <p:nvPr/>
        </p:nvSpPr>
        <p:spPr>
          <a:xfrm>
            <a:off x="4749788" y="1998504"/>
            <a:ext cx="796552" cy="260098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rPr>
              <a:t>シ</a:t>
            </a:r>
          </a:p>
          <a:p>
            <a:pPr algn="ctr"/>
            <a:r>
              <a:rPr lang="ja-JP" altLang="en-US" sz="2800" b="1" dirty="0">
                <a:solidFill>
                  <a:schemeClr val="bg1"/>
                </a:solidFill>
              </a:rPr>
              <a:t>ェ</a:t>
            </a:r>
          </a:p>
          <a:p>
            <a:pPr algn="ctr"/>
            <a:r>
              <a:rPr lang="ja-JP" altLang="en-US" sz="2800" b="1" dirty="0">
                <a:solidFill>
                  <a:schemeClr val="bg1"/>
                </a:solidFill>
              </a:rPr>
              <a:t>ル</a:t>
            </a:r>
          </a:p>
          <a:p>
            <a:pPr algn="ctr"/>
            <a:r>
              <a:rPr lang="ja-JP" altLang="en-US" sz="2800" b="1" dirty="0">
                <a:solidFill>
                  <a:schemeClr val="bg1"/>
                </a:solidFill>
              </a:rPr>
              <a:t>ド</a:t>
            </a:r>
          </a:p>
          <a:p>
            <a:pPr algn="ctr"/>
            <a:r>
              <a:rPr lang="ja-JP" altLang="en-US" sz="2800" b="1" dirty="0">
                <a:solidFill>
                  <a:schemeClr val="bg1"/>
                </a:solidFill>
              </a:rPr>
              <a:t>ン</a:t>
            </a:r>
            <a:endParaRPr kumimoji="1" lang="ja-JP" altLang="en-US" sz="2800" b="1" dirty="0">
              <a:solidFill>
                <a:schemeClr val="bg1"/>
              </a:solidFill>
            </a:endParaRPr>
          </a:p>
        </p:txBody>
      </p:sp>
      <p:sp>
        <p:nvSpPr>
          <p:cNvPr id="11" name="正方形/長方形 10"/>
          <p:cNvSpPr/>
          <p:nvPr/>
        </p:nvSpPr>
        <p:spPr>
          <a:xfrm>
            <a:off x="7976583" y="4077072"/>
            <a:ext cx="864096" cy="26277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rPr>
              <a:t>新資本主義</a:t>
            </a:r>
          </a:p>
        </p:txBody>
      </p:sp>
      <p:sp>
        <p:nvSpPr>
          <p:cNvPr id="12" name="正方形/長方形 11"/>
          <p:cNvSpPr/>
          <p:nvPr/>
        </p:nvSpPr>
        <p:spPr>
          <a:xfrm>
            <a:off x="5820348" y="1875094"/>
            <a:ext cx="796552" cy="479664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rPr>
              <a:t>共和党</a:t>
            </a:r>
          </a:p>
        </p:txBody>
      </p:sp>
      <p:sp>
        <p:nvSpPr>
          <p:cNvPr id="13" name="正方形/長方形 12"/>
          <p:cNvSpPr/>
          <p:nvPr/>
        </p:nvSpPr>
        <p:spPr>
          <a:xfrm>
            <a:off x="6832442" y="1966354"/>
            <a:ext cx="864096" cy="3803789"/>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bg1"/>
                </a:solidFill>
              </a:rPr>
              <a:t>ハイエク派</a:t>
            </a:r>
            <a:endParaRPr kumimoji="1" lang="ja-JP" altLang="en-US" sz="3200" dirty="0">
              <a:solidFill>
                <a:schemeClr val="bg1"/>
              </a:solidFill>
            </a:endParaRPr>
          </a:p>
        </p:txBody>
      </p:sp>
      <p:sp>
        <p:nvSpPr>
          <p:cNvPr id="14" name="正方形/長方形 13"/>
          <p:cNvSpPr/>
          <p:nvPr/>
        </p:nvSpPr>
        <p:spPr>
          <a:xfrm>
            <a:off x="2013924" y="4077072"/>
            <a:ext cx="816973" cy="262770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bg1"/>
                </a:solidFill>
              </a:rPr>
              <a:t>修正資本主義</a:t>
            </a:r>
          </a:p>
        </p:txBody>
      </p:sp>
      <p:sp>
        <p:nvSpPr>
          <p:cNvPr id="15" name="正方形/長方形 14"/>
          <p:cNvSpPr/>
          <p:nvPr/>
        </p:nvSpPr>
        <p:spPr>
          <a:xfrm>
            <a:off x="2807804" y="4077073"/>
            <a:ext cx="792088" cy="262770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bg1"/>
                </a:solidFill>
              </a:rPr>
              <a:t>社会</a:t>
            </a:r>
            <a:r>
              <a:rPr lang="ja-JP" altLang="en-US" sz="2800" b="1" dirty="0">
                <a:solidFill>
                  <a:schemeClr val="bg1"/>
                </a:solidFill>
              </a:rPr>
              <a:t>民主主義</a:t>
            </a:r>
            <a:endParaRPr kumimoji="1" lang="ja-JP" altLang="en-US" sz="2800" b="1" dirty="0">
              <a:solidFill>
                <a:schemeClr val="bg1"/>
              </a:solidFill>
            </a:endParaRPr>
          </a:p>
        </p:txBody>
      </p:sp>
      <p:sp>
        <p:nvSpPr>
          <p:cNvPr id="16" name="右矢印 15"/>
          <p:cNvSpPr/>
          <p:nvPr/>
        </p:nvSpPr>
        <p:spPr>
          <a:xfrm>
            <a:off x="4067944" y="692696"/>
            <a:ext cx="936104" cy="36004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左矢印 25"/>
          <p:cNvSpPr/>
          <p:nvPr/>
        </p:nvSpPr>
        <p:spPr>
          <a:xfrm rot="21144720" flipV="1">
            <a:off x="1614454" y="1486800"/>
            <a:ext cx="3403917" cy="265441"/>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左矢印 26"/>
          <p:cNvSpPr/>
          <p:nvPr/>
        </p:nvSpPr>
        <p:spPr>
          <a:xfrm rot="20847230" flipV="1">
            <a:off x="3637540" y="1549516"/>
            <a:ext cx="2302932" cy="268273"/>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左矢印 27"/>
          <p:cNvSpPr/>
          <p:nvPr/>
        </p:nvSpPr>
        <p:spPr>
          <a:xfrm rot="20007493" flipV="1">
            <a:off x="4542952" y="1683720"/>
            <a:ext cx="2207971" cy="26908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左矢印 28"/>
          <p:cNvSpPr/>
          <p:nvPr/>
        </p:nvSpPr>
        <p:spPr>
          <a:xfrm rot="15299686" flipV="1">
            <a:off x="6941010" y="1467061"/>
            <a:ext cx="491360" cy="301389"/>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左矢印 29"/>
          <p:cNvSpPr/>
          <p:nvPr/>
        </p:nvSpPr>
        <p:spPr>
          <a:xfrm rot="14924858" flipV="1">
            <a:off x="4761407" y="5057930"/>
            <a:ext cx="1163873" cy="23908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左矢印 30"/>
          <p:cNvSpPr/>
          <p:nvPr/>
        </p:nvSpPr>
        <p:spPr>
          <a:xfrm rot="12718766" flipV="1">
            <a:off x="7722629" y="3578358"/>
            <a:ext cx="672694" cy="24301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86044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 presetClass="entr" presetSubtype="8" fill="hold" grpId="0" nodeType="afterEffect">
                                  <p:stCondLst>
                                    <p:cond delay="70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0-#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par>
                          <p:cTn id="13" fill="hold">
                            <p:stCondLst>
                              <p:cond delay="3200"/>
                            </p:stCondLst>
                            <p:childTnLst>
                              <p:par>
                                <p:cTn id="14" presetID="10"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par>
                          <p:cTn id="17" fill="hold">
                            <p:stCondLst>
                              <p:cond delay="5200"/>
                            </p:stCondLst>
                            <p:childTnLst>
                              <p:par>
                                <p:cTn id="18" presetID="2" presetClass="entr" presetSubtype="3"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additive="base">
                                        <p:cTn id="20" dur="500" fill="hold"/>
                                        <p:tgtEl>
                                          <p:spTgt spid="26"/>
                                        </p:tgtEl>
                                        <p:attrNameLst>
                                          <p:attrName>ppt_x</p:attrName>
                                        </p:attrNameLst>
                                      </p:cBhvr>
                                      <p:tavLst>
                                        <p:tav tm="0">
                                          <p:val>
                                            <p:strVal val="1+#ppt_w/2"/>
                                          </p:val>
                                        </p:tav>
                                        <p:tav tm="100000">
                                          <p:val>
                                            <p:strVal val="#ppt_x"/>
                                          </p:val>
                                        </p:tav>
                                      </p:tavLst>
                                    </p:anim>
                                    <p:anim calcmode="lin" valueType="num">
                                      <p:cBhvr additive="base">
                                        <p:cTn id="21" dur="500" fill="hold"/>
                                        <p:tgtEl>
                                          <p:spTgt spid="26"/>
                                        </p:tgtEl>
                                        <p:attrNameLst>
                                          <p:attrName>ppt_y</p:attrName>
                                        </p:attrNameLst>
                                      </p:cBhvr>
                                      <p:tavLst>
                                        <p:tav tm="0">
                                          <p:val>
                                            <p:strVal val="0-#ppt_h/2"/>
                                          </p:val>
                                        </p:tav>
                                        <p:tav tm="100000">
                                          <p:val>
                                            <p:strVal val="#ppt_y"/>
                                          </p:val>
                                        </p:tav>
                                      </p:tavLst>
                                    </p:anim>
                                  </p:childTnLst>
                                </p:cTn>
                              </p:par>
                            </p:childTnLst>
                          </p:cTn>
                        </p:par>
                        <p:par>
                          <p:cTn id="22" fill="hold">
                            <p:stCondLst>
                              <p:cond delay="5700"/>
                            </p:stCondLst>
                            <p:childTnLst>
                              <p:par>
                                <p:cTn id="23" presetID="10"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2000"/>
                                        <p:tgtEl>
                                          <p:spTgt spid="6"/>
                                        </p:tgtEl>
                                      </p:cBhvr>
                                    </p:animEffect>
                                  </p:childTnLst>
                                </p:cTn>
                              </p:par>
                            </p:childTnLst>
                          </p:cTn>
                        </p:par>
                        <p:par>
                          <p:cTn id="26" fill="hold">
                            <p:stCondLst>
                              <p:cond delay="7700"/>
                            </p:stCondLst>
                            <p:childTnLst>
                              <p:par>
                                <p:cTn id="27" presetID="2" presetClass="entr" presetSubtype="3" fill="hold" grpId="0" nodeType="afterEffect">
                                  <p:stCondLst>
                                    <p:cond delay="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500" fill="hold"/>
                                        <p:tgtEl>
                                          <p:spTgt spid="27"/>
                                        </p:tgtEl>
                                        <p:attrNameLst>
                                          <p:attrName>ppt_x</p:attrName>
                                        </p:attrNameLst>
                                      </p:cBhvr>
                                      <p:tavLst>
                                        <p:tav tm="0">
                                          <p:val>
                                            <p:strVal val="1+#ppt_w/2"/>
                                          </p:val>
                                        </p:tav>
                                        <p:tav tm="100000">
                                          <p:val>
                                            <p:strVal val="#ppt_x"/>
                                          </p:val>
                                        </p:tav>
                                      </p:tavLst>
                                    </p:anim>
                                    <p:anim calcmode="lin" valueType="num">
                                      <p:cBhvr additive="base">
                                        <p:cTn id="30" dur="500" fill="hold"/>
                                        <p:tgtEl>
                                          <p:spTgt spid="27"/>
                                        </p:tgtEl>
                                        <p:attrNameLst>
                                          <p:attrName>ppt_y</p:attrName>
                                        </p:attrNameLst>
                                      </p:cBhvr>
                                      <p:tavLst>
                                        <p:tav tm="0">
                                          <p:val>
                                            <p:strVal val="0-#ppt_h/2"/>
                                          </p:val>
                                        </p:tav>
                                        <p:tav tm="100000">
                                          <p:val>
                                            <p:strVal val="#ppt_y"/>
                                          </p:val>
                                        </p:tav>
                                      </p:tavLst>
                                    </p:anim>
                                  </p:childTnLst>
                                </p:cTn>
                              </p:par>
                              <p:par>
                                <p:cTn id="31" presetID="10" presetClass="entr" presetSubtype="0"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20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2000"/>
                                        <p:tgtEl>
                                          <p:spTgt spid="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2000"/>
                                        <p:tgtEl>
                                          <p:spTgt spid="1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2000"/>
                                        <p:tgtEl>
                                          <p:spTgt spid="14"/>
                                        </p:tgtEl>
                                      </p:cBhvr>
                                    </p:animEffect>
                                  </p:childTnLst>
                                </p:cTn>
                              </p:par>
                            </p:childTnLst>
                          </p:cTn>
                        </p:par>
                        <p:par>
                          <p:cTn id="43" fill="hold">
                            <p:stCondLst>
                              <p:cond delay="9700"/>
                            </p:stCondLst>
                            <p:childTnLst>
                              <p:par>
                                <p:cTn id="44" presetID="2" presetClass="entr" presetSubtype="3"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500" fill="hold"/>
                                        <p:tgtEl>
                                          <p:spTgt spid="28"/>
                                        </p:tgtEl>
                                        <p:attrNameLst>
                                          <p:attrName>ppt_x</p:attrName>
                                        </p:attrNameLst>
                                      </p:cBhvr>
                                      <p:tavLst>
                                        <p:tav tm="0">
                                          <p:val>
                                            <p:strVal val="1+#ppt_w/2"/>
                                          </p:val>
                                        </p:tav>
                                        <p:tav tm="100000">
                                          <p:val>
                                            <p:strVal val="#ppt_x"/>
                                          </p:val>
                                        </p:tav>
                                      </p:tavLst>
                                    </p:anim>
                                    <p:anim calcmode="lin" valueType="num">
                                      <p:cBhvr additive="base">
                                        <p:cTn id="47" dur="500" fill="hold"/>
                                        <p:tgtEl>
                                          <p:spTgt spid="28"/>
                                        </p:tgtEl>
                                        <p:attrNameLst>
                                          <p:attrName>ppt_y</p:attrName>
                                        </p:attrNameLst>
                                      </p:cBhvr>
                                      <p:tavLst>
                                        <p:tav tm="0">
                                          <p:val>
                                            <p:strVal val="0-#ppt_h/2"/>
                                          </p:val>
                                        </p:tav>
                                        <p:tav tm="100000">
                                          <p:val>
                                            <p:strVal val="#ppt_y"/>
                                          </p:val>
                                        </p:tav>
                                      </p:tavLst>
                                    </p:anim>
                                  </p:childTnLst>
                                </p:cTn>
                              </p:par>
                              <p:par>
                                <p:cTn id="48" presetID="10" presetClass="entr" presetSubtype="0"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fade">
                                      <p:cBhvr>
                                        <p:cTn id="50" dur="2000"/>
                                        <p:tgtEl>
                                          <p:spTgt spid="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2000"/>
                                        <p:tgtEl>
                                          <p:spTgt spid="10"/>
                                        </p:tgtEl>
                                      </p:cBhvr>
                                    </p:animEffect>
                                  </p:childTnLst>
                                </p:cTn>
                              </p:par>
                            </p:childTnLst>
                          </p:cTn>
                        </p:par>
                        <p:par>
                          <p:cTn id="54" fill="hold">
                            <p:stCondLst>
                              <p:cond delay="11700"/>
                            </p:stCondLst>
                            <p:childTnLst>
                              <p:par>
                                <p:cTn id="55" presetID="2" presetClass="entr" presetSubtype="9"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0-#ppt_w/2"/>
                                          </p:val>
                                        </p:tav>
                                        <p:tav tm="100000">
                                          <p:val>
                                            <p:strVal val="#ppt_x"/>
                                          </p:val>
                                        </p:tav>
                                      </p:tavLst>
                                    </p:anim>
                                    <p:anim calcmode="lin" valueType="num">
                                      <p:cBhvr additive="base">
                                        <p:cTn id="58" dur="500" fill="hold"/>
                                        <p:tgtEl>
                                          <p:spTgt spid="30"/>
                                        </p:tgtEl>
                                        <p:attrNameLst>
                                          <p:attrName>ppt_y</p:attrName>
                                        </p:attrNameLst>
                                      </p:cBhvr>
                                      <p:tavLst>
                                        <p:tav tm="0">
                                          <p:val>
                                            <p:strVal val="0-#ppt_h/2"/>
                                          </p:val>
                                        </p:tav>
                                        <p:tav tm="100000">
                                          <p:val>
                                            <p:strVal val="#ppt_y"/>
                                          </p:val>
                                        </p:tav>
                                      </p:tavLst>
                                    </p:anim>
                                  </p:childTnLst>
                                </p:cTn>
                              </p:par>
                            </p:childTnLst>
                          </p:cTn>
                        </p:par>
                        <p:par>
                          <p:cTn id="59" fill="hold">
                            <p:stCondLst>
                              <p:cond delay="12200"/>
                            </p:stCondLst>
                            <p:childTnLst>
                              <p:par>
                                <p:cTn id="60" presetID="10" presetClass="entr" presetSubtype="0" fill="hold" grpId="0" nodeType="after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2000"/>
                                        <p:tgtEl>
                                          <p:spTgt spid="12"/>
                                        </p:tgtEl>
                                      </p:cBhvr>
                                    </p:animEffect>
                                  </p:childTnLst>
                                </p:cTn>
                              </p:par>
                            </p:childTnLst>
                          </p:cTn>
                        </p:par>
                        <p:par>
                          <p:cTn id="63" fill="hold">
                            <p:stCondLst>
                              <p:cond delay="14200"/>
                            </p:stCondLst>
                            <p:childTnLst>
                              <p:par>
                                <p:cTn id="64" presetID="2" presetClass="entr" presetSubtype="1" fill="hold" grpId="0" nodeType="after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additive="base">
                                        <p:cTn id="66" dur="500" fill="hold"/>
                                        <p:tgtEl>
                                          <p:spTgt spid="29"/>
                                        </p:tgtEl>
                                        <p:attrNameLst>
                                          <p:attrName>ppt_x</p:attrName>
                                        </p:attrNameLst>
                                      </p:cBhvr>
                                      <p:tavLst>
                                        <p:tav tm="0">
                                          <p:val>
                                            <p:strVal val="#ppt_x"/>
                                          </p:val>
                                        </p:tav>
                                        <p:tav tm="100000">
                                          <p:val>
                                            <p:strVal val="#ppt_x"/>
                                          </p:val>
                                        </p:tav>
                                      </p:tavLst>
                                    </p:anim>
                                    <p:anim calcmode="lin" valueType="num">
                                      <p:cBhvr additive="base">
                                        <p:cTn id="67" dur="500" fill="hold"/>
                                        <p:tgtEl>
                                          <p:spTgt spid="29"/>
                                        </p:tgtEl>
                                        <p:attrNameLst>
                                          <p:attrName>ppt_y</p:attrName>
                                        </p:attrNameLst>
                                      </p:cBhvr>
                                      <p:tavLst>
                                        <p:tav tm="0">
                                          <p:val>
                                            <p:strVal val="0-#ppt_h/2"/>
                                          </p:val>
                                        </p:tav>
                                        <p:tav tm="100000">
                                          <p:val>
                                            <p:strVal val="#ppt_y"/>
                                          </p:val>
                                        </p:tav>
                                      </p:tavLst>
                                    </p:anim>
                                  </p:childTnLst>
                                </p:cTn>
                              </p:par>
                            </p:childTnLst>
                          </p:cTn>
                        </p:par>
                        <p:par>
                          <p:cTn id="68" fill="hold">
                            <p:stCondLst>
                              <p:cond delay="14700"/>
                            </p:stCondLst>
                            <p:childTnLst>
                              <p:par>
                                <p:cTn id="69" presetID="10" presetClass="entr" presetSubtype="0" fill="hold" grpId="0" nodeType="afterEffect">
                                  <p:stCondLst>
                                    <p:cond delay="0"/>
                                  </p:stCondLst>
                                  <p:childTnLst>
                                    <p:set>
                                      <p:cBhvr>
                                        <p:cTn id="70" dur="1" fill="hold">
                                          <p:stCondLst>
                                            <p:cond delay="0"/>
                                          </p:stCondLst>
                                        </p:cTn>
                                        <p:tgtEl>
                                          <p:spTgt spid="13"/>
                                        </p:tgtEl>
                                        <p:attrNameLst>
                                          <p:attrName>style.visibility</p:attrName>
                                        </p:attrNameLst>
                                      </p:cBhvr>
                                      <p:to>
                                        <p:strVal val="visible"/>
                                      </p:to>
                                    </p:set>
                                    <p:animEffect transition="in" filter="fade">
                                      <p:cBhvr>
                                        <p:cTn id="71" dur="2000"/>
                                        <p:tgtEl>
                                          <p:spTgt spid="13"/>
                                        </p:tgtEl>
                                      </p:cBhvr>
                                    </p:animEffect>
                                  </p:childTnLst>
                                </p:cTn>
                              </p:par>
                            </p:childTnLst>
                          </p:cTn>
                        </p:par>
                        <p:par>
                          <p:cTn id="72" fill="hold">
                            <p:stCondLst>
                              <p:cond delay="16700"/>
                            </p:stCondLst>
                            <p:childTnLst>
                              <p:par>
                                <p:cTn id="73" presetID="2" presetClass="entr" presetSubtype="4" fill="hold" grpId="0" nodeType="after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additive="base">
                                        <p:cTn id="75" dur="500" fill="hold"/>
                                        <p:tgtEl>
                                          <p:spTgt spid="31"/>
                                        </p:tgtEl>
                                        <p:attrNameLst>
                                          <p:attrName>ppt_x</p:attrName>
                                        </p:attrNameLst>
                                      </p:cBhvr>
                                      <p:tavLst>
                                        <p:tav tm="0">
                                          <p:val>
                                            <p:strVal val="#ppt_x"/>
                                          </p:val>
                                        </p:tav>
                                        <p:tav tm="100000">
                                          <p:val>
                                            <p:strVal val="#ppt_x"/>
                                          </p:val>
                                        </p:tav>
                                      </p:tavLst>
                                    </p:anim>
                                    <p:anim calcmode="lin" valueType="num">
                                      <p:cBhvr additive="base">
                                        <p:cTn id="76" dur="500" fill="hold"/>
                                        <p:tgtEl>
                                          <p:spTgt spid="31"/>
                                        </p:tgtEl>
                                        <p:attrNameLst>
                                          <p:attrName>ppt_y</p:attrName>
                                        </p:attrNameLst>
                                      </p:cBhvr>
                                      <p:tavLst>
                                        <p:tav tm="0">
                                          <p:val>
                                            <p:strVal val="1+#ppt_h/2"/>
                                          </p:val>
                                        </p:tav>
                                        <p:tav tm="100000">
                                          <p:val>
                                            <p:strVal val="#ppt_y"/>
                                          </p:val>
                                        </p:tav>
                                      </p:tavLst>
                                    </p:anim>
                                  </p:childTnLst>
                                </p:cTn>
                              </p:par>
                            </p:childTnLst>
                          </p:cTn>
                        </p:par>
                        <p:par>
                          <p:cTn id="77" fill="hold">
                            <p:stCondLst>
                              <p:cond delay="17200"/>
                            </p:stCondLst>
                            <p:childTnLst>
                              <p:par>
                                <p:cTn id="78" presetID="10" presetClass="entr" presetSubtype="0" fill="hold" grpId="0"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26" grpId="0" animBg="1"/>
      <p:bldP spid="27" grpId="0" animBg="1"/>
      <p:bldP spid="28" grpId="0" animBg="1"/>
      <p:bldP spid="29" grpId="0" animBg="1"/>
      <p:bldP spid="30"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27584" y="437674"/>
            <a:ext cx="3240360" cy="936104"/>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rPr>
              <a:t>資本主義</a:t>
            </a:r>
          </a:p>
        </p:txBody>
      </p:sp>
      <p:sp>
        <p:nvSpPr>
          <p:cNvPr id="5" name="正方形/長方形 4"/>
          <p:cNvSpPr/>
          <p:nvPr/>
        </p:nvSpPr>
        <p:spPr>
          <a:xfrm>
            <a:off x="5148064" y="362980"/>
            <a:ext cx="3240360" cy="936104"/>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rPr>
              <a:t>オーストリア</a:t>
            </a:r>
            <a:r>
              <a:rPr lang="ja-JP" altLang="en-US" sz="3200" dirty="0">
                <a:solidFill>
                  <a:schemeClr val="bg1"/>
                </a:solidFill>
              </a:rPr>
              <a:t>学派</a:t>
            </a:r>
            <a:endParaRPr kumimoji="1" lang="ja-JP" altLang="en-US" sz="3200" dirty="0">
              <a:solidFill>
                <a:schemeClr val="bg1"/>
              </a:solidFill>
            </a:endParaRPr>
          </a:p>
        </p:txBody>
      </p:sp>
      <p:sp>
        <p:nvSpPr>
          <p:cNvPr id="6" name="正方形/長方形 5"/>
          <p:cNvSpPr/>
          <p:nvPr/>
        </p:nvSpPr>
        <p:spPr>
          <a:xfrm>
            <a:off x="611560" y="1908132"/>
            <a:ext cx="864096" cy="479664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rPr>
              <a:t>共</a:t>
            </a:r>
          </a:p>
          <a:p>
            <a:pPr algn="ctr"/>
            <a:r>
              <a:rPr kumimoji="1" lang="ja-JP" altLang="en-US" sz="3200" dirty="0">
                <a:solidFill>
                  <a:schemeClr val="bg1"/>
                </a:solidFill>
              </a:rPr>
              <a:t>産</a:t>
            </a:r>
          </a:p>
          <a:p>
            <a:pPr algn="ctr"/>
            <a:r>
              <a:rPr kumimoji="1" lang="ja-JP" altLang="en-US" sz="3200" dirty="0">
                <a:solidFill>
                  <a:schemeClr val="bg1"/>
                </a:solidFill>
              </a:rPr>
              <a:t>主</a:t>
            </a:r>
          </a:p>
          <a:p>
            <a:pPr algn="ctr"/>
            <a:r>
              <a:rPr kumimoji="1" lang="ja-JP" altLang="en-US" sz="3200" dirty="0">
                <a:solidFill>
                  <a:schemeClr val="bg1"/>
                </a:solidFill>
              </a:rPr>
              <a:t>義</a:t>
            </a:r>
          </a:p>
        </p:txBody>
      </p:sp>
      <p:sp>
        <p:nvSpPr>
          <p:cNvPr id="7" name="正方形/長方形 6"/>
          <p:cNvSpPr/>
          <p:nvPr/>
        </p:nvSpPr>
        <p:spPr>
          <a:xfrm>
            <a:off x="2013925" y="1908131"/>
            <a:ext cx="828092" cy="219586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bg1"/>
                </a:solidFill>
              </a:rPr>
              <a:t>ケ</a:t>
            </a:r>
          </a:p>
          <a:p>
            <a:pPr algn="ctr"/>
            <a:r>
              <a:rPr kumimoji="1" lang="ja-JP" altLang="en-US" sz="2800" b="1" dirty="0">
                <a:solidFill>
                  <a:schemeClr val="bg1"/>
                </a:solidFill>
              </a:rPr>
              <a:t>イ</a:t>
            </a:r>
          </a:p>
          <a:p>
            <a:pPr algn="ctr"/>
            <a:r>
              <a:rPr kumimoji="1" lang="ja-JP" altLang="en-US" sz="2800" b="1" dirty="0">
                <a:solidFill>
                  <a:schemeClr val="bg1"/>
                </a:solidFill>
              </a:rPr>
              <a:t>ンズ</a:t>
            </a:r>
          </a:p>
          <a:p>
            <a:pPr algn="ctr"/>
            <a:r>
              <a:rPr kumimoji="1" lang="ja-JP" altLang="en-US" sz="2800" b="1" dirty="0">
                <a:solidFill>
                  <a:schemeClr val="bg1"/>
                </a:solidFill>
              </a:rPr>
              <a:t>派</a:t>
            </a:r>
          </a:p>
        </p:txBody>
      </p:sp>
      <p:sp>
        <p:nvSpPr>
          <p:cNvPr id="8" name="正方形/長方形 7"/>
          <p:cNvSpPr/>
          <p:nvPr/>
        </p:nvSpPr>
        <p:spPr>
          <a:xfrm>
            <a:off x="2807804" y="1908132"/>
            <a:ext cx="792088" cy="226457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rPr>
              <a:t>民</a:t>
            </a:r>
          </a:p>
          <a:p>
            <a:pPr algn="ctr"/>
            <a:r>
              <a:rPr kumimoji="1" lang="ja-JP" altLang="en-US" sz="3200" dirty="0">
                <a:solidFill>
                  <a:schemeClr val="bg1"/>
                </a:solidFill>
              </a:rPr>
              <a:t>主</a:t>
            </a:r>
          </a:p>
          <a:p>
            <a:pPr algn="ctr"/>
            <a:r>
              <a:rPr kumimoji="1" lang="ja-JP" altLang="en-US" sz="3200" dirty="0">
                <a:solidFill>
                  <a:schemeClr val="bg1"/>
                </a:solidFill>
              </a:rPr>
              <a:t>党</a:t>
            </a:r>
          </a:p>
        </p:txBody>
      </p:sp>
      <p:sp>
        <p:nvSpPr>
          <p:cNvPr id="9" name="正方形/長方形 8"/>
          <p:cNvSpPr/>
          <p:nvPr/>
        </p:nvSpPr>
        <p:spPr>
          <a:xfrm>
            <a:off x="3924910" y="1998504"/>
            <a:ext cx="864096" cy="26009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ミ</a:t>
            </a:r>
          </a:p>
          <a:p>
            <a:pPr algn="ctr"/>
            <a:r>
              <a:rPr kumimoji="1" lang="ja-JP" altLang="en-US" sz="2800" b="1" dirty="0">
                <a:solidFill>
                  <a:schemeClr val="tx1"/>
                </a:solidFill>
              </a:rPr>
              <a:t>シ</a:t>
            </a:r>
          </a:p>
          <a:p>
            <a:pPr algn="ctr"/>
            <a:r>
              <a:rPr kumimoji="1" lang="ja-JP" altLang="en-US" sz="2800" b="1" dirty="0">
                <a:solidFill>
                  <a:schemeClr val="tx1"/>
                </a:solidFill>
              </a:rPr>
              <a:t>ガ</a:t>
            </a:r>
          </a:p>
          <a:p>
            <a:pPr algn="ctr"/>
            <a:r>
              <a:rPr kumimoji="1" lang="ja-JP" altLang="en-US" sz="2800" b="1" dirty="0">
                <a:solidFill>
                  <a:schemeClr val="tx1"/>
                </a:solidFill>
              </a:rPr>
              <a:t>ン</a:t>
            </a:r>
          </a:p>
          <a:p>
            <a:pPr algn="ctr"/>
            <a:r>
              <a:rPr kumimoji="1" lang="ja-JP" altLang="en-US" sz="2800" b="1" dirty="0">
                <a:solidFill>
                  <a:schemeClr val="tx1"/>
                </a:solidFill>
              </a:rPr>
              <a:t>大</a:t>
            </a:r>
          </a:p>
          <a:p>
            <a:pPr algn="ctr"/>
            <a:r>
              <a:rPr kumimoji="1" lang="ja-JP" altLang="en-US" sz="2800" b="1" dirty="0">
                <a:solidFill>
                  <a:schemeClr val="tx1"/>
                </a:solidFill>
              </a:rPr>
              <a:t>学</a:t>
            </a:r>
          </a:p>
        </p:txBody>
      </p:sp>
      <p:sp>
        <p:nvSpPr>
          <p:cNvPr id="10" name="正方形/長方形 9"/>
          <p:cNvSpPr/>
          <p:nvPr/>
        </p:nvSpPr>
        <p:spPr>
          <a:xfrm>
            <a:off x="4749788" y="1998504"/>
            <a:ext cx="796552" cy="2600988"/>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rPr>
              <a:t>シ</a:t>
            </a:r>
          </a:p>
          <a:p>
            <a:pPr algn="ctr"/>
            <a:r>
              <a:rPr lang="ja-JP" altLang="en-US" sz="2800" b="1" dirty="0">
                <a:solidFill>
                  <a:schemeClr val="tx1"/>
                </a:solidFill>
              </a:rPr>
              <a:t>ェ</a:t>
            </a:r>
          </a:p>
          <a:p>
            <a:pPr algn="ctr"/>
            <a:r>
              <a:rPr lang="ja-JP" altLang="en-US" sz="2800" b="1" dirty="0">
                <a:solidFill>
                  <a:schemeClr val="tx1"/>
                </a:solidFill>
              </a:rPr>
              <a:t>ル</a:t>
            </a:r>
          </a:p>
          <a:p>
            <a:pPr algn="ctr"/>
            <a:r>
              <a:rPr lang="ja-JP" altLang="en-US" sz="2800" b="1" dirty="0">
                <a:solidFill>
                  <a:schemeClr val="tx1"/>
                </a:solidFill>
              </a:rPr>
              <a:t>ド</a:t>
            </a:r>
          </a:p>
          <a:p>
            <a:pPr algn="ctr"/>
            <a:r>
              <a:rPr lang="ja-JP" altLang="en-US" sz="2800" b="1" dirty="0">
                <a:solidFill>
                  <a:schemeClr val="tx1"/>
                </a:solidFill>
              </a:rPr>
              <a:t>ン</a:t>
            </a:r>
            <a:endParaRPr kumimoji="1" lang="ja-JP" altLang="en-US" sz="2800" b="1" dirty="0">
              <a:solidFill>
                <a:schemeClr val="tx1"/>
              </a:solidFill>
            </a:endParaRPr>
          </a:p>
        </p:txBody>
      </p:sp>
      <p:sp>
        <p:nvSpPr>
          <p:cNvPr id="11" name="正方形/長方形 10"/>
          <p:cNvSpPr/>
          <p:nvPr/>
        </p:nvSpPr>
        <p:spPr>
          <a:xfrm>
            <a:off x="7976583" y="4077072"/>
            <a:ext cx="864096" cy="26277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rPr>
              <a:t>新資本主義</a:t>
            </a:r>
          </a:p>
        </p:txBody>
      </p:sp>
      <p:sp>
        <p:nvSpPr>
          <p:cNvPr id="12" name="正方形/長方形 11"/>
          <p:cNvSpPr/>
          <p:nvPr/>
        </p:nvSpPr>
        <p:spPr>
          <a:xfrm>
            <a:off x="5820348" y="1875094"/>
            <a:ext cx="796552" cy="479664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共和党</a:t>
            </a:r>
          </a:p>
        </p:txBody>
      </p:sp>
      <p:sp>
        <p:nvSpPr>
          <p:cNvPr id="13" name="正方形/長方形 12"/>
          <p:cNvSpPr/>
          <p:nvPr/>
        </p:nvSpPr>
        <p:spPr>
          <a:xfrm>
            <a:off x="6832442" y="1966354"/>
            <a:ext cx="864096" cy="3803789"/>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bg1"/>
                </a:solidFill>
              </a:rPr>
              <a:t>ハイエク派</a:t>
            </a:r>
            <a:endParaRPr kumimoji="1" lang="ja-JP" altLang="en-US" sz="3200" dirty="0">
              <a:solidFill>
                <a:schemeClr val="bg1"/>
              </a:solidFill>
            </a:endParaRPr>
          </a:p>
        </p:txBody>
      </p:sp>
      <p:sp>
        <p:nvSpPr>
          <p:cNvPr id="14" name="正方形/長方形 13"/>
          <p:cNvSpPr/>
          <p:nvPr/>
        </p:nvSpPr>
        <p:spPr>
          <a:xfrm>
            <a:off x="2013924" y="4077072"/>
            <a:ext cx="816973" cy="262770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bg1"/>
                </a:solidFill>
              </a:rPr>
              <a:t>修正資本主義</a:t>
            </a:r>
          </a:p>
        </p:txBody>
      </p:sp>
      <p:sp>
        <p:nvSpPr>
          <p:cNvPr id="15" name="正方形/長方形 14"/>
          <p:cNvSpPr/>
          <p:nvPr/>
        </p:nvSpPr>
        <p:spPr>
          <a:xfrm>
            <a:off x="2807804" y="4077073"/>
            <a:ext cx="792088" cy="262770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bg1"/>
                </a:solidFill>
              </a:rPr>
              <a:t>社会</a:t>
            </a:r>
            <a:r>
              <a:rPr lang="ja-JP" altLang="en-US" sz="2800" b="1" dirty="0">
                <a:solidFill>
                  <a:schemeClr val="bg1"/>
                </a:solidFill>
              </a:rPr>
              <a:t>民主主義</a:t>
            </a:r>
            <a:endParaRPr kumimoji="1" lang="ja-JP" altLang="en-US" sz="2800" b="1" dirty="0">
              <a:solidFill>
                <a:schemeClr val="bg1"/>
              </a:solidFill>
            </a:endParaRPr>
          </a:p>
        </p:txBody>
      </p:sp>
      <p:sp>
        <p:nvSpPr>
          <p:cNvPr id="16" name="右矢印 15"/>
          <p:cNvSpPr/>
          <p:nvPr/>
        </p:nvSpPr>
        <p:spPr>
          <a:xfrm>
            <a:off x="4067944" y="692696"/>
            <a:ext cx="936104" cy="36004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左矢印 25"/>
          <p:cNvSpPr/>
          <p:nvPr/>
        </p:nvSpPr>
        <p:spPr>
          <a:xfrm rot="21144720" flipV="1">
            <a:off x="1614454" y="1486800"/>
            <a:ext cx="3403917" cy="265441"/>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左矢印 26"/>
          <p:cNvSpPr/>
          <p:nvPr/>
        </p:nvSpPr>
        <p:spPr>
          <a:xfrm rot="20847230" flipV="1">
            <a:off x="3637540" y="1549516"/>
            <a:ext cx="2302932" cy="268273"/>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左矢印 27"/>
          <p:cNvSpPr/>
          <p:nvPr/>
        </p:nvSpPr>
        <p:spPr>
          <a:xfrm rot="20007493" flipV="1">
            <a:off x="4542952" y="1683720"/>
            <a:ext cx="2207971" cy="26908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左矢印 28"/>
          <p:cNvSpPr/>
          <p:nvPr/>
        </p:nvSpPr>
        <p:spPr>
          <a:xfrm rot="15299686" flipV="1">
            <a:off x="6941010" y="1467061"/>
            <a:ext cx="491360" cy="301389"/>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左矢印 29"/>
          <p:cNvSpPr/>
          <p:nvPr/>
        </p:nvSpPr>
        <p:spPr>
          <a:xfrm rot="14924858" flipV="1">
            <a:off x="4761407" y="5057930"/>
            <a:ext cx="1163873" cy="23908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左矢印 30"/>
          <p:cNvSpPr/>
          <p:nvPr/>
        </p:nvSpPr>
        <p:spPr>
          <a:xfrm rot="12718766" flipV="1">
            <a:off x="7722629" y="3578358"/>
            <a:ext cx="672694" cy="24301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22" name="図 21"/>
          <p:cNvPicPr/>
          <p:nvPr/>
        </p:nvPicPr>
        <p:blipFill>
          <a:blip r:embed="rId4" cstate="print">
            <a:extLst>
              <a:ext uri="{28A0092B-C50C-407E-A947-70E740481C1C}">
                <a14:useLocalDpi xmlns:a14="http://schemas.microsoft.com/office/drawing/2010/main" val="0"/>
              </a:ext>
            </a:extLst>
          </a:blip>
          <a:stretch>
            <a:fillRect/>
          </a:stretch>
        </p:blipFill>
        <p:spPr>
          <a:xfrm>
            <a:off x="177721" y="963561"/>
            <a:ext cx="3672408" cy="5472608"/>
          </a:xfrm>
          <a:prstGeom prst="rect">
            <a:avLst/>
          </a:prstGeom>
        </p:spPr>
      </p:pic>
    </p:spTree>
    <p:extLst>
      <p:ext uri="{BB962C8B-B14F-4D97-AF65-F5344CB8AC3E}">
        <p14:creationId xmlns:p14="http://schemas.microsoft.com/office/powerpoint/2010/main" val="62450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300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27584" y="437674"/>
            <a:ext cx="3240360" cy="936104"/>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rPr>
              <a:t>資本主義</a:t>
            </a:r>
          </a:p>
        </p:txBody>
      </p:sp>
      <p:sp>
        <p:nvSpPr>
          <p:cNvPr id="5" name="正方形/長方形 4"/>
          <p:cNvSpPr/>
          <p:nvPr/>
        </p:nvSpPr>
        <p:spPr>
          <a:xfrm>
            <a:off x="5148064" y="362980"/>
            <a:ext cx="3240360" cy="936104"/>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rPr>
              <a:t>オーストリア</a:t>
            </a:r>
            <a:r>
              <a:rPr lang="ja-JP" altLang="en-US" sz="3200" dirty="0">
                <a:solidFill>
                  <a:schemeClr val="bg1"/>
                </a:solidFill>
              </a:rPr>
              <a:t>学派</a:t>
            </a:r>
            <a:endParaRPr kumimoji="1" lang="ja-JP" altLang="en-US" sz="3200" dirty="0">
              <a:solidFill>
                <a:schemeClr val="bg1"/>
              </a:solidFill>
            </a:endParaRPr>
          </a:p>
        </p:txBody>
      </p:sp>
      <p:sp>
        <p:nvSpPr>
          <p:cNvPr id="6" name="正方形/長方形 5"/>
          <p:cNvSpPr/>
          <p:nvPr/>
        </p:nvSpPr>
        <p:spPr>
          <a:xfrm>
            <a:off x="611560" y="1908132"/>
            <a:ext cx="864096" cy="479664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rPr>
              <a:t>共</a:t>
            </a:r>
          </a:p>
          <a:p>
            <a:pPr algn="ctr"/>
            <a:r>
              <a:rPr kumimoji="1" lang="ja-JP" altLang="en-US" sz="3200" dirty="0">
                <a:solidFill>
                  <a:schemeClr val="bg1"/>
                </a:solidFill>
              </a:rPr>
              <a:t>産</a:t>
            </a:r>
          </a:p>
          <a:p>
            <a:pPr algn="ctr"/>
            <a:r>
              <a:rPr kumimoji="1" lang="ja-JP" altLang="en-US" sz="3200" dirty="0">
                <a:solidFill>
                  <a:schemeClr val="bg1"/>
                </a:solidFill>
              </a:rPr>
              <a:t>主</a:t>
            </a:r>
          </a:p>
          <a:p>
            <a:pPr algn="ctr"/>
            <a:r>
              <a:rPr kumimoji="1" lang="ja-JP" altLang="en-US" sz="3200" dirty="0">
                <a:solidFill>
                  <a:schemeClr val="bg1"/>
                </a:solidFill>
              </a:rPr>
              <a:t>義</a:t>
            </a:r>
          </a:p>
        </p:txBody>
      </p:sp>
      <p:sp>
        <p:nvSpPr>
          <p:cNvPr id="7" name="正方形/長方形 6"/>
          <p:cNvSpPr/>
          <p:nvPr/>
        </p:nvSpPr>
        <p:spPr>
          <a:xfrm>
            <a:off x="2013925" y="1908131"/>
            <a:ext cx="828092" cy="219586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ケ</a:t>
            </a:r>
          </a:p>
          <a:p>
            <a:pPr algn="ctr"/>
            <a:r>
              <a:rPr kumimoji="1" lang="ja-JP" altLang="en-US" sz="2800" b="1" dirty="0">
                <a:solidFill>
                  <a:schemeClr val="tx1"/>
                </a:solidFill>
              </a:rPr>
              <a:t>イ</a:t>
            </a:r>
          </a:p>
          <a:p>
            <a:pPr algn="ctr"/>
            <a:r>
              <a:rPr kumimoji="1" lang="ja-JP" altLang="en-US" sz="2800" b="1" dirty="0">
                <a:solidFill>
                  <a:schemeClr val="tx1"/>
                </a:solidFill>
              </a:rPr>
              <a:t>ンズ</a:t>
            </a:r>
          </a:p>
          <a:p>
            <a:pPr algn="ctr"/>
            <a:r>
              <a:rPr kumimoji="1" lang="ja-JP" altLang="en-US" sz="2800" b="1" dirty="0">
                <a:solidFill>
                  <a:schemeClr val="tx1"/>
                </a:solidFill>
              </a:rPr>
              <a:t>派</a:t>
            </a:r>
          </a:p>
        </p:txBody>
      </p:sp>
      <p:sp>
        <p:nvSpPr>
          <p:cNvPr id="8" name="正方形/長方形 7"/>
          <p:cNvSpPr/>
          <p:nvPr/>
        </p:nvSpPr>
        <p:spPr>
          <a:xfrm>
            <a:off x="2807804" y="1908132"/>
            <a:ext cx="792088" cy="2264577"/>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民</a:t>
            </a:r>
          </a:p>
          <a:p>
            <a:pPr algn="ctr"/>
            <a:r>
              <a:rPr kumimoji="1" lang="ja-JP" altLang="en-US" sz="3200" dirty="0">
                <a:solidFill>
                  <a:schemeClr val="tx1"/>
                </a:solidFill>
              </a:rPr>
              <a:t>主</a:t>
            </a:r>
          </a:p>
          <a:p>
            <a:pPr algn="ctr"/>
            <a:r>
              <a:rPr kumimoji="1" lang="ja-JP" altLang="en-US" sz="3200" dirty="0">
                <a:solidFill>
                  <a:schemeClr val="tx1"/>
                </a:solidFill>
              </a:rPr>
              <a:t>党</a:t>
            </a:r>
          </a:p>
        </p:txBody>
      </p:sp>
      <p:sp>
        <p:nvSpPr>
          <p:cNvPr id="9" name="正方形/長方形 8"/>
          <p:cNvSpPr/>
          <p:nvPr/>
        </p:nvSpPr>
        <p:spPr>
          <a:xfrm>
            <a:off x="3924910" y="1998504"/>
            <a:ext cx="864096" cy="260098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bg1"/>
                </a:solidFill>
              </a:rPr>
              <a:t>ミ</a:t>
            </a:r>
          </a:p>
          <a:p>
            <a:pPr algn="ctr"/>
            <a:r>
              <a:rPr kumimoji="1" lang="ja-JP" altLang="en-US" sz="2800" b="1" dirty="0">
                <a:solidFill>
                  <a:schemeClr val="bg1"/>
                </a:solidFill>
              </a:rPr>
              <a:t>シ</a:t>
            </a:r>
          </a:p>
          <a:p>
            <a:pPr algn="ctr"/>
            <a:r>
              <a:rPr kumimoji="1" lang="ja-JP" altLang="en-US" sz="2800" b="1" dirty="0">
                <a:solidFill>
                  <a:schemeClr val="bg1"/>
                </a:solidFill>
              </a:rPr>
              <a:t>ガ</a:t>
            </a:r>
          </a:p>
          <a:p>
            <a:pPr algn="ctr"/>
            <a:r>
              <a:rPr kumimoji="1" lang="ja-JP" altLang="en-US" sz="2800" b="1" dirty="0">
                <a:solidFill>
                  <a:schemeClr val="bg1"/>
                </a:solidFill>
              </a:rPr>
              <a:t>ン</a:t>
            </a:r>
          </a:p>
          <a:p>
            <a:pPr algn="ctr"/>
            <a:r>
              <a:rPr kumimoji="1" lang="ja-JP" altLang="en-US" sz="2800" b="1" dirty="0">
                <a:solidFill>
                  <a:schemeClr val="bg1"/>
                </a:solidFill>
              </a:rPr>
              <a:t>大</a:t>
            </a:r>
          </a:p>
          <a:p>
            <a:pPr algn="ctr"/>
            <a:r>
              <a:rPr kumimoji="1" lang="ja-JP" altLang="en-US" sz="2800" b="1" dirty="0">
                <a:solidFill>
                  <a:schemeClr val="bg1"/>
                </a:solidFill>
              </a:rPr>
              <a:t>学</a:t>
            </a:r>
          </a:p>
        </p:txBody>
      </p:sp>
      <p:sp>
        <p:nvSpPr>
          <p:cNvPr id="10" name="正方形/長方形 9"/>
          <p:cNvSpPr/>
          <p:nvPr/>
        </p:nvSpPr>
        <p:spPr>
          <a:xfrm>
            <a:off x="4749788" y="1998504"/>
            <a:ext cx="796552" cy="260098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rPr>
              <a:t>シ</a:t>
            </a:r>
          </a:p>
          <a:p>
            <a:pPr algn="ctr"/>
            <a:r>
              <a:rPr lang="ja-JP" altLang="en-US" sz="2800" b="1" dirty="0">
                <a:solidFill>
                  <a:schemeClr val="bg1"/>
                </a:solidFill>
              </a:rPr>
              <a:t>ェ</a:t>
            </a:r>
          </a:p>
          <a:p>
            <a:pPr algn="ctr"/>
            <a:r>
              <a:rPr lang="ja-JP" altLang="en-US" sz="2800" b="1" dirty="0">
                <a:solidFill>
                  <a:schemeClr val="bg1"/>
                </a:solidFill>
              </a:rPr>
              <a:t>ル</a:t>
            </a:r>
          </a:p>
          <a:p>
            <a:pPr algn="ctr"/>
            <a:r>
              <a:rPr lang="ja-JP" altLang="en-US" sz="2800" b="1" dirty="0">
                <a:solidFill>
                  <a:schemeClr val="bg1"/>
                </a:solidFill>
              </a:rPr>
              <a:t>ド</a:t>
            </a:r>
          </a:p>
          <a:p>
            <a:pPr algn="ctr"/>
            <a:r>
              <a:rPr lang="ja-JP" altLang="en-US" sz="2800" b="1" dirty="0">
                <a:solidFill>
                  <a:schemeClr val="bg1"/>
                </a:solidFill>
              </a:rPr>
              <a:t>ン</a:t>
            </a:r>
            <a:endParaRPr kumimoji="1" lang="ja-JP" altLang="en-US" sz="2800" b="1" dirty="0">
              <a:solidFill>
                <a:schemeClr val="bg1"/>
              </a:solidFill>
            </a:endParaRPr>
          </a:p>
        </p:txBody>
      </p:sp>
      <p:sp>
        <p:nvSpPr>
          <p:cNvPr id="11" name="正方形/長方形 10"/>
          <p:cNvSpPr/>
          <p:nvPr/>
        </p:nvSpPr>
        <p:spPr>
          <a:xfrm>
            <a:off x="7976583" y="4077072"/>
            <a:ext cx="864096" cy="262770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rPr>
              <a:t>新資本主義</a:t>
            </a:r>
          </a:p>
        </p:txBody>
      </p:sp>
      <p:sp>
        <p:nvSpPr>
          <p:cNvPr id="12" name="正方形/長方形 11"/>
          <p:cNvSpPr/>
          <p:nvPr/>
        </p:nvSpPr>
        <p:spPr>
          <a:xfrm>
            <a:off x="5820348" y="1875094"/>
            <a:ext cx="796552" cy="4796644"/>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rPr>
              <a:t>共和党</a:t>
            </a:r>
          </a:p>
        </p:txBody>
      </p:sp>
      <p:sp>
        <p:nvSpPr>
          <p:cNvPr id="13" name="正方形/長方形 12"/>
          <p:cNvSpPr/>
          <p:nvPr/>
        </p:nvSpPr>
        <p:spPr>
          <a:xfrm>
            <a:off x="6832442" y="1966354"/>
            <a:ext cx="864096" cy="3803789"/>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bg1"/>
                </a:solidFill>
              </a:rPr>
              <a:t>ハイエク派</a:t>
            </a:r>
            <a:endParaRPr kumimoji="1" lang="ja-JP" altLang="en-US" sz="3200" dirty="0">
              <a:solidFill>
                <a:schemeClr val="bg1"/>
              </a:solidFill>
            </a:endParaRPr>
          </a:p>
        </p:txBody>
      </p:sp>
      <p:sp>
        <p:nvSpPr>
          <p:cNvPr id="14" name="正方形/長方形 13"/>
          <p:cNvSpPr/>
          <p:nvPr/>
        </p:nvSpPr>
        <p:spPr>
          <a:xfrm>
            <a:off x="2013924" y="4077072"/>
            <a:ext cx="816973" cy="26277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修正資本主義</a:t>
            </a:r>
          </a:p>
        </p:txBody>
      </p:sp>
      <p:sp>
        <p:nvSpPr>
          <p:cNvPr id="15" name="正方形/長方形 14"/>
          <p:cNvSpPr/>
          <p:nvPr/>
        </p:nvSpPr>
        <p:spPr>
          <a:xfrm>
            <a:off x="2807804" y="4077073"/>
            <a:ext cx="792088" cy="26277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社会</a:t>
            </a:r>
            <a:r>
              <a:rPr lang="ja-JP" altLang="en-US" sz="2800" b="1" dirty="0">
                <a:solidFill>
                  <a:schemeClr val="tx1"/>
                </a:solidFill>
              </a:rPr>
              <a:t>民主主義</a:t>
            </a:r>
            <a:endParaRPr kumimoji="1" lang="ja-JP" altLang="en-US" sz="2800" b="1" dirty="0">
              <a:solidFill>
                <a:schemeClr val="tx1"/>
              </a:solidFill>
            </a:endParaRPr>
          </a:p>
        </p:txBody>
      </p:sp>
      <p:sp>
        <p:nvSpPr>
          <p:cNvPr id="16" name="右矢印 15"/>
          <p:cNvSpPr/>
          <p:nvPr/>
        </p:nvSpPr>
        <p:spPr>
          <a:xfrm>
            <a:off x="4067944" y="692696"/>
            <a:ext cx="936104" cy="36004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左矢印 25"/>
          <p:cNvSpPr/>
          <p:nvPr/>
        </p:nvSpPr>
        <p:spPr>
          <a:xfrm rot="21144720" flipV="1">
            <a:off x="1614454" y="1486800"/>
            <a:ext cx="3403917" cy="265441"/>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左矢印 26"/>
          <p:cNvSpPr/>
          <p:nvPr/>
        </p:nvSpPr>
        <p:spPr>
          <a:xfrm rot="20847230" flipV="1">
            <a:off x="3637540" y="1549516"/>
            <a:ext cx="2302932" cy="268273"/>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左矢印 27"/>
          <p:cNvSpPr/>
          <p:nvPr/>
        </p:nvSpPr>
        <p:spPr>
          <a:xfrm rot="20007493" flipV="1">
            <a:off x="4542952" y="1683720"/>
            <a:ext cx="2207971" cy="26908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左矢印 28"/>
          <p:cNvSpPr/>
          <p:nvPr/>
        </p:nvSpPr>
        <p:spPr>
          <a:xfrm rot="15299686" flipV="1">
            <a:off x="6941010" y="1467061"/>
            <a:ext cx="491360" cy="301389"/>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左矢印 29"/>
          <p:cNvSpPr/>
          <p:nvPr/>
        </p:nvSpPr>
        <p:spPr>
          <a:xfrm rot="14924858" flipV="1">
            <a:off x="4761407" y="5057930"/>
            <a:ext cx="1163873" cy="23908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左矢印 30"/>
          <p:cNvSpPr/>
          <p:nvPr/>
        </p:nvSpPr>
        <p:spPr>
          <a:xfrm rot="12718766" flipV="1">
            <a:off x="7722629" y="3578358"/>
            <a:ext cx="672694" cy="24301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22" name="コンテンツ プレースホルダ 3" descr="ケインズ1.jpg"/>
          <p:cNvPicPr/>
          <p:nvPr/>
        </p:nvPicPr>
        <p:blipFill>
          <a:blip r:embed="rId4" cstate="print">
            <a:extLst>
              <a:ext uri="{28A0092B-C50C-407E-A947-70E740481C1C}">
                <a14:useLocalDpi xmlns:a14="http://schemas.microsoft.com/office/drawing/2010/main" val="0"/>
              </a:ext>
            </a:extLst>
          </a:blip>
          <a:stretch>
            <a:fillRect/>
          </a:stretch>
        </p:blipFill>
        <p:spPr bwMode="auto">
          <a:xfrm>
            <a:off x="3634104" y="0"/>
            <a:ext cx="5509895" cy="6858000"/>
          </a:xfrm>
          <a:prstGeom prst="rect">
            <a:avLst/>
          </a:prstGeom>
          <a:noFill/>
          <a:ln w="9525">
            <a:noFill/>
            <a:miter lim="800000"/>
            <a:headEnd/>
            <a:tailEnd/>
          </a:ln>
        </p:spPr>
      </p:pic>
    </p:spTree>
    <p:extLst>
      <p:ext uri="{BB962C8B-B14F-4D97-AF65-F5344CB8AC3E}">
        <p14:creationId xmlns:p14="http://schemas.microsoft.com/office/powerpoint/2010/main" val="120191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300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27584" y="437674"/>
            <a:ext cx="3240360" cy="936104"/>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rPr>
              <a:t>資本主義</a:t>
            </a:r>
          </a:p>
        </p:txBody>
      </p:sp>
      <p:sp>
        <p:nvSpPr>
          <p:cNvPr id="5" name="正方形/長方形 4"/>
          <p:cNvSpPr/>
          <p:nvPr/>
        </p:nvSpPr>
        <p:spPr>
          <a:xfrm>
            <a:off x="5148064" y="362980"/>
            <a:ext cx="3240360" cy="936104"/>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rPr>
              <a:t>オーストリア</a:t>
            </a:r>
            <a:r>
              <a:rPr lang="ja-JP" altLang="en-US" sz="3200" dirty="0">
                <a:solidFill>
                  <a:schemeClr val="bg1"/>
                </a:solidFill>
              </a:rPr>
              <a:t>学派</a:t>
            </a:r>
            <a:endParaRPr kumimoji="1" lang="ja-JP" altLang="en-US" sz="3200" dirty="0">
              <a:solidFill>
                <a:schemeClr val="bg1"/>
              </a:solidFill>
            </a:endParaRPr>
          </a:p>
        </p:txBody>
      </p:sp>
      <p:sp>
        <p:nvSpPr>
          <p:cNvPr id="6" name="正方形/長方形 5"/>
          <p:cNvSpPr/>
          <p:nvPr/>
        </p:nvSpPr>
        <p:spPr>
          <a:xfrm>
            <a:off x="611560" y="1908132"/>
            <a:ext cx="864096" cy="479664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rPr>
              <a:t>共</a:t>
            </a:r>
          </a:p>
          <a:p>
            <a:pPr algn="ctr"/>
            <a:r>
              <a:rPr kumimoji="1" lang="ja-JP" altLang="en-US" sz="3200" dirty="0">
                <a:solidFill>
                  <a:schemeClr val="bg1"/>
                </a:solidFill>
              </a:rPr>
              <a:t>産</a:t>
            </a:r>
          </a:p>
          <a:p>
            <a:pPr algn="ctr"/>
            <a:r>
              <a:rPr kumimoji="1" lang="ja-JP" altLang="en-US" sz="3200" dirty="0">
                <a:solidFill>
                  <a:schemeClr val="bg1"/>
                </a:solidFill>
              </a:rPr>
              <a:t>主</a:t>
            </a:r>
          </a:p>
          <a:p>
            <a:pPr algn="ctr"/>
            <a:r>
              <a:rPr kumimoji="1" lang="ja-JP" altLang="en-US" sz="3200" dirty="0">
                <a:solidFill>
                  <a:schemeClr val="bg1"/>
                </a:solidFill>
              </a:rPr>
              <a:t>義</a:t>
            </a:r>
          </a:p>
        </p:txBody>
      </p:sp>
      <p:sp>
        <p:nvSpPr>
          <p:cNvPr id="7" name="正方形/長方形 6"/>
          <p:cNvSpPr/>
          <p:nvPr/>
        </p:nvSpPr>
        <p:spPr>
          <a:xfrm>
            <a:off x="2013925" y="1908131"/>
            <a:ext cx="828092" cy="2195869"/>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bg1"/>
                </a:solidFill>
              </a:rPr>
              <a:t>ケ</a:t>
            </a:r>
          </a:p>
          <a:p>
            <a:pPr algn="ctr"/>
            <a:r>
              <a:rPr kumimoji="1" lang="ja-JP" altLang="en-US" sz="2800" b="1" dirty="0">
                <a:solidFill>
                  <a:schemeClr val="bg1"/>
                </a:solidFill>
              </a:rPr>
              <a:t>イ</a:t>
            </a:r>
          </a:p>
          <a:p>
            <a:pPr algn="ctr"/>
            <a:r>
              <a:rPr kumimoji="1" lang="ja-JP" altLang="en-US" sz="2800" b="1" dirty="0">
                <a:solidFill>
                  <a:schemeClr val="bg1"/>
                </a:solidFill>
              </a:rPr>
              <a:t>ンズ</a:t>
            </a:r>
          </a:p>
          <a:p>
            <a:pPr algn="ctr"/>
            <a:r>
              <a:rPr kumimoji="1" lang="ja-JP" altLang="en-US" sz="2800" b="1" dirty="0">
                <a:solidFill>
                  <a:schemeClr val="bg1"/>
                </a:solidFill>
              </a:rPr>
              <a:t>派</a:t>
            </a:r>
          </a:p>
        </p:txBody>
      </p:sp>
      <p:sp>
        <p:nvSpPr>
          <p:cNvPr id="8" name="正方形/長方形 7"/>
          <p:cNvSpPr/>
          <p:nvPr/>
        </p:nvSpPr>
        <p:spPr>
          <a:xfrm>
            <a:off x="2807804" y="1908132"/>
            <a:ext cx="792088" cy="226457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1"/>
                </a:solidFill>
              </a:rPr>
              <a:t>民</a:t>
            </a:r>
          </a:p>
          <a:p>
            <a:pPr algn="ctr"/>
            <a:r>
              <a:rPr kumimoji="1" lang="ja-JP" altLang="en-US" sz="3200" dirty="0">
                <a:solidFill>
                  <a:schemeClr val="bg1"/>
                </a:solidFill>
              </a:rPr>
              <a:t>主</a:t>
            </a:r>
          </a:p>
          <a:p>
            <a:pPr algn="ctr"/>
            <a:r>
              <a:rPr kumimoji="1" lang="ja-JP" altLang="en-US" sz="3200" dirty="0">
                <a:solidFill>
                  <a:schemeClr val="bg1"/>
                </a:solidFill>
              </a:rPr>
              <a:t>党</a:t>
            </a:r>
          </a:p>
        </p:txBody>
      </p:sp>
      <p:sp>
        <p:nvSpPr>
          <p:cNvPr id="9" name="正方形/長方形 8"/>
          <p:cNvSpPr/>
          <p:nvPr/>
        </p:nvSpPr>
        <p:spPr>
          <a:xfrm>
            <a:off x="3924910" y="1998504"/>
            <a:ext cx="864096" cy="260098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bg2"/>
                </a:solidFill>
              </a:rPr>
              <a:t>ミ</a:t>
            </a:r>
          </a:p>
          <a:p>
            <a:pPr algn="ctr"/>
            <a:r>
              <a:rPr kumimoji="1" lang="ja-JP" altLang="en-US" sz="2800" b="1" dirty="0">
                <a:solidFill>
                  <a:schemeClr val="bg2"/>
                </a:solidFill>
              </a:rPr>
              <a:t>シ</a:t>
            </a:r>
          </a:p>
          <a:p>
            <a:pPr algn="ctr"/>
            <a:r>
              <a:rPr kumimoji="1" lang="ja-JP" altLang="en-US" sz="2800" b="1" dirty="0">
                <a:solidFill>
                  <a:schemeClr val="bg2"/>
                </a:solidFill>
              </a:rPr>
              <a:t>ガ</a:t>
            </a:r>
          </a:p>
          <a:p>
            <a:pPr algn="ctr"/>
            <a:r>
              <a:rPr kumimoji="1" lang="ja-JP" altLang="en-US" sz="2800" b="1" dirty="0">
                <a:solidFill>
                  <a:schemeClr val="bg2"/>
                </a:solidFill>
              </a:rPr>
              <a:t>ン</a:t>
            </a:r>
          </a:p>
          <a:p>
            <a:pPr algn="ctr"/>
            <a:r>
              <a:rPr kumimoji="1" lang="ja-JP" altLang="en-US" sz="2800" b="1" dirty="0">
                <a:solidFill>
                  <a:schemeClr val="bg2"/>
                </a:solidFill>
              </a:rPr>
              <a:t>大</a:t>
            </a:r>
          </a:p>
          <a:p>
            <a:pPr algn="ctr"/>
            <a:r>
              <a:rPr kumimoji="1" lang="ja-JP" altLang="en-US" sz="2800" b="1" dirty="0">
                <a:solidFill>
                  <a:schemeClr val="bg2"/>
                </a:solidFill>
              </a:rPr>
              <a:t>学</a:t>
            </a:r>
          </a:p>
        </p:txBody>
      </p:sp>
      <p:sp>
        <p:nvSpPr>
          <p:cNvPr id="10" name="正方形/長方形 9"/>
          <p:cNvSpPr/>
          <p:nvPr/>
        </p:nvSpPr>
        <p:spPr>
          <a:xfrm>
            <a:off x="4749788" y="1998504"/>
            <a:ext cx="796552" cy="2600988"/>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2"/>
                </a:solidFill>
              </a:rPr>
              <a:t>シ</a:t>
            </a:r>
          </a:p>
          <a:p>
            <a:pPr algn="ctr"/>
            <a:r>
              <a:rPr lang="ja-JP" altLang="en-US" sz="2800" b="1" dirty="0">
                <a:solidFill>
                  <a:schemeClr val="bg2"/>
                </a:solidFill>
              </a:rPr>
              <a:t>ェ</a:t>
            </a:r>
          </a:p>
          <a:p>
            <a:pPr algn="ctr"/>
            <a:r>
              <a:rPr lang="ja-JP" altLang="en-US" sz="2800" b="1" dirty="0">
                <a:solidFill>
                  <a:schemeClr val="bg2"/>
                </a:solidFill>
              </a:rPr>
              <a:t>ル</a:t>
            </a:r>
          </a:p>
          <a:p>
            <a:pPr algn="ctr"/>
            <a:r>
              <a:rPr lang="ja-JP" altLang="en-US" sz="2800" b="1" dirty="0">
                <a:solidFill>
                  <a:schemeClr val="bg2"/>
                </a:solidFill>
              </a:rPr>
              <a:t>ド</a:t>
            </a:r>
          </a:p>
          <a:p>
            <a:pPr algn="ctr"/>
            <a:r>
              <a:rPr lang="ja-JP" altLang="en-US" sz="2800" b="1" dirty="0">
                <a:solidFill>
                  <a:schemeClr val="bg2"/>
                </a:solidFill>
              </a:rPr>
              <a:t>ン</a:t>
            </a:r>
            <a:endParaRPr kumimoji="1" lang="ja-JP" altLang="en-US" sz="2800" b="1" dirty="0">
              <a:solidFill>
                <a:schemeClr val="bg2"/>
              </a:solidFill>
            </a:endParaRPr>
          </a:p>
        </p:txBody>
      </p:sp>
      <p:sp>
        <p:nvSpPr>
          <p:cNvPr id="11" name="正方形/長方形 10"/>
          <p:cNvSpPr/>
          <p:nvPr/>
        </p:nvSpPr>
        <p:spPr>
          <a:xfrm>
            <a:off x="7976583" y="4077072"/>
            <a:ext cx="864096" cy="2627702"/>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rPr>
              <a:t>新資本主義</a:t>
            </a:r>
          </a:p>
        </p:txBody>
      </p:sp>
      <p:sp>
        <p:nvSpPr>
          <p:cNvPr id="12" name="正方形/長方形 11"/>
          <p:cNvSpPr/>
          <p:nvPr/>
        </p:nvSpPr>
        <p:spPr>
          <a:xfrm>
            <a:off x="5820348" y="1875094"/>
            <a:ext cx="796552" cy="479664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bg2"/>
                </a:solidFill>
              </a:rPr>
              <a:t>共和党</a:t>
            </a:r>
          </a:p>
        </p:txBody>
      </p:sp>
      <p:sp>
        <p:nvSpPr>
          <p:cNvPr id="13" name="正方形/長方形 12"/>
          <p:cNvSpPr/>
          <p:nvPr/>
        </p:nvSpPr>
        <p:spPr>
          <a:xfrm>
            <a:off x="6832442" y="1966354"/>
            <a:ext cx="864096" cy="3803789"/>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tx1"/>
                </a:solidFill>
              </a:rPr>
              <a:t>ハイエク派</a:t>
            </a:r>
            <a:endParaRPr kumimoji="1" lang="ja-JP" altLang="en-US" sz="3200" dirty="0">
              <a:solidFill>
                <a:schemeClr val="tx1"/>
              </a:solidFill>
            </a:endParaRPr>
          </a:p>
        </p:txBody>
      </p:sp>
      <p:sp>
        <p:nvSpPr>
          <p:cNvPr id="14" name="正方形/長方形 13"/>
          <p:cNvSpPr/>
          <p:nvPr/>
        </p:nvSpPr>
        <p:spPr>
          <a:xfrm>
            <a:off x="2013924" y="4077072"/>
            <a:ext cx="816973" cy="262770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bg1"/>
                </a:solidFill>
              </a:rPr>
              <a:t>修正資本主義</a:t>
            </a:r>
          </a:p>
        </p:txBody>
      </p:sp>
      <p:sp>
        <p:nvSpPr>
          <p:cNvPr id="15" name="正方形/長方形 14"/>
          <p:cNvSpPr/>
          <p:nvPr/>
        </p:nvSpPr>
        <p:spPr>
          <a:xfrm>
            <a:off x="2807804" y="4077073"/>
            <a:ext cx="792088" cy="2627704"/>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bg1"/>
                </a:solidFill>
              </a:rPr>
              <a:t>社会</a:t>
            </a:r>
            <a:r>
              <a:rPr lang="ja-JP" altLang="en-US" sz="2800" b="1" dirty="0">
                <a:solidFill>
                  <a:schemeClr val="bg1"/>
                </a:solidFill>
              </a:rPr>
              <a:t>民主主義</a:t>
            </a:r>
            <a:endParaRPr kumimoji="1" lang="ja-JP" altLang="en-US" sz="2800" b="1" dirty="0">
              <a:solidFill>
                <a:schemeClr val="bg1"/>
              </a:solidFill>
            </a:endParaRPr>
          </a:p>
        </p:txBody>
      </p:sp>
      <p:sp>
        <p:nvSpPr>
          <p:cNvPr id="16" name="右矢印 15"/>
          <p:cNvSpPr/>
          <p:nvPr/>
        </p:nvSpPr>
        <p:spPr>
          <a:xfrm>
            <a:off x="4067944" y="692696"/>
            <a:ext cx="936104" cy="360040"/>
          </a:xfrm>
          <a:prstGeom prst="righ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左矢印 25"/>
          <p:cNvSpPr/>
          <p:nvPr/>
        </p:nvSpPr>
        <p:spPr>
          <a:xfrm rot="21144720" flipV="1">
            <a:off x="1614454" y="1486800"/>
            <a:ext cx="3403917" cy="265441"/>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左矢印 26"/>
          <p:cNvSpPr/>
          <p:nvPr/>
        </p:nvSpPr>
        <p:spPr>
          <a:xfrm rot="20847230" flipV="1">
            <a:off x="3637540" y="1549516"/>
            <a:ext cx="2302932" cy="268273"/>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左矢印 27"/>
          <p:cNvSpPr/>
          <p:nvPr/>
        </p:nvSpPr>
        <p:spPr>
          <a:xfrm rot="20007493" flipV="1">
            <a:off x="4542952" y="1683720"/>
            <a:ext cx="2207971" cy="26908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左矢印 28"/>
          <p:cNvSpPr/>
          <p:nvPr/>
        </p:nvSpPr>
        <p:spPr>
          <a:xfrm rot="15299686" flipV="1">
            <a:off x="6941010" y="1467061"/>
            <a:ext cx="491360" cy="301389"/>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左矢印 29"/>
          <p:cNvSpPr/>
          <p:nvPr/>
        </p:nvSpPr>
        <p:spPr>
          <a:xfrm rot="14924858" flipV="1">
            <a:off x="4761407" y="5057930"/>
            <a:ext cx="1163873" cy="23908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左矢印 30"/>
          <p:cNvSpPr/>
          <p:nvPr/>
        </p:nvSpPr>
        <p:spPr>
          <a:xfrm rot="12718766" flipV="1">
            <a:off x="7722629" y="3578358"/>
            <a:ext cx="672694" cy="243014"/>
          </a:xfrm>
          <a:prstGeom prst="left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22" name="図 21"/>
          <p:cNvPicPr/>
          <p:nvPr/>
        </p:nvPicPr>
        <p:blipFill>
          <a:blip r:embed="rId4">
            <a:extLst>
              <a:ext uri="{28A0092B-C50C-407E-A947-70E740481C1C}">
                <a14:useLocalDpi xmlns:a14="http://schemas.microsoft.com/office/drawing/2010/main" val="0"/>
              </a:ext>
            </a:extLst>
          </a:blip>
          <a:stretch>
            <a:fillRect/>
          </a:stretch>
        </p:blipFill>
        <p:spPr>
          <a:xfrm>
            <a:off x="611560" y="1263220"/>
            <a:ext cx="5607063" cy="5377380"/>
          </a:xfrm>
          <a:prstGeom prst="rect">
            <a:avLst/>
          </a:prstGeom>
        </p:spPr>
      </p:pic>
    </p:spTree>
    <p:extLst>
      <p:ext uri="{BB962C8B-B14F-4D97-AF65-F5344CB8AC3E}">
        <p14:creationId xmlns:p14="http://schemas.microsoft.com/office/powerpoint/2010/main" val="225636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300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6659" name="Object 2"/>
          <p:cNvGraphicFramePr>
            <a:graphicFrameLocks noGrp="1" noChangeAspect="1"/>
          </p:cNvGraphicFramePr>
          <p:nvPr>
            <p:ph sz="quarter" idx="1"/>
          </p:nvPr>
        </p:nvGraphicFramePr>
        <p:xfrm>
          <a:off x="0" y="4941888"/>
          <a:ext cx="1555750" cy="1916112"/>
        </p:xfrm>
        <a:graphic>
          <a:graphicData uri="http://schemas.openxmlformats.org/presentationml/2006/ole">
            <mc:AlternateContent xmlns:mc="http://schemas.openxmlformats.org/markup-compatibility/2006">
              <mc:Choice xmlns:v="urn:schemas-microsoft-com:vml" Requires="v">
                <p:oleObj name="Image" r:id="rId3" imgW="646177" imgH="795597" progId="">
                  <p:embed/>
                </p:oleObj>
              </mc:Choice>
              <mc:Fallback>
                <p:oleObj name="Image" r:id="rId3" imgW="646177" imgH="795597" progId="">
                  <p:embed/>
                  <p:pic>
                    <p:nvPicPr>
                      <p:cNvPr id="0" name=""/>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941888"/>
                        <a:ext cx="1555750" cy="191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660" name="Object 3"/>
          <p:cNvGraphicFramePr>
            <a:graphicFrameLocks noGrp="1" noChangeAspect="1"/>
          </p:cNvGraphicFramePr>
          <p:nvPr>
            <p:ph sz="quarter" idx="2"/>
          </p:nvPr>
        </p:nvGraphicFramePr>
        <p:xfrm>
          <a:off x="0" y="0"/>
          <a:ext cx="1584325" cy="1800225"/>
        </p:xfrm>
        <a:graphic>
          <a:graphicData uri="http://schemas.openxmlformats.org/presentationml/2006/ole">
            <mc:AlternateContent xmlns:mc="http://schemas.openxmlformats.org/markup-compatibility/2006">
              <mc:Choice xmlns:v="urn:schemas-microsoft-com:vml" Requires="v">
                <p:oleObj name="Image" r:id="rId5" imgW="722500" imgH="820053" progId="">
                  <p:embed/>
                </p:oleObj>
              </mc:Choice>
              <mc:Fallback>
                <p:oleObj name="Image" r:id="rId5" imgW="722500" imgH="820053" progId="">
                  <p:embed/>
                  <p:pic>
                    <p:nvPicPr>
                      <p:cNvPr id="0" name=""/>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4325"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661" name="Object 4"/>
          <p:cNvGraphicFramePr>
            <a:graphicFrameLocks noGrp="1" noChangeAspect="1"/>
          </p:cNvGraphicFramePr>
          <p:nvPr>
            <p:ph sz="quarter" idx="3"/>
          </p:nvPr>
        </p:nvGraphicFramePr>
        <p:xfrm>
          <a:off x="7666038" y="0"/>
          <a:ext cx="1477962" cy="1871663"/>
        </p:xfrm>
        <a:graphic>
          <a:graphicData uri="http://schemas.openxmlformats.org/presentationml/2006/ole">
            <mc:AlternateContent xmlns:mc="http://schemas.openxmlformats.org/markup-compatibility/2006">
              <mc:Choice xmlns:v="urn:schemas-microsoft-com:vml" Requires="v">
                <p:oleObj name="Image" r:id="rId7" imgW="603352" imgH="764985" progId="">
                  <p:embed/>
                </p:oleObj>
              </mc:Choice>
              <mc:Fallback>
                <p:oleObj name="Image" r:id="rId7" imgW="603352" imgH="764985" progId="">
                  <p:embed/>
                  <p:pic>
                    <p:nvPicPr>
                      <p:cNvPr id="0" name=""/>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66038" y="0"/>
                        <a:ext cx="1477962" cy="1871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6662" name="Object 5"/>
          <p:cNvGraphicFramePr>
            <a:graphicFrameLocks noGrp="1" noChangeAspect="1"/>
          </p:cNvGraphicFramePr>
          <p:nvPr>
            <p:ph sz="quarter" idx="4"/>
          </p:nvPr>
        </p:nvGraphicFramePr>
        <p:xfrm>
          <a:off x="7604125" y="5113338"/>
          <a:ext cx="1539875" cy="1744662"/>
        </p:xfrm>
        <a:graphic>
          <a:graphicData uri="http://schemas.openxmlformats.org/presentationml/2006/ole">
            <mc:AlternateContent xmlns:mc="http://schemas.openxmlformats.org/markup-compatibility/2006">
              <mc:Choice xmlns:v="urn:schemas-microsoft-com:vml" Requires="v">
                <p:oleObj name="Image" r:id="rId9" imgW="713173" imgH="807858" progId="">
                  <p:embed/>
                </p:oleObj>
              </mc:Choice>
              <mc:Fallback>
                <p:oleObj name="Image" r:id="rId9" imgW="713173" imgH="807858" progId="">
                  <p:embed/>
                  <p:pic>
                    <p:nvPicPr>
                      <p:cNvPr id="0" name=""/>
                      <p:cNvPicPr>
                        <a:picLocks noGrp="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604125" y="5113338"/>
                        <a:ext cx="1539875" cy="174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6664" name="Line 8"/>
          <p:cNvSpPr>
            <a:spLocks noChangeShapeType="1"/>
          </p:cNvSpPr>
          <p:nvPr/>
        </p:nvSpPr>
        <p:spPr bwMode="auto">
          <a:xfrm flipV="1">
            <a:off x="1547664" y="620688"/>
            <a:ext cx="5688012" cy="0"/>
          </a:xfrm>
          <a:prstGeom prst="line">
            <a:avLst/>
          </a:prstGeom>
          <a:noFill/>
          <a:ln w="76200">
            <a:solidFill>
              <a:srgbClr val="FFFFCC"/>
            </a:solidFill>
            <a:round/>
            <a:headEnd/>
            <a:tailEnd type="triangle" w="med" len="med"/>
          </a:ln>
        </p:spPr>
        <p:txBody>
          <a:bodyPr/>
          <a:lstStyle/>
          <a:p>
            <a:endParaRPr lang="ja-JP" altLang="en-US" dirty="0"/>
          </a:p>
        </p:txBody>
      </p:sp>
      <p:sp>
        <p:nvSpPr>
          <p:cNvPr id="326665" name="Line 9"/>
          <p:cNvSpPr>
            <a:spLocks noChangeShapeType="1"/>
          </p:cNvSpPr>
          <p:nvPr/>
        </p:nvSpPr>
        <p:spPr bwMode="auto">
          <a:xfrm>
            <a:off x="8893175" y="1916113"/>
            <a:ext cx="0" cy="2833687"/>
          </a:xfrm>
          <a:prstGeom prst="line">
            <a:avLst/>
          </a:prstGeom>
          <a:noFill/>
          <a:ln w="76200">
            <a:solidFill>
              <a:srgbClr val="FFFFCC"/>
            </a:solidFill>
            <a:round/>
            <a:headEnd/>
            <a:tailEnd type="triangle" w="med" len="med"/>
          </a:ln>
        </p:spPr>
        <p:txBody>
          <a:bodyPr/>
          <a:lstStyle/>
          <a:p>
            <a:endParaRPr lang="ja-JP" altLang="en-US" dirty="0"/>
          </a:p>
        </p:txBody>
      </p:sp>
      <p:sp>
        <p:nvSpPr>
          <p:cNvPr id="326666" name="Line 10"/>
          <p:cNvSpPr>
            <a:spLocks noChangeShapeType="1"/>
          </p:cNvSpPr>
          <p:nvPr/>
        </p:nvSpPr>
        <p:spPr bwMode="auto">
          <a:xfrm flipH="1">
            <a:off x="1908175" y="6524625"/>
            <a:ext cx="5722938" cy="0"/>
          </a:xfrm>
          <a:prstGeom prst="line">
            <a:avLst/>
          </a:prstGeom>
          <a:noFill/>
          <a:ln w="76200">
            <a:solidFill>
              <a:srgbClr val="FFFFCC"/>
            </a:solidFill>
            <a:round/>
            <a:headEnd/>
            <a:tailEnd type="triangle" w="med" len="med"/>
          </a:ln>
        </p:spPr>
        <p:txBody>
          <a:bodyPr/>
          <a:lstStyle/>
          <a:p>
            <a:endParaRPr lang="ja-JP" altLang="en-US" dirty="0"/>
          </a:p>
        </p:txBody>
      </p:sp>
      <p:sp>
        <p:nvSpPr>
          <p:cNvPr id="326667" name="Line 11"/>
          <p:cNvSpPr>
            <a:spLocks noChangeShapeType="1"/>
          </p:cNvSpPr>
          <p:nvPr/>
        </p:nvSpPr>
        <p:spPr bwMode="auto">
          <a:xfrm flipV="1">
            <a:off x="250825" y="1916113"/>
            <a:ext cx="0" cy="3125787"/>
          </a:xfrm>
          <a:prstGeom prst="line">
            <a:avLst/>
          </a:prstGeom>
          <a:noFill/>
          <a:ln w="76200">
            <a:solidFill>
              <a:srgbClr val="FFFFCC"/>
            </a:solidFill>
            <a:round/>
            <a:headEnd/>
            <a:tailEnd type="triangle" w="med" len="med"/>
          </a:ln>
        </p:spPr>
        <p:txBody>
          <a:bodyPr/>
          <a:lstStyle/>
          <a:p>
            <a:endParaRPr lang="ja-JP" altLang="en-US" dirty="0"/>
          </a:p>
        </p:txBody>
      </p:sp>
      <p:sp>
        <p:nvSpPr>
          <p:cNvPr id="326668" name="Text Box 12"/>
          <p:cNvSpPr txBox="1">
            <a:spLocks noChangeArrowheads="1"/>
          </p:cNvSpPr>
          <p:nvPr/>
        </p:nvSpPr>
        <p:spPr bwMode="auto">
          <a:xfrm>
            <a:off x="1908175" y="5537200"/>
            <a:ext cx="5499100" cy="708025"/>
          </a:xfrm>
          <a:prstGeom prst="rect">
            <a:avLst/>
          </a:prstGeom>
          <a:solidFill>
            <a:srgbClr val="FFFFCC"/>
          </a:solidFill>
          <a:ln w="9525">
            <a:noFill/>
            <a:miter lim="800000"/>
            <a:headEnd/>
            <a:tailEnd/>
          </a:ln>
        </p:spPr>
        <p:txBody>
          <a:bodyPr>
            <a:spAutoFit/>
          </a:bodyPr>
          <a:lstStyle/>
          <a:p>
            <a:pPr algn="ctr">
              <a:spcBef>
                <a:spcPct val="50000"/>
              </a:spcBef>
            </a:pPr>
            <a:r>
              <a:rPr lang="en-US" altLang="ja-JP" sz="4000" dirty="0">
                <a:solidFill>
                  <a:srgbClr val="FF0000"/>
                </a:solidFill>
              </a:rPr>
              <a:t>Back Scratching</a:t>
            </a:r>
            <a:r>
              <a:rPr lang="ja-JP" altLang="en-US" sz="4000" dirty="0">
                <a:solidFill>
                  <a:srgbClr val="FF0000"/>
                </a:solidFill>
              </a:rPr>
              <a:t>の世界</a:t>
            </a:r>
          </a:p>
        </p:txBody>
      </p:sp>
      <p:sp>
        <p:nvSpPr>
          <p:cNvPr id="13" name="タイトル 1"/>
          <p:cNvSpPr txBox="1">
            <a:spLocks/>
          </p:cNvSpPr>
          <p:nvPr/>
        </p:nvSpPr>
        <p:spPr bwMode="auto">
          <a:xfrm>
            <a:off x="1691680" y="1556792"/>
            <a:ext cx="5904656" cy="396044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lgn="ctr" eaLnBrk="0" hangingPunct="0"/>
            <a:r>
              <a:rPr kumimoji="1" lang="ja-JP" altLang="en-US" sz="4400" i="0" u="none" strike="noStrike" kern="1200" normalizeH="0" baseline="0" noProof="0" dirty="0">
                <a:solidFill>
                  <a:srgbClr val="FFC000"/>
                </a:solidFill>
                <a:uLnTx/>
                <a:uFillTx/>
                <a:latin typeface="AR P明朝体U" pitchFamily="50" charset="-128"/>
                <a:ea typeface="AR P明朝体U" pitchFamily="50" charset="-128"/>
                <a:cs typeface="+mj-cs"/>
              </a:rPr>
              <a:t>創立当初における</a:t>
            </a:r>
            <a:br>
              <a:rPr kumimoji="1" lang="ja-JP" altLang="en-US" sz="4400" i="0" u="none" strike="noStrike" kern="1200" normalizeH="0" baseline="0" noProof="0" dirty="0">
                <a:solidFill>
                  <a:srgbClr val="FFC000"/>
                </a:solidFill>
                <a:uLnTx/>
                <a:uFillTx/>
                <a:latin typeface="AR P明朝体U" pitchFamily="50" charset="-128"/>
                <a:ea typeface="AR P明朝体U" pitchFamily="50" charset="-128"/>
                <a:cs typeface="+mj-cs"/>
              </a:rPr>
            </a:br>
            <a:r>
              <a:rPr kumimoji="1" lang="ja-JP" altLang="en-US" sz="4400" i="0" u="none" strike="noStrike" kern="1200" normalizeH="0" baseline="0" noProof="0" dirty="0">
                <a:solidFill>
                  <a:srgbClr val="FFC000"/>
                </a:solidFill>
                <a:uLnTx/>
                <a:uFillTx/>
                <a:latin typeface="AR P明朝体U" pitchFamily="50" charset="-128"/>
                <a:ea typeface="AR P明朝体U" pitchFamily="50" charset="-128"/>
                <a:cs typeface="+mj-cs"/>
              </a:rPr>
              <a:t>ロータリーの目的</a:t>
            </a:r>
            <a:br>
              <a:rPr kumimoji="1" lang="ja-JP" altLang="en-US" sz="4400" i="0" u="none" strike="noStrike" kern="1200" normalizeH="0" baseline="0" noProof="0" dirty="0">
                <a:solidFill>
                  <a:srgbClr val="FFC000"/>
                </a:solidFill>
                <a:uLnTx/>
                <a:uFillTx/>
                <a:latin typeface="AR P明朝体U" pitchFamily="50" charset="-128"/>
                <a:ea typeface="AR P明朝体U" pitchFamily="50" charset="-128"/>
                <a:cs typeface="+mj-cs"/>
              </a:rPr>
            </a:br>
            <a:br>
              <a:rPr lang="ja-JP" altLang="en-US" sz="4400" dirty="0">
                <a:latin typeface="AR P明朝体U" pitchFamily="50" charset="-128"/>
                <a:ea typeface="AR P明朝体U" pitchFamily="50" charset="-128"/>
                <a:cs typeface="+mj-cs"/>
              </a:rPr>
            </a:br>
            <a:r>
              <a:rPr lang="ja-JP" altLang="en-US" sz="4400" dirty="0">
                <a:latin typeface="AR P明朝体U" pitchFamily="50" charset="-128"/>
                <a:ea typeface="AR P明朝体U" pitchFamily="50" charset="-128"/>
                <a:cs typeface="+mj-cs"/>
              </a:rPr>
              <a:t>事業上の利益の促進　会員</a:t>
            </a:r>
            <a:r>
              <a:rPr kumimoji="1" lang="ja-JP" altLang="en-US" sz="4400" i="0" u="none" strike="noStrike" kern="1200" normalizeH="0" baseline="0" noProof="0" dirty="0">
                <a:uLnTx/>
                <a:uFillTx/>
                <a:latin typeface="AR P明朝体U" pitchFamily="50" charset="-128"/>
                <a:ea typeface="AR P明朝体U" pitchFamily="50" charset="-128"/>
                <a:cs typeface="+mj-cs"/>
              </a:rPr>
              <a:t>同士の親睦</a:t>
            </a:r>
            <a:r>
              <a:rPr kumimoji="1" lang="ja-JP" altLang="en-US" sz="4400" b="0" i="0" u="none" strike="noStrike" kern="1200" cap="none" spc="0" normalizeH="0" baseline="0" noProof="0" dirty="0">
                <a:ln>
                  <a:noFill/>
                </a:ln>
                <a:solidFill>
                  <a:schemeClr val="tx1"/>
                </a:solidFill>
                <a:effectLst/>
                <a:uLnTx/>
                <a:uFillTx/>
                <a:latin typeface="AR P明朝体U" pitchFamily="50" charset="-128"/>
                <a:ea typeface="AR P明朝体U" pitchFamily="50" charset="-128"/>
                <a:cs typeface="+mj-cs"/>
              </a:rPr>
              <a:t>　</a:t>
            </a:r>
            <a:br>
              <a:rPr kumimoji="1" lang="ja-JP" altLang="en-US" sz="4400" b="0" i="0" u="none" strike="noStrike" kern="1200" cap="none" spc="0" normalizeH="0" baseline="0" noProof="0" dirty="0">
                <a:ln>
                  <a:noFill/>
                </a:ln>
                <a:solidFill>
                  <a:schemeClr val="tx1"/>
                </a:solidFill>
                <a:effectLst/>
                <a:uLnTx/>
                <a:uFillTx/>
                <a:latin typeface="AR P明朝体U" pitchFamily="50" charset="-128"/>
                <a:ea typeface="AR P明朝体U" pitchFamily="50" charset="-128"/>
                <a:cs typeface="+mj-cs"/>
              </a:rPr>
            </a:br>
            <a:endParaRPr kumimoji="1" lang="ja-JP" altLang="en-US"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41750035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26660"/>
                                        </p:tgtEl>
                                        <p:attrNameLst>
                                          <p:attrName>style.visibility</p:attrName>
                                        </p:attrNameLst>
                                      </p:cBhvr>
                                      <p:to>
                                        <p:strVal val="visible"/>
                                      </p:to>
                                    </p:set>
                                    <p:anim calcmode="lin" valueType="num">
                                      <p:cBhvr additive="base">
                                        <p:cTn id="12" dur="500" fill="hold"/>
                                        <p:tgtEl>
                                          <p:spTgt spid="326660"/>
                                        </p:tgtEl>
                                        <p:attrNameLst>
                                          <p:attrName>ppt_x</p:attrName>
                                        </p:attrNameLst>
                                      </p:cBhvr>
                                      <p:tavLst>
                                        <p:tav tm="0">
                                          <p:val>
                                            <p:strVal val="0-#ppt_w/2"/>
                                          </p:val>
                                        </p:tav>
                                        <p:tav tm="100000">
                                          <p:val>
                                            <p:strVal val="#ppt_x"/>
                                          </p:val>
                                        </p:tav>
                                      </p:tavLst>
                                    </p:anim>
                                    <p:anim calcmode="lin" valueType="num">
                                      <p:cBhvr additive="base">
                                        <p:cTn id="13" dur="500" fill="hold"/>
                                        <p:tgtEl>
                                          <p:spTgt spid="326660"/>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326664"/>
                                        </p:tgtEl>
                                        <p:attrNameLst>
                                          <p:attrName>style.visibility</p:attrName>
                                        </p:attrNameLst>
                                      </p:cBhvr>
                                      <p:to>
                                        <p:strVal val="visible"/>
                                      </p:to>
                                    </p:set>
                                    <p:anim calcmode="lin" valueType="num">
                                      <p:cBhvr additive="base">
                                        <p:cTn id="16" dur="500" fill="hold"/>
                                        <p:tgtEl>
                                          <p:spTgt spid="326664"/>
                                        </p:tgtEl>
                                        <p:attrNameLst>
                                          <p:attrName>ppt_x</p:attrName>
                                        </p:attrNameLst>
                                      </p:cBhvr>
                                      <p:tavLst>
                                        <p:tav tm="0">
                                          <p:val>
                                            <p:strVal val="0-#ppt_w/2"/>
                                          </p:val>
                                        </p:tav>
                                        <p:tav tm="100000">
                                          <p:val>
                                            <p:strVal val="#ppt_x"/>
                                          </p:val>
                                        </p:tav>
                                      </p:tavLst>
                                    </p:anim>
                                    <p:anim calcmode="lin" valueType="num">
                                      <p:cBhvr additive="base">
                                        <p:cTn id="17" dur="500" fill="hold"/>
                                        <p:tgtEl>
                                          <p:spTgt spid="326664"/>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 presetClass="entr" presetSubtype="1" fill="hold" nodeType="afterEffect">
                                  <p:stCondLst>
                                    <p:cond delay="0"/>
                                  </p:stCondLst>
                                  <p:childTnLst>
                                    <p:set>
                                      <p:cBhvr>
                                        <p:cTn id="20" dur="1" fill="hold">
                                          <p:stCondLst>
                                            <p:cond delay="0"/>
                                          </p:stCondLst>
                                        </p:cTn>
                                        <p:tgtEl>
                                          <p:spTgt spid="326661"/>
                                        </p:tgtEl>
                                        <p:attrNameLst>
                                          <p:attrName>style.visibility</p:attrName>
                                        </p:attrNameLst>
                                      </p:cBhvr>
                                      <p:to>
                                        <p:strVal val="visible"/>
                                      </p:to>
                                    </p:set>
                                    <p:anim calcmode="lin" valueType="num">
                                      <p:cBhvr additive="base">
                                        <p:cTn id="21" dur="500" fill="hold"/>
                                        <p:tgtEl>
                                          <p:spTgt spid="326661"/>
                                        </p:tgtEl>
                                        <p:attrNameLst>
                                          <p:attrName>ppt_x</p:attrName>
                                        </p:attrNameLst>
                                      </p:cBhvr>
                                      <p:tavLst>
                                        <p:tav tm="0">
                                          <p:val>
                                            <p:strVal val="#ppt_x"/>
                                          </p:val>
                                        </p:tav>
                                        <p:tav tm="100000">
                                          <p:val>
                                            <p:strVal val="#ppt_x"/>
                                          </p:val>
                                        </p:tav>
                                      </p:tavLst>
                                    </p:anim>
                                    <p:anim calcmode="lin" valueType="num">
                                      <p:cBhvr additive="base">
                                        <p:cTn id="22" dur="500" fill="hold"/>
                                        <p:tgtEl>
                                          <p:spTgt spid="326661"/>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326665"/>
                                        </p:tgtEl>
                                        <p:attrNameLst>
                                          <p:attrName>style.visibility</p:attrName>
                                        </p:attrNameLst>
                                      </p:cBhvr>
                                      <p:to>
                                        <p:strVal val="visible"/>
                                      </p:to>
                                    </p:set>
                                    <p:anim calcmode="lin" valueType="num">
                                      <p:cBhvr additive="base">
                                        <p:cTn id="25" dur="500" fill="hold"/>
                                        <p:tgtEl>
                                          <p:spTgt spid="326665"/>
                                        </p:tgtEl>
                                        <p:attrNameLst>
                                          <p:attrName>ppt_x</p:attrName>
                                        </p:attrNameLst>
                                      </p:cBhvr>
                                      <p:tavLst>
                                        <p:tav tm="0">
                                          <p:val>
                                            <p:strVal val="#ppt_x"/>
                                          </p:val>
                                        </p:tav>
                                        <p:tav tm="100000">
                                          <p:val>
                                            <p:strVal val="#ppt_x"/>
                                          </p:val>
                                        </p:tav>
                                      </p:tavLst>
                                    </p:anim>
                                    <p:anim calcmode="lin" valueType="num">
                                      <p:cBhvr additive="base">
                                        <p:cTn id="26" dur="500" fill="hold"/>
                                        <p:tgtEl>
                                          <p:spTgt spid="326665"/>
                                        </p:tgtEl>
                                        <p:attrNameLst>
                                          <p:attrName>ppt_y</p:attrName>
                                        </p:attrNameLst>
                                      </p:cBhvr>
                                      <p:tavLst>
                                        <p:tav tm="0">
                                          <p:val>
                                            <p:strVal val="0-#ppt_h/2"/>
                                          </p:val>
                                        </p:tav>
                                        <p:tav tm="100000">
                                          <p:val>
                                            <p:strVal val="#ppt_y"/>
                                          </p:val>
                                        </p:tav>
                                      </p:tavLst>
                                    </p:anim>
                                  </p:childTnLst>
                                </p:cTn>
                              </p:par>
                            </p:childTnLst>
                          </p:cTn>
                        </p:par>
                        <p:par>
                          <p:cTn id="27" fill="hold">
                            <p:stCondLst>
                              <p:cond delay="1000"/>
                            </p:stCondLst>
                            <p:childTnLst>
                              <p:par>
                                <p:cTn id="28" presetID="2" presetClass="entr" presetSubtype="2" fill="hold" nodeType="afterEffect">
                                  <p:stCondLst>
                                    <p:cond delay="0"/>
                                  </p:stCondLst>
                                  <p:childTnLst>
                                    <p:set>
                                      <p:cBhvr>
                                        <p:cTn id="29" dur="1" fill="hold">
                                          <p:stCondLst>
                                            <p:cond delay="0"/>
                                          </p:stCondLst>
                                        </p:cTn>
                                        <p:tgtEl>
                                          <p:spTgt spid="326662"/>
                                        </p:tgtEl>
                                        <p:attrNameLst>
                                          <p:attrName>style.visibility</p:attrName>
                                        </p:attrNameLst>
                                      </p:cBhvr>
                                      <p:to>
                                        <p:strVal val="visible"/>
                                      </p:to>
                                    </p:set>
                                    <p:anim calcmode="lin" valueType="num">
                                      <p:cBhvr additive="base">
                                        <p:cTn id="30" dur="500" fill="hold"/>
                                        <p:tgtEl>
                                          <p:spTgt spid="326662"/>
                                        </p:tgtEl>
                                        <p:attrNameLst>
                                          <p:attrName>ppt_x</p:attrName>
                                        </p:attrNameLst>
                                      </p:cBhvr>
                                      <p:tavLst>
                                        <p:tav tm="0">
                                          <p:val>
                                            <p:strVal val="1+#ppt_w/2"/>
                                          </p:val>
                                        </p:tav>
                                        <p:tav tm="100000">
                                          <p:val>
                                            <p:strVal val="#ppt_x"/>
                                          </p:val>
                                        </p:tav>
                                      </p:tavLst>
                                    </p:anim>
                                    <p:anim calcmode="lin" valueType="num">
                                      <p:cBhvr additive="base">
                                        <p:cTn id="31" dur="500" fill="hold"/>
                                        <p:tgtEl>
                                          <p:spTgt spid="326662"/>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326666"/>
                                        </p:tgtEl>
                                        <p:attrNameLst>
                                          <p:attrName>style.visibility</p:attrName>
                                        </p:attrNameLst>
                                      </p:cBhvr>
                                      <p:to>
                                        <p:strVal val="visible"/>
                                      </p:to>
                                    </p:set>
                                    <p:anim calcmode="lin" valueType="num">
                                      <p:cBhvr additive="base">
                                        <p:cTn id="34" dur="500" fill="hold"/>
                                        <p:tgtEl>
                                          <p:spTgt spid="326666"/>
                                        </p:tgtEl>
                                        <p:attrNameLst>
                                          <p:attrName>ppt_x</p:attrName>
                                        </p:attrNameLst>
                                      </p:cBhvr>
                                      <p:tavLst>
                                        <p:tav tm="0">
                                          <p:val>
                                            <p:strVal val="1+#ppt_w/2"/>
                                          </p:val>
                                        </p:tav>
                                        <p:tav tm="100000">
                                          <p:val>
                                            <p:strVal val="#ppt_x"/>
                                          </p:val>
                                        </p:tav>
                                      </p:tavLst>
                                    </p:anim>
                                    <p:anim calcmode="lin" valueType="num">
                                      <p:cBhvr additive="base">
                                        <p:cTn id="35" dur="500" fill="hold"/>
                                        <p:tgtEl>
                                          <p:spTgt spid="326666"/>
                                        </p:tgtEl>
                                        <p:attrNameLst>
                                          <p:attrName>ppt_y</p:attrName>
                                        </p:attrNameLst>
                                      </p:cBhvr>
                                      <p:tavLst>
                                        <p:tav tm="0">
                                          <p:val>
                                            <p:strVal val="#ppt_y"/>
                                          </p:val>
                                        </p:tav>
                                        <p:tav tm="100000">
                                          <p:val>
                                            <p:strVal val="#ppt_y"/>
                                          </p:val>
                                        </p:tav>
                                      </p:tavLst>
                                    </p:anim>
                                  </p:childTnLst>
                                </p:cTn>
                              </p:par>
                            </p:childTnLst>
                          </p:cTn>
                        </p:par>
                        <p:par>
                          <p:cTn id="36" fill="hold">
                            <p:stCondLst>
                              <p:cond delay="1500"/>
                            </p:stCondLst>
                            <p:childTnLst>
                              <p:par>
                                <p:cTn id="37" presetID="2" presetClass="entr" presetSubtype="4" fill="hold" nodeType="afterEffect">
                                  <p:stCondLst>
                                    <p:cond delay="0"/>
                                  </p:stCondLst>
                                  <p:childTnLst>
                                    <p:set>
                                      <p:cBhvr>
                                        <p:cTn id="38" dur="1" fill="hold">
                                          <p:stCondLst>
                                            <p:cond delay="0"/>
                                          </p:stCondLst>
                                        </p:cTn>
                                        <p:tgtEl>
                                          <p:spTgt spid="326659"/>
                                        </p:tgtEl>
                                        <p:attrNameLst>
                                          <p:attrName>style.visibility</p:attrName>
                                        </p:attrNameLst>
                                      </p:cBhvr>
                                      <p:to>
                                        <p:strVal val="visible"/>
                                      </p:to>
                                    </p:set>
                                    <p:anim calcmode="lin" valueType="num">
                                      <p:cBhvr additive="base">
                                        <p:cTn id="39" dur="500" fill="hold"/>
                                        <p:tgtEl>
                                          <p:spTgt spid="326659"/>
                                        </p:tgtEl>
                                        <p:attrNameLst>
                                          <p:attrName>ppt_x</p:attrName>
                                        </p:attrNameLst>
                                      </p:cBhvr>
                                      <p:tavLst>
                                        <p:tav tm="0">
                                          <p:val>
                                            <p:strVal val="#ppt_x"/>
                                          </p:val>
                                        </p:tav>
                                        <p:tav tm="100000">
                                          <p:val>
                                            <p:strVal val="#ppt_x"/>
                                          </p:val>
                                        </p:tav>
                                      </p:tavLst>
                                    </p:anim>
                                    <p:anim calcmode="lin" valueType="num">
                                      <p:cBhvr additive="base">
                                        <p:cTn id="40" dur="500" fill="hold"/>
                                        <p:tgtEl>
                                          <p:spTgt spid="32665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26667"/>
                                        </p:tgtEl>
                                        <p:attrNameLst>
                                          <p:attrName>style.visibility</p:attrName>
                                        </p:attrNameLst>
                                      </p:cBhvr>
                                      <p:to>
                                        <p:strVal val="visible"/>
                                      </p:to>
                                    </p:set>
                                    <p:anim calcmode="lin" valueType="num">
                                      <p:cBhvr additive="base">
                                        <p:cTn id="43" dur="500" fill="hold"/>
                                        <p:tgtEl>
                                          <p:spTgt spid="326667"/>
                                        </p:tgtEl>
                                        <p:attrNameLst>
                                          <p:attrName>ppt_x</p:attrName>
                                        </p:attrNameLst>
                                      </p:cBhvr>
                                      <p:tavLst>
                                        <p:tav tm="0">
                                          <p:val>
                                            <p:strVal val="#ppt_x"/>
                                          </p:val>
                                        </p:tav>
                                        <p:tav tm="100000">
                                          <p:val>
                                            <p:strVal val="#ppt_x"/>
                                          </p:val>
                                        </p:tav>
                                      </p:tavLst>
                                    </p:anim>
                                    <p:anim calcmode="lin" valueType="num">
                                      <p:cBhvr additive="base">
                                        <p:cTn id="44" dur="500" fill="hold"/>
                                        <p:tgtEl>
                                          <p:spTgt spid="326667"/>
                                        </p:tgtEl>
                                        <p:attrNameLst>
                                          <p:attrName>ppt_y</p:attrName>
                                        </p:attrNameLst>
                                      </p:cBhvr>
                                      <p:tavLst>
                                        <p:tav tm="0">
                                          <p:val>
                                            <p:strVal val="1+#ppt_h/2"/>
                                          </p:val>
                                        </p:tav>
                                        <p:tav tm="100000">
                                          <p:val>
                                            <p:strVal val="#ppt_y"/>
                                          </p:val>
                                        </p:tav>
                                      </p:tavLst>
                                    </p:anim>
                                  </p:childTnLst>
                                </p:cTn>
                              </p:par>
                            </p:childTnLst>
                          </p:cTn>
                        </p:par>
                        <p:par>
                          <p:cTn id="45" fill="hold">
                            <p:stCondLst>
                              <p:cond delay="2000"/>
                            </p:stCondLst>
                            <p:childTnLst>
                              <p:par>
                                <p:cTn id="46" presetID="49" presetClass="entr" presetSubtype="0" decel="100000" fill="hold" grpId="0" nodeType="afterEffect">
                                  <p:stCondLst>
                                    <p:cond delay="0"/>
                                  </p:stCondLst>
                                  <p:childTnLst>
                                    <p:set>
                                      <p:cBhvr>
                                        <p:cTn id="47" dur="1" fill="hold">
                                          <p:stCondLst>
                                            <p:cond delay="0"/>
                                          </p:stCondLst>
                                        </p:cTn>
                                        <p:tgtEl>
                                          <p:spTgt spid="326668"/>
                                        </p:tgtEl>
                                        <p:attrNameLst>
                                          <p:attrName>style.visibility</p:attrName>
                                        </p:attrNameLst>
                                      </p:cBhvr>
                                      <p:to>
                                        <p:strVal val="visible"/>
                                      </p:to>
                                    </p:set>
                                    <p:anim calcmode="lin" valueType="num">
                                      <p:cBhvr>
                                        <p:cTn id="48" dur="500" fill="hold"/>
                                        <p:tgtEl>
                                          <p:spTgt spid="326668"/>
                                        </p:tgtEl>
                                        <p:attrNameLst>
                                          <p:attrName>ppt_w</p:attrName>
                                        </p:attrNameLst>
                                      </p:cBhvr>
                                      <p:tavLst>
                                        <p:tav tm="0">
                                          <p:val>
                                            <p:fltVal val="0"/>
                                          </p:val>
                                        </p:tav>
                                        <p:tav tm="100000">
                                          <p:val>
                                            <p:strVal val="#ppt_w"/>
                                          </p:val>
                                        </p:tav>
                                      </p:tavLst>
                                    </p:anim>
                                    <p:anim calcmode="lin" valueType="num">
                                      <p:cBhvr>
                                        <p:cTn id="49" dur="500" fill="hold"/>
                                        <p:tgtEl>
                                          <p:spTgt spid="326668"/>
                                        </p:tgtEl>
                                        <p:attrNameLst>
                                          <p:attrName>ppt_h</p:attrName>
                                        </p:attrNameLst>
                                      </p:cBhvr>
                                      <p:tavLst>
                                        <p:tav tm="0">
                                          <p:val>
                                            <p:fltVal val="0"/>
                                          </p:val>
                                        </p:tav>
                                        <p:tav tm="100000">
                                          <p:val>
                                            <p:strVal val="#ppt_h"/>
                                          </p:val>
                                        </p:tav>
                                      </p:tavLst>
                                    </p:anim>
                                    <p:anim calcmode="lin" valueType="num">
                                      <p:cBhvr>
                                        <p:cTn id="50" dur="500" fill="hold"/>
                                        <p:tgtEl>
                                          <p:spTgt spid="326668"/>
                                        </p:tgtEl>
                                        <p:attrNameLst>
                                          <p:attrName>style.rotation</p:attrName>
                                        </p:attrNameLst>
                                      </p:cBhvr>
                                      <p:tavLst>
                                        <p:tav tm="0">
                                          <p:val>
                                            <p:fltVal val="360"/>
                                          </p:val>
                                        </p:tav>
                                        <p:tav tm="100000">
                                          <p:val>
                                            <p:fltVal val="0"/>
                                          </p:val>
                                        </p:tav>
                                      </p:tavLst>
                                    </p:anim>
                                    <p:animEffect transition="in" filter="fade">
                                      <p:cBhvr>
                                        <p:cTn id="51" dur="500"/>
                                        <p:tgtEl>
                                          <p:spTgt spid="326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664" grpId="0" animBg="1"/>
      <p:bldP spid="326665" grpId="0" animBg="1"/>
      <p:bldP spid="326666" grpId="0" animBg="1"/>
      <p:bldP spid="326667" grpId="0" animBg="1"/>
      <p:bldP spid="326668" grpId="0" animBg="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6136" y="2132856"/>
            <a:ext cx="3086762" cy="4120987"/>
          </a:xfrm>
          <a:prstGeom prst="rect">
            <a:avLst/>
          </a:prstGeom>
        </p:spPr>
      </p:pic>
      <p:sp>
        <p:nvSpPr>
          <p:cNvPr id="3" name="コンテンツ プレースホルダ 2"/>
          <p:cNvSpPr>
            <a:spLocks noGrp="1"/>
          </p:cNvSpPr>
          <p:nvPr>
            <p:ph idx="1"/>
          </p:nvPr>
        </p:nvSpPr>
        <p:spPr>
          <a:xfrm>
            <a:off x="251520" y="571500"/>
            <a:ext cx="8496944" cy="5857875"/>
          </a:xfrm>
        </p:spPr>
        <p:txBody>
          <a:bodyPr>
            <a:normAutofit fontScale="70000" lnSpcReduction="20000"/>
          </a:bodyPr>
          <a:lstStyle/>
          <a:p>
            <a:pPr>
              <a:lnSpc>
                <a:spcPct val="120000"/>
              </a:lnSpc>
              <a:defRPr/>
            </a:pPr>
            <a:r>
              <a:rPr lang="ja-JP" altLang="en-US" sz="4600" b="1" dirty="0">
                <a:ln>
                  <a:solidFill>
                    <a:sysClr val="windowText" lastClr="000000"/>
                  </a:solidFill>
                </a:ln>
              </a:rPr>
              <a:t>シェルドンの一次資料に接することが必要で、多次資料や伝聞によって職業奉仕を語ってはならない</a:t>
            </a:r>
          </a:p>
          <a:p>
            <a:pPr>
              <a:lnSpc>
                <a:spcPct val="120000"/>
              </a:lnSpc>
              <a:defRPr/>
            </a:pPr>
            <a:r>
              <a:rPr lang="ja-JP" altLang="en-US" sz="4600" b="1" dirty="0">
                <a:ln>
                  <a:solidFill>
                    <a:sysClr val="windowText" lastClr="000000"/>
                  </a:solidFill>
                </a:ln>
              </a:rPr>
              <a:t>仏教や儒教と職業奉仕とは無関係</a:t>
            </a:r>
          </a:p>
          <a:p>
            <a:pPr>
              <a:lnSpc>
                <a:spcPct val="120000"/>
              </a:lnSpc>
              <a:defRPr/>
            </a:pPr>
            <a:r>
              <a:rPr lang="ja-JP" altLang="en-US" sz="4600" b="1" dirty="0">
                <a:ln>
                  <a:solidFill>
                    <a:sysClr val="windowText" lastClr="000000"/>
                  </a:solidFill>
                </a:ln>
              </a:rPr>
              <a:t>キリスト教から職業奉仕を語ることの危険性</a:t>
            </a:r>
          </a:p>
          <a:p>
            <a:pPr>
              <a:lnSpc>
                <a:spcPct val="120000"/>
              </a:lnSpc>
              <a:defRPr/>
            </a:pPr>
            <a:r>
              <a:rPr lang="ja-JP" altLang="en-US" sz="4600" b="1" dirty="0">
                <a:ln>
                  <a:solidFill>
                    <a:sysClr val="windowText" lastClr="000000"/>
                  </a:solidFill>
                </a:ln>
              </a:rPr>
              <a:t>カルビニズム、プロテスタンティズム、マックス・ウエーバーの天職論とロータリーの職業奉仕は無関係</a:t>
            </a:r>
          </a:p>
          <a:p>
            <a:pPr>
              <a:lnSpc>
                <a:spcPct val="120000"/>
              </a:lnSpc>
              <a:defRPr/>
            </a:pPr>
            <a:r>
              <a:rPr lang="ja-JP" altLang="en-US" sz="4600" b="1" dirty="0">
                <a:ln>
                  <a:solidFill>
                    <a:sysClr val="windowText" lastClr="000000"/>
                  </a:solidFill>
                </a:ln>
              </a:rPr>
              <a:t>倫理向上は職業奉仕実践の結果として表れる</a:t>
            </a:r>
          </a:p>
          <a:p>
            <a:pPr>
              <a:defRPr/>
            </a:pPr>
            <a:endParaRPr lang="ja-JP" altLang="en-US" sz="3600" dirty="0">
              <a:solidFill>
                <a:schemeClr val="bg1">
                  <a:lumMod val="20000"/>
                  <a:lumOff val="80000"/>
                </a:schemeClr>
              </a:solidFill>
            </a:endParaRPr>
          </a:p>
        </p:txBody>
      </p:sp>
      <p:pic>
        <p:nvPicPr>
          <p:cNvPr id="4" name="図 3" descr="genryu.gif"/>
          <p:cNvPicPr>
            <a:picLocks noChangeAspect="1"/>
          </p:cNvPicPr>
          <p:nvPr/>
        </p:nvPicPr>
        <p:blipFill>
          <a:blip r:embed="rId4" cstate="print"/>
          <a:stretch>
            <a:fillRect/>
          </a:stretch>
        </p:blipFill>
        <p:spPr>
          <a:xfrm>
            <a:off x="0" y="6500834"/>
            <a:ext cx="1261602" cy="357166"/>
          </a:xfrm>
          <a:prstGeom prst="rect">
            <a:avLst/>
          </a:prstGeom>
        </p:spPr>
      </p:pic>
      <p:sp>
        <p:nvSpPr>
          <p:cNvPr id="5" name="テキスト ボックス 4"/>
          <p:cNvSpPr txBox="1"/>
          <p:nvPr/>
        </p:nvSpPr>
        <p:spPr>
          <a:xfrm>
            <a:off x="5652120" y="6253843"/>
            <a:ext cx="3312368" cy="523220"/>
          </a:xfrm>
          <a:prstGeom prst="rect">
            <a:avLst/>
          </a:prstGeom>
          <a:noFill/>
        </p:spPr>
        <p:txBody>
          <a:bodyPr wrap="square" rtlCol="0">
            <a:spAutoFit/>
          </a:bodyPr>
          <a:lstStyle/>
          <a:p>
            <a:r>
              <a:rPr kumimoji="1" lang="ja-JP" altLang="en-US" sz="2800" dirty="0"/>
              <a:t>マックス・ウエーバー</a:t>
            </a:r>
          </a:p>
        </p:txBody>
      </p:sp>
    </p:spTree>
    <p:extLst>
      <p:ext uri="{BB962C8B-B14F-4D97-AF65-F5344CB8AC3E}">
        <p14:creationId xmlns:p14="http://schemas.microsoft.com/office/powerpoint/2010/main" val="7146926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1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4000"/>
                            </p:stCondLst>
                            <p:childTnLst>
                              <p:par>
                                <p:cTn id="26" presetID="10" presetClass="entr" presetSubtype="0"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par>
                          <p:cTn id="29" fill="hold">
                            <p:stCondLst>
                              <p:cond delay="4500"/>
                            </p:stCondLst>
                            <p:childTnLst>
                              <p:par>
                                <p:cTn id="30" presetID="10" presetClass="entr" presetSubtype="0" fill="hold" grpId="0" nodeType="after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fade">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67544" y="0"/>
            <a:ext cx="8229600" cy="1143000"/>
          </a:xfrm>
        </p:spPr>
        <p:txBody>
          <a:bodyPr>
            <a:normAutofit/>
          </a:bodyPr>
          <a:lstStyle/>
          <a:p>
            <a:r>
              <a:rPr lang="en-US" altLang="ja-JP" dirty="0">
                <a:solidFill>
                  <a:srgbClr val="FFFF99"/>
                </a:solidFill>
              </a:rPr>
              <a:t>He profits most who serves best</a:t>
            </a:r>
            <a:endParaRPr kumimoji="1" lang="ja-JP" altLang="en-US" dirty="0">
              <a:solidFill>
                <a:srgbClr val="FFFF99"/>
              </a:solidFill>
            </a:endParaRPr>
          </a:p>
        </p:txBody>
      </p:sp>
      <p:sp>
        <p:nvSpPr>
          <p:cNvPr id="7" name="コンテンツ プレースホルダ 6"/>
          <p:cNvSpPr txBox="1">
            <a:spLocks noGrp="1"/>
          </p:cNvSpPr>
          <p:nvPr>
            <p:ph sz="half" idx="1"/>
          </p:nvPr>
        </p:nvSpPr>
        <p:spPr>
          <a:xfrm>
            <a:off x="428596" y="1196975"/>
            <a:ext cx="8535892" cy="4622804"/>
          </a:xfrm>
          <a:prstGeom prst="rect">
            <a:avLst/>
          </a:prstGeom>
          <a:noFill/>
          <a:ln>
            <a:noFill/>
          </a:ln>
        </p:spPr>
        <p:txBody>
          <a:bodyPr wrap="square" rtlCol="0">
            <a:spAutoFit/>
          </a:bodyPr>
          <a:lstStyle/>
          <a:p>
            <a:r>
              <a:rPr lang="ja-JP" altLang="ja-JP" sz="3200" dirty="0">
                <a:solidFill>
                  <a:srgbClr val="FF0000"/>
                </a:solidFill>
              </a:rPr>
              <a:t>do unto others as you would have them do unto you</a:t>
            </a:r>
            <a:r>
              <a:rPr lang="ja-JP" altLang="en-US" sz="3200" dirty="0">
                <a:solidFill>
                  <a:srgbClr val="FF0000"/>
                </a:solidFill>
              </a:rPr>
              <a:t>　黄金律</a:t>
            </a:r>
          </a:p>
          <a:p>
            <a:r>
              <a:rPr lang="ja-JP" altLang="en-US" sz="3200" dirty="0"/>
              <a:t>他人</a:t>
            </a:r>
            <a:r>
              <a:rPr lang="ja-JP" altLang="ja-JP" sz="3200" dirty="0"/>
              <a:t>からしても</a:t>
            </a:r>
            <a:r>
              <a:rPr lang="ja-JP" altLang="en-US" sz="3200" dirty="0"/>
              <a:t>ら</a:t>
            </a:r>
            <a:r>
              <a:rPr lang="ja-JP" altLang="ja-JP" sz="3200" dirty="0"/>
              <a:t>いたいことを、</a:t>
            </a:r>
            <a:r>
              <a:rPr lang="ja-JP" altLang="en-US" sz="3200" dirty="0"/>
              <a:t>他人にせよ</a:t>
            </a:r>
          </a:p>
          <a:p>
            <a:r>
              <a:rPr lang="ja-JP" altLang="en-US" sz="3200" dirty="0"/>
              <a:t>他人に対して奉仕をすれば　利益が得られる</a:t>
            </a:r>
          </a:p>
          <a:p>
            <a:endParaRPr lang="ja-JP" altLang="en-US" sz="3200" dirty="0"/>
          </a:p>
          <a:p>
            <a:r>
              <a:rPr kumimoji="1" lang="ja-JP" altLang="en-US" sz="3200" dirty="0"/>
              <a:t>商売に成功する方法は</a:t>
            </a:r>
          </a:p>
          <a:p>
            <a:pPr>
              <a:buNone/>
            </a:pPr>
            <a:r>
              <a:rPr lang="ja-JP" altLang="en-US" sz="3200" dirty="0"/>
              <a:t>　 奉仕の理念に基づいて</a:t>
            </a:r>
          </a:p>
          <a:p>
            <a:pPr>
              <a:buNone/>
            </a:pPr>
            <a:r>
              <a:rPr kumimoji="1" lang="ja-JP" altLang="en-US" sz="3200" dirty="0"/>
              <a:t>　 継続的に利益をもたらす</a:t>
            </a:r>
            <a:r>
              <a:rPr lang="ja-JP" altLang="en-US" sz="3200" dirty="0"/>
              <a:t>顧客を確保すること</a:t>
            </a:r>
            <a:endParaRPr kumimoji="1" lang="ja-JP" altLang="en-US" sz="3200" dirty="0"/>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727838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nodeType="afterEffect">
                                  <p:stCondLst>
                                    <p:cond delay="0"/>
                                  </p:stCondLst>
                                  <p:iterate type="lt">
                                    <p:tmPct val="50000"/>
                                  </p:iterate>
                                  <p:childTnLst>
                                    <p:set>
                                      <p:cBhvr>
                                        <p:cTn id="6" dur="1" fill="hold">
                                          <p:stCondLst>
                                            <p:cond delay="0"/>
                                          </p:stCondLst>
                                        </p:cTn>
                                        <p:tgtEl>
                                          <p:spTgt spid="7">
                                            <p:txEl>
                                              <p:pRg st="0" end="0"/>
                                            </p:txEl>
                                          </p:spTgt>
                                        </p:tgtEl>
                                        <p:attrNameLst>
                                          <p:attrName>style.visibility</p:attrName>
                                        </p:attrNameLst>
                                      </p:cBhvr>
                                      <p:to>
                                        <p:strVal val="visible"/>
                                      </p:to>
                                    </p:set>
                                    <p:set>
                                      <p:cBhvr>
                                        <p:cTn id="7" dur="228" fill="hold">
                                          <p:stCondLst>
                                            <p:cond delay="0"/>
                                          </p:stCondLst>
                                        </p:cTn>
                                        <p:tgtEl>
                                          <p:spTgt spid="7">
                                            <p:txEl>
                                              <p:pRg st="0" end="0"/>
                                            </p:txEl>
                                          </p:spTgt>
                                        </p:tgtEl>
                                        <p:attrNameLst>
                                          <p:attrName>style.rotation</p:attrName>
                                        </p:attrNameLst>
                                      </p:cBhvr>
                                      <p:to>
                                        <p:strVal val="-45.0"/>
                                      </p:to>
                                    </p:set>
                                    <p:anim calcmode="lin" valueType="num">
                                      <p:cBhvr>
                                        <p:cTn id="8" dur="228" fill="hold">
                                          <p:stCondLst>
                                            <p:cond delay="228"/>
                                          </p:stCondLst>
                                        </p:cTn>
                                        <p:tgtEl>
                                          <p:spTgt spid="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7">
                                            <p:txEl>
                                              <p:pRg st="0" end="0"/>
                                            </p:txEl>
                                          </p:spTgt>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7">
                                            <p:txEl>
                                              <p:pRg st="0" end="0"/>
                                            </p:txEl>
                                          </p:spTgt>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10750"/>
                            </p:stCondLst>
                            <p:childTnLst>
                              <p:par>
                                <p:cTn id="13" presetID="35" presetClass="entr" presetSubtype="0" fill="hold" nodeType="after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1000"/>
                                        <p:tgtEl>
                                          <p:spTgt spid="7">
                                            <p:txEl>
                                              <p:pRg st="1" end="1"/>
                                            </p:txEl>
                                          </p:spTgt>
                                        </p:tgtEl>
                                      </p:cBhvr>
                                    </p:animEffect>
                                    <p:anim calcmode="lin" valueType="num">
                                      <p:cBhvr>
                                        <p:cTn id="16" dur="1000" fill="hold"/>
                                        <p:tgtEl>
                                          <p:spTgt spid="7">
                                            <p:txEl>
                                              <p:pRg st="1" end="1"/>
                                            </p:txEl>
                                          </p:spTgt>
                                        </p:tgtEl>
                                        <p:attrNameLst>
                                          <p:attrName>style.rotation</p:attrName>
                                        </p:attrNameLst>
                                      </p:cBhvr>
                                      <p:tavLst>
                                        <p:tav tm="0">
                                          <p:val>
                                            <p:fltVal val="720"/>
                                          </p:val>
                                        </p:tav>
                                        <p:tav tm="100000">
                                          <p:val>
                                            <p:fltVal val="0"/>
                                          </p:val>
                                        </p:tav>
                                      </p:tavLst>
                                    </p:anim>
                                    <p:anim calcmode="lin" valueType="num">
                                      <p:cBhvr>
                                        <p:cTn id="17" dur="1000" fill="hold"/>
                                        <p:tgtEl>
                                          <p:spTgt spid="7">
                                            <p:txEl>
                                              <p:pRg st="1" end="1"/>
                                            </p:txEl>
                                          </p:spTgt>
                                        </p:tgtEl>
                                        <p:attrNameLst>
                                          <p:attrName>ppt_h</p:attrName>
                                        </p:attrNameLst>
                                      </p:cBhvr>
                                      <p:tavLst>
                                        <p:tav tm="0">
                                          <p:val>
                                            <p:fltVal val="0"/>
                                          </p:val>
                                        </p:tav>
                                        <p:tav tm="100000">
                                          <p:val>
                                            <p:strVal val="#ppt_h"/>
                                          </p:val>
                                        </p:tav>
                                      </p:tavLst>
                                    </p:anim>
                                    <p:anim calcmode="lin" valueType="num">
                                      <p:cBhvr>
                                        <p:cTn id="18" dur="1000" fill="hold"/>
                                        <p:tgtEl>
                                          <p:spTgt spid="7">
                                            <p:txEl>
                                              <p:pRg st="1" end="1"/>
                                            </p:txEl>
                                          </p:spTgt>
                                        </p:tgtEl>
                                        <p:attrNameLst>
                                          <p:attrName>ppt_w</p:attrName>
                                        </p:attrNameLst>
                                      </p:cBhvr>
                                      <p:tavLst>
                                        <p:tav tm="0">
                                          <p:val>
                                            <p:fltVal val="0"/>
                                          </p:val>
                                        </p:tav>
                                        <p:tav tm="100000">
                                          <p:val>
                                            <p:strVal val="#ppt_w"/>
                                          </p:val>
                                        </p:tav>
                                      </p:tavLst>
                                    </p:anim>
                                  </p:childTnLst>
                                </p:cTn>
                              </p:par>
                            </p:childTnLst>
                          </p:cTn>
                        </p:par>
                        <p:par>
                          <p:cTn id="19" fill="hold">
                            <p:stCondLst>
                              <p:cond delay="11750"/>
                            </p:stCondLst>
                            <p:childTnLst>
                              <p:par>
                                <p:cTn id="20" presetID="35" presetClass="entr" presetSubtype="0" fill="hold" nodeType="afterEffect">
                                  <p:stCondLst>
                                    <p:cond delay="0"/>
                                  </p:stCondLst>
                                  <p:childTnLst>
                                    <p:set>
                                      <p:cBhvr>
                                        <p:cTn id="21" dur="1" fill="hold">
                                          <p:stCondLst>
                                            <p:cond delay="0"/>
                                          </p:stCondLst>
                                        </p:cTn>
                                        <p:tgtEl>
                                          <p:spTgt spid="7">
                                            <p:txEl>
                                              <p:pRg st="2" end="2"/>
                                            </p:txEl>
                                          </p:spTgt>
                                        </p:tgtEl>
                                        <p:attrNameLst>
                                          <p:attrName>style.visibility</p:attrName>
                                        </p:attrNameLst>
                                      </p:cBhvr>
                                      <p:to>
                                        <p:strVal val="visible"/>
                                      </p:to>
                                    </p:set>
                                    <p:animEffect transition="in" filter="fade">
                                      <p:cBhvr>
                                        <p:cTn id="22" dur="1000"/>
                                        <p:tgtEl>
                                          <p:spTgt spid="7">
                                            <p:txEl>
                                              <p:pRg st="2" end="2"/>
                                            </p:txEl>
                                          </p:spTgt>
                                        </p:tgtEl>
                                      </p:cBhvr>
                                    </p:animEffect>
                                    <p:anim calcmode="lin" valueType="num">
                                      <p:cBhvr>
                                        <p:cTn id="23" dur="1000" fill="hold"/>
                                        <p:tgtEl>
                                          <p:spTgt spid="7">
                                            <p:txEl>
                                              <p:pRg st="2" end="2"/>
                                            </p:txEl>
                                          </p:spTgt>
                                        </p:tgtEl>
                                        <p:attrNameLst>
                                          <p:attrName>style.rotation</p:attrName>
                                        </p:attrNameLst>
                                      </p:cBhvr>
                                      <p:tavLst>
                                        <p:tav tm="0">
                                          <p:val>
                                            <p:fltVal val="720"/>
                                          </p:val>
                                        </p:tav>
                                        <p:tav tm="100000">
                                          <p:val>
                                            <p:fltVal val="0"/>
                                          </p:val>
                                        </p:tav>
                                      </p:tavLst>
                                    </p:anim>
                                    <p:anim calcmode="lin" valueType="num">
                                      <p:cBhvr>
                                        <p:cTn id="24"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7">
                                            <p:txEl>
                                              <p:pRg st="2" end="2"/>
                                            </p:txEl>
                                          </p:spTgt>
                                        </p:tgtEl>
                                        <p:attrNameLst>
                                          <p:attrName>ppt_w</p:attrName>
                                        </p:attrNameLst>
                                      </p:cBhvr>
                                      <p:tavLst>
                                        <p:tav tm="0">
                                          <p:val>
                                            <p:fltVal val="0"/>
                                          </p:val>
                                        </p:tav>
                                        <p:tav tm="100000">
                                          <p:val>
                                            <p:strVal val="#ppt_w"/>
                                          </p:val>
                                        </p:tav>
                                      </p:tavLst>
                                    </p:anim>
                                  </p:childTnLst>
                                </p:cTn>
                              </p:par>
                            </p:childTnLst>
                          </p:cTn>
                        </p:par>
                        <p:par>
                          <p:cTn id="26" fill="hold">
                            <p:stCondLst>
                              <p:cond delay="12750"/>
                            </p:stCondLst>
                            <p:childTnLst>
                              <p:par>
                                <p:cTn id="27" presetID="38" presetClass="entr" presetSubtype="0" accel="50000" fill="hold" nodeType="afterEffect">
                                  <p:stCondLst>
                                    <p:cond delay="0"/>
                                  </p:stCondLst>
                                  <p:iterate type="lt">
                                    <p:tmPct val="50000"/>
                                  </p:iterate>
                                  <p:childTnLst>
                                    <p:set>
                                      <p:cBhvr>
                                        <p:cTn id="28" dur="1" fill="hold">
                                          <p:stCondLst>
                                            <p:cond delay="0"/>
                                          </p:stCondLst>
                                        </p:cTn>
                                        <p:tgtEl>
                                          <p:spTgt spid="7">
                                            <p:txEl>
                                              <p:pRg st="4" end="4"/>
                                            </p:txEl>
                                          </p:spTgt>
                                        </p:tgtEl>
                                        <p:attrNameLst>
                                          <p:attrName>style.visibility</p:attrName>
                                        </p:attrNameLst>
                                      </p:cBhvr>
                                      <p:to>
                                        <p:strVal val="visible"/>
                                      </p:to>
                                    </p:set>
                                    <p:set>
                                      <p:cBhvr>
                                        <p:cTn id="29" dur="227" fill="hold">
                                          <p:stCondLst>
                                            <p:cond delay="0"/>
                                          </p:stCondLst>
                                        </p:cTn>
                                        <p:tgtEl>
                                          <p:spTgt spid="7">
                                            <p:txEl>
                                              <p:pRg st="4" end="4"/>
                                            </p:txEl>
                                          </p:spTgt>
                                        </p:tgtEl>
                                        <p:attrNameLst>
                                          <p:attrName>style.rotation</p:attrName>
                                        </p:attrNameLst>
                                      </p:cBhvr>
                                      <p:to>
                                        <p:strVal val="-45.0"/>
                                      </p:to>
                                    </p:set>
                                    <p:anim calcmode="lin" valueType="num">
                                      <p:cBhvr>
                                        <p:cTn id="30" dur="227" fill="hold">
                                          <p:stCondLst>
                                            <p:cond delay="227"/>
                                          </p:stCondLst>
                                        </p:cTn>
                                        <p:tgtEl>
                                          <p:spTgt spid="7">
                                            <p:txEl>
                                              <p:pRg st="4" end="4"/>
                                            </p:txEl>
                                          </p:spTgt>
                                        </p:tgtEl>
                                        <p:attrNameLst>
                                          <p:attrName>style.rotation</p:attrName>
                                        </p:attrNameLst>
                                      </p:cBhvr>
                                      <p:tavLst>
                                        <p:tav tm="0">
                                          <p:val>
                                            <p:fltVal val="-45"/>
                                          </p:val>
                                        </p:tav>
                                        <p:tav tm="69900">
                                          <p:val>
                                            <p:fltVal val="45"/>
                                          </p:val>
                                        </p:tav>
                                        <p:tav tm="100000">
                                          <p:val>
                                            <p:fltVal val="0"/>
                                          </p:val>
                                        </p:tav>
                                      </p:tavLst>
                                    </p:anim>
                                    <p:anim calcmode="lin" valueType="num">
                                      <p:cBhvr>
                                        <p:cTn id="31" dur="227" fill="hold">
                                          <p:stCondLst>
                                            <p:cond delay="0"/>
                                          </p:stCondLst>
                                        </p:cTn>
                                        <p:tgtEl>
                                          <p:spTgt spid="7">
                                            <p:txEl>
                                              <p:pRg st="4" end="4"/>
                                            </p:txEl>
                                          </p:spTgt>
                                        </p:tgtEl>
                                        <p:attrNameLst>
                                          <p:attrName>ppt_y</p:attrName>
                                        </p:attrNameLst>
                                      </p:cBhvr>
                                      <p:tavLst>
                                        <p:tav tm="0">
                                          <p:val>
                                            <p:strVal val="#ppt_y-1"/>
                                          </p:val>
                                        </p:tav>
                                        <p:tav tm="100000">
                                          <p:val>
                                            <p:strVal val="#ppt_y-(0.354*#ppt_w-0.172*#ppt_h)"/>
                                          </p:val>
                                        </p:tav>
                                      </p:tavLst>
                                    </p:anim>
                                    <p:anim calcmode="lin" valueType="num">
                                      <p:cBhvr>
                                        <p:cTn id="32" dur="78" decel="50000" autoRev="1" fill="hold">
                                          <p:stCondLst>
                                            <p:cond delay="227"/>
                                          </p:stCondLst>
                                        </p:cTn>
                                        <p:tgtEl>
                                          <p:spTgt spid="7">
                                            <p:txEl>
                                              <p:pRg st="4" end="4"/>
                                            </p:txEl>
                                          </p:spTgt>
                                        </p:tgtEl>
                                        <p:attrNameLst>
                                          <p:attrName>ppt_y</p:attrName>
                                        </p:attrNameLst>
                                      </p:cBhvr>
                                      <p:tavLst>
                                        <p:tav tm="0">
                                          <p:val>
                                            <p:strVal val="#ppt_y-(0.354*#ppt_w-0.172*#ppt_h)"/>
                                          </p:val>
                                        </p:tav>
                                        <p:tav tm="100000">
                                          <p:val>
                                            <p:strVal val="#ppt_y-(0.354*#ppt_w-0.172*#ppt_h)-#ppt_h/2"/>
                                          </p:val>
                                        </p:tav>
                                      </p:tavLst>
                                    </p:anim>
                                    <p:anim calcmode="lin" valueType="num">
                                      <p:cBhvr>
                                        <p:cTn id="33" dur="68" fill="hold">
                                          <p:stCondLst>
                                            <p:cond delay="432"/>
                                          </p:stCondLst>
                                        </p:cTn>
                                        <p:tgtEl>
                                          <p:spTgt spid="7">
                                            <p:txEl>
                                              <p:pRg st="4" end="4"/>
                                            </p:txEl>
                                          </p:spTgt>
                                        </p:tgtEl>
                                        <p:attrNameLst>
                                          <p:attrName>ppt_y</p:attrName>
                                        </p:attrNameLst>
                                      </p:cBhvr>
                                      <p:tavLst>
                                        <p:tav tm="0">
                                          <p:val>
                                            <p:strVal val="#ppt_y-(0.354*#ppt_w-0.172*#ppt_h)"/>
                                          </p:val>
                                        </p:tav>
                                        <p:tav tm="100000">
                                          <p:val>
                                            <p:strVal val="#ppt_y"/>
                                          </p:val>
                                        </p:tav>
                                      </p:tavLst>
                                    </p:anim>
                                  </p:childTnLst>
                                </p:cTn>
                              </p:par>
                            </p:childTnLst>
                          </p:cTn>
                        </p:par>
                        <p:par>
                          <p:cTn id="34" fill="hold">
                            <p:stCondLst>
                              <p:cond delay="15500"/>
                            </p:stCondLst>
                            <p:childTnLst>
                              <p:par>
                                <p:cTn id="35" presetID="35" presetClass="entr" presetSubtype="0" fill="hold" nodeType="after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Effect transition="in" filter="fade">
                                      <p:cBhvr>
                                        <p:cTn id="37" dur="3300"/>
                                        <p:tgtEl>
                                          <p:spTgt spid="7">
                                            <p:txEl>
                                              <p:pRg st="5" end="5"/>
                                            </p:txEl>
                                          </p:spTgt>
                                        </p:tgtEl>
                                      </p:cBhvr>
                                    </p:animEffect>
                                    <p:anim calcmode="lin" valueType="num">
                                      <p:cBhvr>
                                        <p:cTn id="38" dur="3300" fill="hold"/>
                                        <p:tgtEl>
                                          <p:spTgt spid="7">
                                            <p:txEl>
                                              <p:pRg st="5" end="5"/>
                                            </p:txEl>
                                          </p:spTgt>
                                        </p:tgtEl>
                                        <p:attrNameLst>
                                          <p:attrName>style.rotation</p:attrName>
                                        </p:attrNameLst>
                                      </p:cBhvr>
                                      <p:tavLst>
                                        <p:tav tm="0">
                                          <p:val>
                                            <p:fltVal val="720"/>
                                          </p:val>
                                        </p:tav>
                                        <p:tav tm="100000">
                                          <p:val>
                                            <p:fltVal val="0"/>
                                          </p:val>
                                        </p:tav>
                                      </p:tavLst>
                                    </p:anim>
                                    <p:anim calcmode="lin" valueType="num">
                                      <p:cBhvr>
                                        <p:cTn id="39" dur="3300" fill="hold"/>
                                        <p:tgtEl>
                                          <p:spTgt spid="7">
                                            <p:txEl>
                                              <p:pRg st="5" end="5"/>
                                            </p:txEl>
                                          </p:spTgt>
                                        </p:tgtEl>
                                        <p:attrNameLst>
                                          <p:attrName>ppt_h</p:attrName>
                                        </p:attrNameLst>
                                      </p:cBhvr>
                                      <p:tavLst>
                                        <p:tav tm="0">
                                          <p:val>
                                            <p:fltVal val="0"/>
                                          </p:val>
                                        </p:tav>
                                        <p:tav tm="100000">
                                          <p:val>
                                            <p:strVal val="#ppt_h"/>
                                          </p:val>
                                        </p:tav>
                                      </p:tavLst>
                                    </p:anim>
                                    <p:anim calcmode="lin" valueType="num">
                                      <p:cBhvr>
                                        <p:cTn id="40" dur="3300" fill="hold"/>
                                        <p:tgtEl>
                                          <p:spTgt spid="7">
                                            <p:txEl>
                                              <p:pRg st="5" end="5"/>
                                            </p:txEl>
                                          </p:spTgt>
                                        </p:tgtEl>
                                        <p:attrNameLst>
                                          <p:attrName>ppt_w</p:attrName>
                                        </p:attrNameLst>
                                      </p:cBhvr>
                                      <p:tavLst>
                                        <p:tav tm="0">
                                          <p:val>
                                            <p:fltVal val="0"/>
                                          </p:val>
                                        </p:tav>
                                        <p:tav tm="100000">
                                          <p:val>
                                            <p:strVal val="#ppt_w"/>
                                          </p:val>
                                        </p:tav>
                                      </p:tavLst>
                                    </p:anim>
                                  </p:childTnLst>
                                </p:cTn>
                              </p:par>
                            </p:childTnLst>
                          </p:cTn>
                        </p:par>
                        <p:par>
                          <p:cTn id="41" fill="hold">
                            <p:stCondLst>
                              <p:cond delay="18800"/>
                            </p:stCondLst>
                            <p:childTnLst>
                              <p:par>
                                <p:cTn id="42" presetID="35" presetClass="entr" presetSubtype="0" fill="hold" nodeType="afterEffect">
                                  <p:stCondLst>
                                    <p:cond delay="0"/>
                                  </p:stCondLst>
                                  <p:childTnLst>
                                    <p:set>
                                      <p:cBhvr>
                                        <p:cTn id="43" dur="1" fill="hold">
                                          <p:stCondLst>
                                            <p:cond delay="0"/>
                                          </p:stCondLst>
                                        </p:cTn>
                                        <p:tgtEl>
                                          <p:spTgt spid="7">
                                            <p:txEl>
                                              <p:pRg st="6" end="6"/>
                                            </p:txEl>
                                          </p:spTgt>
                                        </p:tgtEl>
                                        <p:attrNameLst>
                                          <p:attrName>style.visibility</p:attrName>
                                        </p:attrNameLst>
                                      </p:cBhvr>
                                      <p:to>
                                        <p:strVal val="visible"/>
                                      </p:to>
                                    </p:set>
                                    <p:animEffect transition="in" filter="fade">
                                      <p:cBhvr>
                                        <p:cTn id="44" dur="1000"/>
                                        <p:tgtEl>
                                          <p:spTgt spid="7">
                                            <p:txEl>
                                              <p:pRg st="6" end="6"/>
                                            </p:txEl>
                                          </p:spTgt>
                                        </p:tgtEl>
                                      </p:cBhvr>
                                    </p:animEffect>
                                    <p:anim calcmode="lin" valueType="num">
                                      <p:cBhvr>
                                        <p:cTn id="45" dur="1000" fill="hold"/>
                                        <p:tgtEl>
                                          <p:spTgt spid="7">
                                            <p:txEl>
                                              <p:pRg st="6" end="6"/>
                                            </p:txEl>
                                          </p:spTgt>
                                        </p:tgtEl>
                                        <p:attrNameLst>
                                          <p:attrName>style.rotation</p:attrName>
                                        </p:attrNameLst>
                                      </p:cBhvr>
                                      <p:tavLst>
                                        <p:tav tm="0">
                                          <p:val>
                                            <p:fltVal val="720"/>
                                          </p:val>
                                        </p:tav>
                                        <p:tav tm="100000">
                                          <p:val>
                                            <p:fltVal val="0"/>
                                          </p:val>
                                        </p:tav>
                                      </p:tavLst>
                                    </p:anim>
                                    <p:anim calcmode="lin" valueType="num">
                                      <p:cBhvr>
                                        <p:cTn id="46" dur="1000" fill="hold"/>
                                        <p:tgtEl>
                                          <p:spTgt spid="7">
                                            <p:txEl>
                                              <p:pRg st="6" end="6"/>
                                            </p:txEl>
                                          </p:spTgt>
                                        </p:tgtEl>
                                        <p:attrNameLst>
                                          <p:attrName>ppt_h</p:attrName>
                                        </p:attrNameLst>
                                      </p:cBhvr>
                                      <p:tavLst>
                                        <p:tav tm="0">
                                          <p:val>
                                            <p:fltVal val="0"/>
                                          </p:val>
                                        </p:tav>
                                        <p:tav tm="100000">
                                          <p:val>
                                            <p:strVal val="#ppt_h"/>
                                          </p:val>
                                        </p:tav>
                                      </p:tavLst>
                                    </p:anim>
                                    <p:anim calcmode="lin" valueType="num">
                                      <p:cBhvr>
                                        <p:cTn id="47" dur="1000" fill="hold"/>
                                        <p:tgtEl>
                                          <p:spTgt spid="7">
                                            <p:txEl>
                                              <p:pRg st="6" end="6"/>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dirty="0"/>
              <a:t>人生の元帳</a:t>
            </a:r>
          </a:p>
        </p:txBody>
      </p:sp>
      <p:sp>
        <p:nvSpPr>
          <p:cNvPr id="4" name="コンテンツ プレースホルダ 3"/>
          <p:cNvSpPr>
            <a:spLocks noGrp="1"/>
          </p:cNvSpPr>
          <p:nvPr>
            <p:ph sz="half" idx="1"/>
          </p:nvPr>
        </p:nvSpPr>
        <p:spPr>
          <a:xfrm>
            <a:off x="457200" y="1365966"/>
            <a:ext cx="4038600" cy="3143155"/>
          </a:xfrm>
        </p:spPr>
        <p:txBody>
          <a:bodyPr>
            <a:normAutofit/>
          </a:bodyPr>
          <a:lstStyle/>
          <a:p>
            <a:pPr>
              <a:buNone/>
            </a:pPr>
            <a:r>
              <a:rPr kumimoji="1" lang="ja-JP" altLang="en-US" dirty="0"/>
              <a:t>　　</a:t>
            </a:r>
            <a:r>
              <a:rPr kumimoji="1" lang="ja-JP" altLang="en-US"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j-ea"/>
                <a:ea typeface="+mj-ea"/>
              </a:rPr>
              <a:t>借り方</a:t>
            </a:r>
          </a:p>
          <a:p>
            <a:r>
              <a:rPr lang="en-US" altLang="ja-JP" sz="3200" dirty="0">
                <a:latin typeface="+mj-ea"/>
                <a:ea typeface="+mj-ea"/>
              </a:rPr>
              <a:t>D</a:t>
            </a:r>
            <a:r>
              <a:rPr lang="ja-JP" altLang="en-US" sz="3200" dirty="0">
                <a:latin typeface="+mj-ea"/>
                <a:ea typeface="+mj-ea"/>
              </a:rPr>
              <a:t>　義務</a:t>
            </a:r>
            <a:endParaRPr lang="en-US" altLang="ja-JP" sz="3200" dirty="0">
              <a:latin typeface="+mj-ea"/>
              <a:ea typeface="+mj-ea"/>
            </a:endParaRPr>
          </a:p>
          <a:p>
            <a:r>
              <a:rPr lang="en-US" altLang="ja-JP" sz="3200" dirty="0">
                <a:latin typeface="+mj-ea"/>
                <a:ea typeface="+mj-ea"/>
              </a:rPr>
              <a:t>O</a:t>
            </a:r>
            <a:r>
              <a:rPr lang="ja-JP" altLang="en-US" sz="3200" dirty="0">
                <a:latin typeface="+mj-ea"/>
                <a:ea typeface="+mj-ea"/>
              </a:rPr>
              <a:t>　責務</a:t>
            </a:r>
            <a:endParaRPr lang="en-US" altLang="ja-JP" sz="3200" dirty="0">
              <a:latin typeface="+mj-ea"/>
              <a:ea typeface="+mj-ea"/>
            </a:endParaRPr>
          </a:p>
          <a:p>
            <a:r>
              <a:rPr lang="en-US" altLang="ja-JP" sz="3200" dirty="0">
                <a:latin typeface="+mj-ea"/>
                <a:ea typeface="+mj-ea"/>
              </a:rPr>
              <a:t>R</a:t>
            </a:r>
            <a:r>
              <a:rPr lang="ja-JP" altLang="en-US" sz="3200" dirty="0">
                <a:latin typeface="+mj-ea"/>
                <a:ea typeface="+mj-ea"/>
              </a:rPr>
              <a:t>　責任</a:t>
            </a:r>
            <a:endParaRPr lang="en-US" altLang="ja-JP" sz="3200" dirty="0">
              <a:latin typeface="+mj-ea"/>
              <a:ea typeface="+mj-ea"/>
            </a:endParaRPr>
          </a:p>
          <a:p>
            <a:endParaRPr kumimoji="1" lang="ja-JP" altLang="en-US" dirty="0"/>
          </a:p>
        </p:txBody>
      </p:sp>
      <p:sp>
        <p:nvSpPr>
          <p:cNvPr id="5" name="コンテンツ プレースホルダ 4"/>
          <p:cNvSpPr>
            <a:spLocks noGrp="1"/>
          </p:cNvSpPr>
          <p:nvPr>
            <p:ph sz="half" idx="2"/>
          </p:nvPr>
        </p:nvSpPr>
        <p:spPr>
          <a:xfrm>
            <a:off x="5652120" y="1365966"/>
            <a:ext cx="2952328" cy="3215162"/>
          </a:xfrm>
        </p:spPr>
        <p:txBody>
          <a:bodyPr>
            <a:normAutofit/>
          </a:bodyPr>
          <a:lstStyle/>
          <a:p>
            <a:pPr>
              <a:buNone/>
            </a:pPr>
            <a:r>
              <a:rPr kumimoji="1" lang="ja-JP" altLang="en-US" dirty="0"/>
              <a:t>　　</a:t>
            </a:r>
            <a:r>
              <a:rPr kumimoji="1" lang="ja-JP" altLang="en-US"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j-ea"/>
                <a:ea typeface="+mj-ea"/>
              </a:rPr>
              <a:t>貸し方</a:t>
            </a:r>
            <a:endParaRPr kumimoji="1" lang="en-US" altLang="ja-JP" sz="3200" b="1" dirty="0">
              <a:ln w="12700">
                <a:solidFill>
                  <a:schemeClr val="tx2">
                    <a:satMod val="155000"/>
                  </a:schemeClr>
                </a:solidFill>
                <a:prstDash val="solid"/>
              </a:ln>
              <a:solidFill>
                <a:srgbClr val="FFFF00"/>
              </a:solidFill>
              <a:effectLst>
                <a:outerShdw blurRad="41275" dist="20320" dir="1800000" algn="tl" rotWithShape="0">
                  <a:srgbClr val="000000">
                    <a:alpha val="40000"/>
                  </a:srgbClr>
                </a:outerShdw>
              </a:effectLst>
              <a:latin typeface="+mj-ea"/>
              <a:ea typeface="+mj-ea"/>
            </a:endParaRPr>
          </a:p>
          <a:p>
            <a:r>
              <a:rPr kumimoji="1" lang="en-US" altLang="ja-JP" sz="3200" dirty="0">
                <a:latin typeface="+mj-ea"/>
                <a:ea typeface="+mj-ea"/>
              </a:rPr>
              <a:t>R</a:t>
            </a:r>
            <a:r>
              <a:rPr kumimoji="1" lang="ja-JP" altLang="en-US" sz="3200" dirty="0">
                <a:latin typeface="+mj-ea"/>
                <a:ea typeface="+mj-ea"/>
              </a:rPr>
              <a:t>　権利</a:t>
            </a:r>
            <a:endParaRPr kumimoji="1" lang="en-US" altLang="ja-JP" sz="3200" dirty="0">
              <a:latin typeface="+mj-ea"/>
              <a:ea typeface="+mj-ea"/>
            </a:endParaRPr>
          </a:p>
          <a:p>
            <a:r>
              <a:rPr lang="en-US" altLang="ja-JP" sz="3200" dirty="0">
                <a:latin typeface="+mj-ea"/>
                <a:ea typeface="+mj-ea"/>
              </a:rPr>
              <a:t>P</a:t>
            </a:r>
            <a:r>
              <a:rPr lang="ja-JP" altLang="en-US" sz="3200" dirty="0">
                <a:latin typeface="+mj-ea"/>
                <a:ea typeface="+mj-ea"/>
              </a:rPr>
              <a:t>　特典</a:t>
            </a:r>
            <a:endParaRPr lang="en-US" altLang="ja-JP" sz="3200" dirty="0">
              <a:latin typeface="+mj-ea"/>
              <a:ea typeface="+mj-ea"/>
            </a:endParaRPr>
          </a:p>
          <a:p>
            <a:r>
              <a:rPr kumimoji="1" lang="en-US" altLang="ja-JP" sz="3200" dirty="0">
                <a:latin typeface="+mj-ea"/>
                <a:ea typeface="+mj-ea"/>
              </a:rPr>
              <a:t>P</a:t>
            </a:r>
            <a:r>
              <a:rPr kumimoji="1" lang="ja-JP" altLang="en-US" sz="3200" dirty="0">
                <a:latin typeface="+mj-ea"/>
                <a:ea typeface="+mj-ea"/>
              </a:rPr>
              <a:t>　特権</a:t>
            </a:r>
          </a:p>
        </p:txBody>
      </p:sp>
      <p:sp>
        <p:nvSpPr>
          <p:cNvPr id="6" name="テキスト ボックス 5"/>
          <p:cNvSpPr txBox="1"/>
          <p:nvPr/>
        </p:nvSpPr>
        <p:spPr>
          <a:xfrm>
            <a:off x="395536" y="4365104"/>
            <a:ext cx="8424936" cy="2062103"/>
          </a:xfrm>
          <a:prstGeom prst="rect">
            <a:avLst/>
          </a:prstGeom>
          <a:solidFill>
            <a:schemeClr val="accent6">
              <a:lumMod val="20000"/>
              <a:lumOff val="80000"/>
            </a:schemeClr>
          </a:solidFill>
          <a:ln>
            <a:solidFill>
              <a:srgbClr val="FF0000"/>
            </a:solidFill>
          </a:ln>
        </p:spPr>
        <p:txBody>
          <a:bodyPr wrap="square" rtlCol="0">
            <a:spAutoFit/>
          </a:bodyPr>
          <a:lstStyle/>
          <a:p>
            <a:pPr algn="ctr"/>
            <a:r>
              <a:rPr kumimoji="1" lang="ja-JP" altLang="en-US" sz="3200" dirty="0">
                <a:solidFill>
                  <a:schemeClr val="bg1"/>
                </a:solidFill>
              </a:rPr>
              <a:t>雇用主、従業員の双方の責務</a:t>
            </a:r>
          </a:p>
          <a:p>
            <a:pPr algn="ctr"/>
            <a:endParaRPr lang="ja-JP" altLang="en-US" sz="3200" dirty="0">
              <a:solidFill>
                <a:schemeClr val="bg1"/>
              </a:solidFill>
            </a:endParaRPr>
          </a:p>
          <a:p>
            <a:pPr algn="ctr"/>
            <a:r>
              <a:rPr kumimoji="1" lang="ja-JP" altLang="en-US" sz="3200" dirty="0">
                <a:solidFill>
                  <a:schemeClr val="bg1"/>
                </a:solidFill>
              </a:rPr>
              <a:t>義務・責務・責任を遂行することが、</a:t>
            </a:r>
          </a:p>
          <a:p>
            <a:pPr algn="ctr"/>
            <a:r>
              <a:rPr kumimoji="1" lang="ja-JP" altLang="en-US" sz="3200" dirty="0">
                <a:solidFill>
                  <a:schemeClr val="bg1"/>
                </a:solidFill>
              </a:rPr>
              <a:t>権利・特典・特権を得る唯一の方法</a:t>
            </a:r>
          </a:p>
        </p:txBody>
      </p:sp>
      <p:pic>
        <p:nvPicPr>
          <p:cNvPr id="7" name="図 6"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1026" name="Picture 2" descr="C:\Users\TANAKA\AppData\Local\Microsoft\Windows\Temporary Internet Files\Content.IE5\KZDV7RQC\MC90023322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59832" y="1268760"/>
            <a:ext cx="2680374" cy="2715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79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amond(in)">
                                      <p:cBhvr>
                                        <p:cTn id="12" dur="1000"/>
                                        <p:tgtEl>
                                          <p:spTgt spid="4">
                                            <p:txEl>
                                              <p:pRg st="0" end="0"/>
                                            </p:txEl>
                                          </p:spTgt>
                                        </p:tgtEl>
                                      </p:cBhvr>
                                    </p:animEffect>
                                  </p:childTnLst>
                                </p:cTn>
                              </p:par>
                            </p:childTnLst>
                          </p:cTn>
                        </p:par>
                        <p:par>
                          <p:cTn id="13" fill="hold">
                            <p:stCondLst>
                              <p:cond delay="1000"/>
                            </p:stCondLst>
                            <p:childTnLst>
                              <p:par>
                                <p:cTn id="14" presetID="8" presetClass="entr" presetSubtype="16" fill="hold" grpId="0"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Effect transition="in" filter="diamond(in)">
                                      <p:cBhvr>
                                        <p:cTn id="16" dur="1000"/>
                                        <p:tgtEl>
                                          <p:spTgt spid="4">
                                            <p:txEl>
                                              <p:pRg st="1" end="1"/>
                                            </p:txEl>
                                          </p:spTgt>
                                        </p:tgtEl>
                                      </p:cBhvr>
                                    </p:animEffect>
                                  </p:childTnLst>
                                </p:cTn>
                              </p:par>
                            </p:childTnLst>
                          </p:cTn>
                        </p:par>
                        <p:par>
                          <p:cTn id="17" fill="hold">
                            <p:stCondLst>
                              <p:cond delay="2000"/>
                            </p:stCondLst>
                            <p:childTnLst>
                              <p:par>
                                <p:cTn id="18" presetID="8" presetClass="entr" presetSubtype="16" fill="hold" grpId="0" nodeType="after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diamond(in)">
                                      <p:cBhvr>
                                        <p:cTn id="20" dur="1000"/>
                                        <p:tgtEl>
                                          <p:spTgt spid="4">
                                            <p:txEl>
                                              <p:pRg st="2" end="2"/>
                                            </p:txEl>
                                          </p:spTgt>
                                        </p:tgtEl>
                                      </p:cBhvr>
                                    </p:animEffect>
                                  </p:childTnLst>
                                </p:cTn>
                              </p:par>
                            </p:childTnLst>
                          </p:cTn>
                        </p:par>
                        <p:par>
                          <p:cTn id="21" fill="hold">
                            <p:stCondLst>
                              <p:cond delay="3000"/>
                            </p:stCondLst>
                            <p:childTnLst>
                              <p:par>
                                <p:cTn id="22" presetID="8" presetClass="entr" presetSubtype="16" fill="hold" grpId="0" nodeType="after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diamond(in)">
                                      <p:cBhvr>
                                        <p:cTn id="24" dur="10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diamond(in)">
                                      <p:cBhvr>
                                        <p:cTn id="29" dur="1000"/>
                                        <p:tgtEl>
                                          <p:spTgt spid="5">
                                            <p:txEl>
                                              <p:pRg st="0" end="0"/>
                                            </p:txEl>
                                          </p:spTgt>
                                        </p:tgtEl>
                                      </p:cBhvr>
                                    </p:animEffect>
                                  </p:childTnLst>
                                </p:cTn>
                              </p:par>
                            </p:childTnLst>
                          </p:cTn>
                        </p:par>
                        <p:par>
                          <p:cTn id="30" fill="hold">
                            <p:stCondLst>
                              <p:cond delay="1000"/>
                            </p:stCondLst>
                            <p:childTnLst>
                              <p:par>
                                <p:cTn id="31" presetID="8" presetClass="entr" presetSubtype="16" fill="hold" grpId="0" nodeType="after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diamond(in)">
                                      <p:cBhvr>
                                        <p:cTn id="33" dur="1000"/>
                                        <p:tgtEl>
                                          <p:spTgt spid="5">
                                            <p:txEl>
                                              <p:pRg st="1" end="1"/>
                                            </p:txEl>
                                          </p:spTgt>
                                        </p:tgtEl>
                                      </p:cBhvr>
                                    </p:animEffect>
                                  </p:childTnLst>
                                </p:cTn>
                              </p:par>
                            </p:childTnLst>
                          </p:cTn>
                        </p:par>
                        <p:par>
                          <p:cTn id="34" fill="hold">
                            <p:stCondLst>
                              <p:cond delay="2000"/>
                            </p:stCondLst>
                            <p:childTnLst>
                              <p:par>
                                <p:cTn id="35" presetID="8" presetClass="entr" presetSubtype="16" fill="hold" grpId="0" nodeType="after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diamond(in)">
                                      <p:cBhvr>
                                        <p:cTn id="37" dur="1000"/>
                                        <p:tgtEl>
                                          <p:spTgt spid="5">
                                            <p:txEl>
                                              <p:pRg st="2" end="2"/>
                                            </p:txEl>
                                          </p:spTgt>
                                        </p:tgtEl>
                                      </p:cBhvr>
                                    </p:animEffect>
                                  </p:childTnLst>
                                </p:cTn>
                              </p:par>
                            </p:childTnLst>
                          </p:cTn>
                        </p:par>
                        <p:par>
                          <p:cTn id="38" fill="hold">
                            <p:stCondLst>
                              <p:cond delay="3000"/>
                            </p:stCondLst>
                            <p:childTnLst>
                              <p:par>
                                <p:cTn id="39" presetID="8" presetClass="entr" presetSubtype="16" fill="hold" grpId="0" nodeType="afterEffect">
                                  <p:stCondLst>
                                    <p:cond delay="0"/>
                                  </p:stCondLst>
                                  <p:childTnLst>
                                    <p:set>
                                      <p:cBhvr>
                                        <p:cTn id="40" dur="1" fill="hold">
                                          <p:stCondLst>
                                            <p:cond delay="0"/>
                                          </p:stCondLst>
                                        </p:cTn>
                                        <p:tgtEl>
                                          <p:spTgt spid="5">
                                            <p:txEl>
                                              <p:pRg st="3" end="3"/>
                                            </p:txEl>
                                          </p:spTgt>
                                        </p:tgtEl>
                                        <p:attrNameLst>
                                          <p:attrName>style.visibility</p:attrName>
                                        </p:attrNameLst>
                                      </p:cBhvr>
                                      <p:to>
                                        <p:strVal val="visible"/>
                                      </p:to>
                                    </p:set>
                                    <p:animEffect transition="in" filter="diamond(in)">
                                      <p:cBhvr>
                                        <p:cTn id="41" dur="1000"/>
                                        <p:tgtEl>
                                          <p:spTgt spid="5">
                                            <p:txEl>
                                              <p:pRg st="3" end="3"/>
                                            </p:txEl>
                                          </p:spTgt>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6"/>
                                        </p:tgtEl>
                                        <p:attrNameLst>
                                          <p:attrName>style.visibility</p:attrName>
                                        </p:attrNameLst>
                                      </p:cBhvr>
                                      <p:to>
                                        <p:strVal val="visible"/>
                                      </p:to>
                                    </p:set>
                                    <p:animEffect transition="in" filter="fade">
                                      <p:cBhvr>
                                        <p:cTn id="4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5" grpId="0" uiExpand="1" build="p"/>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dirty="0">
                <a:solidFill>
                  <a:srgbClr val="FFFF99"/>
                </a:solidFill>
              </a:rPr>
              <a:t>健全な労使関係</a:t>
            </a:r>
          </a:p>
        </p:txBody>
      </p:sp>
      <p:sp>
        <p:nvSpPr>
          <p:cNvPr id="3" name="コンテンツ プレースホルダ 2"/>
          <p:cNvSpPr>
            <a:spLocks noGrp="1"/>
          </p:cNvSpPr>
          <p:nvPr>
            <p:ph idx="1"/>
          </p:nvPr>
        </p:nvSpPr>
        <p:spPr>
          <a:xfrm>
            <a:off x="457200" y="1412776"/>
            <a:ext cx="8229600" cy="4713387"/>
          </a:xfrm>
        </p:spPr>
        <p:txBody>
          <a:bodyPr>
            <a:normAutofit/>
          </a:bodyPr>
          <a:lstStyle/>
          <a:p>
            <a:r>
              <a:rPr kumimoji="1" lang="ja-JP" altLang="en-US" dirty="0">
                <a:solidFill>
                  <a:srgbClr val="FF0000"/>
                </a:solidFill>
              </a:rPr>
              <a:t>経営者の責務</a:t>
            </a:r>
          </a:p>
          <a:p>
            <a:pPr>
              <a:buNone/>
            </a:pPr>
            <a:r>
              <a:rPr lang="ja-JP" altLang="en-US" dirty="0"/>
              <a:t>　　　適正な報酬</a:t>
            </a:r>
          </a:p>
          <a:p>
            <a:pPr>
              <a:buNone/>
            </a:pPr>
            <a:r>
              <a:rPr lang="ja-JP" altLang="en-US" dirty="0"/>
              <a:t>　　　労働環境　安全・福利厚生・生活保障</a:t>
            </a:r>
          </a:p>
          <a:p>
            <a:pPr>
              <a:buNone/>
            </a:pPr>
            <a:r>
              <a:rPr lang="ja-JP" altLang="en-US" dirty="0"/>
              <a:t>　　　従業員教育</a:t>
            </a:r>
            <a:endParaRPr kumimoji="1" lang="ja-JP" altLang="en-US" dirty="0"/>
          </a:p>
          <a:p>
            <a:r>
              <a:rPr lang="ja-JP" altLang="en-US" dirty="0">
                <a:solidFill>
                  <a:srgbClr val="FF0000"/>
                </a:solidFill>
              </a:rPr>
              <a:t>従業員の責務</a:t>
            </a:r>
            <a:r>
              <a:rPr kumimoji="1" lang="ja-JP" altLang="en-US" dirty="0"/>
              <a:t>　　　</a:t>
            </a:r>
          </a:p>
          <a:p>
            <a:pPr marL="0" indent="0">
              <a:buNone/>
            </a:pPr>
            <a:r>
              <a:rPr lang="ja-JP" altLang="en-US" dirty="0"/>
              <a:t>　　　最善を尽くした</a:t>
            </a:r>
            <a:r>
              <a:rPr kumimoji="1" lang="ja-JP" altLang="en-US" dirty="0"/>
              <a:t>労働</a:t>
            </a:r>
          </a:p>
          <a:p>
            <a:pPr marL="0" indent="0">
              <a:buNone/>
            </a:pPr>
            <a:r>
              <a:rPr kumimoji="1" lang="ja-JP" altLang="en-US" dirty="0"/>
              <a:t>　　　過失防止</a:t>
            </a:r>
          </a:p>
          <a:p>
            <a:pPr marL="0" indent="0">
              <a:buNone/>
            </a:pPr>
            <a:r>
              <a:rPr kumimoji="1" lang="ja-JP" altLang="en-US" dirty="0"/>
              <a:t>　　　会社の管理運営への協力</a:t>
            </a:r>
          </a:p>
          <a:p>
            <a:pPr marL="0" indent="0">
              <a:buNone/>
            </a:pPr>
            <a:endParaRPr kumimoji="1" lang="ja-JP" altLang="en-US"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buNone/>
            </a:pPr>
            <a:endParaRPr kumimoji="1" lang="ja-JP" altLang="en-US" b="1" dirty="0">
              <a:ln w="12700">
                <a:solidFill>
                  <a:sysClr val="windowText" lastClr="000000"/>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96695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additive="base">
                                        <p:cTn id="28"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30" fill="hold">
                            <p:stCondLst>
                              <p:cond delay="2000"/>
                            </p:stCondLst>
                            <p:childTnLst>
                              <p:par>
                                <p:cTn id="31" presetID="2" presetClass="entr" presetSubtype="4"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additive="base">
                                        <p:cTn id="33"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4" fill="hold" nodeType="after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 calcmode="lin" valueType="num">
                                      <p:cBhvr additive="base">
                                        <p:cTn id="38"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40" fill="hold">
                            <p:stCondLst>
                              <p:cond delay="6000"/>
                            </p:stCondLst>
                            <p:childTnLst>
                              <p:par>
                                <p:cTn id="41" presetID="2" presetClass="entr" presetSubtype="4" fill="hold"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8229600" cy="2636912"/>
          </a:xfrm>
        </p:spPr>
        <p:txBody>
          <a:bodyPr>
            <a:normAutofit/>
          </a:bodyPr>
          <a:lstStyle/>
          <a:p>
            <a:r>
              <a:rPr kumimoji="1" lang="en-US" altLang="ja-JP" sz="6600" dirty="0">
                <a:solidFill>
                  <a:srgbClr val="FFFF99"/>
                </a:solidFill>
              </a:rPr>
              <a:t>He profits most </a:t>
            </a:r>
            <a:br>
              <a:rPr kumimoji="1" lang="ja-JP" altLang="en-US" sz="6600" dirty="0">
                <a:solidFill>
                  <a:srgbClr val="FFFF99"/>
                </a:solidFill>
              </a:rPr>
            </a:br>
            <a:r>
              <a:rPr kumimoji="1" lang="en-US" altLang="ja-JP" sz="6600" dirty="0">
                <a:solidFill>
                  <a:srgbClr val="FFFF99"/>
                </a:solidFill>
              </a:rPr>
              <a:t>who serves best</a:t>
            </a:r>
            <a:endParaRPr kumimoji="1" lang="ja-JP" altLang="en-US" sz="6600" dirty="0">
              <a:solidFill>
                <a:srgbClr val="FFFF99"/>
              </a:solidFill>
            </a:endParaRPr>
          </a:p>
        </p:txBody>
      </p:sp>
      <p:sp>
        <p:nvSpPr>
          <p:cNvPr id="4" name="テキスト ボックス 3"/>
          <p:cNvSpPr txBox="1"/>
          <p:nvPr/>
        </p:nvSpPr>
        <p:spPr>
          <a:xfrm>
            <a:off x="375113" y="2420888"/>
            <a:ext cx="8424936" cy="1323439"/>
          </a:xfrm>
          <a:prstGeom prst="rect">
            <a:avLst/>
          </a:prstGeom>
          <a:solidFill>
            <a:srgbClr val="FFFF00"/>
          </a:solidFill>
          <a:ln>
            <a:solidFill>
              <a:srgbClr val="FF0000"/>
            </a:solidFill>
          </a:ln>
        </p:spPr>
        <p:txBody>
          <a:bodyPr wrap="square" rtlCol="0">
            <a:spAutoFit/>
          </a:bodyPr>
          <a:lstStyle/>
          <a:p>
            <a:pPr algn="ctr"/>
            <a:r>
              <a:rPr kumimoji="1" lang="en-US" altLang="ja-JP" sz="4000" dirty="0">
                <a:solidFill>
                  <a:schemeClr val="bg1"/>
                </a:solidFill>
              </a:rPr>
              <a:t>1902</a:t>
            </a:r>
            <a:r>
              <a:rPr kumimoji="1" lang="ja-JP" altLang="en-US" sz="4000" dirty="0">
                <a:solidFill>
                  <a:schemeClr val="bg1"/>
                </a:solidFill>
              </a:rPr>
              <a:t>年に制定した</a:t>
            </a:r>
          </a:p>
          <a:p>
            <a:pPr algn="ctr"/>
            <a:r>
              <a:rPr kumimoji="1" lang="ja-JP" altLang="en-US" sz="4000" dirty="0">
                <a:solidFill>
                  <a:schemeClr val="bg1"/>
                </a:solidFill>
              </a:rPr>
              <a:t>シェルドン・スクールのモットー</a:t>
            </a:r>
          </a:p>
        </p:txBody>
      </p:sp>
      <p:pic>
        <p:nvPicPr>
          <p:cNvPr id="5" name="図 4" descr="genryu.gif"/>
          <p:cNvPicPr>
            <a:picLocks noChangeAspect="1"/>
          </p:cNvPicPr>
          <p:nvPr/>
        </p:nvPicPr>
        <p:blipFill>
          <a:blip r:embed="rId3" cstate="print"/>
          <a:stretch>
            <a:fillRect/>
          </a:stretch>
        </p:blipFill>
        <p:spPr>
          <a:xfrm>
            <a:off x="0" y="6500834"/>
            <a:ext cx="1261602" cy="357166"/>
          </a:xfrm>
          <a:prstGeom prst="rect">
            <a:avLst/>
          </a:prstGeom>
        </p:spPr>
      </p:pic>
      <p:sp>
        <p:nvSpPr>
          <p:cNvPr id="3" name="テキスト ボックス 2"/>
          <p:cNvSpPr txBox="1"/>
          <p:nvPr/>
        </p:nvSpPr>
        <p:spPr>
          <a:xfrm>
            <a:off x="494366" y="4049587"/>
            <a:ext cx="8208912" cy="1107996"/>
          </a:xfrm>
          <a:prstGeom prst="rect">
            <a:avLst/>
          </a:prstGeom>
          <a:noFill/>
        </p:spPr>
        <p:txBody>
          <a:bodyPr wrap="square" rtlCol="0">
            <a:spAutoFit/>
          </a:bodyPr>
          <a:lstStyle/>
          <a:p>
            <a:pPr algn="ctr"/>
            <a:r>
              <a:rPr kumimoji="1" lang="en-US" altLang="ja-JP" sz="6600" dirty="0"/>
              <a:t>Service above self </a:t>
            </a:r>
            <a:endParaRPr kumimoji="1" lang="ja-JP" altLang="en-US" sz="6600" dirty="0"/>
          </a:p>
        </p:txBody>
      </p:sp>
      <p:sp>
        <p:nvSpPr>
          <p:cNvPr id="6" name="テキスト ボックス 5"/>
          <p:cNvSpPr txBox="1"/>
          <p:nvPr/>
        </p:nvSpPr>
        <p:spPr>
          <a:xfrm>
            <a:off x="365096" y="5164641"/>
            <a:ext cx="8424936" cy="1323439"/>
          </a:xfrm>
          <a:prstGeom prst="rect">
            <a:avLst/>
          </a:prstGeom>
          <a:solidFill>
            <a:srgbClr val="FFFF00"/>
          </a:solidFill>
          <a:ln>
            <a:solidFill>
              <a:srgbClr val="FF0000"/>
            </a:solidFill>
          </a:ln>
        </p:spPr>
        <p:txBody>
          <a:bodyPr wrap="square" rtlCol="0">
            <a:spAutoFit/>
          </a:bodyPr>
          <a:lstStyle/>
          <a:p>
            <a:pPr algn="ctr"/>
            <a:r>
              <a:rPr lang="ja-JP" altLang="en-US" sz="4000" dirty="0">
                <a:solidFill>
                  <a:schemeClr val="bg1"/>
                </a:solidFill>
              </a:rPr>
              <a:t>いつ、誰が、どのような意図を持って</a:t>
            </a:r>
            <a:endParaRPr kumimoji="1" lang="ja-JP" altLang="en-US" sz="4000" dirty="0">
              <a:solidFill>
                <a:schemeClr val="bg1"/>
              </a:solidFill>
            </a:endParaRPr>
          </a:p>
          <a:p>
            <a:pPr algn="ctr"/>
            <a:r>
              <a:rPr kumimoji="1" lang="ja-JP" altLang="en-US" sz="4000" dirty="0">
                <a:solidFill>
                  <a:schemeClr val="bg1"/>
                </a:solidFill>
              </a:rPr>
              <a:t>作ったものか不明</a:t>
            </a:r>
          </a:p>
        </p:txBody>
      </p:sp>
    </p:spTree>
    <p:extLst>
      <p:ext uri="{BB962C8B-B14F-4D97-AF65-F5344CB8AC3E}">
        <p14:creationId xmlns:p14="http://schemas.microsoft.com/office/powerpoint/2010/main" val="155660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1"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10" presetClass="entr" presetSubtype="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4" grpId="0" animBg="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0"/>
            <a:ext cx="8229600" cy="1143000"/>
          </a:xfrm>
        </p:spPr>
        <p:txBody>
          <a:bodyPr/>
          <a:lstStyle/>
          <a:p>
            <a:r>
              <a:rPr lang="ja-JP" altLang="en-US" dirty="0"/>
              <a:t>価値ある</a:t>
            </a:r>
            <a:r>
              <a:rPr kumimoji="1" lang="ja-JP" altLang="en-US" dirty="0"/>
              <a:t>幸福の要素</a:t>
            </a:r>
          </a:p>
        </p:txBody>
      </p:sp>
      <p:sp>
        <p:nvSpPr>
          <p:cNvPr id="4" name="Rectangle 10"/>
          <p:cNvSpPr>
            <a:spLocks noGrp="1" noChangeArrowheads="1"/>
          </p:cNvSpPr>
          <p:nvPr>
            <p:ph idx="1"/>
          </p:nvPr>
        </p:nvSpPr>
        <p:spPr bwMode="auto">
          <a:xfrm>
            <a:off x="3923928" y="1412776"/>
            <a:ext cx="4762872" cy="4680519"/>
          </a:xfrm>
          <a:prstGeom prst="rect">
            <a:avLst/>
          </a:prstGeom>
          <a:noFill/>
          <a:ln w="9525">
            <a:noFill/>
            <a:miter lim="800000"/>
            <a:headEnd/>
            <a:tailEnd/>
          </a:ln>
        </p:spPr>
        <p:txBody>
          <a:bodyPr>
            <a:normAutofit/>
          </a:bodyPr>
          <a:lstStyle>
            <a:defPPr>
              <a:defRPr lang="ja-JP"/>
            </a:defPPr>
            <a:lvl1pPr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1pPr>
            <a:lvl2pPr marL="4572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2pPr>
            <a:lvl3pPr marL="9144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3pPr>
            <a:lvl4pPr marL="13716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4pPr>
            <a:lvl5pPr marL="1828800" algn="l" rtl="0" fontAlgn="base">
              <a:spcBef>
                <a:spcPct val="0"/>
              </a:spcBef>
              <a:spcAft>
                <a:spcPct val="0"/>
              </a:spcAft>
              <a:defRPr kumimoji="1" sz="24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4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4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4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400" kern="1200">
                <a:solidFill>
                  <a:schemeClr val="tx1"/>
                </a:solidFill>
                <a:latin typeface="Times New Roman" pitchFamily="18" charset="0"/>
                <a:ea typeface="ＭＳ Ｐゴシック" charset="-128"/>
                <a:cs typeface="+mn-cs"/>
              </a:defRPr>
            </a:lvl9pPr>
          </a:lstStyle>
          <a:p>
            <a:pPr marL="342900" indent="-342900">
              <a:lnSpc>
                <a:spcPct val="90000"/>
              </a:lnSpc>
              <a:spcBef>
                <a:spcPct val="20000"/>
              </a:spcBef>
              <a:buFontTx/>
              <a:buChar char="•"/>
            </a:pPr>
            <a:r>
              <a:rPr lang="en-US" altLang="ja-JP" sz="3200" dirty="0"/>
              <a:t>L</a:t>
            </a:r>
            <a:r>
              <a:rPr lang="ja-JP" altLang="en-US" sz="3200" dirty="0"/>
              <a:t>　仲間からの愛情</a:t>
            </a:r>
          </a:p>
          <a:p>
            <a:pPr marL="342900" indent="-342900">
              <a:lnSpc>
                <a:spcPct val="90000"/>
              </a:lnSpc>
              <a:spcBef>
                <a:spcPct val="20000"/>
              </a:spcBef>
              <a:buNone/>
            </a:pPr>
            <a:r>
              <a:rPr lang="ja-JP" altLang="en-US" sz="3200" dirty="0"/>
              <a:t>　　　　他人からの尊敬</a:t>
            </a:r>
          </a:p>
          <a:p>
            <a:pPr marL="342900" indent="-342900">
              <a:lnSpc>
                <a:spcPct val="90000"/>
              </a:lnSpc>
              <a:spcBef>
                <a:spcPct val="20000"/>
              </a:spcBef>
              <a:buFontTx/>
              <a:buChar char="•"/>
            </a:pPr>
            <a:r>
              <a:rPr lang="en-US" altLang="ja-JP" sz="3200" dirty="0"/>
              <a:t>C</a:t>
            </a:r>
            <a:r>
              <a:rPr lang="ja-JP" altLang="en-US" sz="3200" dirty="0"/>
              <a:t>　曇りのない良心</a:t>
            </a:r>
          </a:p>
          <a:p>
            <a:pPr marL="342900" indent="-342900">
              <a:lnSpc>
                <a:spcPct val="90000"/>
              </a:lnSpc>
              <a:spcBef>
                <a:spcPct val="20000"/>
              </a:spcBef>
              <a:buNone/>
            </a:pPr>
            <a:r>
              <a:rPr lang="ja-JP" altLang="en-US" sz="3200" dirty="0"/>
              <a:t>　　　　自尊心</a:t>
            </a:r>
          </a:p>
          <a:p>
            <a:pPr marL="342900" indent="-342900">
              <a:lnSpc>
                <a:spcPct val="90000"/>
              </a:lnSpc>
              <a:spcBef>
                <a:spcPct val="20000"/>
              </a:spcBef>
              <a:buFontTx/>
              <a:buChar char="•"/>
            </a:pPr>
            <a:r>
              <a:rPr lang="en-US" altLang="ja-JP" sz="3200" dirty="0"/>
              <a:t>M</a:t>
            </a:r>
            <a:r>
              <a:rPr lang="ja-JP" altLang="en-US" sz="3200" dirty="0"/>
              <a:t>　物質的な富</a:t>
            </a:r>
          </a:p>
          <a:p>
            <a:pPr marL="342900" indent="-342900">
              <a:lnSpc>
                <a:spcPct val="90000"/>
              </a:lnSpc>
              <a:spcBef>
                <a:spcPct val="20000"/>
              </a:spcBef>
              <a:buNone/>
            </a:pPr>
            <a:r>
              <a:rPr lang="ja-JP" altLang="en-US" sz="3200" dirty="0"/>
              <a:t>　　　　報酬または利益</a:t>
            </a:r>
          </a:p>
          <a:p>
            <a:pPr marL="342900" indent="-342900">
              <a:lnSpc>
                <a:spcPct val="90000"/>
              </a:lnSpc>
              <a:spcBef>
                <a:spcPct val="20000"/>
              </a:spcBef>
              <a:buFontTx/>
              <a:buChar char="•"/>
            </a:pPr>
            <a:r>
              <a:rPr lang="en-US" altLang="ja-JP" sz="3200" dirty="0"/>
              <a:t>H</a:t>
            </a:r>
            <a:r>
              <a:rPr lang="ja-JP" altLang="en-US" sz="3200" dirty="0"/>
              <a:t>　 幸福と満足         </a:t>
            </a:r>
            <a:r>
              <a:rPr lang="ja-JP" altLang="en-US" sz="3200" b="1" dirty="0">
                <a:ln w="12700">
                  <a:solidFill>
                    <a:schemeClr val="tx1"/>
                  </a:solidFill>
                  <a:prstDash val="solid"/>
                </a:ln>
                <a:solidFill>
                  <a:schemeClr val="bg1"/>
                </a:solidFill>
                <a:effectLst>
                  <a:outerShdw blurRad="41275" dist="20320" dir="1800000" algn="tl" rotWithShape="0">
                    <a:srgbClr val="000000">
                      <a:alpha val="40000"/>
                    </a:srgbClr>
                  </a:outerShdw>
                </a:effectLst>
              </a:rPr>
              <a:t>                </a:t>
            </a:r>
          </a:p>
        </p:txBody>
      </p:sp>
      <p:sp>
        <p:nvSpPr>
          <p:cNvPr id="5" name="二等辺三角形 4"/>
          <p:cNvSpPr/>
          <p:nvPr/>
        </p:nvSpPr>
        <p:spPr>
          <a:xfrm>
            <a:off x="1403648" y="2636912"/>
            <a:ext cx="1708776" cy="15841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b="1" dirty="0">
                <a:latin typeface="Century" pitchFamily="18" charset="0"/>
              </a:rPr>
              <a:t>H</a:t>
            </a:r>
            <a:endParaRPr kumimoji="1" lang="ja-JP" altLang="en-US" sz="4000" b="1" dirty="0">
              <a:latin typeface="Century" pitchFamily="18" charset="0"/>
            </a:endParaRPr>
          </a:p>
        </p:txBody>
      </p:sp>
      <p:sp>
        <p:nvSpPr>
          <p:cNvPr id="6" name="テキスト ボックス 5"/>
          <p:cNvSpPr txBox="1"/>
          <p:nvPr/>
        </p:nvSpPr>
        <p:spPr>
          <a:xfrm>
            <a:off x="1043608" y="2852936"/>
            <a:ext cx="504056" cy="707886"/>
          </a:xfrm>
          <a:prstGeom prst="rect">
            <a:avLst/>
          </a:prstGeom>
          <a:noFill/>
        </p:spPr>
        <p:txBody>
          <a:bodyPr wrap="square" rtlCol="0">
            <a:spAutoFit/>
          </a:bodyPr>
          <a:lstStyle/>
          <a:p>
            <a:r>
              <a:rPr kumimoji="1" lang="en-US" altLang="ja-JP" sz="4000" dirty="0">
                <a:latin typeface="Century" pitchFamily="18" charset="0"/>
              </a:rPr>
              <a:t>L</a:t>
            </a:r>
            <a:endParaRPr kumimoji="1" lang="ja-JP" altLang="en-US" sz="4000" dirty="0">
              <a:latin typeface="Century" pitchFamily="18" charset="0"/>
            </a:endParaRPr>
          </a:p>
        </p:txBody>
      </p:sp>
      <p:sp>
        <p:nvSpPr>
          <p:cNvPr id="7" name="テキスト ボックス 6"/>
          <p:cNvSpPr txBox="1"/>
          <p:nvPr/>
        </p:nvSpPr>
        <p:spPr>
          <a:xfrm>
            <a:off x="2987824" y="2852936"/>
            <a:ext cx="504056" cy="707886"/>
          </a:xfrm>
          <a:prstGeom prst="rect">
            <a:avLst/>
          </a:prstGeom>
          <a:noFill/>
        </p:spPr>
        <p:txBody>
          <a:bodyPr wrap="square" rtlCol="0">
            <a:spAutoFit/>
          </a:bodyPr>
          <a:lstStyle/>
          <a:p>
            <a:r>
              <a:rPr kumimoji="1" lang="en-US" altLang="ja-JP" sz="4000" dirty="0">
                <a:latin typeface="Century" pitchFamily="18" charset="0"/>
              </a:rPr>
              <a:t>C</a:t>
            </a:r>
            <a:endParaRPr kumimoji="1" lang="ja-JP" altLang="en-US" sz="4000" dirty="0">
              <a:latin typeface="Century" pitchFamily="18" charset="0"/>
            </a:endParaRPr>
          </a:p>
        </p:txBody>
      </p:sp>
      <p:sp>
        <p:nvSpPr>
          <p:cNvPr id="8" name="テキスト ボックス 7"/>
          <p:cNvSpPr txBox="1"/>
          <p:nvPr/>
        </p:nvSpPr>
        <p:spPr>
          <a:xfrm>
            <a:off x="1907704" y="4509120"/>
            <a:ext cx="504056" cy="707886"/>
          </a:xfrm>
          <a:prstGeom prst="rect">
            <a:avLst/>
          </a:prstGeom>
          <a:noFill/>
        </p:spPr>
        <p:txBody>
          <a:bodyPr wrap="square" rtlCol="0">
            <a:spAutoFit/>
          </a:bodyPr>
          <a:lstStyle/>
          <a:p>
            <a:r>
              <a:rPr lang="en-US" altLang="ja-JP" sz="4000" dirty="0">
                <a:latin typeface="Century" pitchFamily="18" charset="0"/>
              </a:rPr>
              <a:t>M</a:t>
            </a:r>
            <a:endParaRPr kumimoji="1" lang="ja-JP" altLang="en-US" sz="4000" dirty="0">
              <a:latin typeface="Century" pitchFamily="18" charset="0"/>
            </a:endParaRPr>
          </a:p>
        </p:txBody>
      </p:sp>
      <p:pic>
        <p:nvPicPr>
          <p:cNvPr id="9" name="図 8"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573061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style.rotation</p:attrName>
                                        </p:attrNameLst>
                                      </p:cBhvr>
                                      <p:tavLst>
                                        <p:tav tm="0">
                                          <p:val>
                                            <p:fltVal val="720"/>
                                          </p:val>
                                        </p:tav>
                                        <p:tav tm="100000">
                                          <p:val>
                                            <p:fltVal val="0"/>
                                          </p:val>
                                        </p:tav>
                                      </p:tavLst>
                                    </p:anim>
                                    <p:anim calcmode="lin" valueType="num">
                                      <p:cBhvr>
                                        <p:cTn id="9" dur="2000" fill="hold"/>
                                        <p:tgtEl>
                                          <p:spTgt spid="5"/>
                                        </p:tgtEl>
                                        <p:attrNameLst>
                                          <p:attrName>ppt_h</p:attrName>
                                        </p:attrNameLst>
                                      </p:cBhvr>
                                      <p:tavLst>
                                        <p:tav tm="0">
                                          <p:val>
                                            <p:fltVal val="0"/>
                                          </p:val>
                                        </p:tav>
                                        <p:tav tm="100000">
                                          <p:val>
                                            <p:strVal val="#ppt_h"/>
                                          </p:val>
                                        </p:tav>
                                      </p:tavLst>
                                    </p:anim>
                                    <p:anim calcmode="lin" valueType="num">
                                      <p:cBhvr>
                                        <p:cTn id="10" dur="2000" fill="hold"/>
                                        <p:tgtEl>
                                          <p:spTgt spid="5"/>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 presetClass="entr" presetSubtype="0"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 calcmode="lin" valueType="num">
                                      <p:cBhvr additive="base">
                                        <p:cTn id="23"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4000"/>
                            </p:stCondLst>
                            <p:childTnLst>
                              <p:par>
                                <p:cTn id="26" presetID="2" presetClass="entr" presetSubtype="4" fill="hold" grpId="0" nodeType="after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 calcmode="lin" valueType="num">
                                      <p:cBhvr additive="base">
                                        <p:cTn id="28"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30" fill="hold">
                            <p:stCondLst>
                              <p:cond delay="6000"/>
                            </p:stCondLst>
                            <p:childTnLst>
                              <p:par>
                                <p:cTn id="31" presetID="2" presetClass="entr" presetSubtype="4" fill="hold" grpId="0" nodeType="after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 calcmode="lin" valueType="num">
                                      <p:cBhvr additive="base">
                                        <p:cTn id="33"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35" fill="hold">
                            <p:stCondLst>
                              <p:cond delay="8000"/>
                            </p:stCondLst>
                            <p:childTnLst>
                              <p:par>
                                <p:cTn id="36" presetID="2" presetClass="entr" presetSubtype="4" fill="hold" grpId="0" nodeType="after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 calcmode="lin" valueType="num">
                                      <p:cBhvr additive="base">
                                        <p:cTn id="38"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par>
                          <p:cTn id="40" fill="hold">
                            <p:stCondLst>
                              <p:cond delay="10000"/>
                            </p:stCondLst>
                            <p:childTnLst>
                              <p:par>
                                <p:cTn id="41" presetID="2" presetClass="entr" presetSubtype="4" fill="hold" grpId="0" nodeType="after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20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44" dur="20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par>
                          <p:cTn id="45" fill="hold">
                            <p:stCondLst>
                              <p:cond delay="12000"/>
                            </p:stCondLst>
                            <p:childTnLst>
                              <p:par>
                                <p:cTn id="46" presetID="2" presetClass="entr" presetSubtype="4" fill="hold" grpId="0" nodeType="after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 calcmode="lin" valueType="num">
                                      <p:cBhvr additive="base">
                                        <p:cTn id="48" dur="20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49" dur="20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par>
                          <p:cTn id="50" fill="hold">
                            <p:stCondLst>
                              <p:cond delay="14000"/>
                            </p:stCondLst>
                            <p:childTnLst>
                              <p:par>
                                <p:cTn id="51" presetID="2" presetClass="entr" presetSubtype="4" fill="hold" grpId="0" nodeType="afterEffect">
                                  <p:stCondLst>
                                    <p:cond delay="0"/>
                                  </p:stCondLst>
                                  <p:childTnLst>
                                    <p:set>
                                      <p:cBhvr>
                                        <p:cTn id="52" dur="1" fill="hold">
                                          <p:stCondLst>
                                            <p:cond delay="0"/>
                                          </p:stCondLst>
                                        </p:cTn>
                                        <p:tgtEl>
                                          <p:spTgt spid="4">
                                            <p:txEl>
                                              <p:pRg st="6" end="6"/>
                                            </p:txEl>
                                          </p:spTgt>
                                        </p:tgtEl>
                                        <p:attrNameLst>
                                          <p:attrName>style.visibility</p:attrName>
                                        </p:attrNameLst>
                                      </p:cBhvr>
                                      <p:to>
                                        <p:strVal val="visible"/>
                                      </p:to>
                                    </p:set>
                                    <p:anim calcmode="lin" valueType="num">
                                      <p:cBhvr additive="base">
                                        <p:cTn id="53" dur="20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4" dur="20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6"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lstStyle/>
          <a:p>
            <a:r>
              <a:rPr kumimoji="1" lang="ja-JP" altLang="en-US" dirty="0">
                <a:solidFill>
                  <a:srgbClr val="FFFF99"/>
                </a:solidFill>
              </a:rPr>
              <a:t>価値ある奉仕の要素</a:t>
            </a:r>
          </a:p>
        </p:txBody>
      </p:sp>
      <p:sp>
        <p:nvSpPr>
          <p:cNvPr id="3" name="コンテンツ プレースホルダ 2"/>
          <p:cNvSpPr>
            <a:spLocks noGrp="1"/>
          </p:cNvSpPr>
          <p:nvPr>
            <p:ph idx="1"/>
          </p:nvPr>
        </p:nvSpPr>
        <p:spPr>
          <a:xfrm>
            <a:off x="3851920" y="1412776"/>
            <a:ext cx="4762872" cy="2376264"/>
          </a:xfrm>
        </p:spPr>
        <p:txBody>
          <a:bodyPr>
            <a:normAutofit/>
          </a:bodyPr>
          <a:lstStyle/>
          <a:p>
            <a:r>
              <a:rPr kumimoji="1" lang="en-US" altLang="ja-JP" dirty="0"/>
              <a:t>S       </a:t>
            </a:r>
            <a:r>
              <a:rPr kumimoji="1" lang="ja-JP" altLang="en-US" dirty="0"/>
              <a:t>奉仕</a:t>
            </a:r>
            <a:endParaRPr kumimoji="1" lang="en-US" altLang="ja-JP" dirty="0"/>
          </a:p>
          <a:p>
            <a:r>
              <a:rPr lang="en-US" altLang="ja-JP" dirty="0"/>
              <a:t>Q1</a:t>
            </a:r>
            <a:r>
              <a:rPr lang="ja-JP" altLang="en-US" dirty="0"/>
              <a:t>　 正しい質</a:t>
            </a:r>
            <a:endParaRPr lang="en-US" altLang="ja-JP" dirty="0"/>
          </a:p>
          <a:p>
            <a:r>
              <a:rPr kumimoji="1" lang="en-US" altLang="ja-JP" dirty="0"/>
              <a:t>Q2    </a:t>
            </a:r>
            <a:r>
              <a:rPr kumimoji="1" lang="ja-JP" altLang="en-US" dirty="0"/>
              <a:t>正しい量</a:t>
            </a:r>
            <a:endParaRPr kumimoji="1" lang="en-US" altLang="ja-JP" dirty="0"/>
          </a:p>
          <a:p>
            <a:r>
              <a:rPr lang="en-US" altLang="ja-JP" dirty="0"/>
              <a:t>M      </a:t>
            </a:r>
            <a:r>
              <a:rPr lang="ja-JP" altLang="en-US" dirty="0"/>
              <a:t>正しい管理方法</a:t>
            </a:r>
            <a:endParaRPr kumimoji="1" lang="ja-JP" altLang="en-US" dirty="0"/>
          </a:p>
        </p:txBody>
      </p:sp>
      <p:sp>
        <p:nvSpPr>
          <p:cNvPr id="5" name="テキスト ボックス 4"/>
          <p:cNvSpPr txBox="1"/>
          <p:nvPr/>
        </p:nvSpPr>
        <p:spPr>
          <a:xfrm>
            <a:off x="341744" y="4433968"/>
            <a:ext cx="8424936" cy="1569660"/>
          </a:xfrm>
          <a:prstGeom prst="rect">
            <a:avLst/>
          </a:prstGeom>
          <a:noFill/>
          <a:ln>
            <a:noFill/>
          </a:ln>
        </p:spPr>
        <p:txBody>
          <a:bodyPr wrap="square" rtlCol="0">
            <a:spAutoFit/>
          </a:bodyPr>
          <a:lstStyle/>
          <a:p>
            <a:pPr algn="ctr"/>
            <a:r>
              <a:rPr lang="en-US" altLang="ja-JP" sz="3200" dirty="0" err="1">
                <a:ln>
                  <a:solidFill>
                    <a:schemeClr val="tx1"/>
                  </a:solidFill>
                </a:ln>
                <a:solidFill>
                  <a:srgbClr val="FFFF00"/>
                </a:solidFill>
              </a:rPr>
              <a:t>Bhagavan</a:t>
            </a:r>
            <a:r>
              <a:rPr lang="en-US" altLang="ja-JP" sz="3200" dirty="0">
                <a:ln>
                  <a:solidFill>
                    <a:schemeClr val="tx1"/>
                  </a:solidFill>
                </a:ln>
                <a:solidFill>
                  <a:srgbClr val="FFFF00"/>
                </a:solidFill>
              </a:rPr>
              <a:t> Das</a:t>
            </a:r>
            <a:endParaRPr lang="ja-JP" altLang="en-US" sz="3200" b="1" dirty="0">
              <a:ln>
                <a:solidFill>
                  <a:schemeClr val="tx1"/>
                </a:solidFill>
              </a:ln>
              <a:solidFill>
                <a:schemeClr val="bg2">
                  <a:tint val="85000"/>
                  <a:satMod val="155000"/>
                </a:schemeClr>
              </a:solidFill>
              <a:effectLst>
                <a:outerShdw blurRad="41275" dist="20320" dir="1800000" algn="tl" rotWithShape="0">
                  <a:srgbClr val="000000">
                    <a:alpha val="40000"/>
                  </a:srgbClr>
                </a:outerShdw>
              </a:effectLst>
            </a:endParaRPr>
          </a:p>
          <a:p>
            <a:pPr algn="ctr"/>
            <a:endParaRPr lang="en-US" altLang="ja-JP" sz="32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a:p>
            <a:pPr algn="ctr"/>
            <a:r>
              <a:rPr lang="en-US" altLang="ja-JP" sz="3200" b="1" dirty="0">
                <a:ln w="12700">
                  <a:solidFill>
                    <a:schemeClr val="tx1"/>
                  </a:solidFill>
                  <a:prstDash val="solid"/>
                </a:ln>
                <a:solidFill>
                  <a:schemeClr val="bg1"/>
                </a:solidFill>
                <a:effectLst>
                  <a:outerShdw blurRad="41275" dist="20320" dir="1800000" algn="tl" rotWithShape="0">
                    <a:srgbClr val="000000">
                      <a:alpha val="40000"/>
                    </a:srgbClr>
                  </a:outerShdw>
                </a:effectLst>
              </a:rPr>
              <a:t>The Science of Peace</a:t>
            </a:r>
            <a:r>
              <a:rPr lang="ja-JP" altLang="en-US" sz="3200" b="1" dirty="0">
                <a:ln w="12700">
                  <a:solidFill>
                    <a:schemeClr val="tx1"/>
                  </a:solidFill>
                  <a:prstDash val="solid"/>
                </a:ln>
                <a:solidFill>
                  <a:schemeClr val="bg1"/>
                </a:solidFill>
                <a:effectLst>
                  <a:outerShdw blurRad="41275" dist="20320" dir="1800000" algn="tl" rotWithShape="0">
                    <a:srgbClr val="000000">
                      <a:alpha val="40000"/>
                    </a:srgbClr>
                  </a:outerShdw>
                </a:effectLst>
              </a:rPr>
              <a:t>　平和学</a:t>
            </a:r>
            <a:endParaRPr kumimoji="1" lang="ja-JP" altLang="en-US" sz="3200"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sp>
        <p:nvSpPr>
          <p:cNvPr id="6" name="二等辺三角形 5"/>
          <p:cNvSpPr/>
          <p:nvPr/>
        </p:nvSpPr>
        <p:spPr>
          <a:xfrm>
            <a:off x="1187624" y="1484784"/>
            <a:ext cx="1708776" cy="1584176"/>
          </a:xfrm>
          <a:prstGeom prst="triangl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4000" b="1" dirty="0">
                <a:latin typeface="Century" pitchFamily="18" charset="0"/>
              </a:rPr>
              <a:t>S</a:t>
            </a:r>
            <a:endParaRPr kumimoji="1" lang="ja-JP" altLang="en-US" sz="4000" b="1" dirty="0">
              <a:latin typeface="Century" pitchFamily="18" charset="0"/>
            </a:endParaRPr>
          </a:p>
        </p:txBody>
      </p:sp>
      <p:sp>
        <p:nvSpPr>
          <p:cNvPr id="7" name="テキスト ボックス 6"/>
          <p:cNvSpPr txBox="1"/>
          <p:nvPr/>
        </p:nvSpPr>
        <p:spPr>
          <a:xfrm>
            <a:off x="539552" y="1700808"/>
            <a:ext cx="936104" cy="707886"/>
          </a:xfrm>
          <a:prstGeom prst="rect">
            <a:avLst/>
          </a:prstGeom>
          <a:noFill/>
        </p:spPr>
        <p:txBody>
          <a:bodyPr wrap="square" rtlCol="0">
            <a:spAutoFit/>
          </a:bodyPr>
          <a:lstStyle/>
          <a:p>
            <a:r>
              <a:rPr kumimoji="1" lang="en-US" altLang="ja-JP" sz="4000" dirty="0">
                <a:latin typeface="Century" pitchFamily="18" charset="0"/>
              </a:rPr>
              <a:t>Q1</a:t>
            </a:r>
            <a:endParaRPr kumimoji="1" lang="ja-JP" altLang="en-US" sz="4000" dirty="0">
              <a:latin typeface="Century" pitchFamily="18" charset="0"/>
            </a:endParaRPr>
          </a:p>
        </p:txBody>
      </p:sp>
      <p:sp>
        <p:nvSpPr>
          <p:cNvPr id="8" name="テキスト ボックス 7"/>
          <p:cNvSpPr txBox="1"/>
          <p:nvPr/>
        </p:nvSpPr>
        <p:spPr>
          <a:xfrm>
            <a:off x="2627784" y="1628800"/>
            <a:ext cx="936104" cy="707886"/>
          </a:xfrm>
          <a:prstGeom prst="rect">
            <a:avLst/>
          </a:prstGeom>
          <a:noFill/>
        </p:spPr>
        <p:txBody>
          <a:bodyPr wrap="square" rtlCol="0">
            <a:spAutoFit/>
          </a:bodyPr>
          <a:lstStyle/>
          <a:p>
            <a:r>
              <a:rPr kumimoji="1" lang="en-US" altLang="ja-JP" sz="4000" dirty="0">
                <a:latin typeface="Century" pitchFamily="18" charset="0"/>
              </a:rPr>
              <a:t>Q2</a:t>
            </a:r>
            <a:endParaRPr kumimoji="1" lang="ja-JP" altLang="en-US" sz="4000" dirty="0">
              <a:latin typeface="Century" pitchFamily="18" charset="0"/>
            </a:endParaRPr>
          </a:p>
        </p:txBody>
      </p:sp>
      <p:sp>
        <p:nvSpPr>
          <p:cNvPr id="9" name="テキスト ボックス 8"/>
          <p:cNvSpPr txBox="1"/>
          <p:nvPr/>
        </p:nvSpPr>
        <p:spPr>
          <a:xfrm>
            <a:off x="1763688" y="3140968"/>
            <a:ext cx="504056" cy="707886"/>
          </a:xfrm>
          <a:prstGeom prst="rect">
            <a:avLst/>
          </a:prstGeom>
          <a:noFill/>
        </p:spPr>
        <p:txBody>
          <a:bodyPr wrap="square" rtlCol="0">
            <a:spAutoFit/>
          </a:bodyPr>
          <a:lstStyle/>
          <a:p>
            <a:r>
              <a:rPr kumimoji="1" lang="en-US" altLang="ja-JP" sz="4000" dirty="0">
                <a:latin typeface="Century" pitchFamily="18" charset="0"/>
              </a:rPr>
              <a:t>M</a:t>
            </a:r>
            <a:endParaRPr kumimoji="1" lang="ja-JP" altLang="en-US" sz="4000" dirty="0">
              <a:latin typeface="Century" pitchFamily="18" charset="0"/>
            </a:endParaRPr>
          </a:p>
        </p:txBody>
      </p:sp>
      <p:pic>
        <p:nvPicPr>
          <p:cNvPr id="10" name="図 9"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913622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par>
                          <p:cTn id="11" fill="hold">
                            <p:stCondLst>
                              <p:cond delay="2000"/>
                            </p:stCondLst>
                            <p:childTnLst>
                              <p:par>
                                <p:cTn id="12" presetID="1" presetClass="entr" presetSubtype="0" fill="hold" nodeType="after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childTnLst>
                                </p:cTn>
                              </p:par>
                            </p:childTnLst>
                          </p:cTn>
                        </p:par>
                        <p:par>
                          <p:cTn id="14" fill="hold">
                            <p:stCondLst>
                              <p:cond delay="2000"/>
                            </p:stCondLst>
                            <p:childTnLst>
                              <p:par>
                                <p:cTn id="15" presetID="1" presetClass="entr" presetSubtype="0" fill="hold" nodeType="afterEffect">
                                  <p:stCondLst>
                                    <p:cond delay="0"/>
                                  </p:stCondLst>
                                  <p:childTnLst>
                                    <p:set>
                                      <p:cBhvr>
                                        <p:cTn id="16" dur="1" fill="hold">
                                          <p:stCondLst>
                                            <p:cond delay="0"/>
                                          </p:stCondLst>
                                        </p:cTn>
                                        <p:tgtEl>
                                          <p:spTgt spid="8">
                                            <p:txEl>
                                              <p:pRg st="0" end="0"/>
                                            </p:txEl>
                                          </p:spTgt>
                                        </p:tgtEl>
                                        <p:attrNameLst>
                                          <p:attrName>style.visibility</p:attrName>
                                        </p:attrNameLst>
                                      </p:cBhvr>
                                      <p:to>
                                        <p:strVal val="visible"/>
                                      </p:to>
                                    </p:set>
                                  </p:childTnLst>
                                </p:cTn>
                              </p:par>
                            </p:childTnLst>
                          </p:cTn>
                        </p:par>
                        <p:par>
                          <p:cTn id="17" fill="hold">
                            <p:stCondLst>
                              <p:cond delay="2000"/>
                            </p:stCondLst>
                            <p:childTnLst>
                              <p:par>
                                <p:cTn id="18" presetID="1" presetClass="entr" presetSubtype="0" fill="hold" nodeType="after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4000"/>
                            </p:stCondLst>
                            <p:childTnLst>
                              <p:par>
                                <p:cTn id="26" presetID="2" presetClass="entr" presetSubtype="4" fill="hold" grpId="0" nodeType="after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 calcmode="lin" valueType="num">
                                      <p:cBhvr additive="base">
                                        <p:cTn id="28"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9"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30" fill="hold">
                            <p:stCondLst>
                              <p:cond delay="6000"/>
                            </p:stCondLst>
                            <p:childTnLst>
                              <p:par>
                                <p:cTn id="31" presetID="2" presetClass="entr" presetSubtype="4" fill="hold" grpId="0" nodeType="after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anim calcmode="lin" valueType="num">
                                      <p:cBhvr additive="base">
                                        <p:cTn id="33"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4"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35" fill="hold">
                            <p:stCondLst>
                              <p:cond delay="8000"/>
                            </p:stCondLst>
                            <p:childTnLst>
                              <p:par>
                                <p:cTn id="36" presetID="2" presetClass="entr" presetSubtype="4" fill="hold" grpId="0" nodeType="afterEffect">
                                  <p:stCondLst>
                                    <p:cond delay="0"/>
                                  </p:stCondLst>
                                  <p:childTnLst>
                                    <p:set>
                                      <p:cBhvr>
                                        <p:cTn id="37" dur="1" fill="hold">
                                          <p:stCondLst>
                                            <p:cond delay="0"/>
                                          </p:stCondLst>
                                        </p:cTn>
                                        <p:tgtEl>
                                          <p:spTgt spid="3">
                                            <p:txEl>
                                              <p:pRg st="3" end="3"/>
                                            </p:txEl>
                                          </p:spTgt>
                                        </p:tgtEl>
                                        <p:attrNameLst>
                                          <p:attrName>style.visibility</p:attrName>
                                        </p:attrNameLst>
                                      </p:cBhvr>
                                      <p:to>
                                        <p:strVal val="visible"/>
                                      </p:to>
                                    </p:set>
                                    <p:anim calcmode="lin" valueType="num">
                                      <p:cBhvr additive="base">
                                        <p:cTn id="38"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40" fill="hold">
                            <p:stCondLst>
                              <p:cond delay="10000"/>
                            </p:stCondLst>
                            <p:childTnLst>
                              <p:par>
                                <p:cTn id="41" presetID="3" presetClass="entr" presetSubtype="10"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linds(horizontal)">
                                      <p:cBhvr>
                                        <p:cTn id="4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brand-square.com/img/img.aspx?ct=all&amp;id=977"/>
          <p:cNvPicPr>
            <a:picLocks noChangeAspect="1" noChangeArrowheads="1"/>
          </p:cNvPicPr>
          <p:nvPr/>
        </p:nvPicPr>
        <p:blipFill>
          <a:blip r:embed="rId3" cstate="print"/>
          <a:srcRect/>
          <a:stretch>
            <a:fillRect/>
          </a:stretch>
        </p:blipFill>
        <p:spPr bwMode="auto">
          <a:xfrm>
            <a:off x="3048000" y="2286000"/>
            <a:ext cx="6096000" cy="4572000"/>
          </a:xfrm>
          <a:prstGeom prst="rect">
            <a:avLst/>
          </a:prstGeom>
          <a:noFill/>
        </p:spPr>
      </p:pic>
      <p:sp>
        <p:nvSpPr>
          <p:cNvPr id="5" name="タイトル 1"/>
          <p:cNvSpPr>
            <a:spLocks noGrp="1"/>
          </p:cNvSpPr>
          <p:nvPr>
            <p:ph type="title"/>
          </p:nvPr>
        </p:nvSpPr>
        <p:spPr>
          <a:xfrm>
            <a:off x="467544" y="0"/>
            <a:ext cx="8229600" cy="1143000"/>
          </a:xfrm>
        </p:spPr>
        <p:txBody>
          <a:bodyPr>
            <a:normAutofit/>
          </a:bodyPr>
          <a:lstStyle/>
          <a:p>
            <a:r>
              <a:rPr lang="ja-JP" altLang="en-US" dirty="0">
                <a:solidFill>
                  <a:srgbClr val="FFFF99"/>
                </a:solidFill>
              </a:rPr>
              <a:t>正しい</a:t>
            </a:r>
            <a:r>
              <a:rPr lang="ja-JP" altLang="ja-JP" dirty="0">
                <a:solidFill>
                  <a:srgbClr val="FFFF99"/>
                </a:solidFill>
              </a:rPr>
              <a:t>質・量・管理の方法</a:t>
            </a:r>
            <a:endParaRPr kumimoji="1" lang="ja-JP" altLang="en-US" dirty="0">
              <a:solidFill>
                <a:srgbClr val="FFFF99"/>
              </a:solidFill>
            </a:endParaRPr>
          </a:p>
        </p:txBody>
      </p:sp>
      <p:sp>
        <p:nvSpPr>
          <p:cNvPr id="6" name="コンテンツ プレースホルダ 2"/>
          <p:cNvSpPr>
            <a:spLocks noGrp="1"/>
          </p:cNvSpPr>
          <p:nvPr>
            <p:ph sz="half" idx="1"/>
          </p:nvPr>
        </p:nvSpPr>
        <p:spPr>
          <a:xfrm>
            <a:off x="457200" y="1196752"/>
            <a:ext cx="7786688" cy="4929411"/>
          </a:xfrm>
          <a:ln>
            <a:noFill/>
          </a:ln>
        </p:spPr>
        <p:txBody>
          <a:bodyPr>
            <a:normAutofit/>
          </a:bodyPr>
          <a:lstStyle/>
          <a:p>
            <a:pPr algn="ctr">
              <a:lnSpc>
                <a:spcPct val="110000"/>
              </a:lnSpc>
              <a:buNone/>
            </a:pPr>
            <a:r>
              <a:rPr kumimoji="1" lang="ja-JP" alt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セールスマン</a:t>
            </a:r>
            <a:endParaRPr lang="ja-JP" alt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a:p>
            <a:pPr>
              <a:lnSpc>
                <a:spcPct val="110000"/>
              </a:lnSpc>
            </a:pPr>
            <a:r>
              <a:rPr kumimoji="1" lang="en-US" altLang="ja-JP" sz="3400" b="1" dirty="0">
                <a:ln w="12700">
                  <a:solidFill>
                    <a:sysClr val="windowText" lastClr="000000"/>
                  </a:solidFill>
                  <a:prstDash val="solid"/>
                </a:ln>
                <a:effectLst>
                  <a:outerShdw blurRad="41275" dist="20320" dir="1800000" algn="tl" rotWithShape="0">
                    <a:srgbClr val="000000">
                      <a:alpha val="40000"/>
                    </a:srgbClr>
                  </a:outerShdw>
                </a:effectLst>
              </a:rPr>
              <a:t>Q1 </a:t>
            </a:r>
            <a:r>
              <a:rPr kumimoji="1" lang="ja-JP" altLang="en-US" sz="3400" b="1" dirty="0">
                <a:ln w="12700">
                  <a:solidFill>
                    <a:sysClr val="windowText" lastClr="000000"/>
                  </a:solidFill>
                  <a:prstDash val="solid"/>
                </a:ln>
                <a:effectLst>
                  <a:outerShdw blurRad="41275" dist="20320" dir="1800000" algn="tl" rotWithShape="0">
                    <a:srgbClr val="000000">
                      <a:alpha val="40000"/>
                    </a:srgbClr>
                  </a:outerShdw>
                </a:effectLst>
              </a:rPr>
              <a:t>言葉の質は正しいか</a:t>
            </a:r>
          </a:p>
          <a:p>
            <a:pPr>
              <a:lnSpc>
                <a:spcPct val="110000"/>
              </a:lnSpc>
              <a:buNone/>
            </a:pPr>
            <a:r>
              <a:rPr kumimoji="1" lang="ja-JP" altLang="en-US" sz="3400" b="1" dirty="0">
                <a:ln w="12700">
                  <a:solidFill>
                    <a:sysClr val="windowText" lastClr="000000"/>
                  </a:solidFill>
                  <a:prstDash val="solid"/>
                </a:ln>
                <a:effectLst>
                  <a:outerShdw blurRad="41275" dist="20320" dir="1800000" algn="tl" rotWithShape="0">
                    <a:srgbClr val="000000">
                      <a:alpha val="40000"/>
                    </a:srgbClr>
                  </a:outerShdw>
                </a:effectLst>
              </a:rPr>
              <a:t>　　　よい言葉・きれいな言葉</a:t>
            </a:r>
          </a:p>
          <a:p>
            <a:pPr>
              <a:lnSpc>
                <a:spcPct val="110000"/>
              </a:lnSpc>
            </a:pPr>
            <a:r>
              <a:rPr lang="en-US" altLang="ja-JP" sz="3400" b="1" dirty="0">
                <a:ln w="12700">
                  <a:solidFill>
                    <a:sysClr val="windowText" lastClr="000000"/>
                  </a:solidFill>
                  <a:prstDash val="solid"/>
                </a:ln>
                <a:effectLst>
                  <a:outerShdw blurRad="41275" dist="20320" dir="1800000" algn="tl" rotWithShape="0">
                    <a:srgbClr val="000000">
                      <a:alpha val="40000"/>
                    </a:srgbClr>
                  </a:outerShdw>
                </a:effectLst>
              </a:rPr>
              <a:t>Q2 </a:t>
            </a:r>
            <a:r>
              <a:rPr lang="ja-JP" altLang="en-US" sz="3400" b="1" dirty="0">
                <a:ln w="12700">
                  <a:solidFill>
                    <a:sysClr val="windowText" lastClr="000000"/>
                  </a:solidFill>
                  <a:prstDash val="solid"/>
                </a:ln>
                <a:effectLst>
                  <a:outerShdw blurRad="41275" dist="20320" dir="1800000" algn="tl" rotWithShape="0">
                    <a:srgbClr val="000000">
                      <a:alpha val="40000"/>
                    </a:srgbClr>
                  </a:outerShdw>
                </a:effectLst>
              </a:rPr>
              <a:t>商談の量は適切か</a:t>
            </a:r>
          </a:p>
          <a:p>
            <a:pPr>
              <a:lnSpc>
                <a:spcPct val="110000"/>
              </a:lnSpc>
              <a:buNone/>
            </a:pPr>
            <a:r>
              <a:rPr lang="ja-JP" altLang="en-US" sz="3400" b="1" dirty="0">
                <a:ln w="12700">
                  <a:solidFill>
                    <a:sysClr val="windowText" lastClr="000000"/>
                  </a:solidFill>
                  <a:prstDash val="solid"/>
                </a:ln>
                <a:effectLst>
                  <a:outerShdw blurRad="41275" dist="20320" dir="1800000" algn="tl" rotWithShape="0">
                    <a:srgbClr val="000000">
                      <a:alpha val="40000"/>
                    </a:srgbClr>
                  </a:outerShdw>
                </a:effectLst>
              </a:rPr>
              <a:t>　　　理論的に話すか・しゃべり過ぎ</a:t>
            </a:r>
          </a:p>
          <a:p>
            <a:pPr>
              <a:lnSpc>
                <a:spcPct val="110000"/>
              </a:lnSpc>
            </a:pPr>
            <a:r>
              <a:rPr kumimoji="1" lang="en-US" altLang="ja-JP" sz="3400" b="1" dirty="0">
                <a:ln w="12700">
                  <a:solidFill>
                    <a:sysClr val="windowText" lastClr="000000"/>
                  </a:solidFill>
                  <a:prstDash val="solid"/>
                </a:ln>
                <a:effectLst>
                  <a:outerShdw blurRad="41275" dist="20320" dir="1800000" algn="tl" rotWithShape="0">
                    <a:srgbClr val="000000">
                      <a:alpha val="40000"/>
                    </a:srgbClr>
                  </a:outerShdw>
                </a:effectLst>
              </a:rPr>
              <a:t>M </a:t>
            </a:r>
            <a:r>
              <a:rPr kumimoji="1" lang="ja-JP" altLang="en-US" sz="3400" b="1" dirty="0">
                <a:ln w="12700">
                  <a:solidFill>
                    <a:sysClr val="windowText" lastClr="000000"/>
                  </a:solidFill>
                  <a:prstDash val="solid"/>
                </a:ln>
                <a:effectLst>
                  <a:outerShdw blurRad="41275" dist="20320" dir="1800000" algn="tl" rotWithShape="0">
                    <a:srgbClr val="000000">
                      <a:alpha val="40000"/>
                    </a:srgbClr>
                  </a:outerShdw>
                </a:effectLst>
              </a:rPr>
              <a:t>顧客の前の態度</a:t>
            </a:r>
          </a:p>
          <a:p>
            <a:pPr>
              <a:lnSpc>
                <a:spcPct val="110000"/>
              </a:lnSpc>
              <a:buNone/>
            </a:pPr>
            <a:r>
              <a:rPr lang="ja-JP" altLang="en-US" sz="3400" b="1" dirty="0">
                <a:ln w="12700">
                  <a:solidFill>
                    <a:sysClr val="windowText" lastClr="000000"/>
                  </a:solidFill>
                  <a:prstDash val="solid"/>
                </a:ln>
                <a:effectLst>
                  <a:outerShdw blurRad="41275" dist="20320" dir="1800000" algn="tl" rotWithShape="0">
                    <a:srgbClr val="000000">
                      <a:alpha val="40000"/>
                    </a:srgbClr>
                  </a:outerShdw>
                </a:effectLst>
              </a:rPr>
              <a:t>　　　第一印象・好印象</a:t>
            </a:r>
            <a:endParaRPr kumimoji="1" lang="ja-JP" altLang="en-US" sz="3400" b="1" dirty="0">
              <a:ln w="12700">
                <a:solidFill>
                  <a:sysClr val="windowText" lastClr="000000"/>
                </a:solidFill>
                <a:prstDash val="solid"/>
              </a:ln>
              <a:effectLst>
                <a:outerShdw blurRad="41275" dist="20320" dir="1800000" algn="tl" rotWithShape="0">
                  <a:srgbClr val="000000">
                    <a:alpha val="40000"/>
                  </a:srgbClr>
                </a:outerShdw>
              </a:effectLst>
            </a:endParaRPr>
          </a:p>
          <a:p>
            <a:endParaRPr kumimoji="1" lang="ja-JP" altLang="en-US"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4" name="図 3"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612619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1000"/>
                                        <p:tgtEl>
                                          <p:spTgt spid="26626"/>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anim calcmode="lin" valueType="num">
                                      <p:cBhvr additive="base">
                                        <p:cTn id="11" dur="2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2" dur="2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3000"/>
                            </p:stCondLst>
                            <p:childTnLst>
                              <p:par>
                                <p:cTn id="14" presetID="2" presetClass="entr" presetSubtype="8" fill="hold" nodeType="after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 calcmode="lin" valueType="num">
                                      <p:cBhvr additive="base">
                                        <p:cTn id="16" dur="2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17" dur="20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5000"/>
                            </p:stCondLst>
                            <p:childTnLst>
                              <p:par>
                                <p:cTn id="19" presetID="2" presetClass="entr" presetSubtype="8" fill="hold" nodeType="after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2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22" dur="20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7000"/>
                            </p:stCondLst>
                            <p:childTnLst>
                              <p:par>
                                <p:cTn id="24" presetID="2" presetClass="entr" presetSubtype="8" fill="hold" nodeType="after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anim calcmode="lin" valueType="num">
                                      <p:cBhvr additive="base">
                                        <p:cTn id="26" dur="2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27" dur="200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9000"/>
                            </p:stCondLst>
                            <p:childTnLst>
                              <p:par>
                                <p:cTn id="29" presetID="2" presetClass="entr" presetSubtype="8" fill="hold" nodeType="afterEffect">
                                  <p:stCondLst>
                                    <p:cond delay="0"/>
                                  </p:stCondLst>
                                  <p:childTnLst>
                                    <p:set>
                                      <p:cBhvr>
                                        <p:cTn id="30" dur="1" fill="hold">
                                          <p:stCondLst>
                                            <p:cond delay="0"/>
                                          </p:stCondLst>
                                        </p:cTn>
                                        <p:tgtEl>
                                          <p:spTgt spid="6">
                                            <p:txEl>
                                              <p:pRg st="4" end="4"/>
                                            </p:txEl>
                                          </p:spTgt>
                                        </p:tgtEl>
                                        <p:attrNameLst>
                                          <p:attrName>style.visibility</p:attrName>
                                        </p:attrNameLst>
                                      </p:cBhvr>
                                      <p:to>
                                        <p:strVal val="visible"/>
                                      </p:to>
                                    </p:set>
                                    <p:anim calcmode="lin" valueType="num">
                                      <p:cBhvr additive="base">
                                        <p:cTn id="31" dur="2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32" dur="200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11000"/>
                            </p:stCondLst>
                            <p:childTnLst>
                              <p:par>
                                <p:cTn id="34" presetID="2" presetClass="entr" presetSubtype="8" fill="hold" nodeType="afterEffect">
                                  <p:stCondLst>
                                    <p:cond delay="0"/>
                                  </p:stCondLst>
                                  <p:childTnLst>
                                    <p:set>
                                      <p:cBhvr>
                                        <p:cTn id="35" dur="1" fill="hold">
                                          <p:stCondLst>
                                            <p:cond delay="0"/>
                                          </p:stCondLst>
                                        </p:cTn>
                                        <p:tgtEl>
                                          <p:spTgt spid="6">
                                            <p:txEl>
                                              <p:pRg st="5" end="5"/>
                                            </p:txEl>
                                          </p:spTgt>
                                        </p:tgtEl>
                                        <p:attrNameLst>
                                          <p:attrName>style.visibility</p:attrName>
                                        </p:attrNameLst>
                                      </p:cBhvr>
                                      <p:to>
                                        <p:strVal val="visible"/>
                                      </p:to>
                                    </p:set>
                                    <p:anim calcmode="lin" valueType="num">
                                      <p:cBhvr additive="base">
                                        <p:cTn id="36" dur="20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37" dur="200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par>
                          <p:cTn id="38" fill="hold">
                            <p:stCondLst>
                              <p:cond delay="13000"/>
                            </p:stCondLst>
                            <p:childTnLst>
                              <p:par>
                                <p:cTn id="39" presetID="2" presetClass="entr" presetSubtype="8" fill="hold" nodeType="afterEffect">
                                  <p:stCondLst>
                                    <p:cond delay="0"/>
                                  </p:stCondLst>
                                  <p:childTnLst>
                                    <p:set>
                                      <p:cBhvr>
                                        <p:cTn id="40" dur="1" fill="hold">
                                          <p:stCondLst>
                                            <p:cond delay="0"/>
                                          </p:stCondLst>
                                        </p:cTn>
                                        <p:tgtEl>
                                          <p:spTgt spid="6">
                                            <p:txEl>
                                              <p:pRg st="6" end="6"/>
                                            </p:txEl>
                                          </p:spTgt>
                                        </p:tgtEl>
                                        <p:attrNameLst>
                                          <p:attrName>style.visibility</p:attrName>
                                        </p:attrNameLst>
                                      </p:cBhvr>
                                      <p:to>
                                        <p:strVal val="visible"/>
                                      </p:to>
                                    </p:set>
                                    <p:anim calcmode="lin" valueType="num">
                                      <p:cBhvr additive="base">
                                        <p:cTn id="41" dur="200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42" dur="200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a:spLocks noGrp="1"/>
          </p:cNvSpPr>
          <p:nvPr>
            <p:ph type="title"/>
          </p:nvPr>
        </p:nvSpPr>
        <p:spPr>
          <a:xfrm>
            <a:off x="467544" y="0"/>
            <a:ext cx="8229600" cy="1143000"/>
          </a:xfrm>
        </p:spPr>
        <p:txBody>
          <a:bodyPr>
            <a:normAutofit/>
          </a:bodyPr>
          <a:lstStyle/>
          <a:p>
            <a:r>
              <a:rPr lang="ja-JP" altLang="en-US" dirty="0">
                <a:solidFill>
                  <a:srgbClr val="FFFF99"/>
                </a:solidFill>
              </a:rPr>
              <a:t>正しい</a:t>
            </a:r>
            <a:r>
              <a:rPr lang="ja-JP" altLang="ja-JP" dirty="0">
                <a:solidFill>
                  <a:srgbClr val="FFFF99"/>
                </a:solidFill>
              </a:rPr>
              <a:t>質・量・管理の方法</a:t>
            </a:r>
            <a:endParaRPr kumimoji="1" lang="ja-JP" altLang="en-US" dirty="0">
              <a:solidFill>
                <a:srgbClr val="FFFF99"/>
              </a:solidFill>
            </a:endParaRPr>
          </a:p>
        </p:txBody>
      </p:sp>
      <p:pic>
        <p:nvPicPr>
          <p:cNvPr id="6" name="図 5" descr="genryu.gif"/>
          <p:cNvPicPr>
            <a:picLocks noChangeAspect="1"/>
          </p:cNvPicPr>
          <p:nvPr/>
        </p:nvPicPr>
        <p:blipFill>
          <a:blip r:embed="rId3" cstate="print"/>
          <a:stretch>
            <a:fillRect/>
          </a:stretch>
        </p:blipFill>
        <p:spPr>
          <a:xfrm>
            <a:off x="0" y="6500834"/>
            <a:ext cx="1261602" cy="357166"/>
          </a:xfrm>
          <a:prstGeom prst="rect">
            <a:avLst/>
          </a:prstGeom>
        </p:spPr>
      </p:pic>
      <p:sp>
        <p:nvSpPr>
          <p:cNvPr id="4" name="コンテンツ プレースホルダ 3"/>
          <p:cNvSpPr>
            <a:spLocks noGrp="1"/>
          </p:cNvSpPr>
          <p:nvPr>
            <p:ph sz="half" idx="1"/>
          </p:nvPr>
        </p:nvSpPr>
        <p:spPr>
          <a:xfrm>
            <a:off x="457200" y="1196975"/>
            <a:ext cx="7786688" cy="4929188"/>
          </a:xfrm>
          <a:ln>
            <a:noFill/>
          </a:ln>
        </p:spPr>
        <p:txBody>
          <a:bodyPr>
            <a:normAutofit/>
          </a:bodyPr>
          <a:lstStyle/>
          <a:p>
            <a:pPr algn="ctr">
              <a:buNone/>
            </a:pPr>
            <a:r>
              <a:rPr kumimoji="1" lang="ja-JP" alt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製　造　業</a:t>
            </a:r>
          </a:p>
          <a:p>
            <a:r>
              <a:rPr kumimoji="1" lang="en-US" altLang="ja-JP" sz="3200" b="1" dirty="0">
                <a:ln w="12700">
                  <a:solidFill>
                    <a:sysClr val="windowText" lastClr="000000"/>
                  </a:solidFill>
                  <a:prstDash val="solid"/>
                </a:ln>
                <a:effectLst>
                  <a:outerShdw blurRad="41275" dist="20320" dir="1800000" algn="tl" rotWithShape="0">
                    <a:srgbClr val="000000">
                      <a:alpha val="40000"/>
                    </a:srgbClr>
                  </a:outerShdw>
                </a:effectLst>
              </a:rPr>
              <a:t>Q1 </a:t>
            </a:r>
            <a:r>
              <a:rPr kumimoji="1" lang="ja-JP" altLang="en-US" sz="3200" b="1" dirty="0">
                <a:ln w="12700">
                  <a:solidFill>
                    <a:sysClr val="windowText" lastClr="000000"/>
                  </a:solidFill>
                  <a:prstDash val="solid"/>
                </a:ln>
                <a:effectLst>
                  <a:outerShdw blurRad="41275" dist="20320" dir="1800000" algn="tl" rotWithShape="0">
                    <a:srgbClr val="000000">
                      <a:alpha val="40000"/>
                    </a:srgbClr>
                  </a:outerShdw>
                </a:effectLst>
              </a:rPr>
              <a:t>製品の質の自信</a:t>
            </a:r>
          </a:p>
          <a:p>
            <a:pPr>
              <a:buNone/>
            </a:pPr>
            <a:r>
              <a:rPr kumimoji="1" lang="ja-JP" altLang="en-US" sz="3200" b="1" dirty="0">
                <a:ln w="12700">
                  <a:solidFill>
                    <a:sysClr val="windowText" lastClr="000000"/>
                  </a:solidFill>
                  <a:prstDash val="solid"/>
                </a:ln>
                <a:effectLst>
                  <a:outerShdw blurRad="41275" dist="20320" dir="1800000" algn="tl" rotWithShape="0">
                    <a:srgbClr val="000000">
                      <a:alpha val="40000"/>
                    </a:srgbClr>
                  </a:outerShdw>
                </a:effectLst>
              </a:rPr>
              <a:t>　　　</a:t>
            </a:r>
            <a:r>
              <a:rPr lang="ja-JP" altLang="en-US" sz="3200" b="1" dirty="0">
                <a:ln w="12700">
                  <a:solidFill>
                    <a:sysClr val="windowText" lastClr="000000"/>
                  </a:solidFill>
                  <a:prstDash val="solid"/>
                </a:ln>
                <a:effectLst>
                  <a:outerShdw blurRad="41275" dist="20320" dir="1800000" algn="tl" rotWithShape="0">
                    <a:srgbClr val="000000">
                      <a:alpha val="40000"/>
                    </a:srgbClr>
                  </a:outerShdw>
                </a:effectLst>
              </a:rPr>
              <a:t> </a:t>
            </a:r>
            <a:r>
              <a:rPr kumimoji="1" lang="ja-JP" altLang="en-US" sz="3200" b="1" dirty="0">
                <a:ln w="12700">
                  <a:solidFill>
                    <a:sysClr val="windowText" lastClr="000000"/>
                  </a:solidFill>
                  <a:prstDash val="solid"/>
                </a:ln>
                <a:effectLst>
                  <a:outerShdw blurRad="41275" dist="20320" dir="1800000" algn="tl" rotWithShape="0">
                    <a:srgbClr val="000000">
                      <a:alpha val="40000"/>
                    </a:srgbClr>
                  </a:outerShdw>
                </a:effectLst>
              </a:rPr>
              <a:t>研究開発</a:t>
            </a:r>
          </a:p>
          <a:p>
            <a:r>
              <a:rPr lang="en-US" altLang="ja-JP" sz="3200" b="1" dirty="0">
                <a:ln w="12700">
                  <a:solidFill>
                    <a:sysClr val="windowText" lastClr="000000"/>
                  </a:solidFill>
                  <a:prstDash val="solid"/>
                </a:ln>
                <a:effectLst>
                  <a:outerShdw blurRad="41275" dist="20320" dir="1800000" algn="tl" rotWithShape="0">
                    <a:srgbClr val="000000">
                      <a:alpha val="40000"/>
                    </a:srgbClr>
                  </a:outerShdw>
                </a:effectLst>
              </a:rPr>
              <a:t>Q2 </a:t>
            </a:r>
            <a:r>
              <a:rPr lang="ja-JP" altLang="en-US" sz="3200" b="1" dirty="0">
                <a:ln w="12700">
                  <a:solidFill>
                    <a:sysClr val="windowText" lastClr="000000"/>
                  </a:solidFill>
                  <a:prstDash val="solid"/>
                </a:ln>
                <a:effectLst>
                  <a:outerShdw blurRad="41275" dist="20320" dir="1800000" algn="tl" rotWithShape="0">
                    <a:srgbClr val="000000">
                      <a:alpha val="40000"/>
                    </a:srgbClr>
                  </a:outerShdw>
                </a:effectLst>
              </a:rPr>
              <a:t>設備投資は万全か</a:t>
            </a:r>
          </a:p>
          <a:p>
            <a:pPr>
              <a:buNone/>
            </a:pPr>
            <a:r>
              <a:rPr lang="ja-JP" altLang="en-US" sz="3200" b="1" dirty="0">
                <a:ln w="12700">
                  <a:solidFill>
                    <a:sysClr val="windowText" lastClr="000000"/>
                  </a:solidFill>
                  <a:prstDash val="solid"/>
                </a:ln>
                <a:effectLst>
                  <a:outerShdw blurRad="41275" dist="20320" dir="1800000" algn="tl" rotWithShape="0">
                    <a:srgbClr val="000000">
                      <a:alpha val="40000"/>
                    </a:srgbClr>
                  </a:outerShdw>
                </a:effectLst>
              </a:rPr>
              <a:t>　　　 十分な生産量</a:t>
            </a:r>
          </a:p>
          <a:p>
            <a:r>
              <a:rPr kumimoji="1" lang="en-US" altLang="ja-JP" sz="3200" b="1" dirty="0">
                <a:ln w="12700">
                  <a:solidFill>
                    <a:sysClr val="windowText" lastClr="000000"/>
                  </a:solidFill>
                  <a:prstDash val="solid"/>
                </a:ln>
                <a:effectLst>
                  <a:outerShdw blurRad="41275" dist="20320" dir="1800000" algn="tl" rotWithShape="0">
                    <a:srgbClr val="000000">
                      <a:alpha val="40000"/>
                    </a:srgbClr>
                  </a:outerShdw>
                </a:effectLst>
              </a:rPr>
              <a:t>M  </a:t>
            </a:r>
            <a:r>
              <a:rPr kumimoji="1" lang="ja-JP" altLang="en-US" sz="3200" b="1" dirty="0">
                <a:ln w="12700">
                  <a:solidFill>
                    <a:sysClr val="windowText" lastClr="000000"/>
                  </a:solidFill>
                  <a:prstDash val="solid"/>
                </a:ln>
                <a:effectLst>
                  <a:outerShdw blurRad="41275" dist="20320" dir="1800000" algn="tl" rotWithShape="0">
                    <a:srgbClr val="000000">
                      <a:alpha val="40000"/>
                    </a:srgbClr>
                  </a:outerShdw>
                </a:effectLst>
              </a:rPr>
              <a:t>マンパワーの開発</a:t>
            </a:r>
          </a:p>
          <a:p>
            <a:pPr>
              <a:buNone/>
            </a:pPr>
            <a:r>
              <a:rPr kumimoji="1" lang="ja-JP" altLang="en-US" sz="3200" b="1" dirty="0">
                <a:ln w="12700">
                  <a:solidFill>
                    <a:sysClr val="windowText" lastClr="000000"/>
                  </a:solidFill>
                  <a:prstDash val="solid"/>
                </a:ln>
                <a:effectLst>
                  <a:outerShdw blurRad="41275" dist="20320" dir="1800000" algn="tl" rotWithShape="0">
                    <a:srgbClr val="000000">
                      <a:alpha val="40000"/>
                    </a:srgbClr>
                  </a:outerShdw>
                </a:effectLst>
              </a:rPr>
              <a:t>　　　 社員教育</a:t>
            </a:r>
          </a:p>
        </p:txBody>
      </p:sp>
      <p:pic>
        <p:nvPicPr>
          <p:cNvPr id="7" name="図 6"/>
          <p:cNvPicPr/>
          <p:nvPr/>
        </p:nvPicPr>
        <p:blipFill>
          <a:blip r:embed="rId4">
            <a:extLst>
              <a:ext uri="{28A0092B-C50C-407E-A947-70E740481C1C}">
                <a14:useLocalDpi xmlns:a14="http://schemas.microsoft.com/office/drawing/2010/main" val="0"/>
              </a:ext>
            </a:extLst>
          </a:blip>
          <a:stretch>
            <a:fillRect/>
          </a:stretch>
        </p:blipFill>
        <p:spPr>
          <a:xfrm>
            <a:off x="5508104" y="1412776"/>
            <a:ext cx="3635896" cy="5445224"/>
          </a:xfrm>
          <a:prstGeom prst="rect">
            <a:avLst/>
          </a:prstGeom>
        </p:spPr>
      </p:pic>
    </p:spTree>
    <p:extLst>
      <p:ext uri="{BB962C8B-B14F-4D97-AF65-F5344CB8AC3E}">
        <p14:creationId xmlns:p14="http://schemas.microsoft.com/office/powerpoint/2010/main" val="247294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3000"/>
                            </p:stCondLst>
                            <p:childTnLst>
                              <p:par>
                                <p:cTn id="14" presetID="2" presetClass="entr" presetSubtype="2" fill="hold"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2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7" dur="20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5000"/>
                            </p:stCondLst>
                            <p:childTnLst>
                              <p:par>
                                <p:cTn id="19" presetID="2" presetClass="entr" presetSubtype="2" fill="hold"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2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2" dur="20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7000"/>
                            </p:stCondLst>
                            <p:childTnLst>
                              <p:par>
                                <p:cTn id="24" presetID="2" presetClass="entr" presetSubtype="2" fill="hold" nodeType="afterEffect">
                                  <p:stCondLst>
                                    <p:cond delay="0"/>
                                  </p:stCondLst>
                                  <p:childTnLst>
                                    <p:set>
                                      <p:cBhvr>
                                        <p:cTn id="25" dur="1" fill="hold">
                                          <p:stCondLst>
                                            <p:cond delay="0"/>
                                          </p:stCondLst>
                                        </p:cTn>
                                        <p:tgtEl>
                                          <p:spTgt spid="4">
                                            <p:txEl>
                                              <p:pRg st="3" end="3"/>
                                            </p:txEl>
                                          </p:spTgt>
                                        </p:tgtEl>
                                        <p:attrNameLst>
                                          <p:attrName>style.visibility</p:attrName>
                                        </p:attrNameLst>
                                      </p:cBhvr>
                                      <p:to>
                                        <p:strVal val="visible"/>
                                      </p:to>
                                    </p:set>
                                    <p:anim calcmode="lin" valueType="num">
                                      <p:cBhvr additive="base">
                                        <p:cTn id="26" dur="20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27" dur="20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9000"/>
                            </p:stCondLst>
                            <p:childTnLst>
                              <p:par>
                                <p:cTn id="29" presetID="2" presetClass="entr" presetSubtype="2" fill="hold" nodeType="after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20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32" dur="20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11000"/>
                            </p:stCondLst>
                            <p:childTnLst>
                              <p:par>
                                <p:cTn id="34" presetID="2" presetClass="entr" presetSubtype="2" fill="hold" nodeType="afterEffect">
                                  <p:stCondLst>
                                    <p:cond delay="0"/>
                                  </p:stCondLst>
                                  <p:childTnLst>
                                    <p:set>
                                      <p:cBhvr>
                                        <p:cTn id="35" dur="1" fill="hold">
                                          <p:stCondLst>
                                            <p:cond delay="0"/>
                                          </p:stCondLst>
                                        </p:cTn>
                                        <p:tgtEl>
                                          <p:spTgt spid="4">
                                            <p:txEl>
                                              <p:pRg st="5" end="5"/>
                                            </p:txEl>
                                          </p:spTgt>
                                        </p:tgtEl>
                                        <p:attrNameLst>
                                          <p:attrName>style.visibility</p:attrName>
                                        </p:attrNameLst>
                                      </p:cBhvr>
                                      <p:to>
                                        <p:strVal val="visible"/>
                                      </p:to>
                                    </p:set>
                                    <p:anim calcmode="lin" valueType="num">
                                      <p:cBhvr additive="base">
                                        <p:cTn id="36" dur="20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37" dur="20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par>
                          <p:cTn id="38" fill="hold">
                            <p:stCondLst>
                              <p:cond delay="13000"/>
                            </p:stCondLst>
                            <p:childTnLst>
                              <p:par>
                                <p:cTn id="39" presetID="2" presetClass="entr" presetSubtype="2" fill="hold" nodeType="afterEffect">
                                  <p:stCondLst>
                                    <p:cond delay="0"/>
                                  </p:stCondLst>
                                  <p:childTnLst>
                                    <p:set>
                                      <p:cBhvr>
                                        <p:cTn id="40" dur="1" fill="hold">
                                          <p:stCondLst>
                                            <p:cond delay="0"/>
                                          </p:stCondLst>
                                        </p:cTn>
                                        <p:tgtEl>
                                          <p:spTgt spid="4">
                                            <p:txEl>
                                              <p:pRg st="6" end="6"/>
                                            </p:txEl>
                                          </p:spTgt>
                                        </p:tgtEl>
                                        <p:attrNameLst>
                                          <p:attrName>style.visibility</p:attrName>
                                        </p:attrNameLst>
                                      </p:cBhvr>
                                      <p:to>
                                        <p:strVal val="visible"/>
                                      </p:to>
                                    </p:set>
                                    <p:anim calcmode="lin" valueType="num">
                                      <p:cBhvr additive="base">
                                        <p:cTn id="41" dur="20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42" dur="20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F:\Users\TANAKA\AppData\Local\Microsoft\Windows\Temporary Internet Files\Content.IE5\EYXTIL6F\MP900409410[1].jpg"/>
          <p:cNvPicPr>
            <a:picLocks noChangeAspect="1" noChangeArrowheads="1"/>
          </p:cNvPicPr>
          <p:nvPr/>
        </p:nvPicPr>
        <p:blipFill>
          <a:blip r:embed="rId3" cstate="print"/>
          <a:srcRect/>
          <a:stretch>
            <a:fillRect/>
          </a:stretch>
        </p:blipFill>
        <p:spPr bwMode="auto">
          <a:xfrm>
            <a:off x="5543600" y="1465135"/>
            <a:ext cx="3600400" cy="5392865"/>
          </a:xfrm>
          <a:prstGeom prst="rect">
            <a:avLst/>
          </a:prstGeom>
          <a:noFill/>
        </p:spPr>
      </p:pic>
      <p:sp>
        <p:nvSpPr>
          <p:cNvPr id="5" name="タイトル 1"/>
          <p:cNvSpPr>
            <a:spLocks noGrp="1"/>
          </p:cNvSpPr>
          <p:nvPr>
            <p:ph type="title"/>
          </p:nvPr>
        </p:nvSpPr>
        <p:spPr>
          <a:xfrm>
            <a:off x="467544" y="0"/>
            <a:ext cx="8229600" cy="1143000"/>
          </a:xfrm>
        </p:spPr>
        <p:txBody>
          <a:bodyPr>
            <a:normAutofit/>
          </a:bodyPr>
          <a:lstStyle/>
          <a:p>
            <a:r>
              <a:rPr lang="ja-JP" altLang="en-US" dirty="0">
                <a:solidFill>
                  <a:srgbClr val="FFFF99"/>
                </a:solidFill>
              </a:rPr>
              <a:t>正しい</a:t>
            </a:r>
            <a:r>
              <a:rPr lang="ja-JP" altLang="ja-JP" dirty="0">
                <a:solidFill>
                  <a:srgbClr val="FFFF99"/>
                </a:solidFill>
              </a:rPr>
              <a:t>質・量・管理の方法</a:t>
            </a:r>
            <a:endParaRPr kumimoji="1" lang="ja-JP" altLang="en-US" dirty="0">
              <a:solidFill>
                <a:srgbClr val="FFFF99"/>
              </a:solidFill>
            </a:endParaRPr>
          </a:p>
        </p:txBody>
      </p:sp>
      <p:sp>
        <p:nvSpPr>
          <p:cNvPr id="7" name="コンテンツ プレースホルダ 6"/>
          <p:cNvSpPr txBox="1">
            <a:spLocks noGrp="1"/>
          </p:cNvSpPr>
          <p:nvPr>
            <p:ph sz="half" idx="1"/>
          </p:nvPr>
        </p:nvSpPr>
        <p:spPr>
          <a:xfrm>
            <a:off x="457200" y="1196975"/>
            <a:ext cx="7786688" cy="6026265"/>
          </a:xfrm>
          <a:prstGeom prst="rect">
            <a:avLst/>
          </a:prstGeom>
          <a:noFill/>
          <a:ln>
            <a:noFill/>
          </a:ln>
        </p:spPr>
        <p:txBody>
          <a:bodyPr wrap="square" rtlCol="0">
            <a:spAutoFit/>
          </a:bodyPr>
          <a:lstStyle/>
          <a:p>
            <a:pPr algn="ctr">
              <a:buNone/>
            </a:pPr>
            <a:r>
              <a:rPr kumimoji="1" lang="ja-JP" altLang="en-US" sz="40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小　売　商</a:t>
            </a:r>
          </a:p>
          <a:p>
            <a:r>
              <a:rPr lang="en-US" altLang="ja-JP" sz="3200" b="1" dirty="0">
                <a:ln w="12700">
                  <a:solidFill>
                    <a:sysClr val="windowText" lastClr="000000"/>
                  </a:solidFill>
                  <a:prstDash val="solid"/>
                </a:ln>
                <a:effectLst>
                  <a:outerShdw blurRad="41275" dist="20320" dir="1800000" algn="tl" rotWithShape="0">
                    <a:srgbClr val="000000">
                      <a:alpha val="40000"/>
                    </a:srgbClr>
                  </a:outerShdw>
                </a:effectLst>
              </a:rPr>
              <a:t>Q1 </a:t>
            </a:r>
            <a:r>
              <a:rPr lang="ja-JP" altLang="en-US" sz="3200" b="1" dirty="0">
                <a:ln w="12700">
                  <a:solidFill>
                    <a:sysClr val="windowText" lastClr="000000"/>
                  </a:solidFill>
                  <a:prstDash val="solid"/>
                </a:ln>
                <a:effectLst>
                  <a:outerShdw blurRad="41275" dist="20320" dir="1800000" algn="tl" rotWithShape="0">
                    <a:srgbClr val="000000">
                      <a:alpha val="40000"/>
                    </a:srgbClr>
                  </a:outerShdw>
                </a:effectLst>
              </a:rPr>
              <a:t>良い商品</a:t>
            </a:r>
            <a:endParaRPr lang="en-US" altLang="ja-JP" sz="3200" b="1" dirty="0">
              <a:ln w="12700">
                <a:solidFill>
                  <a:sysClr val="windowText" lastClr="000000"/>
                </a:solidFill>
                <a:prstDash val="solid"/>
              </a:ln>
              <a:effectLst>
                <a:outerShdw blurRad="41275" dist="20320" dir="1800000" algn="tl" rotWithShape="0">
                  <a:srgbClr val="000000">
                    <a:alpha val="40000"/>
                  </a:srgbClr>
                </a:outerShdw>
              </a:effectLst>
            </a:endParaRPr>
          </a:p>
          <a:p>
            <a:pPr marL="0" indent="0">
              <a:buNone/>
            </a:pPr>
            <a:r>
              <a:rPr lang="ja-JP" altLang="en-US" sz="3200" b="1" dirty="0">
                <a:ln w="12700">
                  <a:solidFill>
                    <a:sysClr val="windowText" lastClr="000000"/>
                  </a:solidFill>
                  <a:prstDash val="solid"/>
                </a:ln>
                <a:effectLst>
                  <a:outerShdw blurRad="41275" dist="20320" dir="1800000" algn="tl" rotWithShape="0">
                    <a:srgbClr val="000000">
                      <a:alpha val="40000"/>
                    </a:srgbClr>
                  </a:outerShdw>
                </a:effectLst>
              </a:rPr>
              <a:t>　　　　適正な価格</a:t>
            </a:r>
          </a:p>
          <a:p>
            <a:r>
              <a:rPr lang="en-US" altLang="ja-JP" sz="3200" b="1" dirty="0">
                <a:ln w="12700">
                  <a:solidFill>
                    <a:sysClr val="windowText" lastClr="000000"/>
                  </a:solidFill>
                  <a:prstDash val="solid"/>
                </a:ln>
                <a:effectLst>
                  <a:outerShdw blurRad="41275" dist="20320" dir="1800000" algn="tl" rotWithShape="0">
                    <a:srgbClr val="000000">
                      <a:alpha val="40000"/>
                    </a:srgbClr>
                  </a:outerShdw>
                </a:effectLst>
              </a:rPr>
              <a:t>Q2 </a:t>
            </a:r>
            <a:r>
              <a:rPr lang="ja-JP" altLang="en-US" sz="3200" b="1" dirty="0">
                <a:ln w="12700">
                  <a:solidFill>
                    <a:sysClr val="windowText" lastClr="000000"/>
                  </a:solidFill>
                  <a:prstDash val="solid"/>
                </a:ln>
                <a:effectLst>
                  <a:outerShdw blurRad="41275" dist="20320" dir="1800000" algn="tl" rotWithShape="0">
                    <a:srgbClr val="000000">
                      <a:alpha val="40000"/>
                    </a:srgbClr>
                  </a:outerShdw>
                </a:effectLst>
              </a:rPr>
              <a:t>十分な量</a:t>
            </a:r>
          </a:p>
          <a:p>
            <a:pPr marL="0" indent="0">
              <a:buNone/>
            </a:pPr>
            <a:r>
              <a:rPr lang="ja-JP" altLang="en-US" sz="3200" b="1" dirty="0">
                <a:ln w="12700">
                  <a:solidFill>
                    <a:sysClr val="windowText" lastClr="000000"/>
                  </a:solidFill>
                  <a:prstDash val="solid"/>
                </a:ln>
                <a:effectLst>
                  <a:outerShdw blurRad="41275" dist="20320" dir="1800000" algn="tl" rotWithShape="0">
                    <a:srgbClr val="000000">
                      <a:alpha val="40000"/>
                    </a:srgbClr>
                  </a:outerShdw>
                </a:effectLst>
              </a:rPr>
              <a:t>　　　　豊富な品ぞろえ</a:t>
            </a:r>
          </a:p>
          <a:p>
            <a:r>
              <a:rPr kumimoji="1" lang="en-US" altLang="ja-JP" sz="3200" b="1" dirty="0">
                <a:ln w="12700">
                  <a:solidFill>
                    <a:sysClr val="windowText" lastClr="000000"/>
                  </a:solidFill>
                  <a:prstDash val="solid"/>
                </a:ln>
                <a:effectLst>
                  <a:outerShdw blurRad="41275" dist="20320" dir="1800000" algn="tl" rotWithShape="0">
                    <a:srgbClr val="000000">
                      <a:alpha val="40000"/>
                    </a:srgbClr>
                  </a:outerShdw>
                </a:effectLst>
              </a:rPr>
              <a:t>M  </a:t>
            </a:r>
            <a:r>
              <a:rPr kumimoji="1" lang="ja-JP" altLang="en-US" sz="3200" b="1" dirty="0">
                <a:ln w="12700">
                  <a:solidFill>
                    <a:sysClr val="windowText" lastClr="000000"/>
                  </a:solidFill>
                  <a:prstDash val="solid"/>
                </a:ln>
                <a:effectLst>
                  <a:outerShdw blurRad="41275" dist="20320" dir="1800000" algn="tl" rotWithShape="0">
                    <a:srgbClr val="000000">
                      <a:alpha val="40000"/>
                    </a:srgbClr>
                  </a:outerShdw>
                </a:effectLst>
              </a:rPr>
              <a:t>正しい管理方法</a:t>
            </a:r>
          </a:p>
          <a:p>
            <a:pPr marL="0" indent="0">
              <a:buNone/>
            </a:pPr>
            <a:r>
              <a:rPr lang="ja-JP" altLang="en-US" sz="3200" b="1" dirty="0">
                <a:ln w="12700">
                  <a:solidFill>
                    <a:sysClr val="windowText" lastClr="000000"/>
                  </a:solidFill>
                  <a:prstDash val="solid"/>
                </a:ln>
                <a:effectLst>
                  <a:outerShdw blurRad="41275" dist="20320" dir="1800000" algn="tl" rotWithShape="0">
                    <a:srgbClr val="000000">
                      <a:alpha val="40000"/>
                    </a:srgbClr>
                  </a:outerShdw>
                </a:effectLst>
              </a:rPr>
              <a:t>　　　　適正な広告</a:t>
            </a:r>
            <a:endParaRPr kumimoji="1" lang="ja-JP" altLang="en-US" sz="3200" b="1" dirty="0">
              <a:ln w="12700">
                <a:solidFill>
                  <a:sysClr val="windowText" lastClr="000000"/>
                </a:solidFill>
                <a:prstDash val="solid"/>
              </a:ln>
              <a:effectLst>
                <a:outerShdw blurRad="41275" dist="20320" dir="1800000" algn="tl" rotWithShape="0">
                  <a:srgbClr val="000000">
                    <a:alpha val="40000"/>
                  </a:srgbClr>
                </a:outerShdw>
              </a:effectLst>
            </a:endParaRPr>
          </a:p>
          <a:p>
            <a:endParaRPr lang="ja-JP" altLang="en-US" sz="3200" b="1" dirty="0">
              <a:ln w="12700">
                <a:solidFill>
                  <a:sysClr val="windowText" lastClr="000000"/>
                </a:solidFill>
                <a:prstDash val="solid"/>
              </a:ln>
              <a:effectLst>
                <a:outerShdw blurRad="41275" dist="20320" dir="1800000" algn="tl" rotWithShape="0">
                  <a:srgbClr val="000000">
                    <a:alpha val="40000"/>
                  </a:srgbClr>
                </a:outerShdw>
              </a:effectLst>
            </a:endParaRPr>
          </a:p>
          <a:p>
            <a:r>
              <a:rPr kumimoji="1" lang="ja-JP" altLang="en-US" sz="3200" b="1" dirty="0">
                <a:ln w="12700">
                  <a:solidFill>
                    <a:sysClr val="windowText" lastClr="000000"/>
                  </a:solidFill>
                  <a:prstDash val="solid"/>
                </a:ln>
                <a:effectLst>
                  <a:outerShdw blurRad="41275" dist="20320" dir="1800000" algn="tl" rotWithShape="0">
                    <a:srgbClr val="000000">
                      <a:alpha val="40000"/>
                    </a:srgbClr>
                  </a:outerShdw>
                </a:effectLst>
              </a:rPr>
              <a:t>リピーターの確保</a:t>
            </a:r>
          </a:p>
          <a:p>
            <a:endParaRPr kumimoji="1" lang="ja-JP" altLang="en-US" sz="3200" b="1" dirty="0">
              <a:ln w="12700">
                <a:solidFill>
                  <a:schemeClr val="tx1"/>
                </a:solidFill>
                <a:prstDash val="solid"/>
              </a:ln>
              <a:solidFill>
                <a:schemeClr val="bg1"/>
              </a:solidFill>
              <a:effectLst>
                <a:outerShdw blurRad="41275" dist="20320" dir="1800000" algn="tl" rotWithShape="0">
                  <a:srgbClr val="000000">
                    <a:alpha val="40000"/>
                  </a:srgbClr>
                </a:outerShdw>
              </a:effectLst>
            </a:endParaRPr>
          </a:p>
        </p:txBody>
      </p:sp>
      <p:pic>
        <p:nvPicPr>
          <p:cNvPr id="4" name="図 3"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908875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2000" fill="hold"/>
                                        <p:tgtEl>
                                          <p:spTgt spid="7">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10" presetClass="entr" presetSubtype="0" fill="hold" nodeType="after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2000"/>
                                        <p:tgtEl>
                                          <p:spTgt spid="2051"/>
                                        </p:tgtEl>
                                      </p:cBhvr>
                                    </p:animEffect>
                                  </p:childTnLst>
                                </p:cTn>
                              </p:par>
                            </p:childTnLst>
                          </p:cTn>
                        </p:par>
                        <p:par>
                          <p:cTn id="13" fill="hold">
                            <p:stCondLst>
                              <p:cond delay="4000"/>
                            </p:stCondLst>
                            <p:childTnLst>
                              <p:par>
                                <p:cTn id="14" presetID="2" presetClass="entr" presetSubtype="2" fill="hold" nodeType="after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 calcmode="lin" valueType="num">
                                      <p:cBhvr additive="base">
                                        <p:cTn id="16" dur="2000" fill="hold"/>
                                        <p:tgtEl>
                                          <p:spTgt spid="7">
                                            <p:txEl>
                                              <p:pRg st="1" end="1"/>
                                            </p:txEl>
                                          </p:spTgt>
                                        </p:tgtEl>
                                        <p:attrNameLst>
                                          <p:attrName>ppt_x</p:attrName>
                                        </p:attrNameLst>
                                      </p:cBhvr>
                                      <p:tavLst>
                                        <p:tav tm="0">
                                          <p:val>
                                            <p:strVal val="1+#ppt_w/2"/>
                                          </p:val>
                                        </p:tav>
                                        <p:tav tm="100000">
                                          <p:val>
                                            <p:strVal val="#ppt_x"/>
                                          </p:val>
                                        </p:tav>
                                      </p:tavLst>
                                    </p:anim>
                                    <p:anim calcmode="lin" valueType="num">
                                      <p:cBhvr additive="base">
                                        <p:cTn id="17" dur="20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6000"/>
                            </p:stCondLst>
                            <p:childTnLst>
                              <p:par>
                                <p:cTn id="19" presetID="2" presetClass="entr" presetSubtype="2" fill="hold" nodeType="after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additive="base">
                                        <p:cTn id="21" dur="2000" fill="hold"/>
                                        <p:tgtEl>
                                          <p:spTgt spid="7">
                                            <p:txEl>
                                              <p:pRg st="2" end="2"/>
                                            </p:txEl>
                                          </p:spTgt>
                                        </p:tgtEl>
                                        <p:attrNameLst>
                                          <p:attrName>ppt_x</p:attrName>
                                        </p:attrNameLst>
                                      </p:cBhvr>
                                      <p:tavLst>
                                        <p:tav tm="0">
                                          <p:val>
                                            <p:strVal val="1+#ppt_w/2"/>
                                          </p:val>
                                        </p:tav>
                                        <p:tav tm="100000">
                                          <p:val>
                                            <p:strVal val="#ppt_x"/>
                                          </p:val>
                                        </p:tav>
                                      </p:tavLst>
                                    </p:anim>
                                    <p:anim calcmode="lin" valueType="num">
                                      <p:cBhvr additive="base">
                                        <p:cTn id="22" dur="20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8000"/>
                            </p:stCondLst>
                            <p:childTnLst>
                              <p:par>
                                <p:cTn id="24" presetID="2" presetClass="entr" presetSubtype="2" fill="hold" nodeType="afterEffect">
                                  <p:stCondLst>
                                    <p:cond delay="0"/>
                                  </p:stCondLst>
                                  <p:childTnLst>
                                    <p:set>
                                      <p:cBhvr>
                                        <p:cTn id="25" dur="1" fill="hold">
                                          <p:stCondLst>
                                            <p:cond delay="0"/>
                                          </p:stCondLst>
                                        </p:cTn>
                                        <p:tgtEl>
                                          <p:spTgt spid="7">
                                            <p:txEl>
                                              <p:pRg st="3" end="3"/>
                                            </p:txEl>
                                          </p:spTgt>
                                        </p:tgtEl>
                                        <p:attrNameLst>
                                          <p:attrName>style.visibility</p:attrName>
                                        </p:attrNameLst>
                                      </p:cBhvr>
                                      <p:to>
                                        <p:strVal val="visible"/>
                                      </p:to>
                                    </p:set>
                                    <p:anim calcmode="lin" valueType="num">
                                      <p:cBhvr additive="base">
                                        <p:cTn id="26" dur="2000" fill="hold"/>
                                        <p:tgtEl>
                                          <p:spTgt spid="7">
                                            <p:txEl>
                                              <p:pRg st="3" end="3"/>
                                            </p:txEl>
                                          </p:spTgt>
                                        </p:tgtEl>
                                        <p:attrNameLst>
                                          <p:attrName>ppt_x</p:attrName>
                                        </p:attrNameLst>
                                      </p:cBhvr>
                                      <p:tavLst>
                                        <p:tav tm="0">
                                          <p:val>
                                            <p:strVal val="1+#ppt_w/2"/>
                                          </p:val>
                                        </p:tav>
                                        <p:tav tm="100000">
                                          <p:val>
                                            <p:strVal val="#ppt_x"/>
                                          </p:val>
                                        </p:tav>
                                      </p:tavLst>
                                    </p:anim>
                                    <p:anim calcmode="lin" valueType="num">
                                      <p:cBhvr additive="base">
                                        <p:cTn id="27" dur="20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par>
                          <p:cTn id="28" fill="hold">
                            <p:stCondLst>
                              <p:cond delay="10000"/>
                            </p:stCondLst>
                            <p:childTnLst>
                              <p:par>
                                <p:cTn id="29" presetID="2" presetClass="entr" presetSubtype="2" fill="hold" nodeType="after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2000" fill="hold"/>
                                        <p:tgtEl>
                                          <p:spTgt spid="7">
                                            <p:txEl>
                                              <p:pRg st="4" end="4"/>
                                            </p:txEl>
                                          </p:spTgt>
                                        </p:tgtEl>
                                        <p:attrNameLst>
                                          <p:attrName>ppt_x</p:attrName>
                                        </p:attrNameLst>
                                      </p:cBhvr>
                                      <p:tavLst>
                                        <p:tav tm="0">
                                          <p:val>
                                            <p:strVal val="1+#ppt_w/2"/>
                                          </p:val>
                                        </p:tav>
                                        <p:tav tm="100000">
                                          <p:val>
                                            <p:strVal val="#ppt_x"/>
                                          </p:val>
                                        </p:tav>
                                      </p:tavLst>
                                    </p:anim>
                                    <p:anim calcmode="lin" valueType="num">
                                      <p:cBhvr additive="base">
                                        <p:cTn id="32" dur="200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par>
                          <p:cTn id="33" fill="hold">
                            <p:stCondLst>
                              <p:cond delay="12000"/>
                            </p:stCondLst>
                            <p:childTnLst>
                              <p:par>
                                <p:cTn id="34" presetID="2" presetClass="entr" presetSubtype="2" fill="hold" nodeType="afterEffect">
                                  <p:stCondLst>
                                    <p:cond delay="0"/>
                                  </p:stCondLst>
                                  <p:childTnLst>
                                    <p:set>
                                      <p:cBhvr>
                                        <p:cTn id="35" dur="1" fill="hold">
                                          <p:stCondLst>
                                            <p:cond delay="0"/>
                                          </p:stCondLst>
                                        </p:cTn>
                                        <p:tgtEl>
                                          <p:spTgt spid="7">
                                            <p:txEl>
                                              <p:pRg st="5" end="5"/>
                                            </p:txEl>
                                          </p:spTgt>
                                        </p:tgtEl>
                                        <p:attrNameLst>
                                          <p:attrName>style.visibility</p:attrName>
                                        </p:attrNameLst>
                                      </p:cBhvr>
                                      <p:to>
                                        <p:strVal val="visible"/>
                                      </p:to>
                                    </p:set>
                                    <p:anim calcmode="lin" valueType="num">
                                      <p:cBhvr additive="base">
                                        <p:cTn id="36" dur="2000" fill="hold"/>
                                        <p:tgtEl>
                                          <p:spTgt spid="7">
                                            <p:txEl>
                                              <p:pRg st="5" end="5"/>
                                            </p:txEl>
                                          </p:spTgt>
                                        </p:tgtEl>
                                        <p:attrNameLst>
                                          <p:attrName>ppt_x</p:attrName>
                                        </p:attrNameLst>
                                      </p:cBhvr>
                                      <p:tavLst>
                                        <p:tav tm="0">
                                          <p:val>
                                            <p:strVal val="1+#ppt_w/2"/>
                                          </p:val>
                                        </p:tav>
                                        <p:tav tm="100000">
                                          <p:val>
                                            <p:strVal val="#ppt_x"/>
                                          </p:val>
                                        </p:tav>
                                      </p:tavLst>
                                    </p:anim>
                                    <p:anim calcmode="lin" valueType="num">
                                      <p:cBhvr additive="base">
                                        <p:cTn id="37" dur="200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par>
                          <p:cTn id="38" fill="hold">
                            <p:stCondLst>
                              <p:cond delay="14000"/>
                            </p:stCondLst>
                            <p:childTnLst>
                              <p:par>
                                <p:cTn id="39" presetID="2" presetClass="entr" presetSubtype="2" fill="hold" nodeType="afterEffect">
                                  <p:stCondLst>
                                    <p:cond delay="0"/>
                                  </p:stCondLst>
                                  <p:childTnLst>
                                    <p:set>
                                      <p:cBhvr>
                                        <p:cTn id="40" dur="1" fill="hold">
                                          <p:stCondLst>
                                            <p:cond delay="0"/>
                                          </p:stCondLst>
                                        </p:cTn>
                                        <p:tgtEl>
                                          <p:spTgt spid="7">
                                            <p:txEl>
                                              <p:pRg st="6" end="6"/>
                                            </p:txEl>
                                          </p:spTgt>
                                        </p:tgtEl>
                                        <p:attrNameLst>
                                          <p:attrName>style.visibility</p:attrName>
                                        </p:attrNameLst>
                                      </p:cBhvr>
                                      <p:to>
                                        <p:strVal val="visible"/>
                                      </p:to>
                                    </p:set>
                                    <p:anim calcmode="lin" valueType="num">
                                      <p:cBhvr additive="base">
                                        <p:cTn id="41" dur="2000" fill="hold"/>
                                        <p:tgtEl>
                                          <p:spTgt spid="7">
                                            <p:txEl>
                                              <p:pRg st="6" end="6"/>
                                            </p:txEl>
                                          </p:spTgt>
                                        </p:tgtEl>
                                        <p:attrNameLst>
                                          <p:attrName>ppt_x</p:attrName>
                                        </p:attrNameLst>
                                      </p:cBhvr>
                                      <p:tavLst>
                                        <p:tav tm="0">
                                          <p:val>
                                            <p:strVal val="1+#ppt_w/2"/>
                                          </p:val>
                                        </p:tav>
                                        <p:tav tm="100000">
                                          <p:val>
                                            <p:strVal val="#ppt_x"/>
                                          </p:val>
                                        </p:tav>
                                      </p:tavLst>
                                    </p:anim>
                                    <p:anim calcmode="lin" valueType="num">
                                      <p:cBhvr additive="base">
                                        <p:cTn id="42" dur="200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nodeType="clickEffect">
                                  <p:stCondLst>
                                    <p:cond delay="0"/>
                                  </p:stCondLst>
                                  <p:childTnLst>
                                    <p:set>
                                      <p:cBhvr>
                                        <p:cTn id="46" dur="1" fill="hold">
                                          <p:stCondLst>
                                            <p:cond delay="0"/>
                                          </p:stCondLst>
                                        </p:cTn>
                                        <p:tgtEl>
                                          <p:spTgt spid="7">
                                            <p:txEl>
                                              <p:pRg st="8" end="8"/>
                                            </p:txEl>
                                          </p:spTgt>
                                        </p:tgtEl>
                                        <p:attrNameLst>
                                          <p:attrName>style.visibility</p:attrName>
                                        </p:attrNameLst>
                                      </p:cBhvr>
                                      <p:to>
                                        <p:strVal val="visible"/>
                                      </p:to>
                                    </p:set>
                                    <p:anim calcmode="lin" valueType="num">
                                      <p:cBhvr additive="base">
                                        <p:cTn id="47" dur="2000" fill="hold"/>
                                        <p:tgtEl>
                                          <p:spTgt spid="7">
                                            <p:txEl>
                                              <p:pRg st="8" end="8"/>
                                            </p:txEl>
                                          </p:spTgt>
                                        </p:tgtEl>
                                        <p:attrNameLst>
                                          <p:attrName>ppt_x</p:attrName>
                                        </p:attrNameLst>
                                      </p:cBhvr>
                                      <p:tavLst>
                                        <p:tav tm="0">
                                          <p:val>
                                            <p:strVal val="1+#ppt_w/2"/>
                                          </p:val>
                                        </p:tav>
                                        <p:tav tm="100000">
                                          <p:val>
                                            <p:strVal val="#ppt_x"/>
                                          </p:val>
                                        </p:tav>
                                      </p:tavLst>
                                    </p:anim>
                                    <p:anim calcmode="lin" valueType="num">
                                      <p:cBhvr additive="base">
                                        <p:cTn id="48" dur="2000" fill="hold"/>
                                        <p:tgtEl>
                                          <p:spTgt spid="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kumimoji="1" lang="ja-JP" altLang="en-US" sz="4000" dirty="0"/>
              <a:t>管理とは</a:t>
            </a:r>
          </a:p>
        </p:txBody>
      </p:sp>
      <p:sp>
        <p:nvSpPr>
          <p:cNvPr id="4" name="コンテンツ プレースホルダー 3"/>
          <p:cNvSpPr>
            <a:spLocks noGrp="1"/>
          </p:cNvSpPr>
          <p:nvPr>
            <p:ph sz="half" idx="2"/>
          </p:nvPr>
        </p:nvSpPr>
        <p:spPr>
          <a:xfrm>
            <a:off x="467544" y="1600200"/>
            <a:ext cx="8219256" cy="2620887"/>
          </a:xfrm>
        </p:spPr>
        <p:txBody>
          <a:bodyPr>
            <a:normAutofit/>
          </a:bodyPr>
          <a:lstStyle/>
          <a:p>
            <a:r>
              <a:rPr kumimoji="1" lang="ja-JP" altLang="en-US" sz="3600" dirty="0"/>
              <a:t>作業の指示・監督</a:t>
            </a:r>
          </a:p>
          <a:p>
            <a:r>
              <a:rPr kumimoji="1" lang="ja-JP" altLang="en-US" sz="3600" dirty="0"/>
              <a:t>勤務態度の監視</a:t>
            </a:r>
          </a:p>
          <a:p>
            <a:r>
              <a:rPr lang="ja-JP" altLang="en-US" sz="3600" dirty="0"/>
              <a:t>不正防止</a:t>
            </a:r>
          </a:p>
          <a:p>
            <a:r>
              <a:rPr kumimoji="1" lang="ja-JP" altLang="en-US" sz="3600" dirty="0"/>
              <a:t>過ちの防止</a:t>
            </a:r>
          </a:p>
          <a:p>
            <a:endParaRPr kumimoji="1" lang="ja-JP" altLang="en-US" dirty="0"/>
          </a:p>
          <a:p>
            <a:endParaRPr kumimoji="1" lang="ja-JP" altLang="en-US" dirty="0"/>
          </a:p>
        </p:txBody>
      </p:sp>
      <p:sp>
        <p:nvSpPr>
          <p:cNvPr id="5" name="テキスト ボックス 4"/>
          <p:cNvSpPr txBox="1"/>
          <p:nvPr/>
        </p:nvSpPr>
        <p:spPr>
          <a:xfrm>
            <a:off x="1043608" y="4437112"/>
            <a:ext cx="7344816" cy="1446550"/>
          </a:xfrm>
          <a:prstGeom prst="rect">
            <a:avLst/>
          </a:prstGeom>
          <a:solidFill>
            <a:schemeClr val="tx1"/>
          </a:solidFill>
          <a:ln>
            <a:solidFill>
              <a:srgbClr val="FF0000"/>
            </a:solidFill>
          </a:ln>
        </p:spPr>
        <p:txBody>
          <a:bodyPr wrap="square" rtlCol="0">
            <a:spAutoFit/>
          </a:bodyPr>
          <a:lstStyle/>
          <a:p>
            <a:r>
              <a:rPr kumimoji="1" lang="ja-JP" altLang="en-US" sz="4400" dirty="0">
                <a:solidFill>
                  <a:schemeClr val="bg1"/>
                </a:solidFill>
              </a:rPr>
              <a:t>従業員の教育</a:t>
            </a:r>
          </a:p>
          <a:p>
            <a:r>
              <a:rPr lang="ja-JP" altLang="en-US" sz="4400" dirty="0">
                <a:solidFill>
                  <a:schemeClr val="bg1"/>
                </a:solidFill>
              </a:rPr>
              <a:t>管理の必要のない職場づくり</a:t>
            </a:r>
            <a:endParaRPr kumimoji="1" lang="ja-JP" altLang="en-US" sz="4400" dirty="0">
              <a:solidFill>
                <a:schemeClr val="bg1"/>
              </a:solidFill>
            </a:endParaRPr>
          </a:p>
        </p:txBody>
      </p:sp>
    </p:spTree>
    <p:extLst>
      <p:ext uri="{BB962C8B-B14F-4D97-AF65-F5344CB8AC3E}">
        <p14:creationId xmlns:p14="http://schemas.microsoft.com/office/powerpoint/2010/main" val="345682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calcmode="lin" valueType="num">
                                      <p:cBhvr additive="base">
                                        <p:cTn id="12" dur="20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20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 calcmode="lin" valueType="num">
                                      <p:cBhvr additive="base">
                                        <p:cTn id="22" dur="20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0"/>
            <a:ext cx="8229600" cy="1143000"/>
          </a:xfrm>
        </p:spPr>
        <p:txBody>
          <a:bodyPr>
            <a:normAutofit/>
          </a:bodyPr>
          <a:lstStyle/>
          <a:p>
            <a:r>
              <a:rPr kumimoji="1" lang="ja-JP" altLang="en-US" sz="4000" dirty="0"/>
              <a:t>管理とは</a:t>
            </a:r>
          </a:p>
        </p:txBody>
      </p:sp>
      <p:sp>
        <p:nvSpPr>
          <p:cNvPr id="3" name="コンテンツ プレースホルダー 2"/>
          <p:cNvSpPr>
            <a:spLocks noGrp="1"/>
          </p:cNvSpPr>
          <p:nvPr>
            <p:ph idx="1"/>
          </p:nvPr>
        </p:nvSpPr>
        <p:spPr>
          <a:xfrm>
            <a:off x="457200" y="1124744"/>
            <a:ext cx="8229600" cy="5001419"/>
          </a:xfrm>
        </p:spPr>
        <p:txBody>
          <a:bodyPr/>
          <a:lstStyle/>
          <a:p>
            <a:r>
              <a:rPr kumimoji="1" lang="ja-JP" altLang="en-US" dirty="0"/>
              <a:t>二人の事務員</a:t>
            </a:r>
          </a:p>
        </p:txBody>
      </p:sp>
      <p:pic>
        <p:nvPicPr>
          <p:cNvPr id="2051" name="Picture 3" descr="C:\Users\TANAKA\AppData\Local\Microsoft\Windows\Temporary Internet Files\Content.IE5\NJOEBAHG\MP90044313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2602162"/>
            <a:ext cx="5915571" cy="3936746"/>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TANAKA\AppData\Local\Microsoft\Windows\Temporary Internet Files\Content.IE5\KWHDEFXZ\MP900442973[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398" y="1844824"/>
            <a:ext cx="3153811" cy="4725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7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2053"/>
                                        </p:tgtEl>
                                        <p:attrNameLst>
                                          <p:attrName>style.visibility</p:attrName>
                                        </p:attrNameLst>
                                      </p:cBhvr>
                                      <p:to>
                                        <p:strVal val="visible"/>
                                      </p:to>
                                    </p:set>
                                    <p:anim calcmode="lin" valueType="num">
                                      <p:cBhvr>
                                        <p:cTn id="7" dur="1000" fill="hold"/>
                                        <p:tgtEl>
                                          <p:spTgt spid="2053"/>
                                        </p:tgtEl>
                                        <p:attrNameLst>
                                          <p:attrName>ppt_w</p:attrName>
                                        </p:attrNameLst>
                                      </p:cBhvr>
                                      <p:tavLst>
                                        <p:tav tm="0">
                                          <p:val>
                                            <p:fltVal val="0"/>
                                          </p:val>
                                        </p:tav>
                                        <p:tav tm="100000">
                                          <p:val>
                                            <p:strVal val="#ppt_w"/>
                                          </p:val>
                                        </p:tav>
                                      </p:tavLst>
                                    </p:anim>
                                    <p:anim calcmode="lin" valueType="num">
                                      <p:cBhvr>
                                        <p:cTn id="8" dur="1000" fill="hold"/>
                                        <p:tgtEl>
                                          <p:spTgt spid="2053"/>
                                        </p:tgtEl>
                                        <p:attrNameLst>
                                          <p:attrName>ppt_h</p:attrName>
                                        </p:attrNameLst>
                                      </p:cBhvr>
                                      <p:tavLst>
                                        <p:tav tm="0">
                                          <p:val>
                                            <p:fltVal val="0"/>
                                          </p:val>
                                        </p:tav>
                                        <p:tav tm="100000">
                                          <p:val>
                                            <p:strVal val="#ppt_h"/>
                                          </p:val>
                                        </p:tav>
                                      </p:tavLst>
                                    </p:anim>
                                    <p:anim calcmode="lin" valueType="num">
                                      <p:cBhvr>
                                        <p:cTn id="9" dur="1000" fill="hold"/>
                                        <p:tgtEl>
                                          <p:spTgt spid="205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5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anim calcmode="lin" valueType="num">
                                      <p:cBhvr>
                                        <p:cTn id="15" dur="1000" fill="hold"/>
                                        <p:tgtEl>
                                          <p:spTgt spid="2051"/>
                                        </p:tgtEl>
                                        <p:attrNameLst>
                                          <p:attrName>ppt_w</p:attrName>
                                        </p:attrNameLst>
                                      </p:cBhvr>
                                      <p:tavLst>
                                        <p:tav tm="0">
                                          <p:val>
                                            <p:fltVal val="0"/>
                                          </p:val>
                                        </p:tav>
                                        <p:tav tm="100000">
                                          <p:val>
                                            <p:strVal val="#ppt_w"/>
                                          </p:val>
                                        </p:tav>
                                      </p:tavLst>
                                    </p:anim>
                                    <p:anim calcmode="lin" valueType="num">
                                      <p:cBhvr>
                                        <p:cTn id="16" dur="1000" fill="hold"/>
                                        <p:tgtEl>
                                          <p:spTgt spid="2051"/>
                                        </p:tgtEl>
                                        <p:attrNameLst>
                                          <p:attrName>ppt_h</p:attrName>
                                        </p:attrNameLst>
                                      </p:cBhvr>
                                      <p:tavLst>
                                        <p:tav tm="0">
                                          <p:val>
                                            <p:fltVal val="0"/>
                                          </p:val>
                                        </p:tav>
                                        <p:tav tm="100000">
                                          <p:val>
                                            <p:strVal val="#ppt_h"/>
                                          </p:val>
                                        </p:tav>
                                      </p:tavLst>
                                    </p:anim>
                                    <p:anim calcmode="lin" valueType="num">
                                      <p:cBhvr>
                                        <p:cTn id="17" dur="1000" fill="hold"/>
                                        <p:tgtEl>
                                          <p:spTgt spid="2051"/>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05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kumimoji="1" lang="ja-JP" altLang="en-US" sz="4000" dirty="0"/>
              <a:t>管理とは</a:t>
            </a:r>
          </a:p>
        </p:txBody>
      </p:sp>
      <p:sp>
        <p:nvSpPr>
          <p:cNvPr id="3" name="コンテンツ プレースホルダー 2"/>
          <p:cNvSpPr>
            <a:spLocks noGrp="1"/>
          </p:cNvSpPr>
          <p:nvPr>
            <p:ph idx="1"/>
          </p:nvPr>
        </p:nvSpPr>
        <p:spPr>
          <a:xfrm>
            <a:off x="385192" y="1052736"/>
            <a:ext cx="8229600" cy="4929411"/>
          </a:xfrm>
        </p:spPr>
        <p:txBody>
          <a:bodyPr/>
          <a:lstStyle/>
          <a:p>
            <a:r>
              <a:rPr kumimoji="1" lang="ja-JP" altLang="en-US" dirty="0"/>
              <a:t>三人の秘書</a:t>
            </a:r>
          </a:p>
        </p:txBody>
      </p:sp>
      <p:pic>
        <p:nvPicPr>
          <p:cNvPr id="3075" name="Picture 3" descr="C:\Users\TANAKA\AppData\Local\Microsoft\Windows\Temporary Internet Files\Content.IE5\NJOEBAHG\MP90043865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2923" y="1942212"/>
            <a:ext cx="3086878" cy="473862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TANAKA\AppData\Local\Microsoft\Windows\Temporary Internet Files\Content.IE5\KWHDEFXZ\MP90044249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499" y="1951872"/>
            <a:ext cx="3143373" cy="4728968"/>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TANAKA\AppData\Local\Microsoft\Windows\Temporary Internet Files\Content.IE5\KZDV7RQC\MP900448464[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9801" y="1970886"/>
            <a:ext cx="3148438" cy="4722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547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after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1000" fill="hold"/>
                                        <p:tgtEl>
                                          <p:spTgt spid="3076"/>
                                        </p:tgtEl>
                                        <p:attrNameLst>
                                          <p:attrName>ppt_w</p:attrName>
                                        </p:attrNameLst>
                                      </p:cBhvr>
                                      <p:tavLst>
                                        <p:tav tm="0">
                                          <p:val>
                                            <p:fltVal val="0"/>
                                          </p:val>
                                        </p:tav>
                                        <p:tav tm="100000">
                                          <p:val>
                                            <p:strVal val="#ppt_w"/>
                                          </p:val>
                                        </p:tav>
                                      </p:tavLst>
                                    </p:anim>
                                    <p:anim calcmode="lin" valueType="num">
                                      <p:cBhvr>
                                        <p:cTn id="8" dur="1000" fill="hold"/>
                                        <p:tgtEl>
                                          <p:spTgt spid="3076"/>
                                        </p:tgtEl>
                                        <p:attrNameLst>
                                          <p:attrName>ppt_h</p:attrName>
                                        </p:attrNameLst>
                                      </p:cBhvr>
                                      <p:tavLst>
                                        <p:tav tm="0">
                                          <p:val>
                                            <p:fltVal val="0"/>
                                          </p:val>
                                        </p:tav>
                                        <p:tav tm="100000">
                                          <p:val>
                                            <p:strVal val="#ppt_h"/>
                                          </p:val>
                                        </p:tav>
                                      </p:tavLst>
                                    </p:anim>
                                    <p:anim calcmode="lin" valueType="num">
                                      <p:cBhvr>
                                        <p:cTn id="9" dur="1000" fill="hold"/>
                                        <p:tgtEl>
                                          <p:spTgt spid="307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07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3075"/>
                                        </p:tgtEl>
                                        <p:attrNameLst>
                                          <p:attrName>style.visibility</p:attrName>
                                        </p:attrNameLst>
                                      </p:cBhvr>
                                      <p:to>
                                        <p:strVal val="visible"/>
                                      </p:to>
                                    </p:set>
                                    <p:anim calcmode="lin" valueType="num">
                                      <p:cBhvr>
                                        <p:cTn id="15" dur="1000" fill="hold"/>
                                        <p:tgtEl>
                                          <p:spTgt spid="3075"/>
                                        </p:tgtEl>
                                        <p:attrNameLst>
                                          <p:attrName>ppt_w</p:attrName>
                                        </p:attrNameLst>
                                      </p:cBhvr>
                                      <p:tavLst>
                                        <p:tav tm="0">
                                          <p:val>
                                            <p:fltVal val="0"/>
                                          </p:val>
                                        </p:tav>
                                        <p:tav tm="100000">
                                          <p:val>
                                            <p:strVal val="#ppt_w"/>
                                          </p:val>
                                        </p:tav>
                                      </p:tavLst>
                                    </p:anim>
                                    <p:anim calcmode="lin" valueType="num">
                                      <p:cBhvr>
                                        <p:cTn id="16" dur="1000" fill="hold"/>
                                        <p:tgtEl>
                                          <p:spTgt spid="3075"/>
                                        </p:tgtEl>
                                        <p:attrNameLst>
                                          <p:attrName>ppt_h</p:attrName>
                                        </p:attrNameLst>
                                      </p:cBhvr>
                                      <p:tavLst>
                                        <p:tav tm="0">
                                          <p:val>
                                            <p:fltVal val="0"/>
                                          </p:val>
                                        </p:tav>
                                        <p:tav tm="100000">
                                          <p:val>
                                            <p:strVal val="#ppt_h"/>
                                          </p:val>
                                        </p:tav>
                                      </p:tavLst>
                                    </p:anim>
                                    <p:anim calcmode="lin" valueType="num">
                                      <p:cBhvr>
                                        <p:cTn id="17" dur="1000" fill="hold"/>
                                        <p:tgtEl>
                                          <p:spTgt spid="307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07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nodeType="clickEffect">
                                  <p:stCondLst>
                                    <p:cond delay="0"/>
                                  </p:stCondLst>
                                  <p:childTnLst>
                                    <p:set>
                                      <p:cBhvr>
                                        <p:cTn id="22" dur="1" fill="hold">
                                          <p:stCondLst>
                                            <p:cond delay="0"/>
                                          </p:stCondLst>
                                        </p:cTn>
                                        <p:tgtEl>
                                          <p:spTgt spid="3077"/>
                                        </p:tgtEl>
                                        <p:attrNameLst>
                                          <p:attrName>style.visibility</p:attrName>
                                        </p:attrNameLst>
                                      </p:cBhvr>
                                      <p:to>
                                        <p:strVal val="visible"/>
                                      </p:to>
                                    </p:set>
                                    <p:anim calcmode="lin" valueType="num">
                                      <p:cBhvr>
                                        <p:cTn id="23" dur="1000" fill="hold"/>
                                        <p:tgtEl>
                                          <p:spTgt spid="3077"/>
                                        </p:tgtEl>
                                        <p:attrNameLst>
                                          <p:attrName>ppt_w</p:attrName>
                                        </p:attrNameLst>
                                      </p:cBhvr>
                                      <p:tavLst>
                                        <p:tav tm="0">
                                          <p:val>
                                            <p:fltVal val="0"/>
                                          </p:val>
                                        </p:tav>
                                        <p:tav tm="100000">
                                          <p:val>
                                            <p:strVal val="#ppt_w"/>
                                          </p:val>
                                        </p:tav>
                                      </p:tavLst>
                                    </p:anim>
                                    <p:anim calcmode="lin" valueType="num">
                                      <p:cBhvr>
                                        <p:cTn id="24" dur="1000" fill="hold"/>
                                        <p:tgtEl>
                                          <p:spTgt spid="3077"/>
                                        </p:tgtEl>
                                        <p:attrNameLst>
                                          <p:attrName>ppt_h</p:attrName>
                                        </p:attrNameLst>
                                      </p:cBhvr>
                                      <p:tavLst>
                                        <p:tav tm="0">
                                          <p:val>
                                            <p:fltVal val="0"/>
                                          </p:val>
                                        </p:tav>
                                        <p:tav tm="100000">
                                          <p:val>
                                            <p:strVal val="#ppt_h"/>
                                          </p:val>
                                        </p:tav>
                                      </p:tavLst>
                                    </p:anim>
                                    <p:anim calcmode="lin" valueType="num">
                                      <p:cBhvr>
                                        <p:cTn id="25" dur="1000" fill="hold"/>
                                        <p:tgtEl>
                                          <p:spTgt spid="3077"/>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07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39552" y="0"/>
            <a:ext cx="8229600" cy="1143000"/>
          </a:xfrm>
        </p:spPr>
        <p:txBody>
          <a:bodyPr/>
          <a:lstStyle/>
          <a:p>
            <a:r>
              <a:rPr kumimoji="1" lang="ja-JP" altLang="en-US" dirty="0"/>
              <a:t>経済的に成功する方法</a:t>
            </a:r>
          </a:p>
        </p:txBody>
      </p:sp>
      <p:sp>
        <p:nvSpPr>
          <p:cNvPr id="3" name="コンテンツ プレースホルダ 2"/>
          <p:cNvSpPr>
            <a:spLocks noGrp="1"/>
          </p:cNvSpPr>
          <p:nvPr>
            <p:ph idx="1"/>
          </p:nvPr>
        </p:nvSpPr>
        <p:spPr/>
        <p:txBody>
          <a:bodyPr>
            <a:normAutofit/>
          </a:bodyPr>
          <a:lstStyle/>
          <a:p>
            <a:r>
              <a:rPr kumimoji="1" lang="ja-JP" altLang="en-US" sz="4000" dirty="0"/>
              <a:t>価値ある奉仕を実践する願望</a:t>
            </a:r>
          </a:p>
          <a:p>
            <a:r>
              <a:rPr lang="ja-JP" altLang="en-US" sz="4000" dirty="0"/>
              <a:t>奉仕を実践する能力の開発</a:t>
            </a:r>
          </a:p>
          <a:p>
            <a:r>
              <a:rPr kumimoji="1" lang="ja-JP" altLang="en-US" sz="4000" dirty="0"/>
              <a:t>実践活動に能力を適用する</a:t>
            </a:r>
          </a:p>
          <a:p>
            <a:r>
              <a:rPr lang="ja-JP" altLang="en-US" sz="4000" dirty="0"/>
              <a:t>奉仕に対する正当な報酬を得る</a:t>
            </a:r>
          </a:p>
          <a:p>
            <a:r>
              <a:rPr kumimoji="1" lang="ja-JP" altLang="en-US" sz="4000" dirty="0"/>
              <a:t>報酬の貯蓄や活用や節約によって利益を保全する</a:t>
            </a:r>
          </a:p>
        </p:txBody>
      </p:sp>
      <p:pic>
        <p:nvPicPr>
          <p:cNvPr id="4" name="図 3"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4052039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図 7" descr="Sheldon tomb.jpg"/>
          <p:cNvPicPr>
            <a:picLocks noChangeAspect="1"/>
          </p:cNvPicPr>
          <p:nvPr/>
        </p:nvPicPr>
        <p:blipFill>
          <a:blip r:embed="rId3" cstate="print"/>
          <a:stretch>
            <a:fillRect/>
          </a:stretch>
        </p:blipFill>
        <p:spPr>
          <a:xfrm>
            <a:off x="-18830" y="0"/>
            <a:ext cx="8191230" cy="6858000"/>
          </a:xfrm>
          <a:prstGeom prst="rect">
            <a:avLst/>
          </a:prstGeom>
        </p:spPr>
      </p:pic>
      <p:pic>
        <p:nvPicPr>
          <p:cNvPr id="6" name="図 5" descr="genryu.gif"/>
          <p:cNvPicPr>
            <a:picLocks noChangeAspect="1"/>
          </p:cNvPicPr>
          <p:nvPr/>
        </p:nvPicPr>
        <p:blipFill>
          <a:blip r:embed="rId4" cstate="print"/>
          <a:stretch>
            <a:fillRect/>
          </a:stretch>
        </p:blipFill>
        <p:spPr>
          <a:xfrm>
            <a:off x="0" y="6500834"/>
            <a:ext cx="1261602" cy="357166"/>
          </a:xfrm>
          <a:prstGeom prst="rect">
            <a:avLst/>
          </a:prstGeom>
        </p:spPr>
      </p:pic>
      <p:sp>
        <p:nvSpPr>
          <p:cNvPr id="2" name="下矢印 1"/>
          <p:cNvSpPr/>
          <p:nvPr/>
        </p:nvSpPr>
        <p:spPr>
          <a:xfrm rot="4275726">
            <a:off x="4718843" y="-116707"/>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52623660"/>
      </p:ext>
    </p:extLst>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lang="en-US" altLang="ja-JP" sz="6600" dirty="0"/>
              <a:t>Service not self </a:t>
            </a:r>
            <a:endParaRPr lang="ja-JP" altLang="en-US" sz="6600" dirty="0"/>
          </a:p>
        </p:txBody>
      </p:sp>
      <p:sp>
        <p:nvSpPr>
          <p:cNvPr id="3" name="コンテンツ プレースホルダー 2"/>
          <p:cNvSpPr>
            <a:spLocks noGrp="1"/>
          </p:cNvSpPr>
          <p:nvPr>
            <p:ph idx="1"/>
          </p:nvPr>
        </p:nvSpPr>
        <p:spPr/>
        <p:txBody>
          <a:bodyPr/>
          <a:lstStyle/>
          <a:p>
            <a:endParaRPr kumimoji="1" lang="ja-JP" alt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052736"/>
            <a:ext cx="6408712" cy="5538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5226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0311" y="10277"/>
            <a:ext cx="8229600" cy="1143000"/>
          </a:xfrm>
          <a:noFill/>
        </p:spPr>
        <p:txBody>
          <a:bodyPr>
            <a:normAutofit/>
          </a:bodyPr>
          <a:lstStyle/>
          <a:p>
            <a:r>
              <a:rPr lang="ja-JP" altLang="en-US" sz="4000" b="1" dirty="0">
                <a:ln>
                  <a:solidFill>
                    <a:sysClr val="windowText" lastClr="000000"/>
                  </a:solidFill>
                </a:ln>
                <a:solidFill>
                  <a:srgbClr val="FFFF99"/>
                </a:solidFill>
              </a:rPr>
              <a:t>奉仕の三角形と </a:t>
            </a:r>
            <a:r>
              <a:rPr lang="en-US" altLang="ja-JP" sz="4000" b="1" dirty="0">
                <a:ln>
                  <a:solidFill>
                    <a:sysClr val="windowText" lastClr="000000"/>
                  </a:solidFill>
                </a:ln>
                <a:solidFill>
                  <a:srgbClr val="FFFF99"/>
                </a:solidFill>
              </a:rPr>
              <a:t>A R E A</a:t>
            </a:r>
            <a:endParaRPr kumimoji="1" lang="ja-JP" altLang="en-US" sz="4000" b="1" dirty="0">
              <a:ln>
                <a:solidFill>
                  <a:sysClr val="windowText" lastClr="000000"/>
                </a:solidFill>
              </a:ln>
              <a:solidFill>
                <a:srgbClr val="FFFF99"/>
              </a:solidFill>
            </a:endParaRPr>
          </a:p>
        </p:txBody>
      </p:sp>
      <p:pic>
        <p:nvPicPr>
          <p:cNvPr id="4"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5536" y="1484784"/>
            <a:ext cx="4210874" cy="4032448"/>
          </a:xfrm>
        </p:spPr>
      </p:pic>
      <p:sp>
        <p:nvSpPr>
          <p:cNvPr id="6" name="正方形/長方形 5"/>
          <p:cNvSpPr/>
          <p:nvPr/>
        </p:nvSpPr>
        <p:spPr>
          <a:xfrm>
            <a:off x="4860032" y="1412776"/>
            <a:ext cx="3816424" cy="2062103"/>
          </a:xfrm>
          <a:prstGeom prst="rect">
            <a:avLst/>
          </a:prstGeom>
        </p:spPr>
        <p:txBody>
          <a:bodyPr wrap="square">
            <a:spAutoFit/>
          </a:bodyPr>
          <a:lstStyle/>
          <a:p>
            <a:r>
              <a:rPr lang="en-US" altLang="ja-JP" sz="3200" dirty="0"/>
              <a:t>A  Ability	</a:t>
            </a:r>
            <a:r>
              <a:rPr lang="ja-JP" altLang="en-US" sz="3200" dirty="0"/>
              <a:t>　　</a:t>
            </a:r>
            <a:r>
              <a:rPr lang="ja-JP" altLang="ja-JP" sz="3200" dirty="0"/>
              <a:t>能力</a:t>
            </a:r>
          </a:p>
          <a:p>
            <a:r>
              <a:rPr lang="en-US" altLang="ja-JP" sz="3200" dirty="0"/>
              <a:t>R  Reliability</a:t>
            </a:r>
            <a:r>
              <a:rPr lang="ja-JP" altLang="ja-JP" sz="3200" dirty="0"/>
              <a:t>　</a:t>
            </a:r>
            <a:r>
              <a:rPr lang="en-US" altLang="ja-JP" sz="3200" dirty="0"/>
              <a:t> </a:t>
            </a:r>
            <a:r>
              <a:rPr lang="ja-JP" altLang="ja-JP" sz="3200" dirty="0"/>
              <a:t>信頼性</a:t>
            </a:r>
          </a:p>
          <a:p>
            <a:r>
              <a:rPr lang="en-US" altLang="ja-JP" sz="3200" dirty="0"/>
              <a:t>E  Endurance</a:t>
            </a:r>
            <a:r>
              <a:rPr lang="ja-JP" altLang="en-US" sz="3200" dirty="0"/>
              <a:t>　</a:t>
            </a:r>
            <a:r>
              <a:rPr lang="ja-JP" altLang="ja-JP" sz="3200" dirty="0"/>
              <a:t>忍耐力</a:t>
            </a:r>
          </a:p>
          <a:p>
            <a:r>
              <a:rPr lang="en-US" altLang="ja-JP" sz="3200" dirty="0"/>
              <a:t>A  Action	</a:t>
            </a:r>
            <a:r>
              <a:rPr lang="ja-JP" altLang="en-US" sz="3200" dirty="0"/>
              <a:t>　　</a:t>
            </a:r>
            <a:r>
              <a:rPr lang="ja-JP" altLang="ja-JP" sz="3200" dirty="0"/>
              <a:t>行動力</a:t>
            </a:r>
          </a:p>
        </p:txBody>
      </p:sp>
      <p:pic>
        <p:nvPicPr>
          <p:cNvPr id="5" name="図 4" descr="genryu.gif"/>
          <p:cNvPicPr>
            <a:picLocks noChangeAspect="1"/>
          </p:cNvPicPr>
          <p:nvPr/>
        </p:nvPicPr>
        <p:blipFill>
          <a:blip r:embed="rId4"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171928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0"/>
                                        <p:tgtEl>
                                          <p:spTgt spid="4"/>
                                        </p:tgtEl>
                                      </p:cBhvr>
                                    </p:animEffect>
                                  </p:childTnLst>
                                </p:cTn>
                              </p:par>
                            </p:childTnLst>
                          </p:cTn>
                        </p:par>
                        <p:par>
                          <p:cTn id="8" fill="hold">
                            <p:stCondLst>
                              <p:cond delay="50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2000" fill="hold"/>
                                        <p:tgtEl>
                                          <p:spTgt spid="6"/>
                                        </p:tgtEl>
                                        <p:attrNameLst>
                                          <p:attrName>ppt_x</p:attrName>
                                        </p:attrNameLst>
                                      </p:cBhvr>
                                      <p:tavLst>
                                        <p:tav tm="0">
                                          <p:val>
                                            <p:strVal val="#ppt_x"/>
                                          </p:val>
                                        </p:tav>
                                        <p:tav tm="100000">
                                          <p:val>
                                            <p:strVal val="#ppt_x"/>
                                          </p:val>
                                        </p:tav>
                                      </p:tavLst>
                                    </p:anim>
                                    <p:anim calcmode="lin" valueType="num">
                                      <p:cBhvr additive="base">
                                        <p:cTn id="12"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034682"/>
          </a:xfrm>
          <a:ln>
            <a:noFill/>
          </a:ln>
        </p:spPr>
        <p:txBody>
          <a:bodyPr>
            <a:normAutofit/>
          </a:bodyPr>
          <a:lstStyle/>
          <a:p>
            <a:r>
              <a:rPr kumimoji="1" lang="ja-JP" altLang="en-US" sz="7200" dirty="0">
                <a:ln>
                  <a:solidFill>
                    <a:schemeClr val="tx1"/>
                  </a:solidFill>
                </a:ln>
                <a:solidFill>
                  <a:srgbClr val="FF0000"/>
                </a:solidFill>
                <a:latin typeface="AR P明朝体U" pitchFamily="50" charset="-128"/>
                <a:ea typeface="AR P明朝体U" pitchFamily="50" charset="-128"/>
              </a:rPr>
              <a:t>シェルドンは</a:t>
            </a:r>
            <a:br>
              <a:rPr kumimoji="1" lang="ja-JP" altLang="en-US" sz="7200" dirty="0">
                <a:ln>
                  <a:solidFill>
                    <a:schemeClr val="tx1"/>
                  </a:solidFill>
                </a:ln>
                <a:solidFill>
                  <a:srgbClr val="FF0000"/>
                </a:solidFill>
                <a:latin typeface="AR P明朝体U" pitchFamily="50" charset="-128"/>
                <a:ea typeface="AR P明朝体U" pitchFamily="50" charset="-128"/>
              </a:rPr>
            </a:br>
            <a:br>
              <a:rPr kumimoji="1" lang="ja-JP" altLang="en-US" sz="7200" dirty="0">
                <a:ln>
                  <a:solidFill>
                    <a:schemeClr val="tx1"/>
                  </a:solidFill>
                </a:ln>
                <a:solidFill>
                  <a:srgbClr val="FF0000"/>
                </a:solidFill>
                <a:latin typeface="AR P明朝体U" pitchFamily="50" charset="-128"/>
                <a:ea typeface="AR P明朝体U" pitchFamily="50" charset="-128"/>
              </a:rPr>
            </a:br>
            <a:r>
              <a:rPr kumimoji="1" lang="ja-JP" altLang="en-US" sz="7200" dirty="0">
                <a:ln>
                  <a:solidFill>
                    <a:schemeClr val="tx1"/>
                  </a:solidFill>
                </a:ln>
                <a:solidFill>
                  <a:srgbClr val="FF0000"/>
                </a:solidFill>
                <a:latin typeface="AR P明朝体U" pitchFamily="50" charset="-128"/>
                <a:ea typeface="AR P明朝体U" pitchFamily="50" charset="-128"/>
              </a:rPr>
              <a:t>なぜ退会したか</a:t>
            </a:r>
          </a:p>
        </p:txBody>
      </p:sp>
      <p:pic>
        <p:nvPicPr>
          <p:cNvPr id="3" name="図 2"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13489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455" fill="hold">
                                          <p:stCondLst>
                                            <p:cond delay="0"/>
                                          </p:stCondLst>
                                        </p:cTn>
                                        <p:tgtEl>
                                          <p:spTgt spid="2"/>
                                        </p:tgtEl>
                                        <p:attrNameLst>
                                          <p:attrName>style.rotation</p:attrName>
                                        </p:attrNameLst>
                                      </p:cBhvr>
                                      <p:to>
                                        <p:strVal val="-45.0"/>
                                      </p:to>
                                    </p:set>
                                    <p:anim calcmode="lin" valueType="num">
                                      <p:cBhvr>
                                        <p:cTn id="8" dur="455" fill="hold">
                                          <p:stCondLst>
                                            <p:cond delay="455"/>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9144000" cy="5962674"/>
          </a:xfrm>
        </p:spPr>
        <p:txBody>
          <a:bodyPr>
            <a:normAutofit fontScale="90000"/>
          </a:bodyPr>
          <a:lstStyle/>
          <a:p>
            <a:r>
              <a:rPr kumimoji="1" lang="ja-JP" altLang="en-US" sz="6000" b="1" dirty="0">
                <a:ln>
                  <a:solidFill>
                    <a:sysClr val="windowText" lastClr="000000"/>
                  </a:solidFill>
                </a:ln>
                <a:solidFill>
                  <a:srgbClr val="FFFF00"/>
                </a:solidFill>
              </a:rPr>
              <a:t>シェルドン・スクールの役割</a:t>
            </a:r>
            <a:br>
              <a:rPr kumimoji="1" lang="ja-JP" altLang="en-US" sz="4800" b="1" dirty="0">
                <a:ln>
                  <a:solidFill>
                    <a:sysClr val="windowText" lastClr="000000"/>
                  </a:solidFill>
                </a:ln>
                <a:solidFill>
                  <a:schemeClr val="bg1"/>
                </a:solidFill>
              </a:rPr>
            </a:br>
            <a:br>
              <a:rPr kumimoji="1" lang="ja-JP" altLang="en-US" sz="4800" b="1" dirty="0">
                <a:ln>
                  <a:solidFill>
                    <a:sysClr val="windowText" lastClr="000000"/>
                  </a:solidFill>
                </a:ln>
                <a:solidFill>
                  <a:schemeClr val="bg1"/>
                </a:solidFill>
              </a:rPr>
            </a:br>
            <a:r>
              <a:rPr lang="ja-JP" altLang="en-US" sz="4800" b="1" dirty="0">
                <a:ln>
                  <a:solidFill>
                    <a:sysClr val="windowText" lastClr="000000"/>
                  </a:solidFill>
                </a:ln>
                <a:solidFill>
                  <a:srgbClr val="FFC000"/>
                </a:solidFill>
              </a:rPr>
              <a:t>修正資本主義が定着するまで</a:t>
            </a:r>
            <a:br>
              <a:rPr lang="ja-JP" altLang="en-US" sz="4800" b="1" dirty="0">
                <a:ln>
                  <a:solidFill>
                    <a:sysClr val="windowText" lastClr="000000"/>
                  </a:solidFill>
                </a:ln>
                <a:solidFill>
                  <a:srgbClr val="FFC000"/>
                </a:solidFill>
              </a:rPr>
            </a:br>
            <a:r>
              <a:rPr lang="ja-JP" altLang="en-US" sz="4800" b="1" dirty="0">
                <a:ln>
                  <a:solidFill>
                    <a:sysClr val="windowText" lastClr="000000"/>
                  </a:solidFill>
                </a:ln>
                <a:solidFill>
                  <a:srgbClr val="FFC000"/>
                </a:solidFill>
              </a:rPr>
              <a:t>アメリカ経済界を担う</a:t>
            </a:r>
            <a:br>
              <a:rPr lang="ja-JP" altLang="en-US" sz="4800" b="1" dirty="0">
                <a:ln>
                  <a:solidFill>
                    <a:sysClr val="windowText" lastClr="000000"/>
                  </a:solidFill>
                </a:ln>
                <a:solidFill>
                  <a:srgbClr val="FFC000"/>
                </a:solidFill>
              </a:rPr>
            </a:br>
            <a:br>
              <a:rPr lang="ja-JP" altLang="en-US" sz="4800" b="1" dirty="0">
                <a:ln>
                  <a:solidFill>
                    <a:sysClr val="windowText" lastClr="000000"/>
                  </a:solidFill>
                </a:ln>
                <a:solidFill>
                  <a:srgbClr val="FFC000"/>
                </a:solidFill>
              </a:rPr>
            </a:br>
            <a:r>
              <a:rPr lang="ja-JP" altLang="en-US" sz="4800" b="1" dirty="0">
                <a:ln>
                  <a:solidFill>
                    <a:sysClr val="windowText" lastClr="000000"/>
                  </a:solidFill>
                </a:ln>
                <a:solidFill>
                  <a:srgbClr val="FFC000"/>
                </a:solidFill>
              </a:rPr>
              <a:t>初期のロータリアンは</a:t>
            </a:r>
            <a:br>
              <a:rPr lang="ja-JP" altLang="en-US" sz="4800" b="1" dirty="0">
                <a:ln>
                  <a:solidFill>
                    <a:sysClr val="windowText" lastClr="000000"/>
                  </a:solidFill>
                </a:ln>
                <a:solidFill>
                  <a:srgbClr val="FFC000"/>
                </a:solidFill>
              </a:rPr>
            </a:br>
            <a:r>
              <a:rPr lang="ja-JP" altLang="en-US" sz="4800" b="1" dirty="0">
                <a:ln>
                  <a:solidFill>
                    <a:sysClr val="windowText" lastClr="000000"/>
                  </a:solidFill>
                </a:ln>
                <a:solidFill>
                  <a:srgbClr val="FFC000"/>
                </a:solidFill>
              </a:rPr>
              <a:t>シェルドン・スクールの卒業生で</a:t>
            </a:r>
            <a:br>
              <a:rPr lang="ja-JP" altLang="en-US" sz="4800" b="1" dirty="0">
                <a:ln>
                  <a:solidFill>
                    <a:sysClr val="windowText" lastClr="000000"/>
                  </a:solidFill>
                </a:ln>
                <a:solidFill>
                  <a:srgbClr val="FFC000"/>
                </a:solidFill>
              </a:rPr>
            </a:br>
            <a:r>
              <a:rPr lang="ja-JP" altLang="en-US" sz="4800" b="1" dirty="0">
                <a:ln>
                  <a:solidFill>
                    <a:sysClr val="windowText" lastClr="000000"/>
                  </a:solidFill>
                </a:ln>
                <a:solidFill>
                  <a:srgbClr val="FFC000"/>
                </a:solidFill>
              </a:rPr>
              <a:t>構成されていた</a:t>
            </a:r>
            <a:endParaRPr kumimoji="1" lang="ja-JP" altLang="en-US" dirty="0"/>
          </a:p>
        </p:txBody>
      </p:sp>
      <p:pic>
        <p:nvPicPr>
          <p:cNvPr id="3" name="図 2"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62715956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178698"/>
          </a:xfrm>
        </p:spPr>
        <p:txBody>
          <a:bodyPr>
            <a:normAutofit/>
          </a:bodyPr>
          <a:lstStyle/>
          <a:p>
            <a:r>
              <a:rPr kumimoji="1" lang="en-US" altLang="ja-JP" sz="6000" b="1" dirty="0">
                <a:ln>
                  <a:solidFill>
                    <a:sysClr val="windowText" lastClr="000000"/>
                  </a:solidFill>
                </a:ln>
                <a:solidFill>
                  <a:srgbClr val="FFC000"/>
                </a:solidFill>
              </a:rPr>
              <a:t>Service not self</a:t>
            </a:r>
            <a:br>
              <a:rPr kumimoji="1" lang="en-US" altLang="ja-JP" sz="6000" b="1" dirty="0">
                <a:ln>
                  <a:solidFill>
                    <a:sysClr val="windowText" lastClr="000000"/>
                  </a:solidFill>
                </a:ln>
                <a:solidFill>
                  <a:srgbClr val="FFC000"/>
                </a:solidFill>
              </a:rPr>
            </a:br>
            <a:r>
              <a:rPr lang="en-US" altLang="ja-JP" sz="6000" b="1" dirty="0">
                <a:ln>
                  <a:solidFill>
                    <a:sysClr val="windowText" lastClr="000000"/>
                  </a:solidFill>
                </a:ln>
                <a:solidFill>
                  <a:srgbClr val="FFC000"/>
                </a:solidFill>
              </a:rPr>
              <a:t>Service before self</a:t>
            </a:r>
            <a:br>
              <a:rPr lang="en-US" altLang="ja-JP" sz="6000" b="1" dirty="0">
                <a:ln>
                  <a:solidFill>
                    <a:sysClr val="windowText" lastClr="000000"/>
                  </a:solidFill>
                </a:ln>
                <a:solidFill>
                  <a:srgbClr val="FFC000"/>
                </a:solidFill>
              </a:rPr>
            </a:br>
            <a:r>
              <a:rPr lang="en-US" altLang="ja-JP" sz="6000" b="1" dirty="0">
                <a:ln>
                  <a:solidFill>
                    <a:sysClr val="windowText" lastClr="000000"/>
                  </a:solidFill>
                </a:ln>
                <a:solidFill>
                  <a:srgbClr val="FFC000"/>
                </a:solidFill>
              </a:rPr>
              <a:t>Service above self</a:t>
            </a:r>
            <a:br>
              <a:rPr lang="en-US" altLang="ja-JP" sz="6000" b="1" dirty="0">
                <a:ln>
                  <a:solidFill>
                    <a:sysClr val="windowText" lastClr="000000"/>
                  </a:solidFill>
                </a:ln>
                <a:solidFill>
                  <a:srgbClr val="FFC000"/>
                </a:solidFill>
              </a:rPr>
            </a:br>
            <a:br>
              <a:rPr lang="ja-JP" altLang="en-US" sz="6000" b="1" dirty="0">
                <a:ln>
                  <a:solidFill>
                    <a:sysClr val="windowText" lastClr="000000"/>
                  </a:solidFill>
                </a:ln>
                <a:solidFill>
                  <a:srgbClr val="FFC000"/>
                </a:solidFill>
              </a:rPr>
            </a:br>
            <a:r>
              <a:rPr lang="ja-JP" altLang="en-US" sz="4000" b="1" dirty="0">
                <a:ln>
                  <a:solidFill>
                    <a:sysClr val="windowText" lastClr="000000"/>
                  </a:solidFill>
                </a:ln>
              </a:rPr>
              <a:t>人道的奉仕活動を表す</a:t>
            </a:r>
            <a:br>
              <a:rPr lang="ja-JP" altLang="en-US" sz="4000" b="1" dirty="0">
                <a:ln>
                  <a:solidFill>
                    <a:sysClr val="windowText" lastClr="000000"/>
                  </a:solidFill>
                </a:ln>
              </a:rPr>
            </a:br>
            <a:r>
              <a:rPr lang="ja-JP" altLang="en-US" sz="4000" b="1" dirty="0">
                <a:ln>
                  <a:solidFill>
                    <a:sysClr val="windowText" lastClr="000000"/>
                  </a:solidFill>
                </a:ln>
              </a:rPr>
              <a:t>モットーへの変化</a:t>
            </a:r>
            <a:endParaRPr kumimoji="1" lang="ja-JP" altLang="en-US" sz="4000" b="1" dirty="0">
              <a:ln>
                <a:solidFill>
                  <a:sysClr val="windowText" lastClr="000000"/>
                </a:solidFill>
              </a:ln>
            </a:endParaRPr>
          </a:p>
        </p:txBody>
      </p:sp>
      <p:pic>
        <p:nvPicPr>
          <p:cNvPr id="3" name="図 2"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2099214881"/>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536481" y="836712"/>
            <a:ext cx="8229600" cy="5410656"/>
          </a:xfrm>
        </p:spPr>
        <p:txBody>
          <a:bodyPr>
            <a:normAutofit/>
          </a:bodyPr>
          <a:lstStyle/>
          <a:p>
            <a:r>
              <a:rPr kumimoji="1" lang="en-US" altLang="ja-JP" sz="4400" dirty="0"/>
              <a:t>He profits most who serves best</a:t>
            </a:r>
          </a:p>
          <a:p>
            <a:r>
              <a:rPr lang="en-US" altLang="ja-JP" sz="4400" dirty="0"/>
              <a:t>Service above self</a:t>
            </a:r>
            <a:endParaRPr lang="ja-JP" altLang="en-US" sz="4400" dirty="0"/>
          </a:p>
          <a:p>
            <a:endParaRPr lang="ja-JP" altLang="en-US" sz="4400" dirty="0"/>
          </a:p>
          <a:p>
            <a:endParaRPr lang="ja-JP" altLang="en-US" sz="4400" dirty="0"/>
          </a:p>
          <a:p>
            <a:r>
              <a:rPr lang="ja-JP" altLang="en-US" sz="4400" dirty="0"/>
              <a:t>四大奉仕採択</a:t>
            </a:r>
          </a:p>
          <a:p>
            <a:r>
              <a:rPr lang="ja-JP" altLang="en-US" sz="4400" dirty="0"/>
              <a:t>職業奉仕天職論の台頭</a:t>
            </a:r>
            <a:endParaRPr lang="en-US" altLang="ja-JP" sz="4400" dirty="0"/>
          </a:p>
          <a:p>
            <a:endParaRPr kumimoji="1" lang="en-US" altLang="ja-JP" sz="4400" dirty="0"/>
          </a:p>
          <a:p>
            <a:endParaRPr lang="en-US" altLang="ja-JP" sz="4400" dirty="0"/>
          </a:p>
          <a:p>
            <a:endParaRPr kumimoji="1" lang="ja-JP" altLang="en-US" sz="4400" dirty="0"/>
          </a:p>
        </p:txBody>
      </p:sp>
      <p:sp>
        <p:nvSpPr>
          <p:cNvPr id="4" name="テキスト ボックス 3"/>
          <p:cNvSpPr txBox="1"/>
          <p:nvPr/>
        </p:nvSpPr>
        <p:spPr>
          <a:xfrm>
            <a:off x="1245032" y="2564904"/>
            <a:ext cx="6838790" cy="923330"/>
          </a:xfrm>
          <a:prstGeom prst="rect">
            <a:avLst/>
          </a:prstGeom>
          <a:solidFill>
            <a:srgbClr val="FF0000"/>
          </a:solidFill>
        </p:spPr>
        <p:txBody>
          <a:bodyPr wrap="square" rtlCol="0">
            <a:spAutoFit/>
          </a:bodyPr>
          <a:lstStyle/>
          <a:p>
            <a:pPr algn="ctr"/>
            <a:r>
              <a:rPr kumimoji="1" lang="ja-JP" altLang="en-US" sz="5400" dirty="0">
                <a:solidFill>
                  <a:schemeClr val="bg1"/>
                </a:solidFill>
              </a:rPr>
              <a:t>両モットーの</a:t>
            </a:r>
            <a:r>
              <a:rPr lang="ja-JP" altLang="en-US" sz="5400" dirty="0">
                <a:solidFill>
                  <a:schemeClr val="bg1"/>
                </a:solidFill>
              </a:rPr>
              <a:t>対等</a:t>
            </a:r>
            <a:r>
              <a:rPr kumimoji="1" lang="ja-JP" altLang="en-US" sz="5400" dirty="0">
                <a:solidFill>
                  <a:schemeClr val="bg1"/>
                </a:solidFill>
              </a:rPr>
              <a:t>処理</a:t>
            </a:r>
          </a:p>
        </p:txBody>
      </p:sp>
      <p:pic>
        <p:nvPicPr>
          <p:cNvPr id="5" name="図 4" descr="genryu.gif"/>
          <p:cNvPicPr>
            <a:picLocks noChangeAspect="1"/>
          </p:cNvPicPr>
          <p:nvPr/>
        </p:nvPicPr>
        <p:blipFill>
          <a:blip r:embed="rId3" cstate="print"/>
          <a:stretch>
            <a:fillRect/>
          </a:stretch>
        </p:blipFill>
        <p:spPr>
          <a:xfrm>
            <a:off x="0" y="6500834"/>
            <a:ext cx="1261602" cy="357166"/>
          </a:xfrm>
          <a:prstGeom prst="rect">
            <a:avLst/>
          </a:prstGeom>
        </p:spPr>
      </p:pic>
    </p:spTree>
    <p:extLst>
      <p:ext uri="{BB962C8B-B14F-4D97-AF65-F5344CB8AC3E}">
        <p14:creationId xmlns:p14="http://schemas.microsoft.com/office/powerpoint/2010/main" val="335256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10"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calcmode="lin" valueType="num">
                                      <p:cBhvr additive="base">
                                        <p:cTn id="22"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a:xfrm>
            <a:off x="397047" y="548680"/>
            <a:ext cx="8229600" cy="5472608"/>
          </a:xfrm>
        </p:spPr>
        <p:txBody>
          <a:bodyPr>
            <a:normAutofit/>
          </a:bodyPr>
          <a:lstStyle/>
          <a:p>
            <a:r>
              <a:rPr lang="en-US" altLang="ja-JP" sz="4400" dirty="0"/>
              <a:t>He profits most who serves best</a:t>
            </a:r>
            <a:r>
              <a:rPr lang="ja-JP" altLang="en-US" sz="4400" dirty="0"/>
              <a:t>廃止提案　決議</a:t>
            </a:r>
            <a:r>
              <a:rPr lang="en-US" altLang="ja-JP" sz="4400" dirty="0"/>
              <a:t>29-7</a:t>
            </a:r>
            <a:r>
              <a:rPr lang="ja-JP" altLang="en-US" sz="4400" dirty="0"/>
              <a:t>　</a:t>
            </a:r>
            <a:r>
              <a:rPr lang="ja-JP" altLang="en-US" sz="4400" dirty="0">
                <a:solidFill>
                  <a:srgbClr val="FF0000"/>
                </a:solidFill>
              </a:rPr>
              <a:t>否決</a:t>
            </a:r>
          </a:p>
          <a:p>
            <a:r>
              <a:rPr lang="ja-JP" altLang="ja-JP" sz="4400" dirty="0"/>
              <a:t>身体障害児対策</a:t>
            </a:r>
            <a:r>
              <a:rPr lang="ja-JP" altLang="en-US" sz="4400" dirty="0"/>
              <a:t>の正式採択</a:t>
            </a:r>
          </a:p>
          <a:p>
            <a:r>
              <a:rPr lang="ja-JP" altLang="en-US" sz="4400" dirty="0"/>
              <a:t>ポール・ハリスとの対立</a:t>
            </a:r>
          </a:p>
          <a:p>
            <a:r>
              <a:rPr lang="ja-JP" altLang="en-US" sz="4400" dirty="0"/>
              <a:t>子息の逝去</a:t>
            </a:r>
          </a:p>
          <a:p>
            <a:r>
              <a:rPr lang="en-US" altLang="ja-JP" sz="4400" dirty="0"/>
              <a:t>1935</a:t>
            </a:r>
            <a:r>
              <a:rPr lang="ja-JP" altLang="en-US" sz="4400" dirty="0"/>
              <a:t>年逝去</a:t>
            </a:r>
          </a:p>
          <a:p>
            <a:endParaRPr lang="ja-JP" altLang="en-US" sz="4400" dirty="0"/>
          </a:p>
        </p:txBody>
      </p:sp>
      <p:pic>
        <p:nvPicPr>
          <p:cNvPr id="5" name="図 4"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5123" name="Picture 3" descr="C:\Users\TANAKA\AppData\Local\Microsoft\Windows\Temporary Internet Files\Content.IE5\KWHDEFXZ\MC900239771[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58732" y="3561099"/>
            <a:ext cx="2772809" cy="293973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TANAKA\AppData\Local\Microsoft\Windows\Temporary Internet Files\Content.IE5\KWHDEFXZ\MC900221915[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591272" y="3559274"/>
            <a:ext cx="2367460" cy="3094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907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2000"/>
                            </p:stCondLst>
                            <p:childTnLst>
                              <p:par>
                                <p:cTn id="16" presetID="2" presetClass="entr" presetSubtype="4" fill="hold"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5124"/>
                                        </p:tgtEl>
                                        <p:attrNameLst>
                                          <p:attrName>style.visibility</p:attrName>
                                        </p:attrNameLst>
                                      </p:cBhvr>
                                      <p:to>
                                        <p:strVal val="visible"/>
                                      </p:to>
                                    </p:set>
                                    <p:animEffect transition="in" filter="fade">
                                      <p:cBhvr>
                                        <p:cTn id="29" dur="500"/>
                                        <p:tgtEl>
                                          <p:spTgt spid="5124"/>
                                        </p:tgtEl>
                                      </p:cBhvr>
                                    </p:animEffect>
                                  </p:childTnLst>
                                </p:cTn>
                              </p:par>
                              <p:par>
                                <p:cTn id="30" presetID="10" presetClass="entr" presetSubtype="0" fill="hold" nodeType="withEffect">
                                  <p:stCondLst>
                                    <p:cond delay="0"/>
                                  </p:stCondLst>
                                  <p:childTnLst>
                                    <p:set>
                                      <p:cBhvr>
                                        <p:cTn id="31" dur="1" fill="hold">
                                          <p:stCondLst>
                                            <p:cond delay="0"/>
                                          </p:stCondLst>
                                        </p:cTn>
                                        <p:tgtEl>
                                          <p:spTgt spid="5123"/>
                                        </p:tgtEl>
                                        <p:attrNameLst>
                                          <p:attrName>style.visibility</p:attrName>
                                        </p:attrNameLst>
                                      </p:cBhvr>
                                      <p:to>
                                        <p:strVal val="visible"/>
                                      </p:to>
                                    </p:set>
                                    <p:animEffect transition="in" filter="fade">
                                      <p:cBhvr>
                                        <p:cTn id="32" dur="500"/>
                                        <p:tgtEl>
                                          <p:spTgt spid="512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endParaRPr kumimoji="1" lang="ja-JP" altLang="en-US" dirty="0"/>
          </a:p>
        </p:txBody>
      </p:sp>
      <p:sp>
        <p:nvSpPr>
          <p:cNvPr id="3" name="サブタイトル 2"/>
          <p:cNvSpPr>
            <a:spLocks noGrp="1"/>
          </p:cNvSpPr>
          <p:nvPr>
            <p:ph type="subTitle" idx="1"/>
          </p:nvPr>
        </p:nvSpPr>
        <p:spPr/>
        <p:txBody>
          <a:bodyPr/>
          <a:lstStyle/>
          <a:p>
            <a:endParaRPr kumimoji="1" lang="ja-JP" altLang="en-US" dirty="0"/>
          </a:p>
        </p:txBody>
      </p:sp>
      <p:pic>
        <p:nvPicPr>
          <p:cNvPr id="5" name="図 4" descr="0011.jpg"/>
          <p:cNvPicPr>
            <a:picLocks noChangeAspect="1"/>
          </p:cNvPicPr>
          <p:nvPr/>
        </p:nvPicPr>
        <p:blipFill>
          <a:blip r:embed="rId3" cstate="print"/>
          <a:stretch>
            <a:fillRect/>
          </a:stretch>
        </p:blipFill>
        <p:spPr>
          <a:xfrm>
            <a:off x="0" y="36344"/>
            <a:ext cx="9144000" cy="6858000"/>
          </a:xfrm>
          <a:prstGeom prst="rect">
            <a:avLst/>
          </a:prstGeom>
        </p:spPr>
      </p:pic>
      <p:sp>
        <p:nvSpPr>
          <p:cNvPr id="6" name="フローチャート: 処理 5"/>
          <p:cNvSpPr/>
          <p:nvPr/>
        </p:nvSpPr>
        <p:spPr>
          <a:xfrm>
            <a:off x="0" y="0"/>
            <a:ext cx="9144000" cy="836712"/>
          </a:xfrm>
          <a:prstGeom prst="flowChartProcess">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 name="図 9" descr="ani 5.gif"/>
          <p:cNvPicPr>
            <a:picLocks noChangeAspect="1"/>
          </p:cNvPicPr>
          <p:nvPr/>
        </p:nvPicPr>
        <p:blipFill>
          <a:blip r:embed="rId4" cstate="print"/>
          <a:stretch>
            <a:fillRect/>
          </a:stretch>
        </p:blipFill>
        <p:spPr>
          <a:xfrm>
            <a:off x="611560" y="0"/>
            <a:ext cx="864096" cy="836712"/>
          </a:xfrm>
          <a:prstGeom prst="rect">
            <a:avLst/>
          </a:prstGeom>
        </p:spPr>
      </p:pic>
      <p:sp>
        <p:nvSpPr>
          <p:cNvPr id="13" name="テキスト ボックス 12"/>
          <p:cNvSpPr txBox="1"/>
          <p:nvPr/>
        </p:nvSpPr>
        <p:spPr>
          <a:xfrm>
            <a:off x="1547664" y="80864"/>
            <a:ext cx="6912768" cy="646331"/>
          </a:xfrm>
          <a:prstGeom prst="rect">
            <a:avLst/>
          </a:prstGeom>
          <a:noFill/>
        </p:spPr>
        <p:txBody>
          <a:bodyPr wrap="square" rtlCol="0">
            <a:spAutoFit/>
          </a:bodyPr>
          <a:lstStyle/>
          <a:p>
            <a:pPr algn="ctr"/>
            <a:r>
              <a:rPr kumimoji="1" lang="ja-JP" altLang="en-US" sz="3600" dirty="0">
                <a:solidFill>
                  <a:schemeClr val="accent6"/>
                </a:solidFill>
                <a:latin typeface="+mj-ea"/>
                <a:ea typeface="+mj-ea"/>
              </a:rPr>
              <a:t>第</a:t>
            </a:r>
            <a:r>
              <a:rPr kumimoji="1" lang="en-US" altLang="ja-JP" sz="3600" dirty="0">
                <a:solidFill>
                  <a:schemeClr val="accent6"/>
                </a:solidFill>
                <a:latin typeface="+mj-ea"/>
                <a:ea typeface="+mj-ea"/>
              </a:rPr>
              <a:t>22</a:t>
            </a:r>
            <a:r>
              <a:rPr kumimoji="1" lang="ja-JP" altLang="en-US" sz="3600" dirty="0">
                <a:solidFill>
                  <a:schemeClr val="accent6"/>
                </a:solidFill>
                <a:latin typeface="+mj-ea"/>
                <a:ea typeface="+mj-ea"/>
              </a:rPr>
              <a:t>回　源流セミナー</a:t>
            </a:r>
            <a:r>
              <a:rPr kumimoji="1" lang="en-US" altLang="ja-JP" sz="3600" dirty="0">
                <a:solidFill>
                  <a:schemeClr val="accent6"/>
                </a:solidFill>
                <a:latin typeface="+mj-ea"/>
                <a:ea typeface="+mj-ea"/>
              </a:rPr>
              <a:t> </a:t>
            </a:r>
            <a:endParaRPr kumimoji="1" lang="ja-JP" altLang="en-US" sz="3600" dirty="0">
              <a:solidFill>
                <a:schemeClr val="accent6"/>
              </a:solidFill>
              <a:latin typeface="+mj-ea"/>
              <a:ea typeface="+mj-ea"/>
            </a:endParaRPr>
          </a:p>
        </p:txBody>
      </p:sp>
      <p:sp>
        <p:nvSpPr>
          <p:cNvPr id="14" name="テキスト ボックス 13"/>
          <p:cNvSpPr txBox="1"/>
          <p:nvPr/>
        </p:nvSpPr>
        <p:spPr>
          <a:xfrm>
            <a:off x="0" y="6237312"/>
            <a:ext cx="9144000" cy="646331"/>
          </a:xfrm>
          <a:prstGeom prst="rect">
            <a:avLst/>
          </a:prstGeom>
          <a:solidFill>
            <a:srgbClr val="002060"/>
          </a:solidFill>
        </p:spPr>
        <p:txBody>
          <a:bodyPr wrap="square" rtlCol="0">
            <a:spAutoFit/>
          </a:bodyPr>
          <a:lstStyle/>
          <a:p>
            <a:pPr algn="ctr"/>
            <a:r>
              <a:rPr kumimoji="1" lang="en-US" altLang="ja-JP"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PｺﾞｼｯｸE" pitchFamily="50" charset="-128"/>
                <a:ea typeface="HGPｺﾞｼｯｸE" pitchFamily="50" charset="-128"/>
              </a:rPr>
              <a:t>2680</a:t>
            </a:r>
            <a:r>
              <a:rPr kumimoji="1" lang="ja-JP" alt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PｺﾞｼｯｸE" pitchFamily="50" charset="-128"/>
                <a:ea typeface="HGPｺﾞｼｯｸE" pitchFamily="50" charset="-128"/>
              </a:rPr>
              <a:t>地区　</a:t>
            </a:r>
            <a:r>
              <a:rPr kumimoji="1" lang="en-US" altLang="ja-JP"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PｺﾞｼｯｸE" pitchFamily="50" charset="-128"/>
                <a:ea typeface="HGPｺﾞｼｯｸE" pitchFamily="50" charset="-128"/>
              </a:rPr>
              <a:t>PDG </a:t>
            </a:r>
            <a:r>
              <a:rPr kumimoji="1" lang="ja-JP" altLang="en-US"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HGPｺﾞｼｯｸE" pitchFamily="50" charset="-128"/>
                <a:ea typeface="HGPｺﾞｼｯｸE" pitchFamily="50" charset="-128"/>
              </a:rPr>
              <a:t>　田中　毅</a:t>
            </a:r>
          </a:p>
        </p:txBody>
      </p:sp>
      <p:pic>
        <p:nvPicPr>
          <p:cNvPr id="11" name="図 10" descr="genryu.gif"/>
          <p:cNvPicPr>
            <a:picLocks noChangeAspect="1"/>
          </p:cNvPicPr>
          <p:nvPr/>
        </p:nvPicPr>
        <p:blipFill>
          <a:blip r:embed="rId5" cstate="print"/>
          <a:stretch>
            <a:fillRect/>
          </a:stretch>
        </p:blipFill>
        <p:spPr>
          <a:xfrm>
            <a:off x="0" y="6500834"/>
            <a:ext cx="1261602" cy="357166"/>
          </a:xfrm>
          <a:prstGeom prst="rect">
            <a:avLst/>
          </a:prstGeom>
        </p:spPr>
      </p:pic>
      <p:pic>
        <p:nvPicPr>
          <p:cNvPr id="4" name="図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0048" y="836712"/>
            <a:ext cx="3641294" cy="5426928"/>
          </a:xfrm>
          <a:prstGeom prst="rect">
            <a:avLst/>
          </a:prstGeom>
        </p:spPr>
      </p:pic>
      <p:sp>
        <p:nvSpPr>
          <p:cNvPr id="12" name="テキスト ボックス 11"/>
          <p:cNvSpPr txBox="1"/>
          <p:nvPr/>
        </p:nvSpPr>
        <p:spPr>
          <a:xfrm>
            <a:off x="215516" y="2708920"/>
            <a:ext cx="8712968" cy="3046988"/>
          </a:xfrm>
          <a:prstGeom prst="rect">
            <a:avLst/>
          </a:prstGeom>
          <a:noFill/>
        </p:spPr>
        <p:txBody>
          <a:bodyPr wrap="square" rtlCol="0">
            <a:spAutoFit/>
          </a:bodyPr>
          <a:lstStyle/>
          <a:p>
            <a:pPr algn="ctr"/>
            <a:r>
              <a:rPr lang="ja-JP" altLang="en-US" sz="9600" b="1" dirty="0">
                <a:ln w="17780" cmpd="sng">
                  <a:solidFill>
                    <a:sysClr val="windowText" lastClr="000000"/>
                  </a:solidFill>
                  <a:prstDash val="solid"/>
                  <a:miter lim="800000"/>
                </a:ln>
                <a:solidFill>
                  <a:srgbClr val="FFFF00"/>
                </a:solidFill>
                <a:effectLst>
                  <a:outerShdw blurRad="50800" algn="tl" rotWithShape="0">
                    <a:srgbClr val="000000"/>
                  </a:outerShdw>
                </a:effectLst>
                <a:latin typeface="AR P隷書体M" pitchFamily="50" charset="-128"/>
                <a:ea typeface="AR P隷書体M" pitchFamily="50" charset="-128"/>
              </a:rPr>
              <a:t>シェルドンの</a:t>
            </a:r>
          </a:p>
          <a:p>
            <a:pPr algn="ctr"/>
            <a:r>
              <a:rPr lang="ja-JP" altLang="en-US" sz="9600" b="1" dirty="0">
                <a:ln w="17780" cmpd="sng">
                  <a:solidFill>
                    <a:sysClr val="windowText" lastClr="000000"/>
                  </a:solidFill>
                  <a:prstDash val="solid"/>
                  <a:miter lim="800000"/>
                </a:ln>
                <a:solidFill>
                  <a:srgbClr val="FFFF00"/>
                </a:solidFill>
                <a:effectLst>
                  <a:outerShdw blurRad="50800" algn="tl" rotWithShape="0">
                    <a:srgbClr val="000000"/>
                  </a:outerShdw>
                </a:effectLst>
                <a:latin typeface="AR P隷書体M" pitchFamily="50" charset="-128"/>
                <a:ea typeface="AR P隷書体M" pitchFamily="50" charset="-128"/>
              </a:rPr>
              <a:t>実像を追って</a:t>
            </a:r>
            <a:endParaRPr kumimoji="1" lang="ja-JP" altLang="en-US" sz="9600" b="1" dirty="0">
              <a:ln w="17780" cmpd="sng">
                <a:solidFill>
                  <a:sysClr val="windowText" lastClr="000000"/>
                </a:solidFill>
                <a:prstDash val="solid"/>
                <a:miter lim="800000"/>
              </a:ln>
              <a:solidFill>
                <a:srgbClr val="FFFF00"/>
              </a:solidFill>
              <a:effectLst>
                <a:outerShdw blurRad="50800" algn="tl" rotWithShape="0">
                  <a:srgbClr val="000000"/>
                </a:outerShdw>
              </a:effectLst>
              <a:latin typeface="AR P隷書体M" pitchFamily="50" charset="-128"/>
              <a:ea typeface="AR P隷書体M" pitchFamily="50" charset="-128"/>
            </a:endParaRPr>
          </a:p>
        </p:txBody>
      </p:sp>
      <p:sp>
        <p:nvSpPr>
          <p:cNvPr id="7" name="正方形/長方形 6"/>
          <p:cNvSpPr/>
          <p:nvPr/>
        </p:nvSpPr>
        <p:spPr>
          <a:xfrm>
            <a:off x="2670048" y="836712"/>
            <a:ext cx="3641294"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16260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0"/>
            <a:ext cx="8229600" cy="1143000"/>
          </a:xfrm>
        </p:spPr>
        <p:txBody>
          <a:bodyPr>
            <a:normAutofit/>
          </a:bodyPr>
          <a:lstStyle/>
          <a:p>
            <a:r>
              <a:rPr lang="en-US" altLang="ja-JP" sz="6600" dirty="0"/>
              <a:t>Service not self </a:t>
            </a:r>
            <a:endParaRPr lang="ja-JP" altLang="en-US" sz="6600" dirty="0"/>
          </a:p>
        </p:txBody>
      </p:sp>
      <p:sp>
        <p:nvSpPr>
          <p:cNvPr id="3" name="コンテンツ プレースホルダー 2"/>
          <p:cNvSpPr>
            <a:spLocks noGrp="1"/>
          </p:cNvSpPr>
          <p:nvPr>
            <p:ph idx="1"/>
          </p:nvPr>
        </p:nvSpPr>
        <p:spPr>
          <a:xfrm>
            <a:off x="323528" y="3284984"/>
            <a:ext cx="4248472" cy="3206527"/>
          </a:xfrm>
        </p:spPr>
        <p:txBody>
          <a:bodyPr>
            <a:normAutofit/>
          </a:bodyPr>
          <a:lstStyle/>
          <a:p>
            <a:r>
              <a:rPr kumimoji="1" lang="ja-JP" altLang="en-US" sz="3600" dirty="0"/>
              <a:t>本来は職業奉仕を表すモットー</a:t>
            </a:r>
          </a:p>
          <a:p>
            <a:r>
              <a:rPr lang="ja-JP" altLang="en-US" sz="3600" dirty="0"/>
              <a:t>「自己滅却の奉仕」「無私の奉仕」という解釈は誤り</a:t>
            </a:r>
            <a:endParaRPr kumimoji="1" lang="ja-JP" altLang="en-US" sz="3600" dirty="0"/>
          </a:p>
          <a:p>
            <a:endParaRPr kumimoji="1" lang="ja-JP" altLang="en-US" sz="36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052736"/>
            <a:ext cx="3854013"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1052736"/>
            <a:ext cx="4187949" cy="543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8512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fade">
                                      <p:cBhvr>
                                        <p:cTn id="11" dur="2000"/>
                                        <p:tgtEl>
                                          <p:spTgt spid="2051"/>
                                        </p:tgtEl>
                                      </p:cBhvr>
                                    </p:animEffect>
                                  </p:childTnLst>
                                </p:cTn>
                              </p:par>
                            </p:childTnLst>
                          </p:cTn>
                        </p:par>
                        <p:par>
                          <p:cTn id="12" fill="hold">
                            <p:stCondLst>
                              <p:cond delay="3000"/>
                            </p:stCondLst>
                            <p:childTnLst>
                              <p:par>
                                <p:cTn id="13" presetID="2" presetClass="entr" presetSubtype="4" fill="hold"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7" fill="hold">
                            <p:stCondLst>
                              <p:cond delay="5000"/>
                            </p:stCondLst>
                            <p:childTnLst>
                              <p:par>
                                <p:cTn id="18" presetID="2" presetClass="entr" presetSubtype="4" fill="hold"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332656"/>
            <a:ext cx="8229600" cy="2592288"/>
          </a:xfrm>
        </p:spPr>
        <p:txBody>
          <a:bodyPr>
            <a:normAutofit fontScale="90000"/>
          </a:bodyPr>
          <a:lstStyle/>
          <a:p>
            <a:r>
              <a:rPr lang="en-US" altLang="ja-JP" sz="6600" dirty="0"/>
              <a:t>Service not self</a:t>
            </a:r>
            <a:br>
              <a:rPr lang="ja-JP" altLang="en-US" sz="6600" dirty="0"/>
            </a:br>
            <a:r>
              <a:rPr lang="en-US" altLang="ja-JP" sz="6600" dirty="0"/>
              <a:t>Service before self</a:t>
            </a:r>
            <a:br>
              <a:rPr lang="en-US" altLang="ja-JP" sz="6600" dirty="0"/>
            </a:br>
            <a:r>
              <a:rPr lang="en-US" altLang="ja-JP" sz="6600" dirty="0"/>
              <a:t>Service above self </a:t>
            </a:r>
            <a:endParaRPr lang="ja-JP" altLang="en-US" sz="6600" dirty="0"/>
          </a:p>
        </p:txBody>
      </p:sp>
      <p:sp>
        <p:nvSpPr>
          <p:cNvPr id="3" name="コンテンツ プレースホルダー 2"/>
          <p:cNvSpPr>
            <a:spLocks noGrp="1"/>
          </p:cNvSpPr>
          <p:nvPr>
            <p:ph idx="1"/>
          </p:nvPr>
        </p:nvSpPr>
        <p:spPr>
          <a:xfrm>
            <a:off x="609600" y="4653136"/>
            <a:ext cx="8229600" cy="1584176"/>
          </a:xfrm>
        </p:spPr>
        <p:txBody>
          <a:bodyPr>
            <a:noAutofit/>
          </a:bodyPr>
          <a:lstStyle/>
          <a:p>
            <a:pPr marL="0" indent="0" algn="ctr">
              <a:buNone/>
            </a:pPr>
            <a:r>
              <a:rPr lang="ja-JP" altLang="en-US" sz="3600" dirty="0"/>
              <a:t>当初の意味が変化して、人道的奉仕活動</a:t>
            </a:r>
          </a:p>
          <a:p>
            <a:pPr marL="0" indent="0" algn="ctr">
              <a:buNone/>
            </a:pPr>
            <a:r>
              <a:rPr lang="ja-JP" altLang="en-US" sz="3600" dirty="0"/>
              <a:t>を</a:t>
            </a:r>
            <a:r>
              <a:rPr kumimoji="1" lang="ja-JP" altLang="en-US" sz="3600" dirty="0"/>
              <a:t>意味するモットーになる</a:t>
            </a:r>
          </a:p>
        </p:txBody>
      </p:sp>
      <p:sp>
        <p:nvSpPr>
          <p:cNvPr id="6" name="コンテンツ プレースホルダー 2"/>
          <p:cNvSpPr txBox="1">
            <a:spLocks/>
          </p:cNvSpPr>
          <p:nvPr/>
        </p:nvSpPr>
        <p:spPr>
          <a:xfrm>
            <a:off x="609600" y="3573016"/>
            <a:ext cx="8229600" cy="78370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lgn="ctr">
              <a:buFont typeface="Arial" pitchFamily="34" charset="0"/>
              <a:buNone/>
            </a:pPr>
            <a:r>
              <a:rPr lang="ja-JP" altLang="ja-JP" dirty="0">
                <a:solidFill>
                  <a:srgbClr val="FFC000"/>
                </a:solidFill>
              </a:rPr>
              <a:t>他人のことを思い遣り他人のために尽くすこと</a:t>
            </a:r>
            <a:endParaRPr lang="ja-JP" altLang="en-US" dirty="0">
              <a:solidFill>
                <a:srgbClr val="FFC000"/>
              </a:solidFill>
            </a:endParaRPr>
          </a:p>
        </p:txBody>
      </p:sp>
    </p:spTree>
    <p:extLst>
      <p:ext uri="{BB962C8B-B14F-4D97-AF65-F5344CB8AC3E}">
        <p14:creationId xmlns:p14="http://schemas.microsoft.com/office/powerpoint/2010/main" val="140876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 calcmode="lin" valueType="num">
                                      <p:cBhvr additive="base">
                                        <p:cTn id="12"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genryu.gif"/>
          <p:cNvPicPr>
            <a:picLocks noChangeAspect="1"/>
          </p:cNvPicPr>
          <p:nvPr/>
        </p:nvPicPr>
        <p:blipFill>
          <a:blip r:embed="rId3" cstate="print"/>
          <a:stretch>
            <a:fillRect/>
          </a:stretch>
        </p:blipFill>
        <p:spPr>
          <a:xfrm>
            <a:off x="0" y="6500834"/>
            <a:ext cx="1261602" cy="357166"/>
          </a:xfrm>
          <a:prstGeom prst="rect">
            <a:avLst/>
          </a:prstGeom>
        </p:spPr>
      </p:pic>
      <p:pic>
        <p:nvPicPr>
          <p:cNvPr id="4" name="図 3" descr="F1000122.JPG"/>
          <p:cNvPicPr>
            <a:picLocks noChangeAspect="1"/>
          </p:cNvPicPr>
          <p:nvPr/>
        </p:nvPicPr>
        <p:blipFill>
          <a:blip r:embed="rId4" cstate="print"/>
          <a:stretch>
            <a:fillRect/>
          </a:stretch>
        </p:blipFill>
        <p:spPr>
          <a:xfrm>
            <a:off x="2643187" y="0"/>
            <a:ext cx="4089053" cy="6858000"/>
          </a:xfrm>
          <a:prstGeom prst="rect">
            <a:avLst/>
          </a:prstGeom>
        </p:spPr>
      </p:pic>
      <p:pic>
        <p:nvPicPr>
          <p:cNvPr id="6" name="図 5" descr="F1000119.JPG"/>
          <p:cNvPicPr>
            <a:picLocks noChangeAspect="1"/>
          </p:cNvPicPr>
          <p:nvPr/>
        </p:nvPicPr>
        <p:blipFill>
          <a:blip r:embed="rId5" cstate="print"/>
          <a:stretch>
            <a:fillRect/>
          </a:stretch>
        </p:blipFill>
        <p:spPr>
          <a:xfrm>
            <a:off x="0" y="0"/>
            <a:ext cx="9144000" cy="6858000"/>
          </a:xfrm>
          <a:prstGeom prst="rect">
            <a:avLst/>
          </a:prstGeom>
        </p:spPr>
      </p:pic>
      <p:pic>
        <p:nvPicPr>
          <p:cNvPr id="7" name="図 6" descr="PICT0147.JPG"/>
          <p:cNvPicPr>
            <a:picLocks noChangeAspect="1"/>
          </p:cNvPicPr>
          <p:nvPr/>
        </p:nvPicPr>
        <p:blipFill>
          <a:blip r:embed="rId6" cstate="print"/>
          <a:stretch>
            <a:fillRect/>
          </a:stretch>
        </p:blipFill>
        <p:spPr>
          <a:xfrm>
            <a:off x="0" y="0"/>
            <a:ext cx="9144000" cy="6858000"/>
          </a:xfrm>
          <a:prstGeom prst="rect">
            <a:avLst/>
          </a:prstGeom>
        </p:spPr>
      </p:pic>
      <p:pic>
        <p:nvPicPr>
          <p:cNvPr id="8" name="図 7" descr="PICT0151.JPG"/>
          <p:cNvPicPr>
            <a:picLocks noChangeAspect="1"/>
          </p:cNvPicPr>
          <p:nvPr/>
        </p:nvPicPr>
        <p:blipFill>
          <a:blip r:embed="rId7" cstate="print"/>
          <a:stretch>
            <a:fillRect/>
          </a:stretch>
        </p:blipFill>
        <p:spPr>
          <a:xfrm>
            <a:off x="0" y="0"/>
            <a:ext cx="9144000" cy="6858000"/>
          </a:xfrm>
          <a:prstGeom prst="rect">
            <a:avLst/>
          </a:prstGeom>
        </p:spPr>
      </p:pic>
      <p:sp>
        <p:nvSpPr>
          <p:cNvPr id="5" name="コンテンツ プレースホルダ 3"/>
          <p:cNvSpPr txBox="1">
            <a:spLocks noGrp="1"/>
          </p:cNvSpPr>
          <p:nvPr>
            <p:ph idx="1"/>
          </p:nvPr>
        </p:nvSpPr>
        <p:spPr>
          <a:xfrm>
            <a:off x="630801" y="260648"/>
            <a:ext cx="8229600" cy="6418769"/>
          </a:xfrm>
          <a:prstGeom prst="rect">
            <a:avLst/>
          </a:prstGeom>
          <a:noFill/>
        </p:spPr>
        <p:txBody>
          <a:bodyPr vert="horz" wrap="square" lIns="91440" tIns="45720" rIns="91440" bIns="45720" rtlCol="0">
            <a:normAutofit/>
          </a:bodyPr>
          <a:lstStyle/>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1" lang="en-US" altLang="ja-JP" sz="3000" b="1" i="0" u="none" strike="noStrike" kern="1200" normalizeH="0" baseline="0" noProof="0" dirty="0">
                <a:ln>
                  <a:solidFill>
                    <a:sysClr val="windowText" lastClr="000000"/>
                  </a:solidFill>
                </a:ln>
                <a:solidFill>
                  <a:srgbClr val="FFFF00"/>
                </a:solidFill>
                <a:uLnTx/>
                <a:uFillTx/>
              </a:rPr>
              <a:t>1902</a:t>
            </a:r>
            <a:r>
              <a:rPr kumimoji="1" lang="ja-JP" altLang="en-US" sz="3000" b="1" i="0" u="none" strike="noStrike" kern="1200" normalizeH="0" baseline="0" noProof="0" dirty="0">
                <a:ln>
                  <a:solidFill>
                    <a:sysClr val="windowText" lastClr="000000"/>
                  </a:solidFill>
                </a:ln>
                <a:solidFill>
                  <a:srgbClr val="FFFF00"/>
                </a:solidFill>
                <a:uLnTx/>
                <a:uFillTx/>
              </a:rPr>
              <a:t>年　商売に成功する方法</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lang="en-US" altLang="ja-JP" sz="3000" b="1" dirty="0">
                <a:ln>
                  <a:solidFill>
                    <a:sysClr val="windowText" lastClr="000000"/>
                  </a:solidFill>
                </a:ln>
                <a:solidFill>
                  <a:srgbClr val="FFFF00"/>
                </a:solidFill>
              </a:rPr>
              <a:t>1902</a:t>
            </a:r>
            <a:r>
              <a:rPr lang="ja-JP" altLang="en-US" sz="3000" b="1" dirty="0">
                <a:ln>
                  <a:solidFill>
                    <a:sysClr val="windowText" lastClr="000000"/>
                  </a:solidFill>
                </a:ln>
                <a:solidFill>
                  <a:srgbClr val="FFFF00"/>
                </a:solidFill>
              </a:rPr>
              <a:t>年　シェルドン・コース</a:t>
            </a:r>
            <a:endParaRPr kumimoji="1" lang="ja-JP" altLang="en-US" sz="3000" b="1" i="0" u="none" strike="noStrike" kern="1200" normalizeH="0" baseline="0" noProof="0" dirty="0">
              <a:ln>
                <a:solidFill>
                  <a:sysClr val="windowText" lastClr="000000"/>
                </a:solidFill>
              </a:ln>
              <a:solidFill>
                <a:srgbClr val="FFFF00"/>
              </a:solidFill>
              <a:uLnTx/>
              <a:uFillTx/>
            </a:endParaRP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1" lang="en-US" altLang="ja-JP" sz="3000" b="1" i="0" u="none" strike="noStrike" kern="1200" normalizeH="0" baseline="0" noProof="0" dirty="0">
                <a:ln>
                  <a:solidFill>
                    <a:sysClr val="windowText" lastClr="000000"/>
                  </a:solidFill>
                </a:ln>
                <a:solidFill>
                  <a:srgbClr val="FFFF00"/>
                </a:solidFill>
                <a:uLnTx/>
                <a:uFillTx/>
              </a:rPr>
              <a:t>1903</a:t>
            </a:r>
            <a:r>
              <a:rPr kumimoji="1" lang="ja-JP" altLang="en-US" sz="3000" b="1" i="0" u="none" strike="noStrike" kern="1200" normalizeH="0" baseline="0" noProof="0" dirty="0">
                <a:ln>
                  <a:solidFill>
                    <a:sysClr val="windowText" lastClr="000000"/>
                  </a:solidFill>
                </a:ln>
                <a:solidFill>
                  <a:srgbClr val="FFFF00"/>
                </a:solidFill>
                <a:uLnTx/>
                <a:uFillTx/>
              </a:rPr>
              <a:t>年　成功する販売学</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lang="en-US" altLang="ja-JP" sz="3000" b="1" dirty="0">
                <a:ln>
                  <a:solidFill>
                    <a:sysClr val="windowText" lastClr="000000"/>
                  </a:solidFill>
                </a:ln>
                <a:solidFill>
                  <a:srgbClr val="FFFF00"/>
                </a:solidFill>
              </a:rPr>
              <a:t>1906</a:t>
            </a:r>
            <a:r>
              <a:rPr lang="ja-JP" altLang="en-US" sz="3000" b="1" dirty="0">
                <a:ln>
                  <a:solidFill>
                    <a:sysClr val="windowText" lastClr="000000"/>
                  </a:solidFill>
                </a:ln>
                <a:solidFill>
                  <a:srgbClr val="FFFF00"/>
                </a:solidFill>
              </a:rPr>
              <a:t>年　産業成功学</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1" lang="en-US" altLang="ja-JP" sz="3000" b="1" i="0" u="none" strike="noStrike" kern="1200" normalizeH="0" baseline="0" noProof="0" dirty="0">
                <a:ln>
                  <a:solidFill>
                    <a:sysClr val="windowText" lastClr="000000"/>
                  </a:solidFill>
                </a:ln>
                <a:solidFill>
                  <a:srgbClr val="FFFF00"/>
                </a:solidFill>
                <a:uLnTx/>
                <a:uFillTx/>
              </a:rPr>
              <a:t>1910</a:t>
            </a:r>
            <a:r>
              <a:rPr kumimoji="1" lang="ja-JP" altLang="en-US" sz="3000" b="1" i="0" u="none" strike="noStrike" kern="1200" normalizeH="0" baseline="0" noProof="0" dirty="0">
                <a:ln>
                  <a:solidFill>
                    <a:sysClr val="windowText" lastClr="000000"/>
                  </a:solidFill>
                </a:ln>
                <a:solidFill>
                  <a:srgbClr val="FFFF00"/>
                </a:solidFill>
                <a:uLnTx/>
                <a:uFillTx/>
              </a:rPr>
              <a:t>年　経営構築学</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1" lang="en-US" altLang="ja-JP" sz="3000" b="1" i="0" u="none" strike="noStrike" kern="1200" normalizeH="0" baseline="0" noProof="0" dirty="0">
                <a:ln>
                  <a:solidFill>
                    <a:sysClr val="windowText" lastClr="000000"/>
                  </a:solidFill>
                </a:ln>
                <a:solidFill>
                  <a:srgbClr val="FFFF00"/>
                </a:solidFill>
                <a:uLnTx/>
                <a:uFillTx/>
              </a:rPr>
              <a:t>1911</a:t>
            </a:r>
            <a:r>
              <a:rPr kumimoji="1" lang="ja-JP" altLang="en-US" sz="3000" b="1" i="0" u="none" strike="noStrike" kern="1200" normalizeH="0" baseline="0" noProof="0" dirty="0">
                <a:ln>
                  <a:solidFill>
                    <a:sysClr val="windowText" lastClr="000000"/>
                  </a:solidFill>
                </a:ln>
                <a:solidFill>
                  <a:srgbClr val="FFFF00"/>
                </a:solidFill>
                <a:uLnTx/>
                <a:uFillTx/>
              </a:rPr>
              <a:t>年　販売術</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1" lang="en-US" altLang="ja-JP" sz="3000" b="1" i="0" u="none" strike="noStrike" kern="1200" normalizeH="0" baseline="0" noProof="0" dirty="0">
                <a:ln>
                  <a:solidFill>
                    <a:sysClr val="windowText" lastClr="000000"/>
                  </a:solidFill>
                </a:ln>
                <a:solidFill>
                  <a:srgbClr val="FFFF00"/>
                </a:solidFill>
                <a:uLnTx/>
                <a:uFillTx/>
              </a:rPr>
              <a:t>1913</a:t>
            </a:r>
            <a:r>
              <a:rPr kumimoji="1" lang="ja-JP" altLang="en-US" sz="3000" b="1" i="0" u="none" strike="noStrike" kern="1200" normalizeH="0" baseline="0" noProof="0" dirty="0">
                <a:ln>
                  <a:solidFill>
                    <a:sysClr val="windowText" lastClr="000000"/>
                  </a:solidFill>
                </a:ln>
                <a:solidFill>
                  <a:srgbClr val="FFFF00"/>
                </a:solidFill>
                <a:uLnTx/>
                <a:uFillTx/>
              </a:rPr>
              <a:t>年　効果的な能力に関する哲学と倫理</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1" lang="en-US" altLang="ja-JP" sz="3000" b="1" i="0" u="none" strike="noStrike" kern="1200" normalizeH="0" baseline="0" noProof="0" dirty="0">
                <a:ln>
                  <a:solidFill>
                    <a:sysClr val="windowText" lastClr="000000"/>
                  </a:solidFill>
                </a:ln>
                <a:solidFill>
                  <a:srgbClr val="FFFF00"/>
                </a:solidFill>
                <a:uLnTx/>
                <a:uFillTx/>
              </a:rPr>
              <a:t>1917</a:t>
            </a:r>
            <a:r>
              <a:rPr kumimoji="1" lang="ja-JP" altLang="en-US" sz="3000" b="1" i="0" u="none" strike="noStrike" kern="1200" normalizeH="0" baseline="0" noProof="0" dirty="0">
                <a:ln>
                  <a:solidFill>
                    <a:sysClr val="windowText" lastClr="000000"/>
                  </a:solidFill>
                </a:ln>
                <a:solidFill>
                  <a:srgbClr val="FFFF00"/>
                </a:solidFill>
                <a:uLnTx/>
                <a:uFillTx/>
              </a:rPr>
              <a:t>年　経営学</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1" lang="en-US" altLang="ja-JP" sz="3000" b="1" i="0" u="none" strike="noStrike" kern="1200" normalizeH="0" baseline="0" noProof="0" dirty="0">
                <a:ln>
                  <a:solidFill>
                    <a:sysClr val="windowText" lastClr="000000"/>
                  </a:solidFill>
                </a:ln>
                <a:solidFill>
                  <a:srgbClr val="FFFF00"/>
                </a:solidFill>
                <a:uLnTx/>
                <a:uFillTx/>
              </a:rPr>
              <a:t>1921</a:t>
            </a:r>
            <a:r>
              <a:rPr kumimoji="1" lang="ja-JP" altLang="en-US" sz="3000" b="1" i="0" u="none" strike="noStrike" kern="1200" normalizeH="0" baseline="0" noProof="0" dirty="0">
                <a:ln>
                  <a:solidFill>
                    <a:sysClr val="windowText" lastClr="000000"/>
                  </a:solidFill>
                </a:ln>
                <a:solidFill>
                  <a:srgbClr val="FFFF00"/>
                </a:solidFill>
                <a:uLnTx/>
                <a:uFillTx/>
              </a:rPr>
              <a:t>年　ロータリー哲学</a:t>
            </a:r>
          </a:p>
          <a:p>
            <a:pPr marL="342900" marR="0" lvl="0" indent="-342900" algn="l" defTabSz="914400" rtl="0" eaLnBrk="1" fontAlgn="auto" latinLnBrk="0" hangingPunct="1">
              <a:spcBef>
                <a:spcPct val="20000"/>
              </a:spcBef>
              <a:spcAft>
                <a:spcPts val="0"/>
              </a:spcAft>
              <a:buClrTx/>
              <a:buSzTx/>
              <a:buFont typeface="Arial" pitchFamily="34" charset="0"/>
              <a:buChar char="•"/>
              <a:tabLst/>
              <a:defRPr/>
            </a:pPr>
            <a:r>
              <a:rPr kumimoji="1" lang="en-US" altLang="ja-JP" sz="3000" b="1" i="0" u="none" strike="noStrike" kern="1200" normalizeH="0" baseline="0" noProof="0" dirty="0">
                <a:ln>
                  <a:solidFill>
                    <a:sysClr val="windowText" lastClr="000000"/>
                  </a:solidFill>
                </a:ln>
                <a:solidFill>
                  <a:srgbClr val="FFFF00"/>
                </a:solidFill>
                <a:uLnTx/>
                <a:uFillTx/>
              </a:rPr>
              <a:t>1929</a:t>
            </a:r>
            <a:r>
              <a:rPr kumimoji="1" lang="ja-JP" altLang="en-US" sz="3000" b="1" i="0" u="none" strike="noStrike" kern="1200" normalizeH="0" baseline="0" noProof="0" dirty="0">
                <a:ln>
                  <a:solidFill>
                    <a:sysClr val="windowText" lastClr="000000"/>
                  </a:solidFill>
                </a:ln>
                <a:solidFill>
                  <a:srgbClr val="FFFF00"/>
                </a:solidFill>
                <a:uLnTx/>
                <a:uFillTx/>
              </a:rPr>
              <a:t>年　奉仕の原則と保全の法則</a:t>
            </a:r>
          </a:p>
        </p:txBody>
      </p:sp>
      <p:pic>
        <p:nvPicPr>
          <p:cNvPr id="9" name="図 8" descr="genryu.gif"/>
          <p:cNvPicPr>
            <a:picLocks noChangeAspect="1"/>
          </p:cNvPicPr>
          <p:nvPr/>
        </p:nvPicPr>
        <p:blipFill>
          <a:blip r:embed="rId3" cstate="print"/>
          <a:stretch>
            <a:fillRect/>
          </a:stretch>
        </p:blipFill>
        <p:spPr>
          <a:xfrm>
            <a:off x="0" y="6474651"/>
            <a:ext cx="1261602" cy="357166"/>
          </a:xfrm>
          <a:prstGeom prst="rect">
            <a:avLst/>
          </a:prstGeom>
        </p:spPr>
      </p:pic>
      <p:sp>
        <p:nvSpPr>
          <p:cNvPr id="2" name="テキスト ボックス 1"/>
          <p:cNvSpPr txBox="1"/>
          <p:nvPr/>
        </p:nvSpPr>
        <p:spPr>
          <a:xfrm>
            <a:off x="1691680" y="5634646"/>
            <a:ext cx="6264695" cy="1015663"/>
          </a:xfrm>
          <a:prstGeom prst="rect">
            <a:avLst/>
          </a:prstGeom>
          <a:noFill/>
        </p:spPr>
        <p:txBody>
          <a:bodyPr wrap="square" rtlCol="0">
            <a:spAutoFit/>
          </a:bodyPr>
          <a:lstStyle/>
          <a:p>
            <a:pPr algn="ctr"/>
            <a:r>
              <a:rPr kumimoji="1" lang="en-US" altLang="ja-JP" sz="6000" dirty="0">
                <a:ln>
                  <a:solidFill>
                    <a:schemeClr val="tx1"/>
                  </a:solidFill>
                </a:ln>
                <a:solidFill>
                  <a:schemeClr val="bg1"/>
                </a:solidFill>
                <a:hlinkClick r:id="" action="ppaction://noaction"/>
              </a:rPr>
              <a:t>http://genryu.org</a:t>
            </a:r>
            <a:endParaRPr kumimoji="1" lang="ja-JP" altLang="en-US" sz="6000" dirty="0">
              <a:ln>
                <a:solidFill>
                  <a:schemeClr val="tx1"/>
                </a:solidFill>
              </a:ln>
              <a:solidFill>
                <a:schemeClr val="bg1"/>
              </a:solidFill>
            </a:endParaRPr>
          </a:p>
        </p:txBody>
      </p:sp>
    </p:spTree>
    <p:extLst>
      <p:ext uri="{BB962C8B-B14F-4D97-AF65-F5344CB8AC3E}">
        <p14:creationId xmlns:p14="http://schemas.microsoft.com/office/powerpoint/2010/main" val="1254112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2000" fill="hold"/>
                                        <p:tgtEl>
                                          <p:spTgt spid="6"/>
                                        </p:tgtEl>
                                        <p:attrNameLst>
                                          <p:attrName>ppt_x</p:attrName>
                                        </p:attrNameLst>
                                      </p:cBhvr>
                                      <p:tavLst>
                                        <p:tav tm="0">
                                          <p:val>
                                            <p:strVal val="#ppt_x"/>
                                          </p:val>
                                        </p:tav>
                                        <p:tav tm="100000">
                                          <p:val>
                                            <p:strVal val="#ppt_x"/>
                                          </p:val>
                                        </p:tav>
                                      </p:tavLst>
                                    </p:anim>
                                    <p:anim calcmode="lin" valueType="num">
                                      <p:cBhvr additive="base">
                                        <p:cTn id="13" dur="2000" fill="hold"/>
                                        <p:tgtEl>
                                          <p:spTgt spid="6"/>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2"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2000" fill="hold"/>
                                        <p:tgtEl>
                                          <p:spTgt spid="7"/>
                                        </p:tgtEl>
                                        <p:attrNameLst>
                                          <p:attrName>ppt_x</p:attrName>
                                        </p:attrNameLst>
                                      </p:cBhvr>
                                      <p:tavLst>
                                        <p:tav tm="0">
                                          <p:val>
                                            <p:strVal val="1+#ppt_w/2"/>
                                          </p:val>
                                        </p:tav>
                                        <p:tav tm="100000">
                                          <p:val>
                                            <p:strVal val="#ppt_x"/>
                                          </p:val>
                                        </p:tav>
                                      </p:tavLst>
                                    </p:anim>
                                    <p:anim calcmode="lin" valueType="num">
                                      <p:cBhvr additive="base">
                                        <p:cTn id="18" dur="2000" fill="hold"/>
                                        <p:tgtEl>
                                          <p:spTgt spid="7"/>
                                        </p:tgtEl>
                                        <p:attrNameLst>
                                          <p:attrName>ppt_y</p:attrName>
                                        </p:attrNameLst>
                                      </p:cBhvr>
                                      <p:tavLst>
                                        <p:tav tm="0">
                                          <p:val>
                                            <p:strVal val="#ppt_y"/>
                                          </p:val>
                                        </p:tav>
                                        <p:tav tm="100000">
                                          <p:val>
                                            <p:strVal val="#ppt_y"/>
                                          </p:val>
                                        </p:tav>
                                      </p:tavLst>
                                    </p:anim>
                                  </p:childTnLst>
                                </p:cTn>
                              </p:par>
                            </p:childTnLst>
                          </p:cTn>
                        </p:par>
                        <p:par>
                          <p:cTn id="19" fill="hold">
                            <p:stCondLst>
                              <p:cond delay="6000"/>
                            </p:stCondLst>
                            <p:childTnLst>
                              <p:par>
                                <p:cTn id="20" presetID="2" presetClass="entr" presetSubtype="1"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2000" fill="hold"/>
                                        <p:tgtEl>
                                          <p:spTgt spid="8"/>
                                        </p:tgtEl>
                                        <p:attrNameLst>
                                          <p:attrName>ppt_x</p:attrName>
                                        </p:attrNameLst>
                                      </p:cBhvr>
                                      <p:tavLst>
                                        <p:tav tm="0">
                                          <p:val>
                                            <p:strVal val="#ppt_x"/>
                                          </p:val>
                                        </p:tav>
                                        <p:tav tm="100000">
                                          <p:val>
                                            <p:strVal val="#ppt_x"/>
                                          </p:val>
                                        </p:tav>
                                      </p:tavLst>
                                    </p:anim>
                                    <p:anim calcmode="lin" valueType="num">
                                      <p:cBhvr additive="base">
                                        <p:cTn id="23" dur="2000" fill="hold"/>
                                        <p:tgtEl>
                                          <p:spTgt spid="8"/>
                                        </p:tgtEl>
                                        <p:attrNameLst>
                                          <p:attrName>ppt_y</p:attrName>
                                        </p:attrNameLst>
                                      </p:cBhvr>
                                      <p:tavLst>
                                        <p:tav tm="0">
                                          <p:val>
                                            <p:strVal val="0-#ppt_h/2"/>
                                          </p:val>
                                        </p:tav>
                                        <p:tav tm="100000">
                                          <p:val>
                                            <p:strVal val="#ppt_y"/>
                                          </p:val>
                                        </p:tav>
                                      </p:tavLst>
                                    </p:anim>
                                  </p:childTnLst>
                                </p:cTn>
                              </p:par>
                            </p:childTnLst>
                          </p:cTn>
                        </p:par>
                        <p:par>
                          <p:cTn id="24" fill="hold">
                            <p:stCondLst>
                              <p:cond delay="8000"/>
                            </p:stCondLst>
                            <p:childTnLst>
                              <p:par>
                                <p:cTn id="25" presetID="31"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fltVal val="0"/>
                                          </p:val>
                                        </p:tav>
                                        <p:tav tm="100000">
                                          <p:val>
                                            <p:strVal val="#ppt_w"/>
                                          </p:val>
                                        </p:tav>
                                      </p:tavLst>
                                    </p:anim>
                                    <p:anim calcmode="lin" valueType="num">
                                      <p:cBhvr>
                                        <p:cTn id="28" dur="1000" fill="hold"/>
                                        <p:tgtEl>
                                          <p:spTgt spid="2"/>
                                        </p:tgtEl>
                                        <p:attrNameLst>
                                          <p:attrName>ppt_h</p:attrName>
                                        </p:attrNameLst>
                                      </p:cBhvr>
                                      <p:tavLst>
                                        <p:tav tm="0">
                                          <p:val>
                                            <p:fltVal val="0"/>
                                          </p:val>
                                        </p:tav>
                                        <p:tav tm="100000">
                                          <p:val>
                                            <p:strVal val="#ppt_h"/>
                                          </p:val>
                                        </p:tav>
                                      </p:tavLst>
                                    </p:anim>
                                    <p:anim calcmode="lin" valueType="num">
                                      <p:cBhvr>
                                        <p:cTn id="29" dur="1000" fill="hold"/>
                                        <p:tgtEl>
                                          <p:spTgt spid="2"/>
                                        </p:tgtEl>
                                        <p:attrNameLst>
                                          <p:attrName>style.rotation</p:attrName>
                                        </p:attrNameLst>
                                      </p:cBhvr>
                                      <p:tavLst>
                                        <p:tav tm="0">
                                          <p:val>
                                            <p:fltVal val="90"/>
                                          </p:val>
                                        </p:tav>
                                        <p:tav tm="100000">
                                          <p:val>
                                            <p:fltVal val="0"/>
                                          </p:val>
                                        </p:tav>
                                      </p:tavLst>
                                    </p:anim>
                                    <p:animEffect transition="in" filter="fade">
                                      <p:cBhvr>
                                        <p:cTn id="3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dirty="0"/>
          </a:p>
        </p:txBody>
      </p:sp>
      <p:sp>
        <p:nvSpPr>
          <p:cNvPr id="3" name="コンテンツ プレースホルダー 2"/>
          <p:cNvSpPr>
            <a:spLocks noGrp="1"/>
          </p:cNvSpPr>
          <p:nvPr>
            <p:ph idx="1"/>
          </p:nvPr>
        </p:nvSpPr>
        <p:spPr/>
        <p:txBody>
          <a:bodyPr/>
          <a:lstStyle/>
          <a:p>
            <a:endParaRPr kumimoji="1" lang="ja-JP" alt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0"/>
            <a:ext cx="5328592" cy="6869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927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5661248"/>
            <a:ext cx="8229600" cy="1143000"/>
          </a:xfrm>
        </p:spPr>
        <p:txBody>
          <a:bodyPr>
            <a:normAutofit/>
          </a:bodyPr>
          <a:lstStyle/>
          <a:p>
            <a:r>
              <a:rPr kumimoji="1" lang="en-US" altLang="ja-JP" sz="4000" dirty="0"/>
              <a:t>Sheldon School </a:t>
            </a:r>
            <a:r>
              <a:rPr kumimoji="1" lang="ja-JP" altLang="en-US" sz="4000" dirty="0"/>
              <a:t>　  </a:t>
            </a:r>
            <a:r>
              <a:rPr kumimoji="1" lang="en-US" altLang="ja-JP" sz="4000" dirty="0"/>
              <a:t>Chicago</a:t>
            </a:r>
            <a:r>
              <a:rPr kumimoji="1" lang="ja-JP" altLang="en-US" sz="4000" dirty="0"/>
              <a:t>　</a:t>
            </a:r>
            <a:r>
              <a:rPr kumimoji="1" lang="en-US" altLang="ja-JP" sz="4000" dirty="0"/>
              <a:t>1909</a:t>
            </a:r>
            <a:r>
              <a:rPr kumimoji="1" lang="ja-JP" altLang="en-US" sz="4000" dirty="0"/>
              <a:t>年</a:t>
            </a:r>
            <a:r>
              <a:rPr kumimoji="1" lang="en-US" altLang="ja-JP" sz="4000" dirty="0"/>
              <a:t> </a:t>
            </a:r>
            <a:endParaRPr kumimoji="1" lang="ja-JP" altLang="en-US" sz="4000" dirty="0"/>
          </a:p>
        </p:txBody>
      </p:sp>
      <p:pic>
        <p:nvPicPr>
          <p:cNvPr id="4" name="コンテンツ プレースホルダー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9552" y="620688"/>
            <a:ext cx="8064897" cy="5040560"/>
          </a:xfrm>
        </p:spPr>
      </p:pic>
    </p:spTree>
    <p:extLst>
      <p:ext uri="{BB962C8B-B14F-4D97-AF65-F5344CB8AC3E}">
        <p14:creationId xmlns:p14="http://schemas.microsoft.com/office/powerpoint/2010/main" val="34741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2000" fill="hold"/>
                                        <p:tgtEl>
                                          <p:spTgt spid="2"/>
                                        </p:tgtEl>
                                        <p:attrNameLst>
                                          <p:attrName>ppt_x</p:attrName>
                                        </p:attrNameLst>
                                      </p:cBhvr>
                                      <p:tavLst>
                                        <p:tav tm="0">
                                          <p:val>
                                            <p:strVal val="#ppt_x"/>
                                          </p:val>
                                        </p:tav>
                                        <p:tav tm="100000">
                                          <p:val>
                                            <p:strVal val="#ppt_x"/>
                                          </p:val>
                                        </p:tav>
                                      </p:tavLst>
                                    </p:anim>
                                    <p:anim calcmode="lin" valueType="num">
                                      <p:cBhvr additive="base">
                                        <p:cTn id="12"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4914" name="Picture 2" descr="sheldon011917edit"/>
          <p:cNvPicPr>
            <a:picLocks noChangeAspect="1" noChangeArrowheads="1"/>
          </p:cNvPicPr>
          <p:nvPr/>
        </p:nvPicPr>
        <p:blipFill>
          <a:blip r:embed="rId3"/>
          <a:srcRect/>
          <a:stretch>
            <a:fillRect/>
          </a:stretch>
        </p:blipFill>
        <p:spPr bwMode="auto">
          <a:xfrm>
            <a:off x="250825" y="333375"/>
            <a:ext cx="4176713" cy="6264275"/>
          </a:xfrm>
          <a:prstGeom prst="rect">
            <a:avLst/>
          </a:prstGeom>
          <a:noFill/>
        </p:spPr>
      </p:pic>
      <p:sp>
        <p:nvSpPr>
          <p:cNvPr id="294915" name="Text Box 3"/>
          <p:cNvSpPr txBox="1">
            <a:spLocks noChangeArrowheads="1"/>
          </p:cNvSpPr>
          <p:nvPr/>
        </p:nvSpPr>
        <p:spPr bwMode="auto">
          <a:xfrm>
            <a:off x="4500563" y="260350"/>
            <a:ext cx="4535487" cy="5909310"/>
          </a:xfrm>
          <a:prstGeom prst="rect">
            <a:avLst/>
          </a:prstGeom>
          <a:noFill/>
          <a:ln w="9525">
            <a:noFill/>
            <a:miter lim="800000"/>
            <a:headEnd/>
            <a:tailEnd/>
          </a:ln>
          <a:effectLst/>
        </p:spPr>
        <p:txBody>
          <a:bodyPr>
            <a:spAutoFit/>
          </a:bodyPr>
          <a:lstStyle/>
          <a:p>
            <a:pPr>
              <a:spcBef>
                <a:spcPct val="50000"/>
              </a:spcBef>
            </a:pPr>
            <a:r>
              <a:rPr lang="en-US" altLang="ja-JP" sz="3600" dirty="0"/>
              <a:t>1906</a:t>
            </a:r>
            <a:r>
              <a:rPr lang="ja-JP" altLang="en-US" sz="3600" dirty="0"/>
              <a:t>年、この学校の広告を偶然に見た私は、入学金</a:t>
            </a:r>
            <a:r>
              <a:rPr lang="en-US" altLang="ja-JP" sz="3600" dirty="0"/>
              <a:t>10</a:t>
            </a:r>
            <a:r>
              <a:rPr lang="ja-JP" altLang="en-US" sz="3600" dirty="0"/>
              <a:t>ドル、授業料月額</a:t>
            </a:r>
            <a:r>
              <a:rPr lang="en-US" altLang="ja-JP" sz="3600" dirty="0"/>
              <a:t>5</a:t>
            </a:r>
            <a:r>
              <a:rPr lang="ja-JP" altLang="en-US" sz="3600" dirty="0"/>
              <a:t>ドルを払って</a:t>
            </a:r>
            <a:r>
              <a:rPr lang="en-US" altLang="ja-JP" sz="3600" dirty="0"/>
              <a:t>684</a:t>
            </a:r>
            <a:r>
              <a:rPr lang="ja-JP" altLang="en-US" sz="3600" dirty="0"/>
              <a:t>番目の学生として入学した。　そして</a:t>
            </a:r>
            <a:r>
              <a:rPr lang="en-US" altLang="ja-JP" sz="3600" dirty="0"/>
              <a:t>6</a:t>
            </a:r>
            <a:r>
              <a:rPr lang="ja-JP" altLang="en-US" sz="3600" dirty="0"/>
              <a:t>ケ月の間に</a:t>
            </a:r>
            <a:r>
              <a:rPr lang="en-US" altLang="ja-JP" sz="3600" dirty="0"/>
              <a:t>40</a:t>
            </a:r>
            <a:r>
              <a:rPr lang="ja-JP" altLang="en-US" sz="3600" dirty="0"/>
              <a:t>冊の教科書を受け取った　　　　　　　</a:t>
            </a:r>
          </a:p>
          <a:p>
            <a:pPr>
              <a:spcBef>
                <a:spcPct val="50000"/>
              </a:spcBef>
            </a:pPr>
            <a:r>
              <a:rPr lang="ja-JP" altLang="en-US" sz="3600" dirty="0"/>
              <a:t>道徳律起草委員　　　　　　　　　　　　　　	ジョン・ナトソン</a:t>
            </a:r>
          </a:p>
        </p:txBody>
      </p:sp>
    </p:spTree>
    <p:extLst>
      <p:ext uri="{BB962C8B-B14F-4D97-AF65-F5344CB8AC3E}">
        <p14:creationId xmlns:p14="http://schemas.microsoft.com/office/powerpoint/2010/main" val="383920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94914"/>
                                        </p:tgtEl>
                                        <p:attrNameLst>
                                          <p:attrName>style.visibility</p:attrName>
                                        </p:attrNameLst>
                                      </p:cBhvr>
                                      <p:to>
                                        <p:strVal val="visible"/>
                                      </p:to>
                                    </p:set>
                                    <p:animEffect transition="in" filter="fade">
                                      <p:cBhvr>
                                        <p:cTn id="7" dur="2000"/>
                                        <p:tgtEl>
                                          <p:spTgt spid="294914"/>
                                        </p:tgtEl>
                                      </p:cBhvr>
                                    </p:animEffect>
                                  </p:childTnLst>
                                </p:cTn>
                              </p:par>
                            </p:childTnLst>
                          </p:cTn>
                        </p:par>
                        <p:par>
                          <p:cTn id="8" fill="hold">
                            <p:stCondLst>
                              <p:cond delay="2000"/>
                            </p:stCondLst>
                            <p:childTnLst>
                              <p:par>
                                <p:cTn id="9" presetID="2" presetClass="entr" presetSubtype="4" fill="hold" nodeType="afterEffect">
                                  <p:stCondLst>
                                    <p:cond delay="0"/>
                                  </p:stCondLst>
                                  <p:childTnLst>
                                    <p:set>
                                      <p:cBhvr>
                                        <p:cTn id="10" dur="1" fill="hold">
                                          <p:stCondLst>
                                            <p:cond delay="0"/>
                                          </p:stCondLst>
                                        </p:cTn>
                                        <p:tgtEl>
                                          <p:spTgt spid="294915">
                                            <p:txEl>
                                              <p:pRg st="0" end="0"/>
                                            </p:txEl>
                                          </p:spTgt>
                                        </p:tgtEl>
                                        <p:attrNameLst>
                                          <p:attrName>style.visibility</p:attrName>
                                        </p:attrNameLst>
                                      </p:cBhvr>
                                      <p:to>
                                        <p:strVal val="visible"/>
                                      </p:to>
                                    </p:set>
                                    <p:anim calcmode="lin" valueType="num">
                                      <p:cBhvr additive="base">
                                        <p:cTn id="11" dur="7000" fill="hold"/>
                                        <p:tgtEl>
                                          <p:spTgt spid="294915">
                                            <p:txEl>
                                              <p:pRg st="0" end="0"/>
                                            </p:txEl>
                                          </p:spTgt>
                                        </p:tgtEl>
                                        <p:attrNameLst>
                                          <p:attrName>ppt_x</p:attrName>
                                        </p:attrNameLst>
                                      </p:cBhvr>
                                      <p:tavLst>
                                        <p:tav tm="0">
                                          <p:val>
                                            <p:strVal val="#ppt_x"/>
                                          </p:val>
                                        </p:tav>
                                        <p:tav tm="100000">
                                          <p:val>
                                            <p:strVal val="#ppt_x"/>
                                          </p:val>
                                        </p:tav>
                                      </p:tavLst>
                                    </p:anim>
                                    <p:anim calcmode="lin" valueType="num">
                                      <p:cBhvr additive="base">
                                        <p:cTn id="12" dur="7000" fill="hold"/>
                                        <p:tgtEl>
                                          <p:spTgt spid="294915">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9000"/>
                            </p:stCondLst>
                            <p:childTnLst>
                              <p:par>
                                <p:cTn id="14" presetID="2" presetClass="entr" presetSubtype="4" fill="hold" nodeType="afterEffect">
                                  <p:stCondLst>
                                    <p:cond delay="0"/>
                                  </p:stCondLst>
                                  <p:childTnLst>
                                    <p:set>
                                      <p:cBhvr>
                                        <p:cTn id="15" dur="1" fill="hold">
                                          <p:stCondLst>
                                            <p:cond delay="0"/>
                                          </p:stCondLst>
                                        </p:cTn>
                                        <p:tgtEl>
                                          <p:spTgt spid="294915">
                                            <p:txEl>
                                              <p:pRg st="1" end="1"/>
                                            </p:txEl>
                                          </p:spTgt>
                                        </p:tgtEl>
                                        <p:attrNameLst>
                                          <p:attrName>style.visibility</p:attrName>
                                        </p:attrNameLst>
                                      </p:cBhvr>
                                      <p:to>
                                        <p:strVal val="visible"/>
                                      </p:to>
                                    </p:set>
                                    <p:anim calcmode="lin" valueType="num">
                                      <p:cBhvr additive="base">
                                        <p:cTn id="16" dur="7000" fill="hold"/>
                                        <p:tgtEl>
                                          <p:spTgt spid="294915">
                                            <p:txEl>
                                              <p:pRg st="1" end="1"/>
                                            </p:txEl>
                                          </p:spTgt>
                                        </p:tgtEl>
                                        <p:attrNameLst>
                                          <p:attrName>ppt_x</p:attrName>
                                        </p:attrNameLst>
                                      </p:cBhvr>
                                      <p:tavLst>
                                        <p:tav tm="0">
                                          <p:val>
                                            <p:strVal val="#ppt_x"/>
                                          </p:val>
                                        </p:tav>
                                        <p:tav tm="100000">
                                          <p:val>
                                            <p:strVal val="#ppt_x"/>
                                          </p:val>
                                        </p:tav>
                                      </p:tavLst>
                                    </p:anim>
                                    <p:anim calcmode="lin" valueType="num">
                                      <p:cBhvr additive="base">
                                        <p:cTn id="17" dur="7000" fill="hold"/>
                                        <p:tgtEl>
                                          <p:spTgt spid="29491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7080</TotalTime>
  <Words>7588</Words>
  <Application>Microsoft Office PowerPoint</Application>
  <PresentationFormat>画面に合わせる (4:3)</PresentationFormat>
  <Paragraphs>522</Paragraphs>
  <Slides>36</Slides>
  <Notes>36</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36</vt:i4>
      </vt:variant>
    </vt:vector>
  </HeadingPairs>
  <TitlesOfParts>
    <vt:vector size="44" baseType="lpstr">
      <vt:lpstr>AR P明朝体U</vt:lpstr>
      <vt:lpstr>AR P隷書体M</vt:lpstr>
      <vt:lpstr>HGPｺﾞｼｯｸE</vt:lpstr>
      <vt:lpstr>Arial</vt:lpstr>
      <vt:lpstr>Calibri</vt:lpstr>
      <vt:lpstr>Century</vt:lpstr>
      <vt:lpstr>Office テーマ</vt:lpstr>
      <vt:lpstr>Image</vt:lpstr>
      <vt:lpstr>PowerPoint プレゼンテーション</vt:lpstr>
      <vt:lpstr>He profits most  who serves best</vt:lpstr>
      <vt:lpstr>Service not self </vt:lpstr>
      <vt:lpstr>Service not self </vt:lpstr>
      <vt:lpstr>Service not self Service before self Service above self </vt:lpstr>
      <vt:lpstr>PowerPoint プレゼンテーション</vt:lpstr>
      <vt:lpstr>PowerPoint プレゼンテーション</vt:lpstr>
      <vt:lpstr>Sheldon School 　  Chicago　1909年 </vt:lpstr>
      <vt:lpstr>PowerPoint プレゼンテーション</vt:lpstr>
      <vt:lpstr>資本主義の弊害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He profits most who serves best</vt:lpstr>
      <vt:lpstr>人生の元帳</vt:lpstr>
      <vt:lpstr>健全な労使関係</vt:lpstr>
      <vt:lpstr>価値ある幸福の要素</vt:lpstr>
      <vt:lpstr>価値ある奉仕の要素</vt:lpstr>
      <vt:lpstr>正しい質・量・管理の方法</vt:lpstr>
      <vt:lpstr>正しい質・量・管理の方法</vt:lpstr>
      <vt:lpstr>正しい質・量・管理の方法</vt:lpstr>
      <vt:lpstr>管理とは</vt:lpstr>
      <vt:lpstr>管理とは</vt:lpstr>
      <vt:lpstr>管理とは</vt:lpstr>
      <vt:lpstr>経済的に成功する方法</vt:lpstr>
      <vt:lpstr>PowerPoint プレゼンテーション</vt:lpstr>
      <vt:lpstr>奉仕の三角形と A R E A</vt:lpstr>
      <vt:lpstr>シェルドンは  なぜ退会したか</vt:lpstr>
      <vt:lpstr>シェルドン・スクールの役割  修正資本主義が定着するまで アメリカ経済界を担う  初期のロータリアンは シェルドン・スクールの卒業生で 構成されていた</vt:lpstr>
      <vt:lpstr>Service not self Service before self Service above self  人道的奉仕活動を表す モットーへの変化</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職業奉仕の源流</dc:title>
  <dc:creator>TANAKA</dc:creator>
  <cp:lastModifiedBy>プラスイノベーション キッズテック</cp:lastModifiedBy>
  <cp:revision>302</cp:revision>
  <dcterms:created xsi:type="dcterms:W3CDTF">2011-07-09T00:39:15Z</dcterms:created>
  <dcterms:modified xsi:type="dcterms:W3CDTF">2026-03-27T08:52:04Z</dcterms:modified>
</cp:coreProperties>
</file>