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467" r:id="rId2"/>
    <p:sldId id="517" r:id="rId3"/>
    <p:sldId id="472" r:id="rId4"/>
    <p:sldId id="504" r:id="rId5"/>
    <p:sldId id="518" r:id="rId6"/>
    <p:sldId id="519" r:id="rId7"/>
    <p:sldId id="520" r:id="rId8"/>
    <p:sldId id="521" r:id="rId9"/>
    <p:sldId id="492" r:id="rId10"/>
    <p:sldId id="475" r:id="rId11"/>
    <p:sldId id="478" r:id="rId12"/>
    <p:sldId id="489" r:id="rId13"/>
    <p:sldId id="490" r:id="rId14"/>
    <p:sldId id="491" r:id="rId15"/>
    <p:sldId id="479" r:id="rId16"/>
    <p:sldId id="480" r:id="rId17"/>
    <p:sldId id="439" r:id="rId18"/>
    <p:sldId id="440" r:id="rId19"/>
    <p:sldId id="522" r:id="rId20"/>
    <p:sldId id="441" r:id="rId21"/>
    <p:sldId id="442" r:id="rId22"/>
    <p:sldId id="443" r:id="rId23"/>
    <p:sldId id="464" r:id="rId24"/>
    <p:sldId id="462" r:id="rId25"/>
    <p:sldId id="463" r:id="rId26"/>
    <p:sldId id="497" r:id="rId27"/>
    <p:sldId id="482" r:id="rId28"/>
    <p:sldId id="488" r:id="rId29"/>
    <p:sldId id="449" r:id="rId30"/>
    <p:sldId id="487" r:id="rId31"/>
    <p:sldId id="505" r:id="rId32"/>
    <p:sldId id="506" r:id="rId33"/>
    <p:sldId id="507" r:id="rId34"/>
    <p:sldId id="508" r:id="rId35"/>
    <p:sldId id="509" r:id="rId36"/>
    <p:sldId id="511" r:id="rId37"/>
    <p:sldId id="512" r:id="rId38"/>
    <p:sldId id="515" r:id="rId39"/>
    <p:sldId id="516" r:id="rId40"/>
    <p:sldId id="514" r:id="rId41"/>
    <p:sldId id="523" r:id="rId42"/>
    <p:sldId id="524" r:id="rId43"/>
    <p:sldId id="452" r:id="rId44"/>
    <p:sldId id="453" r:id="rId45"/>
    <p:sldId id="465" r:id="rId46"/>
    <p:sldId id="455" r:id="rId47"/>
    <p:sldId id="456" r:id="rId48"/>
    <p:sldId id="457" r:id="rId49"/>
    <p:sldId id="458" r:id="rId50"/>
    <p:sldId id="459" r:id="rId5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55" autoAdjust="0"/>
    <p:restoredTop sz="49805" autoAdjust="0"/>
  </p:normalViewPr>
  <p:slideViewPr>
    <p:cSldViewPr>
      <p:cViewPr varScale="1">
        <p:scale>
          <a:sx n="43" d="100"/>
          <a:sy n="43" d="100"/>
        </p:scale>
        <p:origin x="-1914" y="-102"/>
      </p:cViewPr>
      <p:guideLst>
        <p:guide orient="horz" pos="2160"/>
        <p:guide pos="2880"/>
      </p:guideLst>
    </p:cSldViewPr>
  </p:slideViewPr>
  <p:notesTextViewPr>
    <p:cViewPr>
      <p:scale>
        <a:sx n="100" d="100"/>
        <a:sy n="100" d="100"/>
      </p:scale>
      <p:origin x="0" y="0"/>
    </p:cViewPr>
  </p:notesTextViewPr>
  <p:sorterViewPr>
    <p:cViewPr>
      <p:scale>
        <a:sx n="1" d="2"/>
        <a:sy n="1" d="2"/>
      </p:scale>
      <p:origin x="0" y="0"/>
    </p:cViewPr>
  </p:sorterViewPr>
  <p:notesViewPr>
    <p:cSldViewPr>
      <p:cViewPr varScale="1">
        <p:scale>
          <a:sx n="139" d="100"/>
          <a:sy n="139" d="100"/>
        </p:scale>
        <p:origin x="-108" y="-4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7C318-F642-4664-8F2A-928D6D029E7D}" type="datetimeFigureOut">
              <a:rPr kumimoji="1" lang="ja-JP" altLang="en-US" smtClean="0"/>
              <a:pPr/>
              <a:t>2026/3/27</a:t>
            </a:fld>
            <a:endParaRPr kumimoji="1"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AC7D9-C8A4-4D7F-BCAD-99F76C2F2C4F}" type="slidenum">
              <a:rPr kumimoji="1" lang="ja-JP" altLang="en-US" smtClean="0"/>
              <a:pPr/>
              <a:t>‹#›</a:t>
            </a:fld>
            <a:endParaRPr kumimoji="1" lang="ja-JP" altLang="en-US" dirty="0"/>
          </a:p>
        </p:txBody>
      </p:sp>
    </p:spTree>
    <p:extLst>
      <p:ext uri="{BB962C8B-B14F-4D97-AF65-F5344CB8AC3E}">
        <p14:creationId xmlns:p14="http://schemas.microsoft.com/office/powerpoint/2010/main" val="1533701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ただ今ご紹介を賜った</a:t>
            </a:r>
            <a:r>
              <a:rPr kumimoji="1" lang="en-US" altLang="ja-JP" sz="1200" kern="1200" dirty="0">
                <a:solidFill>
                  <a:schemeClr val="tx1"/>
                </a:solidFill>
                <a:effectLst/>
                <a:latin typeface="+mn-lt"/>
                <a:ea typeface="+mn-ea"/>
                <a:cs typeface="+mn-cs"/>
              </a:rPr>
              <a:t>2680</a:t>
            </a:r>
            <a:r>
              <a:rPr kumimoji="1" lang="ja-JP" altLang="en-US" sz="1200" kern="1200" dirty="0">
                <a:solidFill>
                  <a:schemeClr val="tx1"/>
                </a:solidFill>
                <a:effectLst/>
                <a:latin typeface="+mn-lt"/>
                <a:ea typeface="+mn-ea"/>
                <a:cs typeface="+mn-cs"/>
              </a:rPr>
              <a:t>地区のパストガバナー田中毅です。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この地区では三宅洋三パストガバナーと同期で、いつのまにか、ガバナーを務めてから</a:t>
            </a:r>
            <a:r>
              <a:rPr kumimoji="1" lang="en-US" altLang="ja-JP" sz="1200" kern="1200" dirty="0">
                <a:solidFill>
                  <a:schemeClr val="tx1"/>
                </a:solidFill>
                <a:effectLst/>
                <a:latin typeface="+mn-lt"/>
                <a:ea typeface="+mn-ea"/>
                <a:cs typeface="+mn-cs"/>
              </a:rPr>
              <a:t>17</a:t>
            </a:r>
            <a:r>
              <a:rPr kumimoji="1" lang="ja-JP" altLang="en-US" sz="1200" kern="1200" dirty="0">
                <a:solidFill>
                  <a:schemeClr val="tx1"/>
                </a:solidFill>
                <a:effectLst/>
                <a:latin typeface="+mn-lt"/>
                <a:ea typeface="+mn-ea"/>
                <a:cs typeface="+mn-cs"/>
              </a:rPr>
              <a:t>年も経ってしまいました。</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今日は木村スガバナーより、職業奉仕について語るように要請されましたので、</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職業奉仕という概念をロータリーに提唱したアーサー・フレデリック・シェルドンについてお話をしたいと思います。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90</a:t>
            </a:r>
            <a:r>
              <a:rPr kumimoji="1" lang="ja-JP" altLang="en-US" sz="1200" kern="1200" dirty="0">
                <a:solidFill>
                  <a:schemeClr val="tx1"/>
                </a:solidFill>
                <a:effectLst/>
                <a:latin typeface="+mn-lt"/>
                <a:ea typeface="+mn-ea"/>
                <a:cs typeface="+mn-cs"/>
              </a:rPr>
              <a:t>分という時間は聞く方にとっても、かなりの苦痛だと思いますが、なるべく理解しやすいように、砕いてお話をしますので、ご清聴のほど</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よろしくお願いいたします。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ロータリーのモットーである</a:t>
            </a:r>
            <a:r>
              <a:rPr kumimoji="1" lang="en-US" altLang="ja-JP" sz="1200" kern="1200" dirty="0">
                <a:solidFill>
                  <a:schemeClr val="tx1"/>
                </a:solidFill>
                <a:effectLst/>
                <a:latin typeface="+mn-lt"/>
                <a:ea typeface="+mn-ea"/>
                <a:cs typeface="+mn-cs"/>
              </a:rPr>
              <a:t>He profits most who serves best</a:t>
            </a:r>
            <a:r>
              <a:rPr kumimoji="1" lang="ja-JP" altLang="en-US" sz="1200" kern="1200" dirty="0">
                <a:solidFill>
                  <a:schemeClr val="tx1"/>
                </a:solidFill>
                <a:effectLst/>
                <a:latin typeface="+mn-lt"/>
                <a:ea typeface="+mn-ea"/>
                <a:cs typeface="+mn-cs"/>
              </a:rPr>
              <a:t>という職業奉仕の理念を提唱したのは、アーサー・フレデリック・シェルドンですが、昨今は職業奉仕そのものが忘れ去られて、ボランティア活動の面のみでロータリーが語られるような気がしてなりません。</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そこで本日は、</a:t>
            </a:r>
            <a:r>
              <a:rPr kumimoji="1" lang="ja-JP" altLang="ja-JP" sz="1200" kern="1200" dirty="0">
                <a:solidFill>
                  <a:schemeClr val="tx1"/>
                </a:solidFill>
                <a:effectLst/>
                <a:latin typeface="+mn-lt"/>
                <a:ea typeface="+mn-ea"/>
                <a:cs typeface="+mn-cs"/>
              </a:rPr>
              <a:t>ロータリー</a:t>
            </a:r>
            <a:r>
              <a:rPr kumimoji="1" lang="ja-JP" altLang="en-US" sz="1200" kern="1200" dirty="0">
                <a:solidFill>
                  <a:schemeClr val="tx1"/>
                </a:solidFill>
                <a:effectLst/>
                <a:latin typeface="+mn-lt"/>
                <a:ea typeface="+mn-ea"/>
                <a:cs typeface="+mn-cs"/>
              </a:rPr>
              <a:t>の原点である職業奉仕</a:t>
            </a:r>
            <a:r>
              <a:rPr kumimoji="1" lang="ja-JP" altLang="ja-JP" sz="1200" kern="1200" dirty="0">
                <a:solidFill>
                  <a:schemeClr val="tx1"/>
                </a:solidFill>
                <a:effectLst/>
                <a:latin typeface="+mn-lt"/>
                <a:ea typeface="+mn-ea"/>
                <a:cs typeface="+mn-cs"/>
              </a:rPr>
              <a:t>を理解</a:t>
            </a:r>
            <a:r>
              <a:rPr kumimoji="1" lang="ja-JP" altLang="en-US" sz="1200" kern="1200" dirty="0">
                <a:solidFill>
                  <a:schemeClr val="tx1"/>
                </a:solidFill>
                <a:effectLst/>
                <a:latin typeface="+mn-lt"/>
                <a:ea typeface="+mn-ea"/>
                <a:cs typeface="+mn-cs"/>
              </a:rPr>
              <a:t>するために</a:t>
            </a:r>
            <a:r>
              <a:rPr kumimoji="1" lang="ja-JP" altLang="ja-JP" sz="1200" kern="1200" dirty="0">
                <a:solidFill>
                  <a:schemeClr val="tx1"/>
                </a:solidFill>
                <a:effectLst/>
                <a:latin typeface="+mn-lt"/>
                <a:ea typeface="+mn-ea"/>
                <a:cs typeface="+mn-cs"/>
              </a:rPr>
              <a:t>、その</a:t>
            </a:r>
            <a:r>
              <a:rPr kumimoji="1" lang="ja-JP" altLang="en-US" sz="1200" kern="1200" dirty="0">
                <a:solidFill>
                  <a:schemeClr val="tx1"/>
                </a:solidFill>
                <a:effectLst/>
                <a:latin typeface="+mn-lt"/>
                <a:ea typeface="+mn-ea"/>
                <a:cs typeface="+mn-cs"/>
              </a:rPr>
              <a:t>提唱者であるシェルドンの奉仕理念を彼の著作を手掛かりにして、探ってみたいと思います。</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15:15</a:t>
            </a: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a:t>
            </a:fld>
            <a:endParaRPr kumimoji="1" lang="ja-JP" altLang="en-US" dirty="0"/>
          </a:p>
        </p:txBody>
      </p:sp>
    </p:spTree>
    <p:extLst>
      <p:ext uri="{BB962C8B-B14F-4D97-AF65-F5344CB8AC3E}">
        <p14:creationId xmlns:p14="http://schemas.microsoft.com/office/powerpoint/2010/main" val="213746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sz="1200" b="0" i="0" u="none" strike="noStrike" kern="1200" baseline="0" dirty="0">
                <a:solidFill>
                  <a:schemeClr val="tx1"/>
                </a:solidFill>
                <a:latin typeface="+mn-lt"/>
                <a:ea typeface="+mn-ea"/>
                <a:cs typeface="+mn-cs"/>
              </a:rPr>
              <a:t>20</a:t>
            </a:r>
            <a:r>
              <a:rPr kumimoji="1" lang="ja-JP" altLang="en-US" sz="1200" b="0" i="0" u="none" strike="noStrike" kern="1200" baseline="0" dirty="0">
                <a:solidFill>
                  <a:schemeClr val="tx1"/>
                </a:solidFill>
                <a:latin typeface="+mn-lt"/>
                <a:ea typeface="+mn-ea"/>
                <a:cs typeface="+mn-cs"/>
              </a:rPr>
              <a:t>世紀初頭、弱肉強食の資本主義の流れを解消するために、数多くの動きをした学派の一つに、カール・メンガーが率いるオーストリア学派があります。 </a:t>
            </a:r>
          </a:p>
          <a:p>
            <a:r>
              <a:rPr kumimoji="1" lang="ja-JP" altLang="en-US" sz="1200" kern="1200" dirty="0">
                <a:solidFill>
                  <a:schemeClr val="tx1"/>
                </a:solidFill>
                <a:effectLst/>
                <a:latin typeface="+mn-lt"/>
                <a:ea typeface="+mn-ea"/>
                <a:cs typeface="+mn-cs"/>
              </a:rPr>
              <a:t>この学派の影響を受けた</a:t>
            </a:r>
            <a:r>
              <a:rPr kumimoji="1" lang="ja-JP" altLang="ja-JP" sz="1200" kern="1200" dirty="0">
                <a:solidFill>
                  <a:schemeClr val="tx1"/>
                </a:solidFill>
                <a:effectLst/>
                <a:latin typeface="+mn-lt"/>
                <a:ea typeface="+mn-ea"/>
                <a:cs typeface="+mn-cs"/>
              </a:rPr>
              <a:t>ミシガン大学</a:t>
            </a:r>
            <a:r>
              <a:rPr kumimoji="1" lang="ja-JP" altLang="en-US" sz="1200" kern="1200" dirty="0">
                <a:solidFill>
                  <a:schemeClr val="tx1"/>
                </a:solidFill>
                <a:effectLst/>
                <a:latin typeface="+mn-lt"/>
                <a:ea typeface="+mn-ea"/>
                <a:cs typeface="+mn-cs"/>
              </a:rPr>
              <a:t>で</a:t>
            </a:r>
            <a:r>
              <a:rPr kumimoji="1" lang="ja-JP" altLang="ja-JP" sz="1200" kern="1200" dirty="0">
                <a:solidFill>
                  <a:schemeClr val="tx1"/>
                </a:solidFill>
                <a:effectLst/>
                <a:latin typeface="+mn-lt"/>
                <a:ea typeface="+mn-ea"/>
                <a:cs typeface="+mn-cs"/>
              </a:rPr>
              <a:t>アーサー・フレデリック・シェルドン</a:t>
            </a:r>
            <a:r>
              <a:rPr kumimoji="1" lang="ja-JP" altLang="en-US" sz="1200" kern="1200" dirty="0">
                <a:solidFill>
                  <a:schemeClr val="tx1"/>
                </a:solidFill>
                <a:effectLst/>
                <a:latin typeface="+mn-lt"/>
                <a:ea typeface="+mn-ea"/>
                <a:cs typeface="+mn-cs"/>
              </a:rPr>
              <a:t>は経営学を学んだのです。</a:t>
            </a:r>
            <a:r>
              <a:rPr kumimoji="1" lang="ja-JP" altLang="ja-JP" sz="1200" kern="1200" dirty="0">
                <a:solidFill>
                  <a:schemeClr val="tx1"/>
                </a:solidFill>
                <a:effectLst/>
                <a:latin typeface="+mn-lt"/>
                <a:ea typeface="+mn-ea"/>
                <a:cs typeface="+mn-cs"/>
              </a:rPr>
              <a:t>資本主義の枠内で、継続的な事業の発展を得るためには、自分の儲けを優先するのではなく自分の職業を通じて社会に貢献するという意図を持って事業を営む、すなわち会社経営を学問だととらえて、原理原則に基づいた企業経営をすべきだと考えました。</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また利益を独占するのではなくて、従業員や取引に関係する人たちと適正に再配分することが継続的に利益を得る顧客を確保する方法だと考えたのです。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政府の規制ではなくて、事業主の発想に基づいた経営者と従業員の自発的な量と質と管理状態 のコントロールであり、いわば事業所と労働者が自発的に行う修正資本主義に近い考え方でした。</a:t>
            </a:r>
          </a:p>
          <a:p>
            <a:r>
              <a:rPr kumimoji="1" lang="ja-JP" altLang="ja-JP" sz="1200" kern="1200" dirty="0">
                <a:solidFill>
                  <a:schemeClr val="tx1"/>
                </a:solidFill>
                <a:effectLst/>
                <a:latin typeface="+mn-lt"/>
                <a:ea typeface="+mn-ea"/>
                <a:cs typeface="+mn-cs"/>
              </a:rPr>
              <a:t>シェルドンはそのための学校を</a:t>
            </a:r>
            <a:r>
              <a:rPr kumimoji="1" lang="en-US" altLang="ja-JP" sz="1200" kern="1200" dirty="0">
                <a:solidFill>
                  <a:schemeClr val="tx1"/>
                </a:solidFill>
                <a:effectLst/>
                <a:latin typeface="+mn-lt"/>
                <a:ea typeface="+mn-ea"/>
                <a:cs typeface="+mn-cs"/>
              </a:rPr>
              <a:t>1902</a:t>
            </a:r>
            <a:r>
              <a:rPr kumimoji="1" lang="ja-JP" altLang="ja-JP" sz="1200" kern="1200" dirty="0">
                <a:solidFill>
                  <a:schemeClr val="tx1"/>
                </a:solidFill>
                <a:effectLst/>
                <a:latin typeface="+mn-lt"/>
                <a:ea typeface="+mn-ea"/>
                <a:cs typeface="+mn-cs"/>
              </a:rPr>
              <a:t>年からシカゴで開校し、数多くの経営学のリーダーを世の中に送り出しています。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それらの人がアメリカの経済界を先導して、修正資本主義が効果を表す</a:t>
            </a:r>
            <a:r>
              <a:rPr kumimoji="1" lang="en-US" altLang="ja-JP" sz="1200" kern="1200" dirty="0">
                <a:solidFill>
                  <a:schemeClr val="tx1"/>
                </a:solidFill>
                <a:effectLst/>
                <a:latin typeface="+mn-lt"/>
                <a:ea typeface="+mn-ea"/>
                <a:cs typeface="+mn-cs"/>
              </a:rPr>
              <a:t>1938</a:t>
            </a:r>
            <a:r>
              <a:rPr kumimoji="1" lang="ja-JP" altLang="ja-JP" sz="1200" kern="1200" dirty="0">
                <a:solidFill>
                  <a:schemeClr val="tx1"/>
                </a:solidFill>
                <a:effectLst/>
                <a:latin typeface="+mn-lt"/>
                <a:ea typeface="+mn-ea"/>
                <a:cs typeface="+mn-cs"/>
              </a:rPr>
              <a:t>年頃までは、これらの人が一身に資本主義体制を守り抜いたと言っても過言ではありません。</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15:33</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10</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a:solidFill>
                  <a:schemeClr val="tx1"/>
                </a:solidFill>
                <a:effectLst/>
                <a:latin typeface="+mn-lt"/>
                <a:ea typeface="+mn-ea"/>
                <a:cs typeface="+mn-cs"/>
              </a:rPr>
              <a:t>話を</a:t>
            </a:r>
            <a:r>
              <a:rPr kumimoji="1" lang="ja-JP" altLang="en-US" sz="1200" kern="1200" dirty="0">
                <a:solidFill>
                  <a:schemeClr val="tx1"/>
                </a:solidFill>
                <a:effectLst/>
                <a:latin typeface="+mn-lt"/>
                <a:ea typeface="+mn-ea"/>
                <a:cs typeface="+mn-cs"/>
              </a:rPr>
              <a:t>ロータリー</a:t>
            </a:r>
            <a:r>
              <a:rPr kumimoji="1" lang="ja-JP" altLang="ja-JP" sz="1200" kern="1200" dirty="0">
                <a:solidFill>
                  <a:schemeClr val="tx1"/>
                </a:solidFill>
                <a:effectLst/>
                <a:latin typeface="+mn-lt"/>
                <a:ea typeface="+mn-ea"/>
                <a:cs typeface="+mn-cs"/>
              </a:rPr>
              <a:t>に戻します。</a:t>
            </a:r>
          </a:p>
          <a:p>
            <a:r>
              <a:rPr kumimoji="1" lang="ja-JP" altLang="ja-JP" sz="1200" kern="1200" dirty="0">
                <a:solidFill>
                  <a:schemeClr val="tx1"/>
                </a:solidFill>
                <a:effectLst/>
                <a:latin typeface="+mn-lt"/>
                <a:ea typeface="+mn-ea"/>
                <a:cs typeface="+mn-cs"/>
              </a:rPr>
              <a:t>設立当初のロータリークラブには奉仕理念は存在せず、単なる親睦と事業の発展を目的とした集団でした。</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会員同士の互恵取引が積極的に行われ、堅固で自己中心的な物質的相互扶助のグループを作っていきました。</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自らが掻けない自分の背中を、お互いが車座になって掻き合おうという、バックスクラッチングというエゴイズムで、ロータリーは出発したのです。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ロータリアン同士の物質的相互扶助に基づく企業経営は、一時的にはロータリアンに大きな収益をもたらしましたが、これらの閉鎖的な物質的互恵主義は、世間の非難を浴びると共に、会員内部からもこれを批判する声が起こってきました。</a:t>
            </a: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その一連の過程の中で</a:t>
            </a:r>
            <a:r>
              <a:rPr kumimoji="1" lang="en-US" altLang="ja-JP" sz="1200" kern="1200" dirty="0">
                <a:solidFill>
                  <a:schemeClr val="tx1"/>
                </a:solidFill>
                <a:effectLst/>
                <a:latin typeface="+mn-lt"/>
                <a:ea typeface="+mn-ea"/>
                <a:cs typeface="+mn-cs"/>
              </a:rPr>
              <a:t>1908</a:t>
            </a:r>
            <a:r>
              <a:rPr kumimoji="1" lang="ja-JP" altLang="ja-JP" sz="1200" kern="1200" dirty="0">
                <a:solidFill>
                  <a:schemeClr val="tx1"/>
                </a:solidFill>
                <a:effectLst/>
                <a:latin typeface="+mn-lt"/>
                <a:ea typeface="+mn-ea"/>
                <a:cs typeface="+mn-cs"/>
              </a:rPr>
              <a:t>年にシェルドンは、シカゴ・ロータリークラブに入会して、まさに無法状態だったロータリークラブに最新の経営学という理念を提唱します。</a:t>
            </a:r>
          </a:p>
          <a:p>
            <a:endParaRPr kumimoji="1" lang="ja-JP" altLang="ja-JP" sz="1200" kern="1200" dirty="0">
              <a:solidFill>
                <a:schemeClr val="tx1"/>
              </a:solidFill>
              <a:effectLst/>
              <a:latin typeface="+mn-lt"/>
              <a:ea typeface="+mn-ea"/>
              <a:cs typeface="+mn-cs"/>
            </a:endParaRPr>
          </a:p>
        </p:txBody>
      </p:sp>
      <p:sp>
        <p:nvSpPr>
          <p:cNvPr id="563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879700-0DE8-4969-9474-48F0C0568D19}" type="slidenum">
              <a:rPr lang="ja-JP" altLang="en-US" smtClean="0"/>
              <a:pPr/>
              <a:t>11</a:t>
            </a:fld>
            <a:endParaRPr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初期の定款には、統計係という役職が設けられていて、会員相互の商取引や斡旋の結果を記載したはがきを郵送して例会で報告したという記録が残っています。</a:t>
            </a:r>
            <a:r>
              <a:rPr lang="en-US" altLang="ja-JP" dirty="0"/>
              <a:t>1910</a:t>
            </a:r>
            <a:r>
              <a:rPr lang="ja-JP" altLang="en-US" dirty="0"/>
              <a:t>年に印刷された葉書形式の報告書には、例会毎にこの報告書を配付し、次回の例会の出欠予告と会員間で行われた取引状況を記入してポストに投函することが義務づけられていました。 </a:t>
            </a:r>
            <a:endParaRPr lang="en-US" altLang="ja-JP" dirty="0"/>
          </a:p>
          <a:p>
            <a:r>
              <a:rPr lang="ja-JP" altLang="en-US" dirty="0"/>
              <a:t>ロータリー創立の大きな目的が会員同士の物質的相互扶助であったため、会員各自の事業の内容や取引状況が部外者に漏れないように、機密保持を徹底し、定款第</a:t>
            </a:r>
            <a:r>
              <a:rPr lang="en-US" altLang="ja-JP" dirty="0"/>
              <a:t>10</a:t>
            </a:r>
            <a:r>
              <a:rPr lang="ja-JP" altLang="en-US" dirty="0"/>
              <a:t>条には機密保持という項目を設けて、「例会におけるすべての方針、規則、細則、および商取引は、厳密に機密を保持するものとする。」と定めているのも特徴的です。</a:t>
            </a:r>
          </a:p>
          <a:p>
            <a:endParaRPr lang="ja-JP" altLang="en-US" dirty="0"/>
          </a:p>
        </p:txBody>
      </p:sp>
      <p:sp>
        <p:nvSpPr>
          <p:cNvPr id="573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74ABE7-39CD-464B-936D-B37E9872F52A}" type="slidenum">
              <a:rPr lang="ja-JP" altLang="en-US" smtClean="0"/>
              <a:pPr/>
              <a:t>12</a:t>
            </a:fld>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a:t>1911</a:t>
            </a:r>
            <a:r>
              <a:rPr lang="ja-JP" altLang="en-US" dirty="0"/>
              <a:t>年の全米ロータリークラブ連合会の会員名簿には、当時加盟していた</a:t>
            </a:r>
            <a:r>
              <a:rPr lang="en-US" altLang="ja-JP" dirty="0"/>
              <a:t>24</a:t>
            </a:r>
            <a:r>
              <a:rPr lang="ja-JP" altLang="en-US" dirty="0"/>
              <a:t>クラブについて</a:t>
            </a:r>
            <a:r>
              <a:rPr lang="en-US" altLang="ja-JP" dirty="0"/>
              <a:t>3</a:t>
            </a:r>
            <a:r>
              <a:rPr lang="ja-JP" altLang="en-US" dirty="0"/>
              <a:t>ページずつの情報が記載されています。</a:t>
            </a:r>
            <a:endParaRPr lang="en-US" altLang="ja-JP" dirty="0"/>
          </a:p>
          <a:p>
            <a:endParaRPr lang="en-US" altLang="ja-JP" dirty="0"/>
          </a:p>
          <a:p>
            <a:r>
              <a:rPr lang="en-US" altLang="ja-JP" dirty="0"/>
              <a:t>1</a:t>
            </a:r>
            <a:r>
              <a:rPr lang="ja-JP" altLang="en-US" dirty="0"/>
              <a:t>ページ目はそのクラブのクラブ名と会長、幹事の電話番号と住所や例会場所や時間が書いてあります。残りの</a:t>
            </a:r>
            <a:r>
              <a:rPr lang="en-US" altLang="ja-JP" dirty="0"/>
              <a:t>2</a:t>
            </a:r>
            <a:r>
              <a:rPr lang="ja-JP" altLang="en-US" dirty="0"/>
              <a:t>ページにはそのクラブのテリトリーの中にある著名な企業名、電話番号と住所が書いてあります。これは遠隔地におけるロータリアン同士の取引に使われたのです。騙すより騙される方が悪いという世の中ですから、シカゴの果物商がカリフォルニアの農園と取引したとしても、果物商に注文通りのオレンジが届く確証はありません。また農園の方にも約束通りの料金が支払われる確証がありません。しかしロータリアン同士の取引ならばお互いが信頼できたわけです。</a:t>
            </a:r>
          </a:p>
          <a:p>
            <a:r>
              <a:rPr lang="en-US" altLang="ja-JP" dirty="0"/>
              <a:t>1911</a:t>
            </a:r>
            <a:r>
              <a:rPr lang="ja-JP" altLang="en-US" dirty="0"/>
              <a:t>年の連合会の組織表には、</a:t>
            </a:r>
            <a:r>
              <a:rPr lang="en-US" altLang="ja-JP" dirty="0"/>
              <a:t>Local Trading Committee</a:t>
            </a:r>
            <a:r>
              <a:rPr lang="ja-JP" altLang="en-US" dirty="0" err="1"/>
              <a:t>、</a:t>
            </a:r>
            <a:r>
              <a:rPr lang="en-US" altLang="ja-JP" dirty="0"/>
              <a:t>Intercity Trading Committee</a:t>
            </a:r>
            <a:r>
              <a:rPr lang="ja-JP" altLang="en-US" dirty="0" err="1"/>
              <a:t>、</a:t>
            </a:r>
            <a:r>
              <a:rPr lang="en-US" altLang="ja-JP" dirty="0"/>
              <a:t>National Trading Committee</a:t>
            </a:r>
            <a:r>
              <a:rPr lang="ja-JP" altLang="en-US" dirty="0"/>
              <a:t>という委員会が設置されています。</a:t>
            </a:r>
            <a:r>
              <a:rPr lang="en-US" altLang="ja-JP" dirty="0"/>
              <a:t>Local Trading Committee</a:t>
            </a:r>
            <a:r>
              <a:rPr lang="ja-JP" altLang="en-US" dirty="0"/>
              <a:t>は自分のテリトリー内における取引を担当した委員会です。</a:t>
            </a:r>
            <a:r>
              <a:rPr lang="en-US" altLang="ja-JP" dirty="0"/>
              <a:t>Intercity Trading Committee</a:t>
            </a:r>
            <a:r>
              <a:rPr lang="ja-JP" altLang="en-US" dirty="0" err="1"/>
              <a:t>は近</a:t>
            </a:r>
            <a:r>
              <a:rPr lang="ja-JP" altLang="en-US" dirty="0"/>
              <a:t>隣都市間の、</a:t>
            </a:r>
            <a:r>
              <a:rPr lang="en-US" altLang="ja-JP" dirty="0"/>
              <a:t>National Trading Committee</a:t>
            </a:r>
            <a:r>
              <a:rPr lang="ja-JP" altLang="en-US" dirty="0"/>
              <a:t>は全米の取引を活性化するために作られた委員会です。そういった会員同士の物質的相互扶助を連合会が積極的に援助していたのです。</a:t>
            </a:r>
          </a:p>
        </p:txBody>
      </p:sp>
      <p:sp>
        <p:nvSpPr>
          <p:cNvPr id="6042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69D949-93E2-4576-99D3-F46AC9C9A7EB}" type="slidenum">
              <a:rPr lang="ja-JP" altLang="en-US" smtClean="0"/>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ロータリアン同士の物質的相互扶助に基づく企業経営は、ロータリアンに大きな収益をもたらし、当初は零細企業に過ぎなかった事業所はみるみる発展していきました。</a:t>
            </a:r>
          </a:p>
          <a:p>
            <a:r>
              <a:rPr lang="ja-JP" altLang="en-US" dirty="0"/>
              <a:t>当時の歴史をひも解くと、同じような考え方を持ったクラブが雨後の筍のように乱立しており、ポール・ハリスが作ったロータリー・クラブも単なる当時の流行の産物に過ぎないことがわかります。</a:t>
            </a:r>
          </a:p>
          <a:p>
            <a:r>
              <a:rPr lang="ja-JP" altLang="en-US" dirty="0"/>
              <a:t>ライオンズを作ったメルビン・ジョーンズも、最初はシカゴの物質的相互扶助組織ビジネス・サークルの会員でしたし、</a:t>
            </a:r>
            <a:r>
              <a:rPr lang="en-US" altLang="ja-JP" dirty="0"/>
              <a:t>Service not self</a:t>
            </a:r>
            <a:r>
              <a:rPr lang="ja-JP" altLang="en-US" dirty="0"/>
              <a:t>というフレーズをロータリーに提唱したフランク・コリンズも</a:t>
            </a:r>
            <a:r>
              <a:rPr lang="en-US" altLang="ja-JP" dirty="0"/>
              <a:t>1905</a:t>
            </a:r>
            <a:r>
              <a:rPr lang="ja-JP" altLang="en-US" dirty="0"/>
              <a:t>年に創立されたミネアポリス・パブリシティ・クラブの会員でした。</a:t>
            </a:r>
          </a:p>
          <a:p>
            <a:r>
              <a:rPr lang="ja-JP" altLang="en-US" dirty="0"/>
              <a:t>全米で乱立したこれらの閉鎖的な物質的互恵主義のクラブは、世間の非難を浴びると共に、会員内部からもこれを批判する声が起こり、次々と消滅していきました。</a:t>
            </a:r>
          </a:p>
          <a:p>
            <a:endParaRPr lang="ja-JP" altLang="en-US" dirty="0"/>
          </a:p>
          <a:p>
            <a:r>
              <a:rPr lang="ja-JP" altLang="en-US" dirty="0"/>
              <a:t>そのタイミングを予測したように、</a:t>
            </a:r>
            <a:r>
              <a:rPr lang="en-US" altLang="ja-JP" dirty="0"/>
              <a:t>1908</a:t>
            </a:r>
            <a:r>
              <a:rPr lang="ja-JP" altLang="en-US" dirty="0"/>
              <a:t>年にシカゴクラブに入会したアーサー・フレデリック・シェルドンは、当時誰もが考えつかなかった経営学の理念をロータリーに提唱しました。</a:t>
            </a:r>
          </a:p>
          <a:p>
            <a:r>
              <a:rPr lang="ja-JP" altLang="en-US" dirty="0"/>
              <a:t>シェルドンの経営理念に感化されたクラブは今までの悪弊から離れて、最新の理論武装の下で会員と組織の発展を図ったわ けです。</a:t>
            </a:r>
          </a:p>
          <a:p>
            <a:endParaRPr lang="ja-JP" altLang="en-US" dirty="0"/>
          </a:p>
          <a:p>
            <a:r>
              <a:rPr lang="ja-JP" altLang="en-US" dirty="0"/>
              <a:t>そしてその理念のことを、ロータリーでは職業奉仕と呼んでいるのです。</a:t>
            </a:r>
          </a:p>
          <a:p>
            <a:endParaRPr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14</a:t>
            </a:fld>
            <a:endParaRPr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ja-JP" sz="1200" kern="1200" dirty="0">
                <a:solidFill>
                  <a:schemeClr val="tx1"/>
                </a:solidFill>
                <a:effectLst/>
                <a:latin typeface="+mn-lt"/>
                <a:ea typeface="+mn-ea"/>
                <a:cs typeface="+mn-cs"/>
              </a:rPr>
              <a:t>日本ではこういったシェルドンの実像がほとんど知られていないため、後世のロータリアンが書いた二次、三次の資料や伝聞によって語られてきたのが現実です。語る人の主観を押し付けるあまり、難解な自己主張によって、明快なシェルドンの奉仕理念がわざと難しく語られてきたような感があります。</a:t>
            </a:r>
          </a:p>
          <a:p>
            <a:r>
              <a:rPr kumimoji="1" lang="ja-JP" altLang="ja-JP" sz="1200" kern="1200" dirty="0">
                <a:solidFill>
                  <a:schemeClr val="tx1"/>
                </a:solidFill>
                <a:effectLst/>
                <a:latin typeface="+mn-lt"/>
                <a:ea typeface="+mn-ea"/>
                <a:cs typeface="+mn-cs"/>
              </a:rPr>
              <a:t>ロータリーの奉仕理念は日本人の発想と似ている部分がある影響からか、石田梅岩や二宮尊徳や近江商人の考え方を引き合いにする人がいますが、たとえ似ている側面はあったとしても、その本質はシェルドンの奉仕理念とは根本的に違うものであることを強調しておきたいと思い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これは、戦前、戦中の一時期、</a:t>
            </a:r>
            <a:r>
              <a:rPr kumimoji="1" lang="en-US" altLang="ja-JP" sz="1200" kern="1200" dirty="0">
                <a:solidFill>
                  <a:schemeClr val="tx1"/>
                </a:solidFill>
                <a:effectLst/>
                <a:latin typeface="+mn-lt"/>
                <a:ea typeface="+mn-ea"/>
                <a:cs typeface="+mn-cs"/>
              </a:rPr>
              <a:t>RI</a:t>
            </a:r>
            <a:r>
              <a:rPr kumimoji="1" lang="ja-JP" altLang="ja-JP" sz="1200" kern="1200" dirty="0">
                <a:solidFill>
                  <a:schemeClr val="tx1"/>
                </a:solidFill>
                <a:effectLst/>
                <a:latin typeface="+mn-lt"/>
                <a:ea typeface="+mn-ea"/>
                <a:cs typeface="+mn-cs"/>
              </a:rPr>
              <a:t>を離脱していた時期があり、当時はポール・ハリスやアーサー・シェルドンを例にしてロータリーを語ることが不可能であったため、日本の事例を語らざるを得なかったものと思われます。</a:t>
            </a:r>
          </a:p>
          <a:p>
            <a:r>
              <a:rPr kumimoji="1" lang="ja-JP" altLang="ja-JP" sz="1200" kern="1200" dirty="0">
                <a:solidFill>
                  <a:schemeClr val="tx1"/>
                </a:solidFill>
                <a:effectLst/>
                <a:latin typeface="+mn-lt"/>
                <a:ea typeface="+mn-ea"/>
                <a:cs typeface="+mn-cs"/>
              </a:rPr>
              <a:t>シェルドンの奉仕理念は経営学ですが、その原点にあるのはカントや、インド哲学であって、日本の道徳感や商習慣ではありませんでした。これについては後で触れたいと思います。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マックス・ウエーバーの天職論がロータリーの職業奉仕の根底にあると説く人もいますが、これも明らかな間違いです。マックス・ウエーバーが彼の代表的著作である「プロテスタンティズムの倫理と資本主義の精神」を発表したのは</a:t>
            </a:r>
            <a:r>
              <a:rPr kumimoji="1" lang="en-US" altLang="ja-JP" sz="1200" kern="1200" dirty="0">
                <a:solidFill>
                  <a:schemeClr val="tx1"/>
                </a:solidFill>
                <a:effectLst/>
                <a:latin typeface="+mn-lt"/>
                <a:ea typeface="+mn-ea"/>
                <a:cs typeface="+mn-cs"/>
              </a:rPr>
              <a:t>1905</a:t>
            </a:r>
            <a:r>
              <a:rPr kumimoji="1" lang="ja-JP" altLang="ja-JP" sz="1200" kern="1200" dirty="0">
                <a:solidFill>
                  <a:schemeClr val="tx1"/>
                </a:solidFill>
                <a:effectLst/>
                <a:latin typeface="+mn-lt"/>
                <a:ea typeface="+mn-ea"/>
                <a:cs typeface="+mn-cs"/>
              </a:rPr>
              <a:t>年のことであり、シェルドンはそれよりはるか以前に職業奉仕の理念を構築して、それを実社会で応用するためのビジネス・スクールを経営していたからです。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職業奉仕を倫理高揚運動と説く人がいますが、これも大きな間違いで、職業奉仕とは科学的かつ合理的な企業経営方法のことであり、シェルドンの奉仕理念に則った企業経営は顧客の満足度を最優先した方法であり、そのような事業経営をする事業所は、当然のことながら高い職業倫理を備えた事業所であるという結果が現れます。しかしそれは職業奉仕を実践した結果に過ぎず、この運動の出発点は職業倫理高揚を目的とした活動ではありません。</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15:42</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15</a:t>
            </a:fld>
            <a:endParaRPr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u="none" strike="noStrike" kern="1200" baseline="0" dirty="0">
                <a:solidFill>
                  <a:schemeClr val="tx1"/>
                </a:solidFill>
                <a:latin typeface="+mn-lt"/>
                <a:ea typeface="+mn-ea"/>
                <a:cs typeface="+mn-cs"/>
              </a:rPr>
              <a:t>シェルドンは多くの文献の中で</a:t>
            </a:r>
            <a:r>
              <a:rPr kumimoji="1" lang="en-US" altLang="ja-JP" sz="1200" b="0" i="0" u="none" strike="noStrike" kern="1200" baseline="0" dirty="0">
                <a:solidFill>
                  <a:schemeClr val="tx1"/>
                </a:solidFill>
                <a:latin typeface="+mn-lt"/>
                <a:ea typeface="+mn-ea"/>
                <a:cs typeface="+mn-cs"/>
              </a:rPr>
              <a:t>He profits most who serves best</a:t>
            </a:r>
            <a:r>
              <a:rPr kumimoji="1" lang="ja-JP" altLang="en-US" sz="1200" b="0" i="0" u="none" strike="noStrike" kern="1200" baseline="0" dirty="0">
                <a:solidFill>
                  <a:schemeClr val="tx1"/>
                </a:solidFill>
                <a:latin typeface="+mn-lt"/>
                <a:ea typeface="+mn-ea"/>
                <a:cs typeface="+mn-cs"/>
              </a:rPr>
              <a:t>という言葉を使っていますが、このモットーを純然たる経営学の理念であり、は黄金律を説いたものだと述べていま す。</a:t>
            </a:r>
          </a:p>
          <a:p>
            <a:r>
              <a:rPr kumimoji="1" lang="ja-JP" altLang="en-US" sz="1200" b="0" i="0" u="none" strike="noStrike" kern="1200" baseline="0" dirty="0">
                <a:solidFill>
                  <a:schemeClr val="tx1"/>
                </a:solidFill>
                <a:latin typeface="+mn-lt"/>
                <a:ea typeface="+mn-ea"/>
                <a:cs typeface="+mn-cs"/>
              </a:rPr>
              <a:t>黄金律は宗教ではなく哲学だと述べおり、自分が他人からしてもらいたいと考えることを、まず他人にすること。すなわち自分が金銭を儲けたいと思うのなら、まず他人に奉仕をすることであり、先に奉仕があれば、必ず後から報酬がつい てくると説いています。</a:t>
            </a:r>
          </a:p>
          <a:p>
            <a:r>
              <a:rPr kumimoji="1" lang="ja-JP" altLang="en-US" sz="1200" b="0" i="0" u="none" strike="noStrike" kern="1200" baseline="0" dirty="0">
                <a:solidFill>
                  <a:schemeClr val="tx1"/>
                </a:solidFill>
                <a:latin typeface="+mn-lt"/>
                <a:ea typeface="+mn-ea"/>
                <a:cs typeface="+mn-cs"/>
              </a:rPr>
              <a:t>世界中の様々な哲学的思考の中に表現されている黄金律の考え方をご紹介してみたいと思います。</a:t>
            </a:r>
          </a:p>
          <a:p>
            <a:r>
              <a:rPr kumimoji="1" lang="ja-JP" altLang="en-US" sz="1200" b="0" i="0" u="none" strike="noStrike" kern="1200" baseline="0" dirty="0">
                <a:solidFill>
                  <a:schemeClr val="tx1"/>
                </a:solidFill>
                <a:latin typeface="+mn-lt"/>
                <a:ea typeface="+mn-ea"/>
                <a:cs typeface="+mn-cs"/>
              </a:rPr>
              <a:t>　エジプト・・他人のために良かれと自らが望んだことを捜し求め、それをしてあげなさい　</a:t>
            </a:r>
          </a:p>
          <a:p>
            <a:r>
              <a:rPr kumimoji="1" lang="ja-JP" altLang="en-US" sz="1200" b="0" i="0" u="none" strike="noStrike" kern="1200" baseline="0" dirty="0">
                <a:solidFill>
                  <a:schemeClr val="tx1"/>
                </a:solidFill>
                <a:latin typeface="+mn-lt"/>
                <a:ea typeface="+mn-ea"/>
                <a:cs typeface="+mn-cs"/>
              </a:rPr>
              <a:t>　ペルシャ・・あなたが人からしてもらいたいことを、人にしてあげなさい</a:t>
            </a:r>
          </a:p>
          <a:p>
            <a:r>
              <a:rPr kumimoji="1" lang="ja-JP" altLang="en-US" sz="1200" b="0" i="0" u="none" strike="noStrike" kern="1200" baseline="0" dirty="0">
                <a:solidFill>
                  <a:schemeClr val="tx1"/>
                </a:solidFill>
                <a:latin typeface="+mn-lt"/>
                <a:ea typeface="+mn-ea"/>
                <a:cs typeface="+mn-cs"/>
              </a:rPr>
              <a:t>　仏教・・他人の幸せを、自ら望んで捜し求めなさい</a:t>
            </a:r>
          </a:p>
          <a:p>
            <a:r>
              <a:rPr kumimoji="1" lang="ja-JP" altLang="en-US" sz="1200" b="0" i="0" u="none" strike="noStrike" kern="1200" baseline="0" dirty="0">
                <a:solidFill>
                  <a:schemeClr val="tx1"/>
                </a:solidFill>
                <a:latin typeface="+mn-lt"/>
                <a:ea typeface="+mn-ea"/>
                <a:cs typeface="+mn-cs"/>
              </a:rPr>
              <a:t>　儒教・・あなた自身が望まないことを、他人にしてはならない</a:t>
            </a:r>
          </a:p>
          <a:p>
            <a:r>
              <a:rPr kumimoji="1" lang="ja-JP" altLang="en-US" sz="1200" b="0" i="0" u="none" strike="noStrike" kern="1200" baseline="0" dirty="0">
                <a:solidFill>
                  <a:schemeClr val="tx1"/>
                </a:solidFill>
                <a:latin typeface="+mn-lt"/>
                <a:ea typeface="+mn-ea"/>
                <a:cs typeface="+mn-cs"/>
              </a:rPr>
              <a:t>　イスラム教・・あなたがしてもらいたくないような方法で、あなたの兄弟たちを扱ってはならない</a:t>
            </a:r>
          </a:p>
          <a:p>
            <a:r>
              <a:rPr kumimoji="1" lang="ja-JP" altLang="en-US" sz="1200" b="0" i="0" u="none" strike="noStrike" kern="1200" baseline="0" dirty="0">
                <a:solidFill>
                  <a:schemeClr val="tx1"/>
                </a:solidFill>
                <a:latin typeface="+mn-lt"/>
                <a:ea typeface="+mn-ea"/>
                <a:cs typeface="+mn-cs"/>
              </a:rPr>
              <a:t>　ギリシャ・・隣人から敵意を抱かせるようなことをしてはならない</a:t>
            </a:r>
          </a:p>
          <a:p>
            <a:r>
              <a:rPr kumimoji="1" lang="ja-JP" altLang="en-US" sz="1200" b="0" i="0" u="none" strike="noStrike" kern="1200" baseline="0" dirty="0">
                <a:solidFill>
                  <a:schemeClr val="tx1"/>
                </a:solidFill>
                <a:latin typeface="+mn-lt"/>
                <a:ea typeface="+mn-ea"/>
                <a:cs typeface="+mn-cs"/>
              </a:rPr>
              <a:t>　ローマ・・すべての人が心に刻み込んでおかなければならない法律とは、あなた自身の社会の人たちを愛することである</a:t>
            </a:r>
          </a:p>
          <a:p>
            <a:r>
              <a:rPr kumimoji="1" lang="ja-JP" altLang="en-US" sz="1200" b="0" i="0" u="none" strike="noStrike" kern="1200" baseline="0" dirty="0">
                <a:solidFill>
                  <a:schemeClr val="tx1"/>
                </a:solidFill>
                <a:latin typeface="+mn-lt"/>
                <a:ea typeface="+mn-ea"/>
                <a:cs typeface="+mn-cs"/>
              </a:rPr>
              <a:t>　ユダヤ教・・あなたが隣人からしてもらいたくないことを、隣人にしてはならない</a:t>
            </a:r>
          </a:p>
          <a:p>
            <a:r>
              <a:rPr kumimoji="1" lang="ja-JP" altLang="en-US" sz="1200" b="0" i="0" u="none" strike="noStrike" kern="1200" baseline="0" dirty="0">
                <a:solidFill>
                  <a:schemeClr val="tx1"/>
                </a:solidFill>
                <a:latin typeface="+mn-lt"/>
                <a:ea typeface="+mn-ea"/>
                <a:cs typeface="+mn-cs"/>
              </a:rPr>
              <a:t>キリスト教・・すべて人にせられんと思うことは、他人にもその通りにせよ</a:t>
            </a:r>
          </a:p>
          <a:p>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ビジネスマンの目的は発展的な事業を構築することであり、その目的を達成するためには、奉 仕の理念に基づいて、継続的に利益をもたらす顧客を確保することが必要であると述べています。</a:t>
            </a:r>
          </a:p>
          <a:p>
            <a:r>
              <a:rPr kumimoji="1" lang="ja-JP" altLang="en-US" sz="1200" b="0" i="0" u="none" strike="noStrike" kern="1200" baseline="0" dirty="0">
                <a:solidFill>
                  <a:schemeClr val="tx1"/>
                </a:solidFill>
                <a:latin typeface="+mn-lt"/>
                <a:ea typeface="+mn-ea"/>
                <a:cs typeface="+mn-cs"/>
              </a:rPr>
              <a:t>シェルドンの斬新な経営理論は、過酷な資本主義が労働者を徹底的に搾取していた時代に、労働者の立場を理解し、利益を適切にシェアしながら、継続的に利益をもたらす顧客を確保する目的で事業を営むことを提唱したものであり、その考え方を順守したシェルドン・スクールの卒業生の努力によって、現在の資本主義社会の発展をもたらせたと言っても過言ではありません。</a:t>
            </a: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16</a:t>
            </a:fld>
            <a:endParaRPr kumimoji="1"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シェルドンは価値ある幸福の要素を三元法で解いています。</a:t>
            </a:r>
          </a:p>
          <a:p>
            <a:r>
              <a:rPr kumimoji="1" lang="ja-JP" altLang="en-US" sz="1200" kern="1200" baseline="0" dirty="0">
                <a:solidFill>
                  <a:schemeClr val="tx1"/>
                </a:solidFill>
                <a:latin typeface="+mn-lt"/>
                <a:ea typeface="+mn-ea"/>
                <a:cs typeface="+mn-cs"/>
              </a:rPr>
              <a:t>「</a:t>
            </a:r>
            <a:r>
              <a:rPr kumimoji="1" lang="en-US" altLang="ja-JP" sz="1200" kern="1200" baseline="0" dirty="0">
                <a:solidFill>
                  <a:schemeClr val="tx1"/>
                </a:solidFill>
                <a:latin typeface="+mn-lt"/>
                <a:ea typeface="+mn-ea"/>
                <a:cs typeface="+mn-cs"/>
              </a:rPr>
              <a:t>H</a:t>
            </a:r>
            <a:r>
              <a:rPr kumimoji="1" lang="ja-JP" altLang="en-US" sz="1200" kern="1200" baseline="0" dirty="0">
                <a:solidFill>
                  <a:schemeClr val="tx1"/>
                </a:solidFill>
                <a:latin typeface="+mn-lt"/>
                <a:ea typeface="+mn-ea"/>
                <a:cs typeface="+mn-cs"/>
              </a:rPr>
              <a:t>」は「幸福」という概念を表します。</a:t>
            </a:r>
            <a:endParaRPr kumimoji="1" lang="en-US" altLang="ja-JP" sz="1200" kern="1200" baseline="0" dirty="0">
              <a:solidFill>
                <a:schemeClr val="tx1"/>
              </a:solidFill>
              <a:latin typeface="+mn-lt"/>
              <a:ea typeface="+mn-ea"/>
              <a:cs typeface="+mn-cs"/>
            </a:endParaRPr>
          </a:p>
          <a:p>
            <a:r>
              <a:rPr kumimoji="1" lang="ja-JP" altLang="en-US" sz="1200" kern="1200" baseline="0" dirty="0">
                <a:solidFill>
                  <a:schemeClr val="tx1"/>
                </a:solidFill>
                <a:latin typeface="+mn-lt"/>
                <a:ea typeface="+mn-ea"/>
                <a:cs typeface="+mn-cs"/>
              </a:rPr>
              <a:t>「</a:t>
            </a:r>
            <a:r>
              <a:rPr kumimoji="1" lang="en-US" altLang="ja-JP" sz="1200" kern="1200" baseline="0" dirty="0">
                <a:solidFill>
                  <a:schemeClr val="tx1"/>
                </a:solidFill>
                <a:latin typeface="+mn-lt"/>
                <a:ea typeface="+mn-ea"/>
                <a:cs typeface="+mn-cs"/>
              </a:rPr>
              <a:t>L</a:t>
            </a:r>
            <a:r>
              <a:rPr kumimoji="1" lang="ja-JP" altLang="en-US" sz="1200" kern="1200" baseline="0" dirty="0">
                <a:solidFill>
                  <a:schemeClr val="tx1"/>
                </a:solidFill>
                <a:latin typeface="+mn-lt"/>
                <a:ea typeface="+mn-ea"/>
                <a:cs typeface="+mn-cs"/>
              </a:rPr>
              <a:t>」は「仲間からの愛情」「他人からの尊敬」を表します。</a:t>
            </a:r>
          </a:p>
          <a:p>
            <a:r>
              <a:rPr kumimoji="1" lang="ja-JP" altLang="en-US" sz="1200" kern="1200" baseline="0" dirty="0">
                <a:solidFill>
                  <a:schemeClr val="tx1"/>
                </a:solidFill>
                <a:latin typeface="+mn-lt"/>
                <a:ea typeface="+mn-ea"/>
                <a:cs typeface="+mn-cs"/>
              </a:rPr>
              <a:t>「</a:t>
            </a:r>
            <a:r>
              <a:rPr kumimoji="1" lang="en-US" altLang="ja-JP" sz="1200" kern="1200" baseline="0" dirty="0">
                <a:solidFill>
                  <a:schemeClr val="tx1"/>
                </a:solidFill>
                <a:latin typeface="+mn-lt"/>
                <a:ea typeface="+mn-ea"/>
                <a:cs typeface="+mn-cs"/>
              </a:rPr>
              <a:t>C</a:t>
            </a:r>
            <a:r>
              <a:rPr kumimoji="1" lang="ja-JP" altLang="en-US" sz="1200" kern="1200" baseline="0" dirty="0">
                <a:solidFill>
                  <a:schemeClr val="tx1"/>
                </a:solidFill>
                <a:latin typeface="+mn-lt"/>
                <a:ea typeface="+mn-ea"/>
                <a:cs typeface="+mn-cs"/>
              </a:rPr>
              <a:t>」は「良心」「自尊心」を表します。</a:t>
            </a:r>
          </a:p>
          <a:p>
            <a:r>
              <a:rPr kumimoji="1" lang="ja-JP" altLang="en-US" sz="1200" kern="1200" baseline="0" dirty="0">
                <a:solidFill>
                  <a:schemeClr val="tx1"/>
                </a:solidFill>
                <a:latin typeface="+mn-lt"/>
                <a:ea typeface="+mn-ea"/>
                <a:cs typeface="+mn-cs"/>
              </a:rPr>
              <a:t>「</a:t>
            </a:r>
            <a:r>
              <a:rPr kumimoji="1" lang="en-US" altLang="ja-JP" sz="1200" kern="1200" baseline="0" dirty="0">
                <a:solidFill>
                  <a:schemeClr val="tx1"/>
                </a:solidFill>
                <a:latin typeface="+mn-lt"/>
                <a:ea typeface="+mn-ea"/>
                <a:cs typeface="+mn-cs"/>
              </a:rPr>
              <a:t>M</a:t>
            </a:r>
            <a:r>
              <a:rPr kumimoji="1" lang="ja-JP" altLang="en-US" sz="1200" kern="1200" baseline="0" dirty="0">
                <a:solidFill>
                  <a:schemeClr val="tx1"/>
                </a:solidFill>
                <a:latin typeface="+mn-lt"/>
                <a:ea typeface="+mn-ea"/>
                <a:cs typeface="+mn-cs"/>
              </a:rPr>
              <a:t>」は、物質的な富や必需品や楽しみや贅沢等の象徴である「お金」を表します。</a:t>
            </a:r>
          </a:p>
          <a:p>
            <a:r>
              <a:rPr kumimoji="1" lang="ja-JP" altLang="en-US" sz="1200" kern="1200" baseline="0" dirty="0">
                <a:solidFill>
                  <a:schemeClr val="tx1"/>
                </a:solidFill>
                <a:latin typeface="+mn-lt"/>
                <a:ea typeface="+mn-ea"/>
                <a:cs typeface="+mn-cs"/>
              </a:rPr>
              <a:t>他の人々からの愛情や尊敬を受け、曇りのない良心と自尊心を持って、仲間との毎日、取引をした結果として物質的な富すなわち、報酬または利益を得ることは、事業を営む人として、この上ない幸福と言うべきでしょう。</a:t>
            </a:r>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シェルドンが最も強調しているのは、質、量、管理の方法を示した奉仕の三角形で、価値ある奉仕の要素を具体的に説明したものです。</a:t>
            </a:r>
          </a:p>
          <a:p>
            <a:r>
              <a:rPr kumimoji="1" lang="en-US" altLang="ja-JP" sz="1200" kern="1200" dirty="0">
                <a:solidFill>
                  <a:schemeClr val="tx1"/>
                </a:solidFill>
                <a:latin typeface="+mn-lt"/>
                <a:ea typeface="+mn-ea"/>
                <a:cs typeface="+mn-cs"/>
              </a:rPr>
              <a:t>Q1</a:t>
            </a:r>
            <a:r>
              <a:rPr kumimoji="1" lang="ja-JP" altLang="en-US"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売るためには品質の高い製品を作って適正な価格つけることが最初のステップです。</a:t>
            </a:r>
            <a:endParaRPr kumimoji="1" lang="ja-JP" altLang="en-US"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Q2</a:t>
            </a:r>
            <a:r>
              <a:rPr kumimoji="1" lang="ja-JP" altLang="en-US"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次のステップはいかにして十分の量を作るかです。</a:t>
            </a:r>
          </a:p>
          <a:p>
            <a:r>
              <a:rPr kumimoji="1" lang="en-US" altLang="ja-JP" sz="1200" kern="1200" dirty="0">
                <a:solidFill>
                  <a:schemeClr val="tx1"/>
                </a:solidFill>
                <a:latin typeface="+mn-lt"/>
                <a:ea typeface="+mn-ea"/>
                <a:cs typeface="+mn-cs"/>
              </a:rPr>
              <a:t>M</a:t>
            </a:r>
            <a:r>
              <a:rPr kumimoji="1" lang="ja-JP" altLang="en-US"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第</a:t>
            </a:r>
            <a:r>
              <a:rPr kumimoji="1" lang="en-US" altLang="ja-JP" sz="1200" kern="1200" dirty="0">
                <a:solidFill>
                  <a:schemeClr val="tx1"/>
                </a:solidFill>
                <a:latin typeface="+mn-lt"/>
                <a:ea typeface="+mn-ea"/>
                <a:cs typeface="+mn-cs"/>
              </a:rPr>
              <a:t>3</a:t>
            </a:r>
            <a:r>
              <a:rPr kumimoji="1" lang="ja-JP" altLang="ja-JP" sz="1200" kern="1200" dirty="0">
                <a:solidFill>
                  <a:schemeClr val="tx1"/>
                </a:solidFill>
                <a:latin typeface="+mn-lt"/>
                <a:ea typeface="+mn-ea"/>
                <a:cs typeface="+mn-cs"/>
              </a:rPr>
              <a:t>のステップは、管理の方法すなわち</a:t>
            </a:r>
            <a:r>
              <a:rPr kumimoji="1" lang="ja-JP" altLang="en-US" sz="1200" kern="1200" dirty="0">
                <a:solidFill>
                  <a:schemeClr val="tx1"/>
                </a:solidFill>
                <a:latin typeface="+mn-lt"/>
                <a:ea typeface="+mn-ea"/>
                <a:cs typeface="+mn-cs"/>
              </a:rPr>
              <a:t>事業を営む</a:t>
            </a:r>
            <a:r>
              <a:rPr kumimoji="1" lang="ja-JP" altLang="ja-JP" sz="1200" kern="1200" dirty="0">
                <a:solidFill>
                  <a:schemeClr val="tx1"/>
                </a:solidFill>
                <a:latin typeface="+mn-lt"/>
                <a:ea typeface="+mn-ea"/>
                <a:cs typeface="+mn-cs"/>
              </a:rPr>
              <a:t>人間の行動を正しく処理することです。</a:t>
            </a:r>
            <a:endParaRPr kumimoji="1" lang="ja-JP" alt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latin typeface="+mn-lt"/>
                <a:ea typeface="+mn-ea"/>
                <a:cs typeface="+mn-cs"/>
              </a:rPr>
              <a:t>「品質</a:t>
            </a:r>
            <a:r>
              <a:rPr kumimoji="1" lang="en-US" altLang="ja-JP" sz="1200" kern="1200" dirty="0">
                <a:solidFill>
                  <a:schemeClr val="tx1"/>
                </a:solidFill>
                <a:latin typeface="+mn-lt"/>
                <a:ea typeface="+mn-ea"/>
                <a:cs typeface="+mn-cs"/>
              </a:rPr>
              <a:t>Q1</a:t>
            </a:r>
            <a:r>
              <a:rPr kumimoji="1" lang="ja-JP" altLang="ja-JP" sz="1200" kern="1200" dirty="0" err="1">
                <a:solidFill>
                  <a:schemeClr val="tx1"/>
                </a:solidFill>
                <a:latin typeface="+mn-lt"/>
                <a:ea typeface="+mn-ea"/>
                <a:cs typeface="+mn-cs"/>
              </a:rPr>
              <a:t>、</a:t>
            </a:r>
            <a:r>
              <a:rPr kumimoji="1" lang="ja-JP" altLang="ja-JP" sz="1200" kern="1200" dirty="0">
                <a:solidFill>
                  <a:schemeClr val="tx1"/>
                </a:solidFill>
                <a:latin typeface="+mn-lt"/>
                <a:ea typeface="+mn-ea"/>
                <a:cs typeface="+mn-cs"/>
              </a:rPr>
              <a:t>量</a:t>
            </a:r>
            <a:r>
              <a:rPr kumimoji="1" lang="en-US" altLang="ja-JP" sz="1200" kern="1200" dirty="0">
                <a:solidFill>
                  <a:schemeClr val="tx1"/>
                </a:solidFill>
                <a:latin typeface="+mn-lt"/>
                <a:ea typeface="+mn-ea"/>
                <a:cs typeface="+mn-cs"/>
              </a:rPr>
              <a:t>Q2</a:t>
            </a:r>
            <a:r>
              <a:rPr kumimoji="1" lang="ja-JP" altLang="ja-JP" sz="1200" kern="1200" dirty="0" err="1">
                <a:solidFill>
                  <a:schemeClr val="tx1"/>
                </a:solidFill>
                <a:latin typeface="+mn-lt"/>
                <a:ea typeface="+mn-ea"/>
                <a:cs typeface="+mn-cs"/>
              </a:rPr>
              <a:t>、</a:t>
            </a:r>
            <a:r>
              <a:rPr kumimoji="1" lang="ja-JP" altLang="ja-JP" sz="1200" kern="1200" dirty="0">
                <a:solidFill>
                  <a:schemeClr val="tx1"/>
                </a:solidFill>
                <a:latin typeface="+mn-lt"/>
                <a:ea typeface="+mn-ea"/>
                <a:cs typeface="+mn-cs"/>
              </a:rPr>
              <a:t>管理の方法</a:t>
            </a:r>
            <a:r>
              <a:rPr kumimoji="1" lang="en-US" altLang="ja-JP" sz="1200" kern="1200" dirty="0">
                <a:solidFill>
                  <a:schemeClr val="tx1"/>
                </a:solidFill>
                <a:latin typeface="+mn-lt"/>
                <a:ea typeface="+mn-ea"/>
                <a:cs typeface="+mn-cs"/>
              </a:rPr>
              <a:t>M</a:t>
            </a:r>
            <a:r>
              <a:rPr kumimoji="1" lang="ja-JP" altLang="ja-JP" sz="1200" kern="1200" dirty="0">
                <a:solidFill>
                  <a:schemeClr val="tx1"/>
                </a:solidFill>
                <a:latin typeface="+mn-lt"/>
                <a:ea typeface="+mn-ea"/>
                <a:cs typeface="+mn-cs"/>
              </a:rPr>
              <a:t>」という</a:t>
            </a:r>
            <a:r>
              <a:rPr kumimoji="1" lang="ja-JP" altLang="en-US" sz="1200" kern="1200" dirty="0">
                <a:solidFill>
                  <a:schemeClr val="tx1"/>
                </a:solidFill>
                <a:latin typeface="+mn-lt"/>
                <a:ea typeface="+mn-ea"/>
                <a:cs typeface="+mn-cs"/>
              </a:rPr>
              <a:t>奉仕の三角形は</a:t>
            </a:r>
            <a:r>
              <a:rPr kumimoji="1" lang="ja-JP" altLang="ja-JP" sz="1200" kern="1200" dirty="0">
                <a:solidFill>
                  <a:schemeClr val="tx1"/>
                </a:solidFill>
                <a:latin typeface="+mn-lt"/>
                <a:ea typeface="+mn-ea"/>
                <a:cs typeface="+mn-cs"/>
              </a:rPr>
              <a:t>、物の価値を計る普遍的な基準</a:t>
            </a:r>
            <a:r>
              <a:rPr kumimoji="1" lang="ja-JP" altLang="en-US" sz="1200" kern="1200" dirty="0">
                <a:solidFill>
                  <a:schemeClr val="tx1"/>
                </a:solidFill>
                <a:latin typeface="+mn-lt"/>
                <a:ea typeface="+mn-ea"/>
                <a:cs typeface="+mn-cs"/>
              </a:rPr>
              <a:t>だと考えられます</a:t>
            </a:r>
            <a:r>
              <a:rPr kumimoji="1" lang="ja-JP" altLang="ja-JP" sz="12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この三つの要素がそろって、始めて価値ある奉仕をすることが可能になります。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この奉仕の三角形は、インドの哲学家バガバン・ダスの「平和学」という本の中でヒントを得たと述べています。シェルドンの奉仕理念がインド哲学の影響を受けていることは興味あることです。</a:t>
            </a:r>
          </a:p>
          <a:p>
            <a:endParaRPr kumimoji="1" lang="ja-JP" altLang="en-US" sz="1200" kern="1200" dirty="0">
              <a:solidFill>
                <a:schemeClr val="tx1"/>
              </a:solidFill>
              <a:latin typeface="+mn-lt"/>
              <a:ea typeface="+mn-ea"/>
              <a:cs typeface="+mn-cs"/>
            </a:endParaRPr>
          </a:p>
          <a:p>
            <a:endParaRPr kumimoji="1" lang="ja-JP" altLang="en-US" sz="1200" kern="1200" dirty="0">
              <a:solidFill>
                <a:schemeClr val="tx1"/>
              </a:solidFill>
              <a:latin typeface="+mn-lt"/>
              <a:ea typeface="+mn-ea"/>
              <a:cs typeface="+mn-cs"/>
            </a:endParaRPr>
          </a:p>
          <a:p>
            <a:endParaRPr kumimoji="1" lang="ja-JP" altLang="en-US" sz="1200" kern="1200" dirty="0">
              <a:solidFill>
                <a:schemeClr val="tx1"/>
              </a:solidFill>
              <a:latin typeface="+mn-lt"/>
              <a:ea typeface="+mn-ea"/>
              <a:cs typeface="+mn-cs"/>
            </a:endParaRPr>
          </a:p>
          <a:p>
            <a:endParaRPr kumimoji="1" lang="ja-JP" altLang="ja-JP" sz="1200" kern="1200" dirty="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effectLst/>
                <a:latin typeface="+mn-lt"/>
                <a:ea typeface="+mn-ea"/>
                <a:cs typeface="+mn-cs"/>
              </a:rPr>
              <a:t>それではシェルドンが述べている奉仕理念の各論の幾つかをご紹介しましょう</a:t>
            </a:r>
          </a:p>
          <a:p>
            <a:r>
              <a:rPr kumimoji="1" lang="ja-JP" altLang="ja-JP" sz="1200" kern="1200" dirty="0">
                <a:solidFill>
                  <a:schemeClr val="tx1"/>
                </a:solidFill>
                <a:effectLst/>
                <a:latin typeface="+mn-lt"/>
                <a:ea typeface="+mn-ea"/>
                <a:cs typeface="+mn-cs"/>
              </a:rPr>
              <a:t>人生とは貸借対照表そのものです。人生の貸借対照表の借り方には、</a:t>
            </a:r>
            <a:r>
              <a:rPr kumimoji="1" lang="en-US" altLang="ja-JP" sz="1200" kern="1200" dirty="0">
                <a:solidFill>
                  <a:schemeClr val="tx1"/>
                </a:solidFill>
                <a:effectLst/>
                <a:latin typeface="+mn-lt"/>
                <a:ea typeface="+mn-ea"/>
                <a:cs typeface="+mn-cs"/>
              </a:rPr>
              <a:t>D:dutis</a:t>
            </a:r>
            <a:r>
              <a:rPr kumimoji="1" lang="ja-JP" altLang="ja-JP" sz="1200" kern="1200" dirty="0">
                <a:solidFill>
                  <a:schemeClr val="tx1"/>
                </a:solidFill>
                <a:effectLst/>
                <a:latin typeface="+mn-lt"/>
                <a:ea typeface="+mn-ea"/>
                <a:cs typeface="+mn-cs"/>
              </a:rPr>
              <a:t>　義務、</a:t>
            </a:r>
            <a:r>
              <a:rPr kumimoji="1" lang="en-US" altLang="ja-JP" sz="1200" kern="1200" dirty="0">
                <a:solidFill>
                  <a:schemeClr val="tx1"/>
                </a:solidFill>
                <a:effectLst/>
                <a:latin typeface="+mn-lt"/>
                <a:ea typeface="+mn-ea"/>
                <a:cs typeface="+mn-cs"/>
              </a:rPr>
              <a:t>O:Obligations</a:t>
            </a:r>
            <a:r>
              <a:rPr kumimoji="1" lang="ja-JP" altLang="ja-JP" sz="1200" kern="1200" dirty="0">
                <a:solidFill>
                  <a:schemeClr val="tx1"/>
                </a:solidFill>
                <a:effectLst/>
                <a:latin typeface="+mn-lt"/>
                <a:ea typeface="+mn-ea"/>
                <a:cs typeface="+mn-cs"/>
              </a:rPr>
              <a:t>　責務、</a:t>
            </a:r>
            <a:r>
              <a:rPr kumimoji="1" lang="en-US" altLang="ja-JP" sz="1200" kern="1200" dirty="0">
                <a:solidFill>
                  <a:schemeClr val="tx1"/>
                </a:solidFill>
                <a:effectLst/>
                <a:latin typeface="+mn-lt"/>
                <a:ea typeface="+mn-ea"/>
                <a:cs typeface="+mn-cs"/>
              </a:rPr>
              <a:t>:responsibilities</a:t>
            </a:r>
            <a:r>
              <a:rPr kumimoji="1" lang="ja-JP" altLang="ja-JP" sz="1200" kern="1200" dirty="0">
                <a:solidFill>
                  <a:schemeClr val="tx1"/>
                </a:solidFill>
                <a:effectLst/>
                <a:latin typeface="+mn-lt"/>
                <a:ea typeface="+mn-ea"/>
                <a:cs typeface="+mn-cs"/>
              </a:rPr>
              <a:t>　責任があります。</a:t>
            </a:r>
          </a:p>
          <a:p>
            <a:r>
              <a:rPr kumimoji="1" lang="ja-JP" altLang="ja-JP" sz="1200" kern="1200" dirty="0">
                <a:solidFill>
                  <a:schemeClr val="tx1"/>
                </a:solidFill>
                <a:effectLst/>
                <a:latin typeface="+mn-lt"/>
                <a:ea typeface="+mn-ea"/>
                <a:cs typeface="+mn-cs"/>
              </a:rPr>
              <a:t>貸し方には、</a:t>
            </a:r>
            <a:r>
              <a:rPr kumimoji="1" lang="en-US" altLang="ja-JP" sz="1200" kern="1200" dirty="0">
                <a:solidFill>
                  <a:schemeClr val="tx1"/>
                </a:solidFill>
                <a:effectLst/>
                <a:latin typeface="+mn-lt"/>
                <a:ea typeface="+mn-ea"/>
                <a:cs typeface="+mn-cs"/>
              </a:rPr>
              <a:t>R:rights</a:t>
            </a:r>
            <a:r>
              <a:rPr kumimoji="1" lang="ja-JP" altLang="ja-JP" sz="1200" kern="1200" dirty="0">
                <a:solidFill>
                  <a:schemeClr val="tx1"/>
                </a:solidFill>
                <a:effectLst/>
                <a:latin typeface="+mn-lt"/>
                <a:ea typeface="+mn-ea"/>
                <a:cs typeface="+mn-cs"/>
              </a:rPr>
              <a:t>　権利、</a:t>
            </a:r>
            <a:r>
              <a:rPr kumimoji="1" lang="en-US" altLang="ja-JP" sz="1200" kern="1200" dirty="0">
                <a:solidFill>
                  <a:schemeClr val="tx1"/>
                </a:solidFill>
                <a:effectLst/>
                <a:latin typeface="+mn-lt"/>
                <a:ea typeface="+mn-ea"/>
                <a:cs typeface="+mn-cs"/>
              </a:rPr>
              <a:t>P:privileges</a:t>
            </a:r>
            <a:r>
              <a:rPr kumimoji="1" lang="ja-JP" altLang="ja-JP" sz="1200" kern="1200" dirty="0">
                <a:solidFill>
                  <a:schemeClr val="tx1"/>
                </a:solidFill>
                <a:effectLst/>
                <a:latin typeface="+mn-lt"/>
                <a:ea typeface="+mn-ea"/>
                <a:cs typeface="+mn-cs"/>
              </a:rPr>
              <a:t>　特典、</a:t>
            </a:r>
            <a:r>
              <a:rPr kumimoji="1" lang="en-US" altLang="ja-JP" sz="1200" kern="1200" dirty="0">
                <a:solidFill>
                  <a:schemeClr val="tx1"/>
                </a:solidFill>
                <a:effectLst/>
                <a:latin typeface="+mn-lt"/>
                <a:ea typeface="+mn-ea"/>
                <a:cs typeface="+mn-cs"/>
              </a:rPr>
              <a:t>:prerogatives</a:t>
            </a:r>
            <a:r>
              <a:rPr kumimoji="1" lang="ja-JP" altLang="ja-JP" sz="1200" kern="1200" dirty="0">
                <a:solidFill>
                  <a:schemeClr val="tx1"/>
                </a:solidFill>
                <a:effectLst/>
                <a:latin typeface="+mn-lt"/>
                <a:ea typeface="+mn-ea"/>
                <a:cs typeface="+mn-cs"/>
              </a:rPr>
              <a:t>　特権があります。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義務・責務・責任という本来の原因を遂行することが、権利・特典・特権という結果を得る唯一の方法です。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この順番を間違えて、先に権利を得ようとすることに、失敗の原因があるのです。</a:t>
            </a:r>
            <a:endParaRPr kumimoji="1" lang="ja-JP" altLang="ja-JP" sz="1200" kern="1200" dirty="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ロータリーの奉仕理念</a:t>
            </a:r>
            <a:r>
              <a:rPr kumimoji="1" lang="en-US" altLang="ja-JP" sz="1200" kern="1200" dirty="0">
                <a:solidFill>
                  <a:schemeClr val="tx1"/>
                </a:solidFill>
                <a:effectLst/>
                <a:latin typeface="+mn-lt"/>
                <a:ea typeface="+mn-ea"/>
                <a:cs typeface="+mn-cs"/>
              </a:rPr>
              <a:t> the ideal of service </a:t>
            </a:r>
            <a:r>
              <a:rPr kumimoji="1" lang="ja-JP" altLang="en-US"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He profits most who serves best </a:t>
            </a:r>
            <a:r>
              <a:rPr kumimoji="1" lang="ja-JP" altLang="en-US" sz="1200" kern="1200" dirty="0">
                <a:solidFill>
                  <a:schemeClr val="tx1"/>
                </a:solidFill>
                <a:effectLst/>
                <a:latin typeface="+mn-lt"/>
                <a:ea typeface="+mn-ea"/>
                <a:cs typeface="+mn-cs"/>
              </a:rPr>
              <a:t>と </a:t>
            </a:r>
            <a:r>
              <a:rPr kumimoji="1" lang="en-US" altLang="ja-JP" sz="1200" kern="1200" dirty="0">
                <a:solidFill>
                  <a:schemeClr val="tx1"/>
                </a:solidFill>
                <a:effectLst/>
                <a:latin typeface="+mn-lt"/>
                <a:ea typeface="+mn-ea"/>
                <a:cs typeface="+mn-cs"/>
              </a:rPr>
              <a:t>Service above self </a:t>
            </a:r>
            <a:r>
              <a:rPr kumimoji="1" lang="ja-JP" altLang="en-US" sz="1200" b="0" i="0" u="none" strike="noStrike" kern="1200" baseline="0" dirty="0">
                <a:solidFill>
                  <a:schemeClr val="tx1"/>
                </a:solidFill>
                <a:latin typeface="+mn-lt"/>
                <a:ea typeface="+mn-ea"/>
                <a:cs typeface="+mn-cs"/>
              </a:rPr>
              <a:t> という二つのモットーで表されています。</a:t>
            </a:r>
          </a:p>
          <a:p>
            <a:r>
              <a:rPr kumimoji="1" lang="en-US" altLang="ja-JP" sz="1200" kern="1200" dirty="0">
                <a:solidFill>
                  <a:schemeClr val="tx1"/>
                </a:solidFill>
                <a:effectLst/>
                <a:latin typeface="+mn-lt"/>
                <a:ea typeface="+mn-ea"/>
                <a:cs typeface="+mn-cs"/>
              </a:rPr>
              <a:t>He profits most who serves best </a:t>
            </a:r>
            <a:r>
              <a:rPr kumimoji="1" lang="ja-JP" altLang="en-US" sz="1200" kern="1200" dirty="0">
                <a:solidFill>
                  <a:schemeClr val="tx1"/>
                </a:solidFill>
                <a:effectLst/>
                <a:latin typeface="+mn-lt"/>
                <a:ea typeface="+mn-ea"/>
                <a:cs typeface="+mn-cs"/>
              </a:rPr>
              <a:t>は職業奉仕の理念であり、</a:t>
            </a:r>
            <a:r>
              <a:rPr kumimoji="1" lang="en-US" altLang="ja-JP" sz="1200" kern="1200" dirty="0">
                <a:solidFill>
                  <a:schemeClr val="tx1"/>
                </a:solidFill>
                <a:effectLst/>
                <a:latin typeface="+mn-lt"/>
                <a:ea typeface="+mn-ea"/>
                <a:cs typeface="+mn-cs"/>
              </a:rPr>
              <a:t>Service above self </a:t>
            </a:r>
            <a:r>
              <a:rPr kumimoji="1" lang="ja-JP" altLang="en-US" sz="1200" kern="1200" dirty="0">
                <a:solidFill>
                  <a:schemeClr val="tx1"/>
                </a:solidFill>
                <a:effectLst/>
                <a:latin typeface="+mn-lt"/>
                <a:ea typeface="+mn-ea"/>
                <a:cs typeface="+mn-cs"/>
              </a:rPr>
              <a:t>は対社会的奉仕活動を表す理念ですが、今日は主に、</a:t>
            </a:r>
            <a:r>
              <a:rPr kumimoji="1" lang="en-US" altLang="ja-JP" sz="1200" kern="1200" dirty="0">
                <a:solidFill>
                  <a:schemeClr val="tx1"/>
                </a:solidFill>
                <a:effectLst/>
                <a:latin typeface="+mn-lt"/>
                <a:ea typeface="+mn-ea"/>
                <a:cs typeface="+mn-cs"/>
              </a:rPr>
              <a:t>He profits most who serves best </a:t>
            </a:r>
            <a:r>
              <a:rPr kumimoji="1" lang="ja-JP" altLang="en-US" sz="1200" kern="1200" dirty="0">
                <a:solidFill>
                  <a:schemeClr val="tx1"/>
                </a:solidFill>
                <a:effectLst/>
                <a:latin typeface="+mn-lt"/>
                <a:ea typeface="+mn-ea"/>
                <a:cs typeface="+mn-cs"/>
              </a:rPr>
              <a:t>についてお話をしたいと思います。</a:t>
            </a:r>
            <a:endParaRPr kumimoji="1" lang="ja-JP" altLang="en-US" sz="1200" b="0" i="0" u="none" strike="noStrike" kern="1200" baseline="0" dirty="0">
              <a:solidFill>
                <a:schemeClr val="tx1"/>
              </a:solidFill>
              <a:latin typeface="+mn-lt"/>
              <a:ea typeface="+mn-ea"/>
              <a:cs typeface="+mn-cs"/>
            </a:endParaRPr>
          </a:p>
          <a:p>
            <a:r>
              <a:rPr kumimoji="1" lang="en-US" altLang="ja-JP" sz="1200" kern="1200" dirty="0">
                <a:solidFill>
                  <a:schemeClr val="tx1"/>
                </a:solidFill>
                <a:effectLst/>
                <a:latin typeface="+mn-lt"/>
                <a:ea typeface="+mn-ea"/>
                <a:cs typeface="+mn-cs"/>
              </a:rPr>
              <a:t>He profits most who serves best</a:t>
            </a:r>
            <a:r>
              <a:rPr kumimoji="1" lang="ja-JP" altLang="en-US" sz="1200" kern="1200" dirty="0">
                <a:solidFill>
                  <a:schemeClr val="tx1"/>
                </a:solidFill>
                <a:effectLst/>
                <a:latin typeface="+mn-lt"/>
                <a:ea typeface="+mn-ea"/>
                <a:cs typeface="+mn-cs"/>
              </a:rPr>
              <a:t>という</a:t>
            </a:r>
            <a:r>
              <a:rPr kumimoji="1" lang="ja-JP" altLang="en-US" sz="1200" b="0" i="0" u="none" strike="noStrike" kern="1200" baseline="0" dirty="0">
                <a:solidFill>
                  <a:schemeClr val="tx1"/>
                </a:solidFill>
                <a:latin typeface="+mn-lt"/>
                <a:ea typeface="+mn-ea"/>
                <a:cs typeface="+mn-cs"/>
              </a:rPr>
              <a:t>ロータリーの奉仕理念を知るためには、その提唱者であるシェルドンの文献を読めばいいと考えて、再三、</a:t>
            </a:r>
            <a:r>
              <a:rPr kumimoji="1" lang="en-US" altLang="ja-JP" sz="1200" b="0" i="0" u="none" strike="noStrike" kern="1200" baseline="0" dirty="0">
                <a:solidFill>
                  <a:schemeClr val="tx1"/>
                </a:solidFill>
                <a:latin typeface="+mn-lt"/>
                <a:ea typeface="+mn-ea"/>
                <a:cs typeface="+mn-cs"/>
              </a:rPr>
              <a:t>RI</a:t>
            </a:r>
            <a:r>
              <a:rPr kumimoji="1" lang="ja-JP" altLang="en-US" sz="1200" b="0" i="0" u="none" strike="noStrike" kern="1200" baseline="0" dirty="0">
                <a:solidFill>
                  <a:schemeClr val="tx1"/>
                </a:solidFill>
                <a:latin typeface="+mn-lt"/>
                <a:ea typeface="+mn-ea"/>
                <a:cs typeface="+mn-cs"/>
              </a:rPr>
              <a:t>本部の資料室を訪れて探しましたが、ここにはシェルドンの文献はほとんどありませんでした</a:t>
            </a:r>
            <a:r>
              <a:rPr kumimoji="1" lang="ja-JP" altLang="ja-JP" sz="1200" kern="1200" dirty="0">
                <a:solidFill>
                  <a:schemeClr val="tx1"/>
                </a:solidFill>
                <a:effectLst/>
                <a:latin typeface="+mn-lt"/>
                <a:ea typeface="+mn-ea"/>
                <a:cs typeface="+mn-cs"/>
              </a:rPr>
              <a:t>し、彼の名前を知っている人もほとんどいませんでした</a:t>
            </a:r>
            <a:r>
              <a:rPr kumimoji="1" lang="ja-JP" altLang="en-US" sz="1200" b="0" i="0" u="none" strike="noStrike" kern="1200" baseline="0" dirty="0">
                <a:solidFill>
                  <a:schemeClr val="tx1"/>
                </a:solidFill>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a:t>
            </a:fld>
            <a:endParaRPr kumimoji="1" lang="ja-JP" altLang="en-US" dirty="0"/>
          </a:p>
        </p:txBody>
      </p:sp>
    </p:spTree>
    <p:extLst>
      <p:ext uri="{BB962C8B-B14F-4D97-AF65-F5344CB8AC3E}">
        <p14:creationId xmlns:p14="http://schemas.microsoft.com/office/powerpoint/2010/main" val="408025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effectLst/>
                <a:latin typeface="+mn-lt"/>
                <a:ea typeface="+mn-ea"/>
                <a:cs typeface="+mn-cs"/>
              </a:rPr>
              <a:t>すべての事業所には正しい「質・量・管理の方法」が適用されなければなりません。</a:t>
            </a:r>
          </a:p>
          <a:p>
            <a:r>
              <a:rPr kumimoji="1" lang="ja-JP" altLang="ja-JP" sz="1200" kern="1200" dirty="0">
                <a:solidFill>
                  <a:schemeClr val="tx1"/>
                </a:solidFill>
                <a:effectLst/>
                <a:latin typeface="+mn-lt"/>
                <a:ea typeface="+mn-ea"/>
                <a:cs typeface="+mn-cs"/>
              </a:rPr>
              <a:t>良いセールスマンになろうと思えば、正しい「質・量・管理の方法」で商談を進め</a:t>
            </a:r>
            <a:r>
              <a:rPr kumimoji="1" lang="ja-JP" altLang="en-US" sz="1200" kern="1200" dirty="0">
                <a:solidFill>
                  <a:schemeClr val="tx1"/>
                </a:solidFill>
                <a:effectLst/>
                <a:latin typeface="+mn-lt"/>
                <a:ea typeface="+mn-ea"/>
                <a:cs typeface="+mn-cs"/>
              </a:rPr>
              <a:t>ることです</a:t>
            </a:r>
            <a:r>
              <a:rPr kumimoji="1" lang="ja-JP" altLang="ja-JP" sz="1200" kern="1200" dirty="0">
                <a:solidFill>
                  <a:schemeClr val="tx1"/>
                </a:solidFill>
                <a:effectLst/>
                <a:latin typeface="+mn-lt"/>
                <a:ea typeface="+mn-ea"/>
                <a:cs typeface="+mn-cs"/>
              </a:rPr>
              <a:t>。</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あなたが顧客に言っている言葉の質を確かめてください。</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良い言葉を使っていますか。顧客の心証を害するような発言はしていませんか。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あなたの商談の量は適切ですか。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論理的に話していますか。要点をしぼって話していますか。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顧客の前での態度はどうですか。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セールスマンを雇っている会社は、そのスタッフによって評価されていることを、忘れてはなりません。</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15:51</a:t>
            </a:r>
            <a:endParaRPr kumimoji="1" lang="ja-JP" altLang="ja-JP" sz="1200" kern="1200" dirty="0">
              <a:solidFill>
                <a:schemeClr val="tx1"/>
              </a:solidFill>
              <a:effectLst/>
              <a:latin typeface="+mn-lt"/>
              <a:ea typeface="+mn-ea"/>
              <a:cs typeface="+mn-cs"/>
            </a:endParaRPr>
          </a:p>
          <a:p>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貴方が製造業の良い事業主になろうと思えば、正しい</a:t>
            </a:r>
            <a:r>
              <a:rPr kumimoji="1" lang="ja-JP" altLang="ja-JP" sz="1200" kern="1200" dirty="0">
                <a:solidFill>
                  <a:schemeClr val="tx1"/>
                </a:solidFill>
                <a:latin typeface="+mn-lt"/>
                <a:ea typeface="+mn-ea"/>
                <a:cs typeface="+mn-cs"/>
              </a:rPr>
              <a:t>「質・量・管理の方法」で</a:t>
            </a:r>
            <a:r>
              <a:rPr kumimoji="1" lang="ja-JP" altLang="en-US" sz="1200" kern="1200" dirty="0">
                <a:solidFill>
                  <a:schemeClr val="tx1"/>
                </a:solidFill>
                <a:latin typeface="+mn-lt"/>
                <a:ea typeface="+mn-ea"/>
                <a:cs typeface="+mn-cs"/>
              </a:rPr>
              <a:t>企業経営</a:t>
            </a:r>
            <a:r>
              <a:rPr kumimoji="1" lang="ja-JP" altLang="ja-JP" sz="1200" kern="1200" dirty="0">
                <a:solidFill>
                  <a:schemeClr val="tx1"/>
                </a:solidFill>
                <a:latin typeface="+mn-lt"/>
                <a:ea typeface="+mn-ea"/>
                <a:cs typeface="+mn-cs"/>
              </a:rPr>
              <a:t>を進め</a:t>
            </a:r>
            <a:r>
              <a:rPr kumimoji="1" lang="ja-JP" altLang="en-US" sz="1200" kern="1200" dirty="0">
                <a:solidFill>
                  <a:schemeClr val="tx1"/>
                </a:solidFill>
                <a:latin typeface="+mn-lt"/>
                <a:ea typeface="+mn-ea"/>
                <a:cs typeface="+mn-cs"/>
              </a:rPr>
              <a:t>なければなりません</a:t>
            </a:r>
            <a:r>
              <a:rPr kumimoji="1" lang="ja-JP" altLang="ja-JP" sz="1200" kern="1200" dirty="0">
                <a:solidFill>
                  <a:schemeClr val="tx1"/>
                </a:solidFill>
                <a:latin typeface="+mn-lt"/>
                <a:ea typeface="+mn-ea"/>
                <a:cs typeface="+mn-cs"/>
              </a:rPr>
              <a:t>。</a:t>
            </a:r>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自社の製品の質に自信がありますか。</a:t>
            </a:r>
          </a:p>
          <a:p>
            <a:r>
              <a:rPr kumimoji="1" lang="ja-JP" altLang="en-US" sz="1200" kern="1200" dirty="0">
                <a:solidFill>
                  <a:schemeClr val="tx1"/>
                </a:solidFill>
                <a:latin typeface="+mn-lt"/>
                <a:ea typeface="+mn-ea"/>
                <a:cs typeface="+mn-cs"/>
              </a:rPr>
              <a:t>うっかりミスに備えた対策を講じていますか。</a:t>
            </a:r>
          </a:p>
          <a:p>
            <a:r>
              <a:rPr kumimoji="1" lang="ja-JP" altLang="en-US" sz="1200" kern="1200" dirty="0">
                <a:solidFill>
                  <a:schemeClr val="tx1"/>
                </a:solidFill>
                <a:latin typeface="+mn-lt"/>
                <a:ea typeface="+mn-ea"/>
                <a:cs typeface="+mn-cs"/>
              </a:rPr>
              <a:t>常に製品の研究開発を進めていますか。</a:t>
            </a:r>
          </a:p>
          <a:p>
            <a:r>
              <a:rPr kumimoji="1" lang="ja-JP" altLang="en-US" sz="1200" kern="1200" dirty="0">
                <a:solidFill>
                  <a:schemeClr val="tx1"/>
                </a:solidFill>
                <a:latin typeface="+mn-lt"/>
                <a:ea typeface="+mn-ea"/>
                <a:cs typeface="+mn-cs"/>
              </a:rPr>
              <a:t>十分な製品を作るための設備投資を行っていますか。</a:t>
            </a:r>
          </a:p>
          <a:p>
            <a:r>
              <a:rPr kumimoji="1" lang="ja-JP" altLang="en-US" sz="1200" kern="1200" dirty="0">
                <a:solidFill>
                  <a:schemeClr val="tx1"/>
                </a:solidFill>
                <a:latin typeface="+mn-lt"/>
                <a:ea typeface="+mn-ea"/>
                <a:cs typeface="+mn-cs"/>
              </a:rPr>
              <a:t>万一の場合に備えた対策を講じていますか。</a:t>
            </a:r>
          </a:p>
          <a:p>
            <a:r>
              <a:rPr kumimoji="1" lang="ja-JP" altLang="en-US" sz="1200" kern="1200" dirty="0">
                <a:solidFill>
                  <a:schemeClr val="tx1"/>
                </a:solidFill>
                <a:latin typeface="+mn-lt"/>
                <a:ea typeface="+mn-ea"/>
                <a:cs typeface="+mn-cs"/>
              </a:rPr>
              <a:t>マンパワーを開発するための社員教育を行っていますか。</a:t>
            </a:r>
          </a:p>
          <a:p>
            <a:r>
              <a:rPr kumimoji="1" lang="ja-JP" altLang="en-US" sz="1200" kern="1200" dirty="0">
                <a:solidFill>
                  <a:schemeClr val="tx1"/>
                </a:solidFill>
                <a:latin typeface="+mn-lt"/>
                <a:ea typeface="+mn-ea"/>
                <a:cs typeface="+mn-cs"/>
              </a:rPr>
              <a:t>社員の意見を聞いて、それを反映する機会を設けていますか。</a:t>
            </a:r>
          </a:p>
          <a:p>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latin typeface="+mn-lt"/>
                <a:ea typeface="+mn-ea"/>
                <a:cs typeface="+mn-cs"/>
              </a:rPr>
              <a:t>小売商の場合も同様に、</a:t>
            </a:r>
            <a:r>
              <a:rPr kumimoji="1"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正しい管理方法の下で、</a:t>
            </a:r>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十分な量の良い商品を顧客に提供することです。</a:t>
            </a: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商品の品質が高いこと。</a:t>
            </a:r>
            <a:endParaRPr lang="en-US" altLang="ja-JP"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一度売った商品には責任を持つこと。</a:t>
            </a:r>
            <a:endParaRPr lang="en-US" altLang="ja-JP"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理屈に合った価格であること。</a:t>
            </a: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商品の種類が豊富で、十分の量が確保できること。</a:t>
            </a: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店主や従業員の態度がいいこと。</a:t>
            </a:r>
            <a:endParaRPr lang="en-US" altLang="ja-JP"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商品知識があること。広告が適正であること。</a:t>
            </a: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最も望ましいのは、まったく管理をする必要のない職場環境を作ることです。</a:t>
            </a: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こういうことが守られている店には、何度でも行きたくなるものです。すなわちリピーターが確保できるのです。</a:t>
            </a:r>
          </a:p>
          <a:p>
            <a:endParaRPr kumimoji="1" lang="ja-JP" altLang="en-US" sz="1200" kern="1200" dirty="0">
              <a:solidFill>
                <a:schemeClr val="tx1"/>
              </a:solidFill>
              <a:latin typeface="+mn-lt"/>
              <a:ea typeface="+mn-ea"/>
              <a:cs typeface="+mn-cs"/>
            </a:endParaRPr>
          </a:p>
          <a:p>
            <a:endParaRPr kumimoji="1" lang="ja-JP" altLang="en-US" dirty="0"/>
          </a:p>
          <a:p>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ほとんどの会社は数多くの管理職を置いています。</a:t>
            </a:r>
          </a:p>
          <a:p>
            <a:r>
              <a:rPr kumimoji="1" lang="ja-JP" altLang="en-US" dirty="0"/>
              <a:t>管理職は従業員に対して作業の指示や監督をしたり、怠けていないか作業態度を監視したり、職場における不正や過ちがないように指導したりする役職であって、会社の生産性には直接関与しません。</a:t>
            </a:r>
          </a:p>
          <a:p>
            <a:endParaRPr kumimoji="1" lang="ja-JP" altLang="en-US" dirty="0"/>
          </a:p>
          <a:p>
            <a:r>
              <a:rPr kumimoji="1" lang="ja-JP" altLang="en-US" dirty="0"/>
              <a:t>従って、社員の教育が完全に行われていて管理する必要がなければ無用の役職です。</a:t>
            </a:r>
          </a:p>
          <a:p>
            <a:r>
              <a:rPr kumimoji="1" lang="ja-JP" altLang="en-US" dirty="0"/>
              <a:t>別な言い方をすれば、管理する必要のない人ほど、会社に対する貢献度が高いとも言えます。</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23</a:t>
            </a:fld>
            <a:endParaRPr kumimoji="1" lang="ja-JP" altLang="en-US" dirty="0"/>
          </a:p>
        </p:txBody>
      </p:sp>
    </p:spTree>
    <p:extLst>
      <p:ext uri="{BB962C8B-B14F-4D97-AF65-F5344CB8AC3E}">
        <p14:creationId xmlns:p14="http://schemas.microsoft.com/office/powerpoint/2010/main" val="4094481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大きな材木会社の社長が</a:t>
            </a:r>
            <a:r>
              <a:rPr kumimoji="1" lang="en-US" altLang="ja-JP" dirty="0"/>
              <a:t>A</a:t>
            </a:r>
            <a:r>
              <a:rPr kumimoji="1" lang="ja-JP" altLang="en-US" dirty="0"/>
              <a:t>事務員に言いました。</a:t>
            </a:r>
          </a:p>
          <a:p>
            <a:r>
              <a:rPr kumimoji="1" lang="ja-JP" altLang="en-US" dirty="0"/>
              <a:t>「昨夜、材木を積んだ貨車が入ったと思うので見てきてほしい。」</a:t>
            </a:r>
          </a:p>
          <a:p>
            <a:r>
              <a:rPr kumimoji="1" lang="en-US" altLang="ja-JP" dirty="0"/>
              <a:t>A</a:t>
            </a:r>
            <a:r>
              <a:rPr kumimoji="1" lang="ja-JP" altLang="en-US" dirty="0"/>
              <a:t>はヤードに行って「確かに到着しています。」と答えました。</a:t>
            </a:r>
          </a:p>
          <a:p>
            <a:r>
              <a:rPr kumimoji="1" lang="ja-JP" altLang="en-US" dirty="0"/>
              <a:t>社長は「何台到着したか。」と聞きました。</a:t>
            </a:r>
          </a:p>
          <a:p>
            <a:r>
              <a:rPr kumimoji="1" lang="en-US" altLang="ja-JP" dirty="0"/>
              <a:t>A</a:t>
            </a:r>
            <a:r>
              <a:rPr kumimoji="1" lang="ja-JP" altLang="en-US" dirty="0"/>
              <a:t>は再びヤードに行って「</a:t>
            </a:r>
            <a:r>
              <a:rPr kumimoji="1" lang="en-US" altLang="ja-JP" dirty="0"/>
              <a:t>10</a:t>
            </a:r>
            <a:r>
              <a:rPr kumimoji="1" lang="ja-JP" altLang="en-US" dirty="0"/>
              <a:t>両到着しています。」と答えました。</a:t>
            </a:r>
          </a:p>
          <a:p>
            <a:r>
              <a:rPr kumimoji="1" lang="ja-JP" altLang="en-US" dirty="0"/>
              <a:t>社長は「材木の種類は何か。」と尋ねると、</a:t>
            </a:r>
          </a:p>
          <a:p>
            <a:r>
              <a:rPr kumimoji="1" lang="en-US" altLang="ja-JP" dirty="0"/>
              <a:t>A</a:t>
            </a:r>
            <a:r>
              <a:rPr kumimoji="1" lang="ja-JP" altLang="en-US" dirty="0"/>
              <a:t>はしばらくして戻ってきて「樫の木が</a:t>
            </a:r>
            <a:r>
              <a:rPr kumimoji="1" lang="en-US" altLang="ja-JP" dirty="0"/>
              <a:t>3</a:t>
            </a:r>
            <a:r>
              <a:rPr kumimoji="1" lang="ja-JP" altLang="en-US" dirty="0"/>
              <a:t>両と杉の木が</a:t>
            </a:r>
            <a:r>
              <a:rPr kumimoji="1" lang="en-US" altLang="ja-JP" dirty="0"/>
              <a:t>7</a:t>
            </a:r>
            <a:r>
              <a:rPr kumimoji="1" lang="ja-JP" altLang="en-US" dirty="0"/>
              <a:t>両。」と答えました。</a:t>
            </a:r>
          </a:p>
          <a:p>
            <a:endParaRPr kumimoji="1" lang="ja-JP" altLang="en-US" dirty="0"/>
          </a:p>
          <a:p>
            <a:r>
              <a:rPr kumimoji="1" lang="ja-JP" altLang="en-US" dirty="0"/>
              <a:t>その</a:t>
            </a:r>
            <a:r>
              <a:rPr kumimoji="1" lang="en-US" altLang="ja-JP" dirty="0"/>
              <a:t>2</a:t>
            </a:r>
            <a:r>
              <a:rPr kumimoji="1" lang="ja-JP" altLang="en-US" dirty="0"/>
              <a:t>・</a:t>
            </a:r>
            <a:r>
              <a:rPr kumimoji="1" lang="en-US" altLang="ja-JP" dirty="0"/>
              <a:t>3</a:t>
            </a:r>
            <a:r>
              <a:rPr kumimoji="1" lang="ja-JP" altLang="en-US" dirty="0"/>
              <a:t>日後、社長は同じ質問を</a:t>
            </a:r>
            <a:r>
              <a:rPr kumimoji="1" lang="en-US" altLang="ja-JP" dirty="0"/>
              <a:t>B</a:t>
            </a:r>
            <a:r>
              <a:rPr kumimoji="1" lang="ja-JP" altLang="en-US" dirty="0"/>
              <a:t>事務員にしました。</a:t>
            </a:r>
          </a:p>
          <a:p>
            <a:r>
              <a:rPr kumimoji="1" lang="en-US" altLang="ja-JP" dirty="0"/>
              <a:t>B</a:t>
            </a:r>
            <a:r>
              <a:rPr kumimoji="1" lang="ja-JP" altLang="en-US" dirty="0"/>
              <a:t>事務員はヤードにいって戻ってきて、</a:t>
            </a:r>
          </a:p>
          <a:p>
            <a:r>
              <a:rPr kumimoji="1" lang="ja-JP" altLang="en-US" dirty="0"/>
              <a:t>「樫の木をつんだ車両が</a:t>
            </a:r>
            <a:r>
              <a:rPr kumimoji="1" lang="en-US" altLang="ja-JP" dirty="0"/>
              <a:t>4</a:t>
            </a:r>
            <a:r>
              <a:rPr kumimoji="1" lang="ja-JP" altLang="en-US" dirty="0"/>
              <a:t>両と杉の木を積んだ車両が</a:t>
            </a:r>
            <a:r>
              <a:rPr kumimoji="1" lang="en-US" altLang="ja-JP" dirty="0"/>
              <a:t>5</a:t>
            </a:r>
            <a:r>
              <a:rPr kumimoji="1" lang="ja-JP" altLang="en-US" dirty="0"/>
              <a:t>両はいっています。」と答えました。</a:t>
            </a:r>
          </a:p>
          <a:p>
            <a:r>
              <a:rPr kumimoji="1" lang="en-US" altLang="ja-JP" dirty="0"/>
              <a:t>A</a:t>
            </a:r>
            <a:r>
              <a:rPr kumimoji="1" lang="ja-JP" altLang="en-US" dirty="0"/>
              <a:t>事務員は自分が何をすべきかを理解せず、ただ見に行っただけでした。従ってすべての行動を管理しなければならなかったのです。</a:t>
            </a:r>
          </a:p>
          <a:p>
            <a:r>
              <a:rPr kumimoji="1" lang="ja-JP" altLang="en-US" dirty="0"/>
              <a:t>会社にとってはどちらの事務員が必要でしょうか。</a:t>
            </a:r>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24</a:t>
            </a:fld>
            <a:endParaRPr kumimoji="1" lang="ja-JP" altLang="en-US" dirty="0"/>
          </a:p>
        </p:txBody>
      </p:sp>
    </p:spTree>
    <p:extLst>
      <p:ext uri="{BB962C8B-B14F-4D97-AF65-F5344CB8AC3E}">
        <p14:creationId xmlns:p14="http://schemas.microsoft.com/office/powerpoint/2010/main" val="1238259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名の秘書がいます。</a:t>
            </a:r>
          </a:p>
          <a:p>
            <a:r>
              <a:rPr kumimoji="1" lang="en-US" altLang="ja-JP" dirty="0"/>
              <a:t>A</a:t>
            </a:r>
            <a:r>
              <a:rPr kumimoji="1" lang="ja-JP" altLang="en-US" dirty="0"/>
              <a:t>は下書きをすべて書いて渡さなければタイピングすることができません。</a:t>
            </a:r>
          </a:p>
          <a:p>
            <a:endParaRPr kumimoji="1" lang="ja-JP" altLang="en-US" dirty="0"/>
          </a:p>
          <a:p>
            <a:r>
              <a:rPr kumimoji="1" lang="en-US" altLang="ja-JP" dirty="0"/>
              <a:t>B</a:t>
            </a:r>
            <a:r>
              <a:rPr kumimoji="1" lang="ja-JP" altLang="en-US" dirty="0"/>
              <a:t>は喋ればそれをほぼ正確にタイピングします。</a:t>
            </a:r>
          </a:p>
          <a:p>
            <a:endParaRPr kumimoji="1" lang="ja-JP" altLang="en-US" dirty="0"/>
          </a:p>
          <a:p>
            <a:r>
              <a:rPr kumimoji="1" lang="en-US" altLang="ja-JP" dirty="0"/>
              <a:t>C</a:t>
            </a:r>
            <a:r>
              <a:rPr kumimoji="1" lang="ja-JP" altLang="en-US" dirty="0"/>
              <a:t>は要点を説明するだけで、完全な文章に仕上げますので、サインをするだけで済みます。</a:t>
            </a:r>
          </a:p>
          <a:p>
            <a:r>
              <a:rPr kumimoji="1" lang="ja-JP" altLang="en-US" dirty="0"/>
              <a:t>あなただったら、どの秘書を雇いますか。</a:t>
            </a:r>
          </a:p>
          <a:p>
            <a:r>
              <a:rPr kumimoji="1" lang="ja-JP" altLang="en-US" dirty="0"/>
              <a:t>管理する必要のない社員を養成することが会社を隆盛に導くのです。</a:t>
            </a:r>
            <a:endParaRPr kumimoji="1" lang="en-US" altLang="ja-JP" dirty="0"/>
          </a:p>
          <a:p>
            <a:endParaRPr kumimoji="1" lang="en-US" altLang="ja-JP" dirty="0"/>
          </a:p>
          <a:p>
            <a:r>
              <a:rPr kumimoji="1" lang="en-US" altLang="ja-JP" dirty="0"/>
              <a:t>16:00</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25</a:t>
            </a:fld>
            <a:endParaRPr kumimoji="1" lang="ja-JP" altLang="en-US" dirty="0"/>
          </a:p>
        </p:txBody>
      </p:sp>
    </p:spTree>
    <p:extLst>
      <p:ext uri="{BB962C8B-B14F-4D97-AF65-F5344CB8AC3E}">
        <p14:creationId xmlns:p14="http://schemas.microsoft.com/office/powerpoint/2010/main" val="2304129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よい奉仕を実践するためには自己開発してマンパワーを高めなければなりません。</a:t>
            </a:r>
          </a:p>
          <a:p>
            <a:r>
              <a:rPr kumimoji="1" lang="ja-JP" altLang="en-US" dirty="0"/>
              <a:t>そのためには先ず知力を開発しなければなりません。知力には判断力、理解力、思考力、許容力が含まれます。</a:t>
            </a:r>
          </a:p>
          <a:p>
            <a:endParaRPr kumimoji="1" lang="ja-JP" altLang="en-US" dirty="0"/>
          </a:p>
          <a:p>
            <a:r>
              <a:rPr kumimoji="1" lang="ja-JP" altLang="en-US" dirty="0"/>
              <a:t>感覚力からは情緒的な要素として感受性が生まれます。</a:t>
            </a:r>
            <a:r>
              <a:rPr kumimoji="1" lang="ja-JP" altLang="en-US" sz="1200" b="0" i="0" u="none" strike="noStrike" kern="1200" baseline="0" dirty="0">
                <a:solidFill>
                  <a:schemeClr val="tx1"/>
                </a:solidFill>
                <a:latin typeface="+mn-lt"/>
                <a:ea typeface="+mn-ea"/>
                <a:cs typeface="+mn-cs"/>
              </a:rPr>
              <a:t>建設的な感覚の開発によって、永久に満足できる奉仕を表現することができます。</a:t>
            </a:r>
          </a:p>
          <a:p>
            <a:endParaRPr lang="ja-JP" altLang="en-US" dirty="0"/>
          </a:p>
          <a:p>
            <a:r>
              <a:rPr lang="ja-JP" altLang="en-US" dirty="0"/>
              <a:t>健全な精神は健全な肉体に宿ります。何事にも耐え忍ぶ身体を作ることが大切です。</a:t>
            </a:r>
          </a:p>
          <a:p>
            <a:endParaRPr lang="ja-JP" altLang="en-US" dirty="0"/>
          </a:p>
          <a:p>
            <a:r>
              <a:rPr lang="ja-JP" altLang="en-US" dirty="0"/>
              <a:t>物事を決定しそれを行動に移すのは意思の力です。</a:t>
            </a:r>
          </a:p>
          <a:p>
            <a:r>
              <a:rPr lang="ja-JP" altLang="en-US" dirty="0"/>
              <a:t>これらの四つの力が組み合わされて建設的なマンパワーが生まれるのです。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26</a:t>
            </a:fld>
            <a:endParaRPr kumimoji="1" lang="ja-JP" altLang="en-US"/>
          </a:p>
        </p:txBody>
      </p:sp>
    </p:spTree>
    <p:extLst>
      <p:ext uri="{BB962C8B-B14F-4D97-AF65-F5344CB8AC3E}">
        <p14:creationId xmlns:p14="http://schemas.microsoft.com/office/powerpoint/2010/main" val="3354531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effectLst/>
                <a:latin typeface="+mn-lt"/>
                <a:ea typeface="+mn-ea"/>
                <a:cs typeface="+mn-cs"/>
              </a:rPr>
              <a:t>人間関係学から事業経営を考えなければなりません。</a:t>
            </a:r>
          </a:p>
          <a:p>
            <a:r>
              <a:rPr kumimoji="1" lang="ja-JP" altLang="ja-JP" sz="1200" kern="1200" dirty="0">
                <a:solidFill>
                  <a:schemeClr val="tx1"/>
                </a:solidFill>
                <a:effectLst/>
                <a:latin typeface="+mn-lt"/>
                <a:ea typeface="+mn-ea"/>
                <a:cs typeface="+mn-cs"/>
              </a:rPr>
              <a:t>良好な労働環境を提供するのは資本家の責務であると考えて、適正な報酬を支払うこと、安全、福利厚生、社会保障、快適な生活を保証すること、教育の機会を与えることが必要です。資本家が利益を独占するのではなくて、従業員や取引に関係する人たちと適正に再配分することが継続的に利益を得る方法なのです。</a:t>
            </a:r>
          </a:p>
          <a:p>
            <a:r>
              <a:rPr kumimoji="1" lang="ja-JP" altLang="ja-JP" sz="1200" kern="1200" dirty="0">
                <a:solidFill>
                  <a:schemeClr val="tx1"/>
                </a:solidFill>
                <a:effectLst/>
                <a:latin typeface="+mn-lt"/>
                <a:ea typeface="+mn-ea"/>
                <a:cs typeface="+mn-cs"/>
              </a:rPr>
              <a:t>企業がグローバル競争に勝つために、有能な人たちは正規雇用者としてしっかり確保する代わりに、単なる労働力として使う人たちを低賃金で雇うということは、シェルドンの理念に反する行為です。</a:t>
            </a:r>
          </a:p>
          <a:p>
            <a:r>
              <a:rPr kumimoji="1" lang="ja-JP" altLang="ja-JP" sz="1200" kern="1200" dirty="0">
                <a:solidFill>
                  <a:schemeClr val="tx1"/>
                </a:solidFill>
                <a:effectLst/>
                <a:latin typeface="+mn-lt"/>
                <a:ea typeface="+mn-ea"/>
                <a:cs typeface="+mn-cs"/>
              </a:rPr>
              <a:t>従業員の雇用主に対する責務は、最善を尽くして働くこと。過失を最小限におさえること。会社の管理運営に協力することが要請されます。</a:t>
            </a:r>
          </a:p>
          <a:p>
            <a:r>
              <a:rPr kumimoji="1" lang="ja-JP" altLang="ja-JP" sz="1200" kern="1200" dirty="0">
                <a:solidFill>
                  <a:schemeClr val="tx1"/>
                </a:solidFill>
                <a:effectLst/>
                <a:latin typeface="+mn-lt"/>
                <a:ea typeface="+mn-ea"/>
                <a:cs typeface="+mn-cs"/>
              </a:rPr>
              <a:t>雇用主と従業員がこの三種類の責務をお互いに果たすことが、会社の発展に繋がるのです。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ビジネスマンの目的は発展的な事業を構築することであり、その目的を達成するためには、奉仕の理念に基づいて、継続的に利益をもたらす顧客を確保することが必要です。</a:t>
            </a:r>
          </a:p>
          <a:p>
            <a:r>
              <a:rPr kumimoji="1" lang="ja-JP" altLang="ja-JP" sz="1200" kern="1200" dirty="0">
                <a:solidFill>
                  <a:schemeClr val="tx1"/>
                </a:solidFill>
                <a:effectLst/>
                <a:latin typeface="+mn-lt"/>
                <a:ea typeface="+mn-ea"/>
                <a:cs typeface="+mn-cs"/>
              </a:rPr>
              <a:t>事業に成功するためには、次の五つのステップを達成しなければなりません。</a:t>
            </a:r>
            <a:endParaRPr kumimoji="1" lang="ja-JP" altLang="en-US"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先ず、価値ある奉仕を実践しようという願望を持つことです。本来人間の心にあるのは豊かな暮らしをしたいという金銭的欲望ですが、貴重な奉仕を行う本当の願望は経済的な願望だけではありません。</a:t>
            </a:r>
          </a:p>
          <a:p>
            <a:pPr lvl="0"/>
            <a:endParaRPr kumimoji="1" lang="ja-JP" altLang="en-US"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その願望をかなえるためには、奉仕を実践に移す能力を開発しなければなりません。すなわち知的な能力、心の信頼性、身体の耐久性が必要になってきます。</a:t>
            </a:r>
          </a:p>
          <a:p>
            <a:pPr lvl="0"/>
            <a:endParaRPr kumimoji="1" lang="ja-JP" altLang="en-US"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開発された能力は、行動</a:t>
            </a:r>
            <a:r>
              <a:rPr kumimoji="1" lang="ja-JP" altLang="en-US" sz="1200" kern="1200" dirty="0">
                <a:solidFill>
                  <a:schemeClr val="tx1"/>
                </a:solidFill>
                <a:effectLst/>
                <a:latin typeface="+mn-lt"/>
                <a:ea typeface="+mn-ea"/>
                <a:cs typeface="+mn-cs"/>
              </a:rPr>
              <a:t>に移す</a:t>
            </a:r>
            <a:r>
              <a:rPr kumimoji="1" lang="ja-JP" altLang="ja-JP" sz="1200" kern="1200" dirty="0">
                <a:solidFill>
                  <a:schemeClr val="tx1"/>
                </a:solidFill>
                <a:effectLst/>
                <a:latin typeface="+mn-lt"/>
                <a:ea typeface="+mn-ea"/>
                <a:cs typeface="+mn-cs"/>
              </a:rPr>
              <a:t>ことで機能を発揮します。</a:t>
            </a:r>
          </a:p>
          <a:p>
            <a:pPr lvl="0"/>
            <a:endParaRPr kumimoji="1" lang="ja-JP" altLang="en-US"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現実に行われた奉仕には、正当な報酬が支払われなければなりません。これは経営者にも従業員にもその奉仕に相応しい適正な</a:t>
            </a:r>
            <a:r>
              <a:rPr kumimoji="1" lang="ja-JP" altLang="en-US" sz="1200" kern="1200" dirty="0">
                <a:solidFill>
                  <a:schemeClr val="tx1"/>
                </a:solidFill>
                <a:effectLst/>
                <a:latin typeface="+mn-lt"/>
                <a:ea typeface="+mn-ea"/>
                <a:cs typeface="+mn-cs"/>
              </a:rPr>
              <a:t>利益や</a:t>
            </a:r>
            <a:r>
              <a:rPr kumimoji="1" lang="ja-JP" altLang="ja-JP" sz="1200" kern="1200" dirty="0">
                <a:solidFill>
                  <a:schemeClr val="tx1"/>
                </a:solidFill>
                <a:effectLst/>
                <a:latin typeface="+mn-lt"/>
                <a:ea typeface="+mn-ea"/>
                <a:cs typeface="+mn-cs"/>
              </a:rPr>
              <a:t>報酬が支払われなければならないことを意味します。</a:t>
            </a:r>
          </a:p>
          <a:p>
            <a:pPr lvl="0"/>
            <a:endParaRPr kumimoji="1" lang="ja-JP" altLang="en-US"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奉仕の対価として得た報酬は、貯蓄や活用や節約によって利益を保全しなければなりません。</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これらの五つのステップを達成するために必要なのが教育です。</a:t>
            </a:r>
          </a:p>
          <a:p>
            <a:endParaRPr kumimoji="1"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28</a:t>
            </a:fld>
            <a:endParaRPr kumimoji="1" lang="ja-JP" altLang="en-US"/>
          </a:p>
        </p:txBody>
      </p:sp>
    </p:spTree>
    <p:extLst>
      <p:ext uri="{BB962C8B-B14F-4D97-AF65-F5344CB8AC3E}">
        <p14:creationId xmlns:p14="http://schemas.microsoft.com/office/powerpoint/2010/main" val="4114001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10000"/>
          </a:bodyPr>
          <a:lstStyle/>
          <a:p>
            <a:r>
              <a:rPr kumimoji="1" lang="ja-JP" altLang="en-US" baseline="0" dirty="0"/>
              <a:t>シェルドンは</a:t>
            </a:r>
            <a:r>
              <a:rPr kumimoji="1" lang="en-US" altLang="ja-JP" baseline="0" dirty="0"/>
              <a:t>1930</a:t>
            </a:r>
            <a:r>
              <a:rPr kumimoji="1" lang="ja-JP" altLang="en-US" baseline="0" dirty="0"/>
              <a:t>年にシカゴクラﾌﾞを退会し、</a:t>
            </a:r>
            <a:r>
              <a:rPr kumimoji="1" lang="en-US" altLang="ja-JP" baseline="0" dirty="0"/>
              <a:t>1935</a:t>
            </a:r>
            <a:r>
              <a:rPr kumimoji="1" lang="ja-JP" altLang="en-US" baseline="0" dirty="0"/>
              <a:t>年にこの世を去っています。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ニューヨーク州のキングストーンにある、シェルドンのお墓には</a:t>
            </a:r>
            <a:r>
              <a:rPr kumimoji="1" lang="en-US" altLang="ja-JP" sz="1200" kern="1200" dirty="0">
                <a:solidFill>
                  <a:schemeClr val="tx1"/>
                </a:solidFill>
                <a:effectLst/>
                <a:latin typeface="+mn-lt"/>
                <a:ea typeface="+mn-ea"/>
                <a:cs typeface="+mn-cs"/>
              </a:rPr>
              <a:t>He profits most who serves</a:t>
            </a:r>
            <a:r>
              <a:rPr kumimoji="1" lang="en-US" altLang="ja-JP" sz="1200" kern="1200" baseline="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best </a:t>
            </a:r>
            <a:r>
              <a:rPr kumimoji="1" lang="ja-JP" altLang="ja-JP" sz="1200" kern="1200" dirty="0">
                <a:solidFill>
                  <a:schemeClr val="tx1"/>
                </a:solidFill>
                <a:effectLst/>
                <a:latin typeface="+mn-lt"/>
                <a:ea typeface="+mn-ea"/>
                <a:cs typeface="+mn-cs"/>
              </a:rPr>
              <a:t>というモットーと共に、質、量、管理状態を表す奉仕の三角形が刻まれていることは、みなさんご存知のことですが、よくよく調べると、この三角形は円で囲まれ、更にその周りを四角形で囲んでいることが分かります。</a:t>
            </a:r>
          </a:p>
          <a:p>
            <a:endParaRPr kumimoji="1" lang="ja-JP" altLang="en-US" baseline="0"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effectLst/>
                <a:latin typeface="+mn-lt"/>
                <a:ea typeface="+mn-ea"/>
                <a:cs typeface="+mn-cs"/>
              </a:rPr>
              <a:t>そこでので、アメリカの国会図書館のリストと、アメリカやイギリスの古本屋のインターネット上のネットワークを利用して、シェルドンの文献の蒐集作業を行い、現在までに</a:t>
            </a:r>
            <a:r>
              <a:rPr kumimoji="1" lang="en-US" altLang="ja-JP" sz="1200" kern="1200" dirty="0">
                <a:solidFill>
                  <a:schemeClr val="tx1"/>
                </a:solidFill>
                <a:effectLst/>
                <a:latin typeface="+mn-lt"/>
                <a:ea typeface="+mn-ea"/>
                <a:cs typeface="+mn-cs"/>
              </a:rPr>
              <a:t>60</a:t>
            </a:r>
            <a:r>
              <a:rPr kumimoji="1" lang="ja-JP" altLang="ja-JP" sz="1200" kern="1200" dirty="0">
                <a:solidFill>
                  <a:schemeClr val="tx1"/>
                </a:solidFill>
                <a:effectLst/>
                <a:latin typeface="+mn-lt"/>
                <a:ea typeface="+mn-ea"/>
                <a:cs typeface="+mn-cs"/>
              </a:rPr>
              <a:t>冊近く集めることができました。 </a:t>
            </a:r>
          </a:p>
          <a:p>
            <a:r>
              <a:rPr kumimoji="1" lang="ja-JP" altLang="ja-JP" sz="1200" kern="1200" dirty="0">
                <a:solidFill>
                  <a:schemeClr val="tx1"/>
                </a:solidFill>
                <a:effectLst/>
                <a:latin typeface="+mn-lt"/>
                <a:ea typeface="+mn-ea"/>
                <a:cs typeface="+mn-cs"/>
              </a:rPr>
              <a:t>その主なものには、 </a:t>
            </a:r>
          </a:p>
          <a:p>
            <a:r>
              <a:rPr kumimoji="1" lang="en-US" altLang="ja-JP" sz="1200" kern="1200" dirty="0">
                <a:solidFill>
                  <a:schemeClr val="tx1"/>
                </a:solidFill>
                <a:effectLst/>
                <a:latin typeface="+mn-lt"/>
                <a:ea typeface="+mn-ea"/>
                <a:cs typeface="+mn-cs"/>
              </a:rPr>
              <a:t>1902</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1924</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Successful Selling</a:t>
            </a:r>
            <a:r>
              <a:rPr kumimoji="1" lang="ja-JP" altLang="ja-JP" sz="1200" kern="1200" dirty="0">
                <a:solidFill>
                  <a:schemeClr val="tx1"/>
                </a:solidFill>
                <a:effectLst/>
                <a:latin typeface="+mn-lt"/>
                <a:ea typeface="+mn-ea"/>
                <a:cs typeface="+mn-cs"/>
              </a:rPr>
              <a:t>商売に成功する方法</a:t>
            </a:r>
          </a:p>
          <a:p>
            <a:r>
              <a:rPr kumimoji="1" lang="en-US" altLang="ja-JP" sz="1200" kern="1200" dirty="0">
                <a:solidFill>
                  <a:schemeClr val="tx1"/>
                </a:solidFill>
                <a:effectLst/>
                <a:latin typeface="+mn-lt"/>
                <a:ea typeface="+mn-ea"/>
                <a:cs typeface="+mn-cs"/>
              </a:rPr>
              <a:t>1902</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1939The Sheldon Course</a:t>
            </a:r>
            <a:r>
              <a:rPr kumimoji="1" lang="ja-JP" altLang="ja-JP" sz="1200" kern="1200" dirty="0">
                <a:solidFill>
                  <a:schemeClr val="tx1"/>
                </a:solidFill>
                <a:effectLst/>
                <a:latin typeface="+mn-lt"/>
                <a:ea typeface="+mn-ea"/>
                <a:cs typeface="+mn-cs"/>
              </a:rPr>
              <a:t>シェルドン・コース</a:t>
            </a:r>
          </a:p>
          <a:p>
            <a:r>
              <a:rPr kumimoji="1" lang="en-US" altLang="ja-JP" sz="1200" kern="1200" dirty="0">
                <a:solidFill>
                  <a:schemeClr val="tx1"/>
                </a:solidFill>
                <a:effectLst/>
                <a:latin typeface="+mn-lt"/>
                <a:ea typeface="+mn-ea"/>
                <a:cs typeface="+mn-cs"/>
              </a:rPr>
              <a:t>1903</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1906</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The Science of Successful Salesmanship </a:t>
            </a:r>
            <a:r>
              <a:rPr kumimoji="1" lang="ja-JP" altLang="ja-JP" sz="1200" kern="1200" dirty="0">
                <a:solidFill>
                  <a:schemeClr val="tx1"/>
                </a:solidFill>
                <a:effectLst/>
                <a:latin typeface="+mn-lt"/>
                <a:ea typeface="+mn-ea"/>
                <a:cs typeface="+mn-cs"/>
              </a:rPr>
              <a:t>成功する販売学</a:t>
            </a:r>
          </a:p>
          <a:p>
            <a:r>
              <a:rPr kumimoji="1" lang="en-US" altLang="ja-JP" sz="1200" kern="1200" dirty="0">
                <a:solidFill>
                  <a:schemeClr val="tx1"/>
                </a:solidFill>
                <a:effectLst/>
                <a:latin typeface="+mn-lt"/>
                <a:ea typeface="+mn-ea"/>
                <a:cs typeface="+mn-cs"/>
              </a:rPr>
              <a:t>1904</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1917</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The Science of Business</a:t>
            </a:r>
            <a:r>
              <a:rPr kumimoji="1" lang="ja-JP" altLang="ja-JP" sz="1200" kern="1200" dirty="0">
                <a:solidFill>
                  <a:schemeClr val="tx1"/>
                </a:solidFill>
                <a:effectLst/>
                <a:latin typeface="+mn-lt"/>
                <a:ea typeface="+mn-ea"/>
                <a:cs typeface="+mn-cs"/>
              </a:rPr>
              <a:t>経営学</a:t>
            </a:r>
          </a:p>
          <a:p>
            <a:r>
              <a:rPr kumimoji="1" lang="en-US" altLang="ja-JP" sz="1200" kern="1200" dirty="0">
                <a:solidFill>
                  <a:schemeClr val="tx1"/>
                </a:solidFill>
                <a:effectLst/>
                <a:latin typeface="+mn-lt"/>
                <a:ea typeface="+mn-ea"/>
                <a:cs typeface="+mn-cs"/>
              </a:rPr>
              <a:t>1906</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1907</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The Science of Industrial Success</a:t>
            </a:r>
            <a:r>
              <a:rPr kumimoji="1" lang="ja-JP" altLang="ja-JP" sz="1200" kern="1200" dirty="0">
                <a:solidFill>
                  <a:schemeClr val="tx1"/>
                </a:solidFill>
                <a:effectLst/>
                <a:latin typeface="+mn-lt"/>
                <a:ea typeface="+mn-ea"/>
                <a:cs typeface="+mn-cs"/>
              </a:rPr>
              <a:t>産業成功学</a:t>
            </a:r>
          </a:p>
          <a:p>
            <a:r>
              <a:rPr kumimoji="1" lang="en-US" altLang="ja-JP" sz="1200" kern="1200" dirty="0">
                <a:solidFill>
                  <a:schemeClr val="tx1"/>
                </a:solidFill>
                <a:effectLst/>
                <a:latin typeface="+mn-lt"/>
                <a:ea typeface="+mn-ea"/>
                <a:cs typeface="+mn-cs"/>
              </a:rPr>
              <a:t>1907</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1910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The Science of Business Building</a:t>
            </a:r>
            <a:r>
              <a:rPr kumimoji="1" lang="ja-JP" altLang="ja-JP" sz="1200" kern="1200" dirty="0">
                <a:solidFill>
                  <a:schemeClr val="tx1"/>
                </a:solidFill>
                <a:effectLst/>
                <a:latin typeface="+mn-lt"/>
                <a:ea typeface="+mn-ea"/>
                <a:cs typeface="+mn-cs"/>
              </a:rPr>
              <a:t>経営構築学</a:t>
            </a:r>
          </a:p>
          <a:p>
            <a:r>
              <a:rPr kumimoji="1" lang="en-US" altLang="ja-JP" sz="1200" kern="1200" dirty="0">
                <a:solidFill>
                  <a:schemeClr val="tx1"/>
                </a:solidFill>
                <a:effectLst/>
                <a:latin typeface="+mn-lt"/>
                <a:ea typeface="+mn-ea"/>
                <a:cs typeface="+mn-cs"/>
              </a:rPr>
              <a:t>1911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The Art of Selling</a:t>
            </a:r>
            <a:r>
              <a:rPr kumimoji="1" lang="ja-JP" altLang="ja-JP" sz="1200" kern="1200" dirty="0">
                <a:solidFill>
                  <a:schemeClr val="tx1"/>
                </a:solidFill>
                <a:effectLst/>
                <a:latin typeface="+mn-lt"/>
                <a:ea typeface="+mn-ea"/>
                <a:cs typeface="+mn-cs"/>
              </a:rPr>
              <a:t>販売術</a:t>
            </a:r>
          </a:p>
          <a:p>
            <a:r>
              <a:rPr kumimoji="1" lang="en-US" altLang="ja-JP" sz="1200" kern="1200" dirty="0">
                <a:solidFill>
                  <a:schemeClr val="tx1"/>
                </a:solidFill>
                <a:effectLst/>
                <a:latin typeface="+mn-lt"/>
                <a:ea typeface="+mn-ea"/>
                <a:cs typeface="+mn-cs"/>
              </a:rPr>
              <a:t>1929</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Service and conservation</a:t>
            </a:r>
            <a:r>
              <a:rPr kumimoji="1" lang="ja-JP" altLang="ja-JP" sz="1200" kern="1200" dirty="0">
                <a:solidFill>
                  <a:schemeClr val="tx1"/>
                </a:solidFill>
                <a:effectLst/>
                <a:latin typeface="+mn-lt"/>
                <a:ea typeface="+mn-ea"/>
                <a:cs typeface="+mn-cs"/>
              </a:rPr>
              <a:t>奉仕の原則と保全の法則</a:t>
            </a:r>
          </a:p>
          <a:p>
            <a:r>
              <a:rPr kumimoji="1" lang="ja-JP" altLang="ja-JP" sz="1200" kern="1200" dirty="0">
                <a:solidFill>
                  <a:schemeClr val="tx1"/>
                </a:solidFill>
                <a:effectLst/>
                <a:latin typeface="+mn-lt"/>
                <a:ea typeface="+mn-ea"/>
                <a:cs typeface="+mn-cs"/>
              </a:rPr>
              <a:t>奉仕の原則と保全の法則以外は、彼が設立していたシェルドン・スクールの教科書として発行されたものです。 </a:t>
            </a:r>
          </a:p>
          <a:p>
            <a:r>
              <a:rPr kumimoji="1" lang="ja-JP" altLang="ja-JP" sz="1200" kern="1200" dirty="0">
                <a:solidFill>
                  <a:schemeClr val="tx1"/>
                </a:solidFill>
                <a:effectLst/>
                <a:latin typeface="+mn-lt"/>
                <a:ea typeface="+mn-ea"/>
                <a:cs typeface="+mn-cs"/>
              </a:rPr>
              <a:t>これらの文献はすべて、私が主宰しております「源流の会」のウエブサイトに収録してありますのでぜひご覧ください。</a:t>
            </a:r>
            <a:endParaRPr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a:t>
            </a:fld>
            <a:endParaRPr kumimoji="1"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47500" lnSpcReduction="20000"/>
          </a:bodyPr>
          <a:lstStyle/>
          <a:p>
            <a:r>
              <a:rPr kumimoji="1" lang="ja-JP" altLang="ja-JP" sz="1200" kern="1200" dirty="0">
                <a:solidFill>
                  <a:schemeClr val="tx1"/>
                </a:solidFill>
                <a:effectLst/>
                <a:latin typeface="+mn-lt"/>
                <a:ea typeface="+mn-ea"/>
                <a:cs typeface="+mn-cs"/>
              </a:rPr>
              <a:t>よく見ると、一番外側の四角形の辺に文字が一文字ずつ、刻みこまれています。</a:t>
            </a:r>
          </a:p>
          <a:p>
            <a:r>
              <a:rPr kumimoji="1" lang="ja-JP" altLang="ja-JP" sz="1200" kern="1200" dirty="0">
                <a:solidFill>
                  <a:schemeClr val="tx1"/>
                </a:solidFill>
                <a:effectLst/>
                <a:latin typeface="+mn-lt"/>
                <a:ea typeface="+mn-ea"/>
                <a:cs typeface="+mn-cs"/>
              </a:rPr>
              <a:t>上にＡ、左にＲ、下にＥ、右にＡの文字が刻まれています。これはシェルドンが強調した教育論、すなわち領域学を意味します。</a:t>
            </a:r>
          </a:p>
          <a:p>
            <a:r>
              <a:rPr kumimoji="1" lang="en-US" altLang="ja-JP" sz="1200" kern="1200" dirty="0">
                <a:solidFill>
                  <a:schemeClr val="tx1"/>
                </a:solidFill>
                <a:effectLst/>
                <a:latin typeface="+mn-lt"/>
                <a:ea typeface="+mn-ea"/>
                <a:cs typeface="+mn-cs"/>
              </a:rPr>
              <a:t>A  Ability</a:t>
            </a:r>
            <a:r>
              <a:rPr kumimoji="1" lang="ja-JP" altLang="ja-JP" sz="1200" kern="1200" dirty="0">
                <a:solidFill>
                  <a:schemeClr val="tx1"/>
                </a:solidFill>
                <a:effectLst/>
                <a:latin typeface="+mn-lt"/>
                <a:ea typeface="+mn-ea"/>
                <a:cs typeface="+mn-cs"/>
              </a:rPr>
              <a:t>　能力。</a:t>
            </a:r>
            <a:r>
              <a:rPr kumimoji="1" lang="en-US" altLang="ja-JP" sz="1200" kern="1200" dirty="0">
                <a:solidFill>
                  <a:schemeClr val="tx1"/>
                </a:solidFill>
                <a:effectLst/>
                <a:latin typeface="+mn-lt"/>
                <a:ea typeface="+mn-ea"/>
                <a:cs typeface="+mn-cs"/>
              </a:rPr>
              <a:t>R  Reliability</a:t>
            </a:r>
            <a:r>
              <a:rPr kumimoji="1" lang="ja-JP" altLang="ja-JP" sz="1200" kern="1200" dirty="0">
                <a:solidFill>
                  <a:schemeClr val="tx1"/>
                </a:solidFill>
                <a:effectLst/>
                <a:latin typeface="+mn-lt"/>
                <a:ea typeface="+mn-ea"/>
                <a:cs typeface="+mn-cs"/>
              </a:rPr>
              <a:t>　信頼性。</a:t>
            </a:r>
            <a:r>
              <a:rPr kumimoji="1" lang="en-US" altLang="ja-JP" sz="1200" kern="1200" dirty="0">
                <a:solidFill>
                  <a:schemeClr val="tx1"/>
                </a:solidFill>
                <a:effectLst/>
                <a:latin typeface="+mn-lt"/>
                <a:ea typeface="+mn-ea"/>
                <a:cs typeface="+mn-cs"/>
              </a:rPr>
              <a:t>E  Endurance</a:t>
            </a:r>
            <a:r>
              <a:rPr kumimoji="1" lang="ja-JP" altLang="ja-JP" sz="1200" kern="1200" dirty="0">
                <a:solidFill>
                  <a:schemeClr val="tx1"/>
                </a:solidFill>
                <a:effectLst/>
                <a:latin typeface="+mn-lt"/>
                <a:ea typeface="+mn-ea"/>
                <a:cs typeface="+mn-cs"/>
              </a:rPr>
              <a:t>　忍耐力。</a:t>
            </a:r>
            <a:r>
              <a:rPr kumimoji="1" lang="en-US" altLang="ja-JP" sz="1200" kern="1200" dirty="0">
                <a:solidFill>
                  <a:schemeClr val="tx1"/>
                </a:solidFill>
                <a:effectLst/>
                <a:latin typeface="+mn-lt"/>
                <a:ea typeface="+mn-ea"/>
                <a:cs typeface="+mn-cs"/>
              </a:rPr>
              <a:t>A  Action</a:t>
            </a:r>
            <a:r>
              <a:rPr kumimoji="1" lang="ja-JP" altLang="ja-JP" sz="1200" kern="1200" dirty="0">
                <a:solidFill>
                  <a:schemeClr val="tx1"/>
                </a:solidFill>
                <a:effectLst/>
                <a:latin typeface="+mn-lt"/>
                <a:ea typeface="+mn-ea"/>
                <a:cs typeface="+mn-cs"/>
              </a:rPr>
              <a:t>　行動力</a:t>
            </a:r>
          </a:p>
          <a:p>
            <a:r>
              <a:rPr kumimoji="1" lang="ja-JP" altLang="ja-JP" sz="1200" kern="1200" dirty="0">
                <a:solidFill>
                  <a:schemeClr val="tx1"/>
                </a:solidFill>
                <a:effectLst/>
                <a:latin typeface="+mn-lt"/>
                <a:ea typeface="+mn-ea"/>
                <a:cs typeface="+mn-cs"/>
              </a:rPr>
              <a:t>の頭文字を組み合わせた、</a:t>
            </a:r>
            <a:r>
              <a:rPr kumimoji="1" lang="en-US" altLang="ja-JP" sz="1200" kern="1200" dirty="0">
                <a:solidFill>
                  <a:schemeClr val="tx1"/>
                </a:solidFill>
                <a:effectLst/>
                <a:latin typeface="+mn-lt"/>
                <a:ea typeface="+mn-ea"/>
                <a:cs typeface="+mn-cs"/>
              </a:rPr>
              <a:t>AERA</a:t>
            </a:r>
            <a:r>
              <a:rPr kumimoji="1" lang="ja-JP" altLang="ja-JP" sz="1200" kern="1200" dirty="0">
                <a:solidFill>
                  <a:schemeClr val="tx1"/>
                </a:solidFill>
                <a:effectLst/>
                <a:latin typeface="+mn-lt"/>
                <a:ea typeface="+mn-ea"/>
                <a:cs typeface="+mn-cs"/>
              </a:rPr>
              <a:t>すなわち、真の教育とは、知識を教え込むことではなくて、その人のあらゆる部分の守備範囲を広げて、持っている潜在的な能力を引き出</a:t>
            </a:r>
            <a:r>
              <a:rPr kumimoji="1" lang="ja-JP" altLang="en-US" sz="1200" kern="1200" dirty="0">
                <a:solidFill>
                  <a:schemeClr val="tx1"/>
                </a:solidFill>
                <a:effectLst/>
                <a:latin typeface="+mn-lt"/>
                <a:ea typeface="+mn-ea"/>
                <a:cs typeface="+mn-cs"/>
              </a:rPr>
              <a:t>し、誰からも信頼されるように人間性を高め、最後まで完結する耐久力持ち、それらを実際の行動に移さなければなりません。すなわち、これらの領域学こそが、</a:t>
            </a:r>
            <a:r>
              <a:rPr kumimoji="1" lang="ja-JP" altLang="ja-JP" sz="1200" kern="1200" dirty="0">
                <a:solidFill>
                  <a:schemeClr val="tx1"/>
                </a:solidFill>
                <a:effectLst/>
                <a:latin typeface="+mn-lt"/>
                <a:ea typeface="+mn-ea"/>
                <a:cs typeface="+mn-cs"/>
              </a:rPr>
              <a:t>シェルドンの教育論と一致するわけです。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16:09</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30</a:t>
            </a:fld>
            <a:endParaRPr kumimoji="1" lang="ja-JP" altLang="en-US"/>
          </a:p>
        </p:txBody>
      </p:sp>
    </p:spTree>
    <p:extLst>
      <p:ext uri="{BB962C8B-B14F-4D97-AF65-F5344CB8AC3E}">
        <p14:creationId xmlns:p14="http://schemas.microsoft.com/office/powerpoint/2010/main" val="2388010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もう一つの奉仕理念である</a:t>
            </a:r>
            <a:r>
              <a:rPr kumimoji="1" lang="en-US" altLang="ja-JP" sz="1200" kern="1200" dirty="0">
                <a:solidFill>
                  <a:schemeClr val="tx1"/>
                </a:solidFill>
                <a:effectLst/>
                <a:latin typeface="+mn-lt"/>
                <a:ea typeface="+mn-ea"/>
                <a:cs typeface="+mn-cs"/>
              </a:rPr>
              <a:t>Service above self </a:t>
            </a:r>
            <a:r>
              <a:rPr kumimoji="1" lang="ja-JP" altLang="en-US" sz="1200" kern="1200" dirty="0">
                <a:solidFill>
                  <a:schemeClr val="tx1"/>
                </a:solidFill>
                <a:effectLst/>
                <a:latin typeface="+mn-lt"/>
                <a:ea typeface="+mn-ea"/>
                <a:cs typeface="+mn-cs"/>
              </a:rPr>
              <a:t>について、簡単に触れましょう。</a:t>
            </a:r>
          </a:p>
          <a:p>
            <a:r>
              <a:rPr kumimoji="1" lang="en-US" altLang="ja-JP" sz="1200" kern="1200" dirty="0">
                <a:solidFill>
                  <a:schemeClr val="tx1"/>
                </a:solidFill>
                <a:effectLst/>
                <a:latin typeface="+mn-lt"/>
                <a:ea typeface="+mn-ea"/>
                <a:cs typeface="+mn-cs"/>
              </a:rPr>
              <a:t>Service above self </a:t>
            </a:r>
            <a:r>
              <a:rPr kumimoji="1" lang="ja-JP" altLang="en-US" sz="1200" kern="1200" dirty="0">
                <a:solidFill>
                  <a:schemeClr val="tx1"/>
                </a:solidFill>
                <a:effectLst/>
                <a:latin typeface="+mn-lt"/>
                <a:ea typeface="+mn-ea"/>
                <a:cs typeface="+mn-cs"/>
              </a:rPr>
              <a:t>の原型だと言われる</a:t>
            </a:r>
            <a:r>
              <a:rPr kumimoji="1" lang="en-US" altLang="ja-JP" sz="1200" kern="1200" dirty="0">
                <a:solidFill>
                  <a:schemeClr val="tx1"/>
                </a:solidFill>
                <a:effectLst/>
                <a:latin typeface="+mn-lt"/>
                <a:ea typeface="+mn-ea"/>
                <a:cs typeface="+mn-cs"/>
              </a:rPr>
              <a:t>Service not self </a:t>
            </a:r>
            <a:r>
              <a:rPr kumimoji="1" lang="ja-JP" altLang="ja-JP" sz="1200" kern="1200" dirty="0">
                <a:solidFill>
                  <a:schemeClr val="tx1"/>
                </a:solidFill>
                <a:effectLst/>
                <a:latin typeface="+mn-lt"/>
                <a:ea typeface="+mn-ea"/>
                <a:cs typeface="+mn-cs"/>
              </a:rPr>
              <a:t>は、ミネアポリス・ロータリークラブのフランク・コリンズ</a:t>
            </a:r>
            <a:r>
              <a:rPr kumimoji="1" lang="ja-JP" altLang="en-US" sz="1200" kern="1200" dirty="0">
                <a:solidFill>
                  <a:schemeClr val="tx1"/>
                </a:solidFill>
                <a:effectLst/>
                <a:latin typeface="+mn-lt"/>
                <a:ea typeface="+mn-ea"/>
                <a:cs typeface="+mn-cs"/>
              </a:rPr>
              <a:t>が紹介したモットーで、</a:t>
            </a:r>
            <a:r>
              <a:rPr kumimoji="1" lang="en-US" altLang="ja-JP" sz="1200" kern="1200" dirty="0">
                <a:solidFill>
                  <a:schemeClr val="tx1"/>
                </a:solidFill>
                <a:effectLst/>
                <a:latin typeface="+mn-lt"/>
                <a:ea typeface="+mn-ea"/>
                <a:cs typeface="+mn-cs"/>
              </a:rPr>
              <a:t>National Rotarian 1911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11</a:t>
            </a:r>
            <a:r>
              <a:rPr kumimoji="1" lang="ja-JP" altLang="ja-JP" sz="1200" kern="1200" dirty="0">
                <a:solidFill>
                  <a:schemeClr val="tx1"/>
                </a:solidFill>
                <a:effectLst/>
                <a:latin typeface="+mn-lt"/>
                <a:ea typeface="+mn-ea"/>
                <a:cs typeface="+mn-cs"/>
              </a:rPr>
              <a:t>月号とミネアポリス・ロータリークラブ</a:t>
            </a:r>
            <a:r>
              <a:rPr kumimoji="1" lang="en-US" altLang="ja-JP" sz="1200" kern="1200" dirty="0">
                <a:solidFill>
                  <a:schemeClr val="tx1"/>
                </a:solidFill>
                <a:effectLst/>
                <a:latin typeface="+mn-lt"/>
                <a:ea typeface="+mn-ea"/>
                <a:cs typeface="+mn-cs"/>
              </a:rPr>
              <a:t>25</a:t>
            </a:r>
            <a:r>
              <a:rPr kumimoji="1" lang="ja-JP" altLang="ja-JP" sz="1200" kern="1200" dirty="0">
                <a:solidFill>
                  <a:schemeClr val="tx1"/>
                </a:solidFill>
                <a:effectLst/>
                <a:latin typeface="+mn-lt"/>
                <a:ea typeface="+mn-ea"/>
                <a:cs typeface="+mn-cs"/>
              </a:rPr>
              <a:t>周年記念誌に</a:t>
            </a:r>
            <a:r>
              <a:rPr kumimoji="1" lang="ja-JP" altLang="en-US" sz="1200" kern="1200" dirty="0">
                <a:solidFill>
                  <a:schemeClr val="tx1"/>
                </a:solidFill>
                <a:effectLst/>
                <a:latin typeface="+mn-lt"/>
                <a:ea typeface="+mn-ea"/>
                <a:cs typeface="+mn-cs"/>
              </a:rPr>
              <a:t>その概要が</a:t>
            </a:r>
            <a:r>
              <a:rPr kumimoji="1" lang="ja-JP" altLang="ja-JP" sz="1200" kern="1200" dirty="0">
                <a:solidFill>
                  <a:schemeClr val="tx1"/>
                </a:solidFill>
                <a:effectLst/>
                <a:latin typeface="+mn-lt"/>
                <a:ea typeface="+mn-ea"/>
                <a:cs typeface="+mn-cs"/>
              </a:rPr>
              <a:t>記載されています。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それによると</a:t>
            </a:r>
            <a:r>
              <a:rPr kumimoji="1" lang="en-US" altLang="ja-JP" sz="1200" kern="1200" dirty="0">
                <a:solidFill>
                  <a:schemeClr val="tx1"/>
                </a:solidFill>
                <a:effectLst/>
                <a:latin typeface="+mn-lt"/>
                <a:ea typeface="+mn-ea"/>
                <a:cs typeface="+mn-cs"/>
              </a:rPr>
              <a:t> Service not self </a:t>
            </a:r>
            <a:r>
              <a:rPr kumimoji="1" lang="ja-JP" altLang="en-US" sz="1200" kern="1200" dirty="0">
                <a:solidFill>
                  <a:schemeClr val="tx1"/>
                </a:solidFill>
                <a:effectLst/>
                <a:latin typeface="+mn-lt"/>
                <a:ea typeface="+mn-ea"/>
                <a:cs typeface="+mn-cs"/>
              </a:rPr>
              <a:t>というフレーズ</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はミネアポリス・ロータリークラブの前身であ</a:t>
            </a:r>
            <a:r>
              <a:rPr kumimoji="1" lang="ja-JP" altLang="en-US" sz="1200" kern="1200" dirty="0">
                <a:solidFill>
                  <a:schemeClr val="tx1"/>
                </a:solidFill>
                <a:effectLst/>
                <a:latin typeface="+mn-lt"/>
                <a:ea typeface="+mn-ea"/>
                <a:cs typeface="+mn-cs"/>
              </a:rPr>
              <a:t>る</a:t>
            </a:r>
            <a:r>
              <a:rPr kumimoji="1" lang="en-US" altLang="ja-JP" sz="1200" kern="1200" dirty="0">
                <a:solidFill>
                  <a:schemeClr val="tx1"/>
                </a:solidFill>
                <a:effectLst/>
                <a:latin typeface="+mn-lt"/>
                <a:ea typeface="+mn-ea"/>
                <a:cs typeface="+mn-cs"/>
              </a:rPr>
              <a:t>1906</a:t>
            </a:r>
            <a:r>
              <a:rPr kumimoji="1" lang="ja-JP" altLang="ja-JP" sz="1200" kern="1200" dirty="0">
                <a:solidFill>
                  <a:schemeClr val="tx1"/>
                </a:solidFill>
                <a:effectLst/>
                <a:latin typeface="+mn-lt"/>
                <a:ea typeface="+mn-ea"/>
                <a:cs typeface="+mn-cs"/>
              </a:rPr>
              <a:t>年</a:t>
            </a:r>
            <a:r>
              <a:rPr kumimoji="1" lang="ja-JP" altLang="en-US" sz="1200" kern="1200" dirty="0">
                <a:solidFill>
                  <a:schemeClr val="tx1"/>
                </a:solidFill>
                <a:effectLst/>
                <a:latin typeface="+mn-lt"/>
                <a:ea typeface="+mn-ea"/>
                <a:cs typeface="+mn-cs"/>
              </a:rPr>
              <a:t>に設立された、</a:t>
            </a:r>
            <a:r>
              <a:rPr kumimoji="1" lang="ja-JP" altLang="ja-JP" sz="1200" kern="1200" dirty="0">
                <a:solidFill>
                  <a:schemeClr val="tx1"/>
                </a:solidFill>
                <a:effectLst/>
                <a:latin typeface="+mn-lt"/>
                <a:ea typeface="+mn-ea"/>
                <a:cs typeface="+mn-cs"/>
              </a:rPr>
              <a:t>ミネアポリス・パブリシティクラブのモットーを引き継いだもの</a:t>
            </a:r>
            <a:r>
              <a:rPr kumimoji="1" lang="ja-JP" altLang="en-US" sz="1200" kern="1200" dirty="0">
                <a:solidFill>
                  <a:schemeClr val="tx1"/>
                </a:solidFill>
                <a:effectLst/>
                <a:latin typeface="+mn-lt"/>
                <a:ea typeface="+mn-ea"/>
                <a:cs typeface="+mn-cs"/>
              </a:rPr>
              <a:t>だと推察され、</a:t>
            </a:r>
            <a:r>
              <a:rPr kumimoji="1" lang="ja-JP" altLang="ja-JP" sz="1200" kern="1200" dirty="0">
                <a:solidFill>
                  <a:schemeClr val="tx1"/>
                </a:solidFill>
                <a:effectLst/>
                <a:latin typeface="+mn-lt"/>
                <a:ea typeface="+mn-ea"/>
                <a:cs typeface="+mn-cs"/>
              </a:rPr>
              <a:t>自分がしてもらいたいことを先に他人にしてあげる、すなわち黄金律を表したものである</a:t>
            </a:r>
            <a:r>
              <a:rPr kumimoji="1" lang="ja-JP" altLang="en-US" sz="1200" kern="1200" dirty="0">
                <a:solidFill>
                  <a:schemeClr val="tx1"/>
                </a:solidFill>
                <a:effectLst/>
                <a:latin typeface="+mn-lt"/>
                <a:ea typeface="+mn-ea"/>
                <a:cs typeface="+mn-cs"/>
              </a:rPr>
              <a:t>と記載</a:t>
            </a:r>
            <a:r>
              <a:rPr kumimoji="1" lang="ja-JP" altLang="ja-JP" sz="1200" kern="1200" dirty="0">
                <a:solidFill>
                  <a:schemeClr val="tx1"/>
                </a:solidFill>
                <a:effectLst/>
                <a:latin typeface="+mn-lt"/>
                <a:ea typeface="+mn-ea"/>
                <a:cs typeface="+mn-cs"/>
              </a:rPr>
              <a:t>されています。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すなわちシェルドンも </a:t>
            </a:r>
            <a:r>
              <a:rPr kumimoji="1" lang="en-US" altLang="ja-JP" sz="1200" kern="1200" dirty="0">
                <a:solidFill>
                  <a:schemeClr val="tx1"/>
                </a:solidFill>
                <a:effectLst/>
                <a:latin typeface="+mn-lt"/>
                <a:ea typeface="+mn-ea"/>
                <a:cs typeface="+mn-cs"/>
              </a:rPr>
              <a:t>He profits most who serves best </a:t>
            </a:r>
            <a:r>
              <a:rPr kumimoji="1" lang="ja-JP" altLang="ja-JP" sz="1200" kern="1200" dirty="0">
                <a:solidFill>
                  <a:schemeClr val="tx1"/>
                </a:solidFill>
                <a:effectLst/>
                <a:latin typeface="+mn-lt"/>
                <a:ea typeface="+mn-ea"/>
                <a:cs typeface="+mn-cs"/>
              </a:rPr>
              <a:t>は黄金律を</a:t>
            </a:r>
            <a:r>
              <a:rPr kumimoji="1" lang="ja-JP" altLang="en-US" sz="1200" kern="1200" dirty="0">
                <a:solidFill>
                  <a:schemeClr val="tx1"/>
                </a:solidFill>
                <a:effectLst/>
                <a:latin typeface="+mn-lt"/>
                <a:ea typeface="+mn-ea"/>
                <a:cs typeface="+mn-cs"/>
              </a:rPr>
              <a:t>別な</a:t>
            </a:r>
            <a:r>
              <a:rPr kumimoji="1" lang="ja-JP" altLang="ja-JP" sz="1200" kern="1200" dirty="0">
                <a:solidFill>
                  <a:schemeClr val="tx1"/>
                </a:solidFill>
                <a:effectLst/>
                <a:latin typeface="+mn-lt"/>
                <a:ea typeface="+mn-ea"/>
                <a:cs typeface="+mn-cs"/>
              </a:rPr>
              <a:t>言葉で表現したものであると述べていますから、</a:t>
            </a:r>
            <a:r>
              <a:rPr kumimoji="1" lang="en-US" altLang="ja-JP" sz="1200" kern="1200" dirty="0">
                <a:solidFill>
                  <a:schemeClr val="tx1"/>
                </a:solidFill>
                <a:effectLst/>
                <a:latin typeface="+mn-lt"/>
                <a:ea typeface="+mn-ea"/>
                <a:cs typeface="+mn-cs"/>
              </a:rPr>
              <a:t>Service not self </a:t>
            </a:r>
            <a:r>
              <a:rPr kumimoji="1" lang="ja-JP" altLang="ja-JP" sz="1200" kern="1200" dirty="0" err="1">
                <a:solidFill>
                  <a:schemeClr val="tx1"/>
                </a:solidFill>
                <a:effectLst/>
                <a:latin typeface="+mn-lt"/>
                <a:ea typeface="+mn-ea"/>
                <a:cs typeface="+mn-cs"/>
              </a:rPr>
              <a:t>には</a:t>
            </a:r>
            <a:r>
              <a:rPr kumimoji="1" lang="ja-JP" altLang="ja-JP" sz="1200" kern="1200" dirty="0">
                <a:solidFill>
                  <a:schemeClr val="tx1"/>
                </a:solidFill>
                <a:effectLst/>
                <a:latin typeface="+mn-lt"/>
                <a:ea typeface="+mn-ea"/>
                <a:cs typeface="+mn-cs"/>
              </a:rPr>
              <a:t>自分を犠牲にして他人のために尽くすといった意味はなく、</a:t>
            </a:r>
            <a:r>
              <a:rPr kumimoji="1" lang="en-US" altLang="ja-JP" sz="1200" kern="1200" dirty="0">
                <a:solidFill>
                  <a:schemeClr val="tx1"/>
                </a:solidFill>
                <a:effectLst/>
                <a:latin typeface="+mn-lt"/>
                <a:ea typeface="+mn-ea"/>
                <a:cs typeface="+mn-cs"/>
              </a:rPr>
              <a:t>He profits most who serves best </a:t>
            </a:r>
            <a:r>
              <a:rPr kumimoji="1" lang="ja-JP" altLang="ja-JP" sz="1200" kern="1200" dirty="0">
                <a:solidFill>
                  <a:schemeClr val="tx1"/>
                </a:solidFill>
                <a:effectLst/>
                <a:latin typeface="+mn-lt"/>
                <a:ea typeface="+mn-ea"/>
                <a:cs typeface="+mn-cs"/>
              </a:rPr>
              <a:t>と同様に職業奉仕を表したフレーズだと推察することができます。</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31</a:t>
            </a:fld>
            <a:endParaRPr kumimoji="1" lang="ja-JP" altLang="en-US" dirty="0"/>
          </a:p>
        </p:txBody>
      </p:sp>
    </p:spTree>
    <p:extLst>
      <p:ext uri="{BB962C8B-B14F-4D97-AF65-F5344CB8AC3E}">
        <p14:creationId xmlns:p14="http://schemas.microsoft.com/office/powerpoint/2010/main" val="509885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その証拠にこのフレーズを</a:t>
            </a:r>
            <a:r>
              <a:rPr kumimoji="1" lang="en-US" altLang="ja-JP" sz="1200" kern="1200" dirty="0">
                <a:solidFill>
                  <a:schemeClr val="tx1"/>
                </a:solidFill>
                <a:effectLst/>
                <a:latin typeface="+mn-lt"/>
                <a:ea typeface="+mn-ea"/>
                <a:cs typeface="+mn-cs"/>
              </a:rPr>
              <a:t>1911</a:t>
            </a:r>
            <a:r>
              <a:rPr kumimoji="1" lang="ja-JP" altLang="ja-JP" sz="1200" kern="1200" dirty="0">
                <a:solidFill>
                  <a:schemeClr val="tx1"/>
                </a:solidFill>
                <a:effectLst/>
                <a:latin typeface="+mn-lt"/>
                <a:ea typeface="+mn-ea"/>
                <a:cs typeface="+mn-cs"/>
              </a:rPr>
              <a:t>年の年次大会で紹介したフランク・コリンズは、大会の直前にシェルドンと会って、この二つのフレーズの整合性を確かめるための話し合いをしたことが</a:t>
            </a:r>
            <a:r>
              <a:rPr kumimoji="1" lang="en-US" altLang="ja-JP" sz="1200" kern="1200" dirty="0">
                <a:solidFill>
                  <a:schemeClr val="tx1"/>
                </a:solidFill>
                <a:effectLst/>
                <a:latin typeface="+mn-lt"/>
                <a:ea typeface="+mn-ea"/>
                <a:cs typeface="+mn-cs"/>
              </a:rPr>
              <a:t>1911</a:t>
            </a:r>
            <a:r>
              <a:rPr kumimoji="1" lang="ja-JP" altLang="ja-JP" sz="1200" kern="1200" dirty="0">
                <a:solidFill>
                  <a:schemeClr val="tx1"/>
                </a:solidFill>
                <a:effectLst/>
                <a:latin typeface="+mn-lt"/>
                <a:ea typeface="+mn-ea"/>
                <a:cs typeface="+mn-cs"/>
              </a:rPr>
              <a:t>年国際大会議事録に記載されています。</a:t>
            </a:r>
          </a:p>
          <a:p>
            <a:r>
              <a:rPr kumimoji="1" lang="en-US" altLang="ja-JP" sz="1200" kern="1200" dirty="0">
                <a:solidFill>
                  <a:schemeClr val="tx1"/>
                </a:solidFill>
                <a:effectLst/>
                <a:latin typeface="+mn-lt"/>
                <a:ea typeface="+mn-ea"/>
                <a:cs typeface="+mn-cs"/>
              </a:rPr>
              <a:t>1916</a:t>
            </a:r>
            <a:r>
              <a:rPr kumimoji="1" lang="ja-JP" altLang="ja-JP" sz="1200" kern="1200" dirty="0">
                <a:solidFill>
                  <a:schemeClr val="tx1"/>
                </a:solidFill>
                <a:effectLst/>
                <a:latin typeface="+mn-lt"/>
                <a:ea typeface="+mn-ea"/>
                <a:cs typeface="+mn-cs"/>
              </a:rPr>
              <a:t>年にガイ・ガンデカーが</a:t>
            </a:r>
            <a:r>
              <a:rPr kumimoji="1" lang="en-US" altLang="ja-JP" sz="1200" kern="1200" dirty="0">
                <a:solidFill>
                  <a:schemeClr val="tx1"/>
                </a:solidFill>
                <a:effectLst/>
                <a:latin typeface="+mn-lt"/>
                <a:ea typeface="+mn-ea"/>
                <a:cs typeface="+mn-cs"/>
              </a:rPr>
              <a:t> A talking knowledge of Rotary </a:t>
            </a:r>
            <a:r>
              <a:rPr kumimoji="1" lang="ja-JP" altLang="ja-JP" sz="1200" kern="1200" dirty="0">
                <a:solidFill>
                  <a:schemeClr val="tx1"/>
                </a:solidFill>
                <a:effectLst/>
                <a:latin typeface="+mn-lt"/>
                <a:ea typeface="+mn-ea"/>
                <a:cs typeface="+mn-cs"/>
              </a:rPr>
              <a:t>で、さらに同年</a:t>
            </a:r>
            <a:r>
              <a:rPr kumimoji="1" lang="en-US" altLang="ja-JP" sz="1200" kern="1200" dirty="0">
                <a:solidFill>
                  <a:schemeClr val="tx1"/>
                </a:solidFill>
                <a:effectLst/>
                <a:latin typeface="+mn-lt"/>
                <a:ea typeface="+mn-ea"/>
                <a:cs typeface="+mn-cs"/>
              </a:rPr>
              <a:t>RI</a:t>
            </a:r>
            <a:r>
              <a:rPr kumimoji="1" lang="ja-JP" altLang="ja-JP" sz="1200" kern="1200" dirty="0">
                <a:solidFill>
                  <a:schemeClr val="tx1"/>
                </a:solidFill>
                <a:effectLst/>
                <a:latin typeface="+mn-lt"/>
                <a:ea typeface="+mn-ea"/>
                <a:cs typeface="+mn-cs"/>
              </a:rPr>
              <a:t>会長アレン・アルバートが</a:t>
            </a:r>
            <a:r>
              <a:rPr kumimoji="1" lang="en-US" altLang="ja-JP" sz="1200" kern="1200" dirty="0">
                <a:solidFill>
                  <a:schemeClr val="tx1"/>
                </a:solidFill>
                <a:effectLst/>
                <a:latin typeface="+mn-lt"/>
                <a:ea typeface="+mn-ea"/>
                <a:cs typeface="+mn-cs"/>
              </a:rPr>
              <a:t> Service not self </a:t>
            </a:r>
            <a:r>
              <a:rPr kumimoji="1" lang="ja-JP" altLang="ja-JP" sz="1200" kern="1200" dirty="0">
                <a:solidFill>
                  <a:schemeClr val="tx1"/>
                </a:solidFill>
                <a:effectLst/>
                <a:latin typeface="+mn-lt"/>
                <a:ea typeface="+mn-ea"/>
                <a:cs typeface="+mn-cs"/>
              </a:rPr>
              <a:t>を使っていますが、このフレーズの持つ意味の説明はされていません。</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32</a:t>
            </a:fld>
            <a:endParaRPr kumimoji="1" lang="ja-JP" altLang="en-US" dirty="0"/>
          </a:p>
        </p:txBody>
      </p:sp>
    </p:spTree>
    <p:extLst>
      <p:ext uri="{BB962C8B-B14F-4D97-AF65-F5344CB8AC3E}">
        <p14:creationId xmlns:p14="http://schemas.microsoft.com/office/powerpoint/2010/main" val="145635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latin typeface="+mn-lt"/>
                <a:ea typeface="+mn-ea"/>
                <a:cs typeface="+mn-cs"/>
              </a:rPr>
              <a:t>当初のロータリーの奉仕活動は、自らの事業の発展を目指す、職業奉仕活動に限られていましたが、</a:t>
            </a:r>
          </a:p>
          <a:p>
            <a:r>
              <a:rPr kumimoji="1" lang="ja-JP" altLang="en-US" sz="1200" kern="1200" dirty="0">
                <a:solidFill>
                  <a:schemeClr val="tx1"/>
                </a:solidFill>
                <a:latin typeface="+mn-lt"/>
                <a:ea typeface="+mn-ea"/>
                <a:cs typeface="+mn-cs"/>
              </a:rPr>
              <a:t>中小クラブの中には身体障害児対策に取り組むクラフが現れ、対社会的な奉仕活動がロータリー運動の中で市民権を得るようになり、</a:t>
            </a:r>
            <a:r>
              <a:rPr kumimoji="1" lang="en-US" altLang="ja-JP" sz="1200" kern="1200" dirty="0">
                <a:solidFill>
                  <a:schemeClr val="tx1"/>
                </a:solidFill>
                <a:latin typeface="+mn-lt"/>
                <a:ea typeface="+mn-ea"/>
                <a:cs typeface="+mn-cs"/>
              </a:rPr>
              <a:t>1913</a:t>
            </a:r>
            <a:r>
              <a:rPr kumimoji="1" lang="ja-JP" altLang="en-US" sz="1200" kern="1200" dirty="0">
                <a:solidFill>
                  <a:schemeClr val="tx1"/>
                </a:solidFill>
                <a:latin typeface="+mn-lt"/>
                <a:ea typeface="+mn-ea"/>
                <a:cs typeface="+mn-cs"/>
              </a:rPr>
              <a:t>年にはシラキューズ・クラブがリハビリテーション事業を、</a:t>
            </a:r>
            <a:r>
              <a:rPr kumimoji="1" lang="en-US" altLang="ja-JP" sz="1200" kern="1200" dirty="0">
                <a:solidFill>
                  <a:schemeClr val="tx1"/>
                </a:solidFill>
                <a:latin typeface="+mn-lt"/>
                <a:ea typeface="+mn-ea"/>
                <a:cs typeface="+mn-cs"/>
              </a:rPr>
              <a:t>1915</a:t>
            </a:r>
            <a:r>
              <a:rPr kumimoji="1" lang="ja-JP" altLang="en-US" sz="1200" kern="1200" dirty="0">
                <a:solidFill>
                  <a:schemeClr val="tx1"/>
                </a:solidFill>
                <a:latin typeface="+mn-lt"/>
                <a:ea typeface="+mn-ea"/>
                <a:cs typeface="+mn-cs"/>
              </a:rPr>
              <a:t>年にはトレド・クラブが肢体不自由児への教育事業に取り組んでいます。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ちなみに第</a:t>
            </a:r>
            <a:r>
              <a:rPr kumimoji="1" lang="en-US" altLang="ja-JP" sz="1200" kern="1200" dirty="0">
                <a:solidFill>
                  <a:schemeClr val="tx1"/>
                </a:solidFill>
                <a:effectLst/>
                <a:latin typeface="+mn-lt"/>
                <a:ea typeface="+mn-ea"/>
                <a:cs typeface="+mn-cs"/>
              </a:rPr>
              <a:t>4</a:t>
            </a:r>
            <a:r>
              <a:rPr kumimoji="1" lang="ja-JP" altLang="en-US" sz="1200" kern="1200" dirty="0">
                <a:solidFill>
                  <a:schemeClr val="tx1"/>
                </a:solidFill>
                <a:effectLst/>
                <a:latin typeface="+mn-lt"/>
                <a:ea typeface="+mn-ea"/>
                <a:cs typeface="+mn-cs"/>
              </a:rPr>
              <a:t>代</a:t>
            </a:r>
            <a:r>
              <a:rPr kumimoji="1" lang="en-US" altLang="ja-JP" sz="1200" kern="1200" dirty="0">
                <a:solidFill>
                  <a:schemeClr val="tx1"/>
                </a:solidFill>
                <a:effectLst/>
                <a:latin typeface="+mn-lt"/>
                <a:ea typeface="+mn-ea"/>
                <a:cs typeface="+mn-cs"/>
              </a:rPr>
              <a:t>RI</a:t>
            </a:r>
            <a:r>
              <a:rPr kumimoji="1" lang="ja-JP" altLang="en-US" sz="1200" kern="1200" dirty="0">
                <a:solidFill>
                  <a:schemeClr val="tx1"/>
                </a:solidFill>
                <a:effectLst/>
                <a:latin typeface="+mn-lt"/>
                <a:ea typeface="+mn-ea"/>
                <a:cs typeface="+mn-cs"/>
              </a:rPr>
              <a:t>会長のマルホランドは、身体障害児活動で大きな働きをしたトレド・クラブの会員です。</a:t>
            </a:r>
            <a:endParaRPr kumimoji="1" lang="ja-JP" altLang="en-US" sz="1200" kern="1200" dirty="0">
              <a:solidFill>
                <a:schemeClr val="tx1"/>
              </a:solidFill>
              <a:latin typeface="+mn-lt"/>
              <a:ea typeface="+mn-ea"/>
              <a:cs typeface="+mn-cs"/>
            </a:endParaRPr>
          </a:p>
          <a:p>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親しみを持ってダディ・アレンと呼ばれたエドガー・アレンは、身体障害児対策をすることを条件にしてエリリア・クラブに入会し、エリリア・クラブもそれを全面的に後援して、オハイオ身体障害児協会を設立し、最終的にはそれを国際的な組織にまで発展させ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33</a:t>
            </a:fld>
            <a:endParaRPr kumimoji="1" lang="ja-JP" altLang="en-US"/>
          </a:p>
        </p:txBody>
      </p:sp>
    </p:spTree>
    <p:extLst>
      <p:ext uri="{BB962C8B-B14F-4D97-AF65-F5344CB8AC3E}">
        <p14:creationId xmlns:p14="http://schemas.microsoft.com/office/powerpoint/2010/main" val="3798866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その影響を受けて、ロータリーの奉仕理念も、</a:t>
            </a:r>
            <a:r>
              <a:rPr kumimoji="1" lang="en-US" altLang="ja-JP" sz="1200" kern="1200" dirty="0">
                <a:solidFill>
                  <a:schemeClr val="tx1"/>
                </a:solidFill>
                <a:effectLst/>
                <a:latin typeface="+mn-lt"/>
                <a:ea typeface="+mn-ea"/>
                <a:cs typeface="+mn-cs"/>
              </a:rPr>
              <a:t>1917</a:t>
            </a:r>
            <a:r>
              <a:rPr kumimoji="1" lang="ja-JP" altLang="ja-JP" sz="1200" kern="1200" dirty="0">
                <a:solidFill>
                  <a:schemeClr val="tx1"/>
                </a:solidFill>
                <a:effectLst/>
                <a:latin typeface="+mn-lt"/>
                <a:ea typeface="+mn-ea"/>
                <a:cs typeface="+mn-cs"/>
              </a:rPr>
              <a:t>年頃から</a:t>
            </a:r>
            <a:r>
              <a:rPr kumimoji="1" lang="en-US" altLang="ja-JP" sz="1200" kern="1200" dirty="0">
                <a:solidFill>
                  <a:schemeClr val="tx1"/>
                </a:solidFill>
                <a:effectLst/>
                <a:latin typeface="+mn-lt"/>
                <a:ea typeface="+mn-ea"/>
                <a:cs typeface="+mn-cs"/>
              </a:rPr>
              <a:t>Service not self </a:t>
            </a:r>
            <a:r>
              <a:rPr kumimoji="1" lang="ja-JP" altLang="en-US" sz="1200" kern="1200" dirty="0">
                <a:solidFill>
                  <a:schemeClr val="tx1"/>
                </a:solidFill>
                <a:effectLst/>
                <a:latin typeface="+mn-lt"/>
                <a:ea typeface="+mn-ea"/>
                <a:cs typeface="+mn-cs"/>
              </a:rPr>
              <a:t>に代わって</a:t>
            </a:r>
            <a:r>
              <a:rPr kumimoji="1" lang="en-US" altLang="ja-JP" sz="1200" kern="1200" dirty="0">
                <a:solidFill>
                  <a:schemeClr val="tx1"/>
                </a:solidFill>
                <a:effectLst/>
                <a:latin typeface="+mn-lt"/>
                <a:ea typeface="+mn-ea"/>
                <a:cs typeface="+mn-cs"/>
              </a:rPr>
              <a:t>Service before self </a:t>
            </a:r>
            <a:r>
              <a:rPr kumimoji="1" lang="ja-JP" altLang="en-US" sz="1200" kern="1200" dirty="0">
                <a:solidFill>
                  <a:schemeClr val="tx1"/>
                </a:solidFill>
                <a:effectLst/>
                <a:latin typeface="+mn-lt"/>
                <a:ea typeface="+mn-ea"/>
                <a:cs typeface="+mn-cs"/>
              </a:rPr>
              <a:t>や </a:t>
            </a:r>
            <a:r>
              <a:rPr kumimoji="1" lang="en-US" altLang="ja-JP" sz="1200" kern="1200" dirty="0">
                <a:solidFill>
                  <a:schemeClr val="tx1"/>
                </a:solidFill>
                <a:effectLst/>
                <a:latin typeface="+mn-lt"/>
                <a:ea typeface="+mn-ea"/>
                <a:cs typeface="+mn-cs"/>
              </a:rPr>
              <a:t>Service above self </a:t>
            </a:r>
            <a:r>
              <a:rPr kumimoji="1" lang="ja-JP" altLang="en-US" sz="1200" kern="1200" dirty="0">
                <a:solidFill>
                  <a:schemeClr val="tx1"/>
                </a:solidFill>
                <a:effectLst/>
                <a:latin typeface="+mn-lt"/>
                <a:ea typeface="+mn-ea"/>
                <a:cs typeface="+mn-cs"/>
              </a:rPr>
              <a:t>が使われ始めました。</a:t>
            </a:r>
          </a:p>
          <a:p>
            <a:r>
              <a:rPr kumimoji="1" lang="ja-JP" altLang="en-US" sz="1200" kern="1200" dirty="0">
                <a:solidFill>
                  <a:schemeClr val="tx1"/>
                </a:solidFill>
                <a:effectLst/>
                <a:latin typeface="+mn-lt"/>
                <a:ea typeface="+mn-ea"/>
                <a:cs typeface="+mn-cs"/>
              </a:rPr>
              <a:t>余談ながら</a:t>
            </a:r>
            <a:r>
              <a:rPr kumimoji="1" lang="en-US" altLang="ja-JP" sz="1200" kern="1200" dirty="0">
                <a:solidFill>
                  <a:schemeClr val="tx1"/>
                </a:solidFill>
                <a:effectLst/>
                <a:latin typeface="+mn-lt"/>
                <a:ea typeface="+mn-ea"/>
                <a:cs typeface="+mn-cs"/>
              </a:rPr>
              <a:t>1921</a:t>
            </a:r>
            <a:r>
              <a:rPr kumimoji="1" lang="ja-JP" altLang="en-US" sz="1200" kern="1200" dirty="0">
                <a:solidFill>
                  <a:schemeClr val="tx1"/>
                </a:solidFill>
                <a:effectLst/>
                <a:latin typeface="+mn-lt"/>
                <a:ea typeface="+mn-ea"/>
                <a:cs typeface="+mn-cs"/>
              </a:rPr>
              <a:t>年の規定審議会には </a:t>
            </a:r>
            <a:r>
              <a:rPr kumimoji="1" lang="en-US" altLang="ja-JP" sz="1200" kern="1200" dirty="0">
                <a:solidFill>
                  <a:schemeClr val="tx1"/>
                </a:solidFill>
                <a:effectLst/>
                <a:latin typeface="+mn-lt"/>
                <a:ea typeface="+mn-ea"/>
                <a:cs typeface="+mn-cs"/>
              </a:rPr>
              <a:t>Service</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not self</a:t>
            </a:r>
            <a:r>
              <a:rPr kumimoji="1" lang="ja-JP" altLang="en-US"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Service above self</a:t>
            </a:r>
            <a:r>
              <a:rPr kumimoji="1" lang="ja-JP" altLang="en-US"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Service before self </a:t>
            </a:r>
            <a:r>
              <a:rPr kumimoji="1" lang="ja-JP" altLang="en-US" sz="1200" kern="1200" dirty="0" err="1">
                <a:solidFill>
                  <a:schemeClr val="tx1"/>
                </a:solidFill>
                <a:effectLst/>
                <a:latin typeface="+mn-lt"/>
                <a:ea typeface="+mn-ea"/>
                <a:cs typeface="+mn-cs"/>
              </a:rPr>
              <a:t>を廃</a:t>
            </a:r>
            <a:r>
              <a:rPr kumimoji="1" lang="ja-JP" altLang="en-US" sz="1200" kern="1200" dirty="0">
                <a:solidFill>
                  <a:schemeClr val="tx1"/>
                </a:solidFill>
                <a:effectLst/>
                <a:latin typeface="+mn-lt"/>
                <a:ea typeface="+mn-ea"/>
                <a:cs typeface="+mn-cs"/>
              </a:rPr>
              <a:t>止して、</a:t>
            </a:r>
            <a:r>
              <a:rPr kumimoji="1" lang="en-US" altLang="ja-JP" sz="1200" kern="1200" dirty="0">
                <a:solidFill>
                  <a:schemeClr val="tx1"/>
                </a:solidFill>
                <a:effectLst/>
                <a:latin typeface="+mn-lt"/>
                <a:ea typeface="+mn-ea"/>
                <a:cs typeface="+mn-cs"/>
              </a:rPr>
              <a:t>He profits most who serves best</a:t>
            </a:r>
            <a:r>
              <a:rPr kumimoji="1" lang="ja-JP" altLang="en-US" sz="1200" kern="1200" dirty="0">
                <a:solidFill>
                  <a:schemeClr val="tx1"/>
                </a:solidFill>
                <a:effectLst/>
                <a:latin typeface="+mn-lt"/>
                <a:ea typeface="+mn-ea"/>
                <a:cs typeface="+mn-cs"/>
              </a:rPr>
              <a:t>に一元化するという決議案が提案されていますが、これは否決されています。</a:t>
            </a: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ともあれ、ロータリー活動が、徐々にその内容が</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自らの事業の発展を願う職業奉仕から、</a:t>
            </a:r>
            <a:r>
              <a:rPr kumimoji="1" lang="ja-JP" altLang="ja-JP" sz="1200" kern="1200" dirty="0">
                <a:solidFill>
                  <a:schemeClr val="tx1"/>
                </a:solidFill>
                <a:effectLst/>
                <a:latin typeface="+mn-lt"/>
                <a:ea typeface="+mn-ea"/>
                <a:cs typeface="+mn-cs"/>
              </a:rPr>
              <a:t>「他人のことを思い遣り他人のために尽くす」</a:t>
            </a:r>
            <a:r>
              <a:rPr kumimoji="1" lang="ja-JP" altLang="en-US" sz="1200" kern="1200" dirty="0">
                <a:solidFill>
                  <a:schemeClr val="tx1"/>
                </a:solidFill>
                <a:effectLst/>
                <a:latin typeface="+mn-lt"/>
                <a:ea typeface="+mn-ea"/>
                <a:cs typeface="+mn-cs"/>
              </a:rPr>
              <a:t>という</a:t>
            </a:r>
            <a:r>
              <a:rPr kumimoji="1" lang="ja-JP" altLang="ja-JP" sz="1200" kern="1200" dirty="0">
                <a:solidFill>
                  <a:schemeClr val="tx1"/>
                </a:solidFill>
                <a:effectLst/>
                <a:latin typeface="+mn-lt"/>
                <a:ea typeface="+mn-ea"/>
                <a:cs typeface="+mn-cs"/>
              </a:rPr>
              <a:t>人道的奉仕活動を意味する</a:t>
            </a:r>
            <a:r>
              <a:rPr kumimoji="1" lang="ja-JP" altLang="en-US" sz="1200" kern="1200" dirty="0">
                <a:solidFill>
                  <a:schemeClr val="tx1"/>
                </a:solidFill>
                <a:effectLst/>
                <a:latin typeface="+mn-lt"/>
                <a:ea typeface="+mn-ea"/>
                <a:cs typeface="+mn-cs"/>
              </a:rPr>
              <a:t>活動に変わってきました。</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34</a:t>
            </a:fld>
            <a:endParaRPr kumimoji="1" lang="ja-JP" altLang="en-US" dirty="0"/>
          </a:p>
        </p:txBody>
      </p:sp>
    </p:spTree>
    <p:extLst>
      <p:ext uri="{BB962C8B-B14F-4D97-AF65-F5344CB8AC3E}">
        <p14:creationId xmlns:p14="http://schemas.microsoft.com/office/powerpoint/2010/main" val="145635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latin typeface="+mn-lt"/>
                <a:ea typeface="+mn-ea"/>
                <a:cs typeface="+mn-cs"/>
              </a:rPr>
              <a:t>身障児対策などの社会奉仕活動は大きな資金とマンパワーを必要とするために、奉仕活動の実践をめぐって熾烈な論争が起こりました。</a:t>
            </a:r>
          </a:p>
          <a:p>
            <a:r>
              <a:rPr kumimoji="1" lang="ja-JP" altLang="en-US" sz="1200" kern="1200" dirty="0">
                <a:solidFill>
                  <a:schemeClr val="tx1"/>
                </a:solidFill>
                <a:latin typeface="+mn-lt"/>
                <a:ea typeface="+mn-ea"/>
                <a:cs typeface="+mn-cs"/>
              </a:rPr>
              <a:t>職業奉仕派は、ロータリークラブの使命は、ロータリアンに奉仕の心を形成させることであり、個々のロータリアンが奉仕の心を持って、事業を営み、利益を適正に配分することであると考えました。さらにその考えを業界全体に広げていくことが、全ての人々に幸せをもたらし、それが地域社会の人々への奉仕につながることを確信していたのです。もし、職業奉仕以外の分野で、奉仕に関する社会的ニーズがあれば、職業上得られた</a:t>
            </a:r>
            <a:r>
              <a:rPr kumimoji="1" lang="en-US" sz="1200" kern="1200" dirty="0">
                <a:solidFill>
                  <a:schemeClr val="tx1"/>
                </a:solidFill>
                <a:latin typeface="+mn-lt"/>
                <a:ea typeface="+mn-ea"/>
                <a:cs typeface="+mn-cs"/>
              </a:rPr>
              <a:t> Profits </a:t>
            </a:r>
            <a:r>
              <a:rPr kumimoji="1" lang="ja-JP" altLang="en-US" sz="1200" kern="1200" dirty="0">
                <a:solidFill>
                  <a:schemeClr val="tx1"/>
                </a:solidFill>
                <a:latin typeface="+mn-lt"/>
                <a:ea typeface="+mn-ea"/>
                <a:cs typeface="+mn-cs"/>
              </a:rPr>
              <a:t>から個人的に行ったらよい、という考え方でした。</a:t>
            </a:r>
          </a:p>
          <a:p>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これに対して社会奉仕派は、現実に身体障害者や貧困などの深刻な社会問題が山積し、これまでにロータリークラブが実施した社会奉仕活動が実効をあげていることを根拠に、職業奉仕派とことごとく対立しました。社会奉仕派から見れば、奉仕の機会を見出して、それを実践することこそロータリー運動の真髄であり、単に、奉仕の心を説き</a:t>
            </a:r>
            <a:r>
              <a:rPr kumimoji="1" lang="ja-JP" altLang="ja-JP" sz="1200" kern="1200" dirty="0">
                <a:solidFill>
                  <a:schemeClr val="tx1"/>
                </a:solidFill>
                <a:effectLst/>
                <a:latin typeface="+mn-lt"/>
                <a:ea typeface="+mn-ea"/>
                <a:cs typeface="+mn-cs"/>
              </a:rPr>
              <a:t>、自らの事業の発展を願う</a:t>
            </a:r>
            <a:r>
              <a:rPr kumimoji="1" lang="ja-JP" altLang="en-US" sz="1200" kern="1200" dirty="0">
                <a:solidFill>
                  <a:schemeClr val="tx1"/>
                </a:solidFill>
                <a:latin typeface="+mn-lt"/>
                <a:ea typeface="+mn-ea"/>
                <a:cs typeface="+mn-cs"/>
              </a:rPr>
              <a:t>職業奉仕派の態度は、責任回避としか写らなかったのです。両派の論争は、個人奉仕と団体奉仕、さらに金銭的奉仕の是非にまで発展して、激しい対立が続きました。 </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16:18</a:t>
            </a:r>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D2C96219-3C53-442F-9987-27FA1CDBBC84}" type="slidenum">
              <a:rPr lang="ja-JP" altLang="en-US" smtClean="0"/>
              <a:pPr>
                <a:defRPr/>
              </a:pPr>
              <a:t>35</a:t>
            </a:fld>
            <a:endParaRPr lang="ja-JP" altLang="en-US"/>
          </a:p>
        </p:txBody>
      </p:sp>
    </p:spTree>
    <p:extLst>
      <p:ext uri="{BB962C8B-B14F-4D97-AF65-F5344CB8AC3E}">
        <p14:creationId xmlns:p14="http://schemas.microsoft.com/office/powerpoint/2010/main" val="645119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latin typeface="+mn-lt"/>
                <a:ea typeface="+mn-ea"/>
                <a:cs typeface="+mn-cs"/>
              </a:rPr>
              <a:t>この両派の対立を和解するために作られたのが決議</a:t>
            </a:r>
            <a:r>
              <a:rPr kumimoji="1" lang="en-US" sz="1200" kern="1200" dirty="0">
                <a:solidFill>
                  <a:schemeClr val="tx1"/>
                </a:solidFill>
                <a:latin typeface="+mn-lt"/>
                <a:ea typeface="+mn-ea"/>
                <a:cs typeface="+mn-cs"/>
              </a:rPr>
              <a:t>23</a:t>
            </a:r>
            <a:r>
              <a:rPr kumimoji="1" lang="ja-JP" altLang="en-US" sz="1200" kern="1200" dirty="0">
                <a:solidFill>
                  <a:schemeClr val="tx1"/>
                </a:solidFill>
                <a:latin typeface="+mn-lt"/>
                <a:ea typeface="+mn-ea"/>
                <a:cs typeface="+mn-cs"/>
              </a:rPr>
              <a:t>－</a:t>
            </a:r>
            <a:r>
              <a:rPr kumimoji="1" lang="en-US" sz="1200" kern="1200" dirty="0">
                <a:solidFill>
                  <a:schemeClr val="tx1"/>
                </a:solidFill>
                <a:latin typeface="+mn-lt"/>
                <a:ea typeface="+mn-ea"/>
                <a:cs typeface="+mn-cs"/>
              </a:rPr>
              <a:t>34</a:t>
            </a:r>
            <a:r>
              <a:rPr kumimoji="1" lang="ja-JP" altLang="en-US" sz="1200" kern="1200" dirty="0">
                <a:solidFill>
                  <a:schemeClr val="tx1"/>
                </a:solidFill>
                <a:latin typeface="+mn-lt"/>
                <a:ea typeface="+mn-ea"/>
                <a:cs typeface="+mn-cs"/>
              </a:rPr>
              <a:t>です。</a:t>
            </a:r>
          </a:p>
          <a:p>
            <a:r>
              <a:rPr kumimoji="1" lang="ja-JP" altLang="en-US" sz="1200" kern="1200" dirty="0">
                <a:solidFill>
                  <a:schemeClr val="tx1"/>
                </a:solidFill>
                <a:latin typeface="+mn-lt"/>
                <a:ea typeface="+mn-ea"/>
                <a:cs typeface="+mn-cs"/>
              </a:rPr>
              <a:t>私たちの深層心理には自らの幸せを第一義に考える利己的な欲求と、他人のことを思い遣る利他の心があり、この相反する二つの心が常に葛藤を繰り返しているのが人生です。</a:t>
            </a:r>
          </a:p>
          <a:p>
            <a:r>
              <a:rPr kumimoji="1" lang="ja-JP" altLang="en-US" sz="1200" kern="1200" dirty="0">
                <a:solidFill>
                  <a:schemeClr val="tx1"/>
                </a:solidFill>
                <a:latin typeface="+mn-lt"/>
                <a:ea typeface="+mn-ea"/>
                <a:cs typeface="+mn-cs"/>
              </a:rPr>
              <a:t>この感情を和らげるのが、ロータリーの奉仕理念すなわち</a:t>
            </a:r>
            <a:r>
              <a:rPr kumimoji="1" lang="en-US" sz="1200" kern="1200" dirty="0">
                <a:solidFill>
                  <a:schemeClr val="tx1"/>
                </a:solidFill>
                <a:latin typeface="+mn-lt"/>
                <a:ea typeface="+mn-ea"/>
                <a:cs typeface="+mn-cs"/>
              </a:rPr>
              <a:t>Service above self </a:t>
            </a:r>
            <a:r>
              <a:rPr kumimoji="1" lang="ja-JP" altLang="en-US" sz="1200" kern="1200" dirty="0">
                <a:solidFill>
                  <a:schemeClr val="tx1"/>
                </a:solidFill>
                <a:latin typeface="+mn-lt"/>
                <a:ea typeface="+mn-ea"/>
                <a:cs typeface="+mn-cs"/>
              </a:rPr>
              <a:t>と、</a:t>
            </a:r>
            <a:r>
              <a:rPr kumimoji="1" lang="en-US" sz="1200" kern="1200" dirty="0">
                <a:solidFill>
                  <a:schemeClr val="tx1"/>
                </a:solidFill>
                <a:latin typeface="+mn-lt"/>
                <a:ea typeface="+mn-ea"/>
                <a:cs typeface="+mn-cs"/>
              </a:rPr>
              <a:t>He profits most who serve best </a:t>
            </a:r>
            <a:r>
              <a:rPr kumimoji="1" lang="ja-JP" altLang="en-US" sz="1200" kern="1200" dirty="0">
                <a:solidFill>
                  <a:schemeClr val="tx1"/>
                </a:solidFill>
                <a:latin typeface="+mn-lt"/>
                <a:ea typeface="+mn-ea"/>
                <a:cs typeface="+mn-cs"/>
              </a:rPr>
              <a:t>なのです。</a:t>
            </a:r>
          </a:p>
          <a:p>
            <a:r>
              <a:rPr kumimoji="1" lang="ja-JP" altLang="en-US" sz="1200" kern="1200" dirty="0">
                <a:solidFill>
                  <a:schemeClr val="tx1"/>
                </a:solidFill>
                <a:latin typeface="+mn-lt"/>
                <a:ea typeface="+mn-ea"/>
                <a:cs typeface="+mn-cs"/>
              </a:rPr>
              <a:t>別の言い方をすれば、これまでのローリーの奉仕理念が</a:t>
            </a:r>
            <a:r>
              <a:rPr kumimoji="1" lang="en-US" altLang="ja-JP" sz="1200" kern="1200" dirty="0">
                <a:solidFill>
                  <a:schemeClr val="tx1"/>
                </a:solidFill>
                <a:latin typeface="+mn-lt"/>
                <a:ea typeface="+mn-ea"/>
                <a:cs typeface="+mn-cs"/>
              </a:rPr>
              <a:t>He profits most who serve best</a:t>
            </a:r>
            <a:r>
              <a:rPr kumimoji="1" lang="ja-JP" altLang="en-US" sz="1200" kern="1200" dirty="0">
                <a:solidFill>
                  <a:schemeClr val="tx1"/>
                </a:solidFill>
                <a:latin typeface="+mn-lt"/>
                <a:ea typeface="+mn-ea"/>
                <a:cs typeface="+mn-cs"/>
              </a:rPr>
              <a:t>という職業奉仕理念だったのに、</a:t>
            </a:r>
          </a:p>
          <a:p>
            <a:r>
              <a:rPr kumimoji="1" lang="ja-JP" altLang="en-US" sz="1200" kern="1200" dirty="0">
                <a:solidFill>
                  <a:schemeClr val="tx1"/>
                </a:solidFill>
                <a:latin typeface="+mn-lt"/>
                <a:ea typeface="+mn-ea"/>
                <a:cs typeface="+mn-cs"/>
              </a:rPr>
              <a:t>それに</a:t>
            </a:r>
            <a:r>
              <a:rPr kumimoji="1" lang="en-US" altLang="ja-JP" sz="1200" kern="1200" dirty="0">
                <a:solidFill>
                  <a:schemeClr val="tx1"/>
                </a:solidFill>
                <a:latin typeface="+mn-lt"/>
                <a:ea typeface="+mn-ea"/>
                <a:cs typeface="+mn-cs"/>
              </a:rPr>
              <a:t>Service above self </a:t>
            </a:r>
            <a:r>
              <a:rPr kumimoji="1" lang="ja-JP" altLang="en-US" sz="1200" kern="1200" dirty="0">
                <a:solidFill>
                  <a:schemeClr val="tx1"/>
                </a:solidFill>
                <a:latin typeface="+mn-lt"/>
                <a:ea typeface="+mn-ea"/>
                <a:cs typeface="+mn-cs"/>
              </a:rPr>
              <a:t>という対社会的奉仕理念が新しく加わったことを意味します。</a:t>
            </a:r>
          </a:p>
          <a:p>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8BA0A5E-A9ED-4E3F-B366-A3E8789F6CCA}" type="slidenum">
              <a:rPr kumimoji="1" lang="ja-JP" altLang="en-US" smtClean="0"/>
              <a:pPr/>
              <a:t>36</a:t>
            </a:fld>
            <a:endParaRPr kumimoji="1" lang="ja-JP" altLang="en-US" dirty="0"/>
          </a:p>
        </p:txBody>
      </p:sp>
    </p:spTree>
    <p:extLst>
      <p:ext uri="{BB962C8B-B14F-4D97-AF65-F5344CB8AC3E}">
        <p14:creationId xmlns:p14="http://schemas.microsoft.com/office/powerpoint/2010/main" val="2233389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a:bodyPr>
          <a:lstStyle/>
          <a:p>
            <a:r>
              <a:rPr kumimoji="1" lang="ja-JP" altLang="en-US" dirty="0"/>
              <a:t>それ以降、ロータリーの奉仕理念は徐々に変化していきます。</a:t>
            </a:r>
          </a:p>
          <a:p>
            <a:r>
              <a:rPr kumimoji="1" lang="en-US" altLang="ja-JP" dirty="0"/>
              <a:t>1918</a:t>
            </a:r>
            <a:r>
              <a:rPr kumimoji="1" lang="ja-JP" altLang="en-US" dirty="0"/>
              <a:t>年の定款には「有益なる事業の基礎としての奉仕理念」と記載されており、ロータリーの奉仕理念は明らかに職業奉仕を指しています。</a:t>
            </a:r>
          </a:p>
          <a:p>
            <a:pPr marL="0" indent="0">
              <a:buNone/>
            </a:pPr>
            <a:endParaRPr kumimoji="1" lang="ja-JP" altLang="en-US" dirty="0"/>
          </a:p>
          <a:p>
            <a:pPr marL="0" indent="0">
              <a:buNone/>
            </a:pPr>
            <a:r>
              <a:rPr kumimoji="1" lang="ja-JP" altLang="en-US" dirty="0"/>
              <a:t>しかし、</a:t>
            </a:r>
            <a:r>
              <a:rPr kumimoji="1" lang="en-US" altLang="ja-JP" dirty="0"/>
              <a:t>1922</a:t>
            </a:r>
            <a:r>
              <a:rPr kumimoji="1" lang="ja-JP" altLang="en-US" dirty="0"/>
              <a:t>年の定款には「ロータリアンすべてが個人、職業、社会生活に</a:t>
            </a:r>
            <a:r>
              <a:rPr lang="ja-JP" altLang="en-US" dirty="0"/>
              <a:t>常に奉仕理念を適用すること」と変更されて、奉仕理念が個人生活や社会生活に拡大されていることが分かります。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1937</a:t>
            </a:r>
            <a:r>
              <a:rPr kumimoji="1" lang="ja-JP" altLang="ja-JP" sz="1200" kern="1200" dirty="0">
                <a:solidFill>
                  <a:schemeClr val="tx1"/>
                </a:solidFill>
                <a:effectLst/>
                <a:latin typeface="+mn-lt"/>
                <a:ea typeface="+mn-ea"/>
                <a:cs typeface="+mn-cs"/>
              </a:rPr>
              <a:t>年のニース国際大会において</a:t>
            </a:r>
            <a:r>
              <a:rPr kumimoji="1" lang="en-US" altLang="ja-JP" sz="1200" kern="1200" dirty="0">
                <a:solidFill>
                  <a:schemeClr val="tx1"/>
                </a:solidFill>
                <a:effectLst/>
                <a:latin typeface="+mn-lt"/>
                <a:ea typeface="+mn-ea"/>
                <a:cs typeface="+mn-cs"/>
              </a:rPr>
              <a:t>RI</a:t>
            </a:r>
            <a:r>
              <a:rPr kumimoji="1" lang="ja-JP" altLang="ja-JP" sz="1200" kern="1200" dirty="0">
                <a:solidFill>
                  <a:schemeClr val="tx1"/>
                </a:solidFill>
                <a:effectLst/>
                <a:latin typeface="+mn-lt"/>
                <a:ea typeface="+mn-ea"/>
                <a:cs typeface="+mn-cs"/>
              </a:rPr>
              <a:t>会長ウイル・メーニア</a:t>
            </a:r>
            <a:r>
              <a:rPr kumimoji="1" lang="en-US" altLang="ja-JP" sz="1200" kern="1200" dirty="0">
                <a:solidFill>
                  <a:schemeClr val="tx1"/>
                </a:solidFill>
                <a:effectLst/>
                <a:latin typeface="+mn-lt"/>
                <a:ea typeface="+mn-ea"/>
                <a:cs typeface="+mn-cs"/>
              </a:rPr>
              <a:t>Jr. </a:t>
            </a:r>
            <a:r>
              <a:rPr kumimoji="1" lang="ja-JP" altLang="ja-JP" sz="1200" kern="1200" dirty="0">
                <a:solidFill>
                  <a:schemeClr val="tx1"/>
                </a:solidFill>
                <a:effectLst/>
                <a:latin typeface="+mn-lt"/>
                <a:ea typeface="+mn-ea"/>
                <a:cs typeface="+mn-cs"/>
              </a:rPr>
              <a:t>は「誰かが</a:t>
            </a:r>
            <a:r>
              <a:rPr kumimoji="1" lang="en-US" altLang="ja-JP" sz="1200" kern="1200" dirty="0">
                <a:solidFill>
                  <a:schemeClr val="tx1"/>
                </a:solidFill>
                <a:effectLst/>
                <a:latin typeface="+mn-lt"/>
                <a:ea typeface="+mn-ea"/>
                <a:cs typeface="+mn-cs"/>
              </a:rPr>
              <a:t>the ideal of service </a:t>
            </a:r>
            <a:r>
              <a:rPr kumimoji="1" lang="ja-JP" altLang="ja-JP" sz="1200" kern="1200" dirty="0">
                <a:solidFill>
                  <a:schemeClr val="tx1"/>
                </a:solidFill>
                <a:effectLst/>
                <a:latin typeface="+mn-lt"/>
                <a:ea typeface="+mn-ea"/>
                <a:cs typeface="+mn-cs"/>
              </a:rPr>
              <a:t>とは、他人のことを思い遣り他人のために尽くすことだと定義しました。他人のことを思い遣り他人のために尽くすことを通じて、ロータリアンは自らの職業の規範を高めながら、国際理解と親善と平和を推進するために自らの地域社会に役立つように努力しています。」と述べています。</a:t>
            </a: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チェスレー・ペリー</a:t>
            </a:r>
            <a:r>
              <a:rPr kumimoji="1" lang="ja-JP" altLang="en-US" sz="1200" kern="1200" dirty="0">
                <a:solidFill>
                  <a:schemeClr val="tx1"/>
                </a:solidFill>
                <a:effectLst/>
                <a:latin typeface="+mn-lt"/>
                <a:ea typeface="+mn-ea"/>
                <a:cs typeface="+mn-cs"/>
              </a:rPr>
              <a:t>も</a:t>
            </a:r>
            <a:r>
              <a:rPr kumimoji="1" lang="en-US" altLang="ja-JP" sz="1200" kern="1200" dirty="0">
                <a:solidFill>
                  <a:schemeClr val="tx1"/>
                </a:solidFill>
                <a:effectLst/>
                <a:latin typeface="+mn-lt"/>
                <a:ea typeface="+mn-ea"/>
                <a:cs typeface="+mn-cs"/>
              </a:rPr>
              <a:t>1954</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月に</a:t>
            </a:r>
            <a:r>
              <a:rPr kumimoji="1" lang="ja-JP" altLang="en-US" sz="1200" kern="1200" dirty="0">
                <a:solidFill>
                  <a:schemeClr val="tx1"/>
                </a:solidFill>
                <a:effectLst/>
                <a:latin typeface="+mn-lt"/>
                <a:ea typeface="+mn-ea"/>
                <a:cs typeface="+mn-cs"/>
              </a:rPr>
              <a:t>同じような</a:t>
            </a:r>
            <a:r>
              <a:rPr kumimoji="1" lang="ja-JP" altLang="ja-JP" sz="1200" kern="1200" dirty="0">
                <a:solidFill>
                  <a:schemeClr val="tx1"/>
                </a:solidFill>
                <a:effectLst/>
                <a:latin typeface="+mn-lt"/>
                <a:ea typeface="+mn-ea"/>
                <a:cs typeface="+mn-cs"/>
              </a:rPr>
              <a:t>講演</a:t>
            </a:r>
            <a:r>
              <a:rPr kumimoji="1" lang="ja-JP" altLang="en-US" sz="1200" kern="1200" dirty="0">
                <a:solidFill>
                  <a:schemeClr val="tx1"/>
                </a:solidFill>
                <a:effectLst/>
                <a:latin typeface="+mn-lt"/>
                <a:ea typeface="+mn-ea"/>
                <a:cs typeface="+mn-cs"/>
              </a:rPr>
              <a:t>を</a:t>
            </a:r>
            <a:r>
              <a:rPr kumimoji="1" lang="ja-JP" altLang="ja-JP" sz="1200" kern="1200" dirty="0">
                <a:solidFill>
                  <a:schemeClr val="tx1"/>
                </a:solidFill>
                <a:effectLst/>
                <a:latin typeface="+mn-lt"/>
                <a:ea typeface="+mn-ea"/>
                <a:cs typeface="+mn-cs"/>
              </a:rPr>
              <a:t>して</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ロータリーの専売特許であったはずの職業奉仕の理念が衰退し、社会奉仕や国際奉仕の実践活動が中心になってきました。</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このようにして、ロータリーの奉仕理念は職業奉仕から徐々に社会奉仕に変わって、現在では、世界最大の</a:t>
            </a:r>
            <a:r>
              <a:rPr kumimoji="1" lang="en-US" altLang="ja-JP" sz="1200" kern="1200" dirty="0">
                <a:solidFill>
                  <a:schemeClr val="tx1"/>
                </a:solidFill>
                <a:effectLst/>
                <a:latin typeface="+mn-lt"/>
                <a:ea typeface="+mn-ea"/>
                <a:cs typeface="+mn-cs"/>
              </a:rPr>
              <a:t>NPO</a:t>
            </a:r>
            <a:r>
              <a:rPr kumimoji="1" lang="ja-JP" altLang="ja-JP" sz="1200" kern="1200" dirty="0">
                <a:solidFill>
                  <a:schemeClr val="tx1"/>
                </a:solidFill>
                <a:effectLst/>
                <a:latin typeface="+mn-lt"/>
                <a:ea typeface="+mn-ea"/>
                <a:cs typeface="+mn-cs"/>
              </a:rPr>
              <a:t>と定義する</a:t>
            </a:r>
            <a:r>
              <a:rPr kumimoji="1" lang="en-US" altLang="ja-JP" sz="1200" kern="1200" dirty="0">
                <a:solidFill>
                  <a:schemeClr val="tx1"/>
                </a:solidFill>
                <a:effectLst/>
                <a:latin typeface="+mn-lt"/>
                <a:ea typeface="+mn-ea"/>
                <a:cs typeface="+mn-cs"/>
              </a:rPr>
              <a:t>RI</a:t>
            </a:r>
            <a:r>
              <a:rPr kumimoji="1" lang="ja-JP" altLang="ja-JP" sz="1200" kern="1200" dirty="0">
                <a:solidFill>
                  <a:schemeClr val="tx1"/>
                </a:solidFill>
                <a:effectLst/>
                <a:latin typeface="+mn-lt"/>
                <a:ea typeface="+mn-ea"/>
                <a:cs typeface="+mn-cs"/>
              </a:rPr>
              <a:t>会長も現れ、ロータリー活動そのものが人道的奉仕活動に変化してしまったのです。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pPr marL="0" indent="0">
              <a:buNone/>
            </a:pPr>
            <a:endParaRPr lang="ja-JP" altLang="en-US" dirty="0"/>
          </a:p>
          <a:p>
            <a:pPr marL="0" indent="0">
              <a:buNone/>
            </a:pP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37</a:t>
            </a:fld>
            <a:endParaRPr kumimoji="1" lang="ja-JP" altLang="en-US"/>
          </a:p>
        </p:txBody>
      </p:sp>
    </p:spTree>
    <p:extLst>
      <p:ext uri="{BB962C8B-B14F-4D97-AF65-F5344CB8AC3E}">
        <p14:creationId xmlns:p14="http://schemas.microsoft.com/office/powerpoint/2010/main" val="2555073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ここでロータリーの理念なり目的の変遷を整理してみましょう。</a:t>
            </a:r>
          </a:p>
          <a:p>
            <a:r>
              <a:rPr kumimoji="1" lang="en-US" altLang="ja-JP" dirty="0"/>
              <a:t>1905</a:t>
            </a:r>
            <a:r>
              <a:rPr kumimoji="1" lang="ja-JP" altLang="en-US" dirty="0"/>
              <a:t>年にロータリーが創立された当初には、奉仕理念は存在せず、会員同士の親睦と物質的相互扶助による事業の発展でした。</a:t>
            </a:r>
          </a:p>
          <a:p>
            <a:endParaRPr kumimoji="1" lang="ja-JP" altLang="en-US" dirty="0"/>
          </a:p>
          <a:p>
            <a:r>
              <a:rPr kumimoji="1" lang="en-US" altLang="ja-JP" dirty="0"/>
              <a:t>1910</a:t>
            </a:r>
            <a:r>
              <a:rPr kumimoji="1" lang="ja-JP" altLang="en-US" dirty="0"/>
              <a:t>年にシェルドンによって新しい経営学による奉仕理念が導入され、会員の事業活動は大きな発展を遂げました。</a:t>
            </a:r>
          </a:p>
          <a:p>
            <a:endParaRPr kumimoji="1" lang="ja-JP" altLang="en-US" dirty="0"/>
          </a:p>
          <a:p>
            <a:r>
              <a:rPr kumimoji="1" lang="ja-JP" altLang="en-US" dirty="0"/>
              <a:t>その後中小クラブによる身体障害児対策などの社会奉仕活動が盛んになり、ついに</a:t>
            </a:r>
            <a:r>
              <a:rPr kumimoji="1" lang="en-US" altLang="ja-JP" dirty="0"/>
              <a:t>1923</a:t>
            </a:r>
            <a:r>
              <a:rPr kumimoji="1" lang="ja-JP" altLang="en-US" dirty="0"/>
              <a:t>年の決議</a:t>
            </a:r>
            <a:r>
              <a:rPr kumimoji="1" lang="en-US" altLang="ja-JP" dirty="0"/>
              <a:t>23-34</a:t>
            </a:r>
            <a:r>
              <a:rPr kumimoji="1" lang="ja-JP" altLang="en-US" dirty="0"/>
              <a:t>によって、</a:t>
            </a:r>
            <a:r>
              <a:rPr kumimoji="1" lang="en-US" altLang="ja-JP" dirty="0"/>
              <a:t>He profits most who serves best </a:t>
            </a:r>
            <a:r>
              <a:rPr kumimoji="1" lang="ja-JP" altLang="en-US" dirty="0"/>
              <a:t>という職業奉仕理念と共に、</a:t>
            </a:r>
            <a:r>
              <a:rPr kumimoji="1" lang="en-US" altLang="ja-JP" dirty="0"/>
              <a:t>service above self </a:t>
            </a:r>
            <a:r>
              <a:rPr kumimoji="1" lang="ja-JP" altLang="en-US" dirty="0"/>
              <a:t>という社会奉仕理念が互角に採択されました。</a:t>
            </a:r>
          </a:p>
          <a:p>
            <a:r>
              <a:rPr kumimoji="1" lang="ja-JP" altLang="en-US" dirty="0"/>
              <a:t>それ以降、道徳律の廃止、職業奉仕に関する声明などによってシェルドンの奉仕理念は急速に衰退し、</a:t>
            </a:r>
          </a:p>
          <a:p>
            <a:endParaRPr kumimoji="1" lang="ja-JP" altLang="en-US" dirty="0"/>
          </a:p>
          <a:p>
            <a:r>
              <a:rPr kumimoji="1" lang="en-US" altLang="ja-JP" dirty="0"/>
              <a:t>1989</a:t>
            </a:r>
            <a:r>
              <a:rPr kumimoji="1" lang="ja-JP" altLang="en-US" dirty="0"/>
              <a:t>年には、</a:t>
            </a:r>
            <a:r>
              <a:rPr kumimoji="1" lang="en-US" altLang="ja-JP" dirty="0"/>
              <a:t>Service above</a:t>
            </a:r>
            <a:r>
              <a:rPr kumimoji="1" lang="en-US" altLang="ja-JP" baseline="0" dirty="0"/>
              <a:t> self </a:t>
            </a:r>
            <a:r>
              <a:rPr kumimoji="1" lang="ja-JP" altLang="en-US" baseline="0" dirty="0"/>
              <a:t>が第一モットーとなることによって、ロータリーの奉仕活動は対社会的奉仕活動に方向転換されました。</a:t>
            </a:r>
            <a:r>
              <a:rPr kumimoji="1" lang="en-US" altLang="ja-JP" baseline="0" dirty="0"/>
              <a:t> </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38</a:t>
            </a:fld>
            <a:endParaRPr kumimoji="1" lang="ja-JP" altLang="en-US" dirty="0"/>
          </a:p>
        </p:txBody>
      </p:sp>
    </p:spTree>
    <p:extLst>
      <p:ext uri="{BB962C8B-B14F-4D97-AF65-F5344CB8AC3E}">
        <p14:creationId xmlns:p14="http://schemas.microsoft.com/office/powerpoint/2010/main" val="10852996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その動きはさらに勢いを増して、ロータリーを世界最強の</a:t>
            </a:r>
            <a:r>
              <a:rPr kumimoji="1" lang="en-US" altLang="ja-JP" dirty="0"/>
              <a:t>NPO</a:t>
            </a:r>
            <a:r>
              <a:rPr kumimoji="1" lang="ja-JP" altLang="en-US" dirty="0"/>
              <a:t>として、積極的に人道的奉仕活動をしていくためには、</a:t>
            </a:r>
            <a:r>
              <a:rPr lang="en-US" altLang="ja-JP" dirty="0"/>
              <a:t>He profits most who serves best</a:t>
            </a:r>
            <a:r>
              <a:rPr lang="ja-JP" altLang="en-US" dirty="0"/>
              <a:t>という</a:t>
            </a:r>
            <a:r>
              <a:rPr kumimoji="1" lang="ja-JP" altLang="en-US" dirty="0"/>
              <a:t>職業奉仕のモットーが残っている決議</a:t>
            </a:r>
            <a:r>
              <a:rPr kumimoji="1" lang="en-US" altLang="ja-JP" dirty="0"/>
              <a:t>23-34</a:t>
            </a:r>
            <a:r>
              <a:rPr kumimoji="1" lang="ja-JP" altLang="en-US" dirty="0"/>
              <a:t>自体を廃止して</a:t>
            </a:r>
            <a:r>
              <a:rPr lang="ja-JP" altLang="en-US" dirty="0"/>
              <a:t> </a:t>
            </a:r>
            <a:r>
              <a:rPr lang="en-US" altLang="ja-JP" dirty="0"/>
              <a:t>Service above self </a:t>
            </a:r>
            <a:r>
              <a:rPr lang="ja-JP" altLang="en-US" dirty="0"/>
              <a:t>のみを残すという意見が強くなってきました。</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39</a:t>
            </a:fld>
            <a:endParaRPr kumimoji="1" lang="ja-JP" altLang="en-US"/>
          </a:p>
        </p:txBody>
      </p:sp>
    </p:spTree>
    <p:extLst>
      <p:ext uri="{BB962C8B-B14F-4D97-AF65-F5344CB8AC3E}">
        <p14:creationId xmlns:p14="http://schemas.microsoft.com/office/powerpoint/2010/main" val="126129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一番古い文献は</a:t>
            </a:r>
            <a:r>
              <a:rPr kumimoji="1" lang="en-US" altLang="ja-JP" sz="1200" b="0" i="0" u="none" strike="noStrike" kern="1200" baseline="0" dirty="0">
                <a:solidFill>
                  <a:schemeClr val="tx1"/>
                </a:solidFill>
                <a:latin typeface="+mn-lt"/>
                <a:ea typeface="+mn-ea"/>
                <a:cs typeface="+mn-cs"/>
              </a:rPr>
              <a:t>1902</a:t>
            </a:r>
            <a:r>
              <a:rPr kumimoji="1" lang="ja-JP" altLang="en-US" sz="1200" b="0" i="0" u="none" strike="noStrike" kern="1200" baseline="0" dirty="0">
                <a:solidFill>
                  <a:schemeClr val="tx1"/>
                </a:solidFill>
                <a:latin typeface="+mn-lt"/>
                <a:ea typeface="+mn-ea"/>
                <a:cs typeface="+mn-cs"/>
              </a:rPr>
              <a:t>年に発行された「シェルドン・コース」という</a:t>
            </a:r>
            <a:r>
              <a:rPr kumimoji="1" lang="en-US" altLang="ja-JP" sz="1200" b="0" i="0" u="none" strike="noStrike" kern="1200" baseline="0" dirty="0">
                <a:solidFill>
                  <a:schemeClr val="tx1"/>
                </a:solidFill>
                <a:latin typeface="+mn-lt"/>
                <a:ea typeface="+mn-ea"/>
                <a:cs typeface="+mn-cs"/>
              </a:rPr>
              <a:t>12</a:t>
            </a:r>
            <a:r>
              <a:rPr kumimoji="1" lang="ja-JP" altLang="en-US" sz="1200" b="0" i="0" u="none" strike="noStrike" kern="1200" baseline="0" dirty="0">
                <a:solidFill>
                  <a:schemeClr val="tx1"/>
                </a:solidFill>
                <a:latin typeface="+mn-lt"/>
                <a:ea typeface="+mn-ea"/>
                <a:cs typeface="+mn-cs"/>
              </a:rPr>
              <a:t>巻</a:t>
            </a:r>
            <a:r>
              <a:rPr kumimoji="1" lang="en-US" altLang="ja-JP" sz="1200" b="0" i="0" u="none" strike="noStrike" kern="1200" baseline="0" dirty="0">
                <a:solidFill>
                  <a:schemeClr val="tx1"/>
                </a:solidFill>
                <a:latin typeface="+mn-lt"/>
                <a:ea typeface="+mn-ea"/>
                <a:cs typeface="+mn-cs"/>
              </a:rPr>
              <a:t>1500</a:t>
            </a:r>
            <a:r>
              <a:rPr kumimoji="1" lang="ja-JP" altLang="en-US" sz="1200" b="0" i="0" u="none" strike="noStrike" kern="1200" baseline="0" dirty="0">
                <a:solidFill>
                  <a:schemeClr val="tx1"/>
                </a:solidFill>
                <a:latin typeface="+mn-lt"/>
                <a:ea typeface="+mn-ea"/>
                <a:cs typeface="+mn-cs"/>
              </a:rPr>
              <a:t>ページの通信教育の教科書ですが、各巻の最後のページは、全て </a:t>
            </a:r>
            <a:r>
              <a:rPr kumimoji="1" lang="en-US" altLang="ja-JP" sz="1200" b="0" i="0" u="none" strike="noStrike" kern="1200" baseline="0" dirty="0">
                <a:solidFill>
                  <a:schemeClr val="tx1"/>
                </a:solidFill>
                <a:latin typeface="+mn-lt"/>
                <a:ea typeface="+mn-ea"/>
                <a:cs typeface="+mn-cs"/>
              </a:rPr>
              <a:t>He profits most who serves best</a:t>
            </a:r>
            <a:r>
              <a:rPr kumimoji="1" lang="ja-JP" altLang="en-US" sz="1200" b="0" i="0" u="none" strike="noStrike" kern="1200" baseline="0" dirty="0">
                <a:solidFill>
                  <a:schemeClr val="tx1"/>
                </a:solidFill>
                <a:latin typeface="+mn-lt"/>
                <a:ea typeface="+mn-ea"/>
                <a:cs typeface="+mn-cs"/>
              </a:rPr>
              <a:t>という言葉で結ばれてるのが特徴的です。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4</a:t>
            </a:fld>
            <a:endParaRPr kumimoji="1" lang="ja-JP" altLang="en-US"/>
          </a:p>
        </p:txBody>
      </p:sp>
    </p:spTree>
    <p:extLst>
      <p:ext uri="{BB962C8B-B14F-4D97-AF65-F5344CB8AC3E}">
        <p14:creationId xmlns:p14="http://schemas.microsoft.com/office/powerpoint/2010/main" val="1129683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a:solidFill>
                  <a:schemeClr val="tx1"/>
                </a:solidFill>
                <a:effectLst/>
                <a:latin typeface="+mn-lt"/>
                <a:ea typeface="+mn-ea"/>
                <a:cs typeface="+mn-cs"/>
              </a:rPr>
              <a:t>そのことに危惧を感じた釧路北ロータリークラブが</a:t>
            </a:r>
            <a:r>
              <a:rPr kumimoji="1" lang="en-US" altLang="ja-JP" sz="1200" kern="1200" dirty="0">
                <a:solidFill>
                  <a:schemeClr val="tx1"/>
                </a:solidFill>
                <a:effectLst/>
                <a:latin typeface="+mn-lt"/>
                <a:ea typeface="+mn-ea"/>
                <a:cs typeface="+mn-cs"/>
              </a:rPr>
              <a:t>2010</a:t>
            </a:r>
            <a:r>
              <a:rPr kumimoji="1" lang="ja-JP" altLang="ja-JP" sz="1200" kern="1200" dirty="0">
                <a:solidFill>
                  <a:schemeClr val="tx1"/>
                </a:solidFill>
                <a:effectLst/>
                <a:latin typeface="+mn-lt"/>
                <a:ea typeface="+mn-ea"/>
                <a:cs typeface="+mn-cs"/>
              </a:rPr>
              <a:t>年規定審議会に提案した「</a:t>
            </a:r>
            <a:r>
              <a:rPr kumimoji="1" lang="en-US" altLang="ja-JP" sz="1200" kern="1200" dirty="0">
                <a:solidFill>
                  <a:schemeClr val="tx1"/>
                </a:solidFill>
                <a:effectLst/>
                <a:latin typeface="+mn-lt"/>
                <a:ea typeface="+mn-ea"/>
                <a:cs typeface="+mn-cs"/>
              </a:rPr>
              <a:t>10-182</a:t>
            </a:r>
            <a:r>
              <a:rPr kumimoji="1" lang="ja-JP" altLang="ja-JP" sz="1200" kern="1200" dirty="0">
                <a:solidFill>
                  <a:schemeClr val="tx1"/>
                </a:solidFill>
                <a:effectLst/>
                <a:latin typeface="+mn-lt"/>
                <a:ea typeface="+mn-ea"/>
                <a:cs typeface="+mn-cs"/>
              </a:rPr>
              <a:t>　社会奉仕に関する</a:t>
            </a:r>
            <a:r>
              <a:rPr kumimoji="1" lang="en-US" altLang="ja-JP" sz="1200" kern="1200" dirty="0">
                <a:solidFill>
                  <a:schemeClr val="tx1"/>
                </a:solidFill>
                <a:effectLst/>
                <a:latin typeface="+mn-lt"/>
                <a:ea typeface="+mn-ea"/>
                <a:cs typeface="+mn-cs"/>
              </a:rPr>
              <a:t>1923</a:t>
            </a:r>
            <a:r>
              <a:rPr kumimoji="1" lang="ja-JP" altLang="ja-JP" sz="1200" kern="1200" dirty="0">
                <a:solidFill>
                  <a:schemeClr val="tx1"/>
                </a:solidFill>
                <a:effectLst/>
                <a:latin typeface="+mn-lt"/>
                <a:ea typeface="+mn-ea"/>
                <a:cs typeface="+mn-cs"/>
              </a:rPr>
              <a:t>年の声明の第</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項を奉仕哲学の定義として使用する件」が圧倒的な支持を得て採択されました。</a:t>
            </a:r>
          </a:p>
          <a:p>
            <a:r>
              <a:rPr kumimoji="1" lang="ja-JP" altLang="ja-JP" sz="1200" kern="1200" dirty="0">
                <a:solidFill>
                  <a:schemeClr val="tx1"/>
                </a:solidFill>
                <a:effectLst/>
                <a:latin typeface="+mn-lt"/>
                <a:ea typeface="+mn-ea"/>
                <a:cs typeface="+mn-cs"/>
              </a:rPr>
              <a:t>　決議</a:t>
            </a:r>
            <a:r>
              <a:rPr kumimoji="1" lang="en-US" altLang="ja-JP" sz="1200" kern="1200" dirty="0">
                <a:solidFill>
                  <a:schemeClr val="tx1"/>
                </a:solidFill>
                <a:effectLst/>
                <a:latin typeface="+mn-lt"/>
                <a:ea typeface="+mn-ea"/>
                <a:cs typeface="+mn-cs"/>
              </a:rPr>
              <a:t>23-34</a:t>
            </a:r>
            <a:r>
              <a:rPr kumimoji="1" lang="ja-JP" altLang="ja-JP" sz="1200" kern="1200" dirty="0">
                <a:solidFill>
                  <a:schemeClr val="tx1"/>
                </a:solidFill>
                <a:effectLst/>
                <a:latin typeface="+mn-lt"/>
                <a:ea typeface="+mn-ea"/>
                <a:cs typeface="+mn-cs"/>
              </a:rPr>
              <a:t>はロータリーのすべての活動を規定する指針であると同時に、ロータリーの奉仕理念を</a:t>
            </a:r>
            <a:r>
              <a:rPr kumimoji="1" lang="en-US" altLang="ja-JP" sz="1200" kern="1200" dirty="0">
                <a:solidFill>
                  <a:schemeClr val="tx1"/>
                </a:solidFill>
                <a:effectLst/>
                <a:latin typeface="+mn-lt"/>
                <a:ea typeface="+mn-ea"/>
                <a:cs typeface="+mn-cs"/>
              </a:rPr>
              <a:t>service above self </a:t>
            </a:r>
            <a:r>
              <a:rPr kumimoji="1" lang="ja-JP" altLang="ja-JP" sz="1200" kern="1200" dirty="0">
                <a:solidFill>
                  <a:schemeClr val="tx1"/>
                </a:solidFill>
                <a:effectLst/>
                <a:latin typeface="+mn-lt"/>
                <a:ea typeface="+mn-ea"/>
                <a:cs typeface="+mn-cs"/>
              </a:rPr>
              <a:t>と </a:t>
            </a:r>
            <a:r>
              <a:rPr kumimoji="1" lang="en-US" altLang="ja-JP" sz="1200" kern="1200" dirty="0">
                <a:solidFill>
                  <a:schemeClr val="tx1"/>
                </a:solidFill>
                <a:effectLst/>
                <a:latin typeface="+mn-lt"/>
                <a:ea typeface="+mn-ea"/>
                <a:cs typeface="+mn-cs"/>
              </a:rPr>
              <a:t>he profits most who serves best </a:t>
            </a:r>
            <a:r>
              <a:rPr kumimoji="1" lang="ja-JP" altLang="ja-JP" sz="1200" kern="1200" dirty="0">
                <a:solidFill>
                  <a:schemeClr val="tx1"/>
                </a:solidFill>
                <a:effectLst/>
                <a:latin typeface="+mn-lt"/>
                <a:ea typeface="+mn-ea"/>
                <a:cs typeface="+mn-cs"/>
              </a:rPr>
              <a:t>の二つの奉仕理念として表現しています。</a:t>
            </a:r>
          </a:p>
          <a:p>
            <a:r>
              <a:rPr kumimoji="1" lang="ja-JP" altLang="ja-JP" sz="1200" kern="1200" dirty="0">
                <a:solidFill>
                  <a:schemeClr val="tx1"/>
                </a:solidFill>
                <a:effectLst/>
                <a:latin typeface="+mn-lt"/>
                <a:ea typeface="+mn-ea"/>
                <a:cs typeface="+mn-cs"/>
              </a:rPr>
              <a:t>この規定審議会でこの二つのモットーがロータリーの奉仕理念として再確定したことは、</a:t>
            </a:r>
            <a:r>
              <a:rPr kumimoji="1" lang="ja-JP" altLang="en-US" sz="1200" kern="1200" dirty="0">
                <a:solidFill>
                  <a:schemeClr val="tx1"/>
                </a:solidFill>
                <a:effectLst/>
                <a:latin typeface="+mn-lt"/>
                <a:ea typeface="+mn-ea"/>
                <a:cs typeface="+mn-cs"/>
              </a:rPr>
              <a:t>社会奉仕一辺倒だった</a:t>
            </a:r>
            <a:r>
              <a:rPr kumimoji="1" lang="ja-JP" altLang="ja-JP" sz="1200" kern="1200" dirty="0">
                <a:solidFill>
                  <a:schemeClr val="tx1"/>
                </a:solidFill>
                <a:effectLst/>
                <a:latin typeface="+mn-lt"/>
                <a:ea typeface="+mn-ea"/>
                <a:cs typeface="+mn-cs"/>
              </a:rPr>
              <a:t>ロータリー</a:t>
            </a:r>
            <a:r>
              <a:rPr kumimoji="1" lang="ja-JP" altLang="en-US" sz="1200" kern="1200" dirty="0">
                <a:solidFill>
                  <a:schemeClr val="tx1"/>
                </a:solidFill>
                <a:effectLst/>
                <a:latin typeface="+mn-lt"/>
                <a:ea typeface="+mn-ea"/>
                <a:cs typeface="+mn-cs"/>
              </a:rPr>
              <a:t>に、</a:t>
            </a:r>
            <a:r>
              <a:rPr kumimoji="1" lang="ja-JP" altLang="ja-JP" sz="1200" kern="1200" dirty="0">
                <a:solidFill>
                  <a:schemeClr val="tx1"/>
                </a:solidFill>
                <a:effectLst/>
                <a:latin typeface="+mn-lt"/>
                <a:ea typeface="+mn-ea"/>
                <a:cs typeface="+mn-cs"/>
              </a:rPr>
              <a:t>職業奉仕理念が復権したことを意味して、非常に喜ばしいことです。</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mn-ea"/>
                <a:cs typeface="+mn-cs"/>
              </a:rPr>
              <a:t>16:27</a:t>
            </a:r>
            <a:endParaRPr kumimoji="1" lang="ja-JP" altLang="en-US" sz="1200" kern="1200" dirty="0">
              <a:solidFill>
                <a:schemeClr val="tx1"/>
              </a:solidFill>
              <a:latin typeface="+mn-lt"/>
              <a:ea typeface="+mn-ea"/>
              <a:cs typeface="+mn-cs"/>
            </a:endParaRPr>
          </a:p>
        </p:txBody>
      </p:sp>
      <p:sp>
        <p:nvSpPr>
          <p:cNvPr id="440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D4722E-7621-45BC-87FA-06C69EB8E151}" type="slidenum">
              <a:rPr lang="ja-JP" altLang="en-US" smtClean="0"/>
              <a:pPr/>
              <a:t>40</a:t>
            </a:fld>
            <a:endParaRPr lang="ja-JP" altLang="en-US"/>
          </a:p>
        </p:txBody>
      </p:sp>
    </p:spTree>
    <p:extLst>
      <p:ext uri="{BB962C8B-B14F-4D97-AF65-F5344CB8AC3E}">
        <p14:creationId xmlns:p14="http://schemas.microsoft.com/office/powerpoint/2010/main" val="2355526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ある</a:t>
            </a:r>
            <a:r>
              <a:rPr kumimoji="1" lang="ja-JP" altLang="ja-JP" sz="1200" kern="1200" dirty="0">
                <a:solidFill>
                  <a:schemeClr val="tx1"/>
                </a:solidFill>
                <a:effectLst/>
                <a:latin typeface="+mn-lt"/>
                <a:ea typeface="+mn-ea"/>
                <a:cs typeface="+mn-cs"/>
              </a:rPr>
              <a:t>元</a:t>
            </a:r>
            <a:r>
              <a:rPr kumimoji="1" lang="en-US" altLang="ja-JP" sz="1200" kern="1200" dirty="0">
                <a:solidFill>
                  <a:schemeClr val="tx1"/>
                </a:solidFill>
                <a:effectLst/>
                <a:latin typeface="+mn-lt"/>
                <a:ea typeface="+mn-ea"/>
                <a:cs typeface="+mn-cs"/>
              </a:rPr>
              <a:t>RI</a:t>
            </a:r>
            <a:r>
              <a:rPr kumimoji="1" lang="ja-JP" altLang="ja-JP" sz="1200" kern="1200" dirty="0">
                <a:solidFill>
                  <a:schemeClr val="tx1"/>
                </a:solidFill>
                <a:effectLst/>
                <a:latin typeface="+mn-lt"/>
                <a:ea typeface="+mn-ea"/>
                <a:cs typeface="+mn-cs"/>
              </a:rPr>
              <a:t>理事がロータリーの友</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月号</a:t>
            </a:r>
            <a:r>
              <a:rPr kumimoji="1" lang="ja-JP" altLang="ja-JP" sz="1200" kern="1200" dirty="0">
                <a:solidFill>
                  <a:schemeClr val="tx1"/>
                </a:solidFill>
                <a:effectLst/>
                <a:latin typeface="+mn-lt"/>
                <a:ea typeface="+mn-ea"/>
                <a:cs typeface="+mn-cs"/>
              </a:rPr>
              <a:t>に投稿した「ロータリーの目的」と「</a:t>
            </a:r>
            <a:r>
              <a:rPr kumimoji="1" lang="en-US" altLang="ja-JP" sz="1200" kern="1200" dirty="0">
                <a:solidFill>
                  <a:schemeClr val="tx1"/>
                </a:solidFill>
                <a:effectLst/>
                <a:latin typeface="+mn-lt"/>
                <a:ea typeface="+mn-ea"/>
                <a:cs typeface="+mn-cs"/>
              </a:rPr>
              <a:t>RI</a:t>
            </a:r>
            <a:r>
              <a:rPr kumimoji="1" lang="ja-JP" altLang="ja-JP" sz="1200" kern="1200" dirty="0">
                <a:solidFill>
                  <a:schemeClr val="tx1"/>
                </a:solidFill>
                <a:effectLst/>
                <a:latin typeface="+mn-lt"/>
                <a:ea typeface="+mn-ea"/>
                <a:cs typeface="+mn-cs"/>
              </a:rPr>
              <a:t>戦略計画の理念」について、かなりの疑義</a:t>
            </a:r>
            <a:r>
              <a:rPr kumimoji="1" lang="ja-JP" altLang="en-US" sz="1200" kern="1200" dirty="0">
                <a:solidFill>
                  <a:schemeClr val="tx1"/>
                </a:solidFill>
                <a:effectLst/>
                <a:latin typeface="+mn-lt"/>
                <a:ea typeface="+mn-ea"/>
                <a:cs typeface="+mn-cs"/>
              </a:rPr>
              <a:t>を感じますので問題提起をしてみたいと思います。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ロータリーの理念というタイトルの図に、なぜか</a:t>
            </a:r>
            <a:r>
              <a:rPr kumimoji="1" lang="en-US" altLang="ja-JP" sz="1200" kern="1200" dirty="0">
                <a:solidFill>
                  <a:schemeClr val="tx1"/>
                </a:solidFill>
                <a:effectLst/>
                <a:latin typeface="+mn-lt"/>
                <a:ea typeface="+mn-ea"/>
                <a:cs typeface="+mn-cs"/>
              </a:rPr>
              <a:t>service above self </a:t>
            </a:r>
            <a:r>
              <a:rPr kumimoji="1" lang="ja-JP" altLang="en-US" sz="1200" kern="1200" dirty="0">
                <a:solidFill>
                  <a:schemeClr val="tx1"/>
                </a:solidFill>
                <a:effectLst/>
                <a:latin typeface="+mn-lt"/>
                <a:ea typeface="+mn-ea"/>
                <a:cs typeface="+mn-cs"/>
              </a:rPr>
              <a:t>超我の奉仕</a:t>
            </a:r>
            <a:r>
              <a:rPr kumimoji="1" lang="ja-JP" altLang="ja-JP" sz="1200" kern="1200" dirty="0">
                <a:solidFill>
                  <a:schemeClr val="tx1"/>
                </a:solidFill>
                <a:effectLst/>
                <a:latin typeface="+mn-lt"/>
                <a:ea typeface="+mn-ea"/>
                <a:cs typeface="+mn-cs"/>
              </a:rPr>
              <a:t>のみが記載され </a:t>
            </a:r>
            <a:r>
              <a:rPr kumimoji="1" lang="en-US" altLang="ja-JP" sz="1200" kern="1200" dirty="0">
                <a:solidFill>
                  <a:schemeClr val="tx1"/>
                </a:solidFill>
                <a:effectLst/>
                <a:latin typeface="+mn-lt"/>
                <a:ea typeface="+mn-ea"/>
                <a:cs typeface="+mn-cs"/>
              </a:rPr>
              <a:t>he profits most who serves best </a:t>
            </a:r>
            <a:r>
              <a:rPr kumimoji="1" lang="ja-JP" altLang="ja-JP" sz="1200" kern="1200" dirty="0">
                <a:solidFill>
                  <a:schemeClr val="tx1"/>
                </a:solidFill>
                <a:effectLst/>
                <a:latin typeface="+mn-lt"/>
                <a:ea typeface="+mn-ea"/>
                <a:cs typeface="+mn-cs"/>
              </a:rPr>
              <a:t>が抜けていることに愕然と致しました。</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規定審議会で苦労して職業奉仕理念を復活させても、</a:t>
            </a:r>
            <a:r>
              <a:rPr kumimoji="1" lang="en-US" altLang="ja-JP" sz="1200" kern="1200" dirty="0">
                <a:solidFill>
                  <a:schemeClr val="tx1"/>
                </a:solidFill>
                <a:effectLst/>
                <a:latin typeface="+mn-lt"/>
                <a:ea typeface="+mn-ea"/>
                <a:cs typeface="+mn-cs"/>
              </a:rPr>
              <a:t>RI</a:t>
            </a:r>
            <a:r>
              <a:rPr kumimoji="1" lang="ja-JP" altLang="ja-JP" sz="1200" kern="1200" dirty="0">
                <a:solidFill>
                  <a:schemeClr val="tx1"/>
                </a:solidFill>
                <a:effectLst/>
                <a:latin typeface="+mn-lt"/>
                <a:ea typeface="+mn-ea"/>
                <a:cs typeface="+mn-cs"/>
              </a:rPr>
              <a:t>理事会の反対を押し切って、黒田</a:t>
            </a:r>
            <a:r>
              <a:rPr kumimoji="1" lang="en-US" altLang="ja-JP" sz="1200" kern="1200" dirty="0">
                <a:solidFill>
                  <a:schemeClr val="tx1"/>
                </a:solidFill>
                <a:effectLst/>
                <a:latin typeface="+mn-lt"/>
                <a:ea typeface="+mn-ea"/>
                <a:cs typeface="+mn-cs"/>
              </a:rPr>
              <a:t>RI</a:t>
            </a:r>
            <a:r>
              <a:rPr kumimoji="1" lang="ja-JP" altLang="ja-JP" sz="1200" kern="1200" dirty="0">
                <a:solidFill>
                  <a:schemeClr val="tx1"/>
                </a:solidFill>
                <a:effectLst/>
                <a:latin typeface="+mn-lt"/>
                <a:ea typeface="+mn-ea"/>
                <a:cs typeface="+mn-cs"/>
              </a:rPr>
              <a:t>元理事が</a:t>
            </a:r>
            <a:r>
              <a:rPr kumimoji="1" lang="en-US" altLang="ja-JP" sz="1200" kern="1200" dirty="0">
                <a:solidFill>
                  <a:schemeClr val="tx1"/>
                </a:solidFill>
                <a:effectLst/>
                <a:latin typeface="+mn-lt"/>
                <a:ea typeface="+mn-ea"/>
                <a:cs typeface="+mn-cs"/>
              </a:rPr>
              <a:t>RI</a:t>
            </a:r>
            <a:r>
              <a:rPr kumimoji="1" lang="ja-JP" altLang="en-US" sz="1200" kern="1200" dirty="0">
                <a:solidFill>
                  <a:schemeClr val="tx1"/>
                </a:solidFill>
                <a:effectLst/>
                <a:latin typeface="+mn-lt"/>
                <a:ea typeface="+mn-ea"/>
                <a:cs typeface="+mn-cs"/>
              </a:rPr>
              <a:t>の</a:t>
            </a:r>
            <a:r>
              <a:rPr kumimoji="1" lang="ja-JP" altLang="ja-JP" sz="1200" kern="1200" dirty="0">
                <a:solidFill>
                  <a:schemeClr val="tx1"/>
                </a:solidFill>
                <a:effectLst/>
                <a:latin typeface="+mn-lt"/>
                <a:ea typeface="+mn-ea"/>
                <a:cs typeface="+mn-cs"/>
              </a:rPr>
              <a:t>職業奉仕委員会を復活させても、</a:t>
            </a:r>
            <a:r>
              <a:rPr kumimoji="1" lang="ja-JP" altLang="en-US" sz="1200" kern="1200" dirty="0">
                <a:solidFill>
                  <a:schemeClr val="tx1"/>
                </a:solidFill>
                <a:effectLst/>
                <a:latin typeface="+mn-lt"/>
                <a:ea typeface="+mn-ea"/>
                <a:cs typeface="+mn-cs"/>
              </a:rPr>
              <a:t>その努力を</a:t>
            </a:r>
            <a:r>
              <a:rPr kumimoji="1" lang="ja-JP" altLang="ja-JP" sz="1200" kern="1200" dirty="0">
                <a:solidFill>
                  <a:schemeClr val="tx1"/>
                </a:solidFill>
                <a:effectLst/>
                <a:latin typeface="+mn-lt"/>
                <a:ea typeface="+mn-ea"/>
                <a:cs typeface="+mn-cs"/>
              </a:rPr>
              <a:t>無に</a:t>
            </a:r>
            <a:r>
              <a:rPr kumimoji="1" lang="ja-JP" altLang="en-US" sz="1200" kern="1200" dirty="0">
                <a:solidFill>
                  <a:schemeClr val="tx1"/>
                </a:solidFill>
                <a:effectLst/>
                <a:latin typeface="+mn-lt"/>
                <a:ea typeface="+mn-ea"/>
                <a:cs typeface="+mn-cs"/>
              </a:rPr>
              <a:t>するどころか、公式雑誌を通じて、ロータリーの奉仕理念は「超我の奉仕」のみだと</a:t>
            </a:r>
            <a:r>
              <a:rPr kumimoji="1" lang="ja-JP" altLang="ja-JP" sz="1200" kern="1200" dirty="0">
                <a:solidFill>
                  <a:schemeClr val="tx1"/>
                </a:solidFill>
                <a:effectLst/>
                <a:latin typeface="+mn-lt"/>
                <a:ea typeface="+mn-ea"/>
                <a:cs typeface="+mn-cs"/>
              </a:rPr>
              <a:t>解説をする人がいることは非常に残念なことです。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41</a:t>
            </a:fld>
            <a:endParaRPr kumimoji="1" lang="ja-JP" altLang="en-US"/>
          </a:p>
        </p:txBody>
      </p:sp>
    </p:spTree>
    <p:extLst>
      <p:ext uri="{BB962C8B-B14F-4D97-AF65-F5344CB8AC3E}">
        <p14:creationId xmlns:p14="http://schemas.microsoft.com/office/powerpoint/2010/main" val="23997909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私は</a:t>
            </a:r>
            <a:r>
              <a:rPr kumimoji="1" lang="en-US" altLang="ja-JP" sz="1200" kern="1200" dirty="0">
                <a:solidFill>
                  <a:schemeClr val="tx1"/>
                </a:solidFill>
                <a:effectLst/>
                <a:latin typeface="+mn-lt"/>
                <a:ea typeface="+mn-ea"/>
                <a:cs typeface="+mn-cs"/>
              </a:rPr>
              <a:t>service above self </a:t>
            </a:r>
            <a:r>
              <a:rPr kumimoji="1" lang="ja-JP" altLang="ja-JP" sz="1200" kern="1200" dirty="0">
                <a:solidFill>
                  <a:schemeClr val="tx1"/>
                </a:solidFill>
                <a:effectLst/>
                <a:latin typeface="+mn-lt"/>
                <a:ea typeface="+mn-ea"/>
                <a:cs typeface="+mn-cs"/>
              </a:rPr>
              <a:t>に関する実践活動を否定しているわけではありません。私自身も</a:t>
            </a:r>
            <a:r>
              <a:rPr kumimoji="1" lang="en-US" altLang="ja-JP" sz="1200" kern="1200" dirty="0">
                <a:solidFill>
                  <a:schemeClr val="tx1"/>
                </a:solidFill>
                <a:effectLst/>
                <a:latin typeface="+mn-lt"/>
                <a:ea typeface="+mn-ea"/>
                <a:cs typeface="+mn-cs"/>
              </a:rPr>
              <a:t>1988</a:t>
            </a:r>
            <a:r>
              <a:rPr kumimoji="1" lang="ja-JP" altLang="ja-JP" sz="1200" kern="1200" dirty="0">
                <a:solidFill>
                  <a:schemeClr val="tx1"/>
                </a:solidFill>
                <a:effectLst/>
                <a:latin typeface="+mn-lt"/>
                <a:ea typeface="+mn-ea"/>
                <a:cs typeface="+mn-cs"/>
              </a:rPr>
              <a:t>年から永年フィリピンにおける</a:t>
            </a:r>
            <a:r>
              <a:rPr kumimoji="1" lang="en-US" altLang="ja-JP" sz="1200" kern="1200" dirty="0">
                <a:solidFill>
                  <a:schemeClr val="tx1"/>
                </a:solidFill>
                <a:effectLst/>
                <a:latin typeface="+mn-lt"/>
                <a:ea typeface="+mn-ea"/>
                <a:cs typeface="+mn-cs"/>
              </a:rPr>
              <a:t>WCS</a:t>
            </a:r>
            <a:r>
              <a:rPr kumimoji="1" lang="ja-JP" altLang="ja-JP" sz="1200" kern="1200" dirty="0">
                <a:solidFill>
                  <a:schemeClr val="tx1"/>
                </a:solidFill>
                <a:effectLst/>
                <a:latin typeface="+mn-lt"/>
                <a:ea typeface="+mn-ea"/>
                <a:cs typeface="+mn-cs"/>
              </a:rPr>
              <a:t>活動に専念して、その結果、超我の奉仕賞を頂いた経験上、社会奉仕や国際奉仕の必要性は人一倍知っているつもりです。</a:t>
            </a:r>
          </a:p>
          <a:p>
            <a:r>
              <a:rPr kumimoji="1" lang="ja-JP" altLang="ja-JP" sz="1200" kern="1200" dirty="0">
                <a:solidFill>
                  <a:schemeClr val="tx1"/>
                </a:solidFill>
                <a:effectLst/>
                <a:latin typeface="+mn-lt"/>
                <a:ea typeface="+mn-ea"/>
                <a:cs typeface="+mn-cs"/>
              </a:rPr>
              <a:t>　しかしこれらのボランティア的な活動はロータリアンでなくても出来る活動であること</a:t>
            </a:r>
            <a:r>
              <a:rPr kumimoji="1" lang="ja-JP" altLang="en-US" sz="1200" kern="1200" dirty="0">
                <a:solidFill>
                  <a:schemeClr val="tx1"/>
                </a:solidFill>
                <a:effectLst/>
                <a:latin typeface="+mn-lt"/>
                <a:ea typeface="+mn-ea"/>
                <a:cs typeface="+mn-cs"/>
              </a:rPr>
              <a:t>も</a:t>
            </a:r>
            <a:r>
              <a:rPr kumimoji="1" lang="ja-JP" altLang="ja-JP" sz="1200" kern="1200" dirty="0">
                <a:solidFill>
                  <a:schemeClr val="tx1"/>
                </a:solidFill>
                <a:effectLst/>
                <a:latin typeface="+mn-lt"/>
                <a:ea typeface="+mn-ea"/>
                <a:cs typeface="+mn-cs"/>
              </a:rPr>
              <a:t>確かです。すでに他の団体がやっているようなボランティア活動にうつつを抜かすのでなく、ロータリー活動の原点とも言える職業奉仕活動を今一度思い起こす必要があります。</a:t>
            </a:r>
          </a:p>
          <a:p>
            <a:r>
              <a:rPr kumimoji="1" lang="ja-JP" altLang="ja-JP" sz="1200" kern="1200" dirty="0">
                <a:solidFill>
                  <a:schemeClr val="tx1"/>
                </a:solidFill>
                <a:effectLst/>
                <a:latin typeface="+mn-lt"/>
                <a:ea typeface="+mn-ea"/>
                <a:cs typeface="+mn-cs"/>
              </a:rPr>
              <a:t>　</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42</a:t>
            </a:fld>
            <a:endParaRPr kumimoji="1" lang="ja-JP" altLang="en-US"/>
          </a:p>
        </p:txBody>
      </p:sp>
    </p:spTree>
    <p:extLst>
      <p:ext uri="{BB962C8B-B14F-4D97-AF65-F5344CB8AC3E}">
        <p14:creationId xmlns:p14="http://schemas.microsoft.com/office/powerpoint/2010/main" val="1825198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55000" lnSpcReduction="20000"/>
          </a:bodyPr>
          <a:lstStyle/>
          <a:p>
            <a:r>
              <a:rPr kumimoji="1" lang="en-US" altLang="ja-JP" sz="1200" kern="1200" dirty="0">
                <a:solidFill>
                  <a:schemeClr val="tx1"/>
                </a:solidFill>
                <a:latin typeface="+mn-lt"/>
                <a:ea typeface="+mn-ea"/>
                <a:cs typeface="+mn-cs"/>
              </a:rPr>
              <a:t>21</a:t>
            </a:r>
            <a:r>
              <a:rPr kumimoji="1" lang="ja-JP" altLang="ja-JP" sz="1200" kern="1200" dirty="0">
                <a:solidFill>
                  <a:schemeClr val="tx1"/>
                </a:solidFill>
                <a:latin typeface="+mn-lt"/>
                <a:ea typeface="+mn-ea"/>
                <a:cs typeface="+mn-cs"/>
              </a:rPr>
              <a:t>世紀の半ばごろには世界はどうなっているのでしょうか。国連の人口予測によれば</a:t>
            </a:r>
            <a:r>
              <a:rPr kumimoji="1" lang="en-US" altLang="ja-JP" sz="1200" kern="1200" dirty="0">
                <a:solidFill>
                  <a:schemeClr val="tx1"/>
                </a:solidFill>
                <a:latin typeface="+mn-lt"/>
                <a:ea typeface="+mn-ea"/>
                <a:cs typeface="+mn-cs"/>
              </a:rPr>
              <a:t>2050</a:t>
            </a:r>
            <a:r>
              <a:rPr kumimoji="1" lang="ja-JP" altLang="ja-JP" sz="1200" kern="1200" dirty="0">
                <a:solidFill>
                  <a:schemeClr val="tx1"/>
                </a:solidFill>
                <a:latin typeface="+mn-lt"/>
                <a:ea typeface="+mn-ea"/>
                <a:cs typeface="+mn-cs"/>
              </a:rPr>
              <a:t>年の人口は</a:t>
            </a:r>
            <a:r>
              <a:rPr kumimoji="1" lang="en-US" altLang="ja-JP" sz="1200" kern="1200" dirty="0">
                <a:solidFill>
                  <a:schemeClr val="tx1"/>
                </a:solidFill>
                <a:latin typeface="+mn-lt"/>
                <a:ea typeface="+mn-ea"/>
                <a:cs typeface="+mn-cs"/>
              </a:rPr>
              <a:t>95</a:t>
            </a:r>
            <a:r>
              <a:rPr kumimoji="1" lang="ja-JP" altLang="ja-JP" sz="1200" kern="1200" dirty="0">
                <a:solidFill>
                  <a:schemeClr val="tx1"/>
                </a:solidFill>
                <a:latin typeface="+mn-lt"/>
                <a:ea typeface="+mn-ea"/>
                <a:cs typeface="+mn-cs"/>
              </a:rPr>
              <a:t>億</a:t>
            </a:r>
            <a:r>
              <a:rPr kumimoji="1" lang="en-US" altLang="ja-JP" sz="1200" kern="1200" dirty="0">
                <a:solidFill>
                  <a:schemeClr val="tx1"/>
                </a:solidFill>
                <a:latin typeface="+mn-lt"/>
                <a:ea typeface="+mn-ea"/>
                <a:cs typeface="+mn-cs"/>
              </a:rPr>
              <a:t>4000</a:t>
            </a:r>
            <a:r>
              <a:rPr kumimoji="1" lang="ja-JP" altLang="ja-JP" sz="1200" kern="1200" dirty="0">
                <a:solidFill>
                  <a:schemeClr val="tx1"/>
                </a:solidFill>
                <a:latin typeface="+mn-lt"/>
                <a:ea typeface="+mn-ea"/>
                <a:cs typeface="+mn-cs"/>
              </a:rPr>
              <a:t>万人、その内発展・開発途上国</a:t>
            </a:r>
            <a:r>
              <a:rPr kumimoji="1" lang="en-US" altLang="ja-JP" sz="1200" kern="1200" dirty="0">
                <a:solidFill>
                  <a:schemeClr val="tx1"/>
                </a:solidFill>
                <a:latin typeface="+mn-lt"/>
                <a:ea typeface="+mn-ea"/>
                <a:cs typeface="+mn-cs"/>
              </a:rPr>
              <a:t>82</a:t>
            </a:r>
            <a:r>
              <a:rPr kumimoji="1" lang="ja-JP" altLang="ja-JP" sz="1200" kern="1200" dirty="0">
                <a:solidFill>
                  <a:schemeClr val="tx1"/>
                </a:solidFill>
                <a:latin typeface="+mn-lt"/>
                <a:ea typeface="+mn-ea"/>
                <a:cs typeface="+mn-cs"/>
              </a:rPr>
              <a:t>億</a:t>
            </a:r>
            <a:r>
              <a:rPr kumimoji="1" lang="en-US" altLang="ja-JP" sz="1200" kern="1200" dirty="0">
                <a:solidFill>
                  <a:schemeClr val="tx1"/>
                </a:solidFill>
                <a:latin typeface="+mn-lt"/>
                <a:ea typeface="+mn-ea"/>
                <a:cs typeface="+mn-cs"/>
              </a:rPr>
              <a:t>9000</a:t>
            </a:r>
            <a:r>
              <a:rPr kumimoji="1" lang="ja-JP" altLang="ja-JP" sz="1200" kern="1200" dirty="0">
                <a:solidFill>
                  <a:schemeClr val="tx1"/>
                </a:solidFill>
                <a:latin typeface="+mn-lt"/>
                <a:ea typeface="+mn-ea"/>
                <a:cs typeface="+mn-cs"/>
              </a:rPr>
              <a:t>万人、先進国人口は</a:t>
            </a:r>
            <a:r>
              <a:rPr kumimoji="1" lang="en-US" altLang="ja-JP" sz="1200" kern="1200" dirty="0">
                <a:solidFill>
                  <a:schemeClr val="tx1"/>
                </a:solidFill>
                <a:latin typeface="+mn-lt"/>
                <a:ea typeface="+mn-ea"/>
                <a:cs typeface="+mn-cs"/>
              </a:rPr>
              <a:t>12</a:t>
            </a:r>
            <a:r>
              <a:rPr kumimoji="1" lang="ja-JP" altLang="ja-JP" sz="1200" kern="1200" dirty="0">
                <a:solidFill>
                  <a:schemeClr val="tx1"/>
                </a:solidFill>
                <a:latin typeface="+mn-lt"/>
                <a:ea typeface="+mn-ea"/>
                <a:cs typeface="+mn-cs"/>
              </a:rPr>
              <a:t>億</a:t>
            </a:r>
            <a:r>
              <a:rPr kumimoji="1" lang="en-US" altLang="ja-JP" sz="1200" kern="1200" dirty="0">
                <a:solidFill>
                  <a:schemeClr val="tx1"/>
                </a:solidFill>
                <a:latin typeface="+mn-lt"/>
                <a:ea typeface="+mn-ea"/>
                <a:cs typeface="+mn-cs"/>
              </a:rPr>
              <a:t>5000</a:t>
            </a:r>
            <a:r>
              <a:rPr kumimoji="1" lang="ja-JP" altLang="ja-JP" sz="1200" kern="1200" dirty="0">
                <a:solidFill>
                  <a:schemeClr val="tx1"/>
                </a:solidFill>
                <a:latin typeface="+mn-lt"/>
                <a:ea typeface="+mn-ea"/>
                <a:cs typeface="+mn-cs"/>
              </a:rPr>
              <a:t>万人です。</a:t>
            </a:r>
            <a:endParaRPr kumimoji="1" lang="ja-JP" altLang="en-US"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現在の先進国人口は</a:t>
            </a:r>
            <a:r>
              <a:rPr kumimoji="1" lang="en-US" altLang="ja-JP" sz="1200" kern="1200" dirty="0">
                <a:solidFill>
                  <a:schemeClr val="tx1"/>
                </a:solidFill>
                <a:latin typeface="+mn-lt"/>
                <a:ea typeface="+mn-ea"/>
                <a:cs typeface="+mn-cs"/>
              </a:rPr>
              <a:t>11</a:t>
            </a:r>
            <a:r>
              <a:rPr kumimoji="1" lang="ja-JP" altLang="ja-JP" sz="1200" kern="1200" dirty="0">
                <a:solidFill>
                  <a:schemeClr val="tx1"/>
                </a:solidFill>
                <a:latin typeface="+mn-lt"/>
                <a:ea typeface="+mn-ea"/>
                <a:cs typeface="+mn-cs"/>
              </a:rPr>
              <a:t>億</a:t>
            </a:r>
            <a:r>
              <a:rPr kumimoji="1" lang="en-US" altLang="ja-JP" sz="1200" kern="1200" dirty="0">
                <a:solidFill>
                  <a:schemeClr val="tx1"/>
                </a:solidFill>
                <a:latin typeface="+mn-lt"/>
                <a:ea typeface="+mn-ea"/>
                <a:cs typeface="+mn-cs"/>
              </a:rPr>
              <a:t>5000</a:t>
            </a:r>
            <a:r>
              <a:rPr kumimoji="1" lang="ja-JP" altLang="ja-JP" sz="1200" kern="1200" dirty="0">
                <a:solidFill>
                  <a:schemeClr val="tx1"/>
                </a:solidFill>
                <a:latin typeface="+mn-lt"/>
                <a:ea typeface="+mn-ea"/>
                <a:cs typeface="+mn-cs"/>
              </a:rPr>
              <a:t>万人といわれていますから、発展途上国における人口爆発、先進国における少子化が極端に進むものと考えられます。</a:t>
            </a:r>
            <a:endParaRPr kumimoji="1" lang="ja-JP" altLang="en-US"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その結果発展途上国から先進国の大都市への大量の民族移動がおこなわれることが予測されます。</a:t>
            </a:r>
            <a:endParaRPr kumimoji="1" lang="ja-JP" altLang="en-US"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調査機関の予測によると、大都市への人口集中は全人口の</a:t>
            </a:r>
            <a:r>
              <a:rPr kumimoji="1" lang="en-US" altLang="ja-JP" sz="1200" kern="1200" dirty="0">
                <a:solidFill>
                  <a:schemeClr val="tx1"/>
                </a:solidFill>
                <a:latin typeface="+mn-lt"/>
                <a:ea typeface="+mn-ea"/>
                <a:cs typeface="+mn-cs"/>
              </a:rPr>
              <a:t>3</a:t>
            </a:r>
            <a:r>
              <a:rPr kumimoji="1" lang="ja-JP" altLang="ja-JP" sz="1200" kern="1200" dirty="0">
                <a:solidFill>
                  <a:schemeClr val="tx1"/>
                </a:solidFill>
                <a:latin typeface="+mn-lt"/>
                <a:ea typeface="+mn-ea"/>
                <a:cs typeface="+mn-cs"/>
              </a:rPr>
              <a:t>分の</a:t>
            </a:r>
            <a:r>
              <a:rPr kumimoji="1" lang="en-US" altLang="ja-JP" sz="1200" kern="1200" dirty="0">
                <a:solidFill>
                  <a:schemeClr val="tx1"/>
                </a:solidFill>
                <a:latin typeface="+mn-lt"/>
                <a:ea typeface="+mn-ea"/>
                <a:cs typeface="+mn-cs"/>
              </a:rPr>
              <a:t>2</a:t>
            </a:r>
            <a:r>
              <a:rPr kumimoji="1" lang="ja-JP" altLang="ja-JP" sz="1200" kern="1200" dirty="0">
                <a:solidFill>
                  <a:schemeClr val="tx1"/>
                </a:solidFill>
                <a:latin typeface="+mn-lt"/>
                <a:ea typeface="+mn-ea"/>
                <a:cs typeface="+mn-cs"/>
              </a:rPr>
              <a:t>に当たると言われています。</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43</a:t>
            </a:fld>
            <a:endParaRPr lang="ja-JP"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fontScale="92500" lnSpcReduction="10000"/>
          </a:bodyPr>
          <a:lstStyle/>
          <a:p>
            <a:r>
              <a:rPr kumimoji="1" lang="ja-JP" altLang="ja-JP" sz="1200" kern="1200" dirty="0">
                <a:solidFill>
                  <a:schemeClr val="tx1"/>
                </a:solidFill>
                <a:latin typeface="+mn-lt"/>
                <a:ea typeface="+mn-ea"/>
                <a:cs typeface="+mn-cs"/>
              </a:rPr>
              <a:t>大都市では人口の爆発的増加にインフラが対応できずにスラム化し、飲み水や食料の絶対量が不足すると共に、自然環境の破壊によって人類を含む動植物が生き延びることができなくなる事態さえ考えられます。</a:t>
            </a:r>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職を失った</a:t>
            </a:r>
            <a:r>
              <a:rPr kumimoji="1" lang="ja-JP" altLang="ja-JP" sz="1200" kern="1200" dirty="0">
                <a:solidFill>
                  <a:schemeClr val="tx1"/>
                </a:solidFill>
                <a:latin typeface="+mn-lt"/>
                <a:ea typeface="+mn-ea"/>
                <a:cs typeface="+mn-cs"/>
              </a:rPr>
              <a:t>下層階級の</a:t>
            </a:r>
            <a:r>
              <a:rPr kumimoji="1" lang="en-US" altLang="ja-JP" sz="1200" kern="1200" dirty="0">
                <a:solidFill>
                  <a:schemeClr val="tx1"/>
                </a:solidFill>
                <a:latin typeface="+mn-lt"/>
                <a:ea typeface="+mn-ea"/>
                <a:cs typeface="+mn-cs"/>
              </a:rPr>
              <a:t>50</a:t>
            </a:r>
            <a:r>
              <a:rPr kumimoji="1" lang="ja-JP" altLang="ja-JP" sz="1200" kern="1200" dirty="0">
                <a:solidFill>
                  <a:schemeClr val="tx1"/>
                </a:solidFill>
                <a:latin typeface="+mn-lt"/>
                <a:ea typeface="+mn-ea"/>
                <a:cs typeface="+mn-cs"/>
              </a:rPr>
              <a:t>億人が貧困や飢餓や疾病から逃れようして、破壊や武力闘争につながって、結果として各地で多発的に紛争が起こり、市場を大きく混乱させたり、テロによって破滅に追いやる危険性</a:t>
            </a:r>
            <a:r>
              <a:rPr kumimoji="1" lang="ja-JP" altLang="en-US" sz="1200" kern="1200" dirty="0">
                <a:solidFill>
                  <a:schemeClr val="tx1"/>
                </a:solidFill>
                <a:latin typeface="+mn-lt"/>
                <a:ea typeface="+mn-ea"/>
                <a:cs typeface="+mn-cs"/>
              </a:rPr>
              <a:t>が指摘されます</a:t>
            </a:r>
            <a:r>
              <a:rPr kumimoji="1" lang="ja-JP" altLang="ja-JP" sz="1200" kern="1200" dirty="0">
                <a:solidFill>
                  <a:schemeClr val="tx1"/>
                </a:solidFill>
                <a:latin typeface="+mn-lt"/>
                <a:ea typeface="+mn-ea"/>
                <a:cs typeface="+mn-cs"/>
              </a:rPr>
              <a:t>。</a:t>
            </a:r>
          </a:p>
          <a:p>
            <a:endParaRPr kumimoji="1" lang="ja-JP" altLang="en-US" sz="1200" kern="1200" dirty="0">
              <a:solidFill>
                <a:schemeClr val="tx1"/>
              </a:solidFill>
              <a:latin typeface="+mn-lt"/>
              <a:ea typeface="+mn-ea"/>
              <a:cs typeface="+mn-cs"/>
            </a:endParaRPr>
          </a:p>
        </p:txBody>
      </p:sp>
      <p:sp>
        <p:nvSpPr>
          <p:cNvPr id="778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7B8E5C-1B73-4CF6-8404-966F2DA22B9E}" type="slidenum">
              <a:rPr lang="ja-JP" altLang="en-US" smtClean="0"/>
              <a:pPr/>
              <a:t>44</a:t>
            </a:fld>
            <a:endParaRPr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en-US" altLang="ja-JP" sz="1200" kern="1200" dirty="0">
                <a:solidFill>
                  <a:schemeClr val="tx1"/>
                </a:solidFill>
                <a:latin typeface="+mn-lt"/>
                <a:ea typeface="+mn-ea"/>
                <a:cs typeface="+mn-cs"/>
              </a:rPr>
              <a:t>1970</a:t>
            </a:r>
            <a:r>
              <a:rPr kumimoji="1" lang="ja-JP" altLang="en-US" sz="1200" kern="1200" dirty="0">
                <a:solidFill>
                  <a:schemeClr val="tx1"/>
                </a:solidFill>
                <a:latin typeface="+mn-lt"/>
                <a:ea typeface="+mn-ea"/>
                <a:cs typeface="+mn-cs"/>
              </a:rPr>
              <a:t>年代から、すべての規制を排除して、市場の流れのみによって利潤の追求を図ろうとする、</a:t>
            </a:r>
            <a:r>
              <a:rPr kumimoji="1" lang="ja-JP" altLang="en-US" sz="1200" b="0" i="0" u="none" strike="noStrike" kern="1200" baseline="0" dirty="0">
                <a:solidFill>
                  <a:schemeClr val="tx1"/>
                </a:solidFill>
                <a:latin typeface="+mn-lt"/>
                <a:ea typeface="+mn-ea"/>
                <a:cs typeface="+mn-cs"/>
              </a:rPr>
              <a:t>フリードリッヒ・ハイエクに代表される新資本主義が台頭してきました。</a:t>
            </a:r>
          </a:p>
          <a:p>
            <a:r>
              <a:rPr lang="ja-JP" altLang="en-US" dirty="0"/>
              <a:t>お金を持っている人たちから資金をかき集めて、その資金をレバレッジなどの技法を使って何十倍いや何百倍にも増幅させて、オイル、穀物、不動産などあらゆる分野にデリバティブ</a:t>
            </a:r>
            <a:r>
              <a:rPr lang="en-US" altLang="ja-JP" dirty="0"/>
              <a:t>(</a:t>
            </a:r>
            <a:r>
              <a:rPr lang="ja-JP" altLang="en-US" dirty="0"/>
              <a:t>先物投資</a:t>
            </a:r>
            <a:r>
              <a:rPr lang="en-US" altLang="ja-JP" dirty="0"/>
              <a:t>)</a:t>
            </a:r>
            <a:r>
              <a:rPr lang="ja-JP" altLang="en-US" dirty="0"/>
              <a:t>をかけて、人為的なバブル景気を作りました。</a:t>
            </a:r>
          </a:p>
          <a:p>
            <a:r>
              <a:rPr lang="ja-JP" altLang="en-US" dirty="0"/>
              <a:t>ガソリン、穀物価格、貴金属の高騰やドバイにおける異常とも言える不動産景気などは、すべて投資ファンドによって引き起こされたものです。</a:t>
            </a:r>
          </a:p>
          <a:p>
            <a:r>
              <a:rPr lang="ja-JP" altLang="en-US" dirty="0"/>
              <a:t>さらに問題を大きくしたのは投資ファンドにつぎ込まれた資金が、個人資産やオイル・マネーのみならず、大きな利回りを期待した世界中の銀行や年金がこれに飛びついたことです。日本の企業年金も例外ではありません。</a:t>
            </a:r>
          </a:p>
          <a:p>
            <a:r>
              <a:rPr lang="ja-JP" altLang="en-US" dirty="0"/>
              <a:t>アメリカではスチール・パートナーズなどの数多くの投資ファンドが生まれて、その後ほとんどの投資銀行や証券会社がこれに加わって、金儲けを目的とした会社乗っ取りに興じた挙句、リーマン・ブラザースに代表されるような経済的な大事件を起こしたのです。</a:t>
            </a:r>
          </a:p>
          <a:p>
            <a:r>
              <a:rPr lang="ja-JP" altLang="en-US" dirty="0"/>
              <a:t>今述べたような世界的な不安定な状況のなかで、もしもこのような新資本主義の集団が、世界経済を握っていたら、どんな結果が訪れることでしょう。</a:t>
            </a:r>
          </a:p>
          <a:p>
            <a:endParaRPr lang="ja-JP" altLang="en-US" dirty="0"/>
          </a:p>
          <a:p>
            <a:r>
              <a:rPr kumimoji="1" lang="ja-JP" altLang="en-US" sz="1200" kern="1200" dirty="0">
                <a:solidFill>
                  <a:schemeClr val="tx1"/>
                </a:solidFill>
                <a:latin typeface="+mn-lt"/>
                <a:ea typeface="+mn-ea"/>
                <a:cs typeface="+mn-cs"/>
              </a:rPr>
              <a:t>新資本主義が経済を握って、</a:t>
            </a:r>
            <a:r>
              <a:rPr kumimoji="1" lang="ja-JP" altLang="ja-JP" sz="1200" kern="1200" dirty="0">
                <a:solidFill>
                  <a:schemeClr val="tx1"/>
                </a:solidFill>
                <a:latin typeface="+mn-lt"/>
                <a:ea typeface="+mn-ea"/>
                <a:cs typeface="+mn-cs"/>
              </a:rPr>
              <a:t>このままの状態で資源の争奪戦が続けば、</a:t>
            </a:r>
            <a:r>
              <a:rPr kumimoji="1" lang="en-US" altLang="ja-JP" sz="1200" kern="1200" dirty="0">
                <a:solidFill>
                  <a:schemeClr val="tx1"/>
                </a:solidFill>
                <a:latin typeface="+mn-lt"/>
                <a:ea typeface="+mn-ea"/>
                <a:cs typeface="+mn-cs"/>
              </a:rPr>
              <a:t>21</a:t>
            </a:r>
            <a:r>
              <a:rPr kumimoji="1" lang="ja-JP" altLang="ja-JP" sz="1200" kern="1200" dirty="0">
                <a:solidFill>
                  <a:schemeClr val="tx1"/>
                </a:solidFill>
                <a:latin typeface="+mn-lt"/>
                <a:ea typeface="+mn-ea"/>
                <a:cs typeface="+mn-cs"/>
              </a:rPr>
              <a:t>世紀の半ば頃には</a:t>
            </a:r>
            <a:r>
              <a:rPr kumimoji="1" lang="ja-JP" altLang="en-US" sz="1200" kern="1200" dirty="0">
                <a:solidFill>
                  <a:schemeClr val="tx1"/>
                </a:solidFill>
                <a:latin typeface="+mn-lt"/>
                <a:ea typeface="+mn-ea"/>
                <a:cs typeface="+mn-cs"/>
              </a:rPr>
              <a:t>食糧を始めとする</a:t>
            </a:r>
            <a:r>
              <a:rPr kumimoji="1" lang="ja-JP" altLang="ja-JP" sz="1200" kern="1200" dirty="0">
                <a:solidFill>
                  <a:schemeClr val="tx1"/>
                </a:solidFill>
                <a:latin typeface="+mn-lt"/>
                <a:ea typeface="+mn-ea"/>
                <a:cs typeface="+mn-cs"/>
              </a:rPr>
              <a:t>地球の資源は枯渇すると予測されています。</a:t>
            </a:r>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私たちは</a:t>
            </a:r>
            <a:r>
              <a:rPr kumimoji="1" lang="ja-JP" altLang="ja-JP" sz="1200" kern="1200" dirty="0">
                <a:solidFill>
                  <a:schemeClr val="tx1"/>
                </a:solidFill>
                <a:latin typeface="+mn-lt"/>
                <a:ea typeface="+mn-ea"/>
                <a:cs typeface="+mn-cs"/>
              </a:rPr>
              <a:t>その悲劇的な結末をさけるために、</a:t>
            </a:r>
            <a:r>
              <a:rPr kumimoji="1" lang="ja-JP" altLang="en-US" sz="1200" kern="1200" dirty="0">
                <a:solidFill>
                  <a:schemeClr val="tx1"/>
                </a:solidFill>
                <a:latin typeface="+mn-lt"/>
                <a:ea typeface="+mn-ea"/>
                <a:cs typeface="+mn-cs"/>
              </a:rPr>
              <a:t>ロータリーの奉仕理念を、今一度顧みる必要があるのです。</a:t>
            </a:r>
          </a:p>
          <a:p>
            <a:r>
              <a:rPr kumimoji="1" lang="ja-JP" altLang="en-US" sz="1200" kern="1200" dirty="0">
                <a:solidFill>
                  <a:schemeClr val="tx1"/>
                </a:solidFill>
                <a:latin typeface="+mn-lt"/>
                <a:ea typeface="+mn-ea"/>
                <a:cs typeface="+mn-cs"/>
              </a:rPr>
              <a:t>アーサー・フレデリック・シェルドンは共産主義に移行するのを防ぐために、新しい経営学の奉仕理念を提唱して資本主義を守りました。</a:t>
            </a:r>
          </a:p>
          <a:p>
            <a:r>
              <a:rPr kumimoji="1" lang="ja-JP" altLang="en-US" sz="1200" kern="1200" dirty="0">
                <a:solidFill>
                  <a:schemeClr val="tx1"/>
                </a:solidFill>
                <a:latin typeface="+mn-lt"/>
                <a:ea typeface="+mn-ea"/>
                <a:cs typeface="+mn-cs"/>
              </a:rPr>
              <a:t>職業を通じて他人に奉仕するために、継続的に利益をもたらす常連客を確保することが、シェルドンの経営学の本質ですから、金儲けを目的にして事業を営む新資本主義は、虚業として世間から排除しなければなりません。</a:t>
            </a:r>
          </a:p>
          <a:p>
            <a:r>
              <a:rPr kumimoji="1" lang="ja-JP" altLang="en-US" sz="1200" kern="1200" dirty="0">
                <a:solidFill>
                  <a:schemeClr val="tx1"/>
                </a:solidFill>
                <a:latin typeface="+mn-lt"/>
                <a:ea typeface="+mn-ea"/>
                <a:cs typeface="+mn-cs"/>
              </a:rPr>
              <a:t>資本主義経済の保持と、虚業の排除こそが、</a:t>
            </a:r>
            <a:r>
              <a:rPr kumimoji="1" lang="ja-JP" altLang="en-US" sz="1200" dirty="0">
                <a:ln>
                  <a:solidFill>
                    <a:schemeClr val="tx1"/>
                  </a:solidFill>
                </a:ln>
                <a:solidFill>
                  <a:srgbClr val="FFC000"/>
                </a:solidFill>
                <a:latin typeface="AR P明朝体U" pitchFamily="50" charset="-128"/>
                <a:ea typeface="AR P明朝体U" pitchFamily="50" charset="-128"/>
              </a:rPr>
              <a:t>近未来における</a:t>
            </a:r>
            <a:r>
              <a:rPr lang="ja-JP" altLang="en-US" sz="1200" dirty="0">
                <a:ln>
                  <a:solidFill>
                    <a:schemeClr val="tx1"/>
                  </a:solidFill>
                </a:ln>
                <a:solidFill>
                  <a:srgbClr val="FFC000"/>
                </a:solidFill>
                <a:latin typeface="AR P明朝体U" pitchFamily="50" charset="-128"/>
                <a:ea typeface="AR P明朝体U" pitchFamily="50" charset="-128"/>
              </a:rPr>
              <a:t>ロータリーの役割</a:t>
            </a:r>
            <a:r>
              <a:rPr kumimoji="1" lang="ja-JP" altLang="en-US" sz="1200" kern="1200" dirty="0">
                <a:solidFill>
                  <a:schemeClr val="tx1"/>
                </a:solidFill>
                <a:latin typeface="+mn-lt"/>
                <a:ea typeface="+mn-ea"/>
                <a:cs typeface="+mn-cs"/>
              </a:rPr>
              <a:t>と言えるかもしれません。</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16:36</a:t>
            </a:r>
            <a:endParaRPr kumimoji="1" lang="ja-JP" altLang="en-US" sz="1200" kern="1200" dirty="0">
              <a:solidFill>
                <a:schemeClr val="tx1"/>
              </a:solidFill>
              <a:latin typeface="+mn-lt"/>
              <a:ea typeface="+mn-ea"/>
              <a:cs typeface="+mn-cs"/>
            </a:endParaRPr>
          </a:p>
          <a:p>
            <a:endParaRPr lang="ja-JP" altLang="en-US" dirty="0"/>
          </a:p>
        </p:txBody>
      </p:sp>
      <p:sp>
        <p:nvSpPr>
          <p:cNvPr id="962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D7773D6-5658-4B30-8FF3-1929E9F018ED}" type="slidenum">
              <a:rPr lang="ja-JP" altLang="en-US" smtClean="0"/>
              <a:pPr eaLnBrk="1" hangingPunct="1"/>
              <a:t>45</a:t>
            </a:fld>
            <a:endParaRPr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latin typeface="+mn-lt"/>
                <a:ea typeface="+mn-ea"/>
                <a:cs typeface="+mn-cs"/>
              </a:rPr>
              <a:t>とは言っても、地球の資源が枯渇寸前になったことを</a:t>
            </a:r>
            <a:r>
              <a:rPr kumimoji="1" lang="ja-JP" altLang="ja-JP" sz="1200" kern="1200" dirty="0">
                <a:solidFill>
                  <a:schemeClr val="tx1"/>
                </a:solidFill>
                <a:latin typeface="+mn-lt"/>
                <a:ea typeface="+mn-ea"/>
                <a:cs typeface="+mn-cs"/>
              </a:rPr>
              <a:t>自覚した時、人間はどのような行動を取るのでしょうか。</a:t>
            </a:r>
            <a:r>
              <a:rPr kumimoji="1" lang="ja-JP" altLang="en-US" sz="1200" kern="1200" dirty="0">
                <a:solidFill>
                  <a:schemeClr val="tx1"/>
                </a:solidFill>
                <a:latin typeface="+mn-lt"/>
                <a:ea typeface="+mn-ea"/>
                <a:cs typeface="+mn-cs"/>
              </a:rPr>
              <a:t>武力や</a:t>
            </a:r>
            <a:r>
              <a:rPr kumimoji="1" lang="ja-JP" altLang="ja-JP" sz="1200" kern="1200" dirty="0">
                <a:solidFill>
                  <a:schemeClr val="tx1"/>
                </a:solidFill>
                <a:latin typeface="+mn-lt"/>
                <a:ea typeface="+mn-ea"/>
                <a:cs typeface="+mn-cs"/>
              </a:rPr>
              <a:t>腕力によって資源や食糧を独り占めしようとするのでしょうか。</a:t>
            </a:r>
            <a:r>
              <a:rPr kumimoji="1" lang="ja-JP" altLang="en-US" sz="1200" kern="1200" dirty="0">
                <a:solidFill>
                  <a:schemeClr val="tx1"/>
                </a:solidFill>
                <a:latin typeface="+mn-lt"/>
                <a:ea typeface="+mn-ea"/>
                <a:cs typeface="+mn-cs"/>
              </a:rPr>
              <a:t>弱肉強食の騒乱の時代に突入するのでしょうか。</a:t>
            </a:r>
            <a:endParaRPr kumimoji="1" lang="ja-JP" altLang="ja-JP"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46</a:t>
            </a:fld>
            <a:endParaRPr lang="ja-JP"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70000" lnSpcReduction="20000"/>
          </a:bodyPr>
          <a:lstStyle/>
          <a:p>
            <a:r>
              <a:rPr kumimoji="1" lang="ja-JP" altLang="ja-JP" sz="1200" kern="1200" dirty="0">
                <a:solidFill>
                  <a:schemeClr val="tx1"/>
                </a:solidFill>
                <a:latin typeface="+mn-lt"/>
                <a:ea typeface="+mn-ea"/>
                <a:cs typeface="+mn-cs"/>
              </a:rPr>
              <a:t>しかし、そうではないことを、私たちは過日チリで起こった鉱山の落地事故で目の辺りにしたのです。僅か</a:t>
            </a:r>
            <a:r>
              <a:rPr kumimoji="1" lang="en-US" altLang="ja-JP" sz="1200" kern="1200" dirty="0">
                <a:solidFill>
                  <a:schemeClr val="tx1"/>
                </a:solidFill>
                <a:latin typeface="+mn-lt"/>
                <a:ea typeface="+mn-ea"/>
                <a:cs typeface="+mn-cs"/>
              </a:rPr>
              <a:t>3</a:t>
            </a:r>
            <a:r>
              <a:rPr kumimoji="1" lang="ja-JP" altLang="ja-JP" sz="1200" kern="1200" dirty="0">
                <a:solidFill>
                  <a:schemeClr val="tx1"/>
                </a:solidFill>
                <a:latin typeface="+mn-lt"/>
                <a:ea typeface="+mn-ea"/>
                <a:cs typeface="+mn-cs"/>
              </a:rPr>
              <a:t>日分しかない食料を、強いものが独占するのではなく、皆で公平に分かち合いながら、</a:t>
            </a:r>
            <a:r>
              <a:rPr kumimoji="1" lang="en-US" altLang="ja-JP" sz="1200" kern="1200" dirty="0">
                <a:solidFill>
                  <a:schemeClr val="tx1"/>
                </a:solidFill>
                <a:latin typeface="+mn-lt"/>
                <a:ea typeface="+mn-ea"/>
                <a:cs typeface="+mn-cs"/>
              </a:rPr>
              <a:t>18</a:t>
            </a:r>
            <a:r>
              <a:rPr kumimoji="1" lang="ja-JP" altLang="ja-JP" sz="1200" kern="1200" dirty="0">
                <a:solidFill>
                  <a:schemeClr val="tx1"/>
                </a:solidFill>
                <a:latin typeface="+mn-lt"/>
                <a:ea typeface="+mn-ea"/>
                <a:cs typeface="+mn-cs"/>
              </a:rPr>
              <a:t>日間も生き延びたのです。これが人間と他の動物との大きな違いなのです。</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47</a:t>
            </a:fld>
            <a:endParaRPr lang="ja-JP"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10000"/>
          </a:bodyPr>
          <a:lstStyle/>
          <a:p>
            <a:r>
              <a:rPr kumimoji="1" lang="ja-JP" altLang="ja-JP" sz="1200" kern="1200" dirty="0">
                <a:solidFill>
                  <a:schemeClr val="tx1"/>
                </a:solidFill>
                <a:latin typeface="+mn-lt"/>
                <a:ea typeface="+mn-ea"/>
                <a:cs typeface="+mn-cs"/>
              </a:rPr>
              <a:t>地球の資源が枯渇して残り少なくなったことを自覚した時に、人々は他人の事思いやり、残り少ない資源を皆で分かち合わなければならないことに気付きます。</a:t>
            </a:r>
            <a:endParaRPr kumimoji="1" lang="ja-JP" altLang="en-US"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この分かち合いの社会のことを、私たちは期待を込めて超民主主義と呼んでいます。</a:t>
            </a:r>
          </a:p>
          <a:p>
            <a:r>
              <a:rPr kumimoji="1" lang="ja-JP" altLang="ja-JP" sz="1200" kern="1200" dirty="0">
                <a:solidFill>
                  <a:schemeClr val="tx1"/>
                </a:solidFill>
                <a:latin typeface="+mn-lt"/>
                <a:ea typeface="+mn-ea"/>
                <a:cs typeface="+mn-cs"/>
              </a:rPr>
              <a:t>超民主主義は利他主義であり、これまで個人の利益・幸福を追求したことに対する反省をこめて、人々が他人のために働くことによって自分の利益を得て行くという心の発展と開放を目指すことを意味します。</a:t>
            </a:r>
            <a:endParaRPr kumimoji="1" lang="ja-JP" altLang="en-US"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まさにロータリーの</a:t>
            </a:r>
            <a:r>
              <a:rPr kumimoji="1" lang="en-US" altLang="ja-JP" sz="1200" kern="1200" dirty="0">
                <a:solidFill>
                  <a:schemeClr val="tx1"/>
                </a:solidFill>
                <a:latin typeface="+mn-lt"/>
                <a:ea typeface="+mn-ea"/>
                <a:cs typeface="+mn-cs"/>
              </a:rPr>
              <a:t>Service above self</a:t>
            </a:r>
            <a:r>
              <a:rPr kumimoji="1" lang="ja-JP" altLang="ja-JP" sz="1200" kern="1200" dirty="0">
                <a:solidFill>
                  <a:schemeClr val="tx1"/>
                </a:solidFill>
                <a:latin typeface="+mn-lt"/>
                <a:ea typeface="+mn-ea"/>
                <a:cs typeface="+mn-cs"/>
              </a:rPr>
              <a:t>の理念で</a:t>
            </a:r>
            <a:r>
              <a:rPr kumimoji="1" lang="ja-JP" altLang="en-US" sz="1200" kern="1200" dirty="0">
                <a:solidFill>
                  <a:schemeClr val="tx1"/>
                </a:solidFill>
                <a:latin typeface="+mn-lt"/>
                <a:ea typeface="+mn-ea"/>
                <a:cs typeface="+mn-cs"/>
              </a:rPr>
              <a:t>す</a:t>
            </a:r>
            <a:r>
              <a:rPr kumimoji="1" lang="ja-JP" altLang="ja-JP" sz="1200" kern="1200" dirty="0">
                <a:solidFill>
                  <a:schemeClr val="tx1"/>
                </a:solidFill>
                <a:latin typeface="+mn-lt"/>
                <a:ea typeface="+mn-ea"/>
                <a:cs typeface="+mn-cs"/>
              </a:rPr>
              <a:t>。</a:t>
            </a:r>
            <a:endParaRPr kumimoji="1" lang="ja-JP" altLang="en-US"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超民主主義とは、市場原理主義の限界を超えた、人の善意で世界が運営される、国境</a:t>
            </a:r>
            <a:r>
              <a:rPr kumimoji="1" lang="ja-JP" altLang="en-US" sz="1200" kern="1200" dirty="0">
                <a:solidFill>
                  <a:schemeClr val="tx1"/>
                </a:solidFill>
                <a:latin typeface="+mn-lt"/>
                <a:ea typeface="+mn-ea"/>
                <a:cs typeface="+mn-cs"/>
              </a:rPr>
              <a:t>の</a:t>
            </a:r>
            <a:r>
              <a:rPr kumimoji="1" lang="ja-JP" altLang="ja-JP" sz="1200" kern="1200" dirty="0">
                <a:solidFill>
                  <a:schemeClr val="tx1"/>
                </a:solidFill>
                <a:latin typeface="+mn-lt"/>
                <a:ea typeface="+mn-ea"/>
                <a:cs typeface="+mn-cs"/>
              </a:rPr>
              <a:t>ない世界平和主義という理想モデルの一つなのです。</a:t>
            </a:r>
            <a:endParaRPr kumimoji="1" lang="ja-JP" altLang="en-US"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そしてロータリーは超民主主義を目指して</a:t>
            </a:r>
            <a:r>
              <a:rPr kumimoji="1" lang="en-US" altLang="ja-JP" sz="1200" kern="1200" dirty="0">
                <a:solidFill>
                  <a:schemeClr val="tx1"/>
                </a:solidFill>
                <a:latin typeface="+mn-lt"/>
                <a:ea typeface="+mn-ea"/>
                <a:cs typeface="+mn-cs"/>
              </a:rPr>
              <a:t>100</a:t>
            </a:r>
            <a:r>
              <a:rPr kumimoji="1" lang="ja-JP" altLang="ja-JP" sz="1200" kern="1200" dirty="0">
                <a:solidFill>
                  <a:schemeClr val="tx1"/>
                </a:solidFill>
                <a:latin typeface="+mn-lt"/>
                <a:ea typeface="+mn-ea"/>
                <a:cs typeface="+mn-cs"/>
              </a:rPr>
              <a:t>年有余の活動を続けてきたのです。</a:t>
            </a:r>
          </a:p>
          <a:p>
            <a:endParaRPr kumimoji="1" lang="ja-JP" altLang="en-US" sz="1200" kern="1200" dirty="0">
              <a:solidFill>
                <a:schemeClr val="tx1"/>
              </a:solidFill>
              <a:latin typeface="+mn-lt"/>
              <a:ea typeface="+mn-ea"/>
              <a:cs typeface="+mn-cs"/>
            </a:endParaRPr>
          </a:p>
          <a:p>
            <a:endParaRPr kumimoji="1" lang="ja-JP" altLang="en-US" sz="1200" kern="1200" dirty="0">
              <a:solidFill>
                <a:schemeClr val="tx1"/>
              </a:solidFill>
              <a:latin typeface="+mn-lt"/>
              <a:ea typeface="+mn-ea"/>
              <a:cs typeface="+mn-cs"/>
            </a:endParaRPr>
          </a:p>
          <a:p>
            <a:endParaRPr kumimoji="1" lang="ja-JP" altLang="en-US" dirty="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48</a:t>
            </a:fld>
            <a:endParaRPr lang="ja-JP"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latin typeface="+mn-lt"/>
                <a:ea typeface="+mn-ea"/>
                <a:cs typeface="+mn-cs"/>
              </a:rPr>
              <a:t>しかし分かち合いの心のみで</a:t>
            </a:r>
            <a:r>
              <a:rPr kumimoji="1" lang="en-US" altLang="ja-JP" sz="1200" kern="1200" dirty="0">
                <a:solidFill>
                  <a:schemeClr val="tx1"/>
                </a:solidFill>
                <a:latin typeface="+mn-lt"/>
                <a:ea typeface="+mn-ea"/>
                <a:cs typeface="+mn-cs"/>
              </a:rPr>
              <a:t>100</a:t>
            </a:r>
            <a:r>
              <a:rPr kumimoji="1" lang="ja-JP" altLang="ja-JP" sz="1200" kern="1200" dirty="0">
                <a:solidFill>
                  <a:schemeClr val="tx1"/>
                </a:solidFill>
                <a:latin typeface="+mn-lt"/>
                <a:ea typeface="+mn-ea"/>
                <a:cs typeface="+mn-cs"/>
              </a:rPr>
              <a:t>億を超す人類が生き延びることは不可能です。天然資源が枯渇した未来の社会では、科学技術の振興によって人類が生き延びるために必要な食糧やその他の物質を作り出すことが必要になってきます。</a:t>
            </a:r>
            <a:endParaRPr kumimoji="1" lang="ja-JP" altLang="en-US"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バイオテクノロジーや蛋白質合成によって、美味しくて安全で高品質の食料を作り出すことができれば、食糧問題はある程度解決できるに違いありません。</a:t>
            </a:r>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こういう科学技術の振興はスピード感が必要ですし、特許によって特定の業者に独占されない公開性が求められます。</a:t>
            </a:r>
          </a:p>
          <a:p>
            <a:r>
              <a:rPr kumimoji="1" lang="ja-JP" altLang="en-US" sz="1200" kern="1200" dirty="0">
                <a:solidFill>
                  <a:schemeClr val="tx1"/>
                </a:solidFill>
                <a:latin typeface="+mn-lt"/>
                <a:ea typeface="+mn-ea"/>
                <a:cs typeface="+mn-cs"/>
              </a:rPr>
              <a:t>人材を育て、技術を開発するために、ロータリー財団を有効活用すべきであり、その使途は現在の南北問題にとらわれ過ぎず、次の世代を守る、地球への貴重な投資に使うべきです。</a:t>
            </a:r>
            <a:endParaRPr kumimoji="1" lang="ja-JP" altLang="ja-JP" sz="1200" kern="1200" dirty="0">
              <a:solidFill>
                <a:schemeClr val="tx1"/>
              </a:solidFill>
              <a:latin typeface="+mn-lt"/>
              <a:ea typeface="+mn-ea"/>
              <a:cs typeface="+mn-cs"/>
            </a:endParaRPr>
          </a:p>
          <a:p>
            <a:endParaRPr kumimoji="1" lang="ja-JP" altLang="ja-JP" sz="1200" kern="1200" dirty="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49</a:t>
            </a:fld>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he profits most who serves best </a:t>
            </a:r>
            <a:r>
              <a:rPr kumimoji="1" lang="ja-JP" altLang="ja-JP" sz="1200" kern="1200" dirty="0">
                <a:solidFill>
                  <a:schemeClr val="tx1"/>
                </a:solidFill>
                <a:effectLst/>
                <a:latin typeface="+mn-lt"/>
                <a:ea typeface="+mn-ea"/>
                <a:cs typeface="+mn-cs"/>
              </a:rPr>
              <a:t>はアーサー・フレデリック・シェルドンが、自らが経営するシェルドン・スクールのモットーとして</a:t>
            </a:r>
            <a:r>
              <a:rPr kumimoji="1" lang="en-US" altLang="ja-JP" sz="1200" kern="1200" dirty="0">
                <a:solidFill>
                  <a:schemeClr val="tx1"/>
                </a:solidFill>
                <a:effectLst/>
                <a:latin typeface="+mn-lt"/>
                <a:ea typeface="+mn-ea"/>
                <a:cs typeface="+mn-cs"/>
              </a:rPr>
              <a:t>1902</a:t>
            </a:r>
            <a:r>
              <a:rPr kumimoji="1" lang="ja-JP" altLang="ja-JP" sz="1200" kern="1200" dirty="0">
                <a:solidFill>
                  <a:schemeClr val="tx1"/>
                </a:solidFill>
                <a:effectLst/>
                <a:latin typeface="+mn-lt"/>
                <a:ea typeface="+mn-ea"/>
                <a:cs typeface="+mn-cs"/>
              </a:rPr>
              <a:t>年に定めたものであり、それを職業奉仕のモットーとしてロータリーが借用していることになります。</a:t>
            </a:r>
          </a:p>
          <a:p>
            <a:r>
              <a:rPr kumimoji="1" lang="ja-JP" altLang="ja-JP" sz="1200" kern="1200" dirty="0">
                <a:solidFill>
                  <a:schemeClr val="tx1"/>
                </a:solidFill>
                <a:effectLst/>
                <a:latin typeface="+mn-lt"/>
                <a:ea typeface="+mn-ea"/>
                <a:cs typeface="+mn-cs"/>
              </a:rPr>
              <a:t>シェルドン</a:t>
            </a:r>
            <a:r>
              <a:rPr kumimoji="1" lang="ja-JP" altLang="en-US" sz="1200" kern="1200" dirty="0">
                <a:solidFill>
                  <a:schemeClr val="tx1"/>
                </a:solidFill>
                <a:effectLst/>
                <a:latin typeface="+mn-lt"/>
                <a:ea typeface="+mn-ea"/>
                <a:cs typeface="+mn-cs"/>
              </a:rPr>
              <a:t>がミシガン大学で学んだ経営学は、</a:t>
            </a:r>
            <a:r>
              <a:rPr kumimoji="1" lang="ja-JP" altLang="en-US" sz="1200" b="0" i="0" u="none" strike="noStrike" kern="1200" baseline="0" dirty="0">
                <a:solidFill>
                  <a:schemeClr val="tx1"/>
                </a:solidFill>
                <a:latin typeface="+mn-lt"/>
                <a:ea typeface="+mn-ea"/>
                <a:cs typeface="+mn-cs"/>
              </a:rPr>
              <a:t>カール・メンガーが率いるオーストリア学派の影響を受けた考え方で、</a:t>
            </a:r>
            <a:r>
              <a:rPr kumimoji="1" lang="ja-JP" altLang="ja-JP" sz="1200" kern="1200" dirty="0">
                <a:solidFill>
                  <a:schemeClr val="tx1"/>
                </a:solidFill>
                <a:effectLst/>
                <a:latin typeface="+mn-lt"/>
                <a:ea typeface="+mn-ea"/>
                <a:cs typeface="+mn-cs"/>
              </a:rPr>
              <a:t>継続的な事業の発展を得るためには、自分の儲けを優先するのではなく自分の職業を通じて社会に貢献するという意図を持って事業を営む、すなわち会社経営を学問だととらえて、原理原則に基づいた企業経営をすべきだと考えました。また利益を独占するのではなくて、従業員や取引に関係する人たちと適正に再配分することが継続的に利益を得る顧客を確保する方法だと考えたのです。</a:t>
            </a:r>
            <a:endParaRPr kumimoji="1" lang="ja-JP" altLang="en-US"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15:24</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5</a:t>
            </a:fld>
            <a:endParaRPr kumimoji="1" lang="ja-JP" altLang="en-US" dirty="0"/>
          </a:p>
        </p:txBody>
      </p:sp>
    </p:spTree>
    <p:extLst>
      <p:ext uri="{BB962C8B-B14F-4D97-AF65-F5344CB8AC3E}">
        <p14:creationId xmlns:p14="http://schemas.microsoft.com/office/powerpoint/2010/main" val="41467163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latin typeface="+mn-lt"/>
                <a:ea typeface="+mn-ea"/>
                <a:cs typeface="+mn-cs"/>
              </a:rPr>
              <a:t>フランスのミッテラン元大統領の経済顧問</a:t>
            </a:r>
            <a:r>
              <a:rPr kumimoji="1" lang="ja-JP" altLang="ja-JP" sz="1200" kern="1200" dirty="0">
                <a:solidFill>
                  <a:schemeClr val="tx1"/>
                </a:solidFill>
                <a:latin typeface="+mn-lt"/>
                <a:ea typeface="+mn-ea"/>
                <a:cs typeface="+mn-cs"/>
              </a:rPr>
              <a:t>のジャック・アタリ氏は、超民主主義のリーダーとして未来の人類を牽引していく人達のことをトランス・ヒューマンと呼んでいます。</a:t>
            </a:r>
            <a:endParaRPr kumimoji="1" lang="ja-JP" altLang="en-US"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トランス・ヒューマンとは知能的にも肉体的にも道徳的にも最も進化した未来の人間像を現し、他人のことを思い遣り他人のために尽くす調和を重視した超民主主義を構築する中心的役割を</a:t>
            </a:r>
            <a:r>
              <a:rPr kumimoji="1" lang="ja-JP" altLang="en-US" sz="1200" kern="1200" dirty="0">
                <a:solidFill>
                  <a:schemeClr val="tx1"/>
                </a:solidFill>
                <a:latin typeface="+mn-lt"/>
                <a:ea typeface="+mn-ea"/>
                <a:cs typeface="+mn-cs"/>
              </a:rPr>
              <a:t>果たす</a:t>
            </a:r>
            <a:r>
              <a:rPr kumimoji="1" lang="ja-JP" altLang="ja-JP" sz="1200" kern="1200" dirty="0">
                <a:solidFill>
                  <a:schemeClr val="tx1"/>
                </a:solidFill>
                <a:latin typeface="+mn-lt"/>
                <a:ea typeface="+mn-ea"/>
                <a:cs typeface="+mn-cs"/>
              </a:rPr>
              <a:t>存在と定義されています。</a:t>
            </a:r>
            <a:endParaRPr kumimoji="1" lang="ja-JP" altLang="en-US"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私はそれに、未来のロータリアンの姿を重ねあわせます。</a:t>
            </a:r>
          </a:p>
          <a:p>
            <a:endParaRPr kumimoji="1" lang="ja-JP" altLang="en-US"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He profits most who serves best</a:t>
            </a:r>
            <a:r>
              <a:rPr kumimoji="1" lang="ja-JP" altLang="ja-JP" sz="1200" kern="1200" dirty="0">
                <a:solidFill>
                  <a:schemeClr val="tx1"/>
                </a:solidFill>
                <a:latin typeface="+mn-lt"/>
                <a:ea typeface="+mn-ea"/>
                <a:cs typeface="+mn-cs"/>
              </a:rPr>
              <a:t>と</a:t>
            </a:r>
            <a:r>
              <a:rPr kumimoji="1" lang="en-US" altLang="ja-JP" sz="1200" kern="1200" dirty="0">
                <a:solidFill>
                  <a:schemeClr val="tx1"/>
                </a:solidFill>
                <a:latin typeface="+mn-lt"/>
                <a:ea typeface="+mn-ea"/>
                <a:cs typeface="+mn-cs"/>
              </a:rPr>
              <a:t>Service above self</a:t>
            </a:r>
            <a:r>
              <a:rPr kumimoji="1" lang="ja-JP" altLang="ja-JP" sz="1200" kern="1200" dirty="0">
                <a:solidFill>
                  <a:schemeClr val="tx1"/>
                </a:solidFill>
                <a:latin typeface="+mn-lt"/>
                <a:ea typeface="+mn-ea"/>
                <a:cs typeface="+mn-cs"/>
              </a:rPr>
              <a:t>の理念によって、トランス・ヒューマンとして我々の住む地球を次の世代に引き継ぐことが、</a:t>
            </a:r>
            <a:r>
              <a:rPr kumimoji="1" lang="ja-JP" altLang="en-US" sz="1200" kern="1200" dirty="0">
                <a:solidFill>
                  <a:schemeClr val="tx1"/>
                </a:solidFill>
                <a:latin typeface="+mn-lt"/>
                <a:ea typeface="+mn-ea"/>
                <a:cs typeface="+mn-cs"/>
              </a:rPr>
              <a:t>近未来における</a:t>
            </a:r>
            <a:r>
              <a:rPr kumimoji="1" lang="ja-JP" altLang="ja-JP" sz="1200" kern="1200" dirty="0">
                <a:solidFill>
                  <a:schemeClr val="tx1"/>
                </a:solidFill>
                <a:latin typeface="+mn-lt"/>
                <a:ea typeface="+mn-ea"/>
                <a:cs typeface="+mn-cs"/>
              </a:rPr>
              <a:t>ロータリアンの責務ではないでしょう</a:t>
            </a:r>
            <a:r>
              <a:rPr kumimoji="1" lang="ja-JP" altLang="en-US" sz="1200" kern="1200" dirty="0">
                <a:solidFill>
                  <a:schemeClr val="tx1"/>
                </a:solidFill>
                <a:latin typeface="+mn-lt"/>
                <a:ea typeface="+mn-ea"/>
                <a:cs typeface="+mn-cs"/>
              </a:rPr>
              <a:t>か</a:t>
            </a:r>
            <a:r>
              <a:rPr kumimoji="1" lang="ja-JP" altLang="ja-JP" sz="1200" kern="1200" dirty="0">
                <a:solidFill>
                  <a:schemeClr val="tx1"/>
                </a:solidFill>
                <a:latin typeface="+mn-lt"/>
                <a:ea typeface="+mn-ea"/>
                <a:cs typeface="+mn-cs"/>
              </a:rPr>
              <a:t>。 </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16:45</a:t>
            </a:r>
            <a:endParaRPr kumimoji="1" lang="ja-JP" altLang="ja-JP"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50</a:t>
            </a:fld>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latin typeface="+mn-lt"/>
                <a:ea typeface="+mn-ea"/>
                <a:cs typeface="+mn-cs"/>
              </a:rPr>
              <a:t>シェルドン・スクールの広告の冒頭には、「人生のあらゆる面は、運ではなく、自然の法則によって定められている。成功しているセールスマンとて、例外ではない。」と記載されています。</a:t>
            </a:r>
          </a:p>
          <a:p>
            <a:r>
              <a:rPr kumimoji="1" lang="ja-JP" altLang="en-US" sz="1200" kern="1200" dirty="0">
                <a:solidFill>
                  <a:schemeClr val="tx1"/>
                </a:solidFill>
                <a:latin typeface="+mn-lt"/>
                <a:ea typeface="+mn-ea"/>
                <a:cs typeface="+mn-cs"/>
              </a:rPr>
              <a:t>後に道徳律の起草委員として、第</a:t>
            </a:r>
            <a:r>
              <a:rPr kumimoji="1" lang="en-US" sz="1200" kern="1200" dirty="0">
                <a:solidFill>
                  <a:schemeClr val="tx1"/>
                </a:solidFill>
                <a:latin typeface="+mn-lt"/>
                <a:ea typeface="+mn-ea"/>
                <a:cs typeface="+mn-cs"/>
              </a:rPr>
              <a:t>11</a:t>
            </a:r>
            <a:r>
              <a:rPr kumimoji="1" lang="ja-JP" altLang="en-US" sz="1200" kern="1200" dirty="0">
                <a:solidFill>
                  <a:schemeClr val="tx1"/>
                </a:solidFill>
                <a:latin typeface="+mn-lt"/>
                <a:ea typeface="+mn-ea"/>
                <a:cs typeface="+mn-cs"/>
              </a:rPr>
              <a:t>条をドイツ語で書き上げたジョン・ナトソンは、「</a:t>
            </a:r>
            <a:r>
              <a:rPr kumimoji="1" lang="en-US" sz="1200" kern="1200" dirty="0">
                <a:solidFill>
                  <a:schemeClr val="tx1"/>
                </a:solidFill>
                <a:latin typeface="+mn-lt"/>
                <a:ea typeface="+mn-ea"/>
                <a:cs typeface="+mn-cs"/>
              </a:rPr>
              <a:t>1906</a:t>
            </a:r>
            <a:r>
              <a:rPr kumimoji="1" lang="ja-JP" altLang="en-US" sz="1200" kern="1200" dirty="0">
                <a:solidFill>
                  <a:schemeClr val="tx1"/>
                </a:solidFill>
                <a:latin typeface="+mn-lt"/>
                <a:ea typeface="+mn-ea"/>
                <a:cs typeface="+mn-cs"/>
              </a:rPr>
              <a:t>年、この学校の広告を偶然に見た私は、入学金</a:t>
            </a:r>
            <a:r>
              <a:rPr kumimoji="1" lang="en-US"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ドルと授業料月額</a:t>
            </a:r>
            <a:r>
              <a:rPr kumimoji="1" lang="en-US"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ドルを払って、</a:t>
            </a:r>
            <a:r>
              <a:rPr kumimoji="1" lang="en-US" sz="1200" kern="1200" dirty="0">
                <a:solidFill>
                  <a:schemeClr val="tx1"/>
                </a:solidFill>
                <a:latin typeface="+mn-lt"/>
                <a:ea typeface="+mn-ea"/>
                <a:cs typeface="+mn-cs"/>
              </a:rPr>
              <a:t>684</a:t>
            </a:r>
            <a:r>
              <a:rPr kumimoji="1" lang="ja-JP" altLang="en-US" sz="1200" kern="1200" dirty="0">
                <a:solidFill>
                  <a:schemeClr val="tx1"/>
                </a:solidFill>
                <a:latin typeface="+mn-lt"/>
                <a:ea typeface="+mn-ea"/>
                <a:cs typeface="+mn-cs"/>
              </a:rPr>
              <a:t>番目の学生として入学した。そして</a:t>
            </a:r>
            <a:r>
              <a:rPr kumimoji="1" lang="en-US" sz="1200" kern="1200" dirty="0">
                <a:solidFill>
                  <a:schemeClr val="tx1"/>
                </a:solidFill>
                <a:latin typeface="+mn-lt"/>
                <a:ea typeface="+mn-ea"/>
                <a:cs typeface="+mn-cs"/>
              </a:rPr>
              <a:t>6</a:t>
            </a:r>
            <a:r>
              <a:rPr kumimoji="1" lang="ja-JP" altLang="en-US" sz="1200" kern="1200" dirty="0">
                <a:solidFill>
                  <a:schemeClr val="tx1"/>
                </a:solidFill>
                <a:latin typeface="+mn-lt"/>
                <a:ea typeface="+mn-ea"/>
                <a:cs typeface="+mn-cs"/>
              </a:rPr>
              <a:t>ケ月の間に</a:t>
            </a:r>
            <a:r>
              <a:rPr kumimoji="1" lang="en-US" sz="1200" kern="1200" dirty="0">
                <a:solidFill>
                  <a:schemeClr val="tx1"/>
                </a:solidFill>
                <a:latin typeface="+mn-lt"/>
                <a:ea typeface="+mn-ea"/>
                <a:cs typeface="+mn-cs"/>
              </a:rPr>
              <a:t>40</a:t>
            </a:r>
            <a:r>
              <a:rPr kumimoji="1" lang="ja-JP" altLang="en-US" sz="1200" kern="1200" dirty="0">
                <a:solidFill>
                  <a:schemeClr val="tx1"/>
                </a:solidFill>
                <a:latin typeface="+mn-lt"/>
                <a:ea typeface="+mn-ea"/>
                <a:cs typeface="+mn-cs"/>
              </a:rPr>
              <a:t>冊の教科書を受け取った。」と回想しています。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6</a:t>
            </a:fld>
            <a:endParaRPr lang="ja-JP" altLang="en-US" dirty="0"/>
          </a:p>
        </p:txBody>
      </p:sp>
    </p:spTree>
    <p:extLst>
      <p:ext uri="{BB962C8B-B14F-4D97-AF65-F5344CB8AC3E}">
        <p14:creationId xmlns:p14="http://schemas.microsoft.com/office/powerpoint/2010/main" val="224824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シェルドン</a:t>
            </a:r>
            <a:r>
              <a:rPr kumimoji="1" lang="ja-JP" altLang="ja-JP" sz="1200" kern="1200" dirty="0">
                <a:solidFill>
                  <a:schemeClr val="tx1"/>
                </a:solidFill>
                <a:effectLst/>
                <a:latin typeface="+mn-lt"/>
                <a:ea typeface="+mn-ea"/>
                <a:cs typeface="+mn-cs"/>
              </a:rPr>
              <a:t>の経歴について書かれている文献はほとんどなく、現時点では、</a:t>
            </a:r>
            <a:r>
              <a:rPr kumimoji="1" lang="ja-JP" altLang="en-US" sz="1200" kern="1200" dirty="0">
                <a:solidFill>
                  <a:schemeClr val="tx1"/>
                </a:solidFill>
                <a:effectLst/>
                <a:latin typeface="+mn-lt"/>
                <a:ea typeface="+mn-ea"/>
                <a:cs typeface="+mn-cs"/>
              </a:rPr>
              <a:t>今お話しした、かつて</a:t>
            </a:r>
            <a:r>
              <a:rPr kumimoji="1" lang="ja-JP" altLang="ja-JP" sz="1200" kern="1200" dirty="0">
                <a:solidFill>
                  <a:schemeClr val="tx1"/>
                </a:solidFill>
                <a:effectLst/>
                <a:latin typeface="+mn-lt"/>
                <a:ea typeface="+mn-ea"/>
                <a:cs typeface="+mn-cs"/>
              </a:rPr>
              <a:t>シェルドン・スクールの学生であった</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ジョン・ナトソンが</a:t>
            </a:r>
            <a:r>
              <a:rPr kumimoji="1" lang="en-US" altLang="ja-JP" sz="1200" kern="1200" dirty="0">
                <a:solidFill>
                  <a:schemeClr val="tx1"/>
                </a:solidFill>
                <a:effectLst/>
                <a:latin typeface="+mn-lt"/>
                <a:ea typeface="+mn-ea"/>
                <a:cs typeface="+mn-cs"/>
              </a:rPr>
              <a:t>The Rotarian</a:t>
            </a:r>
            <a:r>
              <a:rPr kumimoji="1" lang="ja-JP" altLang="ja-JP" sz="1200" kern="1200" dirty="0">
                <a:solidFill>
                  <a:schemeClr val="tx1"/>
                </a:solidFill>
                <a:effectLst/>
                <a:latin typeface="+mn-lt"/>
                <a:ea typeface="+mn-ea"/>
                <a:cs typeface="+mn-cs"/>
              </a:rPr>
              <a:t>誌</a:t>
            </a:r>
            <a:r>
              <a:rPr kumimoji="1" lang="en-US" altLang="ja-JP" sz="1200" kern="1200" dirty="0">
                <a:solidFill>
                  <a:schemeClr val="tx1"/>
                </a:solidFill>
                <a:effectLst/>
                <a:latin typeface="+mn-lt"/>
                <a:ea typeface="+mn-ea"/>
                <a:cs typeface="+mn-cs"/>
              </a:rPr>
              <a:t>1955</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月号に寄稿した</a:t>
            </a:r>
            <a:r>
              <a:rPr kumimoji="1" lang="en-US" altLang="ja-JP" sz="1200" kern="1200" dirty="0">
                <a:solidFill>
                  <a:schemeClr val="tx1"/>
                </a:solidFill>
                <a:effectLst/>
                <a:latin typeface="+mn-lt"/>
                <a:ea typeface="+mn-ea"/>
                <a:cs typeface="+mn-cs"/>
              </a:rPr>
              <a:t> Sheldon – a name to remember </a:t>
            </a:r>
            <a:r>
              <a:rPr kumimoji="1" lang="ja-JP" altLang="en-US" sz="1200" kern="1200" dirty="0">
                <a:solidFill>
                  <a:schemeClr val="tx1"/>
                </a:solidFill>
                <a:effectLst/>
                <a:latin typeface="+mn-lt"/>
                <a:ea typeface="+mn-ea"/>
                <a:cs typeface="+mn-cs"/>
              </a:rPr>
              <a:t>「忘れえぬ名</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シェルドン」</a:t>
            </a:r>
            <a:r>
              <a:rPr kumimoji="1" lang="ja-JP" altLang="ja-JP" sz="1200" kern="1200" dirty="0">
                <a:solidFill>
                  <a:schemeClr val="tx1"/>
                </a:solidFill>
                <a:effectLst/>
                <a:latin typeface="+mn-lt"/>
                <a:ea typeface="+mn-ea"/>
                <a:cs typeface="+mn-cs"/>
              </a:rPr>
              <a:t>が唯一の記述だと思われます</a:t>
            </a:r>
            <a:r>
              <a:rPr kumimoji="1" lang="ja-JP" altLang="en-US" sz="1200" kern="1200" dirty="0">
                <a:solidFill>
                  <a:schemeClr val="tx1"/>
                </a:solidFill>
                <a:effectLst/>
                <a:latin typeface="+mn-lt"/>
                <a:ea typeface="+mn-ea"/>
                <a:cs typeface="+mn-cs"/>
              </a:rPr>
              <a:t>ので、これを引用します</a:t>
            </a:r>
            <a:r>
              <a:rPr kumimoji="1" lang="ja-JP" altLang="ja-JP" sz="1200" kern="1200" dirty="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7</a:t>
            </a:fld>
            <a:endParaRPr kumimoji="1" lang="ja-JP" altLang="en-US" dirty="0"/>
          </a:p>
        </p:txBody>
      </p:sp>
    </p:spTree>
    <p:extLst>
      <p:ext uri="{BB962C8B-B14F-4D97-AF65-F5344CB8AC3E}">
        <p14:creationId xmlns:p14="http://schemas.microsoft.com/office/powerpoint/2010/main" val="182292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ja-JP" sz="1200" kern="1200" dirty="0">
                <a:solidFill>
                  <a:schemeClr val="tx1"/>
                </a:solidFill>
                <a:effectLst/>
                <a:latin typeface="+mn-lt"/>
                <a:ea typeface="+mn-ea"/>
                <a:cs typeface="+mn-cs"/>
              </a:rPr>
              <a:t>そ</a:t>
            </a:r>
            <a:r>
              <a:rPr kumimoji="1" lang="ja-JP" altLang="en-US" sz="1200" kern="1200" dirty="0">
                <a:solidFill>
                  <a:schemeClr val="tx1"/>
                </a:solidFill>
                <a:effectLst/>
                <a:latin typeface="+mn-lt"/>
                <a:ea typeface="+mn-ea"/>
                <a:cs typeface="+mn-cs"/>
              </a:rPr>
              <a:t>れに</a:t>
            </a:r>
            <a:r>
              <a:rPr kumimoji="1" lang="ja-JP" altLang="ja-JP" sz="1200" kern="1200" dirty="0">
                <a:solidFill>
                  <a:schemeClr val="tx1"/>
                </a:solidFill>
                <a:effectLst/>
                <a:latin typeface="+mn-lt"/>
                <a:ea typeface="+mn-ea"/>
                <a:cs typeface="+mn-cs"/>
              </a:rPr>
              <a:t>よると彼は、</a:t>
            </a:r>
            <a:r>
              <a:rPr kumimoji="1" lang="en-US" altLang="ja-JP" sz="1200" kern="1200" dirty="0">
                <a:solidFill>
                  <a:schemeClr val="tx1"/>
                </a:solidFill>
                <a:effectLst/>
                <a:latin typeface="+mn-lt"/>
                <a:ea typeface="+mn-ea"/>
                <a:cs typeface="+mn-cs"/>
              </a:rPr>
              <a:t>1868</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日に、デトロイト北西</a:t>
            </a:r>
            <a:r>
              <a:rPr kumimoji="1" lang="en-US" altLang="ja-JP" sz="1200" kern="1200" dirty="0">
                <a:solidFill>
                  <a:schemeClr val="tx1"/>
                </a:solidFill>
                <a:effectLst/>
                <a:latin typeface="+mn-lt"/>
                <a:ea typeface="+mn-ea"/>
                <a:cs typeface="+mn-cs"/>
              </a:rPr>
              <a:t>80</a:t>
            </a:r>
            <a:r>
              <a:rPr kumimoji="1" lang="ja-JP" altLang="ja-JP" sz="1200" kern="1200" dirty="0">
                <a:solidFill>
                  <a:schemeClr val="tx1"/>
                </a:solidFill>
                <a:effectLst/>
                <a:latin typeface="+mn-lt"/>
                <a:ea typeface="+mn-ea"/>
                <a:cs typeface="+mn-cs"/>
              </a:rPr>
              <a:t>マイルにあるミシガン州ヴァーノンで生まれました。</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そして</a:t>
            </a:r>
            <a:r>
              <a:rPr kumimoji="1" lang="ja-JP" altLang="ja-JP" sz="1200" kern="1200" dirty="0">
                <a:solidFill>
                  <a:schemeClr val="tx1"/>
                </a:solidFill>
                <a:effectLst/>
                <a:latin typeface="+mn-lt"/>
                <a:ea typeface="+mn-ea"/>
                <a:cs typeface="+mn-cs"/>
              </a:rPr>
              <a:t>ミシガン大学の経営</a:t>
            </a:r>
            <a:r>
              <a:rPr kumimoji="1" lang="ja-JP" altLang="en-US" sz="1200" kern="1200" dirty="0">
                <a:solidFill>
                  <a:schemeClr val="tx1"/>
                </a:solidFill>
                <a:effectLst/>
                <a:latin typeface="+mn-lt"/>
                <a:ea typeface="+mn-ea"/>
                <a:cs typeface="+mn-cs"/>
              </a:rPr>
              <a:t>学</a:t>
            </a:r>
            <a:r>
              <a:rPr kumimoji="1" lang="ja-JP" altLang="ja-JP" sz="1200" kern="1200" dirty="0">
                <a:solidFill>
                  <a:schemeClr val="tx1"/>
                </a:solidFill>
                <a:effectLst/>
                <a:latin typeface="+mn-lt"/>
                <a:ea typeface="+mn-ea"/>
                <a:cs typeface="+mn-cs"/>
              </a:rPr>
              <a:t>部で販売</a:t>
            </a:r>
            <a:r>
              <a:rPr kumimoji="1" lang="ja-JP" altLang="en-US" sz="1200" kern="1200" dirty="0">
                <a:solidFill>
                  <a:schemeClr val="tx1"/>
                </a:solidFill>
                <a:effectLst/>
                <a:latin typeface="+mn-lt"/>
                <a:ea typeface="+mn-ea"/>
                <a:cs typeface="+mn-cs"/>
              </a:rPr>
              <a:t>学</a:t>
            </a:r>
            <a:r>
              <a:rPr kumimoji="1" lang="ja-JP" altLang="ja-JP" sz="1200" kern="1200" dirty="0">
                <a:solidFill>
                  <a:schemeClr val="tx1"/>
                </a:solidFill>
                <a:effectLst/>
                <a:latin typeface="+mn-lt"/>
                <a:ea typeface="+mn-ea"/>
                <a:cs typeface="+mn-cs"/>
              </a:rPr>
              <a:t>を専攻し</a:t>
            </a:r>
            <a:r>
              <a:rPr kumimoji="1" lang="ja-JP" altLang="en-US" sz="1200" kern="1200" dirty="0">
                <a:solidFill>
                  <a:schemeClr val="tx1"/>
                </a:solidFill>
                <a:effectLst/>
                <a:latin typeface="+mn-lt"/>
                <a:ea typeface="+mn-ea"/>
                <a:cs typeface="+mn-cs"/>
              </a:rPr>
              <a:t>ました</a:t>
            </a:r>
          </a:p>
          <a:p>
            <a:r>
              <a:rPr kumimoji="1" lang="ja-JP" altLang="ja-JP" sz="1200" kern="1200" dirty="0">
                <a:solidFill>
                  <a:schemeClr val="tx1"/>
                </a:solidFill>
                <a:effectLst/>
                <a:latin typeface="+mn-lt"/>
                <a:ea typeface="+mn-ea"/>
                <a:cs typeface="+mn-cs"/>
              </a:rPr>
              <a:t>背が高くてがっちりとした体格であったとも記載されており、酒も煙草も嗜まず、健康に留意していましたが、実は病弱で</a:t>
            </a:r>
            <a:r>
              <a:rPr kumimoji="1" lang="ja-JP" altLang="en-US" sz="1200" kern="1200" dirty="0">
                <a:solidFill>
                  <a:schemeClr val="tx1"/>
                </a:solidFill>
                <a:effectLst/>
                <a:latin typeface="+mn-lt"/>
                <a:ea typeface="+mn-ea"/>
                <a:cs typeface="+mn-cs"/>
              </a:rPr>
              <a:t>あり</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67</a:t>
            </a:r>
            <a:r>
              <a:rPr kumimoji="1" lang="ja-JP" altLang="ja-JP" sz="1200" kern="1200" dirty="0">
                <a:solidFill>
                  <a:schemeClr val="tx1"/>
                </a:solidFill>
                <a:effectLst/>
                <a:latin typeface="+mn-lt"/>
                <a:ea typeface="+mn-ea"/>
                <a:cs typeface="+mn-cs"/>
              </a:rPr>
              <a:t>歳でこの世を去っています。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高い芸術性を持っていたことは、彼自身はチェロ奏者でもあり、アンナ・グリフィス夫人はプロのピアニスト、子供達もめいめいに楽器を演奏して、ファミリー・オーケストラを楽しんだという記録によっても明らかです。</a:t>
            </a:r>
          </a:p>
          <a:p>
            <a:r>
              <a:rPr kumimoji="1" lang="ja-JP" altLang="ja-JP" sz="1200" kern="1200" dirty="0">
                <a:solidFill>
                  <a:schemeClr val="tx1"/>
                </a:solidFill>
                <a:effectLst/>
                <a:latin typeface="+mn-lt"/>
                <a:ea typeface="+mn-ea"/>
                <a:cs typeface="+mn-cs"/>
              </a:rPr>
              <a:t>本人の個人的なことはこれくらいしか分かっておりません。</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今でこそ、経営学はメジャーな学問ですが、当時は、ビジネスのマネージメントを学問として捉えたり、更に販売学などという分野に関心を持ったりする人は少なく、この分野における草分け的な存在だったと考えられます。</a:t>
            </a:r>
          </a:p>
          <a:p>
            <a:r>
              <a:rPr kumimoji="1" lang="ja-JP" altLang="ja-JP" sz="1200" kern="1200" dirty="0">
                <a:solidFill>
                  <a:schemeClr val="tx1"/>
                </a:solidFill>
                <a:effectLst/>
                <a:latin typeface="+mn-lt"/>
                <a:ea typeface="+mn-ea"/>
                <a:cs typeface="+mn-cs"/>
              </a:rPr>
              <a:t>当時ミシガン大学の中で、この末期的症状の資本主義を、なんとか再構築しようと努力していたオーストリア学派の存在によって、</a:t>
            </a:r>
            <a:r>
              <a:rPr kumimoji="1" lang="en-US" altLang="ja-JP" sz="1200" kern="1200" dirty="0">
                <a:solidFill>
                  <a:schemeClr val="tx1"/>
                </a:solidFill>
                <a:effectLst/>
                <a:latin typeface="+mn-lt"/>
                <a:ea typeface="+mn-ea"/>
                <a:cs typeface="+mn-cs"/>
              </a:rPr>
              <a:t>20 </a:t>
            </a:r>
            <a:r>
              <a:rPr kumimoji="1" lang="ja-JP" altLang="ja-JP" sz="1200" kern="1200" dirty="0">
                <a:solidFill>
                  <a:schemeClr val="tx1"/>
                </a:solidFill>
                <a:effectLst/>
                <a:latin typeface="+mn-lt"/>
                <a:ea typeface="+mn-ea"/>
                <a:cs typeface="+mn-cs"/>
              </a:rPr>
              <a:t>世紀における企業経営は</a:t>
            </a:r>
            <a:r>
              <a:rPr kumimoji="1" lang="ja-JP" altLang="en-US" sz="1200" kern="1200" dirty="0">
                <a:solidFill>
                  <a:schemeClr val="tx1"/>
                </a:solidFill>
                <a:effectLst/>
                <a:latin typeface="+mn-lt"/>
                <a:ea typeface="+mn-ea"/>
                <a:cs typeface="+mn-cs"/>
              </a:rPr>
              <a:t>これまでのものとは</a:t>
            </a:r>
            <a:r>
              <a:rPr kumimoji="1" lang="ja-JP" altLang="ja-JP" sz="1200" kern="1200" dirty="0">
                <a:solidFill>
                  <a:schemeClr val="tx1"/>
                </a:solidFill>
                <a:effectLst/>
                <a:latin typeface="+mn-lt"/>
                <a:ea typeface="+mn-ea"/>
                <a:cs typeface="+mn-cs"/>
              </a:rPr>
              <a:t>全く違うものにならざるを得ないことを学んだわけです。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卒業後、図書の訪問販売のセールスマンになりますが、素晴らしい営業成績をあげて、セールス・マネージャーに昇進し、</a:t>
            </a:r>
            <a:r>
              <a:rPr kumimoji="1" lang="en-US" altLang="ja-JP" sz="1200" kern="1200" dirty="0">
                <a:solidFill>
                  <a:schemeClr val="tx1"/>
                </a:solidFill>
                <a:effectLst/>
                <a:latin typeface="+mn-lt"/>
                <a:ea typeface="+mn-ea"/>
                <a:cs typeface="+mn-cs"/>
              </a:rPr>
              <a:t>1899</a:t>
            </a:r>
            <a:r>
              <a:rPr kumimoji="1" lang="ja-JP" altLang="ja-JP" sz="1200" kern="1200" dirty="0">
                <a:solidFill>
                  <a:schemeClr val="tx1"/>
                </a:solidFill>
                <a:effectLst/>
                <a:latin typeface="+mn-lt"/>
                <a:ea typeface="+mn-ea"/>
                <a:cs typeface="+mn-cs"/>
              </a:rPr>
              <a:t>年には出版社の経営を任されるようになりますが、</a:t>
            </a:r>
            <a:endParaRPr kumimoji="1" lang="ja-JP" altLang="en-US"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学校で学んだ新しい学問と自らの経験を基本にして、</a:t>
            </a:r>
            <a:r>
              <a:rPr kumimoji="1" lang="en-US" altLang="ja-JP" sz="1200" kern="1200" dirty="0">
                <a:solidFill>
                  <a:schemeClr val="tx1"/>
                </a:solidFill>
                <a:effectLst/>
                <a:latin typeface="+mn-lt"/>
                <a:ea typeface="+mn-ea"/>
                <a:cs typeface="+mn-cs"/>
              </a:rPr>
              <a:t>1902</a:t>
            </a:r>
            <a:r>
              <a:rPr kumimoji="1" lang="ja-JP" altLang="ja-JP" sz="1200" kern="1200" dirty="0">
                <a:solidFill>
                  <a:schemeClr val="tx1"/>
                </a:solidFill>
                <a:effectLst/>
                <a:latin typeface="+mn-lt"/>
                <a:ea typeface="+mn-ea"/>
                <a:cs typeface="+mn-cs"/>
              </a:rPr>
              <a:t>年にシカゴにシェルドン・ビジネス・スクールを設立して、新しい経営学を教える道を選びました。</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ちなみに</a:t>
            </a:r>
            <a:r>
              <a:rPr kumimoji="1" lang="en-US" altLang="ja-JP" sz="1200" kern="1200" dirty="0">
                <a:solidFill>
                  <a:schemeClr val="tx1"/>
                </a:solidFill>
                <a:effectLst/>
                <a:latin typeface="+mn-lt"/>
                <a:ea typeface="+mn-ea"/>
                <a:cs typeface="+mn-cs"/>
              </a:rPr>
              <a:t>he profits most who serves best </a:t>
            </a:r>
            <a:r>
              <a:rPr kumimoji="1" lang="ja-JP" altLang="en-US" sz="1200" kern="1200" dirty="0">
                <a:solidFill>
                  <a:schemeClr val="tx1"/>
                </a:solidFill>
                <a:effectLst/>
                <a:latin typeface="+mn-lt"/>
                <a:ea typeface="+mn-ea"/>
                <a:cs typeface="+mn-cs"/>
              </a:rPr>
              <a:t>に一部修正を加えた </a:t>
            </a:r>
            <a:r>
              <a:rPr kumimoji="1" lang="en-US" altLang="ja-JP" sz="1200" kern="1200" dirty="0">
                <a:solidFill>
                  <a:schemeClr val="tx1"/>
                </a:solidFill>
                <a:effectLst/>
                <a:latin typeface="+mn-lt"/>
                <a:ea typeface="+mn-ea"/>
                <a:cs typeface="+mn-cs"/>
              </a:rPr>
              <a:t>he profits most who serves his fellows best </a:t>
            </a:r>
            <a:r>
              <a:rPr kumimoji="1" lang="ja-JP" altLang="en-US" sz="1200" kern="1200" dirty="0">
                <a:solidFill>
                  <a:schemeClr val="tx1"/>
                </a:solidFill>
                <a:effectLst/>
                <a:latin typeface="+mn-lt"/>
                <a:ea typeface="+mn-ea"/>
                <a:cs typeface="+mn-cs"/>
              </a:rPr>
              <a:t>を最初にロータリーで発表したのは</a:t>
            </a:r>
            <a:r>
              <a:rPr kumimoji="1" lang="en-US" altLang="ja-JP" sz="1200" kern="1200" dirty="0">
                <a:solidFill>
                  <a:schemeClr val="tx1"/>
                </a:solidFill>
                <a:effectLst/>
                <a:latin typeface="+mn-lt"/>
                <a:ea typeface="+mn-ea"/>
                <a:cs typeface="+mn-cs"/>
              </a:rPr>
              <a:t>1910</a:t>
            </a:r>
            <a:r>
              <a:rPr kumimoji="1" lang="ja-JP" altLang="en-US" sz="1200" kern="1200" dirty="0">
                <a:solidFill>
                  <a:schemeClr val="tx1"/>
                </a:solidFill>
                <a:effectLst/>
                <a:latin typeface="+mn-lt"/>
                <a:ea typeface="+mn-ea"/>
                <a:cs typeface="+mn-cs"/>
              </a:rPr>
              <a:t>年の第</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回年次大会です。</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8</a:t>
            </a:fld>
            <a:endParaRPr kumimoji="1" lang="ja-JP" altLang="en-US" dirty="0"/>
          </a:p>
        </p:txBody>
      </p:sp>
    </p:spTree>
    <p:extLst>
      <p:ext uri="{BB962C8B-B14F-4D97-AF65-F5344CB8AC3E}">
        <p14:creationId xmlns:p14="http://schemas.microsoft.com/office/powerpoint/2010/main" val="194625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シェルドンは経営学のための学校を設立し、その立場から奉仕理念を説いていますので、先ず経営学の歴史的流れから彼の立ち位置を明らかにしておかなければなりません。</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アダム・スミスの富国論から出発した資本主義は</a:t>
            </a:r>
            <a:r>
              <a:rPr kumimoji="1" lang="en-US" altLang="ja-JP" dirty="0"/>
              <a:t>19</a:t>
            </a:r>
            <a:r>
              <a:rPr kumimoji="1" lang="ja-JP" altLang="en-US" dirty="0"/>
              <a:t>世紀末から</a:t>
            </a:r>
            <a:r>
              <a:rPr kumimoji="1" lang="en-US" altLang="ja-JP" dirty="0"/>
              <a:t>20</a:t>
            </a:r>
            <a:r>
              <a:rPr kumimoji="1" lang="ja-JP" altLang="en-US" dirty="0"/>
              <a:t>世紀初頭</a:t>
            </a:r>
            <a:r>
              <a:rPr lang="ja-JP" altLang="en-US" dirty="0"/>
              <a:t>、すなわちロータリーが創立された当時は、醜い資本家の欲望が労働者を搾取して、破綻寸前の時代でもありました。</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lt"/>
                <a:ea typeface="+mn-ea"/>
                <a:cs typeface="+mn-cs"/>
              </a:rPr>
              <a:t>その不合理な資本主義経済そのものを打破するためには、社会主義や共産主義革命が必要であると考えて、</a:t>
            </a:r>
            <a:r>
              <a:rPr kumimoji="1" lang="en-US" altLang="ja-JP" sz="1200" b="0" i="0" u="none" strike="noStrike" kern="1200" baseline="0" dirty="0">
                <a:solidFill>
                  <a:schemeClr val="tx1"/>
                </a:solidFill>
                <a:latin typeface="+mn-lt"/>
                <a:ea typeface="+mn-ea"/>
                <a:cs typeface="+mn-cs"/>
              </a:rPr>
              <a:t>1905</a:t>
            </a:r>
            <a:r>
              <a:rPr kumimoji="1" lang="ja-JP" altLang="en-US" sz="1200" b="0" i="0" u="none" strike="noStrike" kern="1200" baseline="0" dirty="0">
                <a:solidFill>
                  <a:schemeClr val="tx1"/>
                </a:solidFill>
                <a:latin typeface="+mn-lt"/>
                <a:ea typeface="+mn-ea"/>
                <a:cs typeface="+mn-cs"/>
              </a:rPr>
              <a:t>年から、</a:t>
            </a:r>
            <a:r>
              <a:rPr kumimoji="1" lang="en-US" altLang="ja-JP" sz="1200" b="0" i="0" u="none" strike="noStrike" kern="1200" baseline="0" dirty="0">
                <a:solidFill>
                  <a:schemeClr val="tx1"/>
                </a:solidFill>
                <a:latin typeface="+mn-lt"/>
                <a:ea typeface="+mn-ea"/>
                <a:cs typeface="+mn-cs"/>
              </a:rPr>
              <a:t>1917</a:t>
            </a:r>
            <a:r>
              <a:rPr kumimoji="1" lang="ja-JP" altLang="en-US" sz="1200" b="0" i="0" u="none" strike="noStrike" kern="1200" baseline="0" dirty="0">
                <a:solidFill>
                  <a:schemeClr val="tx1"/>
                </a:solidFill>
                <a:latin typeface="+mn-lt"/>
                <a:ea typeface="+mn-ea"/>
                <a:cs typeface="+mn-cs"/>
              </a:rPr>
              <a:t>年にかけて起こったのがロシア革命で 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lt"/>
                <a:ea typeface="+mn-ea"/>
                <a:cs typeface="+mn-cs"/>
              </a:rPr>
              <a:t>そのあとを引き継いだオーストリア学派の流れを継いだミシガン大学のシェルドンなどのグループが資本主義を守って、</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a:solidFill>
                  <a:schemeClr val="tx1"/>
                </a:solidFill>
                <a:latin typeface="+mn-lt"/>
                <a:ea typeface="+mn-ea"/>
                <a:cs typeface="+mn-cs"/>
              </a:rPr>
              <a:t>30</a:t>
            </a:r>
            <a:r>
              <a:rPr kumimoji="1" lang="ja-JP" altLang="en-US" sz="1200" b="0" i="0" u="none" strike="noStrike" kern="1200" baseline="0" dirty="0">
                <a:solidFill>
                  <a:schemeClr val="tx1"/>
                </a:solidFill>
                <a:latin typeface="+mn-lt"/>
                <a:ea typeface="+mn-ea"/>
                <a:cs typeface="+mn-cs"/>
              </a:rPr>
              <a:t>年後に起こってくるケインズによる民主党主導の修正資本主義にバトン・タッチをするわけです。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a:solidFill>
                  <a:schemeClr val="tx1"/>
                </a:solidFill>
                <a:latin typeface="+mn-lt"/>
                <a:ea typeface="+mn-ea"/>
                <a:cs typeface="+mn-cs"/>
              </a:rPr>
              <a:t>1960</a:t>
            </a:r>
            <a:r>
              <a:rPr kumimoji="1" lang="ja-JP" altLang="en-US" sz="1200" b="0" i="0" u="none" strike="noStrike" kern="1200" baseline="0" dirty="0">
                <a:solidFill>
                  <a:schemeClr val="tx1"/>
                </a:solidFill>
                <a:latin typeface="+mn-lt"/>
                <a:ea typeface="+mn-ea"/>
                <a:cs typeface="+mn-cs"/>
              </a:rPr>
              <a:t>年代に入るとドラッガーによる現代経営学、さらに</a:t>
            </a:r>
            <a:r>
              <a:rPr kumimoji="1" lang="en-US" altLang="ja-JP" sz="1200" b="0" i="0" u="none" strike="noStrike" kern="1200" baseline="0" dirty="0">
                <a:solidFill>
                  <a:schemeClr val="tx1"/>
                </a:solidFill>
                <a:latin typeface="+mn-lt"/>
                <a:ea typeface="+mn-ea"/>
                <a:cs typeface="+mn-cs"/>
              </a:rPr>
              <a:t>1970</a:t>
            </a:r>
            <a:r>
              <a:rPr kumimoji="1" lang="ja-JP" altLang="en-US" sz="1200" b="0" i="0" u="none" strike="noStrike" kern="1200" baseline="0" dirty="0">
                <a:solidFill>
                  <a:schemeClr val="tx1"/>
                </a:solidFill>
                <a:latin typeface="+mn-lt"/>
                <a:ea typeface="+mn-ea"/>
                <a:cs typeface="+mn-cs"/>
              </a:rPr>
              <a:t>年代には共和党のレーガノミクスによる好況が続きますが、</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lt"/>
                <a:ea typeface="+mn-ea"/>
                <a:cs typeface="+mn-cs"/>
              </a:rPr>
              <a:t>それ以後はハイエクの新自由主義によって、全てを市場にまかせるという極端な経済政策が採用され、今日の不安定な経済状態を引き起こしていると考えられています。</a:t>
            </a:r>
            <a:endParaRPr kumimoji="1"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9</a:t>
            </a:fld>
            <a:endParaRPr kumimoji="1" lang="ja-JP" altLang="en-US"/>
          </a:p>
        </p:txBody>
      </p:sp>
    </p:spTree>
    <p:extLst>
      <p:ext uri="{BB962C8B-B14F-4D97-AF65-F5344CB8AC3E}">
        <p14:creationId xmlns:p14="http://schemas.microsoft.com/office/powerpoint/2010/main" val="250337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pPr>
              <a:defRPr/>
            </a:pPr>
            <a:endParaRPr lang="en-US" altLang="ja-JP"/>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a:xfrm>
            <a:off x="6553200" y="6248400"/>
            <a:ext cx="1905000" cy="457200"/>
          </a:xfrm>
        </p:spPr>
        <p:txBody>
          <a:bodyPr/>
          <a:lstStyle>
            <a:lvl1pPr>
              <a:defRPr/>
            </a:lvl1pPr>
          </a:lstStyle>
          <a:p>
            <a:pPr>
              <a:defRPr/>
            </a:pPr>
            <a:fld id="{9B523607-4A7A-43AB-B758-D9C215F54901}" type="slidenum">
              <a:rPr lang="en-US" altLang="ja-JP"/>
              <a:pPr>
                <a:defRPr/>
              </a:pPr>
              <a:t>‹#›</a:t>
            </a:fld>
            <a:endParaRPr lang="en-US" altLang="ja-JP"/>
          </a:p>
        </p:txBody>
      </p:sp>
    </p:spTree>
    <p:extLst>
      <p:ext uri="{BB962C8B-B14F-4D97-AF65-F5344CB8AC3E}">
        <p14:creationId xmlns:p14="http://schemas.microsoft.com/office/powerpoint/2010/main" val="242547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6412-70A5-4B9C-8136-C12083E733C2}" type="slidenum">
              <a:rPr kumimoji="1" lang="ja-JP" altLang="en-US" smtClean="0"/>
              <a:pPr/>
              <a:t>‹#›</a:t>
            </a:fld>
            <a:endParaRPr kumimoji="1" lang="ja-JP" alt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oleObject" Target="../embeddings/oleObject2.bin"/><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7.wm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gi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8.wmf"/></Relationships>
</file>

<file path=ppt/slides/_rels/slide4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1.gi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5" name="図 4" descr="0011.jpg"/>
          <p:cNvPicPr>
            <a:picLocks noChangeAspect="1"/>
          </p:cNvPicPr>
          <p:nvPr/>
        </p:nvPicPr>
        <p:blipFill>
          <a:blip r:embed="rId3" cstate="print"/>
          <a:stretch>
            <a:fillRect/>
          </a:stretch>
        </p:blipFill>
        <p:spPr>
          <a:xfrm>
            <a:off x="0" y="36344"/>
            <a:ext cx="9144000" cy="6858000"/>
          </a:xfrm>
          <a:prstGeom prst="rect">
            <a:avLst/>
          </a:prstGeom>
        </p:spPr>
      </p:pic>
      <p:sp>
        <p:nvSpPr>
          <p:cNvPr id="6" name="フローチャート: 処理 5"/>
          <p:cNvSpPr/>
          <p:nvPr/>
        </p:nvSpPr>
        <p:spPr>
          <a:xfrm>
            <a:off x="0" y="0"/>
            <a:ext cx="9144000" cy="836712"/>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descr="ani 5.gif"/>
          <p:cNvPicPr>
            <a:picLocks noChangeAspect="1"/>
          </p:cNvPicPr>
          <p:nvPr/>
        </p:nvPicPr>
        <p:blipFill>
          <a:blip r:embed="rId4" cstate="print"/>
          <a:stretch>
            <a:fillRect/>
          </a:stretch>
        </p:blipFill>
        <p:spPr>
          <a:xfrm>
            <a:off x="611560" y="0"/>
            <a:ext cx="864096" cy="836712"/>
          </a:xfrm>
          <a:prstGeom prst="rect">
            <a:avLst/>
          </a:prstGeom>
        </p:spPr>
      </p:pic>
      <p:sp>
        <p:nvSpPr>
          <p:cNvPr id="13" name="テキスト ボックス 12"/>
          <p:cNvSpPr txBox="1"/>
          <p:nvPr/>
        </p:nvSpPr>
        <p:spPr>
          <a:xfrm>
            <a:off x="1547664" y="80864"/>
            <a:ext cx="6912768" cy="646331"/>
          </a:xfrm>
          <a:prstGeom prst="rect">
            <a:avLst/>
          </a:prstGeom>
          <a:noFill/>
        </p:spPr>
        <p:txBody>
          <a:bodyPr wrap="square" rtlCol="0">
            <a:spAutoFit/>
          </a:bodyPr>
          <a:lstStyle/>
          <a:p>
            <a:pPr algn="ctr"/>
            <a:r>
              <a:rPr kumimoji="1" lang="ja-JP" altLang="en-US" sz="3600" dirty="0">
                <a:solidFill>
                  <a:schemeClr val="accent6"/>
                </a:solidFill>
                <a:latin typeface="+mj-ea"/>
                <a:ea typeface="+mj-ea"/>
              </a:rPr>
              <a:t>第</a:t>
            </a:r>
            <a:r>
              <a:rPr kumimoji="1" lang="en-US" altLang="ja-JP" sz="3600" dirty="0">
                <a:solidFill>
                  <a:schemeClr val="accent6"/>
                </a:solidFill>
                <a:latin typeface="+mj-ea"/>
                <a:ea typeface="+mj-ea"/>
              </a:rPr>
              <a:t>2670</a:t>
            </a:r>
            <a:r>
              <a:rPr kumimoji="1" lang="ja-JP" altLang="en-US" sz="3600" dirty="0">
                <a:solidFill>
                  <a:schemeClr val="accent6"/>
                </a:solidFill>
                <a:latin typeface="+mj-ea"/>
                <a:ea typeface="+mj-ea"/>
              </a:rPr>
              <a:t>地区年次大会</a:t>
            </a:r>
            <a:r>
              <a:rPr kumimoji="1" lang="en-US" altLang="ja-JP" sz="3600" dirty="0">
                <a:solidFill>
                  <a:schemeClr val="accent6"/>
                </a:solidFill>
                <a:latin typeface="+mj-ea"/>
                <a:ea typeface="+mj-ea"/>
              </a:rPr>
              <a:t> </a:t>
            </a:r>
            <a:endParaRPr kumimoji="1" lang="ja-JP" altLang="en-US" sz="3600" dirty="0">
              <a:solidFill>
                <a:schemeClr val="accent6"/>
              </a:solidFill>
              <a:latin typeface="+mj-ea"/>
              <a:ea typeface="+mj-ea"/>
            </a:endParaRPr>
          </a:p>
        </p:txBody>
      </p:sp>
      <p:sp>
        <p:nvSpPr>
          <p:cNvPr id="14" name="テキスト ボックス 13"/>
          <p:cNvSpPr txBox="1"/>
          <p:nvPr/>
        </p:nvSpPr>
        <p:spPr>
          <a:xfrm>
            <a:off x="0" y="6237312"/>
            <a:ext cx="9144000" cy="646331"/>
          </a:xfrm>
          <a:prstGeom prst="rect">
            <a:avLst/>
          </a:prstGeom>
          <a:solidFill>
            <a:srgbClr val="002060"/>
          </a:solidFill>
        </p:spPr>
        <p:txBody>
          <a:bodyPr wrap="square" rtlCol="0">
            <a:spAutoFit/>
          </a:bodyPr>
          <a:lstStyle/>
          <a:p>
            <a:pPr algn="ctr"/>
            <a:r>
              <a:rPr kumimoji="1"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2680</a:t>
            </a:r>
            <a:r>
              <a:rPr kumimoji="1" lang="ja-JP"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地区　</a:t>
            </a:r>
            <a:r>
              <a:rPr kumimoji="1"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PDG </a:t>
            </a:r>
            <a:r>
              <a:rPr kumimoji="1" lang="ja-JP"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　田中　毅</a:t>
            </a:r>
          </a:p>
        </p:txBody>
      </p:sp>
      <p:pic>
        <p:nvPicPr>
          <p:cNvPr id="11" name="図 10" descr="genryu.gif"/>
          <p:cNvPicPr>
            <a:picLocks noChangeAspect="1"/>
          </p:cNvPicPr>
          <p:nvPr/>
        </p:nvPicPr>
        <p:blipFill>
          <a:blip r:embed="rId5" cstate="print"/>
          <a:stretch>
            <a:fillRect/>
          </a:stretch>
        </p:blipFill>
        <p:spPr>
          <a:xfrm>
            <a:off x="0" y="6500834"/>
            <a:ext cx="1261602" cy="357166"/>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0048" y="836712"/>
            <a:ext cx="3641294" cy="5426928"/>
          </a:xfrm>
          <a:prstGeom prst="rect">
            <a:avLst/>
          </a:prstGeom>
        </p:spPr>
      </p:pic>
      <p:sp>
        <p:nvSpPr>
          <p:cNvPr id="12" name="テキスト ボックス 11"/>
          <p:cNvSpPr txBox="1"/>
          <p:nvPr/>
        </p:nvSpPr>
        <p:spPr>
          <a:xfrm>
            <a:off x="215516" y="2708920"/>
            <a:ext cx="8712968" cy="3046988"/>
          </a:xfrm>
          <a:prstGeom prst="rect">
            <a:avLst/>
          </a:prstGeom>
          <a:noFill/>
        </p:spPr>
        <p:txBody>
          <a:bodyPr wrap="square" rtlCol="0">
            <a:spAutoFit/>
          </a:bodyPr>
          <a:lstStyle/>
          <a:p>
            <a:pPr algn="ctr"/>
            <a:r>
              <a:rPr lang="ja-JP" altLang="en-US" sz="96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シェルドンの</a:t>
            </a:r>
          </a:p>
          <a:p>
            <a:pPr algn="ctr"/>
            <a:r>
              <a:rPr lang="ja-JP" altLang="en-US" sz="96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奉仕理念</a:t>
            </a:r>
            <a:endParaRPr kumimoji="1" lang="ja-JP" altLang="en-US" sz="96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endParaRPr>
          </a:p>
        </p:txBody>
      </p:sp>
      <p:sp>
        <p:nvSpPr>
          <p:cNvPr id="7" name="正方形/長方形 6"/>
          <p:cNvSpPr/>
          <p:nvPr/>
        </p:nvSpPr>
        <p:spPr>
          <a:xfrm>
            <a:off x="2670048" y="836712"/>
            <a:ext cx="364129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506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2000"/>
                                        <p:tgtEl>
                                          <p:spTgt spid="12">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120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25335"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資本主義</a:t>
            </a:r>
          </a:p>
        </p:txBody>
      </p:sp>
      <p:sp>
        <p:nvSpPr>
          <p:cNvPr id="5" name="正方形/長方形 4"/>
          <p:cNvSpPr/>
          <p:nvPr/>
        </p:nvSpPr>
        <p:spPr>
          <a:xfrm>
            <a:off x="2441966" y="2060848"/>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オーストリア</a:t>
            </a:r>
            <a:r>
              <a:rPr lang="ja-JP" altLang="en-US" sz="3200" dirty="0">
                <a:solidFill>
                  <a:schemeClr val="bg1"/>
                </a:solidFill>
              </a:rPr>
              <a:t>学派</a:t>
            </a:r>
            <a:endParaRPr kumimoji="1" lang="ja-JP" altLang="en-US" sz="3200" dirty="0">
              <a:solidFill>
                <a:schemeClr val="bg1"/>
              </a:solidFill>
            </a:endParaRPr>
          </a:p>
        </p:txBody>
      </p:sp>
      <p:sp>
        <p:nvSpPr>
          <p:cNvPr id="29" name="左矢印 28"/>
          <p:cNvSpPr/>
          <p:nvPr/>
        </p:nvSpPr>
        <p:spPr>
          <a:xfrm rot="16200000" flipV="1">
            <a:off x="3799834" y="1502979"/>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sp>
        <p:nvSpPr>
          <p:cNvPr id="17" name="正方形/長方形 16"/>
          <p:cNvSpPr/>
          <p:nvPr/>
        </p:nvSpPr>
        <p:spPr>
          <a:xfrm>
            <a:off x="2502371" y="3755227"/>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ミシガン大学</a:t>
            </a:r>
          </a:p>
        </p:txBody>
      </p:sp>
      <p:sp>
        <p:nvSpPr>
          <p:cNvPr id="18" name="左矢印 17"/>
          <p:cNvSpPr/>
          <p:nvPr/>
        </p:nvSpPr>
        <p:spPr>
          <a:xfrm rot="16200000" flipV="1">
            <a:off x="3799833" y="3148303"/>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左矢印 18"/>
          <p:cNvSpPr/>
          <p:nvPr/>
        </p:nvSpPr>
        <p:spPr>
          <a:xfrm rot="16200000" flipV="1">
            <a:off x="3816465" y="4892137"/>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502371" y="5373216"/>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bg1"/>
                </a:solidFill>
              </a:rPr>
              <a:t>A. F. </a:t>
            </a:r>
            <a:r>
              <a:rPr kumimoji="1" lang="ja-JP" altLang="en-US" sz="3200" dirty="0">
                <a:solidFill>
                  <a:schemeClr val="bg1"/>
                </a:solidFill>
              </a:rPr>
              <a:t>シェルドン</a:t>
            </a:r>
          </a:p>
        </p:txBody>
      </p:sp>
    </p:spTree>
    <p:extLst>
      <p:ext uri="{BB962C8B-B14F-4D97-AF65-F5344CB8AC3E}">
        <p14:creationId xmlns:p14="http://schemas.microsoft.com/office/powerpoint/2010/main" val="62450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2000" fill="hold"/>
                                        <p:tgtEl>
                                          <p:spTgt spid="29"/>
                                        </p:tgtEl>
                                        <p:attrNameLst>
                                          <p:attrName>ppt_x</p:attrName>
                                        </p:attrNameLst>
                                      </p:cBhvr>
                                      <p:tavLst>
                                        <p:tav tm="0">
                                          <p:val>
                                            <p:strVal val="#ppt_x"/>
                                          </p:val>
                                        </p:tav>
                                        <p:tav tm="100000">
                                          <p:val>
                                            <p:strVal val="#ppt_x"/>
                                          </p:val>
                                        </p:tav>
                                      </p:tavLst>
                                    </p:anim>
                                    <p:anim calcmode="lin" valueType="num">
                                      <p:cBhvr additive="base">
                                        <p:cTn id="12" dur="2000" fill="hold"/>
                                        <p:tgtEl>
                                          <p:spTgt spid="29"/>
                                        </p:tgtEl>
                                        <p:attrNameLst>
                                          <p:attrName>ppt_y</p:attrName>
                                        </p:attrNameLst>
                                      </p:cBhvr>
                                      <p:tavLst>
                                        <p:tav tm="0">
                                          <p:val>
                                            <p:strVal val="0-#ppt_h/2"/>
                                          </p:val>
                                        </p:tav>
                                        <p:tav tm="100000">
                                          <p:val>
                                            <p:strVal val="#ppt_y"/>
                                          </p:val>
                                        </p:tav>
                                      </p:tavLst>
                                    </p:anim>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par>
                          <p:cTn id="17" fill="hold">
                            <p:stCondLst>
                              <p:cond delay="6000"/>
                            </p:stCondLst>
                            <p:childTnLst>
                              <p:par>
                                <p:cTn id="18" presetID="2" presetClass="entr" presetSubtype="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2000" fill="hold"/>
                                        <p:tgtEl>
                                          <p:spTgt spid="18"/>
                                        </p:tgtEl>
                                        <p:attrNameLst>
                                          <p:attrName>ppt_x</p:attrName>
                                        </p:attrNameLst>
                                      </p:cBhvr>
                                      <p:tavLst>
                                        <p:tav tm="0">
                                          <p:val>
                                            <p:strVal val="#ppt_x"/>
                                          </p:val>
                                        </p:tav>
                                        <p:tav tm="100000">
                                          <p:val>
                                            <p:strVal val="#ppt_x"/>
                                          </p:val>
                                        </p:tav>
                                      </p:tavLst>
                                    </p:anim>
                                    <p:anim calcmode="lin" valueType="num">
                                      <p:cBhvr additive="base">
                                        <p:cTn id="21" dur="2000" fill="hold"/>
                                        <p:tgtEl>
                                          <p:spTgt spid="18"/>
                                        </p:tgtEl>
                                        <p:attrNameLst>
                                          <p:attrName>ppt_y</p:attrName>
                                        </p:attrNameLst>
                                      </p:cBhvr>
                                      <p:tavLst>
                                        <p:tav tm="0">
                                          <p:val>
                                            <p:strVal val="0-#ppt_h/2"/>
                                          </p:val>
                                        </p:tav>
                                        <p:tav tm="100000">
                                          <p:val>
                                            <p:strVal val="#ppt_y"/>
                                          </p:val>
                                        </p:tav>
                                      </p:tavLst>
                                    </p:anim>
                                  </p:childTnLst>
                                </p:cTn>
                              </p:par>
                            </p:childTnLst>
                          </p:cTn>
                        </p:par>
                        <p:par>
                          <p:cTn id="22" fill="hold">
                            <p:stCondLst>
                              <p:cond delay="80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childTnLst>
                          </p:cTn>
                        </p:par>
                        <p:par>
                          <p:cTn id="26" fill="hold">
                            <p:stCondLst>
                              <p:cond delay="10000"/>
                            </p:stCondLst>
                            <p:childTnLst>
                              <p:par>
                                <p:cTn id="27" presetID="2" presetClass="entr" presetSubtype="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2000" fill="hold"/>
                                        <p:tgtEl>
                                          <p:spTgt spid="19"/>
                                        </p:tgtEl>
                                        <p:attrNameLst>
                                          <p:attrName>ppt_x</p:attrName>
                                        </p:attrNameLst>
                                      </p:cBhvr>
                                      <p:tavLst>
                                        <p:tav tm="0">
                                          <p:val>
                                            <p:strVal val="#ppt_x"/>
                                          </p:val>
                                        </p:tav>
                                        <p:tav tm="100000">
                                          <p:val>
                                            <p:strVal val="#ppt_x"/>
                                          </p:val>
                                        </p:tav>
                                      </p:tavLst>
                                    </p:anim>
                                    <p:anim calcmode="lin" valueType="num">
                                      <p:cBhvr additive="base">
                                        <p:cTn id="30" dur="2000" fill="hold"/>
                                        <p:tgtEl>
                                          <p:spTgt spid="19"/>
                                        </p:tgtEl>
                                        <p:attrNameLst>
                                          <p:attrName>ppt_y</p:attrName>
                                        </p:attrNameLst>
                                      </p:cBhvr>
                                      <p:tavLst>
                                        <p:tav tm="0">
                                          <p:val>
                                            <p:strVal val="0-#ppt_h/2"/>
                                          </p:val>
                                        </p:tav>
                                        <p:tav tm="100000">
                                          <p:val>
                                            <p:strVal val="#ppt_y"/>
                                          </p:val>
                                        </p:tav>
                                      </p:tavLst>
                                    </p:anim>
                                  </p:childTnLst>
                                </p:cTn>
                              </p:par>
                            </p:childTnLst>
                          </p:cTn>
                        </p:par>
                        <p:par>
                          <p:cTn id="31" fill="hold">
                            <p:stCondLst>
                              <p:cond delay="120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9"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659" name="Object 2"/>
          <p:cNvGraphicFramePr>
            <a:graphicFrameLocks noGrp="1" noChangeAspect="1"/>
          </p:cNvGraphicFramePr>
          <p:nvPr>
            <p:ph sz="quarter" idx="1"/>
          </p:nvPr>
        </p:nvGraphicFramePr>
        <p:xfrm>
          <a:off x="0" y="4941888"/>
          <a:ext cx="1555750" cy="1916112"/>
        </p:xfrm>
        <a:graphic>
          <a:graphicData uri="http://schemas.openxmlformats.org/presentationml/2006/ole">
            <mc:AlternateContent xmlns:mc="http://schemas.openxmlformats.org/markup-compatibility/2006">
              <mc:Choice xmlns:v="urn:schemas-microsoft-com:vml" Requires="v">
                <p:oleObj name="Image" r:id="rId3" imgW="646177" imgH="795597" progId="">
                  <p:embed/>
                </p:oleObj>
              </mc:Choice>
              <mc:Fallback>
                <p:oleObj name="Image" r:id="rId3" imgW="646177" imgH="795597"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41888"/>
                        <a:ext cx="1555750" cy="191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0" name="Object 3"/>
          <p:cNvGraphicFramePr>
            <a:graphicFrameLocks noGrp="1" noChangeAspect="1"/>
          </p:cNvGraphicFramePr>
          <p:nvPr>
            <p:ph sz="quarter" idx="2"/>
          </p:nvPr>
        </p:nvGraphicFramePr>
        <p:xfrm>
          <a:off x="0" y="0"/>
          <a:ext cx="1584325" cy="1800225"/>
        </p:xfrm>
        <a:graphic>
          <a:graphicData uri="http://schemas.openxmlformats.org/presentationml/2006/ole">
            <mc:AlternateContent xmlns:mc="http://schemas.openxmlformats.org/markup-compatibility/2006">
              <mc:Choice xmlns:v="urn:schemas-microsoft-com:vml" Requires="v">
                <p:oleObj name="Image" r:id="rId5" imgW="722500" imgH="820053" progId="">
                  <p:embed/>
                </p:oleObj>
              </mc:Choice>
              <mc:Fallback>
                <p:oleObj name="Image" r:id="rId5" imgW="722500" imgH="820053"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43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1" name="Object 4"/>
          <p:cNvGraphicFramePr>
            <a:graphicFrameLocks noGrp="1" noChangeAspect="1"/>
          </p:cNvGraphicFramePr>
          <p:nvPr>
            <p:ph sz="quarter" idx="3"/>
          </p:nvPr>
        </p:nvGraphicFramePr>
        <p:xfrm>
          <a:off x="7666038" y="0"/>
          <a:ext cx="1477962" cy="1871663"/>
        </p:xfrm>
        <a:graphic>
          <a:graphicData uri="http://schemas.openxmlformats.org/presentationml/2006/ole">
            <mc:AlternateContent xmlns:mc="http://schemas.openxmlformats.org/markup-compatibility/2006">
              <mc:Choice xmlns:v="urn:schemas-microsoft-com:vml" Requires="v">
                <p:oleObj name="Image" r:id="rId7" imgW="603352" imgH="764985" progId="">
                  <p:embed/>
                </p:oleObj>
              </mc:Choice>
              <mc:Fallback>
                <p:oleObj name="Image" r:id="rId7" imgW="603352" imgH="764985" progId="">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6038" y="0"/>
                        <a:ext cx="1477962"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2" name="Object 5"/>
          <p:cNvGraphicFramePr>
            <a:graphicFrameLocks noGrp="1" noChangeAspect="1"/>
          </p:cNvGraphicFramePr>
          <p:nvPr>
            <p:ph sz="quarter" idx="4"/>
          </p:nvPr>
        </p:nvGraphicFramePr>
        <p:xfrm>
          <a:off x="7604125" y="5113338"/>
          <a:ext cx="1539875" cy="1744662"/>
        </p:xfrm>
        <a:graphic>
          <a:graphicData uri="http://schemas.openxmlformats.org/presentationml/2006/ole">
            <mc:AlternateContent xmlns:mc="http://schemas.openxmlformats.org/markup-compatibility/2006">
              <mc:Choice xmlns:v="urn:schemas-microsoft-com:vml" Requires="v">
                <p:oleObj name="Image" r:id="rId9" imgW="713173" imgH="807858" progId="">
                  <p:embed/>
                </p:oleObj>
              </mc:Choice>
              <mc:Fallback>
                <p:oleObj name="Image" r:id="rId9" imgW="713173" imgH="807858" progId="">
                  <p:embed/>
                  <p:pic>
                    <p:nvPicPr>
                      <p:cNvPr id="0" name=""/>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4125" y="5113338"/>
                        <a:ext cx="1539875" cy="174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6664" name="Line 8"/>
          <p:cNvSpPr>
            <a:spLocks noChangeShapeType="1"/>
          </p:cNvSpPr>
          <p:nvPr/>
        </p:nvSpPr>
        <p:spPr bwMode="auto">
          <a:xfrm flipV="1">
            <a:off x="1547664" y="620688"/>
            <a:ext cx="5688012" cy="0"/>
          </a:xfrm>
          <a:prstGeom prst="line">
            <a:avLst/>
          </a:prstGeom>
          <a:noFill/>
          <a:ln w="76200">
            <a:solidFill>
              <a:srgbClr val="FFFFCC"/>
            </a:solidFill>
            <a:round/>
            <a:headEnd/>
            <a:tailEnd type="triangle" w="med" len="med"/>
          </a:ln>
        </p:spPr>
        <p:txBody>
          <a:bodyPr/>
          <a:lstStyle/>
          <a:p>
            <a:endParaRPr lang="ja-JP" altLang="en-US" dirty="0"/>
          </a:p>
        </p:txBody>
      </p:sp>
      <p:sp>
        <p:nvSpPr>
          <p:cNvPr id="326665" name="Line 9"/>
          <p:cNvSpPr>
            <a:spLocks noChangeShapeType="1"/>
          </p:cNvSpPr>
          <p:nvPr/>
        </p:nvSpPr>
        <p:spPr bwMode="auto">
          <a:xfrm>
            <a:off x="8893175" y="1916113"/>
            <a:ext cx="0" cy="2833687"/>
          </a:xfrm>
          <a:prstGeom prst="line">
            <a:avLst/>
          </a:prstGeom>
          <a:noFill/>
          <a:ln w="76200">
            <a:solidFill>
              <a:srgbClr val="FFFFCC"/>
            </a:solidFill>
            <a:round/>
            <a:headEnd/>
            <a:tailEnd type="triangle" w="med" len="med"/>
          </a:ln>
        </p:spPr>
        <p:txBody>
          <a:bodyPr/>
          <a:lstStyle/>
          <a:p>
            <a:endParaRPr lang="ja-JP" altLang="en-US" dirty="0"/>
          </a:p>
        </p:txBody>
      </p:sp>
      <p:sp>
        <p:nvSpPr>
          <p:cNvPr id="326666" name="Line 10"/>
          <p:cNvSpPr>
            <a:spLocks noChangeShapeType="1"/>
          </p:cNvSpPr>
          <p:nvPr/>
        </p:nvSpPr>
        <p:spPr bwMode="auto">
          <a:xfrm flipH="1">
            <a:off x="1908175" y="6524625"/>
            <a:ext cx="5722938" cy="0"/>
          </a:xfrm>
          <a:prstGeom prst="line">
            <a:avLst/>
          </a:prstGeom>
          <a:noFill/>
          <a:ln w="76200">
            <a:solidFill>
              <a:srgbClr val="FFFFCC"/>
            </a:solidFill>
            <a:round/>
            <a:headEnd/>
            <a:tailEnd type="triangle" w="med" len="med"/>
          </a:ln>
        </p:spPr>
        <p:txBody>
          <a:bodyPr/>
          <a:lstStyle/>
          <a:p>
            <a:endParaRPr lang="ja-JP" altLang="en-US" dirty="0"/>
          </a:p>
        </p:txBody>
      </p:sp>
      <p:sp>
        <p:nvSpPr>
          <p:cNvPr id="326667" name="Line 11"/>
          <p:cNvSpPr>
            <a:spLocks noChangeShapeType="1"/>
          </p:cNvSpPr>
          <p:nvPr/>
        </p:nvSpPr>
        <p:spPr bwMode="auto">
          <a:xfrm flipV="1">
            <a:off x="250825" y="1916113"/>
            <a:ext cx="0" cy="3125787"/>
          </a:xfrm>
          <a:prstGeom prst="line">
            <a:avLst/>
          </a:prstGeom>
          <a:noFill/>
          <a:ln w="76200">
            <a:solidFill>
              <a:srgbClr val="FFFFCC"/>
            </a:solidFill>
            <a:round/>
            <a:headEnd/>
            <a:tailEnd type="triangle" w="med" len="med"/>
          </a:ln>
        </p:spPr>
        <p:txBody>
          <a:bodyPr/>
          <a:lstStyle/>
          <a:p>
            <a:endParaRPr lang="ja-JP" altLang="en-US" dirty="0"/>
          </a:p>
        </p:txBody>
      </p:sp>
      <p:sp>
        <p:nvSpPr>
          <p:cNvPr id="326668" name="Text Box 12"/>
          <p:cNvSpPr txBox="1">
            <a:spLocks noChangeArrowheads="1"/>
          </p:cNvSpPr>
          <p:nvPr/>
        </p:nvSpPr>
        <p:spPr bwMode="auto">
          <a:xfrm>
            <a:off x="1908175" y="5537200"/>
            <a:ext cx="5499100" cy="708025"/>
          </a:xfrm>
          <a:prstGeom prst="rect">
            <a:avLst/>
          </a:prstGeom>
          <a:solidFill>
            <a:srgbClr val="FFFFCC"/>
          </a:solidFill>
          <a:ln w="9525">
            <a:noFill/>
            <a:miter lim="800000"/>
            <a:headEnd/>
            <a:tailEnd/>
          </a:ln>
        </p:spPr>
        <p:txBody>
          <a:bodyPr>
            <a:spAutoFit/>
          </a:bodyPr>
          <a:lstStyle/>
          <a:p>
            <a:pPr algn="ctr">
              <a:spcBef>
                <a:spcPct val="50000"/>
              </a:spcBef>
            </a:pPr>
            <a:r>
              <a:rPr lang="en-US" altLang="ja-JP" sz="4000" dirty="0">
                <a:solidFill>
                  <a:srgbClr val="FF0000"/>
                </a:solidFill>
              </a:rPr>
              <a:t>Back Scratching</a:t>
            </a:r>
            <a:r>
              <a:rPr lang="ja-JP" altLang="en-US" sz="4000" dirty="0">
                <a:solidFill>
                  <a:srgbClr val="FF0000"/>
                </a:solidFill>
              </a:rPr>
              <a:t>の世界</a:t>
            </a:r>
          </a:p>
        </p:txBody>
      </p:sp>
      <p:sp>
        <p:nvSpPr>
          <p:cNvPr id="13" name="タイトル 1"/>
          <p:cNvSpPr txBox="1">
            <a:spLocks/>
          </p:cNvSpPr>
          <p:nvPr/>
        </p:nvSpPr>
        <p:spPr bwMode="auto">
          <a:xfrm>
            <a:off x="1691680" y="1556792"/>
            <a:ext cx="5904656" cy="39604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1" lang="ja-JP" altLang="en-US" sz="4400" i="0" u="none" strike="noStrike" kern="1200" normalizeH="0" baseline="0" noProof="0" dirty="0">
                <a:solidFill>
                  <a:srgbClr val="FFC000"/>
                </a:solidFill>
                <a:uLnTx/>
                <a:uFillTx/>
                <a:latin typeface="AR P明朝体U" pitchFamily="50" charset="-128"/>
                <a:ea typeface="AR P明朝体U" pitchFamily="50" charset="-128"/>
                <a:cs typeface="+mj-cs"/>
              </a:rPr>
              <a:t>創立当初における</a:t>
            </a:r>
            <a:br>
              <a:rPr kumimoji="1" lang="ja-JP" altLang="en-US" sz="4400" i="0" u="none" strike="noStrike" kern="1200" normalizeH="0" baseline="0" noProof="0" dirty="0">
                <a:solidFill>
                  <a:srgbClr val="FFC000"/>
                </a:solidFill>
                <a:uLnTx/>
                <a:uFillTx/>
                <a:latin typeface="AR P明朝体U" pitchFamily="50" charset="-128"/>
                <a:ea typeface="AR P明朝体U" pitchFamily="50" charset="-128"/>
                <a:cs typeface="+mj-cs"/>
              </a:rPr>
            </a:br>
            <a:r>
              <a:rPr kumimoji="1" lang="ja-JP" altLang="en-US" sz="4400" i="0" u="none" strike="noStrike" kern="1200" normalizeH="0" baseline="0" noProof="0" dirty="0">
                <a:solidFill>
                  <a:srgbClr val="FFC000"/>
                </a:solidFill>
                <a:uLnTx/>
                <a:uFillTx/>
                <a:latin typeface="AR P明朝体U" pitchFamily="50" charset="-128"/>
                <a:ea typeface="AR P明朝体U" pitchFamily="50" charset="-128"/>
                <a:cs typeface="+mj-cs"/>
              </a:rPr>
              <a:t>ロータリーの目的</a:t>
            </a:r>
            <a:br>
              <a:rPr kumimoji="1" lang="ja-JP" altLang="en-US" sz="4400" i="0" u="none" strike="noStrike" kern="1200" normalizeH="0" baseline="0" noProof="0" dirty="0">
                <a:solidFill>
                  <a:srgbClr val="FFC000"/>
                </a:solidFill>
                <a:uLnTx/>
                <a:uFillTx/>
                <a:latin typeface="AR P明朝体U" pitchFamily="50" charset="-128"/>
                <a:ea typeface="AR P明朝体U" pitchFamily="50" charset="-128"/>
                <a:cs typeface="+mj-cs"/>
              </a:rPr>
            </a:br>
            <a:br>
              <a:rPr lang="ja-JP" altLang="en-US" sz="4400" dirty="0">
                <a:latin typeface="AR P明朝体U" pitchFamily="50" charset="-128"/>
                <a:ea typeface="AR P明朝体U" pitchFamily="50" charset="-128"/>
                <a:cs typeface="+mj-cs"/>
              </a:rPr>
            </a:br>
            <a:r>
              <a:rPr lang="ja-JP" altLang="en-US" sz="4400" dirty="0">
                <a:latin typeface="AR P明朝体U" pitchFamily="50" charset="-128"/>
                <a:ea typeface="AR P明朝体U" pitchFamily="50" charset="-128"/>
                <a:cs typeface="+mj-cs"/>
              </a:rPr>
              <a:t>事業上の利益の促進　会員</a:t>
            </a:r>
            <a:r>
              <a:rPr kumimoji="1" lang="ja-JP" altLang="en-US" sz="4400" i="0" u="none" strike="noStrike" kern="1200" normalizeH="0" baseline="0" noProof="0" dirty="0">
                <a:uLnTx/>
                <a:uFillTx/>
                <a:latin typeface="AR P明朝体U" pitchFamily="50" charset="-128"/>
                <a:ea typeface="AR P明朝体U" pitchFamily="50" charset="-128"/>
                <a:cs typeface="+mj-cs"/>
              </a:rPr>
              <a:t>同士の親睦</a:t>
            </a:r>
            <a:r>
              <a:rPr kumimoji="1" lang="ja-JP" altLang="en-US" sz="4400" b="0" i="0" u="none" strike="noStrike" kern="1200" cap="none" spc="0" normalizeH="0" baseline="0" noProof="0" dirty="0">
                <a:ln>
                  <a:noFill/>
                </a:ln>
                <a:solidFill>
                  <a:schemeClr val="tx1"/>
                </a:solidFill>
                <a:effectLst/>
                <a:uLnTx/>
                <a:uFillTx/>
                <a:latin typeface="AR P明朝体U" pitchFamily="50" charset="-128"/>
                <a:ea typeface="AR P明朝体U" pitchFamily="50" charset="-128"/>
                <a:cs typeface="+mj-cs"/>
              </a:rPr>
              <a:t>　</a:t>
            </a:r>
            <a:br>
              <a:rPr kumimoji="1" lang="ja-JP" altLang="en-US" sz="4400" b="0" i="0" u="none" strike="noStrike" kern="1200" cap="none" spc="0" normalizeH="0" baseline="0" noProof="0" dirty="0">
                <a:ln>
                  <a:noFill/>
                </a:ln>
                <a:solidFill>
                  <a:schemeClr val="tx1"/>
                </a:solidFill>
                <a:effectLst/>
                <a:uLnTx/>
                <a:uFillTx/>
                <a:latin typeface="AR P明朝体U" pitchFamily="50" charset="-128"/>
                <a:ea typeface="AR P明朝体U" pitchFamily="50" charset="-128"/>
                <a:cs typeface="+mj-cs"/>
              </a:rPr>
            </a:b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175003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6660"/>
                                        </p:tgtEl>
                                        <p:attrNameLst>
                                          <p:attrName>style.visibility</p:attrName>
                                        </p:attrNameLst>
                                      </p:cBhvr>
                                      <p:to>
                                        <p:strVal val="visible"/>
                                      </p:to>
                                    </p:set>
                                    <p:anim calcmode="lin" valueType="num">
                                      <p:cBhvr additive="base">
                                        <p:cTn id="12" dur="500" fill="hold"/>
                                        <p:tgtEl>
                                          <p:spTgt spid="326660"/>
                                        </p:tgtEl>
                                        <p:attrNameLst>
                                          <p:attrName>ppt_x</p:attrName>
                                        </p:attrNameLst>
                                      </p:cBhvr>
                                      <p:tavLst>
                                        <p:tav tm="0">
                                          <p:val>
                                            <p:strVal val="0-#ppt_w/2"/>
                                          </p:val>
                                        </p:tav>
                                        <p:tav tm="100000">
                                          <p:val>
                                            <p:strVal val="#ppt_x"/>
                                          </p:val>
                                        </p:tav>
                                      </p:tavLst>
                                    </p:anim>
                                    <p:anim calcmode="lin" valueType="num">
                                      <p:cBhvr additive="base">
                                        <p:cTn id="13" dur="500" fill="hold"/>
                                        <p:tgtEl>
                                          <p:spTgt spid="32666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26664"/>
                                        </p:tgtEl>
                                        <p:attrNameLst>
                                          <p:attrName>style.visibility</p:attrName>
                                        </p:attrNameLst>
                                      </p:cBhvr>
                                      <p:to>
                                        <p:strVal val="visible"/>
                                      </p:to>
                                    </p:set>
                                    <p:anim calcmode="lin" valueType="num">
                                      <p:cBhvr additive="base">
                                        <p:cTn id="16" dur="500" fill="hold"/>
                                        <p:tgtEl>
                                          <p:spTgt spid="326664"/>
                                        </p:tgtEl>
                                        <p:attrNameLst>
                                          <p:attrName>ppt_x</p:attrName>
                                        </p:attrNameLst>
                                      </p:cBhvr>
                                      <p:tavLst>
                                        <p:tav tm="0">
                                          <p:val>
                                            <p:strVal val="0-#ppt_w/2"/>
                                          </p:val>
                                        </p:tav>
                                        <p:tav tm="100000">
                                          <p:val>
                                            <p:strVal val="#ppt_x"/>
                                          </p:val>
                                        </p:tav>
                                      </p:tavLst>
                                    </p:anim>
                                    <p:anim calcmode="lin" valueType="num">
                                      <p:cBhvr additive="base">
                                        <p:cTn id="17" dur="500" fill="hold"/>
                                        <p:tgtEl>
                                          <p:spTgt spid="32666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1" fill="hold" nodeType="afterEffect">
                                  <p:stCondLst>
                                    <p:cond delay="0"/>
                                  </p:stCondLst>
                                  <p:childTnLst>
                                    <p:set>
                                      <p:cBhvr>
                                        <p:cTn id="20" dur="1" fill="hold">
                                          <p:stCondLst>
                                            <p:cond delay="0"/>
                                          </p:stCondLst>
                                        </p:cTn>
                                        <p:tgtEl>
                                          <p:spTgt spid="326661"/>
                                        </p:tgtEl>
                                        <p:attrNameLst>
                                          <p:attrName>style.visibility</p:attrName>
                                        </p:attrNameLst>
                                      </p:cBhvr>
                                      <p:to>
                                        <p:strVal val="visible"/>
                                      </p:to>
                                    </p:set>
                                    <p:anim calcmode="lin" valueType="num">
                                      <p:cBhvr additive="base">
                                        <p:cTn id="21" dur="500" fill="hold"/>
                                        <p:tgtEl>
                                          <p:spTgt spid="326661"/>
                                        </p:tgtEl>
                                        <p:attrNameLst>
                                          <p:attrName>ppt_x</p:attrName>
                                        </p:attrNameLst>
                                      </p:cBhvr>
                                      <p:tavLst>
                                        <p:tav tm="0">
                                          <p:val>
                                            <p:strVal val="#ppt_x"/>
                                          </p:val>
                                        </p:tav>
                                        <p:tav tm="100000">
                                          <p:val>
                                            <p:strVal val="#ppt_x"/>
                                          </p:val>
                                        </p:tav>
                                      </p:tavLst>
                                    </p:anim>
                                    <p:anim calcmode="lin" valueType="num">
                                      <p:cBhvr additive="base">
                                        <p:cTn id="22" dur="500" fill="hold"/>
                                        <p:tgtEl>
                                          <p:spTgt spid="326661"/>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326665"/>
                                        </p:tgtEl>
                                        <p:attrNameLst>
                                          <p:attrName>style.visibility</p:attrName>
                                        </p:attrNameLst>
                                      </p:cBhvr>
                                      <p:to>
                                        <p:strVal val="visible"/>
                                      </p:to>
                                    </p:set>
                                    <p:anim calcmode="lin" valueType="num">
                                      <p:cBhvr additive="base">
                                        <p:cTn id="25" dur="500" fill="hold"/>
                                        <p:tgtEl>
                                          <p:spTgt spid="326665"/>
                                        </p:tgtEl>
                                        <p:attrNameLst>
                                          <p:attrName>ppt_x</p:attrName>
                                        </p:attrNameLst>
                                      </p:cBhvr>
                                      <p:tavLst>
                                        <p:tav tm="0">
                                          <p:val>
                                            <p:strVal val="#ppt_x"/>
                                          </p:val>
                                        </p:tav>
                                        <p:tav tm="100000">
                                          <p:val>
                                            <p:strVal val="#ppt_x"/>
                                          </p:val>
                                        </p:tav>
                                      </p:tavLst>
                                    </p:anim>
                                    <p:anim calcmode="lin" valueType="num">
                                      <p:cBhvr additive="base">
                                        <p:cTn id="26" dur="500" fill="hold"/>
                                        <p:tgtEl>
                                          <p:spTgt spid="326665"/>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2" presetClass="entr" presetSubtype="2" fill="hold" nodeType="afterEffect">
                                  <p:stCondLst>
                                    <p:cond delay="0"/>
                                  </p:stCondLst>
                                  <p:childTnLst>
                                    <p:set>
                                      <p:cBhvr>
                                        <p:cTn id="29" dur="1" fill="hold">
                                          <p:stCondLst>
                                            <p:cond delay="0"/>
                                          </p:stCondLst>
                                        </p:cTn>
                                        <p:tgtEl>
                                          <p:spTgt spid="326662"/>
                                        </p:tgtEl>
                                        <p:attrNameLst>
                                          <p:attrName>style.visibility</p:attrName>
                                        </p:attrNameLst>
                                      </p:cBhvr>
                                      <p:to>
                                        <p:strVal val="visible"/>
                                      </p:to>
                                    </p:set>
                                    <p:anim calcmode="lin" valueType="num">
                                      <p:cBhvr additive="base">
                                        <p:cTn id="30" dur="500" fill="hold"/>
                                        <p:tgtEl>
                                          <p:spTgt spid="326662"/>
                                        </p:tgtEl>
                                        <p:attrNameLst>
                                          <p:attrName>ppt_x</p:attrName>
                                        </p:attrNameLst>
                                      </p:cBhvr>
                                      <p:tavLst>
                                        <p:tav tm="0">
                                          <p:val>
                                            <p:strVal val="1+#ppt_w/2"/>
                                          </p:val>
                                        </p:tav>
                                        <p:tav tm="100000">
                                          <p:val>
                                            <p:strVal val="#ppt_x"/>
                                          </p:val>
                                        </p:tav>
                                      </p:tavLst>
                                    </p:anim>
                                    <p:anim calcmode="lin" valueType="num">
                                      <p:cBhvr additive="base">
                                        <p:cTn id="31" dur="500" fill="hold"/>
                                        <p:tgtEl>
                                          <p:spTgt spid="32666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26666"/>
                                        </p:tgtEl>
                                        <p:attrNameLst>
                                          <p:attrName>style.visibility</p:attrName>
                                        </p:attrNameLst>
                                      </p:cBhvr>
                                      <p:to>
                                        <p:strVal val="visible"/>
                                      </p:to>
                                    </p:set>
                                    <p:anim calcmode="lin" valueType="num">
                                      <p:cBhvr additive="base">
                                        <p:cTn id="34" dur="500" fill="hold"/>
                                        <p:tgtEl>
                                          <p:spTgt spid="326666"/>
                                        </p:tgtEl>
                                        <p:attrNameLst>
                                          <p:attrName>ppt_x</p:attrName>
                                        </p:attrNameLst>
                                      </p:cBhvr>
                                      <p:tavLst>
                                        <p:tav tm="0">
                                          <p:val>
                                            <p:strVal val="1+#ppt_w/2"/>
                                          </p:val>
                                        </p:tav>
                                        <p:tav tm="100000">
                                          <p:val>
                                            <p:strVal val="#ppt_x"/>
                                          </p:val>
                                        </p:tav>
                                      </p:tavLst>
                                    </p:anim>
                                    <p:anim calcmode="lin" valueType="num">
                                      <p:cBhvr additive="base">
                                        <p:cTn id="35" dur="500" fill="hold"/>
                                        <p:tgtEl>
                                          <p:spTgt spid="326666"/>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4" fill="hold" nodeType="afterEffect">
                                  <p:stCondLst>
                                    <p:cond delay="0"/>
                                  </p:stCondLst>
                                  <p:childTnLst>
                                    <p:set>
                                      <p:cBhvr>
                                        <p:cTn id="38" dur="1" fill="hold">
                                          <p:stCondLst>
                                            <p:cond delay="0"/>
                                          </p:stCondLst>
                                        </p:cTn>
                                        <p:tgtEl>
                                          <p:spTgt spid="326659"/>
                                        </p:tgtEl>
                                        <p:attrNameLst>
                                          <p:attrName>style.visibility</p:attrName>
                                        </p:attrNameLst>
                                      </p:cBhvr>
                                      <p:to>
                                        <p:strVal val="visible"/>
                                      </p:to>
                                    </p:set>
                                    <p:anim calcmode="lin" valueType="num">
                                      <p:cBhvr additive="base">
                                        <p:cTn id="39" dur="500" fill="hold"/>
                                        <p:tgtEl>
                                          <p:spTgt spid="326659"/>
                                        </p:tgtEl>
                                        <p:attrNameLst>
                                          <p:attrName>ppt_x</p:attrName>
                                        </p:attrNameLst>
                                      </p:cBhvr>
                                      <p:tavLst>
                                        <p:tav tm="0">
                                          <p:val>
                                            <p:strVal val="#ppt_x"/>
                                          </p:val>
                                        </p:tav>
                                        <p:tav tm="100000">
                                          <p:val>
                                            <p:strVal val="#ppt_x"/>
                                          </p:val>
                                        </p:tav>
                                      </p:tavLst>
                                    </p:anim>
                                    <p:anim calcmode="lin" valueType="num">
                                      <p:cBhvr additive="base">
                                        <p:cTn id="40" dur="500" fill="hold"/>
                                        <p:tgtEl>
                                          <p:spTgt spid="32665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6667"/>
                                        </p:tgtEl>
                                        <p:attrNameLst>
                                          <p:attrName>style.visibility</p:attrName>
                                        </p:attrNameLst>
                                      </p:cBhvr>
                                      <p:to>
                                        <p:strVal val="visible"/>
                                      </p:to>
                                    </p:set>
                                    <p:anim calcmode="lin" valueType="num">
                                      <p:cBhvr additive="base">
                                        <p:cTn id="43" dur="500" fill="hold"/>
                                        <p:tgtEl>
                                          <p:spTgt spid="326667"/>
                                        </p:tgtEl>
                                        <p:attrNameLst>
                                          <p:attrName>ppt_x</p:attrName>
                                        </p:attrNameLst>
                                      </p:cBhvr>
                                      <p:tavLst>
                                        <p:tav tm="0">
                                          <p:val>
                                            <p:strVal val="#ppt_x"/>
                                          </p:val>
                                        </p:tav>
                                        <p:tav tm="100000">
                                          <p:val>
                                            <p:strVal val="#ppt_x"/>
                                          </p:val>
                                        </p:tav>
                                      </p:tavLst>
                                    </p:anim>
                                    <p:anim calcmode="lin" valueType="num">
                                      <p:cBhvr additive="base">
                                        <p:cTn id="44" dur="500" fill="hold"/>
                                        <p:tgtEl>
                                          <p:spTgt spid="326667"/>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49" presetClass="entr" presetSubtype="0" decel="100000" fill="hold" grpId="0" nodeType="afterEffect">
                                  <p:stCondLst>
                                    <p:cond delay="0"/>
                                  </p:stCondLst>
                                  <p:childTnLst>
                                    <p:set>
                                      <p:cBhvr>
                                        <p:cTn id="47" dur="1" fill="hold">
                                          <p:stCondLst>
                                            <p:cond delay="0"/>
                                          </p:stCondLst>
                                        </p:cTn>
                                        <p:tgtEl>
                                          <p:spTgt spid="326668"/>
                                        </p:tgtEl>
                                        <p:attrNameLst>
                                          <p:attrName>style.visibility</p:attrName>
                                        </p:attrNameLst>
                                      </p:cBhvr>
                                      <p:to>
                                        <p:strVal val="visible"/>
                                      </p:to>
                                    </p:set>
                                    <p:anim calcmode="lin" valueType="num">
                                      <p:cBhvr>
                                        <p:cTn id="48" dur="500" fill="hold"/>
                                        <p:tgtEl>
                                          <p:spTgt spid="326668"/>
                                        </p:tgtEl>
                                        <p:attrNameLst>
                                          <p:attrName>ppt_w</p:attrName>
                                        </p:attrNameLst>
                                      </p:cBhvr>
                                      <p:tavLst>
                                        <p:tav tm="0">
                                          <p:val>
                                            <p:fltVal val="0"/>
                                          </p:val>
                                        </p:tav>
                                        <p:tav tm="100000">
                                          <p:val>
                                            <p:strVal val="#ppt_w"/>
                                          </p:val>
                                        </p:tav>
                                      </p:tavLst>
                                    </p:anim>
                                    <p:anim calcmode="lin" valueType="num">
                                      <p:cBhvr>
                                        <p:cTn id="49" dur="500" fill="hold"/>
                                        <p:tgtEl>
                                          <p:spTgt spid="326668"/>
                                        </p:tgtEl>
                                        <p:attrNameLst>
                                          <p:attrName>ppt_h</p:attrName>
                                        </p:attrNameLst>
                                      </p:cBhvr>
                                      <p:tavLst>
                                        <p:tav tm="0">
                                          <p:val>
                                            <p:fltVal val="0"/>
                                          </p:val>
                                        </p:tav>
                                        <p:tav tm="100000">
                                          <p:val>
                                            <p:strVal val="#ppt_h"/>
                                          </p:val>
                                        </p:tav>
                                      </p:tavLst>
                                    </p:anim>
                                    <p:anim calcmode="lin" valueType="num">
                                      <p:cBhvr>
                                        <p:cTn id="50" dur="500" fill="hold"/>
                                        <p:tgtEl>
                                          <p:spTgt spid="326668"/>
                                        </p:tgtEl>
                                        <p:attrNameLst>
                                          <p:attrName>style.rotation</p:attrName>
                                        </p:attrNameLst>
                                      </p:cBhvr>
                                      <p:tavLst>
                                        <p:tav tm="0">
                                          <p:val>
                                            <p:fltVal val="360"/>
                                          </p:val>
                                        </p:tav>
                                        <p:tav tm="100000">
                                          <p:val>
                                            <p:fltVal val="0"/>
                                          </p:val>
                                        </p:tav>
                                      </p:tavLst>
                                    </p:anim>
                                    <p:animEffect transition="in" filter="fade">
                                      <p:cBhvr>
                                        <p:cTn id="51" dur="500"/>
                                        <p:tgtEl>
                                          <p:spTgt spid="326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4" grpId="0" animBg="1"/>
      <p:bldP spid="326665" grpId="0" animBg="1"/>
      <p:bldP spid="326666" grpId="0" animBg="1"/>
      <p:bldP spid="326667" grpId="0" animBg="1"/>
      <p:bldP spid="326668"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コンテンツ プレースホルダ 6" descr="post card Rotary.gif"/>
          <p:cNvPicPr>
            <a:picLocks noGrp="1" noChangeAspect="1"/>
          </p:cNvPicPr>
          <p:nvPr>
            <p:ph sz="quarter" idx="1"/>
          </p:nvPr>
        </p:nvPicPr>
        <p:blipFill>
          <a:blip r:embed="rId3" cstate="print"/>
          <a:srcRect/>
          <a:stretch>
            <a:fillRect/>
          </a:stretch>
        </p:blipFill>
        <p:spPr>
          <a:xfrm>
            <a:off x="428625" y="357188"/>
            <a:ext cx="5000625" cy="6143625"/>
          </a:xfrm>
        </p:spPr>
      </p:pic>
      <p:sp>
        <p:nvSpPr>
          <p:cNvPr id="6" name="コンテンツ プレースホルダ 5"/>
          <p:cNvSpPr>
            <a:spLocks noGrp="1"/>
          </p:cNvSpPr>
          <p:nvPr>
            <p:ph sz="quarter" idx="4"/>
          </p:nvPr>
        </p:nvSpPr>
        <p:spPr>
          <a:xfrm>
            <a:off x="5715000" y="357188"/>
            <a:ext cx="3214688" cy="6143625"/>
          </a:xfrm>
        </p:spPr>
        <p:txBody>
          <a:bodyPr/>
          <a:lstStyle/>
          <a:p>
            <a:pPr>
              <a:defRPr/>
            </a:pPr>
            <a:r>
              <a:rPr lang="ja-JP" altLang="en-US" dirty="0"/>
              <a:t>統計係　</a:t>
            </a:r>
            <a:r>
              <a:rPr lang="en-US" altLang="ja-JP" dirty="0"/>
              <a:t>statistician </a:t>
            </a:r>
            <a:r>
              <a:rPr lang="ja-JP" altLang="en-US" dirty="0"/>
              <a:t>の　設置</a:t>
            </a:r>
          </a:p>
          <a:p>
            <a:pPr>
              <a:defRPr/>
            </a:pPr>
            <a:r>
              <a:rPr lang="ja-JP" altLang="en-US" dirty="0"/>
              <a:t>例会ごとに会員相互の商取引を報告</a:t>
            </a:r>
          </a:p>
          <a:p>
            <a:pPr>
              <a:defRPr/>
            </a:pPr>
            <a:r>
              <a:rPr lang="ja-JP" altLang="en-US" dirty="0"/>
              <a:t>規約、商取引の機密主義</a:t>
            </a:r>
          </a:p>
          <a:p>
            <a:pPr>
              <a:defRPr/>
            </a:pPr>
            <a:endParaRPr lang="ja-JP" altLang="en-US" dirty="0"/>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48081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2000"/>
                                        <p:tgtEl>
                                          <p:spTgt spid="9218"/>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7" name="Picture 3" descr="1911HB1"/>
          <p:cNvPicPr>
            <a:picLocks noChangeAspect="1" noChangeArrowheads="1"/>
          </p:cNvPicPr>
          <p:nvPr/>
        </p:nvPicPr>
        <p:blipFill>
          <a:blip r:embed="rId3" cstate="print"/>
          <a:srcRect/>
          <a:stretch>
            <a:fillRect/>
          </a:stretch>
        </p:blipFill>
        <p:spPr bwMode="auto">
          <a:xfrm>
            <a:off x="2357438" y="785813"/>
            <a:ext cx="4286250" cy="5429250"/>
          </a:xfrm>
          <a:prstGeom prst="rect">
            <a:avLst/>
          </a:prstGeom>
          <a:noFill/>
          <a:ln w="9525">
            <a:noFill/>
            <a:miter lim="800000"/>
            <a:headEnd/>
            <a:tailEnd/>
          </a:ln>
        </p:spPr>
      </p:pic>
      <p:pic>
        <p:nvPicPr>
          <p:cNvPr id="328708" name="Picture 4" descr="1911HB2"/>
          <p:cNvPicPr>
            <a:picLocks noChangeAspect="1" noChangeArrowheads="1"/>
          </p:cNvPicPr>
          <p:nvPr/>
        </p:nvPicPr>
        <p:blipFill>
          <a:blip r:embed="rId4" cstate="print"/>
          <a:srcRect/>
          <a:stretch>
            <a:fillRect/>
          </a:stretch>
        </p:blipFill>
        <p:spPr bwMode="auto">
          <a:xfrm>
            <a:off x="0" y="0"/>
            <a:ext cx="9193213" cy="6858000"/>
          </a:xfrm>
          <a:prstGeom prst="rect">
            <a:avLst/>
          </a:prstGeom>
          <a:noFill/>
          <a:ln w="9525">
            <a:noFill/>
            <a:miter lim="800000"/>
            <a:headEnd/>
            <a:tailEnd/>
          </a:ln>
        </p:spPr>
      </p:pic>
      <p:sp>
        <p:nvSpPr>
          <p:cNvPr id="6" name="正方形/長方形 5"/>
          <p:cNvSpPr/>
          <p:nvPr/>
        </p:nvSpPr>
        <p:spPr>
          <a:xfrm>
            <a:off x="4316413" y="544513"/>
            <a:ext cx="474662" cy="63134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Tree>
    <p:extLst>
      <p:ext uri="{BB962C8B-B14F-4D97-AF65-F5344CB8AC3E}">
        <p14:creationId xmlns:p14="http://schemas.microsoft.com/office/powerpoint/2010/main" val="3198241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28707"/>
                                        </p:tgtEl>
                                        <p:attrNameLst>
                                          <p:attrName>style.visibility</p:attrName>
                                        </p:attrNameLst>
                                      </p:cBhvr>
                                      <p:to>
                                        <p:strVal val="visible"/>
                                      </p:to>
                                    </p:set>
                                    <p:animEffect transition="in" filter="diamond(in)">
                                      <p:cBhvr>
                                        <p:cTn id="7" dur="2000"/>
                                        <p:tgtEl>
                                          <p:spTgt spid="3287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28708"/>
                                        </p:tgtEl>
                                        <p:attrNameLst>
                                          <p:attrName>style.visibility</p:attrName>
                                        </p:attrNameLst>
                                      </p:cBhvr>
                                      <p:to>
                                        <p:strVal val="visible"/>
                                      </p:to>
                                    </p:set>
                                    <p:animEffect transition="in" filter="diamond(in)">
                                      <p:cBhvr>
                                        <p:cTn id="12" dur="2000"/>
                                        <p:tgtEl>
                                          <p:spTgt spid="328708"/>
                                        </p:tgtEl>
                                      </p:cBhvr>
                                    </p:animEffect>
                                  </p:childTnLst>
                                </p:cTn>
                              </p:par>
                            </p:childTnLst>
                          </p:cTn>
                        </p:par>
                        <p:par>
                          <p:cTn id="13" fill="hold">
                            <p:stCondLst>
                              <p:cond delay="2000"/>
                            </p:stCondLst>
                            <p:childTnLst>
                              <p:par>
                                <p:cTn id="14" presetID="4"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810546"/>
          </a:xfrm>
        </p:spPr>
        <p:txBody>
          <a:bodyPr/>
          <a:lstStyle/>
          <a:p>
            <a:br>
              <a:rPr lang="ja-JP" altLang="en-US" dirty="0">
                <a:latin typeface="AR P明朝体U" pitchFamily="50" charset="-128"/>
                <a:ea typeface="AR P明朝体U" pitchFamily="50" charset="-128"/>
              </a:rPr>
            </a:br>
            <a:br>
              <a:rPr lang="ja-JP" altLang="en-US" dirty="0">
                <a:latin typeface="AR P明朝体U" pitchFamily="50" charset="-128"/>
                <a:ea typeface="AR P明朝体U" pitchFamily="50" charset="-128"/>
              </a:rPr>
            </a:br>
            <a:br>
              <a:rPr lang="ja-JP" altLang="en-US" dirty="0">
                <a:latin typeface="AR P明朝体U" pitchFamily="50" charset="-128"/>
                <a:ea typeface="AR P明朝体U" pitchFamily="50" charset="-128"/>
              </a:rPr>
            </a:br>
            <a:br>
              <a:rPr lang="ja-JP" altLang="en-US" dirty="0">
                <a:latin typeface="AR P明朝体U" pitchFamily="50" charset="-128"/>
                <a:ea typeface="AR P明朝体U" pitchFamily="50" charset="-128"/>
              </a:rPr>
            </a:br>
            <a:r>
              <a:rPr lang="ja-JP" altLang="en-US" sz="5400" b="1" dirty="0">
                <a:ln>
                  <a:solidFill>
                    <a:sysClr val="windowText" lastClr="000000"/>
                  </a:solidFill>
                </a:ln>
                <a:effectLst>
                  <a:outerShdw blurRad="38100" dist="38100" dir="2700000" algn="tl">
                    <a:srgbClr val="000000">
                      <a:alpha val="43137"/>
                    </a:srgbClr>
                  </a:outerShdw>
                </a:effectLst>
                <a:latin typeface="AR P明朝体U" pitchFamily="50" charset="-128"/>
                <a:ea typeface="AR P明朝体U" pitchFamily="50" charset="-128"/>
              </a:rPr>
              <a:t>奉仕理念を持った　　　　　　ロータリーへの転換</a:t>
            </a:r>
            <a:endParaRPr kumimoji="1" lang="ja-JP" altLang="en-US" sz="5400" b="1" dirty="0">
              <a:ln>
                <a:solidFill>
                  <a:sysClr val="windowText" lastClr="000000"/>
                </a:solidFill>
              </a:ln>
              <a:effectLst>
                <a:outerShdw blurRad="38100" dist="38100" dir="2700000" algn="tl">
                  <a:srgbClr val="000000">
                    <a:alpha val="43137"/>
                  </a:srgbClr>
                </a:outerShdw>
              </a:effectLst>
            </a:endParaRPr>
          </a:p>
        </p:txBody>
      </p:sp>
      <p:sp>
        <p:nvSpPr>
          <p:cNvPr id="4" name="下矢印 3"/>
          <p:cNvSpPr/>
          <p:nvPr/>
        </p:nvSpPr>
        <p:spPr>
          <a:xfrm>
            <a:off x="4067147" y="2276872"/>
            <a:ext cx="1008112" cy="10081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87927" y="404664"/>
            <a:ext cx="8589818" cy="1754326"/>
          </a:xfrm>
          <a:prstGeom prst="rect">
            <a:avLst/>
          </a:prstGeom>
          <a:noFill/>
          <a:ln>
            <a:noFill/>
          </a:ln>
        </p:spPr>
        <p:txBody>
          <a:bodyPr wrap="square" rtlCol="0">
            <a:spAutoFit/>
          </a:bodyPr>
          <a:lstStyle/>
          <a:p>
            <a:pPr algn="ctr"/>
            <a:r>
              <a:rPr kumimoji="1" lang="ja-JP" altLang="en-US" sz="5400" b="1" dirty="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rPr>
              <a:t>親睦と事業上</a:t>
            </a:r>
            <a:r>
              <a:rPr kumimoji="1" lang="ja-JP" altLang="en-US" sz="5400" b="1">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rPr>
              <a:t>の利益の促進</a:t>
            </a:r>
            <a:endParaRPr lang="ja-JP" altLang="en-US" sz="5400" b="1" dirty="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endParaRPr>
          </a:p>
          <a:p>
            <a:pPr algn="ctr"/>
            <a:r>
              <a:rPr kumimoji="1" lang="ja-JP" altLang="en-US" sz="5400" b="1" dirty="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rPr>
              <a:t>物質的相互扶助</a:t>
            </a:r>
            <a:endParaRPr kumimoji="1" lang="ja-JP" altLang="en-US" sz="5400" dirty="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sp>
        <p:nvSpPr>
          <p:cNvPr id="3" name="テキスト ボックス 2"/>
          <p:cNvSpPr txBox="1"/>
          <p:nvPr/>
        </p:nvSpPr>
        <p:spPr>
          <a:xfrm>
            <a:off x="2339752" y="5229200"/>
            <a:ext cx="4392488" cy="1200329"/>
          </a:xfrm>
          <a:prstGeom prst="rect">
            <a:avLst/>
          </a:prstGeom>
          <a:solidFill>
            <a:srgbClr val="FFFF00"/>
          </a:solidFill>
        </p:spPr>
        <p:txBody>
          <a:bodyPr wrap="square" rtlCol="0">
            <a:spAutoFit/>
          </a:bodyPr>
          <a:lstStyle/>
          <a:p>
            <a:pPr algn="ctr"/>
            <a:r>
              <a:rPr kumimoji="1" lang="ja-JP" altLang="en-US" sz="7200" dirty="0">
                <a:solidFill>
                  <a:srgbClr val="FF0000"/>
                </a:solidFill>
                <a:latin typeface="AR P隷書体M" pitchFamily="50" charset="-128"/>
                <a:ea typeface="AR P隷書体M" pitchFamily="50" charset="-128"/>
              </a:rPr>
              <a:t>職業奉仕</a:t>
            </a:r>
          </a:p>
        </p:txBody>
      </p:sp>
    </p:spTree>
    <p:extLst>
      <p:ext uri="{BB962C8B-B14F-4D97-AF65-F5344CB8AC3E}">
        <p14:creationId xmlns:p14="http://schemas.microsoft.com/office/powerpoint/2010/main" val="56425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05"/>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 calcmode="lin" valueType="num">
                                      <p:cBhvr>
                                        <p:cTn id="9" dur="2000" fill="hold"/>
                                        <p:tgtEl>
                                          <p:spTgt spid="5"/>
                                        </p:tgtEl>
                                        <p:attrNameLst>
                                          <p:attrName>ppt_x</p:attrName>
                                        </p:attrNameLst>
                                      </p:cBhvr>
                                      <p:tavLst>
                                        <p:tav tm="0">
                                          <p:val>
                                            <p:strVal val="#ppt_x-.2"/>
                                          </p:val>
                                        </p:tav>
                                        <p:tav tm="100000">
                                          <p:val>
                                            <p:strVal val="#ppt_x"/>
                                          </p:val>
                                        </p:tav>
                                      </p:tavLst>
                                    </p:anim>
                                    <p:anim calcmode="lin" valueType="num">
                                      <p:cBhvr>
                                        <p:cTn id="10" dur="2000" fill="hold"/>
                                        <p:tgtEl>
                                          <p:spTgt spid="5"/>
                                        </p:tgtEl>
                                        <p:attrNameLst>
                                          <p:attrName>ppt_y</p:attrName>
                                        </p:attrNameLst>
                                      </p:cBhvr>
                                      <p:tavLst>
                                        <p:tav tm="0">
                                          <p:val>
                                            <p:strVal val="#ppt_y"/>
                                          </p:val>
                                        </p:tav>
                                        <p:tav tm="100000">
                                          <p:val>
                                            <p:strVal val="#ppt_y"/>
                                          </p:val>
                                        </p:tav>
                                      </p:tavLst>
                                    </p:anim>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54" presetClass="entr" presetSubtype="0" accel="10000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2000" fill="hold"/>
                                        <p:tgtEl>
                                          <p:spTgt spid="2"/>
                                        </p:tgtEl>
                                        <p:attrNameLst>
                                          <p:attrName>ppt_w</p:attrName>
                                        </p:attrNameLst>
                                      </p:cBhvr>
                                      <p:tavLst>
                                        <p:tav tm="0">
                                          <p:val>
                                            <p:strVal val="#ppt_w*0.05"/>
                                          </p:val>
                                        </p:tav>
                                        <p:tav tm="100000">
                                          <p:val>
                                            <p:strVal val="#ppt_w"/>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anim calcmode="lin" valueType="num">
                                      <p:cBhvr>
                                        <p:cTn id="23" dur="2000" fill="hold"/>
                                        <p:tgtEl>
                                          <p:spTgt spid="2"/>
                                        </p:tgtEl>
                                        <p:attrNameLst>
                                          <p:attrName>ppt_x</p:attrName>
                                        </p:attrNameLst>
                                      </p:cBhvr>
                                      <p:tavLst>
                                        <p:tav tm="0">
                                          <p:val>
                                            <p:strVal val="#ppt_x-.2"/>
                                          </p:val>
                                        </p:tav>
                                        <p:tav tm="100000">
                                          <p:val>
                                            <p:strVal val="#ppt_x"/>
                                          </p:val>
                                        </p:tav>
                                      </p:tavLst>
                                    </p:anim>
                                    <p:anim calcmode="lin" valueType="num">
                                      <p:cBhvr>
                                        <p:cTn id="24" dur="2000" fill="hold"/>
                                        <p:tgtEl>
                                          <p:spTgt spid="2"/>
                                        </p:tgtEl>
                                        <p:attrNameLst>
                                          <p:attrName>ppt_y</p:attrName>
                                        </p:attrNameLst>
                                      </p:cBhvr>
                                      <p:tavLst>
                                        <p:tav tm="0">
                                          <p:val>
                                            <p:strVal val="#ppt_y"/>
                                          </p:val>
                                        </p:tav>
                                        <p:tav tm="100000">
                                          <p:val>
                                            <p:strVal val="#ppt_y"/>
                                          </p:val>
                                        </p:tav>
                                      </p:tavLst>
                                    </p:anim>
                                    <p:animEffect transition="in" filter="fade">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132856"/>
            <a:ext cx="3086762" cy="4120987"/>
          </a:xfrm>
          <a:prstGeom prst="rect">
            <a:avLst/>
          </a:prstGeom>
        </p:spPr>
      </p:pic>
      <p:sp>
        <p:nvSpPr>
          <p:cNvPr id="3" name="コンテンツ プレースホルダ 2"/>
          <p:cNvSpPr>
            <a:spLocks noGrp="1"/>
          </p:cNvSpPr>
          <p:nvPr>
            <p:ph idx="1"/>
          </p:nvPr>
        </p:nvSpPr>
        <p:spPr>
          <a:xfrm>
            <a:off x="251520" y="571500"/>
            <a:ext cx="8496944" cy="5857875"/>
          </a:xfrm>
        </p:spPr>
        <p:txBody>
          <a:bodyPr>
            <a:normAutofit fontScale="70000" lnSpcReduction="20000"/>
          </a:bodyPr>
          <a:lstStyle/>
          <a:p>
            <a:pPr>
              <a:lnSpc>
                <a:spcPct val="120000"/>
              </a:lnSpc>
              <a:defRPr/>
            </a:pPr>
            <a:r>
              <a:rPr lang="ja-JP" altLang="en-US" sz="4600" b="1" dirty="0">
                <a:ln>
                  <a:solidFill>
                    <a:sysClr val="windowText" lastClr="000000"/>
                  </a:solidFill>
                </a:ln>
              </a:rPr>
              <a:t>シェルドンの一次資料に接することが必要で、多次資料や伝聞によって職業奉仕を語ってはならない</a:t>
            </a:r>
          </a:p>
          <a:p>
            <a:pPr>
              <a:lnSpc>
                <a:spcPct val="120000"/>
              </a:lnSpc>
              <a:defRPr/>
            </a:pPr>
            <a:r>
              <a:rPr lang="ja-JP" altLang="en-US" sz="4600" b="1" dirty="0">
                <a:ln>
                  <a:solidFill>
                    <a:sysClr val="windowText" lastClr="000000"/>
                  </a:solidFill>
                </a:ln>
              </a:rPr>
              <a:t>仏教や儒教と職業奉仕とは無関係</a:t>
            </a:r>
          </a:p>
          <a:p>
            <a:pPr>
              <a:lnSpc>
                <a:spcPct val="120000"/>
              </a:lnSpc>
              <a:defRPr/>
            </a:pPr>
            <a:r>
              <a:rPr lang="ja-JP" altLang="en-US" sz="4600" b="1" dirty="0">
                <a:ln>
                  <a:solidFill>
                    <a:sysClr val="windowText" lastClr="000000"/>
                  </a:solidFill>
                </a:ln>
              </a:rPr>
              <a:t>キリスト教から職業奉仕を語ることの危険性</a:t>
            </a:r>
          </a:p>
          <a:p>
            <a:pPr>
              <a:lnSpc>
                <a:spcPct val="120000"/>
              </a:lnSpc>
              <a:defRPr/>
            </a:pPr>
            <a:r>
              <a:rPr lang="ja-JP" altLang="en-US" sz="4600" b="1" dirty="0">
                <a:ln>
                  <a:solidFill>
                    <a:sysClr val="windowText" lastClr="000000"/>
                  </a:solidFill>
                </a:ln>
              </a:rPr>
              <a:t>カルビニズム、プロテスタンティズム、マックス・ウエーバーの天職論とロータリーの職業奉仕は無関係</a:t>
            </a:r>
          </a:p>
          <a:p>
            <a:pPr>
              <a:lnSpc>
                <a:spcPct val="120000"/>
              </a:lnSpc>
              <a:defRPr/>
            </a:pPr>
            <a:r>
              <a:rPr lang="ja-JP" altLang="en-US" sz="4600" b="1" dirty="0">
                <a:ln>
                  <a:solidFill>
                    <a:sysClr val="windowText" lastClr="000000"/>
                  </a:solidFill>
                </a:ln>
              </a:rPr>
              <a:t>倫理向上は職業奉仕実践の結果として表れる</a:t>
            </a:r>
          </a:p>
          <a:p>
            <a:pPr>
              <a:defRPr/>
            </a:pPr>
            <a:endParaRPr lang="ja-JP" altLang="en-US" sz="3600" dirty="0">
              <a:solidFill>
                <a:schemeClr val="bg1">
                  <a:lumMod val="20000"/>
                  <a:lumOff val="80000"/>
                </a:schemeClr>
              </a:solidFill>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5" name="テキスト ボックス 4"/>
          <p:cNvSpPr txBox="1"/>
          <p:nvPr/>
        </p:nvSpPr>
        <p:spPr>
          <a:xfrm>
            <a:off x="5652120" y="6253843"/>
            <a:ext cx="3312368" cy="523220"/>
          </a:xfrm>
          <a:prstGeom prst="rect">
            <a:avLst/>
          </a:prstGeom>
          <a:noFill/>
        </p:spPr>
        <p:txBody>
          <a:bodyPr wrap="square" rtlCol="0">
            <a:spAutoFit/>
          </a:bodyPr>
          <a:lstStyle/>
          <a:p>
            <a:r>
              <a:rPr kumimoji="1" lang="ja-JP" altLang="en-US" sz="2800" dirty="0"/>
              <a:t>マックス・ウエーバー</a:t>
            </a:r>
          </a:p>
        </p:txBody>
      </p:sp>
    </p:spTree>
    <p:extLst>
      <p:ext uri="{BB962C8B-B14F-4D97-AF65-F5344CB8AC3E}">
        <p14:creationId xmlns:p14="http://schemas.microsoft.com/office/powerpoint/2010/main" val="714692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en-US" altLang="ja-JP" dirty="0">
                <a:solidFill>
                  <a:srgbClr val="FFFF99"/>
                </a:solidFill>
              </a:rPr>
              <a:t>He profits most who serves best</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28596" y="1196975"/>
            <a:ext cx="8535892" cy="4622804"/>
          </a:xfrm>
          <a:prstGeom prst="rect">
            <a:avLst/>
          </a:prstGeom>
          <a:noFill/>
          <a:ln>
            <a:noFill/>
          </a:ln>
        </p:spPr>
        <p:txBody>
          <a:bodyPr wrap="square" rtlCol="0">
            <a:spAutoFit/>
          </a:bodyPr>
          <a:lstStyle/>
          <a:p>
            <a:r>
              <a:rPr lang="ja-JP" altLang="ja-JP" sz="3200" dirty="0">
                <a:solidFill>
                  <a:srgbClr val="FF0000"/>
                </a:solidFill>
              </a:rPr>
              <a:t>do unto others as you would have them do unto you</a:t>
            </a:r>
            <a:r>
              <a:rPr lang="ja-JP" altLang="en-US" sz="3200" dirty="0">
                <a:solidFill>
                  <a:srgbClr val="FF0000"/>
                </a:solidFill>
              </a:rPr>
              <a:t>　黄金律</a:t>
            </a:r>
          </a:p>
          <a:p>
            <a:r>
              <a:rPr lang="ja-JP" altLang="en-US" sz="3200" dirty="0"/>
              <a:t>他人</a:t>
            </a:r>
            <a:r>
              <a:rPr lang="ja-JP" altLang="ja-JP" sz="3200" dirty="0"/>
              <a:t>からしても</a:t>
            </a:r>
            <a:r>
              <a:rPr lang="ja-JP" altLang="en-US" sz="3200" dirty="0"/>
              <a:t>ら</a:t>
            </a:r>
            <a:r>
              <a:rPr lang="ja-JP" altLang="ja-JP" sz="3200" dirty="0"/>
              <a:t>いたいことを、</a:t>
            </a:r>
            <a:r>
              <a:rPr lang="ja-JP" altLang="en-US" sz="3200" dirty="0"/>
              <a:t>他人にせよ</a:t>
            </a:r>
          </a:p>
          <a:p>
            <a:r>
              <a:rPr lang="ja-JP" altLang="en-US" sz="3200" dirty="0"/>
              <a:t>他人に対して奉仕をすれば　利益が得られる</a:t>
            </a:r>
          </a:p>
          <a:p>
            <a:endParaRPr lang="ja-JP" altLang="en-US" sz="3200" dirty="0"/>
          </a:p>
          <a:p>
            <a:r>
              <a:rPr kumimoji="1" lang="ja-JP" altLang="en-US" sz="3200" dirty="0"/>
              <a:t>商売に成功する方法は</a:t>
            </a:r>
          </a:p>
          <a:p>
            <a:pPr>
              <a:buNone/>
            </a:pPr>
            <a:r>
              <a:rPr lang="ja-JP" altLang="en-US" sz="3200" dirty="0"/>
              <a:t>　 奉仕の理念に基づいて</a:t>
            </a:r>
          </a:p>
          <a:p>
            <a:pPr>
              <a:buNone/>
            </a:pPr>
            <a:r>
              <a:rPr kumimoji="1" lang="ja-JP" altLang="en-US" sz="3200" dirty="0"/>
              <a:t>　 継続的に利益をもたらす</a:t>
            </a:r>
            <a:r>
              <a:rPr lang="ja-JP" altLang="en-US" sz="3200" dirty="0"/>
              <a:t>顧客を確保すること</a:t>
            </a:r>
            <a:endParaRPr kumimoji="1" lang="ja-JP" altLang="en-US" sz="32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72783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750"/>
                            </p:stCondLst>
                            <p:childTnLst>
                              <p:par>
                                <p:cTn id="13" presetID="35"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style.rotation</p:attrName>
                                        </p:attrNameLst>
                                      </p:cBhvr>
                                      <p:tavLst>
                                        <p:tav tm="0">
                                          <p:val>
                                            <p:fltVal val="720"/>
                                          </p:val>
                                        </p:tav>
                                        <p:tav tm="100000">
                                          <p:val>
                                            <p:fltVal val="0"/>
                                          </p:val>
                                        </p:tav>
                                      </p:tavLst>
                                    </p:anim>
                                    <p:anim calcmode="lin" valueType="num">
                                      <p:cBhvr>
                                        <p:cTn id="1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childTnLst>
                                </p:cTn>
                              </p:par>
                            </p:childTnLst>
                          </p:cTn>
                        </p:par>
                        <p:par>
                          <p:cTn id="19" fill="hold">
                            <p:stCondLst>
                              <p:cond delay="11750"/>
                            </p:stCondLst>
                            <p:childTnLst>
                              <p:par>
                                <p:cTn id="20" presetID="35" presetClass="entr" presetSubtype="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style.rotation</p:attrName>
                                        </p:attrNameLst>
                                      </p:cBhvr>
                                      <p:tavLst>
                                        <p:tav tm="0">
                                          <p:val>
                                            <p:fltVal val="720"/>
                                          </p:val>
                                        </p:tav>
                                        <p:tav tm="100000">
                                          <p:val>
                                            <p:fltVal val="0"/>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nodeType="clickEffect">
                                  <p:stCondLst>
                                    <p:cond delay="0"/>
                                  </p:stCondLst>
                                  <p:iterate type="lt">
                                    <p:tmPct val="50000"/>
                                  </p:iterate>
                                  <p:childTnLst>
                                    <p:set>
                                      <p:cBhvr>
                                        <p:cTn id="29" dur="1" fill="hold">
                                          <p:stCondLst>
                                            <p:cond delay="0"/>
                                          </p:stCondLst>
                                        </p:cTn>
                                        <p:tgtEl>
                                          <p:spTgt spid="7">
                                            <p:txEl>
                                              <p:pRg st="4" end="4"/>
                                            </p:txEl>
                                          </p:spTgt>
                                        </p:tgtEl>
                                        <p:attrNameLst>
                                          <p:attrName>style.visibility</p:attrName>
                                        </p:attrNameLst>
                                      </p:cBhvr>
                                      <p:to>
                                        <p:strVal val="visible"/>
                                      </p:to>
                                    </p:set>
                                    <p:set>
                                      <p:cBhvr>
                                        <p:cTn id="30" dur="227" fill="hold">
                                          <p:stCondLst>
                                            <p:cond delay="0"/>
                                          </p:stCondLst>
                                        </p:cTn>
                                        <p:tgtEl>
                                          <p:spTgt spid="7">
                                            <p:txEl>
                                              <p:pRg st="4" end="4"/>
                                            </p:txEl>
                                          </p:spTgt>
                                        </p:tgtEl>
                                        <p:attrNameLst>
                                          <p:attrName>style.rotation</p:attrName>
                                        </p:attrNameLst>
                                      </p:cBhvr>
                                      <p:to>
                                        <p:strVal val="-45.0"/>
                                      </p:to>
                                    </p:set>
                                    <p:anim calcmode="lin" valueType="num">
                                      <p:cBhvr>
                                        <p:cTn id="31" dur="227" fill="hold">
                                          <p:stCondLst>
                                            <p:cond delay="227"/>
                                          </p:stCondLst>
                                        </p:cTn>
                                        <p:tgtEl>
                                          <p:spTgt spid="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227" fill="hold">
                                          <p:stCondLst>
                                            <p:cond delay="0"/>
                                          </p:stCondLst>
                                        </p:cTn>
                                        <p:tgtEl>
                                          <p:spTgt spid="7">
                                            <p:txEl>
                                              <p:pRg st="4" end="4"/>
                                            </p:txEl>
                                          </p:spTgt>
                                        </p:tgtEl>
                                        <p:attrNameLst>
                                          <p:attrName>ppt_y</p:attrName>
                                        </p:attrNameLst>
                                      </p:cBhvr>
                                      <p:tavLst>
                                        <p:tav tm="0">
                                          <p:val>
                                            <p:strVal val="#ppt_y-1"/>
                                          </p:val>
                                        </p:tav>
                                        <p:tav tm="100000">
                                          <p:val>
                                            <p:strVal val="#ppt_y-(0.354*#ppt_w-0.172*#ppt_h)"/>
                                          </p:val>
                                        </p:tav>
                                      </p:tavLst>
                                    </p:anim>
                                    <p:anim calcmode="lin" valueType="num">
                                      <p:cBhvr>
                                        <p:cTn id="33" dur="78" decel="50000" autoRev="1" fill="hold">
                                          <p:stCondLst>
                                            <p:cond delay="227"/>
                                          </p:stCondLst>
                                        </p:cTn>
                                        <p:tgtEl>
                                          <p:spTgt spid="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68" fill="hold">
                                          <p:stCondLst>
                                            <p:cond delay="432"/>
                                          </p:stCondLst>
                                        </p:cTn>
                                        <p:tgtEl>
                                          <p:spTgt spid="7">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35" fill="hold">
                            <p:stCondLst>
                              <p:cond delay="2750"/>
                            </p:stCondLst>
                            <p:childTnLst>
                              <p:par>
                                <p:cTn id="36" presetID="35" presetClass="entr" presetSubtype="0" fill="hold" nodeType="after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3300"/>
                                        <p:tgtEl>
                                          <p:spTgt spid="7">
                                            <p:txEl>
                                              <p:pRg st="5" end="5"/>
                                            </p:txEl>
                                          </p:spTgt>
                                        </p:tgtEl>
                                      </p:cBhvr>
                                    </p:animEffect>
                                    <p:anim calcmode="lin" valueType="num">
                                      <p:cBhvr>
                                        <p:cTn id="39" dur="3300" fill="hold"/>
                                        <p:tgtEl>
                                          <p:spTgt spid="7">
                                            <p:txEl>
                                              <p:pRg st="5" end="5"/>
                                            </p:txEl>
                                          </p:spTgt>
                                        </p:tgtEl>
                                        <p:attrNameLst>
                                          <p:attrName>style.rotation</p:attrName>
                                        </p:attrNameLst>
                                      </p:cBhvr>
                                      <p:tavLst>
                                        <p:tav tm="0">
                                          <p:val>
                                            <p:fltVal val="720"/>
                                          </p:val>
                                        </p:tav>
                                        <p:tav tm="100000">
                                          <p:val>
                                            <p:fltVal val="0"/>
                                          </p:val>
                                        </p:tav>
                                      </p:tavLst>
                                    </p:anim>
                                    <p:anim calcmode="lin" valueType="num">
                                      <p:cBhvr>
                                        <p:cTn id="40" dur="33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1" dur="3300" fill="hold"/>
                                        <p:tgtEl>
                                          <p:spTgt spid="7">
                                            <p:txEl>
                                              <p:pRg st="5" end="5"/>
                                            </p:txEl>
                                          </p:spTgt>
                                        </p:tgtEl>
                                        <p:attrNameLst>
                                          <p:attrName>ppt_w</p:attrName>
                                        </p:attrNameLst>
                                      </p:cBhvr>
                                      <p:tavLst>
                                        <p:tav tm="0">
                                          <p:val>
                                            <p:fltVal val="0"/>
                                          </p:val>
                                        </p:tav>
                                        <p:tav tm="100000">
                                          <p:val>
                                            <p:strVal val="#ppt_w"/>
                                          </p:val>
                                        </p:tav>
                                      </p:tavLst>
                                    </p:anim>
                                  </p:childTnLst>
                                </p:cTn>
                              </p:par>
                            </p:childTnLst>
                          </p:cTn>
                        </p:par>
                        <p:par>
                          <p:cTn id="42" fill="hold">
                            <p:stCondLst>
                              <p:cond delay="6050"/>
                            </p:stCondLst>
                            <p:childTnLst>
                              <p:par>
                                <p:cTn id="43" presetID="35" presetClass="entr" presetSubtype="0" fill="hold" nodeType="after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1000"/>
                                        <p:tgtEl>
                                          <p:spTgt spid="7">
                                            <p:txEl>
                                              <p:pRg st="6" end="6"/>
                                            </p:txEl>
                                          </p:spTgt>
                                        </p:tgtEl>
                                      </p:cBhvr>
                                    </p:animEffect>
                                    <p:anim calcmode="lin" valueType="num">
                                      <p:cBhvr>
                                        <p:cTn id="46" dur="1000" fill="hold"/>
                                        <p:tgtEl>
                                          <p:spTgt spid="7">
                                            <p:txEl>
                                              <p:pRg st="6" end="6"/>
                                            </p:txEl>
                                          </p:spTgt>
                                        </p:tgtEl>
                                        <p:attrNameLst>
                                          <p:attrName>style.rotation</p:attrName>
                                        </p:attrNameLst>
                                      </p:cBhvr>
                                      <p:tavLst>
                                        <p:tav tm="0">
                                          <p:val>
                                            <p:fltVal val="720"/>
                                          </p:val>
                                        </p:tav>
                                        <p:tav tm="100000">
                                          <p:val>
                                            <p:fltVal val="0"/>
                                          </p:val>
                                        </p:tav>
                                      </p:tavLst>
                                    </p:anim>
                                    <p:anim calcmode="lin" valueType="num">
                                      <p:cBhvr>
                                        <p:cTn id="47"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48" dur="1000" fill="hold"/>
                                        <p:tgtEl>
                                          <p:spTgt spid="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lstStyle/>
          <a:p>
            <a:r>
              <a:rPr lang="ja-JP" altLang="en-US" dirty="0"/>
              <a:t>価値ある</a:t>
            </a:r>
            <a:r>
              <a:rPr kumimoji="1" lang="ja-JP" altLang="en-US" dirty="0"/>
              <a:t>幸福の要素</a:t>
            </a:r>
          </a:p>
        </p:txBody>
      </p:sp>
      <p:sp>
        <p:nvSpPr>
          <p:cNvPr id="4" name="Rectangle 10"/>
          <p:cNvSpPr>
            <a:spLocks noGrp="1" noChangeArrowheads="1"/>
          </p:cNvSpPr>
          <p:nvPr>
            <p:ph idx="1"/>
          </p:nvPr>
        </p:nvSpPr>
        <p:spPr bwMode="auto">
          <a:xfrm>
            <a:off x="3923928" y="1412776"/>
            <a:ext cx="4762872" cy="4680519"/>
          </a:xfrm>
          <a:prstGeom prst="rect">
            <a:avLst/>
          </a:prstGeom>
          <a:noFill/>
          <a:ln w="9525">
            <a:noFill/>
            <a:miter lim="800000"/>
            <a:headEnd/>
            <a:tailEnd/>
          </a:ln>
        </p:spPr>
        <p:txBody>
          <a:bodyPr>
            <a:normAutofit/>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pPr marL="342900" indent="-342900">
              <a:lnSpc>
                <a:spcPct val="90000"/>
              </a:lnSpc>
              <a:spcBef>
                <a:spcPct val="20000"/>
              </a:spcBef>
              <a:buFontTx/>
              <a:buChar char="•"/>
            </a:pPr>
            <a:r>
              <a:rPr lang="en-US" altLang="ja-JP" sz="3200" dirty="0"/>
              <a:t>L</a:t>
            </a:r>
            <a:r>
              <a:rPr lang="ja-JP" altLang="en-US" sz="3200" dirty="0"/>
              <a:t>　仲間からの愛情</a:t>
            </a:r>
          </a:p>
          <a:p>
            <a:pPr marL="342900" indent="-342900">
              <a:lnSpc>
                <a:spcPct val="90000"/>
              </a:lnSpc>
              <a:spcBef>
                <a:spcPct val="20000"/>
              </a:spcBef>
              <a:buNone/>
            </a:pPr>
            <a:r>
              <a:rPr lang="ja-JP" altLang="en-US" sz="3200" dirty="0"/>
              <a:t>　　　　他人からの尊敬</a:t>
            </a:r>
          </a:p>
          <a:p>
            <a:pPr marL="342900" indent="-342900">
              <a:lnSpc>
                <a:spcPct val="90000"/>
              </a:lnSpc>
              <a:spcBef>
                <a:spcPct val="20000"/>
              </a:spcBef>
              <a:buFontTx/>
              <a:buChar char="•"/>
            </a:pPr>
            <a:r>
              <a:rPr lang="en-US" altLang="ja-JP" sz="3200" dirty="0"/>
              <a:t>C</a:t>
            </a:r>
            <a:r>
              <a:rPr lang="ja-JP" altLang="en-US" sz="3200" dirty="0"/>
              <a:t>　曇りのない良心</a:t>
            </a:r>
          </a:p>
          <a:p>
            <a:pPr marL="342900" indent="-342900">
              <a:lnSpc>
                <a:spcPct val="90000"/>
              </a:lnSpc>
              <a:spcBef>
                <a:spcPct val="20000"/>
              </a:spcBef>
              <a:buNone/>
            </a:pPr>
            <a:r>
              <a:rPr lang="ja-JP" altLang="en-US" sz="3200" dirty="0"/>
              <a:t>　　　　自尊心</a:t>
            </a:r>
          </a:p>
          <a:p>
            <a:pPr marL="342900" indent="-342900">
              <a:lnSpc>
                <a:spcPct val="90000"/>
              </a:lnSpc>
              <a:spcBef>
                <a:spcPct val="20000"/>
              </a:spcBef>
              <a:buFontTx/>
              <a:buChar char="•"/>
            </a:pPr>
            <a:r>
              <a:rPr lang="en-US" altLang="ja-JP" sz="3200" dirty="0"/>
              <a:t>M</a:t>
            </a:r>
            <a:r>
              <a:rPr lang="ja-JP" altLang="en-US" sz="3200" dirty="0"/>
              <a:t>　物質的な富</a:t>
            </a:r>
          </a:p>
          <a:p>
            <a:pPr marL="342900" indent="-342900">
              <a:lnSpc>
                <a:spcPct val="90000"/>
              </a:lnSpc>
              <a:spcBef>
                <a:spcPct val="20000"/>
              </a:spcBef>
              <a:buNone/>
            </a:pPr>
            <a:r>
              <a:rPr lang="ja-JP" altLang="en-US" sz="3200" dirty="0"/>
              <a:t>　　　　報酬または利益</a:t>
            </a:r>
          </a:p>
          <a:p>
            <a:pPr marL="342900" indent="-342900">
              <a:lnSpc>
                <a:spcPct val="90000"/>
              </a:lnSpc>
              <a:spcBef>
                <a:spcPct val="20000"/>
              </a:spcBef>
              <a:buFontTx/>
              <a:buChar char="•"/>
            </a:pPr>
            <a:r>
              <a:rPr lang="en-US" altLang="ja-JP" sz="3200" dirty="0"/>
              <a:t>H</a:t>
            </a:r>
            <a:r>
              <a:rPr lang="ja-JP" altLang="en-US" sz="3200" dirty="0"/>
              <a:t>　 幸福と満足         </a:t>
            </a:r>
            <a:r>
              <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rPr>
              <a:t>                </a:t>
            </a:r>
          </a:p>
        </p:txBody>
      </p:sp>
      <p:sp>
        <p:nvSpPr>
          <p:cNvPr id="5" name="二等辺三角形 4"/>
          <p:cNvSpPr/>
          <p:nvPr/>
        </p:nvSpPr>
        <p:spPr>
          <a:xfrm>
            <a:off x="1403648" y="2636912"/>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latin typeface="Century" pitchFamily="18" charset="0"/>
              </a:rPr>
              <a:t>H</a:t>
            </a:r>
            <a:endParaRPr kumimoji="1" lang="ja-JP" altLang="en-US" sz="4000" b="1" dirty="0">
              <a:latin typeface="Century" pitchFamily="18" charset="0"/>
            </a:endParaRPr>
          </a:p>
        </p:txBody>
      </p:sp>
      <p:sp>
        <p:nvSpPr>
          <p:cNvPr id="6" name="テキスト ボックス 5"/>
          <p:cNvSpPr txBox="1"/>
          <p:nvPr/>
        </p:nvSpPr>
        <p:spPr>
          <a:xfrm>
            <a:off x="1043608" y="2852936"/>
            <a:ext cx="504056" cy="707886"/>
          </a:xfrm>
          <a:prstGeom prst="rect">
            <a:avLst/>
          </a:prstGeom>
          <a:noFill/>
        </p:spPr>
        <p:txBody>
          <a:bodyPr wrap="square" rtlCol="0">
            <a:spAutoFit/>
          </a:bodyPr>
          <a:lstStyle/>
          <a:p>
            <a:r>
              <a:rPr kumimoji="1" lang="en-US" altLang="ja-JP" sz="4000" dirty="0">
                <a:latin typeface="Century" pitchFamily="18" charset="0"/>
              </a:rPr>
              <a:t>L</a:t>
            </a:r>
            <a:endParaRPr kumimoji="1" lang="ja-JP" altLang="en-US" sz="4000" dirty="0">
              <a:latin typeface="Century" pitchFamily="18" charset="0"/>
            </a:endParaRPr>
          </a:p>
        </p:txBody>
      </p:sp>
      <p:sp>
        <p:nvSpPr>
          <p:cNvPr id="7" name="テキスト ボックス 6"/>
          <p:cNvSpPr txBox="1"/>
          <p:nvPr/>
        </p:nvSpPr>
        <p:spPr>
          <a:xfrm>
            <a:off x="2987824" y="2852936"/>
            <a:ext cx="504056" cy="707886"/>
          </a:xfrm>
          <a:prstGeom prst="rect">
            <a:avLst/>
          </a:prstGeom>
          <a:noFill/>
        </p:spPr>
        <p:txBody>
          <a:bodyPr wrap="square" rtlCol="0">
            <a:spAutoFit/>
          </a:bodyPr>
          <a:lstStyle/>
          <a:p>
            <a:r>
              <a:rPr kumimoji="1" lang="en-US" altLang="ja-JP" sz="4000" dirty="0">
                <a:latin typeface="Century" pitchFamily="18" charset="0"/>
              </a:rPr>
              <a:t>C</a:t>
            </a:r>
            <a:endParaRPr kumimoji="1" lang="ja-JP" altLang="en-US" sz="4000" dirty="0">
              <a:latin typeface="Century" pitchFamily="18" charset="0"/>
            </a:endParaRPr>
          </a:p>
        </p:txBody>
      </p:sp>
      <p:sp>
        <p:nvSpPr>
          <p:cNvPr id="8" name="テキスト ボックス 7"/>
          <p:cNvSpPr txBox="1"/>
          <p:nvPr/>
        </p:nvSpPr>
        <p:spPr>
          <a:xfrm>
            <a:off x="1907704" y="4509120"/>
            <a:ext cx="504056" cy="707886"/>
          </a:xfrm>
          <a:prstGeom prst="rect">
            <a:avLst/>
          </a:prstGeom>
          <a:noFill/>
        </p:spPr>
        <p:txBody>
          <a:bodyPr wrap="square" rtlCol="0">
            <a:spAutoFit/>
          </a:bodyPr>
          <a:lstStyle/>
          <a:p>
            <a:r>
              <a:rPr lang="en-US" altLang="ja-JP" sz="4000" dirty="0">
                <a:latin typeface="Century" pitchFamily="18" charset="0"/>
              </a:rPr>
              <a:t>M</a:t>
            </a:r>
            <a:endParaRPr kumimoji="1" lang="ja-JP" altLang="en-US" sz="4000" dirty="0">
              <a:latin typeface="Century" pitchFamily="18" charset="0"/>
            </a:endParaRPr>
          </a:p>
        </p:txBody>
      </p:sp>
      <p:pic>
        <p:nvPicPr>
          <p:cNvPr id="9" name="図 8"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57306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0"/>
                            </p:stCondLst>
                            <p:childTnLst>
                              <p:par>
                                <p:cTn id="41" presetID="2" presetClass="entr" presetSubtype="4" fill="hold" grpId="0" nodeType="after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2000"/>
                            </p:stCondLst>
                            <p:childTnLst>
                              <p:par>
                                <p:cTn id="46" presetID="2" presetClass="entr" presetSubtype="4" fill="hold" grpId="0" nodeType="after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4000"/>
                            </p:stCondLst>
                            <p:childTnLst>
                              <p:par>
                                <p:cTn id="51" presetID="2" presetClass="entr" presetSubtype="4" fill="hold" grpId="0" nodeType="after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a:solidFill>
                  <a:srgbClr val="FFFF99"/>
                </a:solidFill>
              </a:rPr>
              <a:t>価値ある奉仕の要素</a:t>
            </a:r>
          </a:p>
        </p:txBody>
      </p:sp>
      <p:sp>
        <p:nvSpPr>
          <p:cNvPr id="3" name="コンテンツ プレースホルダ 2"/>
          <p:cNvSpPr>
            <a:spLocks noGrp="1"/>
          </p:cNvSpPr>
          <p:nvPr>
            <p:ph idx="1"/>
          </p:nvPr>
        </p:nvSpPr>
        <p:spPr>
          <a:xfrm>
            <a:off x="3851920" y="1412776"/>
            <a:ext cx="4762872" cy="2376264"/>
          </a:xfrm>
        </p:spPr>
        <p:txBody>
          <a:bodyPr>
            <a:normAutofit/>
          </a:bodyPr>
          <a:lstStyle/>
          <a:p>
            <a:r>
              <a:rPr kumimoji="1" lang="en-US" altLang="ja-JP" dirty="0"/>
              <a:t>S       </a:t>
            </a:r>
            <a:r>
              <a:rPr kumimoji="1" lang="ja-JP" altLang="en-US" dirty="0"/>
              <a:t>奉仕</a:t>
            </a:r>
            <a:endParaRPr kumimoji="1" lang="en-US" altLang="ja-JP" dirty="0"/>
          </a:p>
          <a:p>
            <a:r>
              <a:rPr lang="en-US" altLang="ja-JP" dirty="0"/>
              <a:t>Q1</a:t>
            </a:r>
            <a:r>
              <a:rPr lang="ja-JP" altLang="en-US" dirty="0"/>
              <a:t>　 正しい質</a:t>
            </a:r>
            <a:endParaRPr lang="en-US" altLang="ja-JP" dirty="0"/>
          </a:p>
          <a:p>
            <a:r>
              <a:rPr kumimoji="1" lang="en-US" altLang="ja-JP" dirty="0"/>
              <a:t>Q2    </a:t>
            </a:r>
            <a:r>
              <a:rPr kumimoji="1" lang="ja-JP" altLang="en-US" dirty="0"/>
              <a:t>正しい量</a:t>
            </a:r>
            <a:endParaRPr kumimoji="1" lang="en-US" altLang="ja-JP" dirty="0"/>
          </a:p>
          <a:p>
            <a:r>
              <a:rPr lang="en-US" altLang="ja-JP" dirty="0"/>
              <a:t>M      </a:t>
            </a:r>
            <a:r>
              <a:rPr lang="ja-JP" altLang="en-US" dirty="0"/>
              <a:t>正しい管理方法</a:t>
            </a:r>
            <a:endParaRPr kumimoji="1" lang="ja-JP" altLang="en-US" dirty="0"/>
          </a:p>
        </p:txBody>
      </p:sp>
      <p:sp>
        <p:nvSpPr>
          <p:cNvPr id="5" name="テキスト ボックス 4"/>
          <p:cNvSpPr txBox="1"/>
          <p:nvPr/>
        </p:nvSpPr>
        <p:spPr>
          <a:xfrm>
            <a:off x="341744" y="4433968"/>
            <a:ext cx="8424936" cy="2062103"/>
          </a:xfrm>
          <a:prstGeom prst="rect">
            <a:avLst/>
          </a:prstGeom>
          <a:noFill/>
          <a:ln>
            <a:noFill/>
          </a:ln>
        </p:spPr>
        <p:txBody>
          <a:bodyPr wrap="square" rtlCol="0">
            <a:spAutoFit/>
          </a:bodyPr>
          <a:lstStyle/>
          <a:p>
            <a:r>
              <a:rPr lang="ja-JP" altLang="en-US" sz="3200" dirty="0">
                <a:ln>
                  <a:solidFill>
                    <a:schemeClr val="tx1"/>
                  </a:solidFill>
                </a:ln>
                <a:solidFill>
                  <a:srgbClr val="FFFF00"/>
                </a:solidFill>
              </a:rPr>
              <a:t>　　　　　　　</a:t>
            </a:r>
            <a:r>
              <a:rPr lang="en-US" altLang="ja-JP" sz="3200" dirty="0" err="1">
                <a:ln>
                  <a:solidFill>
                    <a:schemeClr val="tx1"/>
                  </a:solidFill>
                </a:ln>
                <a:solidFill>
                  <a:srgbClr val="FFFF00"/>
                </a:solidFill>
              </a:rPr>
              <a:t>Bhagavan</a:t>
            </a:r>
            <a:r>
              <a:rPr lang="en-US" altLang="ja-JP" sz="3200" dirty="0">
                <a:ln>
                  <a:solidFill>
                    <a:schemeClr val="tx1"/>
                  </a:solidFill>
                </a:ln>
                <a:solidFill>
                  <a:srgbClr val="FFFF00"/>
                </a:solidFill>
              </a:rPr>
              <a:t> Das</a:t>
            </a:r>
            <a:endParaRPr lang="ja-JP" altLang="en-US" sz="3200" b="1" dirty="0">
              <a:ln>
                <a:solidFill>
                  <a:schemeClr val="tx1"/>
                </a:solidFill>
              </a:ln>
              <a:solidFill>
                <a:schemeClr val="bg2">
                  <a:tint val="85000"/>
                  <a:satMod val="155000"/>
                </a:schemeClr>
              </a:solidFill>
              <a:effectLst>
                <a:outerShdw blurRad="41275" dist="20320" dir="1800000" algn="tl" rotWithShape="0">
                  <a:srgbClr val="000000">
                    <a:alpha val="40000"/>
                  </a:srgbClr>
                </a:outerShdw>
              </a:effectLst>
            </a:endParaRPr>
          </a:p>
          <a:p>
            <a:endPar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rPr>
              <a:t>　　</a:t>
            </a:r>
            <a:r>
              <a:rPr lang="en-US" altLang="ja-JP" sz="3200" b="1" dirty="0">
                <a:ln w="12700">
                  <a:solidFill>
                    <a:schemeClr val="tx1"/>
                  </a:solidFill>
                  <a:prstDash val="solid"/>
                </a:ln>
                <a:solidFill>
                  <a:schemeClr val="bg1"/>
                </a:solidFill>
                <a:effectLst>
                  <a:outerShdw blurRad="41275" dist="20320" dir="1800000" algn="tl" rotWithShape="0">
                    <a:srgbClr val="000000">
                      <a:alpha val="40000"/>
                    </a:srgbClr>
                  </a:outerShdw>
                </a:effectLst>
              </a:rPr>
              <a:t>The Science of Peace</a:t>
            </a:r>
            <a:r>
              <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rPr>
              <a:t>　</a:t>
            </a:r>
          </a:p>
          <a:p>
            <a:r>
              <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rPr>
              <a:t>　　平和学　</a:t>
            </a:r>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6" name="二等辺三角形 5"/>
          <p:cNvSpPr/>
          <p:nvPr/>
        </p:nvSpPr>
        <p:spPr>
          <a:xfrm>
            <a:off x="1187624" y="1484784"/>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latin typeface="Century" pitchFamily="18" charset="0"/>
              </a:rPr>
              <a:t>S</a:t>
            </a:r>
            <a:endParaRPr kumimoji="1" lang="ja-JP" altLang="en-US" sz="4000" b="1" dirty="0">
              <a:latin typeface="Century" pitchFamily="18" charset="0"/>
            </a:endParaRPr>
          </a:p>
        </p:txBody>
      </p:sp>
      <p:sp>
        <p:nvSpPr>
          <p:cNvPr id="7" name="テキスト ボックス 6"/>
          <p:cNvSpPr txBox="1"/>
          <p:nvPr/>
        </p:nvSpPr>
        <p:spPr>
          <a:xfrm>
            <a:off x="539552" y="1700808"/>
            <a:ext cx="936104" cy="707886"/>
          </a:xfrm>
          <a:prstGeom prst="rect">
            <a:avLst/>
          </a:prstGeom>
          <a:noFill/>
        </p:spPr>
        <p:txBody>
          <a:bodyPr wrap="square" rtlCol="0">
            <a:spAutoFit/>
          </a:bodyPr>
          <a:lstStyle/>
          <a:p>
            <a:r>
              <a:rPr kumimoji="1" lang="en-US" altLang="ja-JP" sz="4000" dirty="0">
                <a:latin typeface="Century" pitchFamily="18" charset="0"/>
              </a:rPr>
              <a:t>Q1</a:t>
            </a:r>
            <a:endParaRPr kumimoji="1" lang="ja-JP" altLang="en-US" sz="4000" dirty="0">
              <a:latin typeface="Century" pitchFamily="18" charset="0"/>
            </a:endParaRPr>
          </a:p>
        </p:txBody>
      </p:sp>
      <p:sp>
        <p:nvSpPr>
          <p:cNvPr id="8" name="テキスト ボックス 7"/>
          <p:cNvSpPr txBox="1"/>
          <p:nvPr/>
        </p:nvSpPr>
        <p:spPr>
          <a:xfrm>
            <a:off x="2627784" y="1628800"/>
            <a:ext cx="936104" cy="707886"/>
          </a:xfrm>
          <a:prstGeom prst="rect">
            <a:avLst/>
          </a:prstGeom>
          <a:noFill/>
        </p:spPr>
        <p:txBody>
          <a:bodyPr wrap="square" rtlCol="0">
            <a:spAutoFit/>
          </a:bodyPr>
          <a:lstStyle/>
          <a:p>
            <a:r>
              <a:rPr kumimoji="1" lang="en-US" altLang="ja-JP" sz="4000" dirty="0">
                <a:latin typeface="Century" pitchFamily="18" charset="0"/>
              </a:rPr>
              <a:t>Q2</a:t>
            </a:r>
            <a:endParaRPr kumimoji="1" lang="ja-JP" altLang="en-US" sz="4000" dirty="0">
              <a:latin typeface="Century" pitchFamily="18" charset="0"/>
            </a:endParaRPr>
          </a:p>
        </p:txBody>
      </p:sp>
      <p:sp>
        <p:nvSpPr>
          <p:cNvPr id="9" name="テキスト ボックス 8"/>
          <p:cNvSpPr txBox="1"/>
          <p:nvPr/>
        </p:nvSpPr>
        <p:spPr>
          <a:xfrm>
            <a:off x="1763688" y="3140968"/>
            <a:ext cx="504056" cy="707886"/>
          </a:xfrm>
          <a:prstGeom prst="rect">
            <a:avLst/>
          </a:prstGeom>
          <a:noFill/>
        </p:spPr>
        <p:txBody>
          <a:bodyPr wrap="square" rtlCol="0">
            <a:spAutoFit/>
          </a:bodyPr>
          <a:lstStyle/>
          <a:p>
            <a:r>
              <a:rPr kumimoji="1" lang="en-US" altLang="ja-JP" sz="4000" dirty="0">
                <a:latin typeface="Century" pitchFamily="18" charset="0"/>
              </a:rPr>
              <a:t>M</a:t>
            </a:r>
            <a:endParaRPr kumimoji="1" lang="ja-JP" altLang="en-US" sz="4000" dirty="0">
              <a:latin typeface="Century" pitchFamily="18" charset="0"/>
            </a:endParaRPr>
          </a:p>
        </p:txBody>
      </p:sp>
      <p:pic>
        <p:nvPicPr>
          <p:cNvPr id="10" name="図 9"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3922168"/>
            <a:ext cx="2149342" cy="2793054"/>
          </a:xfrm>
          <a:prstGeom prst="rect">
            <a:avLst/>
          </a:prstGeom>
        </p:spPr>
      </p:pic>
    </p:spTree>
    <p:extLst>
      <p:ext uri="{BB962C8B-B14F-4D97-AF65-F5344CB8AC3E}">
        <p14:creationId xmlns:p14="http://schemas.microsoft.com/office/powerpoint/2010/main" val="39136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2000"/>
                                        <p:tgtEl>
                                          <p:spTgt spid="5"/>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F:\Users\TANAKA\AppData\Local\Microsoft\Windows\Temporary Internet Files\Content.IE5\61O0OOQL\MC900279126[1].wmf"/>
          <p:cNvPicPr>
            <a:picLocks noChangeAspect="1" noChangeArrowheads="1"/>
          </p:cNvPicPr>
          <p:nvPr/>
        </p:nvPicPr>
        <p:blipFill>
          <a:blip r:embed="rId3" cstate="print"/>
          <a:srcRect/>
          <a:stretch>
            <a:fillRect/>
          </a:stretch>
        </p:blipFill>
        <p:spPr bwMode="auto">
          <a:xfrm>
            <a:off x="2843808" y="2132856"/>
            <a:ext cx="2327649" cy="1919309"/>
          </a:xfrm>
          <a:prstGeom prst="rect">
            <a:avLst/>
          </a:prstGeom>
          <a:noFill/>
        </p:spPr>
      </p:pic>
      <p:sp>
        <p:nvSpPr>
          <p:cNvPr id="2" name="タイトル 1"/>
          <p:cNvSpPr>
            <a:spLocks noGrp="1"/>
          </p:cNvSpPr>
          <p:nvPr>
            <p:ph type="title"/>
          </p:nvPr>
        </p:nvSpPr>
        <p:spPr>
          <a:xfrm>
            <a:off x="467544" y="0"/>
            <a:ext cx="8229600" cy="1143000"/>
          </a:xfrm>
        </p:spPr>
        <p:txBody>
          <a:bodyPr/>
          <a:lstStyle/>
          <a:p>
            <a:r>
              <a:rPr kumimoji="1" lang="ja-JP" altLang="en-US" dirty="0"/>
              <a:t>人生の元帳</a:t>
            </a:r>
          </a:p>
        </p:txBody>
      </p:sp>
      <p:sp>
        <p:nvSpPr>
          <p:cNvPr id="4" name="コンテンツ プレースホルダ 3"/>
          <p:cNvSpPr>
            <a:spLocks noGrp="1"/>
          </p:cNvSpPr>
          <p:nvPr>
            <p:ph sz="half" idx="1"/>
          </p:nvPr>
        </p:nvSpPr>
        <p:spPr>
          <a:xfrm>
            <a:off x="457200" y="1365966"/>
            <a:ext cx="4038600" cy="3143155"/>
          </a:xfrm>
        </p:spPr>
        <p:txBody>
          <a:bodyPr>
            <a:normAutofit/>
          </a:bodyPr>
          <a:lstStyle/>
          <a:p>
            <a:pPr>
              <a:buNone/>
            </a:pPr>
            <a:r>
              <a:rPr kumimoji="1" lang="ja-JP" altLang="en-US" dirty="0"/>
              <a:t>　　</a:t>
            </a:r>
            <a:r>
              <a:rPr kumimoji="1" lang="ja-JP" alt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rPr>
              <a:t>借り方</a:t>
            </a:r>
          </a:p>
          <a:p>
            <a:r>
              <a:rPr lang="en-US" altLang="ja-JP" sz="3200" dirty="0">
                <a:latin typeface="+mj-ea"/>
                <a:ea typeface="+mj-ea"/>
              </a:rPr>
              <a:t>D</a:t>
            </a:r>
            <a:r>
              <a:rPr lang="ja-JP" altLang="en-US" sz="3200" dirty="0">
                <a:latin typeface="+mj-ea"/>
                <a:ea typeface="+mj-ea"/>
              </a:rPr>
              <a:t>　義務</a:t>
            </a:r>
            <a:endParaRPr lang="en-US" altLang="ja-JP" sz="3200" dirty="0">
              <a:latin typeface="+mj-ea"/>
              <a:ea typeface="+mj-ea"/>
            </a:endParaRPr>
          </a:p>
          <a:p>
            <a:r>
              <a:rPr lang="en-US" altLang="ja-JP" sz="3200" dirty="0">
                <a:latin typeface="+mj-ea"/>
                <a:ea typeface="+mj-ea"/>
              </a:rPr>
              <a:t>O</a:t>
            </a:r>
            <a:r>
              <a:rPr lang="ja-JP" altLang="en-US" sz="3200" dirty="0">
                <a:latin typeface="+mj-ea"/>
                <a:ea typeface="+mj-ea"/>
              </a:rPr>
              <a:t>　責務</a:t>
            </a:r>
            <a:endParaRPr lang="en-US" altLang="ja-JP" sz="3200" dirty="0">
              <a:latin typeface="+mj-ea"/>
              <a:ea typeface="+mj-ea"/>
            </a:endParaRPr>
          </a:p>
          <a:p>
            <a:r>
              <a:rPr lang="en-US" altLang="ja-JP" sz="3200" dirty="0">
                <a:latin typeface="+mj-ea"/>
                <a:ea typeface="+mj-ea"/>
              </a:rPr>
              <a:t>R</a:t>
            </a:r>
            <a:r>
              <a:rPr lang="ja-JP" altLang="en-US" sz="3200" dirty="0">
                <a:latin typeface="+mj-ea"/>
                <a:ea typeface="+mj-ea"/>
              </a:rPr>
              <a:t>　責任</a:t>
            </a:r>
            <a:endParaRPr lang="en-US" altLang="ja-JP" sz="3200" dirty="0">
              <a:latin typeface="+mj-ea"/>
              <a:ea typeface="+mj-ea"/>
            </a:endParaRPr>
          </a:p>
          <a:p>
            <a:endParaRPr kumimoji="1" lang="ja-JP" altLang="en-US" dirty="0"/>
          </a:p>
        </p:txBody>
      </p:sp>
      <p:sp>
        <p:nvSpPr>
          <p:cNvPr id="5" name="コンテンツ プレースホルダ 4"/>
          <p:cNvSpPr>
            <a:spLocks noGrp="1"/>
          </p:cNvSpPr>
          <p:nvPr>
            <p:ph sz="half" idx="2"/>
          </p:nvPr>
        </p:nvSpPr>
        <p:spPr>
          <a:xfrm>
            <a:off x="5652120" y="1365966"/>
            <a:ext cx="2952328" cy="3215162"/>
          </a:xfrm>
        </p:spPr>
        <p:txBody>
          <a:bodyPr>
            <a:normAutofit/>
          </a:bodyPr>
          <a:lstStyle/>
          <a:p>
            <a:pPr>
              <a:buNone/>
            </a:pPr>
            <a:r>
              <a:rPr kumimoji="1" lang="ja-JP" altLang="en-US" dirty="0"/>
              <a:t>　　</a:t>
            </a:r>
            <a:r>
              <a:rPr kumimoji="1" lang="ja-JP" alt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rPr>
              <a:t>貸し方</a:t>
            </a:r>
            <a:endParaRPr kumimoji="1" lang="en-US" altLang="ja-JP"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endParaRPr>
          </a:p>
          <a:p>
            <a:r>
              <a:rPr kumimoji="1" lang="en-US" altLang="ja-JP" sz="3200" dirty="0">
                <a:latin typeface="+mj-ea"/>
                <a:ea typeface="+mj-ea"/>
              </a:rPr>
              <a:t>R</a:t>
            </a:r>
            <a:r>
              <a:rPr kumimoji="1" lang="ja-JP" altLang="en-US" sz="3200" dirty="0">
                <a:latin typeface="+mj-ea"/>
                <a:ea typeface="+mj-ea"/>
              </a:rPr>
              <a:t>　権利</a:t>
            </a:r>
            <a:endParaRPr kumimoji="1" lang="en-US" altLang="ja-JP" sz="3200" dirty="0">
              <a:latin typeface="+mj-ea"/>
              <a:ea typeface="+mj-ea"/>
            </a:endParaRPr>
          </a:p>
          <a:p>
            <a:r>
              <a:rPr lang="en-US" altLang="ja-JP" sz="3200" dirty="0">
                <a:latin typeface="+mj-ea"/>
                <a:ea typeface="+mj-ea"/>
              </a:rPr>
              <a:t>P</a:t>
            </a:r>
            <a:r>
              <a:rPr lang="ja-JP" altLang="en-US" sz="3200" dirty="0">
                <a:latin typeface="+mj-ea"/>
                <a:ea typeface="+mj-ea"/>
              </a:rPr>
              <a:t>　特典</a:t>
            </a:r>
            <a:endParaRPr lang="en-US" altLang="ja-JP" sz="3200" dirty="0">
              <a:latin typeface="+mj-ea"/>
              <a:ea typeface="+mj-ea"/>
            </a:endParaRPr>
          </a:p>
          <a:p>
            <a:r>
              <a:rPr kumimoji="1" lang="en-US" altLang="ja-JP" sz="3200" dirty="0">
                <a:latin typeface="+mj-ea"/>
                <a:ea typeface="+mj-ea"/>
              </a:rPr>
              <a:t>P</a:t>
            </a:r>
            <a:r>
              <a:rPr kumimoji="1" lang="ja-JP" altLang="en-US" sz="3200" dirty="0">
                <a:latin typeface="+mj-ea"/>
                <a:ea typeface="+mj-ea"/>
              </a:rPr>
              <a:t>　特権</a:t>
            </a:r>
          </a:p>
        </p:txBody>
      </p:sp>
      <p:sp>
        <p:nvSpPr>
          <p:cNvPr id="6" name="テキスト ボックス 5"/>
          <p:cNvSpPr txBox="1"/>
          <p:nvPr/>
        </p:nvSpPr>
        <p:spPr>
          <a:xfrm>
            <a:off x="395536" y="4365104"/>
            <a:ext cx="8424936" cy="2062103"/>
          </a:xfrm>
          <a:prstGeom prst="rect">
            <a:avLst/>
          </a:prstGeom>
          <a:solidFill>
            <a:schemeClr val="accent6">
              <a:lumMod val="20000"/>
              <a:lumOff val="80000"/>
            </a:schemeClr>
          </a:solidFill>
          <a:ln>
            <a:solidFill>
              <a:srgbClr val="FF0000"/>
            </a:solidFill>
          </a:ln>
        </p:spPr>
        <p:txBody>
          <a:bodyPr wrap="square" rtlCol="0">
            <a:spAutoFit/>
          </a:bodyPr>
          <a:lstStyle/>
          <a:p>
            <a:pPr algn="ctr"/>
            <a:r>
              <a:rPr kumimoji="1" lang="ja-JP" altLang="en-US" sz="3200" dirty="0">
                <a:solidFill>
                  <a:schemeClr val="bg1"/>
                </a:solidFill>
              </a:rPr>
              <a:t>雇用主、従業員の双方の責務</a:t>
            </a:r>
          </a:p>
          <a:p>
            <a:pPr algn="ctr"/>
            <a:endParaRPr lang="ja-JP" altLang="en-US" sz="3200" dirty="0">
              <a:solidFill>
                <a:schemeClr val="bg1"/>
              </a:solidFill>
            </a:endParaRPr>
          </a:p>
          <a:p>
            <a:pPr algn="ctr"/>
            <a:r>
              <a:rPr kumimoji="1" lang="ja-JP" altLang="en-US" sz="3200" dirty="0">
                <a:solidFill>
                  <a:schemeClr val="bg1"/>
                </a:solidFill>
              </a:rPr>
              <a:t>義務・責務・責任を遂行することが、</a:t>
            </a:r>
          </a:p>
          <a:p>
            <a:pPr algn="ctr"/>
            <a:r>
              <a:rPr kumimoji="1" lang="ja-JP" altLang="en-US" sz="3200" dirty="0">
                <a:solidFill>
                  <a:schemeClr val="bg1"/>
                </a:solidFill>
              </a:rPr>
              <a:t>権利・特典・特権を得る唯一の方法</a:t>
            </a:r>
          </a:p>
        </p:txBody>
      </p:sp>
      <p:pic>
        <p:nvPicPr>
          <p:cNvPr id="7" name="図 6" descr="genryu.gif"/>
          <p:cNvPicPr>
            <a:picLocks noChangeAspect="1"/>
          </p:cNvPicPr>
          <p:nvPr/>
        </p:nvPicPr>
        <p:blipFill>
          <a:blip r:embed="rId4" cstate="print"/>
          <a:stretch>
            <a:fillRect/>
          </a:stretch>
        </p:blipFill>
        <p:spPr>
          <a:xfrm>
            <a:off x="0" y="6500834"/>
            <a:ext cx="1261602" cy="357166"/>
          </a:xfrm>
          <a:prstGeom prst="rect">
            <a:avLst/>
          </a:prstGeom>
        </p:spPr>
      </p:pic>
      <p:pic>
        <p:nvPicPr>
          <p:cNvPr id="1026" name="Picture 2" descr="C:\Users\TANAKA\AppData\Local\Microsoft\Windows\Temporary Internet Files\Content.IE5\KZDV7RQC\MC90023322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9825" y="1365966"/>
            <a:ext cx="2680374" cy="271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32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in)">
                                      <p:cBhvr>
                                        <p:cTn id="11" dur="1000"/>
                                        <p:tgtEl>
                                          <p:spTgt spid="4">
                                            <p:txEl>
                                              <p:pRg st="0" end="0"/>
                                            </p:txEl>
                                          </p:spTgt>
                                        </p:tgtEl>
                                      </p:cBhvr>
                                    </p:animEffect>
                                  </p:childTnLst>
                                </p:cTn>
                              </p:par>
                            </p:childTnLst>
                          </p:cTn>
                        </p:par>
                        <p:par>
                          <p:cTn id="12" fill="hold">
                            <p:stCondLst>
                              <p:cond delay="3000"/>
                            </p:stCondLst>
                            <p:childTnLst>
                              <p:par>
                                <p:cTn id="13" presetID="8" presetClass="entr" presetSubtype="16"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amond(in)">
                                      <p:cBhvr>
                                        <p:cTn id="15" dur="1000"/>
                                        <p:tgtEl>
                                          <p:spTgt spid="4">
                                            <p:txEl>
                                              <p:pRg st="1" end="1"/>
                                            </p:txEl>
                                          </p:spTgt>
                                        </p:tgtEl>
                                      </p:cBhvr>
                                    </p:animEffect>
                                  </p:childTnLst>
                                </p:cTn>
                              </p:par>
                            </p:childTnLst>
                          </p:cTn>
                        </p:par>
                        <p:par>
                          <p:cTn id="16" fill="hold">
                            <p:stCondLst>
                              <p:cond delay="4000"/>
                            </p:stCondLst>
                            <p:childTnLst>
                              <p:par>
                                <p:cTn id="17" presetID="8" presetClass="entr" presetSubtype="16"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diamond(in)">
                                      <p:cBhvr>
                                        <p:cTn id="19" dur="1000"/>
                                        <p:tgtEl>
                                          <p:spTgt spid="4">
                                            <p:txEl>
                                              <p:pRg st="2" end="2"/>
                                            </p:txEl>
                                          </p:spTgt>
                                        </p:tgtEl>
                                      </p:cBhvr>
                                    </p:animEffect>
                                  </p:childTnLst>
                                </p:cTn>
                              </p:par>
                            </p:childTnLst>
                          </p:cTn>
                        </p:par>
                        <p:par>
                          <p:cTn id="20" fill="hold">
                            <p:stCondLst>
                              <p:cond delay="5000"/>
                            </p:stCondLst>
                            <p:childTnLst>
                              <p:par>
                                <p:cTn id="21" presetID="8" presetClass="entr" presetSubtype="16"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diamond(in)">
                                      <p:cBhvr>
                                        <p:cTn id="23" dur="1000"/>
                                        <p:tgtEl>
                                          <p:spTgt spid="4">
                                            <p:txEl>
                                              <p:pRg st="3" end="3"/>
                                            </p:txEl>
                                          </p:spTgt>
                                        </p:tgtEl>
                                      </p:cBhvr>
                                    </p:animEffect>
                                  </p:childTnLst>
                                </p:cTn>
                              </p:par>
                            </p:childTnLst>
                          </p:cTn>
                        </p:par>
                        <p:par>
                          <p:cTn id="24" fill="hold">
                            <p:stCondLst>
                              <p:cond delay="6000"/>
                            </p:stCondLst>
                            <p:childTnLst>
                              <p:par>
                                <p:cTn id="25" presetID="8" presetClass="entr" presetSubtype="16" fill="hold" grpId="0"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diamond(in)">
                                      <p:cBhvr>
                                        <p:cTn id="27" dur="1000"/>
                                        <p:tgtEl>
                                          <p:spTgt spid="5">
                                            <p:txEl>
                                              <p:pRg st="0" end="0"/>
                                            </p:txEl>
                                          </p:spTgt>
                                        </p:tgtEl>
                                      </p:cBhvr>
                                    </p:animEffect>
                                  </p:childTnLst>
                                </p:cTn>
                              </p:par>
                            </p:childTnLst>
                          </p:cTn>
                        </p:par>
                        <p:par>
                          <p:cTn id="28" fill="hold">
                            <p:stCondLst>
                              <p:cond delay="7000"/>
                            </p:stCondLst>
                            <p:childTnLst>
                              <p:par>
                                <p:cTn id="29" presetID="8" presetClass="entr" presetSubtype="16" fill="hold" grpId="0" nodeType="after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diamond(in)">
                                      <p:cBhvr>
                                        <p:cTn id="31" dur="1000"/>
                                        <p:tgtEl>
                                          <p:spTgt spid="5">
                                            <p:txEl>
                                              <p:pRg st="1" end="1"/>
                                            </p:txEl>
                                          </p:spTgt>
                                        </p:tgtEl>
                                      </p:cBhvr>
                                    </p:animEffect>
                                  </p:childTnLst>
                                </p:cTn>
                              </p:par>
                            </p:childTnLst>
                          </p:cTn>
                        </p:par>
                        <p:par>
                          <p:cTn id="32" fill="hold">
                            <p:stCondLst>
                              <p:cond delay="8000"/>
                            </p:stCondLst>
                            <p:childTnLst>
                              <p:par>
                                <p:cTn id="33" presetID="8" presetClass="entr" presetSubtype="16" fill="hold" grpId="0" nodeType="after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diamond(in)">
                                      <p:cBhvr>
                                        <p:cTn id="35" dur="1000"/>
                                        <p:tgtEl>
                                          <p:spTgt spid="5">
                                            <p:txEl>
                                              <p:pRg st="2" end="2"/>
                                            </p:txEl>
                                          </p:spTgt>
                                        </p:tgtEl>
                                      </p:cBhvr>
                                    </p:animEffect>
                                  </p:childTnLst>
                                </p:cTn>
                              </p:par>
                            </p:childTnLst>
                          </p:cTn>
                        </p:par>
                        <p:par>
                          <p:cTn id="36" fill="hold">
                            <p:stCondLst>
                              <p:cond delay="9000"/>
                            </p:stCondLst>
                            <p:childTnLst>
                              <p:par>
                                <p:cTn id="37" presetID="8" presetClass="entr" presetSubtype="16" fill="hold" grpId="0" nodeType="after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diamond(in)">
                                      <p:cBhvr>
                                        <p:cTn id="39" dur="10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7" y="0"/>
            <a:ext cx="9143999" cy="6857999"/>
          </a:xfrm>
          <a:prstGeom prst="rect">
            <a:avLst/>
          </a:prstGeom>
        </p:spPr>
      </p:pic>
      <p:sp>
        <p:nvSpPr>
          <p:cNvPr id="2" name="タイトル 1"/>
          <p:cNvSpPr>
            <a:spLocks noGrp="1"/>
          </p:cNvSpPr>
          <p:nvPr>
            <p:ph type="title"/>
          </p:nvPr>
        </p:nvSpPr>
        <p:spPr/>
        <p:txBody>
          <a:bodyPr/>
          <a:lstStyle/>
          <a:p>
            <a:endParaRPr kumimoji="1" lang="ja-JP" alt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2" y="1988840"/>
            <a:ext cx="9122518" cy="293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251520" y="404664"/>
            <a:ext cx="8496944"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en-US" altLang="ja-JP"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ideal of service</a:t>
            </a:r>
            <a:endParaRPr kumimoji="1" lang="ja-JP" alt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テキスト ボックス 11"/>
          <p:cNvSpPr txBox="1"/>
          <p:nvPr/>
        </p:nvSpPr>
        <p:spPr>
          <a:xfrm>
            <a:off x="107504" y="5157192"/>
            <a:ext cx="9036496" cy="1323439"/>
          </a:xfrm>
          <a:prstGeom prst="rect">
            <a:avLst/>
          </a:prstGeom>
          <a:noFill/>
        </p:spPr>
        <p:txBody>
          <a:bodyPr wrap="square" rtlCol="0">
            <a:spAutoFit/>
          </a:bodyPr>
          <a:lstStyle/>
          <a:p>
            <a:pPr algn="ctr"/>
            <a:r>
              <a:rPr kumimoji="1" lang="en-US" altLang="ja-JP" sz="8000" b="1" dirty="0">
                <a:ln w="18000">
                  <a:solidFill>
                    <a:sysClr val="windowText" lastClr="000000"/>
                  </a:solidFill>
                  <a:prstDash val="solid"/>
                  <a:miter lim="800000"/>
                </a:ln>
                <a:effectLst>
                  <a:outerShdw blurRad="25500" dist="23000" dir="7020000" algn="tl">
                    <a:srgbClr val="000000">
                      <a:alpha val="50000"/>
                    </a:srgbClr>
                  </a:outerShdw>
                </a:effectLst>
                <a:latin typeface="Monotype Corsiva" pitchFamily="66" charset="0"/>
              </a:rPr>
              <a:t>Service above self</a:t>
            </a:r>
            <a:endParaRPr kumimoji="1" lang="ja-JP" altLang="en-US" sz="8000" b="1" dirty="0">
              <a:ln w="18000">
                <a:solidFill>
                  <a:sysClr val="windowText" lastClr="000000"/>
                </a:solidFill>
                <a:prstDash val="solid"/>
                <a:miter lim="800000"/>
              </a:ln>
              <a:effectLst>
                <a:outerShdw blurRad="25500" dist="23000" dir="7020000" algn="tl">
                  <a:srgbClr val="000000">
                    <a:alpha val="50000"/>
                  </a:srgbClr>
                </a:outerShdw>
              </a:effectLst>
              <a:latin typeface="Monotype Corsiva" pitchFamily="66" charset="0"/>
            </a:endParaRPr>
          </a:p>
        </p:txBody>
      </p:sp>
      <p:pic>
        <p:nvPicPr>
          <p:cNvPr id="13" name="図 12"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305406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brand-square.com/img/img.aspx?ct=all&amp;id=977"/>
          <p:cNvPicPr>
            <a:picLocks noChangeAspect="1" noChangeArrowheads="1"/>
          </p:cNvPicPr>
          <p:nvPr/>
        </p:nvPicPr>
        <p:blipFill>
          <a:blip r:embed="rId3" cstate="print"/>
          <a:srcRect/>
          <a:stretch>
            <a:fillRect/>
          </a:stretch>
        </p:blipFill>
        <p:spPr bwMode="auto">
          <a:xfrm>
            <a:off x="3048000" y="2286000"/>
            <a:ext cx="6096000" cy="4572000"/>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a:solidFill>
                  <a:srgbClr val="FFFF99"/>
                </a:solidFill>
              </a:rPr>
              <a:t>正しい</a:t>
            </a:r>
            <a:r>
              <a:rPr lang="ja-JP" altLang="ja-JP" dirty="0">
                <a:solidFill>
                  <a:srgbClr val="FFFF99"/>
                </a:solidFill>
              </a:rPr>
              <a:t>質・量・管理の方法</a:t>
            </a:r>
            <a:endParaRPr kumimoji="1" lang="ja-JP" altLang="en-US" dirty="0">
              <a:solidFill>
                <a:srgbClr val="FFFF99"/>
              </a:solidFill>
            </a:endParaRPr>
          </a:p>
        </p:txBody>
      </p:sp>
      <p:sp>
        <p:nvSpPr>
          <p:cNvPr id="6" name="コンテンツ プレースホルダ 2"/>
          <p:cNvSpPr>
            <a:spLocks noGrp="1"/>
          </p:cNvSpPr>
          <p:nvPr>
            <p:ph sz="half" idx="1"/>
          </p:nvPr>
        </p:nvSpPr>
        <p:spPr>
          <a:xfrm>
            <a:off x="457200" y="1196752"/>
            <a:ext cx="7786688" cy="4929411"/>
          </a:xfrm>
          <a:ln>
            <a:noFill/>
          </a:ln>
        </p:spPr>
        <p:txBody>
          <a:bodyPr>
            <a:normAutofit/>
          </a:bodyPr>
          <a:lstStyle/>
          <a:p>
            <a:pPr algn="ctr">
              <a:lnSpc>
                <a:spcPct val="110000"/>
              </a:lnSpc>
              <a:buNone/>
            </a:pPr>
            <a:r>
              <a:rPr kumimoji="1" lang="ja-JP" alt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セールスマン</a:t>
            </a:r>
            <a:endParaRPr lang="ja-JP" alt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nSpc>
                <a:spcPct val="110000"/>
              </a:lnSpc>
            </a:pPr>
            <a:r>
              <a:rPr kumimoji="1" lang="en-US" altLang="ja-JP" sz="3400" b="1" dirty="0">
                <a:ln w="12700">
                  <a:solidFill>
                    <a:sysClr val="windowText" lastClr="000000"/>
                  </a:solidFill>
                  <a:prstDash val="solid"/>
                </a:ln>
                <a:effectLst>
                  <a:outerShdw blurRad="41275" dist="20320" dir="1800000" algn="tl" rotWithShape="0">
                    <a:srgbClr val="000000">
                      <a:alpha val="40000"/>
                    </a:srgbClr>
                  </a:outerShdw>
                </a:effectLst>
              </a:rPr>
              <a:t>Q1 </a:t>
            </a:r>
            <a:r>
              <a:rPr kumimoji="1"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言葉の質は正しいか</a:t>
            </a:r>
          </a:p>
          <a:p>
            <a:pPr>
              <a:lnSpc>
                <a:spcPct val="110000"/>
              </a:lnSpc>
              <a:buNone/>
            </a:pPr>
            <a:r>
              <a:rPr kumimoji="1"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　　　よい言葉・きれいな言葉</a:t>
            </a:r>
          </a:p>
          <a:p>
            <a:pPr>
              <a:lnSpc>
                <a:spcPct val="110000"/>
              </a:lnSpc>
            </a:pPr>
            <a:r>
              <a:rPr lang="en-US" altLang="ja-JP" sz="3400" b="1" dirty="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商談の量は適切か</a:t>
            </a:r>
          </a:p>
          <a:p>
            <a:pPr>
              <a:lnSpc>
                <a:spcPct val="110000"/>
              </a:lnSpc>
              <a:buNone/>
            </a:pP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　　　理論的に話すか・しゃべり過ぎ</a:t>
            </a:r>
          </a:p>
          <a:p>
            <a:pPr>
              <a:lnSpc>
                <a:spcPct val="110000"/>
              </a:lnSpc>
            </a:pPr>
            <a:r>
              <a:rPr kumimoji="1" lang="en-US" altLang="ja-JP" sz="3400" b="1" dirty="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顧客の前の態度</a:t>
            </a:r>
          </a:p>
          <a:p>
            <a:pPr>
              <a:lnSpc>
                <a:spcPct val="110000"/>
              </a:lnSpc>
              <a:buNone/>
            </a:pP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　　　第一印象・好印象</a:t>
            </a:r>
            <a:endParaRPr kumimoji="1" lang="ja-JP" altLang="en-US" sz="3400" b="1" dirty="0">
              <a:ln w="12700">
                <a:solidFill>
                  <a:sysClr val="windowText" lastClr="000000"/>
                </a:solidFill>
                <a:prstDash val="solid"/>
              </a:ln>
              <a:effectLst>
                <a:outerShdw blurRad="41275" dist="20320" dir="1800000" algn="tl" rotWithShape="0">
                  <a:srgbClr val="000000">
                    <a:alpha val="40000"/>
                  </a:srgbClr>
                </a:outerShdw>
              </a:effectLst>
            </a:endParaRPr>
          </a:p>
          <a:p>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61261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8" fill="hold"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2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8" fill="hold"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a:solidFill>
                  <a:srgbClr val="FFFF99"/>
                </a:solidFill>
              </a:rPr>
              <a:t>正しい</a:t>
            </a:r>
            <a:r>
              <a:rPr lang="ja-JP" altLang="ja-JP" dirty="0">
                <a:solidFill>
                  <a:srgbClr val="FFFF99"/>
                </a:solidFill>
              </a:rPr>
              <a:t>質・量・管理の方法</a:t>
            </a:r>
            <a:endParaRPr kumimoji="1" lang="ja-JP" altLang="en-US" dirty="0">
              <a:solidFill>
                <a:srgbClr val="FFFF99"/>
              </a:solidFill>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sp>
        <p:nvSpPr>
          <p:cNvPr id="4" name="コンテンツ プレースホルダ 3"/>
          <p:cNvSpPr>
            <a:spLocks noGrp="1"/>
          </p:cNvSpPr>
          <p:nvPr>
            <p:ph sz="half" idx="1"/>
          </p:nvPr>
        </p:nvSpPr>
        <p:spPr>
          <a:xfrm>
            <a:off x="457200" y="1196975"/>
            <a:ext cx="7786688" cy="4929188"/>
          </a:xfrm>
          <a:ln>
            <a:noFill/>
          </a:ln>
        </p:spPr>
        <p:txBody>
          <a:bodyPr>
            <a:normAutofit/>
          </a:bodyPr>
          <a:lstStyle/>
          <a:p>
            <a:pPr algn="ctr">
              <a:buNone/>
            </a:pPr>
            <a:r>
              <a:rPr kumimoji="1" lang="ja-JP" alt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製　造　業</a:t>
            </a:r>
          </a:p>
          <a:p>
            <a:r>
              <a:rPr kumimoji="1"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Q1 </a:t>
            </a: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製品の質の自信</a:t>
            </a:r>
          </a:p>
          <a:p>
            <a:pPr>
              <a:buNone/>
            </a:pP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a:t>
            </a: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研究開発</a:t>
            </a:r>
          </a:p>
          <a:p>
            <a:r>
              <a:rPr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設備投資は万全か</a:t>
            </a:r>
          </a:p>
          <a:p>
            <a:pPr>
              <a:buNone/>
            </a:pP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十分な生産量</a:t>
            </a:r>
          </a:p>
          <a:p>
            <a:r>
              <a:rPr kumimoji="1"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マンパワーの開発</a:t>
            </a:r>
          </a:p>
          <a:p>
            <a:pPr>
              <a:buNone/>
            </a:pP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社員教育</a:t>
            </a:r>
          </a:p>
        </p:txBody>
      </p:sp>
      <p:pic>
        <p:nvPicPr>
          <p:cNvPr id="5124" name="Picture 4" descr="C:\Users\TANAKA\AppData\Local\Microsoft\Windows\Temporary Internet Files\Content.IE5\W5MZE31S\MP90039014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989050"/>
            <a:ext cx="3986030" cy="486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94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2"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2"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2" fill="hold"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2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Users\TANAKA\AppData\Local\Microsoft\Windows\Temporary Internet Files\Content.IE5\EYXTIL6F\MP900409410[1].jpg"/>
          <p:cNvPicPr>
            <a:picLocks noChangeAspect="1" noChangeArrowheads="1"/>
          </p:cNvPicPr>
          <p:nvPr/>
        </p:nvPicPr>
        <p:blipFill>
          <a:blip r:embed="rId3" cstate="print"/>
          <a:srcRect/>
          <a:stretch>
            <a:fillRect/>
          </a:stretch>
        </p:blipFill>
        <p:spPr bwMode="auto">
          <a:xfrm>
            <a:off x="5543600" y="1465135"/>
            <a:ext cx="3600400" cy="5392865"/>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a:solidFill>
                  <a:srgbClr val="FFFF99"/>
                </a:solidFill>
              </a:rPr>
              <a:t>正しい</a:t>
            </a:r>
            <a:r>
              <a:rPr lang="ja-JP" altLang="ja-JP" dirty="0">
                <a:solidFill>
                  <a:srgbClr val="FFFF99"/>
                </a:solidFill>
              </a:rPr>
              <a:t>質・量・管理の方法</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57200" y="1196975"/>
            <a:ext cx="7786688" cy="6026265"/>
          </a:xfrm>
          <a:prstGeom prst="rect">
            <a:avLst/>
          </a:prstGeom>
          <a:noFill/>
          <a:ln>
            <a:noFill/>
          </a:ln>
        </p:spPr>
        <p:txBody>
          <a:bodyPr wrap="square" rtlCol="0">
            <a:spAutoFit/>
          </a:bodyPr>
          <a:lstStyle/>
          <a:p>
            <a:pPr algn="ctr">
              <a:buNone/>
            </a:pPr>
            <a:r>
              <a:rPr kumimoji="1" lang="ja-JP" alt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小　売　商</a:t>
            </a:r>
          </a:p>
          <a:p>
            <a:r>
              <a:rPr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Q1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良い商品</a:t>
            </a:r>
            <a:endParaRPr lang="en-US" altLang="ja-JP" sz="3200" b="1" dirty="0">
              <a:ln w="12700">
                <a:solidFill>
                  <a:sysClr val="windowText" lastClr="000000"/>
                </a:solidFill>
                <a:prstDash val="solid"/>
              </a:ln>
              <a:effectLst>
                <a:outerShdw blurRad="41275" dist="20320" dir="1800000" algn="tl" rotWithShape="0">
                  <a:srgbClr val="000000">
                    <a:alpha val="40000"/>
                  </a:srgbClr>
                </a:outerShdw>
              </a:effectLst>
            </a:endParaRPr>
          </a:p>
          <a:p>
            <a:pPr marL="0" indent="0">
              <a:buNone/>
            </a:pP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適正な価格</a:t>
            </a:r>
          </a:p>
          <a:p>
            <a:r>
              <a:rPr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十分な量</a:t>
            </a:r>
          </a:p>
          <a:p>
            <a:pPr marL="0" indent="0">
              <a:buNone/>
            </a:pP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豊富な品ぞろえ</a:t>
            </a:r>
          </a:p>
          <a:p>
            <a:r>
              <a:rPr kumimoji="1"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正しい管理方法</a:t>
            </a:r>
          </a:p>
          <a:p>
            <a:pPr marL="0" indent="0">
              <a:buNone/>
            </a:pP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適正な広告</a:t>
            </a:r>
            <a:endPar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endParaRPr>
          </a:p>
          <a:p>
            <a:endParaRPr lang="ja-JP" altLang="en-US" sz="3200" b="1" dirty="0">
              <a:ln w="12700">
                <a:solidFill>
                  <a:sysClr val="windowText" lastClr="000000"/>
                </a:solidFill>
                <a:prstDash val="solid"/>
              </a:ln>
              <a:effectLst>
                <a:outerShdw blurRad="41275" dist="20320" dir="1800000" algn="tl" rotWithShape="0">
                  <a:srgbClr val="000000">
                    <a:alpha val="40000"/>
                  </a:srgbClr>
                </a:outerShdw>
              </a:effectLst>
            </a:endParaRPr>
          </a:p>
          <a:p>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リピーターの確保</a:t>
            </a:r>
          </a:p>
          <a:p>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90887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20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2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8000"/>
                            </p:stCondLst>
                            <p:childTnLst>
                              <p:par>
                                <p:cTn id="24" presetID="2" presetClass="entr" presetSubtype="2" fill="hold"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20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10000"/>
                            </p:stCondLst>
                            <p:childTnLst>
                              <p:par>
                                <p:cTn id="29" presetID="2" presetClass="entr" presetSubtype="2" fill="hold"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20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12000"/>
                            </p:stCondLst>
                            <p:childTnLst>
                              <p:par>
                                <p:cTn id="34" presetID="2" presetClass="entr" presetSubtype="2" fill="hold" nodeType="after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 calcmode="lin" valueType="num">
                                      <p:cBhvr additive="base">
                                        <p:cTn id="36" dur="20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7" dur="2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14000"/>
                            </p:stCondLst>
                            <p:childTnLst>
                              <p:par>
                                <p:cTn id="39" presetID="2" presetClass="entr" presetSubtype="2" fill="hold" nodeType="after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 calcmode="lin" valueType="num">
                                      <p:cBhvr additive="base">
                                        <p:cTn id="41" dur="20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2" dur="2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16000"/>
                            </p:stCondLst>
                            <p:childTnLst>
                              <p:par>
                                <p:cTn id="44" presetID="2" presetClass="entr" presetSubtype="2" fill="hold" nodeType="afterEffect">
                                  <p:stCondLst>
                                    <p:cond delay="0"/>
                                  </p:stCondLst>
                                  <p:childTnLst>
                                    <p:set>
                                      <p:cBhvr>
                                        <p:cTn id="45" dur="1" fill="hold">
                                          <p:stCondLst>
                                            <p:cond delay="0"/>
                                          </p:stCondLst>
                                        </p:cTn>
                                        <p:tgtEl>
                                          <p:spTgt spid="7">
                                            <p:txEl>
                                              <p:pRg st="8" end="8"/>
                                            </p:txEl>
                                          </p:spTgt>
                                        </p:tgtEl>
                                        <p:attrNameLst>
                                          <p:attrName>style.visibility</p:attrName>
                                        </p:attrNameLst>
                                      </p:cBhvr>
                                      <p:to>
                                        <p:strVal val="visible"/>
                                      </p:to>
                                    </p:set>
                                    <p:anim calcmode="lin" valueType="num">
                                      <p:cBhvr additive="base">
                                        <p:cTn id="46" dur="20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47" dur="20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a:t>管理とは</a:t>
            </a:r>
          </a:p>
        </p:txBody>
      </p:sp>
      <p:sp>
        <p:nvSpPr>
          <p:cNvPr id="4" name="コンテンツ プレースホルダー 3"/>
          <p:cNvSpPr>
            <a:spLocks noGrp="1"/>
          </p:cNvSpPr>
          <p:nvPr>
            <p:ph sz="half" idx="2"/>
          </p:nvPr>
        </p:nvSpPr>
        <p:spPr>
          <a:xfrm>
            <a:off x="467544" y="1600201"/>
            <a:ext cx="8219256" cy="2404864"/>
          </a:xfrm>
        </p:spPr>
        <p:txBody>
          <a:bodyPr/>
          <a:lstStyle/>
          <a:p>
            <a:r>
              <a:rPr kumimoji="1" lang="ja-JP" altLang="en-US" dirty="0"/>
              <a:t>作業の指示・監督</a:t>
            </a:r>
          </a:p>
          <a:p>
            <a:r>
              <a:rPr kumimoji="1" lang="ja-JP" altLang="en-US" dirty="0"/>
              <a:t>勤務態度の監視</a:t>
            </a:r>
          </a:p>
          <a:p>
            <a:r>
              <a:rPr lang="ja-JP" altLang="en-US" dirty="0"/>
              <a:t>不正防止</a:t>
            </a:r>
          </a:p>
          <a:p>
            <a:r>
              <a:rPr kumimoji="1" lang="ja-JP" altLang="en-US" dirty="0"/>
              <a:t>過ちの防止</a:t>
            </a:r>
          </a:p>
          <a:p>
            <a:endParaRPr kumimoji="1" lang="ja-JP" altLang="en-US" dirty="0"/>
          </a:p>
          <a:p>
            <a:endParaRPr kumimoji="1" lang="ja-JP" altLang="en-US" dirty="0"/>
          </a:p>
        </p:txBody>
      </p:sp>
      <p:sp>
        <p:nvSpPr>
          <p:cNvPr id="5" name="テキスト ボックス 4"/>
          <p:cNvSpPr txBox="1"/>
          <p:nvPr/>
        </p:nvSpPr>
        <p:spPr>
          <a:xfrm>
            <a:off x="1043608" y="4437112"/>
            <a:ext cx="7344816" cy="1446550"/>
          </a:xfrm>
          <a:prstGeom prst="rect">
            <a:avLst/>
          </a:prstGeom>
          <a:solidFill>
            <a:schemeClr val="tx1"/>
          </a:solidFill>
          <a:ln>
            <a:solidFill>
              <a:srgbClr val="FF0000"/>
            </a:solidFill>
          </a:ln>
        </p:spPr>
        <p:txBody>
          <a:bodyPr wrap="square" rtlCol="0">
            <a:spAutoFit/>
          </a:bodyPr>
          <a:lstStyle/>
          <a:p>
            <a:r>
              <a:rPr kumimoji="1" lang="ja-JP" altLang="en-US" sz="4400" dirty="0">
                <a:solidFill>
                  <a:schemeClr val="bg1"/>
                </a:solidFill>
              </a:rPr>
              <a:t>従業員の教育</a:t>
            </a:r>
          </a:p>
          <a:p>
            <a:r>
              <a:rPr lang="ja-JP" altLang="en-US" sz="4400" dirty="0">
                <a:solidFill>
                  <a:schemeClr val="bg1"/>
                </a:solidFill>
              </a:rPr>
              <a:t>管理の必要のない職場づくり</a:t>
            </a:r>
            <a:endParaRPr kumimoji="1" lang="ja-JP" altLang="en-US" sz="4400" dirty="0">
              <a:solidFill>
                <a:schemeClr val="bg1"/>
              </a:solidFill>
            </a:endParaRPr>
          </a:p>
        </p:txBody>
      </p:sp>
      <p:pic>
        <p:nvPicPr>
          <p:cNvPr id="7170" name="Picture 2" descr="C:\Users\TANAKA\AppData\Local\Microsoft\Windows\Temporary Internet Files\Content.IE5\NJOEBAHG\MC9002307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959742"/>
            <a:ext cx="4081604" cy="346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8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normAutofit/>
          </a:bodyPr>
          <a:lstStyle/>
          <a:p>
            <a:r>
              <a:rPr kumimoji="1" lang="ja-JP" altLang="en-US" sz="4000" dirty="0"/>
              <a:t>管理とは</a:t>
            </a:r>
          </a:p>
        </p:txBody>
      </p:sp>
      <p:sp>
        <p:nvSpPr>
          <p:cNvPr id="3" name="コンテンツ プレースホルダー 2"/>
          <p:cNvSpPr>
            <a:spLocks noGrp="1"/>
          </p:cNvSpPr>
          <p:nvPr>
            <p:ph idx="1"/>
          </p:nvPr>
        </p:nvSpPr>
        <p:spPr>
          <a:xfrm>
            <a:off x="457200" y="1124744"/>
            <a:ext cx="8229600" cy="5001419"/>
          </a:xfrm>
        </p:spPr>
        <p:txBody>
          <a:bodyPr/>
          <a:lstStyle/>
          <a:p>
            <a:r>
              <a:rPr kumimoji="1" lang="ja-JP" altLang="en-US" dirty="0"/>
              <a:t>二人の事務員</a:t>
            </a:r>
          </a:p>
        </p:txBody>
      </p:sp>
      <p:pic>
        <p:nvPicPr>
          <p:cNvPr id="2051" name="Picture 3" descr="C:\Users\TANAKA\AppData\Local\Microsoft\Windows\Temporary Internet Files\Content.IE5\NJOEBAHG\MP9004431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362" y="2571332"/>
            <a:ext cx="5411515" cy="360130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ANAKA\AppData\Local\Microsoft\Windows\Temporary Internet Files\Content.IE5\KWHDEFXZ\MP90044297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26" y="1822028"/>
            <a:ext cx="2888609" cy="432781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Pictures\a019ani.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1679153"/>
            <a:ext cx="476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K:\Pictures\a025ani.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00178" y="1679153"/>
            <a:ext cx="476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Pictures\a025ani.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76630" y="1679153"/>
            <a:ext cx="476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K:\Pictures\a025ani.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52880" y="1677890"/>
            <a:ext cx="476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K:\Pictures\a025ani.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20869" y="1677890"/>
            <a:ext cx="476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K:\Pictures\a025ani.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97119" y="1679153"/>
            <a:ext cx="476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K:\Pictures\a025ani.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773369" y="1679153"/>
            <a:ext cx="476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K:\Pictures\a025ani.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49619" y="1679153"/>
            <a:ext cx="476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K:\Pictures\a025ani.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25869" y="1679153"/>
            <a:ext cx="476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K:\Pictures\a028ani.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02119" y="1679153"/>
            <a:ext cx="47625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ppt_w</p:attrName>
                                        </p:attrNameLst>
                                      </p:cBhvr>
                                      <p:tavLst>
                                        <p:tav tm="0">
                                          <p:val>
                                            <p:fltVal val="0"/>
                                          </p:val>
                                        </p:tav>
                                        <p:tav tm="100000">
                                          <p:val>
                                            <p:strVal val="#ppt_w"/>
                                          </p:val>
                                        </p:tav>
                                      </p:tavLst>
                                    </p:anim>
                                    <p:anim calcmode="lin" valueType="num">
                                      <p:cBhvr>
                                        <p:cTn id="8" dur="1000" fill="hold"/>
                                        <p:tgtEl>
                                          <p:spTgt spid="2053"/>
                                        </p:tgtEl>
                                        <p:attrNameLst>
                                          <p:attrName>ppt_h</p:attrName>
                                        </p:attrNameLst>
                                      </p:cBhvr>
                                      <p:tavLst>
                                        <p:tav tm="0">
                                          <p:val>
                                            <p:fltVal val="0"/>
                                          </p:val>
                                        </p:tav>
                                        <p:tav tm="100000">
                                          <p:val>
                                            <p:strVal val="#ppt_h"/>
                                          </p:val>
                                        </p:tav>
                                      </p:tavLst>
                                    </p:anim>
                                    <p:anim calcmode="lin" valueType="num">
                                      <p:cBhvr>
                                        <p:cTn id="9" dur="1000" fill="hold"/>
                                        <p:tgtEl>
                                          <p:spTgt spid="205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p:cTn id="15" dur="1000" fill="hold"/>
                                        <p:tgtEl>
                                          <p:spTgt spid="2051"/>
                                        </p:tgtEl>
                                        <p:attrNameLst>
                                          <p:attrName>ppt_w</p:attrName>
                                        </p:attrNameLst>
                                      </p:cBhvr>
                                      <p:tavLst>
                                        <p:tav tm="0">
                                          <p:val>
                                            <p:fltVal val="0"/>
                                          </p:val>
                                        </p:tav>
                                        <p:tav tm="100000">
                                          <p:val>
                                            <p:strVal val="#ppt_w"/>
                                          </p:val>
                                        </p:tav>
                                      </p:tavLst>
                                    </p:anim>
                                    <p:anim calcmode="lin" valueType="num">
                                      <p:cBhvr>
                                        <p:cTn id="16" dur="1000" fill="hold"/>
                                        <p:tgtEl>
                                          <p:spTgt spid="2051"/>
                                        </p:tgtEl>
                                        <p:attrNameLst>
                                          <p:attrName>ppt_h</p:attrName>
                                        </p:attrNameLst>
                                      </p:cBhvr>
                                      <p:tavLst>
                                        <p:tav tm="0">
                                          <p:val>
                                            <p:fltVal val="0"/>
                                          </p:val>
                                        </p:tav>
                                        <p:tav tm="100000">
                                          <p:val>
                                            <p:strVal val="#ppt_h"/>
                                          </p:val>
                                        </p:tav>
                                      </p:tavLst>
                                    </p:anim>
                                    <p:anim calcmode="lin" valueType="num">
                                      <p:cBhvr>
                                        <p:cTn id="17"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a:t>管理とは</a:t>
            </a:r>
          </a:p>
        </p:txBody>
      </p:sp>
      <p:sp>
        <p:nvSpPr>
          <p:cNvPr id="3" name="コンテンツ プレースホルダー 2"/>
          <p:cNvSpPr>
            <a:spLocks noGrp="1"/>
          </p:cNvSpPr>
          <p:nvPr>
            <p:ph idx="1"/>
          </p:nvPr>
        </p:nvSpPr>
        <p:spPr>
          <a:xfrm>
            <a:off x="385192" y="1052736"/>
            <a:ext cx="8229600" cy="4929411"/>
          </a:xfrm>
        </p:spPr>
        <p:txBody>
          <a:bodyPr/>
          <a:lstStyle/>
          <a:p>
            <a:r>
              <a:rPr kumimoji="1" lang="ja-JP" altLang="en-US" dirty="0"/>
              <a:t>三人の秘書</a:t>
            </a:r>
          </a:p>
        </p:txBody>
      </p:sp>
      <p:pic>
        <p:nvPicPr>
          <p:cNvPr id="3075" name="Picture 3" descr="C:\Users\TANAKA\AppData\Local\Microsoft\Windows\Temporary Internet Files\Content.IE5\NJOEBAHG\MP9004386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23" y="1942212"/>
            <a:ext cx="3086878" cy="47386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ANAKA\AppData\Local\Microsoft\Windows\Temporary Internet Files\Content.IE5\KWHDEFXZ\MP9004424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499" y="1951872"/>
            <a:ext cx="3143373" cy="472896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TANAKA\AppData\Local\Microsoft\Windows\Temporary Internet Files\Content.IE5\KZDV7RQC\MP90044846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9801" y="1970886"/>
            <a:ext cx="3148438" cy="472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47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 calcmode="lin" valueType="num">
                                      <p:cBhvr>
                                        <p:cTn id="9"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1000" fill="hold"/>
                                        <p:tgtEl>
                                          <p:spTgt spid="3075"/>
                                        </p:tgtEl>
                                        <p:attrNameLst>
                                          <p:attrName>ppt_w</p:attrName>
                                        </p:attrNameLst>
                                      </p:cBhvr>
                                      <p:tavLst>
                                        <p:tav tm="0">
                                          <p:val>
                                            <p:fltVal val="0"/>
                                          </p:val>
                                        </p:tav>
                                        <p:tav tm="100000">
                                          <p:val>
                                            <p:strVal val="#ppt_w"/>
                                          </p:val>
                                        </p:tav>
                                      </p:tavLst>
                                    </p:anim>
                                    <p:anim calcmode="lin" valueType="num">
                                      <p:cBhvr>
                                        <p:cTn id="16" dur="1000" fill="hold"/>
                                        <p:tgtEl>
                                          <p:spTgt spid="3075"/>
                                        </p:tgtEl>
                                        <p:attrNameLst>
                                          <p:attrName>ppt_h</p:attrName>
                                        </p:attrNameLst>
                                      </p:cBhvr>
                                      <p:tavLst>
                                        <p:tav tm="0">
                                          <p:val>
                                            <p:fltVal val="0"/>
                                          </p:val>
                                        </p:tav>
                                        <p:tav tm="100000">
                                          <p:val>
                                            <p:strVal val="#ppt_h"/>
                                          </p:val>
                                        </p:tav>
                                      </p:tavLst>
                                    </p:anim>
                                    <p:anim calcmode="lin" valueType="num">
                                      <p:cBhvr>
                                        <p:cTn id="17" dur="1000" fill="hold"/>
                                        <p:tgtEl>
                                          <p:spTgt spid="307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0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 calcmode="lin" valueType="num">
                                      <p:cBhvr>
                                        <p:cTn id="23" dur="1000" fill="hold"/>
                                        <p:tgtEl>
                                          <p:spTgt spid="3077"/>
                                        </p:tgtEl>
                                        <p:attrNameLst>
                                          <p:attrName>ppt_w</p:attrName>
                                        </p:attrNameLst>
                                      </p:cBhvr>
                                      <p:tavLst>
                                        <p:tav tm="0">
                                          <p:val>
                                            <p:fltVal val="0"/>
                                          </p:val>
                                        </p:tav>
                                        <p:tav tm="100000">
                                          <p:val>
                                            <p:strVal val="#ppt_w"/>
                                          </p:val>
                                        </p:tav>
                                      </p:tavLst>
                                    </p:anim>
                                    <p:anim calcmode="lin" valueType="num">
                                      <p:cBhvr>
                                        <p:cTn id="24" dur="1000" fill="hold"/>
                                        <p:tgtEl>
                                          <p:spTgt spid="3077"/>
                                        </p:tgtEl>
                                        <p:attrNameLst>
                                          <p:attrName>ppt_h</p:attrName>
                                        </p:attrNameLst>
                                      </p:cBhvr>
                                      <p:tavLst>
                                        <p:tav tm="0">
                                          <p:val>
                                            <p:fltVal val="0"/>
                                          </p:val>
                                        </p:tav>
                                        <p:tav tm="100000">
                                          <p:val>
                                            <p:strVal val="#ppt_h"/>
                                          </p:val>
                                        </p:tav>
                                      </p:tavLst>
                                    </p:anim>
                                    <p:anim calcmode="lin" valueType="num">
                                      <p:cBhvr>
                                        <p:cTn id="25" dur="1000" fill="hold"/>
                                        <p:tgtEl>
                                          <p:spTgt spid="307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0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a:t>自己開発</a:t>
            </a:r>
          </a:p>
        </p:txBody>
      </p:sp>
      <p:sp>
        <p:nvSpPr>
          <p:cNvPr id="3" name="コンテンツ プレースホルダー 2"/>
          <p:cNvSpPr>
            <a:spLocks noGrp="1"/>
          </p:cNvSpPr>
          <p:nvPr>
            <p:ph idx="1"/>
          </p:nvPr>
        </p:nvSpPr>
        <p:spPr/>
        <p:txBody>
          <a:bodyPr>
            <a:normAutofit lnSpcReduction="10000"/>
          </a:bodyPr>
          <a:lstStyle/>
          <a:p>
            <a:r>
              <a:rPr kumimoji="1" lang="ja-JP" altLang="en-US" dirty="0"/>
              <a:t>知力</a:t>
            </a:r>
          </a:p>
          <a:p>
            <a:pPr marL="0" indent="0">
              <a:buNone/>
            </a:pPr>
            <a:r>
              <a:rPr lang="ja-JP" altLang="en-US" dirty="0"/>
              <a:t>　　　判断力、理解力、思考力、許容力</a:t>
            </a:r>
            <a:endParaRPr kumimoji="1" lang="ja-JP" altLang="en-US" dirty="0"/>
          </a:p>
          <a:p>
            <a:r>
              <a:rPr lang="ja-JP" altLang="en-US" dirty="0"/>
              <a:t>感覚力</a:t>
            </a:r>
          </a:p>
          <a:p>
            <a:pPr marL="0" indent="0">
              <a:buNone/>
            </a:pPr>
            <a:r>
              <a:rPr lang="ja-JP" altLang="en-US" dirty="0"/>
              <a:t>　　　建設的な感覚の開発・・・満足できる奉仕</a:t>
            </a:r>
          </a:p>
          <a:p>
            <a:r>
              <a:rPr kumimoji="1" lang="ja-JP" altLang="en-US" dirty="0"/>
              <a:t>体力</a:t>
            </a:r>
          </a:p>
          <a:p>
            <a:pPr marL="0" indent="0">
              <a:buNone/>
            </a:pPr>
            <a:r>
              <a:rPr lang="ja-JP" altLang="en-US" dirty="0"/>
              <a:t>　　　健全な精神は健全な肉体に宿る</a:t>
            </a:r>
            <a:endParaRPr kumimoji="1" lang="ja-JP" altLang="en-US" dirty="0"/>
          </a:p>
          <a:p>
            <a:r>
              <a:rPr lang="ja-JP" altLang="en-US" dirty="0"/>
              <a:t>意思力</a:t>
            </a:r>
          </a:p>
          <a:p>
            <a:pPr marL="0" indent="0">
              <a:buNone/>
            </a:pPr>
            <a:r>
              <a:rPr kumimoji="1" lang="ja-JP" altLang="en-US" dirty="0"/>
              <a:t>　　　決定と行動</a:t>
            </a:r>
          </a:p>
        </p:txBody>
      </p:sp>
    </p:spTree>
    <p:extLst>
      <p:ext uri="{BB962C8B-B14F-4D97-AF65-F5344CB8AC3E}">
        <p14:creationId xmlns:p14="http://schemas.microsoft.com/office/powerpoint/2010/main" val="32915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4"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a:solidFill>
                  <a:srgbClr val="FFFF99"/>
                </a:solidFill>
              </a:rPr>
              <a:t>健全な労使関係</a:t>
            </a:r>
          </a:p>
        </p:txBody>
      </p:sp>
      <p:sp>
        <p:nvSpPr>
          <p:cNvPr id="3" name="コンテンツ プレースホルダ 2"/>
          <p:cNvSpPr>
            <a:spLocks noGrp="1"/>
          </p:cNvSpPr>
          <p:nvPr>
            <p:ph idx="1"/>
          </p:nvPr>
        </p:nvSpPr>
        <p:spPr>
          <a:xfrm>
            <a:off x="457200" y="1412776"/>
            <a:ext cx="8229600" cy="4713387"/>
          </a:xfrm>
        </p:spPr>
        <p:txBody>
          <a:bodyPr>
            <a:normAutofit/>
          </a:bodyPr>
          <a:lstStyle/>
          <a:p>
            <a:r>
              <a:rPr kumimoji="1" lang="ja-JP" altLang="en-US" dirty="0">
                <a:solidFill>
                  <a:srgbClr val="FF0000"/>
                </a:solidFill>
              </a:rPr>
              <a:t>経営者の責務</a:t>
            </a:r>
          </a:p>
          <a:p>
            <a:pPr>
              <a:buNone/>
            </a:pPr>
            <a:r>
              <a:rPr lang="ja-JP" altLang="en-US" dirty="0"/>
              <a:t>　　　適正な報酬</a:t>
            </a:r>
          </a:p>
          <a:p>
            <a:pPr>
              <a:buNone/>
            </a:pPr>
            <a:r>
              <a:rPr lang="ja-JP" altLang="en-US" dirty="0"/>
              <a:t>　　　労働環境　安全・福利厚生・生活保障</a:t>
            </a:r>
          </a:p>
          <a:p>
            <a:pPr>
              <a:buNone/>
            </a:pPr>
            <a:r>
              <a:rPr lang="ja-JP" altLang="en-US" dirty="0"/>
              <a:t>　　　従業員教育</a:t>
            </a:r>
            <a:endParaRPr kumimoji="1" lang="ja-JP" altLang="en-US" dirty="0"/>
          </a:p>
          <a:p>
            <a:r>
              <a:rPr lang="ja-JP" altLang="en-US" dirty="0">
                <a:solidFill>
                  <a:srgbClr val="FF0000"/>
                </a:solidFill>
              </a:rPr>
              <a:t>従業員の責務</a:t>
            </a:r>
            <a:r>
              <a:rPr kumimoji="1" lang="ja-JP" altLang="en-US" dirty="0"/>
              <a:t>　　　</a:t>
            </a:r>
          </a:p>
          <a:p>
            <a:pPr marL="0" indent="0">
              <a:buNone/>
            </a:pPr>
            <a:r>
              <a:rPr lang="ja-JP" altLang="en-US" dirty="0"/>
              <a:t>　　　最善を尽くした</a:t>
            </a:r>
            <a:r>
              <a:rPr kumimoji="1" lang="ja-JP" altLang="en-US" dirty="0"/>
              <a:t>労働</a:t>
            </a:r>
          </a:p>
          <a:p>
            <a:pPr marL="0" indent="0">
              <a:buNone/>
            </a:pPr>
            <a:r>
              <a:rPr kumimoji="1" lang="ja-JP" altLang="en-US" dirty="0"/>
              <a:t>　　　過失防止</a:t>
            </a:r>
          </a:p>
          <a:p>
            <a:pPr marL="0" indent="0">
              <a:buNone/>
            </a:pPr>
            <a:r>
              <a:rPr kumimoji="1" lang="ja-JP" altLang="en-US" dirty="0"/>
              <a:t>　　　会社の管理運営への協力</a:t>
            </a:r>
          </a:p>
          <a:p>
            <a:pPr marL="0" indent="0">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96695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2" presetClass="entr" presetSubtype="4"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normAutofit/>
          </a:bodyPr>
          <a:lstStyle/>
          <a:p>
            <a:r>
              <a:rPr kumimoji="1" lang="ja-JP" altLang="en-US" sz="4000" dirty="0">
                <a:solidFill>
                  <a:srgbClr val="FFFF99"/>
                </a:solidFill>
              </a:rPr>
              <a:t>経済的に成功する方法</a:t>
            </a:r>
          </a:p>
        </p:txBody>
      </p:sp>
      <p:sp>
        <p:nvSpPr>
          <p:cNvPr id="3" name="コンテンツ プレースホルダ 2"/>
          <p:cNvSpPr>
            <a:spLocks noGrp="1"/>
          </p:cNvSpPr>
          <p:nvPr>
            <p:ph idx="1"/>
          </p:nvPr>
        </p:nvSpPr>
        <p:spPr/>
        <p:txBody>
          <a:bodyPr>
            <a:normAutofit/>
          </a:bodyPr>
          <a:lstStyle/>
          <a:p>
            <a:r>
              <a:rPr kumimoji="1" lang="ja-JP" altLang="en-US" sz="4000" dirty="0"/>
              <a:t>価値ある奉仕を実践する願望</a:t>
            </a:r>
          </a:p>
          <a:p>
            <a:r>
              <a:rPr lang="ja-JP" altLang="en-US" sz="4000" dirty="0"/>
              <a:t>奉仕を実践する能力の開発</a:t>
            </a:r>
          </a:p>
          <a:p>
            <a:r>
              <a:rPr kumimoji="1" lang="ja-JP" altLang="en-US" sz="4000" dirty="0"/>
              <a:t>実践活動に能力を適用する</a:t>
            </a:r>
          </a:p>
          <a:p>
            <a:r>
              <a:rPr lang="ja-JP" altLang="en-US" sz="4000" dirty="0"/>
              <a:t>奉仕に対する正当な報酬を得る</a:t>
            </a:r>
          </a:p>
          <a:p>
            <a:r>
              <a:rPr kumimoji="1" lang="ja-JP" altLang="en-US" sz="4000" dirty="0"/>
              <a:t>報酬の貯蓄や活用や節約によって利益を保全する</a:t>
            </a: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
        <p:nvSpPr>
          <p:cNvPr id="5" name="テキスト ボックス 4"/>
          <p:cNvSpPr txBox="1"/>
          <p:nvPr/>
        </p:nvSpPr>
        <p:spPr>
          <a:xfrm>
            <a:off x="1763688" y="1628800"/>
            <a:ext cx="5688632" cy="317009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20000" b="1" spc="50" dirty="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教育</a:t>
            </a:r>
            <a:r>
              <a:rPr kumimoji="1" lang="ja-JP" altLang="en-US" sz="9600" b="1" spc="50" dirty="0">
                <a:ln w="11430">
                  <a:solidFill>
                    <a:schemeClr val="bg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Tree>
    <p:extLst>
      <p:ext uri="{BB962C8B-B14F-4D97-AF65-F5344CB8AC3E}">
        <p14:creationId xmlns:p14="http://schemas.microsoft.com/office/powerpoint/2010/main" val="2086670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図 7" descr="Sheldon tomb.jpg"/>
          <p:cNvPicPr>
            <a:picLocks noChangeAspect="1"/>
          </p:cNvPicPr>
          <p:nvPr/>
        </p:nvPicPr>
        <p:blipFill>
          <a:blip r:embed="rId3" cstate="print"/>
          <a:stretch>
            <a:fillRect/>
          </a:stretch>
        </p:blipFill>
        <p:spPr>
          <a:xfrm>
            <a:off x="-18830" y="0"/>
            <a:ext cx="8191230" cy="6858000"/>
          </a:xfrm>
          <a:prstGeom prst="rect">
            <a:avLst/>
          </a:prstGeom>
        </p:spPr>
      </p:pic>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2" name="下矢印 1"/>
          <p:cNvSpPr/>
          <p:nvPr/>
        </p:nvSpPr>
        <p:spPr>
          <a:xfrm rot="4275726">
            <a:off x="4718843" y="-116707"/>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262366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4" name="図 3" descr="F1000122.JPG"/>
          <p:cNvPicPr>
            <a:picLocks noChangeAspect="1"/>
          </p:cNvPicPr>
          <p:nvPr/>
        </p:nvPicPr>
        <p:blipFill>
          <a:blip r:embed="rId4" cstate="print"/>
          <a:stretch>
            <a:fillRect/>
          </a:stretch>
        </p:blipFill>
        <p:spPr>
          <a:xfrm>
            <a:off x="2643187" y="0"/>
            <a:ext cx="4089053" cy="6858000"/>
          </a:xfrm>
          <a:prstGeom prst="rect">
            <a:avLst/>
          </a:prstGeom>
        </p:spPr>
      </p:pic>
      <p:pic>
        <p:nvPicPr>
          <p:cNvPr id="6" name="図 5" descr="F1000119.JPG"/>
          <p:cNvPicPr>
            <a:picLocks noChangeAspect="1"/>
          </p:cNvPicPr>
          <p:nvPr/>
        </p:nvPicPr>
        <p:blipFill>
          <a:blip r:embed="rId5" cstate="print"/>
          <a:stretch>
            <a:fillRect/>
          </a:stretch>
        </p:blipFill>
        <p:spPr>
          <a:xfrm>
            <a:off x="0" y="0"/>
            <a:ext cx="9144000" cy="6858000"/>
          </a:xfrm>
          <a:prstGeom prst="rect">
            <a:avLst/>
          </a:prstGeom>
        </p:spPr>
      </p:pic>
      <p:pic>
        <p:nvPicPr>
          <p:cNvPr id="7" name="図 6" descr="PICT0147.JPG"/>
          <p:cNvPicPr>
            <a:picLocks noChangeAspect="1"/>
          </p:cNvPicPr>
          <p:nvPr/>
        </p:nvPicPr>
        <p:blipFill>
          <a:blip r:embed="rId6" cstate="print"/>
          <a:stretch>
            <a:fillRect/>
          </a:stretch>
        </p:blipFill>
        <p:spPr>
          <a:xfrm>
            <a:off x="0" y="0"/>
            <a:ext cx="9144000" cy="6858000"/>
          </a:xfrm>
          <a:prstGeom prst="rect">
            <a:avLst/>
          </a:prstGeom>
        </p:spPr>
      </p:pic>
      <p:pic>
        <p:nvPicPr>
          <p:cNvPr id="8" name="図 7" descr="PICT0151.JPG"/>
          <p:cNvPicPr>
            <a:picLocks noChangeAspect="1"/>
          </p:cNvPicPr>
          <p:nvPr/>
        </p:nvPicPr>
        <p:blipFill>
          <a:blip r:embed="rId7" cstate="print"/>
          <a:stretch>
            <a:fillRect/>
          </a:stretch>
        </p:blipFill>
        <p:spPr>
          <a:xfrm>
            <a:off x="0" y="0"/>
            <a:ext cx="9144000" cy="6858000"/>
          </a:xfrm>
          <a:prstGeom prst="rect">
            <a:avLst/>
          </a:prstGeom>
        </p:spPr>
      </p:pic>
      <p:sp>
        <p:nvSpPr>
          <p:cNvPr id="5" name="コンテンツ プレースホルダ 3"/>
          <p:cNvSpPr txBox="1">
            <a:spLocks noGrp="1"/>
          </p:cNvSpPr>
          <p:nvPr>
            <p:ph idx="1"/>
          </p:nvPr>
        </p:nvSpPr>
        <p:spPr>
          <a:xfrm>
            <a:off x="630801" y="260648"/>
            <a:ext cx="8229600" cy="6418769"/>
          </a:xfrm>
          <a:prstGeom prst="rect">
            <a:avLst/>
          </a:prstGeom>
          <a:noFill/>
        </p:spPr>
        <p:txBody>
          <a:bodyPr vert="horz" wrap="square" lIns="91440" tIns="45720" rIns="91440" bIns="45720" rtlCol="0">
            <a:normAutofit/>
          </a:bodyPr>
          <a:lstStyle/>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1902</a:t>
            </a:r>
            <a:r>
              <a:rPr kumimoji="1" lang="ja-JP" altLang="en-US" sz="3000" b="1" i="0" u="none" strike="noStrike" kern="1200" normalizeH="0" baseline="0" noProof="0" dirty="0">
                <a:ln>
                  <a:solidFill>
                    <a:sysClr val="windowText" lastClr="000000"/>
                  </a:solidFill>
                </a:ln>
                <a:solidFill>
                  <a:srgbClr val="FFFF00"/>
                </a:solidFill>
                <a:uLnTx/>
                <a:uFillTx/>
              </a:rPr>
              <a:t>年　商売に成功する方法</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lang="en-US" altLang="ja-JP" sz="3000" b="1" dirty="0">
                <a:ln>
                  <a:solidFill>
                    <a:sysClr val="windowText" lastClr="000000"/>
                  </a:solidFill>
                </a:ln>
                <a:solidFill>
                  <a:srgbClr val="FFFF00"/>
                </a:solidFill>
              </a:rPr>
              <a:t>1902</a:t>
            </a:r>
            <a:r>
              <a:rPr lang="ja-JP" altLang="en-US" sz="3000" b="1" dirty="0">
                <a:ln>
                  <a:solidFill>
                    <a:sysClr val="windowText" lastClr="000000"/>
                  </a:solidFill>
                </a:ln>
                <a:solidFill>
                  <a:srgbClr val="FFFF00"/>
                </a:solidFill>
              </a:rPr>
              <a:t>年　シェルドン・コース</a:t>
            </a:r>
            <a:endParaRPr kumimoji="1" lang="ja-JP" altLang="en-US" sz="3000" b="1" i="0" u="none" strike="noStrike" kern="1200" normalizeH="0" baseline="0" noProof="0" dirty="0">
              <a:ln>
                <a:solidFill>
                  <a:sysClr val="windowText" lastClr="000000"/>
                </a:solidFill>
              </a:ln>
              <a:solidFill>
                <a:srgbClr val="FFFF00"/>
              </a:solidFill>
              <a:uLnTx/>
              <a:uFillTx/>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1903</a:t>
            </a:r>
            <a:r>
              <a:rPr kumimoji="1" lang="ja-JP" altLang="en-US" sz="3000" b="1" i="0" u="none" strike="noStrike" kern="1200" normalizeH="0" baseline="0" noProof="0" dirty="0">
                <a:ln>
                  <a:solidFill>
                    <a:sysClr val="windowText" lastClr="000000"/>
                  </a:solidFill>
                </a:ln>
                <a:solidFill>
                  <a:srgbClr val="FFFF00"/>
                </a:solidFill>
                <a:uLnTx/>
                <a:uFillTx/>
              </a:rPr>
              <a:t>年　成功する販売学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lang="en-US" altLang="ja-JP" sz="3000" b="1" dirty="0">
                <a:ln>
                  <a:solidFill>
                    <a:sysClr val="windowText" lastClr="000000"/>
                  </a:solidFill>
                </a:ln>
                <a:solidFill>
                  <a:srgbClr val="FFFF00"/>
                </a:solidFill>
              </a:rPr>
              <a:t>1906</a:t>
            </a:r>
            <a:r>
              <a:rPr lang="ja-JP" altLang="en-US" sz="3000" b="1" dirty="0">
                <a:ln>
                  <a:solidFill>
                    <a:sysClr val="windowText" lastClr="000000"/>
                  </a:solidFill>
                </a:ln>
                <a:solidFill>
                  <a:srgbClr val="FFFF00"/>
                </a:solidFill>
              </a:rPr>
              <a:t>年　産業成功学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1910</a:t>
            </a:r>
            <a:r>
              <a:rPr kumimoji="1" lang="ja-JP" altLang="en-US" sz="3000" b="1" i="0" u="none" strike="noStrike" kern="1200" normalizeH="0" baseline="0" noProof="0" dirty="0">
                <a:ln>
                  <a:solidFill>
                    <a:sysClr val="windowText" lastClr="000000"/>
                  </a:solidFill>
                </a:ln>
                <a:solidFill>
                  <a:srgbClr val="FFFF00"/>
                </a:solidFill>
                <a:uLnTx/>
                <a:uFillTx/>
              </a:rPr>
              <a:t>年　経営構築学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1911</a:t>
            </a:r>
            <a:r>
              <a:rPr kumimoji="1" lang="ja-JP" altLang="en-US" sz="3000" b="1" i="0" u="none" strike="noStrike" kern="1200" normalizeH="0" baseline="0" noProof="0" dirty="0">
                <a:ln>
                  <a:solidFill>
                    <a:sysClr val="windowText" lastClr="000000"/>
                  </a:solidFill>
                </a:ln>
                <a:solidFill>
                  <a:srgbClr val="FFFF00"/>
                </a:solidFill>
                <a:uLnTx/>
                <a:uFillTx/>
              </a:rPr>
              <a:t>年　販売術</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1913</a:t>
            </a:r>
            <a:r>
              <a:rPr kumimoji="1" lang="ja-JP" altLang="en-US" sz="3000" b="1" i="0" u="none" strike="noStrike" kern="1200" normalizeH="0" baseline="0" noProof="0" dirty="0">
                <a:ln>
                  <a:solidFill>
                    <a:sysClr val="windowText" lastClr="000000"/>
                  </a:solidFill>
                </a:ln>
                <a:solidFill>
                  <a:srgbClr val="FFFF00"/>
                </a:solidFill>
                <a:uLnTx/>
                <a:uFillTx/>
              </a:rPr>
              <a:t>年　効果的な能力に関する哲学と倫理</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1917</a:t>
            </a:r>
            <a:r>
              <a:rPr kumimoji="1" lang="ja-JP" altLang="en-US" sz="3000" b="1" i="0" u="none" strike="noStrike" kern="1200" normalizeH="0" baseline="0" noProof="0" dirty="0">
                <a:ln>
                  <a:solidFill>
                    <a:sysClr val="windowText" lastClr="000000"/>
                  </a:solidFill>
                </a:ln>
                <a:solidFill>
                  <a:srgbClr val="FFFF00"/>
                </a:solidFill>
                <a:uLnTx/>
                <a:uFillTx/>
              </a:rPr>
              <a:t>年　経営学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1921</a:t>
            </a:r>
            <a:r>
              <a:rPr kumimoji="1" lang="ja-JP" altLang="en-US" sz="3000" b="1" i="0" u="none" strike="noStrike" kern="1200" normalizeH="0" baseline="0" noProof="0" dirty="0">
                <a:ln>
                  <a:solidFill>
                    <a:sysClr val="windowText" lastClr="000000"/>
                  </a:solidFill>
                </a:ln>
                <a:solidFill>
                  <a:srgbClr val="FFFF00"/>
                </a:solidFill>
                <a:uLnTx/>
                <a:uFillTx/>
              </a:rPr>
              <a:t>年　ロータリー哲学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1929</a:t>
            </a:r>
            <a:r>
              <a:rPr kumimoji="1" lang="ja-JP" altLang="en-US" sz="3000" b="1" i="0" u="none" strike="noStrike" kern="1200" normalizeH="0" baseline="0" noProof="0" dirty="0">
                <a:ln>
                  <a:solidFill>
                    <a:sysClr val="windowText" lastClr="000000"/>
                  </a:solidFill>
                </a:ln>
                <a:solidFill>
                  <a:srgbClr val="FFFF00"/>
                </a:solidFill>
                <a:uLnTx/>
                <a:uFillTx/>
              </a:rPr>
              <a:t>年　奉仕の原則と保全の法則</a:t>
            </a:r>
          </a:p>
        </p:txBody>
      </p:sp>
      <p:pic>
        <p:nvPicPr>
          <p:cNvPr id="9" name="図 8" descr="genryu.gif"/>
          <p:cNvPicPr>
            <a:picLocks noChangeAspect="1"/>
          </p:cNvPicPr>
          <p:nvPr/>
        </p:nvPicPr>
        <p:blipFill>
          <a:blip r:embed="rId3" cstate="print"/>
          <a:stretch>
            <a:fillRect/>
          </a:stretch>
        </p:blipFill>
        <p:spPr>
          <a:xfrm>
            <a:off x="0" y="6474651"/>
            <a:ext cx="1261602" cy="357166"/>
          </a:xfrm>
          <a:prstGeom prst="rect">
            <a:avLst/>
          </a:prstGeom>
        </p:spPr>
      </p:pic>
      <p:sp>
        <p:nvSpPr>
          <p:cNvPr id="2" name="テキスト ボックス 1"/>
          <p:cNvSpPr txBox="1"/>
          <p:nvPr/>
        </p:nvSpPr>
        <p:spPr>
          <a:xfrm>
            <a:off x="1691680" y="5634646"/>
            <a:ext cx="6264695" cy="1015663"/>
          </a:xfrm>
          <a:prstGeom prst="rect">
            <a:avLst/>
          </a:prstGeom>
          <a:noFill/>
        </p:spPr>
        <p:txBody>
          <a:bodyPr wrap="square" rtlCol="0">
            <a:spAutoFit/>
          </a:bodyPr>
          <a:lstStyle/>
          <a:p>
            <a:pPr algn="ctr"/>
            <a:r>
              <a:rPr kumimoji="1" lang="en-US" altLang="ja-JP" sz="6000" dirty="0">
                <a:ln>
                  <a:solidFill>
                    <a:schemeClr val="tx1"/>
                  </a:solidFill>
                </a:ln>
                <a:solidFill>
                  <a:schemeClr val="bg1"/>
                </a:solidFill>
                <a:hlinkClick r:id="" action="ppaction://noaction"/>
              </a:rPr>
              <a:t>http://genryu.org</a:t>
            </a:r>
            <a:endParaRPr kumimoji="1" lang="ja-JP" altLang="en-US" sz="6000" dirty="0">
              <a:ln>
                <a:solidFill>
                  <a:schemeClr val="tx1"/>
                </a:solidFill>
              </a:ln>
              <a:solidFill>
                <a:schemeClr val="bg1"/>
              </a:solidFill>
            </a:endParaRPr>
          </a:p>
        </p:txBody>
      </p:sp>
    </p:spTree>
    <p:extLst>
      <p:ext uri="{BB962C8B-B14F-4D97-AF65-F5344CB8AC3E}">
        <p14:creationId xmlns:p14="http://schemas.microsoft.com/office/powerpoint/2010/main" val="125411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2" fill="hold" nodeType="afterEffect">
                                  <p:stCondLst>
                                    <p:cond delay="1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1+#ppt_w/2"/>
                                          </p:val>
                                        </p:tav>
                                        <p:tav tm="100000">
                                          <p:val>
                                            <p:strVal val="#ppt_x"/>
                                          </p:val>
                                        </p:tav>
                                      </p:tavLst>
                                    </p:anim>
                                    <p:anim calcmode="lin" valueType="num">
                                      <p:cBhvr additive="base">
                                        <p:cTn id="18" dur="20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ppt_x"/>
                                          </p:val>
                                        </p:tav>
                                        <p:tav tm="100000">
                                          <p:val>
                                            <p:strVal val="#ppt_x"/>
                                          </p:val>
                                        </p:tav>
                                      </p:tavLst>
                                    </p:anim>
                                    <p:anim calcmode="lin" valueType="num">
                                      <p:cBhvr additive="base">
                                        <p:cTn id="23" dur="20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11000"/>
                            </p:stCondLst>
                            <p:childTnLst>
                              <p:par>
                                <p:cTn id="25" presetID="31" presetClass="entr" presetSubtype="0" fill="hold" grpId="0" nodeType="after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p:cTn id="27" dur="2000" fill="hold"/>
                                        <p:tgtEl>
                                          <p:spTgt spid="2"/>
                                        </p:tgtEl>
                                        <p:attrNameLst>
                                          <p:attrName>ppt_w</p:attrName>
                                        </p:attrNameLst>
                                      </p:cBhvr>
                                      <p:tavLst>
                                        <p:tav tm="0">
                                          <p:val>
                                            <p:fltVal val="0"/>
                                          </p:val>
                                        </p:tav>
                                        <p:tav tm="100000">
                                          <p:val>
                                            <p:strVal val="#ppt_w"/>
                                          </p:val>
                                        </p:tav>
                                      </p:tavLst>
                                    </p:anim>
                                    <p:anim calcmode="lin" valueType="num">
                                      <p:cBhvr>
                                        <p:cTn id="28" dur="2000" fill="hold"/>
                                        <p:tgtEl>
                                          <p:spTgt spid="2"/>
                                        </p:tgtEl>
                                        <p:attrNameLst>
                                          <p:attrName>ppt_h</p:attrName>
                                        </p:attrNameLst>
                                      </p:cBhvr>
                                      <p:tavLst>
                                        <p:tav tm="0">
                                          <p:val>
                                            <p:fltVal val="0"/>
                                          </p:val>
                                        </p:tav>
                                        <p:tav tm="100000">
                                          <p:val>
                                            <p:strVal val="#ppt_h"/>
                                          </p:val>
                                        </p:tav>
                                      </p:tavLst>
                                    </p:anim>
                                    <p:anim calcmode="lin" valueType="num">
                                      <p:cBhvr>
                                        <p:cTn id="29" dur="2000" fill="hold"/>
                                        <p:tgtEl>
                                          <p:spTgt spid="2"/>
                                        </p:tgtEl>
                                        <p:attrNameLst>
                                          <p:attrName>style.rotation</p:attrName>
                                        </p:attrNameLst>
                                      </p:cBhvr>
                                      <p:tavLst>
                                        <p:tav tm="0">
                                          <p:val>
                                            <p:fltVal val="90"/>
                                          </p:val>
                                        </p:tav>
                                        <p:tav tm="100000">
                                          <p:val>
                                            <p:fltVal val="0"/>
                                          </p:val>
                                        </p:tav>
                                      </p:tavLst>
                                    </p:anim>
                                    <p:animEffect transition="in" filter="fade">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0311" y="10277"/>
            <a:ext cx="8229600" cy="1143000"/>
          </a:xfrm>
          <a:noFill/>
        </p:spPr>
        <p:txBody>
          <a:bodyPr>
            <a:normAutofit/>
          </a:bodyPr>
          <a:lstStyle/>
          <a:p>
            <a:r>
              <a:rPr lang="ja-JP" altLang="en-US" sz="4000" b="1" dirty="0">
                <a:ln>
                  <a:solidFill>
                    <a:sysClr val="windowText" lastClr="000000"/>
                  </a:solidFill>
                </a:ln>
                <a:solidFill>
                  <a:srgbClr val="FFFF99"/>
                </a:solidFill>
              </a:rPr>
              <a:t>奉仕の三角形と </a:t>
            </a:r>
            <a:r>
              <a:rPr lang="en-US" altLang="ja-JP" sz="4000" b="1" dirty="0">
                <a:ln>
                  <a:solidFill>
                    <a:sysClr val="windowText" lastClr="000000"/>
                  </a:solidFill>
                </a:ln>
                <a:solidFill>
                  <a:srgbClr val="FFFF99"/>
                </a:solidFill>
              </a:rPr>
              <a:t>A R E A</a:t>
            </a:r>
            <a:endParaRPr kumimoji="1" lang="ja-JP" altLang="en-US" sz="4000" b="1" dirty="0">
              <a:ln>
                <a:solidFill>
                  <a:sysClr val="windowText" lastClr="000000"/>
                </a:solidFill>
              </a:ln>
              <a:solidFill>
                <a:srgbClr val="FFFF99"/>
              </a:solidFill>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1484784"/>
            <a:ext cx="4210874" cy="4032448"/>
          </a:xfrm>
        </p:spPr>
      </p:pic>
      <p:sp>
        <p:nvSpPr>
          <p:cNvPr id="6" name="正方形/長方形 5"/>
          <p:cNvSpPr/>
          <p:nvPr/>
        </p:nvSpPr>
        <p:spPr>
          <a:xfrm>
            <a:off x="4860032" y="1412776"/>
            <a:ext cx="3816424" cy="2062103"/>
          </a:xfrm>
          <a:prstGeom prst="rect">
            <a:avLst/>
          </a:prstGeom>
        </p:spPr>
        <p:txBody>
          <a:bodyPr wrap="square">
            <a:spAutoFit/>
          </a:bodyPr>
          <a:lstStyle/>
          <a:p>
            <a:r>
              <a:rPr lang="en-US" altLang="ja-JP" sz="3200" dirty="0"/>
              <a:t>A  Ability	</a:t>
            </a:r>
            <a:r>
              <a:rPr lang="ja-JP" altLang="en-US" sz="3200" dirty="0"/>
              <a:t>　　</a:t>
            </a:r>
            <a:r>
              <a:rPr lang="ja-JP" altLang="ja-JP" sz="3200" dirty="0"/>
              <a:t>能力</a:t>
            </a:r>
          </a:p>
          <a:p>
            <a:r>
              <a:rPr lang="en-US" altLang="ja-JP" sz="3200" dirty="0"/>
              <a:t>R  Reliability</a:t>
            </a:r>
            <a:r>
              <a:rPr lang="ja-JP" altLang="ja-JP" sz="3200" dirty="0"/>
              <a:t>　</a:t>
            </a:r>
            <a:r>
              <a:rPr lang="en-US" altLang="ja-JP" sz="3200" dirty="0"/>
              <a:t> </a:t>
            </a:r>
            <a:r>
              <a:rPr lang="ja-JP" altLang="ja-JP" sz="3200" dirty="0"/>
              <a:t>信頼性</a:t>
            </a:r>
          </a:p>
          <a:p>
            <a:r>
              <a:rPr lang="en-US" altLang="ja-JP" sz="3200" dirty="0"/>
              <a:t>E  Endurance</a:t>
            </a:r>
            <a:r>
              <a:rPr lang="ja-JP" altLang="en-US" sz="3200" dirty="0"/>
              <a:t>　</a:t>
            </a:r>
            <a:r>
              <a:rPr lang="ja-JP" altLang="ja-JP" sz="3200" dirty="0"/>
              <a:t>忍耐力</a:t>
            </a:r>
          </a:p>
          <a:p>
            <a:r>
              <a:rPr lang="en-US" altLang="ja-JP" sz="3200" dirty="0"/>
              <a:t>A  Action	</a:t>
            </a:r>
            <a:r>
              <a:rPr lang="ja-JP" altLang="en-US" sz="3200" dirty="0"/>
              <a:t>　　</a:t>
            </a:r>
            <a:r>
              <a:rPr lang="ja-JP" altLang="ja-JP" sz="3200" dirty="0"/>
              <a:t>行動力</a:t>
            </a:r>
          </a:p>
        </p:txBody>
      </p:sp>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81623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dirty="0">
                <a:solidFill>
                  <a:srgbClr val="FFFF99"/>
                </a:solidFill>
              </a:rPr>
              <a:t>Service not self </a:t>
            </a:r>
            <a:endParaRPr lang="ja-JP" altLang="en-US" dirty="0">
              <a:solidFill>
                <a:srgbClr val="FFFF99"/>
              </a:solidFill>
            </a:endParaRPr>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052736"/>
            <a:ext cx="6408712" cy="553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925442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dirty="0">
                <a:solidFill>
                  <a:srgbClr val="FFFF99"/>
                </a:solidFill>
              </a:rPr>
              <a:t>Service not self </a:t>
            </a:r>
            <a:endParaRPr lang="ja-JP" altLang="en-US" dirty="0">
              <a:solidFill>
                <a:srgbClr val="FFFF99"/>
              </a:solidFill>
            </a:endParaRPr>
          </a:p>
        </p:txBody>
      </p:sp>
      <p:sp>
        <p:nvSpPr>
          <p:cNvPr id="3" name="コンテンツ プレースホルダー 2"/>
          <p:cNvSpPr>
            <a:spLocks noGrp="1"/>
          </p:cNvSpPr>
          <p:nvPr>
            <p:ph idx="1"/>
          </p:nvPr>
        </p:nvSpPr>
        <p:spPr/>
        <p:txBody>
          <a:bodyPr/>
          <a:lstStyle/>
          <a:p>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52736"/>
            <a:ext cx="3854013"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052736"/>
            <a:ext cx="4187949"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図 5"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176295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295400"/>
          </a:xfrm>
        </p:spPr>
        <p:txBody>
          <a:bodyPr>
            <a:normAutofit/>
          </a:bodyPr>
          <a:lstStyle/>
          <a:p>
            <a:r>
              <a:rPr lang="ja-JP" altLang="en-US" sz="4000" dirty="0">
                <a:solidFill>
                  <a:srgbClr val="FFFFCC"/>
                </a:solidFill>
              </a:rPr>
              <a:t>身体障害児対策</a:t>
            </a:r>
          </a:p>
        </p:txBody>
      </p:sp>
      <p:sp>
        <p:nvSpPr>
          <p:cNvPr id="18435" name="Rectangle 3"/>
          <p:cNvSpPr>
            <a:spLocks noGrp="1" noChangeArrowheads="1"/>
          </p:cNvSpPr>
          <p:nvPr>
            <p:ph type="body" idx="1"/>
          </p:nvPr>
        </p:nvSpPr>
        <p:spPr>
          <a:xfrm>
            <a:off x="228600" y="1412776"/>
            <a:ext cx="8686800" cy="5445224"/>
          </a:xfrm>
        </p:spPr>
        <p:txBody>
          <a:bodyPr/>
          <a:lstStyle/>
          <a:p>
            <a:r>
              <a:rPr lang="en-US" altLang="ja-JP" sz="3600" dirty="0">
                <a:latin typeface="ＭＳ Ｐゴシック" charset="-128"/>
              </a:rPr>
              <a:t>1913</a:t>
            </a:r>
            <a:r>
              <a:rPr lang="ja-JP" altLang="en-US" sz="3600" dirty="0">
                <a:latin typeface="ＭＳ Ｐゴシック" charset="-128"/>
              </a:rPr>
              <a:t>年、シラキューズ・クラブによるリハビリテーション実施</a:t>
            </a:r>
          </a:p>
          <a:p>
            <a:r>
              <a:rPr lang="en-US" altLang="ja-JP" sz="3600" dirty="0">
                <a:latin typeface="ＭＳ Ｐゴシック" charset="-128"/>
              </a:rPr>
              <a:t>1915</a:t>
            </a:r>
            <a:r>
              <a:rPr lang="ja-JP" altLang="en-US" sz="3600" dirty="0">
                <a:latin typeface="ＭＳ Ｐゴシック" charset="-128"/>
              </a:rPr>
              <a:t>年、トレド・クラブによる肢体不自由児への教育事業</a:t>
            </a:r>
          </a:p>
          <a:p>
            <a:r>
              <a:rPr lang="ja-JP" altLang="en-US" sz="3600" dirty="0">
                <a:latin typeface="ＭＳ Ｐゴシック" charset="-128"/>
              </a:rPr>
              <a:t>エリリア・クラブによるオハイオ身体障害児協会の設立</a:t>
            </a:r>
          </a:p>
          <a:p>
            <a:r>
              <a:rPr lang="en-US" altLang="ja-JP" sz="3600" dirty="0">
                <a:latin typeface="ＭＳ Ｐゴシック" charset="-128"/>
              </a:rPr>
              <a:t>1939</a:t>
            </a:r>
            <a:r>
              <a:rPr lang="ja-JP" altLang="en-US" sz="3600" dirty="0">
                <a:latin typeface="ＭＳ Ｐゴシック" charset="-128"/>
              </a:rPr>
              <a:t>年、エリリア・クラブのエドガー・アレンによる国際身体障害児協会設立</a:t>
            </a:r>
            <a:endParaRPr lang="ja-JP" altLang="en-US" dirty="0">
              <a:latin typeface="ＭＳ Ｐゴシック" charset="-128"/>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97975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 calcmode="lin" valueType="num">
                                      <p:cBhvr additive="base">
                                        <p:cTn id="12"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nodeType="after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anim calcmode="lin" valueType="num">
                                      <p:cBhvr additive="base">
                                        <p:cTn id="23"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2592288"/>
          </a:xfrm>
        </p:spPr>
        <p:txBody>
          <a:bodyPr>
            <a:normAutofit fontScale="90000"/>
          </a:bodyPr>
          <a:lstStyle/>
          <a:p>
            <a:r>
              <a:rPr lang="en-US" altLang="ja-JP" sz="6600" dirty="0">
                <a:solidFill>
                  <a:srgbClr val="FFFF99"/>
                </a:solidFill>
              </a:rPr>
              <a:t>Service </a:t>
            </a:r>
            <a:r>
              <a:rPr lang="en-US" altLang="ja-JP" sz="6600" dirty="0">
                <a:solidFill>
                  <a:srgbClr val="FF0000"/>
                </a:solidFill>
              </a:rPr>
              <a:t>not</a:t>
            </a:r>
            <a:r>
              <a:rPr lang="en-US" altLang="ja-JP" sz="6600" dirty="0">
                <a:solidFill>
                  <a:srgbClr val="FFFF99"/>
                </a:solidFill>
              </a:rPr>
              <a:t> self</a:t>
            </a:r>
            <a:br>
              <a:rPr lang="ja-JP" altLang="en-US" sz="6600" dirty="0">
                <a:solidFill>
                  <a:srgbClr val="FFFF99"/>
                </a:solidFill>
              </a:rPr>
            </a:br>
            <a:r>
              <a:rPr lang="en-US" altLang="ja-JP" sz="6600" dirty="0">
                <a:solidFill>
                  <a:srgbClr val="FFFF99"/>
                </a:solidFill>
              </a:rPr>
              <a:t>Service </a:t>
            </a:r>
            <a:r>
              <a:rPr lang="en-US" altLang="ja-JP" sz="6600" dirty="0">
                <a:solidFill>
                  <a:srgbClr val="FF0000"/>
                </a:solidFill>
              </a:rPr>
              <a:t>before</a:t>
            </a:r>
            <a:r>
              <a:rPr lang="en-US" altLang="ja-JP" sz="6600" dirty="0">
                <a:solidFill>
                  <a:srgbClr val="FFFF99"/>
                </a:solidFill>
              </a:rPr>
              <a:t> self</a:t>
            </a:r>
            <a:br>
              <a:rPr lang="en-US" altLang="ja-JP" sz="6600" dirty="0">
                <a:solidFill>
                  <a:srgbClr val="FFFF99"/>
                </a:solidFill>
              </a:rPr>
            </a:br>
            <a:r>
              <a:rPr lang="en-US" altLang="ja-JP" sz="6600" dirty="0">
                <a:solidFill>
                  <a:srgbClr val="FFFF99"/>
                </a:solidFill>
              </a:rPr>
              <a:t>Service </a:t>
            </a:r>
            <a:r>
              <a:rPr lang="en-US" altLang="ja-JP" sz="6600" dirty="0">
                <a:solidFill>
                  <a:srgbClr val="FF0000"/>
                </a:solidFill>
              </a:rPr>
              <a:t>above</a:t>
            </a:r>
            <a:r>
              <a:rPr lang="en-US" altLang="ja-JP" sz="6600" dirty="0">
                <a:solidFill>
                  <a:srgbClr val="FFFF99"/>
                </a:solidFill>
              </a:rPr>
              <a:t> self </a:t>
            </a:r>
            <a:endParaRPr lang="ja-JP" altLang="en-US" sz="6600" dirty="0">
              <a:solidFill>
                <a:srgbClr val="FFFF99"/>
              </a:solidFill>
            </a:endParaRPr>
          </a:p>
        </p:txBody>
      </p:sp>
      <p:sp>
        <p:nvSpPr>
          <p:cNvPr id="3" name="コンテンツ プレースホルダー 2"/>
          <p:cNvSpPr>
            <a:spLocks noGrp="1"/>
          </p:cNvSpPr>
          <p:nvPr>
            <p:ph idx="1"/>
          </p:nvPr>
        </p:nvSpPr>
        <p:spPr>
          <a:xfrm>
            <a:off x="609600" y="4653136"/>
            <a:ext cx="8229600" cy="1224136"/>
          </a:xfrm>
        </p:spPr>
        <p:txBody>
          <a:bodyPr>
            <a:normAutofit/>
          </a:bodyPr>
          <a:lstStyle/>
          <a:p>
            <a:pPr marL="0" indent="0" algn="ctr">
              <a:buNone/>
            </a:pPr>
            <a:r>
              <a:rPr lang="ja-JP" altLang="en-US" dirty="0"/>
              <a:t>当初の意味が変化して、人道的奉仕活動を</a:t>
            </a:r>
          </a:p>
          <a:p>
            <a:pPr marL="0" indent="0" algn="ctr">
              <a:buNone/>
            </a:pPr>
            <a:r>
              <a:rPr kumimoji="1" lang="ja-JP" altLang="en-US" dirty="0"/>
              <a:t>意味するモットーになる</a:t>
            </a:r>
          </a:p>
        </p:txBody>
      </p:sp>
      <p:sp>
        <p:nvSpPr>
          <p:cNvPr id="6" name="コンテンツ プレースホルダー 2"/>
          <p:cNvSpPr txBox="1">
            <a:spLocks/>
          </p:cNvSpPr>
          <p:nvPr/>
        </p:nvSpPr>
        <p:spPr>
          <a:xfrm>
            <a:off x="609600" y="3573016"/>
            <a:ext cx="8229600" cy="7837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ja-JP" dirty="0"/>
              <a:t>他人のことを思い遣り他人のために尽くすこと</a:t>
            </a:r>
            <a:endParaRPr lang="ja-JP" altLang="en-US" dirty="0"/>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210851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000" fill="hold"/>
                                        <p:tgtEl>
                                          <p:spTgt spid="6"/>
                                        </p:tgtEl>
                                        <p:attrNameLst>
                                          <p:attrName>ppt_x</p:attrName>
                                        </p:attrNameLst>
                                      </p:cBhvr>
                                      <p:tavLst>
                                        <p:tav tm="0">
                                          <p:val>
                                            <p:strVal val="#ppt_x"/>
                                          </p:val>
                                        </p:tav>
                                        <p:tav tm="100000">
                                          <p:val>
                                            <p:strVal val="#ppt_x"/>
                                          </p:val>
                                        </p:tav>
                                      </p:tavLst>
                                    </p:anim>
                                    <p:anim calcmode="lin" valueType="num">
                                      <p:cBhvr additive="base">
                                        <p:cTn id="15" dur="2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4000"/>
                            </p:stCondLst>
                            <p:childTnLst>
                              <p:par>
                                <p:cTn id="17" presetID="2" presetClass="entr" presetSubtype="4"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6000"/>
                            </p:stCondLst>
                            <p:childTnLst>
                              <p:par>
                                <p:cTn id="22" presetID="2" presetClass="entr" presetSubtype="4"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0"/>
            <a:ext cx="7772400" cy="990600"/>
          </a:xfrm>
        </p:spPr>
        <p:txBody>
          <a:bodyPr>
            <a:normAutofit/>
          </a:bodyPr>
          <a:lstStyle/>
          <a:p>
            <a:pPr eaLnBrk="1" hangingPunct="1"/>
            <a:r>
              <a:rPr lang="ja-JP" altLang="en-US" sz="4000" dirty="0">
                <a:solidFill>
                  <a:srgbClr val="FFFF99"/>
                </a:solidFill>
              </a:rPr>
              <a:t>奉仕活動の実践をめぐる論争</a:t>
            </a:r>
          </a:p>
        </p:txBody>
      </p:sp>
      <p:sp>
        <p:nvSpPr>
          <p:cNvPr id="210947" name="AutoShape 3"/>
          <p:cNvSpPr>
            <a:spLocks noChangeArrowheads="1"/>
          </p:cNvSpPr>
          <p:nvPr/>
        </p:nvSpPr>
        <p:spPr bwMode="auto">
          <a:xfrm>
            <a:off x="533400" y="1295400"/>
            <a:ext cx="3119438" cy="914400"/>
          </a:xfrm>
          <a:prstGeom prst="parallelogram">
            <a:avLst>
              <a:gd name="adj" fmla="val 85286"/>
            </a:avLst>
          </a:prstGeom>
          <a:solidFill>
            <a:schemeClr val="accent1"/>
          </a:solidFill>
          <a:ln w="9525">
            <a:solidFill>
              <a:srgbClr val="FFFFFF"/>
            </a:solidFill>
            <a:miter lim="800000"/>
            <a:headEnd/>
            <a:tailEnd/>
          </a:ln>
        </p:spPr>
        <p:txBody>
          <a:bodyPr wrap="none" anchor="ctr"/>
          <a:lstStyle/>
          <a:p>
            <a:pPr algn="ctr"/>
            <a:r>
              <a:rPr lang="ja-JP" altLang="en-US" sz="3200" dirty="0"/>
              <a:t>奉仕の心</a:t>
            </a:r>
          </a:p>
          <a:p>
            <a:pPr algn="ctr"/>
            <a:r>
              <a:rPr lang="ja-JP" altLang="en-US" sz="3200" dirty="0"/>
              <a:t>の形成</a:t>
            </a:r>
          </a:p>
        </p:txBody>
      </p:sp>
      <p:sp>
        <p:nvSpPr>
          <p:cNvPr id="210948" name="AutoShape 4"/>
          <p:cNvSpPr>
            <a:spLocks noChangeArrowheads="1"/>
          </p:cNvSpPr>
          <p:nvPr/>
        </p:nvSpPr>
        <p:spPr bwMode="auto">
          <a:xfrm>
            <a:off x="3652838" y="1323471"/>
            <a:ext cx="2967038" cy="914400"/>
          </a:xfrm>
          <a:prstGeom prst="parallelogram">
            <a:avLst>
              <a:gd name="adj" fmla="val 81120"/>
            </a:avLst>
          </a:prstGeom>
          <a:solidFill>
            <a:schemeClr val="accent1"/>
          </a:solidFill>
          <a:ln w="9525">
            <a:solidFill>
              <a:schemeClr val="accent5">
                <a:lumMod val="20000"/>
                <a:lumOff val="80000"/>
              </a:schemeClr>
            </a:solidFill>
            <a:miter lim="800000"/>
            <a:headEnd/>
            <a:tailEnd/>
          </a:ln>
        </p:spPr>
        <p:txBody>
          <a:bodyPr wrap="none" anchor="ctr"/>
          <a:lstStyle/>
          <a:p>
            <a:pPr algn="ctr"/>
            <a:r>
              <a:rPr lang="ja-JP" altLang="en-US" sz="3200" dirty="0"/>
              <a:t>利益の</a:t>
            </a:r>
          </a:p>
          <a:p>
            <a:pPr algn="ctr"/>
            <a:r>
              <a:rPr lang="ja-JP" altLang="en-US" sz="3200" dirty="0"/>
              <a:t>適正配分</a:t>
            </a:r>
          </a:p>
        </p:txBody>
      </p:sp>
      <p:sp>
        <p:nvSpPr>
          <p:cNvPr id="210950" name="AutoShape 6"/>
          <p:cNvSpPr>
            <a:spLocks noChangeArrowheads="1"/>
          </p:cNvSpPr>
          <p:nvPr/>
        </p:nvSpPr>
        <p:spPr bwMode="auto">
          <a:xfrm>
            <a:off x="2332012" y="2438400"/>
            <a:ext cx="2967038" cy="914400"/>
          </a:xfrm>
          <a:prstGeom prst="parallelogram">
            <a:avLst>
              <a:gd name="adj" fmla="val 81120"/>
            </a:avLst>
          </a:prstGeom>
          <a:solidFill>
            <a:schemeClr val="accent1"/>
          </a:solidFill>
          <a:ln w="9525">
            <a:solidFill>
              <a:schemeClr val="accent5">
                <a:lumMod val="20000"/>
                <a:lumOff val="80000"/>
              </a:schemeClr>
            </a:solidFill>
            <a:miter lim="800000"/>
            <a:headEnd/>
            <a:tailEnd/>
          </a:ln>
        </p:spPr>
        <p:txBody>
          <a:bodyPr wrap="none" anchor="ctr"/>
          <a:lstStyle/>
          <a:p>
            <a:pPr algn="ctr"/>
            <a:r>
              <a:rPr lang="ja-JP" altLang="en-US" sz="3200" dirty="0"/>
              <a:t>業界全体</a:t>
            </a:r>
          </a:p>
          <a:p>
            <a:pPr algn="ctr"/>
            <a:r>
              <a:rPr lang="ja-JP" altLang="en-US" sz="3200" dirty="0"/>
              <a:t>の向上</a:t>
            </a:r>
          </a:p>
        </p:txBody>
      </p:sp>
      <p:sp>
        <p:nvSpPr>
          <p:cNvPr id="210951" name="AutoShape 7"/>
          <p:cNvSpPr>
            <a:spLocks noChangeArrowheads="1"/>
          </p:cNvSpPr>
          <p:nvPr/>
        </p:nvSpPr>
        <p:spPr bwMode="auto">
          <a:xfrm>
            <a:off x="5385009" y="2418413"/>
            <a:ext cx="2967038" cy="914400"/>
          </a:xfrm>
          <a:prstGeom prst="parallelogram">
            <a:avLst>
              <a:gd name="adj" fmla="val 81120"/>
            </a:avLst>
          </a:prstGeom>
          <a:solidFill>
            <a:schemeClr val="accent1"/>
          </a:solidFill>
          <a:ln w="9525">
            <a:solidFill>
              <a:schemeClr val="accent5">
                <a:lumMod val="20000"/>
                <a:lumOff val="80000"/>
              </a:schemeClr>
            </a:solidFill>
            <a:miter lim="800000"/>
            <a:headEnd/>
            <a:tailEnd/>
          </a:ln>
        </p:spPr>
        <p:txBody>
          <a:bodyPr wrap="none" anchor="ctr"/>
          <a:lstStyle/>
          <a:p>
            <a:pPr algn="ctr"/>
            <a:r>
              <a:rPr lang="ja-JP" altLang="en-US" sz="3200" dirty="0"/>
              <a:t>個人奉仕</a:t>
            </a:r>
          </a:p>
        </p:txBody>
      </p:sp>
      <p:sp>
        <p:nvSpPr>
          <p:cNvPr id="210952" name="AutoShape 8"/>
          <p:cNvSpPr>
            <a:spLocks noChangeArrowheads="1"/>
          </p:cNvSpPr>
          <p:nvPr/>
        </p:nvSpPr>
        <p:spPr bwMode="auto">
          <a:xfrm>
            <a:off x="304800" y="4343400"/>
            <a:ext cx="2967038" cy="914400"/>
          </a:xfrm>
          <a:prstGeom prst="parallelogram">
            <a:avLst>
              <a:gd name="adj" fmla="val 81120"/>
            </a:avLst>
          </a:prstGeom>
          <a:solidFill>
            <a:srgbClr val="FFFFCC"/>
          </a:solidFill>
          <a:ln w="9525">
            <a:solidFill>
              <a:srgbClr val="FF0000"/>
            </a:solidFill>
            <a:miter lim="800000"/>
            <a:headEnd/>
            <a:tailEnd/>
          </a:ln>
        </p:spPr>
        <p:txBody>
          <a:bodyPr wrap="none" anchor="ctr"/>
          <a:lstStyle/>
          <a:p>
            <a:pPr algn="ctr"/>
            <a:r>
              <a:rPr lang="ja-JP" altLang="en-US" sz="3200" dirty="0">
                <a:solidFill>
                  <a:schemeClr val="bg1"/>
                </a:solidFill>
              </a:rPr>
              <a:t>人道主義</a:t>
            </a:r>
          </a:p>
          <a:p>
            <a:pPr algn="ctr"/>
            <a:r>
              <a:rPr lang="ja-JP" altLang="en-US" sz="3200" dirty="0">
                <a:solidFill>
                  <a:schemeClr val="bg1"/>
                </a:solidFill>
              </a:rPr>
              <a:t>的活動</a:t>
            </a:r>
          </a:p>
        </p:txBody>
      </p:sp>
      <p:sp>
        <p:nvSpPr>
          <p:cNvPr id="210953" name="AutoShape 9"/>
          <p:cNvSpPr>
            <a:spLocks noChangeArrowheads="1"/>
          </p:cNvSpPr>
          <p:nvPr/>
        </p:nvSpPr>
        <p:spPr bwMode="auto">
          <a:xfrm>
            <a:off x="3048000" y="4343400"/>
            <a:ext cx="2967038" cy="914400"/>
          </a:xfrm>
          <a:prstGeom prst="parallelogram">
            <a:avLst>
              <a:gd name="adj" fmla="val 81120"/>
            </a:avLst>
          </a:prstGeom>
          <a:solidFill>
            <a:srgbClr val="FFFFCC"/>
          </a:solidFill>
          <a:ln w="9525">
            <a:solidFill>
              <a:srgbClr val="FF0000"/>
            </a:solidFill>
            <a:miter lim="800000"/>
            <a:headEnd/>
            <a:tailEnd/>
          </a:ln>
        </p:spPr>
        <p:txBody>
          <a:bodyPr wrap="none" anchor="ctr"/>
          <a:lstStyle/>
          <a:p>
            <a:pPr algn="ctr"/>
            <a:r>
              <a:rPr lang="ja-JP" altLang="en-US" sz="3200" dirty="0">
                <a:solidFill>
                  <a:schemeClr val="bg1"/>
                </a:solidFill>
              </a:rPr>
              <a:t>実践活動</a:t>
            </a:r>
          </a:p>
        </p:txBody>
      </p:sp>
      <p:sp>
        <p:nvSpPr>
          <p:cNvPr id="210954" name="AutoShape 10"/>
          <p:cNvSpPr>
            <a:spLocks noChangeArrowheads="1"/>
          </p:cNvSpPr>
          <p:nvPr/>
        </p:nvSpPr>
        <p:spPr bwMode="auto">
          <a:xfrm>
            <a:off x="2843808" y="5715000"/>
            <a:ext cx="3018830" cy="914400"/>
          </a:xfrm>
          <a:prstGeom prst="parallelogram">
            <a:avLst>
              <a:gd name="adj" fmla="val 81120"/>
            </a:avLst>
          </a:prstGeom>
          <a:solidFill>
            <a:srgbClr val="FFFFCC"/>
          </a:solidFill>
          <a:ln w="9525">
            <a:solidFill>
              <a:srgbClr val="FF0000"/>
            </a:solidFill>
            <a:miter lim="800000"/>
            <a:headEnd/>
            <a:tailEnd/>
          </a:ln>
        </p:spPr>
        <p:txBody>
          <a:bodyPr wrap="none" anchor="ctr"/>
          <a:lstStyle/>
          <a:p>
            <a:pPr algn="ctr"/>
            <a:r>
              <a:rPr lang="ja-JP" altLang="en-US" sz="3200" dirty="0">
                <a:solidFill>
                  <a:schemeClr val="bg1"/>
                </a:solidFill>
              </a:rPr>
              <a:t>金銭的</a:t>
            </a:r>
          </a:p>
          <a:p>
            <a:pPr algn="ctr"/>
            <a:r>
              <a:rPr lang="ja-JP" altLang="en-US" sz="3200" dirty="0">
                <a:solidFill>
                  <a:schemeClr val="bg1"/>
                </a:solidFill>
              </a:rPr>
              <a:t>奉仕活動</a:t>
            </a:r>
          </a:p>
        </p:txBody>
      </p:sp>
      <p:sp>
        <p:nvSpPr>
          <p:cNvPr id="210955" name="AutoShape 11"/>
          <p:cNvSpPr>
            <a:spLocks noChangeArrowheads="1"/>
          </p:cNvSpPr>
          <p:nvPr/>
        </p:nvSpPr>
        <p:spPr bwMode="auto">
          <a:xfrm>
            <a:off x="5638800" y="5715000"/>
            <a:ext cx="2967038" cy="914400"/>
          </a:xfrm>
          <a:prstGeom prst="parallelogram">
            <a:avLst>
              <a:gd name="adj" fmla="val 81120"/>
            </a:avLst>
          </a:prstGeom>
          <a:solidFill>
            <a:srgbClr val="FFFFCC"/>
          </a:solidFill>
          <a:ln w="9525">
            <a:solidFill>
              <a:srgbClr val="FF0000"/>
            </a:solidFill>
            <a:miter lim="800000"/>
            <a:headEnd/>
            <a:tailEnd/>
          </a:ln>
        </p:spPr>
        <p:txBody>
          <a:bodyPr wrap="none" anchor="ctr"/>
          <a:lstStyle/>
          <a:p>
            <a:pPr algn="ctr"/>
            <a:r>
              <a:rPr lang="ja-JP" altLang="en-US" sz="3200" dirty="0">
                <a:solidFill>
                  <a:schemeClr val="bg1"/>
                </a:solidFill>
              </a:rPr>
              <a:t>団体奉仕</a:t>
            </a:r>
          </a:p>
        </p:txBody>
      </p:sp>
      <p:pic>
        <p:nvPicPr>
          <p:cNvPr id="210956" name="Picture 12" descr="colorbar"/>
          <p:cNvPicPr>
            <a:picLocks noChangeAspect="1" noChangeArrowheads="1" noCrop="1"/>
          </p:cNvPicPr>
          <p:nvPr/>
        </p:nvPicPr>
        <p:blipFill>
          <a:blip r:embed="rId3"/>
          <a:srcRect/>
          <a:stretch>
            <a:fillRect/>
          </a:stretch>
        </p:blipFill>
        <p:spPr bwMode="auto">
          <a:xfrm>
            <a:off x="250825" y="3888106"/>
            <a:ext cx="8642350" cy="45719"/>
          </a:xfrm>
          <a:prstGeom prst="rect">
            <a:avLst/>
          </a:prstGeom>
          <a:noFill/>
          <a:ln w="9525">
            <a:noFill/>
            <a:miter lim="800000"/>
            <a:headEnd/>
            <a:tailEnd/>
          </a:ln>
        </p:spPr>
      </p:pic>
      <p:pic>
        <p:nvPicPr>
          <p:cNvPr id="13" name="図 12" descr="genryu.gif"/>
          <p:cNvPicPr>
            <a:picLocks noChangeAspect="1"/>
          </p:cNvPicPr>
          <p:nvPr/>
        </p:nvPicPr>
        <p:blipFill>
          <a:blip r:embed="rId4" cstate="print"/>
          <a:stretch>
            <a:fillRect/>
          </a:stretch>
        </p:blipFill>
        <p:spPr>
          <a:xfrm>
            <a:off x="946" y="6498632"/>
            <a:ext cx="1261602" cy="357166"/>
          </a:xfrm>
          <a:prstGeom prst="rect">
            <a:avLst/>
          </a:prstGeom>
        </p:spPr>
      </p:pic>
    </p:spTree>
    <p:extLst>
      <p:ext uri="{BB962C8B-B14F-4D97-AF65-F5344CB8AC3E}">
        <p14:creationId xmlns:p14="http://schemas.microsoft.com/office/powerpoint/2010/main" val="1284279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0947"/>
                                        </p:tgtEl>
                                        <p:attrNameLst>
                                          <p:attrName>style.visibility</p:attrName>
                                        </p:attrNameLst>
                                      </p:cBhvr>
                                      <p:to>
                                        <p:strVal val="visible"/>
                                      </p:to>
                                    </p:set>
                                    <p:anim calcmode="lin" valueType="num">
                                      <p:cBhvr additive="base">
                                        <p:cTn id="7" dur="2000" fill="hold"/>
                                        <p:tgtEl>
                                          <p:spTgt spid="210947"/>
                                        </p:tgtEl>
                                        <p:attrNameLst>
                                          <p:attrName>ppt_x</p:attrName>
                                        </p:attrNameLst>
                                      </p:cBhvr>
                                      <p:tavLst>
                                        <p:tav tm="0">
                                          <p:val>
                                            <p:strVal val="0-#ppt_w/2"/>
                                          </p:val>
                                        </p:tav>
                                        <p:tav tm="100000">
                                          <p:val>
                                            <p:strVal val="#ppt_x"/>
                                          </p:val>
                                        </p:tav>
                                      </p:tavLst>
                                    </p:anim>
                                    <p:anim calcmode="lin" valueType="num">
                                      <p:cBhvr additive="base">
                                        <p:cTn id="8" dur="2000" fill="hold"/>
                                        <p:tgtEl>
                                          <p:spTgt spid="21094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210948"/>
                                        </p:tgtEl>
                                        <p:attrNameLst>
                                          <p:attrName>style.visibility</p:attrName>
                                        </p:attrNameLst>
                                      </p:cBhvr>
                                      <p:to>
                                        <p:strVal val="visible"/>
                                      </p:to>
                                    </p:set>
                                    <p:anim calcmode="lin" valueType="num">
                                      <p:cBhvr additive="base">
                                        <p:cTn id="12" dur="2000" fill="hold"/>
                                        <p:tgtEl>
                                          <p:spTgt spid="210948"/>
                                        </p:tgtEl>
                                        <p:attrNameLst>
                                          <p:attrName>ppt_x</p:attrName>
                                        </p:attrNameLst>
                                      </p:cBhvr>
                                      <p:tavLst>
                                        <p:tav tm="0">
                                          <p:val>
                                            <p:strVal val="0-#ppt_w/2"/>
                                          </p:val>
                                        </p:tav>
                                        <p:tav tm="100000">
                                          <p:val>
                                            <p:strVal val="#ppt_x"/>
                                          </p:val>
                                        </p:tav>
                                      </p:tavLst>
                                    </p:anim>
                                    <p:anim calcmode="lin" valueType="num">
                                      <p:cBhvr additive="base">
                                        <p:cTn id="13" dur="2000" fill="hold"/>
                                        <p:tgtEl>
                                          <p:spTgt spid="210948"/>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210950"/>
                                        </p:tgtEl>
                                        <p:attrNameLst>
                                          <p:attrName>style.visibility</p:attrName>
                                        </p:attrNameLst>
                                      </p:cBhvr>
                                      <p:to>
                                        <p:strVal val="visible"/>
                                      </p:to>
                                    </p:set>
                                    <p:anim calcmode="lin" valueType="num">
                                      <p:cBhvr additive="base">
                                        <p:cTn id="17" dur="2000" fill="hold"/>
                                        <p:tgtEl>
                                          <p:spTgt spid="210950"/>
                                        </p:tgtEl>
                                        <p:attrNameLst>
                                          <p:attrName>ppt_x</p:attrName>
                                        </p:attrNameLst>
                                      </p:cBhvr>
                                      <p:tavLst>
                                        <p:tav tm="0">
                                          <p:val>
                                            <p:strVal val="0-#ppt_w/2"/>
                                          </p:val>
                                        </p:tav>
                                        <p:tav tm="100000">
                                          <p:val>
                                            <p:strVal val="#ppt_x"/>
                                          </p:val>
                                        </p:tav>
                                      </p:tavLst>
                                    </p:anim>
                                    <p:anim calcmode="lin" valueType="num">
                                      <p:cBhvr additive="base">
                                        <p:cTn id="18" dur="2000" fill="hold"/>
                                        <p:tgtEl>
                                          <p:spTgt spid="210950"/>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grpId="0" nodeType="afterEffect">
                                  <p:stCondLst>
                                    <p:cond delay="0"/>
                                  </p:stCondLst>
                                  <p:childTnLst>
                                    <p:set>
                                      <p:cBhvr>
                                        <p:cTn id="21" dur="1" fill="hold">
                                          <p:stCondLst>
                                            <p:cond delay="0"/>
                                          </p:stCondLst>
                                        </p:cTn>
                                        <p:tgtEl>
                                          <p:spTgt spid="210951"/>
                                        </p:tgtEl>
                                        <p:attrNameLst>
                                          <p:attrName>style.visibility</p:attrName>
                                        </p:attrNameLst>
                                      </p:cBhvr>
                                      <p:to>
                                        <p:strVal val="visible"/>
                                      </p:to>
                                    </p:set>
                                    <p:anim calcmode="lin" valueType="num">
                                      <p:cBhvr additive="base">
                                        <p:cTn id="22" dur="2000" fill="hold"/>
                                        <p:tgtEl>
                                          <p:spTgt spid="210951"/>
                                        </p:tgtEl>
                                        <p:attrNameLst>
                                          <p:attrName>ppt_x</p:attrName>
                                        </p:attrNameLst>
                                      </p:cBhvr>
                                      <p:tavLst>
                                        <p:tav tm="0">
                                          <p:val>
                                            <p:strVal val="0-#ppt_w/2"/>
                                          </p:val>
                                        </p:tav>
                                        <p:tav tm="100000">
                                          <p:val>
                                            <p:strVal val="#ppt_x"/>
                                          </p:val>
                                        </p:tav>
                                      </p:tavLst>
                                    </p:anim>
                                    <p:anim calcmode="lin" valueType="num">
                                      <p:cBhvr additive="base">
                                        <p:cTn id="23" dur="2000" fill="hold"/>
                                        <p:tgtEl>
                                          <p:spTgt spid="21095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10956"/>
                                        </p:tgtEl>
                                        <p:attrNameLst>
                                          <p:attrName>style.visibility</p:attrName>
                                        </p:attrNameLst>
                                      </p:cBhvr>
                                      <p:to>
                                        <p:strVal val="visible"/>
                                      </p:to>
                                    </p:set>
                                    <p:anim calcmode="lin" valueType="num">
                                      <p:cBhvr additive="base">
                                        <p:cTn id="28" dur="500" fill="hold"/>
                                        <p:tgtEl>
                                          <p:spTgt spid="210956"/>
                                        </p:tgtEl>
                                        <p:attrNameLst>
                                          <p:attrName>ppt_x</p:attrName>
                                        </p:attrNameLst>
                                      </p:cBhvr>
                                      <p:tavLst>
                                        <p:tav tm="0">
                                          <p:val>
                                            <p:strVal val="0-#ppt_w/2"/>
                                          </p:val>
                                        </p:tav>
                                        <p:tav tm="100000">
                                          <p:val>
                                            <p:strVal val="#ppt_x"/>
                                          </p:val>
                                        </p:tav>
                                      </p:tavLst>
                                    </p:anim>
                                    <p:anim calcmode="lin" valueType="num">
                                      <p:cBhvr additive="base">
                                        <p:cTn id="29" dur="500" fill="hold"/>
                                        <p:tgtEl>
                                          <p:spTgt spid="210956"/>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210952"/>
                                        </p:tgtEl>
                                        <p:attrNameLst>
                                          <p:attrName>style.visibility</p:attrName>
                                        </p:attrNameLst>
                                      </p:cBhvr>
                                      <p:to>
                                        <p:strVal val="visible"/>
                                      </p:to>
                                    </p:set>
                                    <p:anim calcmode="lin" valueType="num">
                                      <p:cBhvr additive="base">
                                        <p:cTn id="33" dur="2000" fill="hold"/>
                                        <p:tgtEl>
                                          <p:spTgt spid="210952"/>
                                        </p:tgtEl>
                                        <p:attrNameLst>
                                          <p:attrName>ppt_x</p:attrName>
                                        </p:attrNameLst>
                                      </p:cBhvr>
                                      <p:tavLst>
                                        <p:tav tm="0">
                                          <p:val>
                                            <p:strVal val="0-#ppt_w/2"/>
                                          </p:val>
                                        </p:tav>
                                        <p:tav tm="100000">
                                          <p:val>
                                            <p:strVal val="#ppt_x"/>
                                          </p:val>
                                        </p:tav>
                                      </p:tavLst>
                                    </p:anim>
                                    <p:anim calcmode="lin" valueType="num">
                                      <p:cBhvr additive="base">
                                        <p:cTn id="34" dur="2000" fill="hold"/>
                                        <p:tgtEl>
                                          <p:spTgt spid="210952"/>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210953"/>
                                        </p:tgtEl>
                                        <p:attrNameLst>
                                          <p:attrName>style.visibility</p:attrName>
                                        </p:attrNameLst>
                                      </p:cBhvr>
                                      <p:to>
                                        <p:strVal val="visible"/>
                                      </p:to>
                                    </p:set>
                                    <p:anim calcmode="lin" valueType="num">
                                      <p:cBhvr additive="base">
                                        <p:cTn id="38" dur="2000" fill="hold"/>
                                        <p:tgtEl>
                                          <p:spTgt spid="210953"/>
                                        </p:tgtEl>
                                        <p:attrNameLst>
                                          <p:attrName>ppt_x</p:attrName>
                                        </p:attrNameLst>
                                      </p:cBhvr>
                                      <p:tavLst>
                                        <p:tav tm="0">
                                          <p:val>
                                            <p:strVal val="0-#ppt_w/2"/>
                                          </p:val>
                                        </p:tav>
                                        <p:tav tm="100000">
                                          <p:val>
                                            <p:strVal val="#ppt_x"/>
                                          </p:val>
                                        </p:tav>
                                      </p:tavLst>
                                    </p:anim>
                                    <p:anim calcmode="lin" valueType="num">
                                      <p:cBhvr additive="base">
                                        <p:cTn id="39" dur="2000" fill="hold"/>
                                        <p:tgtEl>
                                          <p:spTgt spid="210953"/>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8" fill="hold" grpId="0" nodeType="afterEffect">
                                  <p:stCondLst>
                                    <p:cond delay="400"/>
                                  </p:stCondLst>
                                  <p:childTnLst>
                                    <p:set>
                                      <p:cBhvr>
                                        <p:cTn id="42" dur="1" fill="hold">
                                          <p:stCondLst>
                                            <p:cond delay="0"/>
                                          </p:stCondLst>
                                        </p:cTn>
                                        <p:tgtEl>
                                          <p:spTgt spid="210954"/>
                                        </p:tgtEl>
                                        <p:attrNameLst>
                                          <p:attrName>style.visibility</p:attrName>
                                        </p:attrNameLst>
                                      </p:cBhvr>
                                      <p:to>
                                        <p:strVal val="visible"/>
                                      </p:to>
                                    </p:set>
                                    <p:anim calcmode="lin" valueType="num">
                                      <p:cBhvr additive="base">
                                        <p:cTn id="43" dur="2000" fill="hold"/>
                                        <p:tgtEl>
                                          <p:spTgt spid="210954"/>
                                        </p:tgtEl>
                                        <p:attrNameLst>
                                          <p:attrName>ppt_x</p:attrName>
                                        </p:attrNameLst>
                                      </p:cBhvr>
                                      <p:tavLst>
                                        <p:tav tm="0">
                                          <p:val>
                                            <p:strVal val="0-#ppt_w/2"/>
                                          </p:val>
                                        </p:tav>
                                        <p:tav tm="100000">
                                          <p:val>
                                            <p:strVal val="#ppt_x"/>
                                          </p:val>
                                        </p:tav>
                                      </p:tavLst>
                                    </p:anim>
                                    <p:anim calcmode="lin" valueType="num">
                                      <p:cBhvr additive="base">
                                        <p:cTn id="44" dur="2000" fill="hold"/>
                                        <p:tgtEl>
                                          <p:spTgt spid="210954"/>
                                        </p:tgtEl>
                                        <p:attrNameLst>
                                          <p:attrName>ppt_y</p:attrName>
                                        </p:attrNameLst>
                                      </p:cBhvr>
                                      <p:tavLst>
                                        <p:tav tm="0">
                                          <p:val>
                                            <p:strVal val="#ppt_y"/>
                                          </p:val>
                                        </p:tav>
                                        <p:tav tm="100000">
                                          <p:val>
                                            <p:strVal val="#ppt_y"/>
                                          </p:val>
                                        </p:tav>
                                      </p:tavLst>
                                    </p:anim>
                                  </p:childTnLst>
                                </p:cTn>
                              </p:par>
                            </p:childTnLst>
                          </p:cTn>
                        </p:par>
                        <p:par>
                          <p:cTn id="45" fill="hold">
                            <p:stCondLst>
                              <p:cond delay="6900"/>
                            </p:stCondLst>
                            <p:childTnLst>
                              <p:par>
                                <p:cTn id="46" presetID="2" presetClass="entr" presetSubtype="8" fill="hold" grpId="0" nodeType="afterEffect">
                                  <p:stCondLst>
                                    <p:cond delay="0"/>
                                  </p:stCondLst>
                                  <p:childTnLst>
                                    <p:set>
                                      <p:cBhvr>
                                        <p:cTn id="47" dur="1" fill="hold">
                                          <p:stCondLst>
                                            <p:cond delay="0"/>
                                          </p:stCondLst>
                                        </p:cTn>
                                        <p:tgtEl>
                                          <p:spTgt spid="210955"/>
                                        </p:tgtEl>
                                        <p:attrNameLst>
                                          <p:attrName>style.visibility</p:attrName>
                                        </p:attrNameLst>
                                      </p:cBhvr>
                                      <p:to>
                                        <p:strVal val="visible"/>
                                      </p:to>
                                    </p:set>
                                    <p:anim calcmode="lin" valueType="num">
                                      <p:cBhvr additive="base">
                                        <p:cTn id="48" dur="2000" fill="hold"/>
                                        <p:tgtEl>
                                          <p:spTgt spid="210955"/>
                                        </p:tgtEl>
                                        <p:attrNameLst>
                                          <p:attrName>ppt_x</p:attrName>
                                        </p:attrNameLst>
                                      </p:cBhvr>
                                      <p:tavLst>
                                        <p:tav tm="0">
                                          <p:val>
                                            <p:strVal val="0-#ppt_w/2"/>
                                          </p:val>
                                        </p:tav>
                                        <p:tav tm="100000">
                                          <p:val>
                                            <p:strVal val="#ppt_x"/>
                                          </p:val>
                                        </p:tav>
                                      </p:tavLst>
                                    </p:anim>
                                    <p:anim calcmode="lin" valueType="num">
                                      <p:cBhvr additive="base">
                                        <p:cTn id="49" dur="2000" fill="hold"/>
                                        <p:tgtEl>
                                          <p:spTgt spid="2109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animBg="1" autoUpdateAnimBg="0"/>
      <p:bldP spid="210948" grpId="0" animBg="1" autoUpdateAnimBg="0"/>
      <p:bldP spid="210950" grpId="0" animBg="1" autoUpdateAnimBg="0"/>
      <p:bldP spid="210951" grpId="0" animBg="1" autoUpdateAnimBg="0"/>
      <p:bldP spid="210952" grpId="0" animBg="1" autoUpdateAnimBg="0"/>
      <p:bldP spid="210953" grpId="0" animBg="1" autoUpdateAnimBg="0"/>
      <p:bldP spid="210954" grpId="0" animBg="1" autoUpdateAnimBg="0"/>
      <p:bldP spid="210955"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8100"/>
            <a:ext cx="7772400" cy="1143000"/>
          </a:xfrm>
        </p:spPr>
        <p:txBody>
          <a:bodyPr>
            <a:normAutofit/>
          </a:bodyPr>
          <a:lstStyle/>
          <a:p>
            <a:r>
              <a:rPr lang="ja-JP" altLang="en-US" sz="4000" dirty="0">
                <a:solidFill>
                  <a:srgbClr val="FFFF99"/>
                </a:solidFill>
                <a:latin typeface="ＭＳ Ｐゴシック" charset="-128"/>
              </a:rPr>
              <a:t>決議</a:t>
            </a:r>
            <a:r>
              <a:rPr lang="en-US" altLang="ja-JP" sz="4000" dirty="0">
                <a:solidFill>
                  <a:srgbClr val="FFFF99"/>
                </a:solidFill>
                <a:latin typeface="ＭＳ Ｐゴシック" charset="-128"/>
              </a:rPr>
              <a:t>23-34</a:t>
            </a:r>
            <a:endParaRPr kumimoji="1" lang="ja-JP" altLang="en-US" sz="4000" dirty="0">
              <a:solidFill>
                <a:srgbClr val="FFFF99"/>
              </a:solidFill>
            </a:endParaRPr>
          </a:p>
        </p:txBody>
      </p:sp>
      <p:sp>
        <p:nvSpPr>
          <p:cNvPr id="3" name="コンテンツ プレースホルダ 2"/>
          <p:cNvSpPr>
            <a:spLocks noGrp="1"/>
          </p:cNvSpPr>
          <p:nvPr>
            <p:ph idx="1"/>
          </p:nvPr>
        </p:nvSpPr>
        <p:spPr>
          <a:xfrm>
            <a:off x="685800" y="2381428"/>
            <a:ext cx="7772400" cy="3714571"/>
          </a:xfrm>
        </p:spPr>
        <p:txBody>
          <a:bodyPr/>
          <a:lstStyle/>
          <a:p>
            <a:pPr algn="ctr">
              <a:lnSpc>
                <a:spcPct val="90000"/>
              </a:lnSpc>
              <a:buNone/>
            </a:pPr>
            <a:r>
              <a:rPr lang="ja-JP" altLang="en-US" dirty="0">
                <a:latin typeface="ＭＳ Ｐゴシック" charset="-128"/>
              </a:rPr>
              <a:t>第一条　ロータリーの奉仕理念</a:t>
            </a:r>
          </a:p>
          <a:p>
            <a:pPr>
              <a:lnSpc>
                <a:spcPct val="90000"/>
              </a:lnSpc>
            </a:pPr>
            <a:r>
              <a:rPr lang="ja-JP" altLang="en-US" dirty="0">
                <a:latin typeface="ＭＳ Ｐゴシック" charset="-128"/>
              </a:rPr>
              <a:t>利己的な欲求と利他の心との間の矛盾を調和する人生哲学</a:t>
            </a:r>
          </a:p>
          <a:p>
            <a:pPr>
              <a:lnSpc>
                <a:spcPct val="90000"/>
              </a:lnSpc>
            </a:pPr>
            <a:r>
              <a:rPr lang="ja-JP" altLang="en-US" dirty="0">
                <a:latin typeface="ＭＳ Ｐゴシック" charset="-128"/>
              </a:rPr>
              <a:t>二つの奉仕理念</a:t>
            </a:r>
          </a:p>
          <a:p>
            <a:pPr>
              <a:lnSpc>
                <a:spcPct val="90000"/>
              </a:lnSpc>
            </a:pPr>
            <a:r>
              <a:rPr lang="en-US" altLang="ja-JP" dirty="0">
                <a:latin typeface="ＭＳ Ｐゴシック" charset="-128"/>
              </a:rPr>
              <a:t>He profits most who serves best</a:t>
            </a:r>
          </a:p>
          <a:p>
            <a:pPr>
              <a:lnSpc>
                <a:spcPct val="90000"/>
              </a:lnSpc>
            </a:pPr>
            <a:r>
              <a:rPr lang="en-US" altLang="ja-JP" dirty="0">
                <a:latin typeface="ＭＳ Ｐゴシック" charset="-128"/>
              </a:rPr>
              <a:t>Service above self</a:t>
            </a:r>
            <a:endParaRPr kumimoji="1" lang="ja-JP" altLang="en-US" dirty="0"/>
          </a:p>
        </p:txBody>
      </p:sp>
      <p:sp>
        <p:nvSpPr>
          <p:cNvPr id="4" name="正方形/長方形 3"/>
          <p:cNvSpPr/>
          <p:nvPr/>
        </p:nvSpPr>
        <p:spPr>
          <a:xfrm>
            <a:off x="685800" y="982630"/>
            <a:ext cx="7772400" cy="1200329"/>
          </a:xfrm>
          <a:prstGeom prst="rect">
            <a:avLst/>
          </a:prstGeom>
        </p:spPr>
        <p:txBody>
          <a:bodyPr wrap="square">
            <a:spAutoFit/>
          </a:bodyPr>
          <a:lstStyle/>
          <a:p>
            <a:pPr algn="ctr"/>
            <a:r>
              <a:rPr lang="ja-JP" altLang="en-US" sz="3600" dirty="0">
                <a:solidFill>
                  <a:srgbClr val="FFC000"/>
                </a:solidFill>
              </a:rPr>
              <a:t>ロータリーの綱領に基づく　　　　　　　　すべての活動に対する指針</a:t>
            </a:r>
          </a:p>
        </p:txBody>
      </p:sp>
      <p:pic>
        <p:nvPicPr>
          <p:cNvPr id="5" name="図 4" descr="genryu.gif"/>
          <p:cNvPicPr>
            <a:picLocks noChangeAspect="1"/>
          </p:cNvPicPr>
          <p:nvPr/>
        </p:nvPicPr>
        <p:blipFill>
          <a:blip r:embed="rId3" cstate="print"/>
          <a:stretch>
            <a:fillRect/>
          </a:stretch>
        </p:blipFill>
        <p:spPr>
          <a:xfrm>
            <a:off x="946" y="6498632"/>
            <a:ext cx="1261602" cy="357166"/>
          </a:xfrm>
          <a:prstGeom prst="rect">
            <a:avLst/>
          </a:prstGeom>
        </p:spPr>
      </p:pic>
      <p:sp>
        <p:nvSpPr>
          <p:cNvPr id="6" name="テキスト ボックス 5"/>
          <p:cNvSpPr txBox="1"/>
          <p:nvPr/>
        </p:nvSpPr>
        <p:spPr>
          <a:xfrm>
            <a:off x="1079612" y="5733256"/>
            <a:ext cx="6984776" cy="646331"/>
          </a:xfrm>
          <a:prstGeom prst="rect">
            <a:avLst/>
          </a:prstGeom>
          <a:solidFill>
            <a:srgbClr val="FFFFFF"/>
          </a:solidFill>
          <a:ln>
            <a:solidFill>
              <a:srgbClr val="FF0000"/>
            </a:solidFill>
          </a:ln>
        </p:spPr>
        <p:txBody>
          <a:bodyPr wrap="square" rtlCol="0">
            <a:spAutoFit/>
          </a:bodyPr>
          <a:lstStyle/>
          <a:p>
            <a:pPr algn="ctr"/>
            <a:r>
              <a:rPr kumimoji="1" lang="ja-JP" altLang="en-US" sz="3600" dirty="0">
                <a:solidFill>
                  <a:schemeClr val="bg1"/>
                </a:solidFill>
              </a:rPr>
              <a:t>ロータリーの奉仕哲学として採択</a:t>
            </a:r>
          </a:p>
        </p:txBody>
      </p:sp>
    </p:spTree>
    <p:extLst>
      <p:ext uri="{BB962C8B-B14F-4D97-AF65-F5344CB8AC3E}">
        <p14:creationId xmlns:p14="http://schemas.microsoft.com/office/powerpoint/2010/main" val="3117340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700808"/>
          </a:xfrm>
        </p:spPr>
        <p:txBody>
          <a:bodyPr>
            <a:normAutofit/>
          </a:bodyPr>
          <a:lstStyle/>
          <a:p>
            <a:r>
              <a:rPr kumimoji="1" lang="ja-JP" altLang="en-US" sz="4000" dirty="0">
                <a:solidFill>
                  <a:srgbClr val="FFFF99"/>
                </a:solidFill>
              </a:rPr>
              <a:t>奉仕理念の変化</a:t>
            </a:r>
            <a:br>
              <a:rPr kumimoji="1" lang="ja-JP" altLang="en-US" sz="4000" dirty="0">
                <a:solidFill>
                  <a:srgbClr val="FFFF99"/>
                </a:solidFill>
              </a:rPr>
            </a:br>
            <a:r>
              <a:rPr lang="en-US" altLang="ja-JP" sz="4000" dirty="0">
                <a:solidFill>
                  <a:srgbClr val="FFFF99"/>
                </a:solidFill>
              </a:rPr>
              <a:t>The ideal of service</a:t>
            </a:r>
            <a:endParaRPr kumimoji="1" lang="ja-JP" altLang="en-US" sz="4000" dirty="0">
              <a:solidFill>
                <a:srgbClr val="FFFF99"/>
              </a:solidFill>
            </a:endParaRPr>
          </a:p>
        </p:txBody>
      </p:sp>
      <p:sp>
        <p:nvSpPr>
          <p:cNvPr id="3" name="コンテンツ プレースホルダー 2"/>
          <p:cNvSpPr>
            <a:spLocks noGrp="1"/>
          </p:cNvSpPr>
          <p:nvPr>
            <p:ph idx="1"/>
          </p:nvPr>
        </p:nvSpPr>
        <p:spPr>
          <a:xfrm>
            <a:off x="467544" y="1673424"/>
            <a:ext cx="8229600" cy="5184576"/>
          </a:xfrm>
        </p:spPr>
        <p:txBody>
          <a:bodyPr>
            <a:normAutofit lnSpcReduction="10000"/>
          </a:bodyPr>
          <a:lstStyle/>
          <a:p>
            <a:r>
              <a:rPr kumimoji="1" lang="en-US" altLang="ja-JP" dirty="0"/>
              <a:t>1918</a:t>
            </a:r>
            <a:r>
              <a:rPr kumimoji="1" lang="ja-JP" altLang="en-US" dirty="0"/>
              <a:t>年定款</a:t>
            </a:r>
          </a:p>
          <a:p>
            <a:pPr marL="0" indent="0">
              <a:buNone/>
            </a:pPr>
            <a:r>
              <a:rPr kumimoji="1" lang="ja-JP" altLang="en-US" dirty="0"/>
              <a:t>　　有益なる事業の基礎としての奉仕理念</a:t>
            </a:r>
          </a:p>
          <a:p>
            <a:r>
              <a:rPr lang="en-US" altLang="ja-JP" dirty="0"/>
              <a:t>1922</a:t>
            </a:r>
            <a:r>
              <a:rPr lang="ja-JP" altLang="en-US" dirty="0"/>
              <a:t>年定款</a:t>
            </a:r>
            <a:r>
              <a:rPr kumimoji="1" lang="ja-JP" altLang="en-US" dirty="0"/>
              <a:t>　　</a:t>
            </a:r>
          </a:p>
          <a:p>
            <a:pPr marL="0" indent="0">
              <a:buNone/>
            </a:pPr>
            <a:r>
              <a:rPr lang="ja-JP" altLang="en-US" dirty="0"/>
              <a:t>　　</a:t>
            </a:r>
            <a:r>
              <a:rPr kumimoji="1" lang="ja-JP" altLang="en-US" dirty="0"/>
              <a:t>ロータリアンすべてが個人、職業、社会生活</a:t>
            </a:r>
          </a:p>
          <a:p>
            <a:pPr marL="0" indent="0">
              <a:buNone/>
            </a:pPr>
            <a:r>
              <a:rPr kumimoji="1" lang="ja-JP" altLang="en-US" dirty="0"/>
              <a:t>　　に</a:t>
            </a:r>
            <a:r>
              <a:rPr lang="ja-JP" altLang="en-US" dirty="0"/>
              <a:t>常に奉仕理念を適用すること</a:t>
            </a:r>
          </a:p>
          <a:p>
            <a:r>
              <a:rPr lang="en-US" altLang="ja-JP" dirty="0"/>
              <a:t>1937</a:t>
            </a:r>
            <a:r>
              <a:rPr lang="ja-JP" altLang="en-US" dirty="0"/>
              <a:t>年</a:t>
            </a:r>
          </a:p>
          <a:p>
            <a:pPr marL="0" indent="0">
              <a:buNone/>
            </a:pPr>
            <a:r>
              <a:rPr lang="ja-JP" altLang="en-US" dirty="0"/>
              <a:t>　　ウイメ・メーニア </a:t>
            </a:r>
            <a:r>
              <a:rPr lang="en-US" altLang="ja-JP" dirty="0"/>
              <a:t>Jr.</a:t>
            </a:r>
            <a:r>
              <a:rPr lang="ja-JP" altLang="en-US" dirty="0"/>
              <a:t>　　他人のために尽くす</a:t>
            </a:r>
          </a:p>
          <a:p>
            <a:r>
              <a:rPr lang="en-US" altLang="ja-JP" dirty="0"/>
              <a:t>1954</a:t>
            </a:r>
            <a:r>
              <a:rPr lang="ja-JP" altLang="en-US" dirty="0"/>
              <a:t>年</a:t>
            </a:r>
            <a:endParaRPr lang="en-US" altLang="ja-JP" dirty="0"/>
          </a:p>
          <a:p>
            <a:pPr marL="0" indent="0">
              <a:buNone/>
            </a:pPr>
            <a:r>
              <a:rPr lang="ja-JP" altLang="en-US" dirty="0"/>
              <a:t>　　チェスレー・ペリー　　 他人のために尽くす</a:t>
            </a:r>
            <a:r>
              <a:rPr lang="en-US" altLang="ja-JP" dirty="0"/>
              <a:t> </a:t>
            </a:r>
            <a:endParaRPr kumimoji="1" lang="ja-JP" altLang="en-US"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749569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par>
                          <p:cTn id="26" fill="hold">
                            <p:stCondLst>
                              <p:cond delay="1000"/>
                            </p:stCondLst>
                            <p:childTnLst>
                              <p:par>
                                <p:cTn id="27" presetID="31"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childTnLst>
                          </p:cTn>
                        </p:par>
                        <p:par>
                          <p:cTn id="48" fill="hold">
                            <p:stCondLst>
                              <p:cond delay="1000"/>
                            </p:stCondLst>
                            <p:childTnLst>
                              <p:par>
                                <p:cTn id="49" presetID="31" presetClass="entr" presetSubtype="0" fill="hold" nodeType="after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7" end="7"/>
                                            </p:txEl>
                                          </p:spTgt>
                                        </p:tgtEl>
                                      </p:cBhvr>
                                    </p:animEffect>
                                  </p:childTnLst>
                                </p:cTn>
                              </p:par>
                            </p:childTnLst>
                          </p:cTn>
                        </p:par>
                        <p:par>
                          <p:cTn id="63" fill="hold">
                            <p:stCondLst>
                              <p:cond delay="1000"/>
                            </p:stCondLst>
                            <p:childTnLst>
                              <p:par>
                                <p:cTn id="64" presetID="31" presetClass="entr" presetSubtype="0" fill="hold" nodeType="after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p:cTn id="6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60648"/>
            <a:ext cx="8229600" cy="5865515"/>
          </a:xfrm>
        </p:spPr>
        <p:txBody>
          <a:bodyPr/>
          <a:lstStyle/>
          <a:p>
            <a:r>
              <a:rPr kumimoji="1" lang="en-US" altLang="ja-JP" dirty="0"/>
              <a:t>1905</a:t>
            </a:r>
            <a:r>
              <a:rPr kumimoji="1" lang="ja-JP" altLang="en-US" dirty="0"/>
              <a:t>年　ロータリー創立当初の目的　</a:t>
            </a:r>
          </a:p>
          <a:p>
            <a:pPr marL="0" indent="0">
              <a:buNone/>
            </a:pPr>
            <a:r>
              <a:rPr kumimoji="1" lang="ja-JP" altLang="en-US" dirty="0"/>
              <a:t>　　　物質的相互扶助と親睦</a:t>
            </a:r>
          </a:p>
          <a:p>
            <a:r>
              <a:rPr lang="en-US" altLang="ja-JP" dirty="0"/>
              <a:t>1910</a:t>
            </a:r>
            <a:r>
              <a:rPr lang="ja-JP" altLang="en-US" dirty="0"/>
              <a:t>年　シェルドンの奉仕理念導入</a:t>
            </a:r>
          </a:p>
          <a:p>
            <a:pPr marL="0" indent="0">
              <a:buNone/>
            </a:pPr>
            <a:r>
              <a:rPr lang="ja-JP" altLang="en-US" dirty="0"/>
              <a:t>　　　経営学的奉仕理念に基づく事業の発展</a:t>
            </a:r>
          </a:p>
          <a:p>
            <a:r>
              <a:rPr kumimoji="1" lang="en-US" altLang="ja-JP" dirty="0"/>
              <a:t>1923</a:t>
            </a:r>
            <a:r>
              <a:rPr kumimoji="1" lang="ja-JP" altLang="en-US" dirty="0"/>
              <a:t>年　社会奉仕理念の導入</a:t>
            </a:r>
          </a:p>
          <a:p>
            <a:pPr marL="0" indent="0">
              <a:buNone/>
            </a:pPr>
            <a:r>
              <a:rPr lang="ja-JP" altLang="en-US" dirty="0"/>
              <a:t>　　　シェルドンの奉仕理念の衰退</a:t>
            </a:r>
          </a:p>
          <a:p>
            <a:pPr marL="0" indent="0">
              <a:buNone/>
            </a:pPr>
            <a:r>
              <a:rPr lang="ja-JP" altLang="en-US" dirty="0"/>
              <a:t>　　　道徳律の廃止</a:t>
            </a:r>
          </a:p>
          <a:p>
            <a:pPr marL="0" indent="0">
              <a:buNone/>
            </a:pPr>
            <a:r>
              <a:rPr lang="ja-JP" altLang="en-US" dirty="0"/>
              <a:t>　　　職業奉仕に関する声明</a:t>
            </a:r>
          </a:p>
          <a:p>
            <a:r>
              <a:rPr kumimoji="1" lang="en-US" altLang="ja-JP" dirty="0"/>
              <a:t>1989</a:t>
            </a:r>
            <a:r>
              <a:rPr kumimoji="1" lang="ja-JP" altLang="en-US" dirty="0"/>
              <a:t>年　</a:t>
            </a:r>
            <a:r>
              <a:rPr kumimoji="1" lang="en-US" altLang="ja-JP" dirty="0"/>
              <a:t>Service above self </a:t>
            </a:r>
            <a:r>
              <a:rPr kumimoji="1" lang="ja-JP" altLang="en-US" dirty="0"/>
              <a:t>が第一モットーに</a:t>
            </a:r>
          </a:p>
          <a:p>
            <a:pPr marL="0" indent="0">
              <a:buNone/>
            </a:pPr>
            <a:r>
              <a:rPr kumimoji="1" lang="ja-JP" altLang="en-US" dirty="0"/>
              <a:t>　　　社会奉仕活動に方向転換</a:t>
            </a:r>
          </a:p>
          <a:p>
            <a:endParaRPr kumimoji="1" lang="ja-JP" altLang="en-US" dirty="0"/>
          </a:p>
          <a:p>
            <a:endParaRPr kumimoji="1" lang="ja-JP" altLang="en-US"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450380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10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2100"/>
                            </p:stCondLst>
                            <p:childTnLst>
                              <p:par>
                                <p:cTn id="21" presetID="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8"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1" fill="hold">
                            <p:stCondLst>
                              <p:cond delay="6000"/>
                            </p:stCondLst>
                            <p:childTnLst>
                              <p:par>
                                <p:cTn id="42" presetID="2" presetClass="entr" presetSubtype="8"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5"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additive="base">
                                        <p:cTn id="50"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1" dur="2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52" fill="hold">
                            <p:stCondLst>
                              <p:cond delay="2000"/>
                            </p:stCondLst>
                            <p:childTnLst>
                              <p:par>
                                <p:cTn id="53" presetID="2" presetClass="entr" presetSubtype="8" fill="hold"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2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473"/>
            <a:ext cx="8229600" cy="1143000"/>
          </a:xfrm>
        </p:spPr>
        <p:txBody>
          <a:bodyPr/>
          <a:lstStyle/>
          <a:p>
            <a:r>
              <a:rPr kumimoji="1" lang="ja-JP" altLang="en-US" dirty="0"/>
              <a:t>決議</a:t>
            </a:r>
            <a:r>
              <a:rPr kumimoji="1" lang="en-US" altLang="ja-JP" dirty="0"/>
              <a:t>23-34</a:t>
            </a:r>
            <a:endParaRPr kumimoji="1" lang="ja-JP" altLang="en-US" dirty="0"/>
          </a:p>
        </p:txBody>
      </p:sp>
      <p:sp>
        <p:nvSpPr>
          <p:cNvPr id="3" name="コンテンツ プレースホルダー 2"/>
          <p:cNvSpPr>
            <a:spLocks noGrp="1"/>
          </p:cNvSpPr>
          <p:nvPr>
            <p:ph idx="1"/>
          </p:nvPr>
        </p:nvSpPr>
        <p:spPr>
          <a:xfrm>
            <a:off x="457200" y="1412776"/>
            <a:ext cx="8229600" cy="4713387"/>
          </a:xfrm>
        </p:spPr>
        <p:txBody>
          <a:bodyPr>
            <a:normAutofit lnSpcReduction="10000"/>
          </a:bodyPr>
          <a:lstStyle/>
          <a:p>
            <a:r>
              <a:rPr lang="en-US" altLang="ja-JP" dirty="0"/>
              <a:t>He profits most who serves best </a:t>
            </a:r>
            <a:r>
              <a:rPr lang="ja-JP" altLang="en-US" dirty="0"/>
              <a:t>と </a:t>
            </a:r>
            <a:r>
              <a:rPr kumimoji="1" lang="en-US" altLang="ja-JP" dirty="0"/>
              <a:t>Service above self </a:t>
            </a:r>
            <a:r>
              <a:rPr kumimoji="1" lang="ja-JP" altLang="en-US" dirty="0"/>
              <a:t>の双方が併記されている</a:t>
            </a:r>
          </a:p>
          <a:p>
            <a:endParaRPr kumimoji="1" lang="ja-JP" altLang="en-US" dirty="0"/>
          </a:p>
          <a:p>
            <a:r>
              <a:rPr lang="ja-JP" altLang="en-US" dirty="0"/>
              <a:t>ロータリーを</a:t>
            </a:r>
            <a:r>
              <a:rPr lang="en-US" altLang="ja-JP" dirty="0"/>
              <a:t>NPO</a:t>
            </a:r>
            <a:r>
              <a:rPr lang="ja-JP" altLang="en-US" dirty="0"/>
              <a:t>組織として、人道的奉仕活動に特化する</a:t>
            </a:r>
          </a:p>
          <a:p>
            <a:r>
              <a:rPr kumimoji="1" lang="ja-JP" altLang="en-US" dirty="0"/>
              <a:t>そのためには、決議</a:t>
            </a:r>
            <a:r>
              <a:rPr kumimoji="1" lang="en-US" altLang="ja-JP" dirty="0"/>
              <a:t>23-34</a:t>
            </a:r>
            <a:r>
              <a:rPr kumimoji="1" lang="ja-JP" altLang="en-US" dirty="0"/>
              <a:t>の存在が障害になる</a:t>
            </a:r>
          </a:p>
          <a:p>
            <a:r>
              <a:rPr lang="en-US" altLang="ja-JP" dirty="0"/>
              <a:t>He profits most who serves best </a:t>
            </a:r>
            <a:r>
              <a:rPr lang="ja-JP" altLang="en-US" dirty="0" err="1"/>
              <a:t>を廃</a:t>
            </a:r>
            <a:r>
              <a:rPr lang="ja-JP" altLang="en-US" dirty="0"/>
              <a:t>止して </a:t>
            </a:r>
            <a:r>
              <a:rPr lang="en-US" altLang="ja-JP" dirty="0"/>
              <a:t>Service above self </a:t>
            </a:r>
            <a:r>
              <a:rPr lang="ja-JP" altLang="en-US" dirty="0"/>
              <a:t>のみを残す</a:t>
            </a:r>
            <a:endParaRPr kumimoji="1" lang="ja-JP" altLang="en-US" dirty="0"/>
          </a:p>
          <a:p>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491975"/>
            <a:ext cx="8136904" cy="314230"/>
          </a:xfrm>
          <a:prstGeom prst="rect">
            <a:avLst/>
          </a:prstGeom>
        </p:spPr>
      </p:pic>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471688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51520" y="404664"/>
            <a:ext cx="4024610" cy="5616624"/>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04664"/>
            <a:ext cx="440771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下矢印 4"/>
          <p:cNvSpPr/>
          <p:nvPr/>
        </p:nvSpPr>
        <p:spPr>
          <a:xfrm rot="1827713">
            <a:off x="6876256" y="3573016"/>
            <a:ext cx="432048" cy="10081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0141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28625" y="1484784"/>
            <a:ext cx="8229600" cy="5256584"/>
          </a:xfrm>
        </p:spPr>
        <p:txBody>
          <a:bodyPr>
            <a:normAutofit/>
          </a:bodyPr>
          <a:lstStyle/>
          <a:p>
            <a:r>
              <a:rPr lang="ja-JP" altLang="en-US" sz="5400" dirty="0">
                <a:solidFill>
                  <a:srgbClr val="FFFF99"/>
                </a:solidFill>
                <a:latin typeface="AR P明朝体U" pitchFamily="50" charset="-128"/>
                <a:ea typeface="AR P明朝体U" pitchFamily="50" charset="-128"/>
              </a:rPr>
              <a:t>社会奉仕に関する</a:t>
            </a:r>
            <a:br>
              <a:rPr lang="ja-JP" altLang="en-US" sz="5400" dirty="0">
                <a:solidFill>
                  <a:srgbClr val="FFFF99"/>
                </a:solidFill>
                <a:latin typeface="AR P明朝体U" pitchFamily="50" charset="-128"/>
                <a:ea typeface="AR P明朝体U" pitchFamily="50" charset="-128"/>
              </a:rPr>
            </a:br>
            <a:r>
              <a:rPr lang="en-US" altLang="ja-JP" sz="5400" dirty="0">
                <a:solidFill>
                  <a:srgbClr val="FFFF99"/>
                </a:solidFill>
                <a:latin typeface="AR P明朝体U" pitchFamily="50" charset="-128"/>
                <a:ea typeface="AR P明朝体U" pitchFamily="50" charset="-128"/>
              </a:rPr>
              <a:t>1923</a:t>
            </a:r>
            <a:r>
              <a:rPr lang="ja-JP" altLang="en-US" sz="5400" dirty="0">
                <a:solidFill>
                  <a:srgbClr val="FFFF99"/>
                </a:solidFill>
                <a:latin typeface="AR P明朝体U" pitchFamily="50" charset="-128"/>
                <a:ea typeface="AR P明朝体U" pitchFamily="50" charset="-128"/>
              </a:rPr>
              <a:t>年の声明の</a:t>
            </a:r>
            <a:br>
              <a:rPr lang="ja-JP" altLang="en-US" sz="5400" dirty="0">
                <a:solidFill>
                  <a:srgbClr val="FFFF99"/>
                </a:solidFill>
                <a:latin typeface="AR P明朝体U" pitchFamily="50" charset="-128"/>
                <a:ea typeface="AR P明朝体U" pitchFamily="50" charset="-128"/>
              </a:rPr>
            </a:br>
            <a:r>
              <a:rPr lang="ja-JP" altLang="en-US" sz="5400" dirty="0">
                <a:solidFill>
                  <a:srgbClr val="FFFF99"/>
                </a:solidFill>
                <a:latin typeface="AR P明朝体U" pitchFamily="50" charset="-128"/>
                <a:ea typeface="AR P明朝体U" pitchFamily="50" charset="-128"/>
              </a:rPr>
              <a:t>第</a:t>
            </a:r>
            <a:r>
              <a:rPr lang="en-US" altLang="ja-JP" sz="5400" dirty="0">
                <a:solidFill>
                  <a:srgbClr val="FFFF99"/>
                </a:solidFill>
                <a:latin typeface="AR P明朝体U" pitchFamily="50" charset="-128"/>
                <a:ea typeface="AR P明朝体U" pitchFamily="50" charset="-128"/>
              </a:rPr>
              <a:t>1</a:t>
            </a:r>
            <a:r>
              <a:rPr lang="ja-JP" altLang="en-US" sz="5400" dirty="0">
                <a:solidFill>
                  <a:srgbClr val="FFFF99"/>
                </a:solidFill>
                <a:latin typeface="AR P明朝体U" pitchFamily="50" charset="-128"/>
                <a:ea typeface="AR P明朝体U" pitchFamily="50" charset="-128"/>
              </a:rPr>
              <a:t>項を</a:t>
            </a:r>
            <a:br>
              <a:rPr lang="ja-JP" altLang="en-US" sz="5400" dirty="0">
                <a:solidFill>
                  <a:srgbClr val="FFFF99"/>
                </a:solidFill>
                <a:latin typeface="AR P明朝体U" pitchFamily="50" charset="-128"/>
                <a:ea typeface="AR P明朝体U" pitchFamily="50" charset="-128"/>
              </a:rPr>
            </a:br>
            <a:r>
              <a:rPr lang="ja-JP" altLang="en-US" sz="5400" dirty="0">
                <a:solidFill>
                  <a:srgbClr val="FFFF99"/>
                </a:solidFill>
                <a:latin typeface="AR P明朝体U" pitchFamily="50" charset="-128"/>
                <a:ea typeface="AR P明朝体U" pitchFamily="50" charset="-128"/>
              </a:rPr>
              <a:t>奉仕哲学の定義として</a:t>
            </a:r>
            <a:br>
              <a:rPr lang="ja-JP" altLang="en-US" sz="5400" dirty="0">
                <a:solidFill>
                  <a:srgbClr val="FFFF99"/>
                </a:solidFill>
                <a:latin typeface="AR P明朝体U" pitchFamily="50" charset="-128"/>
                <a:ea typeface="AR P明朝体U" pitchFamily="50" charset="-128"/>
              </a:rPr>
            </a:br>
            <a:r>
              <a:rPr lang="ja-JP" altLang="en-US" sz="5400" dirty="0">
                <a:solidFill>
                  <a:srgbClr val="FFFF99"/>
                </a:solidFill>
                <a:latin typeface="AR P明朝体U" pitchFamily="50" charset="-128"/>
                <a:ea typeface="AR P明朝体U" pitchFamily="50" charset="-128"/>
              </a:rPr>
              <a:t>使用する件</a:t>
            </a:r>
            <a:br>
              <a:rPr lang="ja-JP" altLang="en-US" sz="4000" dirty="0">
                <a:solidFill>
                  <a:srgbClr val="FFFF99"/>
                </a:solidFill>
              </a:rPr>
            </a:br>
            <a:endParaRPr lang="ja-JP" altLang="en-US" sz="4000" dirty="0">
              <a:solidFill>
                <a:srgbClr val="FFFF99"/>
              </a:solidFill>
            </a:endParaRPr>
          </a:p>
        </p:txBody>
      </p:sp>
      <p:sp>
        <p:nvSpPr>
          <p:cNvPr id="2" name="テキスト ボックス 1"/>
          <p:cNvSpPr txBox="1"/>
          <p:nvPr/>
        </p:nvSpPr>
        <p:spPr>
          <a:xfrm>
            <a:off x="1763688" y="404664"/>
            <a:ext cx="5760640" cy="707886"/>
          </a:xfrm>
          <a:prstGeom prst="rect">
            <a:avLst/>
          </a:prstGeom>
          <a:noFill/>
        </p:spPr>
        <p:txBody>
          <a:bodyPr wrap="square" rtlCol="0">
            <a:spAutoFit/>
          </a:bodyPr>
          <a:lstStyle/>
          <a:p>
            <a:pPr algn="ctr"/>
            <a:r>
              <a:rPr kumimoji="1" lang="ja-JP" altLang="en-US" sz="4000" dirty="0">
                <a:solidFill>
                  <a:srgbClr val="FFFF99"/>
                </a:solidFill>
              </a:rPr>
              <a:t>決議　</a:t>
            </a:r>
            <a:r>
              <a:rPr kumimoji="1" lang="en-US" altLang="ja-JP" sz="4000" dirty="0">
                <a:solidFill>
                  <a:srgbClr val="FFFF99"/>
                </a:solidFill>
              </a:rPr>
              <a:t>10</a:t>
            </a:r>
            <a:r>
              <a:rPr kumimoji="1" lang="ja-JP" altLang="en-US" sz="4000" dirty="0">
                <a:solidFill>
                  <a:srgbClr val="FFFF99"/>
                </a:solidFill>
              </a:rPr>
              <a:t>－</a:t>
            </a:r>
            <a:r>
              <a:rPr kumimoji="1" lang="en-US" altLang="ja-JP" sz="4000" dirty="0">
                <a:solidFill>
                  <a:srgbClr val="FFFF99"/>
                </a:solidFill>
              </a:rPr>
              <a:t>182</a:t>
            </a:r>
            <a:endParaRPr kumimoji="1" lang="ja-JP" altLang="en-US" sz="4000" dirty="0">
              <a:solidFill>
                <a:srgbClr val="FFFF99"/>
              </a:solidFill>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40412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4" presetClass="entr" presetSubtype="0" accel="100000" fill="hold" grpId="0" nodeType="after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p:cTn id="11" dur="3000" fill="hold"/>
                                        <p:tgtEl>
                                          <p:spTgt spid="10242"/>
                                        </p:tgtEl>
                                        <p:attrNameLst>
                                          <p:attrName>ppt_w</p:attrName>
                                        </p:attrNameLst>
                                      </p:cBhvr>
                                      <p:tavLst>
                                        <p:tav tm="0">
                                          <p:val>
                                            <p:strVal val="#ppt_w*0.05"/>
                                          </p:val>
                                        </p:tav>
                                        <p:tav tm="100000">
                                          <p:val>
                                            <p:strVal val="#ppt_w"/>
                                          </p:val>
                                        </p:tav>
                                      </p:tavLst>
                                    </p:anim>
                                    <p:anim calcmode="lin" valueType="num">
                                      <p:cBhvr>
                                        <p:cTn id="12" dur="3000" fill="hold"/>
                                        <p:tgtEl>
                                          <p:spTgt spid="10242"/>
                                        </p:tgtEl>
                                        <p:attrNameLst>
                                          <p:attrName>ppt_h</p:attrName>
                                        </p:attrNameLst>
                                      </p:cBhvr>
                                      <p:tavLst>
                                        <p:tav tm="0">
                                          <p:val>
                                            <p:strVal val="#ppt_h"/>
                                          </p:val>
                                        </p:tav>
                                        <p:tav tm="100000">
                                          <p:val>
                                            <p:strVal val="#ppt_h"/>
                                          </p:val>
                                        </p:tav>
                                      </p:tavLst>
                                    </p:anim>
                                    <p:anim calcmode="lin" valueType="num">
                                      <p:cBhvr>
                                        <p:cTn id="13" dur="3000" fill="hold"/>
                                        <p:tgtEl>
                                          <p:spTgt spid="10242"/>
                                        </p:tgtEl>
                                        <p:attrNameLst>
                                          <p:attrName>ppt_x</p:attrName>
                                        </p:attrNameLst>
                                      </p:cBhvr>
                                      <p:tavLst>
                                        <p:tav tm="0">
                                          <p:val>
                                            <p:strVal val="#ppt_x-.2"/>
                                          </p:val>
                                        </p:tav>
                                        <p:tav tm="100000">
                                          <p:val>
                                            <p:strVal val="#ppt_x"/>
                                          </p:val>
                                        </p:tav>
                                      </p:tavLst>
                                    </p:anim>
                                    <p:anim calcmode="lin" valueType="num">
                                      <p:cBhvr>
                                        <p:cTn id="14" dur="3000" fill="hold"/>
                                        <p:tgtEl>
                                          <p:spTgt spid="10242"/>
                                        </p:tgtEl>
                                        <p:attrNameLst>
                                          <p:attrName>ppt_y</p:attrName>
                                        </p:attrNameLst>
                                      </p:cBhvr>
                                      <p:tavLst>
                                        <p:tav tm="0">
                                          <p:val>
                                            <p:strVal val="#ppt_y"/>
                                          </p:val>
                                        </p:tav>
                                        <p:tav tm="100000">
                                          <p:val>
                                            <p:strVal val="#ppt_y"/>
                                          </p:val>
                                        </p:tav>
                                      </p:tavLst>
                                    </p:anim>
                                    <p:animEffect transition="in" filter="fade">
                                      <p:cBhvr>
                                        <p:cTn id="15" dur="3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83" y="482038"/>
            <a:ext cx="8208912" cy="585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779913" y="3284984"/>
            <a:ext cx="1368151" cy="954107"/>
          </a:xfrm>
          <a:prstGeom prst="rect">
            <a:avLst/>
          </a:prstGeom>
          <a:noFill/>
        </p:spPr>
        <p:txBody>
          <a:bodyPr wrap="square" rtlCol="0">
            <a:spAutoFit/>
          </a:bodyPr>
          <a:lstStyle/>
          <a:p>
            <a:pPr algn="ctr"/>
            <a:r>
              <a:rPr kumimoji="1" lang="ja-JP" altLang="en-US" sz="2800" b="1" dirty="0">
                <a:solidFill>
                  <a:srgbClr val="FF0000"/>
                </a:solidFill>
              </a:rPr>
              <a:t>超我の</a:t>
            </a:r>
          </a:p>
          <a:p>
            <a:pPr algn="ctr"/>
            <a:r>
              <a:rPr lang="ja-JP" altLang="en-US" sz="2800" b="1" dirty="0">
                <a:solidFill>
                  <a:srgbClr val="FF0000"/>
                </a:solidFill>
              </a:rPr>
              <a:t>奉仕</a:t>
            </a:r>
            <a:endParaRPr kumimoji="1" lang="ja-JP" altLang="en-US" sz="2800" b="1" dirty="0">
              <a:solidFill>
                <a:srgbClr val="FF0000"/>
              </a:solidFill>
            </a:endParaRPr>
          </a:p>
        </p:txBody>
      </p:sp>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791385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ppt_x"/>
                                          </p:val>
                                        </p:tav>
                                        <p:tav tm="100000">
                                          <p:val>
                                            <p:strVal val="#ppt_x"/>
                                          </p:val>
                                        </p:tav>
                                      </p:tavLst>
                                    </p:anim>
                                    <p:anim calcmode="lin" valueType="num">
                                      <p:cBhvr additive="base">
                                        <p:cTn id="8" dur="2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7524327" cy="6473841"/>
          </a:xfr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33" y="0"/>
            <a:ext cx="9227194" cy="6858000"/>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8" y="0"/>
            <a:ext cx="9124311" cy="6858000"/>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75" y="0"/>
            <a:ext cx="9120640" cy="6858000"/>
          </a:xfrm>
          <a:prstGeom prst="rect">
            <a:avLst/>
          </a:prstGeom>
        </p:spPr>
      </p:pic>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17" y="0"/>
            <a:ext cx="9179951" cy="6858000"/>
          </a:xfrm>
          <a:prstGeom prst="rect">
            <a:avLst/>
          </a:prstGeom>
        </p:spPr>
      </p:pic>
    </p:spTree>
    <p:extLst>
      <p:ext uri="{BB962C8B-B14F-4D97-AF65-F5344CB8AC3E}">
        <p14:creationId xmlns:p14="http://schemas.microsoft.com/office/powerpoint/2010/main" val="3308738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7000"/>
                            </p:stCondLst>
                            <p:childTnLst>
                              <p:par>
                                <p:cTn id="13" presetID="10" presetClass="entr" presetSubtype="0"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11000"/>
                            </p:stCondLst>
                            <p:childTnLst>
                              <p:par>
                                <p:cTn id="17" presetID="10" presetClass="entr" presetSubtype="0" fill="hold" nodeType="afterEffect">
                                  <p:stCondLst>
                                    <p:cond delay="2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p:stCondLst>
                              <p:cond delay="15000"/>
                            </p:stCondLst>
                            <p:childTnLst>
                              <p:par>
                                <p:cTn id="21" presetID="10" presetClass="entr" presetSubtype="0" fill="hold" nodeType="after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a:solidFill>
                  <a:srgbClr val="FFFF99"/>
                </a:solidFill>
              </a:rPr>
              <a:t>近未来の人口予測</a:t>
            </a:r>
          </a:p>
        </p:txBody>
      </p:sp>
      <p:graphicFrame>
        <p:nvGraphicFramePr>
          <p:cNvPr id="5" name="コンテンツ プレースホルダ 4"/>
          <p:cNvGraphicFramePr>
            <a:graphicFrameLocks noGrp="1"/>
          </p:cNvGraphicFramePr>
          <p:nvPr>
            <p:ph idx="1"/>
          </p:nvPr>
        </p:nvGraphicFramePr>
        <p:xfrm>
          <a:off x="539552" y="1052736"/>
          <a:ext cx="8219256" cy="3484986"/>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2314600">
                  <a:extLst>
                    <a:ext uri="{9D8B030D-6E8A-4147-A177-3AD203B41FA5}">
                      <a16:colId xmlns:a16="http://schemas.microsoft.com/office/drawing/2014/main" val="20003"/>
                    </a:ext>
                  </a:extLst>
                </a:gridCol>
              </a:tblGrid>
              <a:tr h="580831">
                <a:tc>
                  <a:txBody>
                    <a:bodyPr/>
                    <a:lstStyle/>
                    <a:p>
                      <a:pPr algn="ctr"/>
                      <a:r>
                        <a:rPr kumimoji="1" lang="ja-JP" altLang="en-US" sz="3200" dirty="0"/>
                        <a:t>年度</a:t>
                      </a:r>
                    </a:p>
                  </a:txBody>
                  <a:tcPr/>
                </a:tc>
                <a:tc>
                  <a:txBody>
                    <a:bodyPr/>
                    <a:lstStyle/>
                    <a:p>
                      <a:pPr algn="ctr"/>
                      <a:r>
                        <a:rPr kumimoji="1" lang="ja-JP" altLang="en-US" sz="3200" dirty="0"/>
                        <a:t>世界人口</a:t>
                      </a:r>
                    </a:p>
                  </a:txBody>
                  <a:tcPr/>
                </a:tc>
                <a:tc>
                  <a:txBody>
                    <a:bodyPr/>
                    <a:lstStyle/>
                    <a:p>
                      <a:pPr algn="ctr"/>
                      <a:r>
                        <a:rPr kumimoji="1" lang="ja-JP" altLang="en-US" sz="3200" dirty="0"/>
                        <a:t>途上国人口</a:t>
                      </a:r>
                    </a:p>
                  </a:txBody>
                  <a:tcPr/>
                </a:tc>
                <a:tc>
                  <a:txBody>
                    <a:bodyPr/>
                    <a:lstStyle/>
                    <a:p>
                      <a:pPr algn="ctr"/>
                      <a:r>
                        <a:rPr kumimoji="1" lang="ja-JP" altLang="en-US" sz="3200" dirty="0"/>
                        <a:t>先進国人口</a:t>
                      </a:r>
                    </a:p>
                  </a:txBody>
                  <a:tcPr/>
                </a:tc>
                <a:extLst>
                  <a:ext uri="{0D108BD9-81ED-4DB2-BD59-A6C34878D82A}">
                    <a16:rowId xmlns:a16="http://schemas.microsoft.com/office/drawing/2014/main" val="10000"/>
                  </a:ext>
                </a:extLst>
              </a:tr>
              <a:tr h="580831">
                <a:tc>
                  <a:txBody>
                    <a:bodyPr/>
                    <a:lstStyle/>
                    <a:p>
                      <a:r>
                        <a:rPr kumimoji="1" lang="en-US" altLang="ja-JP" sz="2800" dirty="0"/>
                        <a:t>2010</a:t>
                      </a:r>
                      <a:endParaRPr kumimoji="1" lang="ja-JP" altLang="en-US" sz="2800" dirty="0"/>
                    </a:p>
                  </a:txBody>
                  <a:tcPr/>
                </a:tc>
                <a:tc>
                  <a:txBody>
                    <a:bodyPr/>
                    <a:lstStyle/>
                    <a:p>
                      <a:pPr algn="r"/>
                      <a:r>
                        <a:rPr kumimoji="1" lang="en-US" altLang="ja-JP" sz="2800" dirty="0"/>
                        <a:t>69</a:t>
                      </a:r>
                      <a:r>
                        <a:rPr kumimoji="1" lang="ja-JP" altLang="en-US" sz="2800" dirty="0"/>
                        <a:t>億</a:t>
                      </a:r>
                      <a:r>
                        <a:rPr kumimoji="1" lang="en-US" altLang="ja-JP" sz="2800" dirty="0"/>
                        <a:t>0900</a:t>
                      </a:r>
                      <a:r>
                        <a:rPr kumimoji="1" lang="ja-JP" altLang="en-US" sz="2800" dirty="0"/>
                        <a:t>万</a:t>
                      </a:r>
                    </a:p>
                  </a:txBody>
                  <a:tcPr/>
                </a:tc>
                <a:tc>
                  <a:txBody>
                    <a:bodyPr/>
                    <a:lstStyle/>
                    <a:p>
                      <a:pPr algn="r"/>
                      <a:r>
                        <a:rPr kumimoji="1" lang="en-US" altLang="ja-JP" sz="2800" dirty="0"/>
                        <a:t>56</a:t>
                      </a:r>
                      <a:r>
                        <a:rPr kumimoji="1" lang="ja-JP" altLang="en-US" sz="2800" dirty="0"/>
                        <a:t>億</a:t>
                      </a:r>
                      <a:r>
                        <a:rPr kumimoji="1" lang="en-US" altLang="ja-JP" sz="2800" dirty="0"/>
                        <a:t>7200</a:t>
                      </a:r>
                      <a:r>
                        <a:rPr kumimoji="1" lang="ja-JP" altLang="en-US" sz="2800" dirty="0"/>
                        <a:t>万</a:t>
                      </a:r>
                    </a:p>
                  </a:txBody>
                  <a:tcPr/>
                </a:tc>
                <a:tc>
                  <a:txBody>
                    <a:bodyPr/>
                    <a:lstStyle/>
                    <a:p>
                      <a:pPr algn="r"/>
                      <a:r>
                        <a:rPr kumimoji="1" lang="en-US" altLang="ja-JP" sz="2800" dirty="0"/>
                        <a:t>12</a:t>
                      </a:r>
                      <a:r>
                        <a:rPr kumimoji="1" lang="ja-JP" altLang="en-US" sz="2800" dirty="0"/>
                        <a:t>億</a:t>
                      </a:r>
                      <a:r>
                        <a:rPr kumimoji="1" lang="en-US" altLang="ja-JP" sz="2800" dirty="0"/>
                        <a:t>3600</a:t>
                      </a:r>
                      <a:r>
                        <a:rPr kumimoji="1" lang="ja-JP" altLang="en-US" sz="2800" dirty="0"/>
                        <a:t>万</a:t>
                      </a:r>
                    </a:p>
                  </a:txBody>
                  <a:tcPr/>
                </a:tc>
                <a:extLst>
                  <a:ext uri="{0D108BD9-81ED-4DB2-BD59-A6C34878D82A}">
                    <a16:rowId xmlns:a16="http://schemas.microsoft.com/office/drawing/2014/main" val="10001"/>
                  </a:ext>
                </a:extLst>
              </a:tr>
              <a:tr h="580831">
                <a:tc>
                  <a:txBody>
                    <a:bodyPr/>
                    <a:lstStyle/>
                    <a:p>
                      <a:r>
                        <a:rPr kumimoji="1" lang="en-US" altLang="ja-JP" sz="2800" dirty="0"/>
                        <a:t>2020</a:t>
                      </a:r>
                      <a:endParaRPr kumimoji="1" lang="ja-JP" altLang="en-US" sz="2800" dirty="0"/>
                    </a:p>
                  </a:txBody>
                  <a:tcPr/>
                </a:tc>
                <a:tc>
                  <a:txBody>
                    <a:bodyPr/>
                    <a:lstStyle/>
                    <a:p>
                      <a:pPr algn="r"/>
                      <a:r>
                        <a:rPr kumimoji="1" lang="en-US" altLang="ja-JP" sz="2800" dirty="0"/>
                        <a:t>76</a:t>
                      </a:r>
                      <a:r>
                        <a:rPr kumimoji="1" lang="ja-JP" altLang="en-US" sz="2800" dirty="0"/>
                        <a:t>億</a:t>
                      </a:r>
                      <a:r>
                        <a:rPr kumimoji="1" lang="en-US" altLang="ja-JP" sz="2800" dirty="0"/>
                        <a:t>7500</a:t>
                      </a:r>
                      <a:r>
                        <a:rPr kumimoji="1" lang="ja-JP" altLang="en-US" sz="2800" dirty="0"/>
                        <a:t>万</a:t>
                      </a:r>
                    </a:p>
                  </a:txBody>
                  <a:tcPr/>
                </a:tc>
                <a:tc>
                  <a:txBody>
                    <a:bodyPr/>
                    <a:lstStyle/>
                    <a:p>
                      <a:pPr algn="r"/>
                      <a:r>
                        <a:rPr kumimoji="1" lang="en-US" altLang="ja-JP" sz="2800" dirty="0"/>
                        <a:t>64</a:t>
                      </a:r>
                      <a:r>
                        <a:rPr kumimoji="1" lang="ja-JP" altLang="en-US" sz="2800" dirty="0"/>
                        <a:t>億</a:t>
                      </a:r>
                      <a:r>
                        <a:rPr kumimoji="1" lang="en-US" altLang="ja-JP" sz="2800" dirty="0"/>
                        <a:t>0800</a:t>
                      </a:r>
                      <a:r>
                        <a:rPr kumimoji="1" lang="ja-JP" altLang="en-US" sz="2800" dirty="0"/>
                        <a:t>万</a:t>
                      </a:r>
                    </a:p>
                  </a:txBody>
                  <a:tcPr/>
                </a:tc>
                <a:tc>
                  <a:txBody>
                    <a:bodyPr/>
                    <a:lstStyle/>
                    <a:p>
                      <a:pPr algn="r"/>
                      <a:r>
                        <a:rPr kumimoji="1" lang="en-US" altLang="ja-JP" sz="2800" dirty="0"/>
                        <a:t>12</a:t>
                      </a:r>
                      <a:r>
                        <a:rPr kumimoji="1" lang="ja-JP" altLang="en-US" sz="2800" dirty="0"/>
                        <a:t>億</a:t>
                      </a:r>
                      <a:r>
                        <a:rPr kumimoji="1" lang="en-US" altLang="ja-JP" sz="2800" dirty="0"/>
                        <a:t>6600</a:t>
                      </a:r>
                      <a:r>
                        <a:rPr kumimoji="1" lang="ja-JP" altLang="en-US" sz="2800" dirty="0"/>
                        <a:t>万</a:t>
                      </a:r>
                    </a:p>
                  </a:txBody>
                  <a:tcPr/>
                </a:tc>
                <a:extLst>
                  <a:ext uri="{0D108BD9-81ED-4DB2-BD59-A6C34878D82A}">
                    <a16:rowId xmlns:a16="http://schemas.microsoft.com/office/drawing/2014/main" val="10002"/>
                  </a:ext>
                </a:extLst>
              </a:tr>
              <a:tr h="580831">
                <a:tc>
                  <a:txBody>
                    <a:bodyPr/>
                    <a:lstStyle/>
                    <a:p>
                      <a:r>
                        <a:rPr kumimoji="1" lang="en-US" altLang="ja-JP" sz="2800" dirty="0"/>
                        <a:t>2030</a:t>
                      </a:r>
                      <a:endParaRPr kumimoji="1" lang="ja-JP" altLang="en-US" sz="2800" dirty="0"/>
                    </a:p>
                  </a:txBody>
                  <a:tcPr/>
                </a:tc>
                <a:tc>
                  <a:txBody>
                    <a:bodyPr/>
                    <a:lstStyle/>
                    <a:p>
                      <a:pPr algn="r"/>
                      <a:r>
                        <a:rPr kumimoji="1" lang="en-US" altLang="ja-JP" sz="2800" dirty="0"/>
                        <a:t>83</a:t>
                      </a:r>
                      <a:r>
                        <a:rPr kumimoji="1" lang="ja-JP" altLang="en-US" sz="2800" dirty="0"/>
                        <a:t>億</a:t>
                      </a:r>
                      <a:r>
                        <a:rPr kumimoji="1" lang="en-US" altLang="ja-JP" sz="2800" dirty="0"/>
                        <a:t>0900</a:t>
                      </a:r>
                      <a:r>
                        <a:rPr kumimoji="1" lang="ja-JP" altLang="en-US" sz="2800" dirty="0"/>
                        <a:t>万</a:t>
                      </a:r>
                    </a:p>
                  </a:txBody>
                  <a:tcPr/>
                </a:tc>
                <a:tc>
                  <a:txBody>
                    <a:bodyPr/>
                    <a:lstStyle/>
                    <a:p>
                      <a:pPr algn="r"/>
                      <a:r>
                        <a:rPr kumimoji="1" lang="en-US" altLang="ja-JP" sz="2800" dirty="0"/>
                        <a:t>70</a:t>
                      </a:r>
                      <a:r>
                        <a:rPr kumimoji="1" lang="ja-JP" altLang="en-US" sz="2800" dirty="0"/>
                        <a:t>億</a:t>
                      </a:r>
                      <a:r>
                        <a:rPr kumimoji="1" lang="en-US" altLang="ja-JP" sz="2800" dirty="0"/>
                        <a:t>2700</a:t>
                      </a:r>
                      <a:r>
                        <a:rPr kumimoji="1" lang="ja-JP" altLang="en-US" sz="2800" dirty="0"/>
                        <a:t>万</a:t>
                      </a:r>
                    </a:p>
                  </a:txBody>
                  <a:tcPr/>
                </a:tc>
                <a:tc>
                  <a:txBody>
                    <a:bodyPr/>
                    <a:lstStyle/>
                    <a:p>
                      <a:pPr algn="r"/>
                      <a:r>
                        <a:rPr kumimoji="1" lang="en-US" altLang="ja-JP" sz="2800" dirty="0"/>
                        <a:t>12</a:t>
                      </a:r>
                      <a:r>
                        <a:rPr kumimoji="1" lang="ja-JP" altLang="en-US" sz="2800" dirty="0"/>
                        <a:t>億</a:t>
                      </a:r>
                      <a:r>
                        <a:rPr kumimoji="1" lang="en-US" altLang="ja-JP" sz="2800" dirty="0"/>
                        <a:t>7800</a:t>
                      </a:r>
                      <a:r>
                        <a:rPr kumimoji="1" lang="ja-JP" altLang="en-US" sz="2800" dirty="0"/>
                        <a:t>万</a:t>
                      </a:r>
                    </a:p>
                  </a:txBody>
                  <a:tcPr/>
                </a:tc>
                <a:extLst>
                  <a:ext uri="{0D108BD9-81ED-4DB2-BD59-A6C34878D82A}">
                    <a16:rowId xmlns:a16="http://schemas.microsoft.com/office/drawing/2014/main" val="10003"/>
                  </a:ext>
                </a:extLst>
              </a:tr>
              <a:tr h="580831">
                <a:tc>
                  <a:txBody>
                    <a:bodyPr/>
                    <a:lstStyle/>
                    <a:p>
                      <a:r>
                        <a:rPr kumimoji="1" lang="en-US" altLang="ja-JP" sz="2800" dirty="0"/>
                        <a:t>2040</a:t>
                      </a:r>
                      <a:endParaRPr kumimoji="1" lang="ja-JP" altLang="en-US" sz="2800" dirty="0"/>
                    </a:p>
                  </a:txBody>
                  <a:tcPr/>
                </a:tc>
                <a:tc>
                  <a:txBody>
                    <a:bodyPr/>
                    <a:lstStyle/>
                    <a:p>
                      <a:pPr algn="r"/>
                      <a:r>
                        <a:rPr kumimoji="1" lang="en-US" altLang="ja-JP" sz="2800" dirty="0"/>
                        <a:t>88</a:t>
                      </a:r>
                      <a:r>
                        <a:rPr kumimoji="1" lang="ja-JP" altLang="en-US" sz="2800" dirty="0"/>
                        <a:t>億</a:t>
                      </a:r>
                      <a:r>
                        <a:rPr kumimoji="1" lang="en-US" altLang="ja-JP" sz="2800" dirty="0"/>
                        <a:t>0100</a:t>
                      </a:r>
                      <a:r>
                        <a:rPr kumimoji="1" lang="ja-JP" altLang="en-US" sz="2800" dirty="0"/>
                        <a:t>万</a:t>
                      </a:r>
                    </a:p>
                  </a:txBody>
                  <a:tcPr/>
                </a:tc>
                <a:tc>
                  <a:txBody>
                    <a:bodyPr/>
                    <a:lstStyle/>
                    <a:p>
                      <a:pPr algn="r"/>
                      <a:r>
                        <a:rPr kumimoji="1" lang="en-US" altLang="ja-JP" sz="2800" dirty="0"/>
                        <a:t>75</a:t>
                      </a:r>
                      <a:r>
                        <a:rPr kumimoji="1" lang="ja-JP" altLang="en-US" sz="2800" dirty="0"/>
                        <a:t>億</a:t>
                      </a:r>
                      <a:r>
                        <a:rPr kumimoji="1" lang="en-US" altLang="ja-JP" sz="2800" dirty="0"/>
                        <a:t>1600</a:t>
                      </a:r>
                      <a:r>
                        <a:rPr kumimoji="1" lang="ja-JP" altLang="en-US" sz="2800" dirty="0"/>
                        <a:t>万</a:t>
                      </a:r>
                    </a:p>
                  </a:txBody>
                  <a:tcPr/>
                </a:tc>
                <a:tc>
                  <a:txBody>
                    <a:bodyPr/>
                    <a:lstStyle/>
                    <a:p>
                      <a:pPr algn="r"/>
                      <a:r>
                        <a:rPr kumimoji="1" lang="en-US" altLang="ja-JP" sz="2800" dirty="0"/>
                        <a:t>12</a:t>
                      </a:r>
                      <a:r>
                        <a:rPr kumimoji="1" lang="ja-JP" altLang="en-US" sz="2800" dirty="0"/>
                        <a:t>億</a:t>
                      </a:r>
                      <a:r>
                        <a:rPr kumimoji="1" lang="en-US" altLang="ja-JP" sz="2800" dirty="0"/>
                        <a:t>8400</a:t>
                      </a:r>
                      <a:r>
                        <a:rPr kumimoji="1" lang="ja-JP" altLang="en-US" sz="2800" dirty="0"/>
                        <a:t>万</a:t>
                      </a:r>
                    </a:p>
                  </a:txBody>
                  <a:tcPr/>
                </a:tc>
                <a:extLst>
                  <a:ext uri="{0D108BD9-81ED-4DB2-BD59-A6C34878D82A}">
                    <a16:rowId xmlns:a16="http://schemas.microsoft.com/office/drawing/2014/main" val="10004"/>
                  </a:ext>
                </a:extLst>
              </a:tr>
              <a:tr h="580831">
                <a:tc>
                  <a:txBody>
                    <a:bodyPr/>
                    <a:lstStyle/>
                    <a:p>
                      <a:r>
                        <a:rPr kumimoji="1" lang="en-US" altLang="ja-JP" sz="2800" dirty="0"/>
                        <a:t>2050</a:t>
                      </a:r>
                      <a:endParaRPr kumimoji="1" lang="ja-JP" altLang="en-US" sz="2800" dirty="0"/>
                    </a:p>
                  </a:txBody>
                  <a:tcPr/>
                </a:tc>
                <a:tc>
                  <a:txBody>
                    <a:bodyPr/>
                    <a:lstStyle/>
                    <a:p>
                      <a:pPr algn="r"/>
                      <a:r>
                        <a:rPr kumimoji="1" lang="en-US" altLang="ja-JP" sz="2800" dirty="0"/>
                        <a:t>91</a:t>
                      </a:r>
                      <a:r>
                        <a:rPr kumimoji="1" lang="ja-JP" altLang="en-US" sz="2800" dirty="0"/>
                        <a:t>億</a:t>
                      </a:r>
                      <a:r>
                        <a:rPr kumimoji="1" lang="en-US" altLang="ja-JP" sz="2800" dirty="0"/>
                        <a:t>5000</a:t>
                      </a:r>
                      <a:r>
                        <a:rPr kumimoji="1" lang="ja-JP" altLang="en-US" sz="2800" dirty="0"/>
                        <a:t>万</a:t>
                      </a:r>
                    </a:p>
                  </a:txBody>
                  <a:tcPr/>
                </a:tc>
                <a:tc>
                  <a:txBody>
                    <a:bodyPr/>
                    <a:lstStyle/>
                    <a:p>
                      <a:pPr algn="r"/>
                      <a:r>
                        <a:rPr kumimoji="1" lang="en-US" altLang="ja-JP" sz="2800" dirty="0"/>
                        <a:t>78</a:t>
                      </a:r>
                      <a:r>
                        <a:rPr kumimoji="1" lang="ja-JP" altLang="en-US" sz="2800" dirty="0"/>
                        <a:t>億</a:t>
                      </a:r>
                      <a:r>
                        <a:rPr kumimoji="1" lang="en-US" altLang="ja-JP" sz="2800" dirty="0"/>
                        <a:t>7800</a:t>
                      </a:r>
                      <a:r>
                        <a:rPr kumimoji="1" lang="ja-JP" altLang="en-US" sz="2800" dirty="0"/>
                        <a:t>万</a:t>
                      </a:r>
                    </a:p>
                  </a:txBody>
                  <a:tcPr/>
                </a:tc>
                <a:tc>
                  <a:txBody>
                    <a:bodyPr/>
                    <a:lstStyle/>
                    <a:p>
                      <a:pPr algn="r"/>
                      <a:r>
                        <a:rPr kumimoji="1" lang="en-US" altLang="ja-JP" sz="2800" dirty="0"/>
                        <a:t>12</a:t>
                      </a:r>
                      <a:r>
                        <a:rPr kumimoji="1" lang="ja-JP" altLang="en-US" sz="2800" dirty="0"/>
                        <a:t>億</a:t>
                      </a:r>
                      <a:r>
                        <a:rPr kumimoji="1" lang="en-US" altLang="ja-JP" sz="2800" dirty="0"/>
                        <a:t>7100</a:t>
                      </a:r>
                      <a:r>
                        <a:rPr kumimoji="1" lang="ja-JP" altLang="en-US" sz="2800" dirty="0"/>
                        <a:t>万</a:t>
                      </a:r>
                    </a:p>
                  </a:txBody>
                  <a:tcPr/>
                </a:tc>
                <a:extLst>
                  <a:ext uri="{0D108BD9-81ED-4DB2-BD59-A6C34878D82A}">
                    <a16:rowId xmlns:a16="http://schemas.microsoft.com/office/drawing/2014/main" val="10005"/>
                  </a:ext>
                </a:extLst>
              </a:tr>
            </a:tbl>
          </a:graphicData>
        </a:graphic>
      </p:graphicFrame>
      <p:sp>
        <p:nvSpPr>
          <p:cNvPr id="6" name="正方形/長方形 5"/>
          <p:cNvSpPr/>
          <p:nvPr/>
        </p:nvSpPr>
        <p:spPr>
          <a:xfrm>
            <a:off x="539552" y="4795897"/>
            <a:ext cx="8208912" cy="1569660"/>
          </a:xfrm>
          <a:prstGeom prst="rect">
            <a:avLst/>
          </a:prstGeom>
        </p:spPr>
        <p:txBody>
          <a:bodyPr wrap="square">
            <a:spAutoFit/>
          </a:bodyPr>
          <a:lstStyle/>
          <a:p>
            <a:r>
              <a:rPr lang="ja-JP" altLang="en-US" sz="3200" dirty="0"/>
              <a:t>地球人口　</a:t>
            </a:r>
            <a:r>
              <a:rPr lang="en-US" altLang="ja-JP" sz="3200" dirty="0"/>
              <a:t>91.5</a:t>
            </a:r>
            <a:r>
              <a:rPr lang="ja-JP" altLang="en-US" sz="3200" dirty="0"/>
              <a:t>億人　先進国人口　</a:t>
            </a:r>
            <a:r>
              <a:rPr lang="en-US" altLang="ja-JP" sz="3200" dirty="0"/>
              <a:t>12.7</a:t>
            </a:r>
            <a:r>
              <a:rPr lang="ja-JP" altLang="en-US" sz="3200" dirty="0"/>
              <a:t>億人</a:t>
            </a:r>
          </a:p>
          <a:p>
            <a:r>
              <a:rPr lang="ja-JP" altLang="en-US" sz="3200" dirty="0"/>
              <a:t>発展途上国の人口爆発</a:t>
            </a:r>
          </a:p>
          <a:p>
            <a:r>
              <a:rPr lang="ja-JP" altLang="en-US" sz="3200" dirty="0"/>
              <a:t>先進国の少子化</a:t>
            </a:r>
          </a:p>
        </p:txBody>
      </p:sp>
      <p:pic>
        <p:nvPicPr>
          <p:cNvPr id="7" name="図 6"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93549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2" presetClass="entr" presetSubtype="4"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500063" y="0"/>
            <a:ext cx="8229600" cy="1143000"/>
          </a:xfrm>
        </p:spPr>
        <p:txBody>
          <a:bodyPr>
            <a:normAutofit/>
          </a:bodyPr>
          <a:lstStyle/>
          <a:p>
            <a:r>
              <a:rPr lang="ja-JP" altLang="en-US" sz="4000" dirty="0">
                <a:solidFill>
                  <a:srgbClr val="FFFF99"/>
                </a:solidFill>
              </a:rPr>
              <a:t>近未来の予測</a:t>
            </a:r>
          </a:p>
        </p:txBody>
      </p:sp>
      <p:sp>
        <p:nvSpPr>
          <p:cNvPr id="3" name="コンテンツ プレースホルダ 2"/>
          <p:cNvSpPr>
            <a:spLocks noGrp="1"/>
          </p:cNvSpPr>
          <p:nvPr>
            <p:ph idx="1"/>
          </p:nvPr>
        </p:nvSpPr>
        <p:spPr>
          <a:xfrm>
            <a:off x="755576" y="1196752"/>
            <a:ext cx="8136904" cy="4608512"/>
          </a:xfrm>
        </p:spPr>
        <p:txBody>
          <a:bodyPr>
            <a:normAutofit/>
          </a:bodyPr>
          <a:lstStyle/>
          <a:p>
            <a:r>
              <a:rPr lang="ja-JP" altLang="en-US" dirty="0"/>
              <a:t>人口爆発</a:t>
            </a:r>
          </a:p>
          <a:p>
            <a:r>
              <a:rPr lang="ja-JP" altLang="en-US" dirty="0"/>
              <a:t>都市のインフラ不備</a:t>
            </a:r>
          </a:p>
          <a:p>
            <a:r>
              <a:rPr lang="ja-JP" altLang="en-US" dirty="0"/>
              <a:t>スラム化</a:t>
            </a:r>
          </a:p>
          <a:p>
            <a:r>
              <a:rPr lang="ja-JP" altLang="en-US" dirty="0"/>
              <a:t>飲み水、食料の不足</a:t>
            </a:r>
          </a:p>
          <a:p>
            <a:r>
              <a:rPr lang="ja-JP" altLang="en-US" dirty="0"/>
              <a:t>自然環境の破壊</a:t>
            </a:r>
          </a:p>
          <a:p>
            <a:r>
              <a:rPr lang="ja-JP" altLang="en-US" dirty="0"/>
              <a:t>多発的な紛争、破壊</a:t>
            </a:r>
          </a:p>
          <a:p>
            <a:r>
              <a:rPr lang="ja-JP" altLang="en-US" dirty="0"/>
              <a:t>世界的なテロ</a:t>
            </a:r>
          </a:p>
        </p:txBody>
      </p:sp>
      <p:pic>
        <p:nvPicPr>
          <p:cNvPr id="10" name="図 9"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6158" name="Picture 14" descr="C:\Users\TANAKA\AppData\Local\Microsoft\Windows\Temporary Internet Files\Content.IE5\W5MZE31S\MC90009827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908720"/>
            <a:ext cx="1809598" cy="1718158"/>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C:\Users\TANAKA\AppData\Local\Microsoft\Windows\Temporary Internet Files\Content.IE5\NJOEBAHG\MC90032669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5515386"/>
            <a:ext cx="1815084" cy="1164031"/>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C:\Users\TANAKA\AppData\Local\Microsoft\Windows\Temporary Internet Files\Content.IE5\KWHDEFXZ\MC90032664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0780" y="4699027"/>
            <a:ext cx="1813255" cy="1036015"/>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C:\Users\TANAKA\AppData\Local\Microsoft\Windows\Temporary Internet Files\Content.IE5\NJOEBAHG\MP90014459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2985" y="4581129"/>
            <a:ext cx="3311015" cy="2251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8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10" presetClass="entr" presetSubtype="0" fill="hold" nodeType="afterEffect">
                                  <p:stCondLst>
                                    <p:cond delay="0"/>
                                  </p:stCondLst>
                                  <p:childTnLst>
                                    <p:set>
                                      <p:cBhvr>
                                        <p:cTn id="41" dur="1" fill="hold">
                                          <p:stCondLst>
                                            <p:cond delay="0"/>
                                          </p:stCondLst>
                                        </p:cTn>
                                        <p:tgtEl>
                                          <p:spTgt spid="6158"/>
                                        </p:tgtEl>
                                        <p:attrNameLst>
                                          <p:attrName>style.visibility</p:attrName>
                                        </p:attrNameLst>
                                      </p:cBhvr>
                                      <p:to>
                                        <p:strVal val="visible"/>
                                      </p:to>
                                    </p:set>
                                    <p:animEffect transition="in" filter="fade">
                                      <p:cBhvr>
                                        <p:cTn id="42" dur="500"/>
                                        <p:tgtEl>
                                          <p:spTgt spid="6158"/>
                                        </p:tgtEl>
                                      </p:cBhvr>
                                    </p:animEffect>
                                  </p:childTnLst>
                                </p:cTn>
                              </p:par>
                            </p:childTnLst>
                          </p:cTn>
                        </p:par>
                        <p:par>
                          <p:cTn id="43" fill="hold">
                            <p:stCondLst>
                              <p:cond delay="14500"/>
                            </p:stCondLst>
                            <p:childTnLst>
                              <p:par>
                                <p:cTn id="44" presetID="10" presetClass="entr" presetSubtype="0" fill="hold" nodeType="afterEffect">
                                  <p:stCondLst>
                                    <p:cond delay="0"/>
                                  </p:stCondLst>
                                  <p:childTnLst>
                                    <p:set>
                                      <p:cBhvr>
                                        <p:cTn id="45" dur="1" fill="hold">
                                          <p:stCondLst>
                                            <p:cond delay="0"/>
                                          </p:stCondLst>
                                        </p:cTn>
                                        <p:tgtEl>
                                          <p:spTgt spid="6161"/>
                                        </p:tgtEl>
                                        <p:attrNameLst>
                                          <p:attrName>style.visibility</p:attrName>
                                        </p:attrNameLst>
                                      </p:cBhvr>
                                      <p:to>
                                        <p:strVal val="visible"/>
                                      </p:to>
                                    </p:set>
                                    <p:animEffect transition="in" filter="fade">
                                      <p:cBhvr>
                                        <p:cTn id="46" dur="500"/>
                                        <p:tgtEl>
                                          <p:spTgt spid="6161"/>
                                        </p:tgtEl>
                                      </p:cBhvr>
                                    </p:animEffect>
                                  </p:childTnLst>
                                </p:cTn>
                              </p:par>
                            </p:childTnLst>
                          </p:cTn>
                        </p:par>
                        <p:par>
                          <p:cTn id="47" fill="hold">
                            <p:stCondLst>
                              <p:cond delay="15000"/>
                            </p:stCondLst>
                            <p:childTnLst>
                              <p:par>
                                <p:cTn id="48" presetID="10" presetClass="entr" presetSubtype="0" fill="hold" nodeType="afterEffect">
                                  <p:stCondLst>
                                    <p:cond delay="0"/>
                                  </p:stCondLst>
                                  <p:childTnLst>
                                    <p:set>
                                      <p:cBhvr>
                                        <p:cTn id="49" dur="1" fill="hold">
                                          <p:stCondLst>
                                            <p:cond delay="0"/>
                                          </p:stCondLst>
                                        </p:cTn>
                                        <p:tgtEl>
                                          <p:spTgt spid="6162"/>
                                        </p:tgtEl>
                                        <p:attrNameLst>
                                          <p:attrName>style.visibility</p:attrName>
                                        </p:attrNameLst>
                                      </p:cBhvr>
                                      <p:to>
                                        <p:strVal val="visible"/>
                                      </p:to>
                                    </p:set>
                                    <p:animEffect transition="in" filter="fade">
                                      <p:cBhvr>
                                        <p:cTn id="50" dur="500"/>
                                        <p:tgtEl>
                                          <p:spTgt spid="6162"/>
                                        </p:tgtEl>
                                      </p:cBhvr>
                                    </p:animEffect>
                                  </p:childTnLst>
                                </p:cTn>
                              </p:par>
                            </p:childTnLst>
                          </p:cTn>
                        </p:par>
                        <p:par>
                          <p:cTn id="51" fill="hold">
                            <p:stCondLst>
                              <p:cond delay="15500"/>
                            </p:stCondLst>
                            <p:childTnLst>
                              <p:par>
                                <p:cTn id="52" presetID="10" presetClass="entr" presetSubtype="0" fill="hold" nodeType="afterEffect">
                                  <p:stCondLst>
                                    <p:cond delay="0"/>
                                  </p:stCondLst>
                                  <p:childTnLst>
                                    <p:set>
                                      <p:cBhvr>
                                        <p:cTn id="53" dur="1" fill="hold">
                                          <p:stCondLst>
                                            <p:cond delay="0"/>
                                          </p:stCondLst>
                                        </p:cTn>
                                        <p:tgtEl>
                                          <p:spTgt spid="6168"/>
                                        </p:tgtEl>
                                        <p:attrNameLst>
                                          <p:attrName>style.visibility</p:attrName>
                                        </p:attrNameLst>
                                      </p:cBhvr>
                                      <p:to>
                                        <p:strVal val="visible"/>
                                      </p:to>
                                    </p:set>
                                    <p:animEffect transition="in" filter="fade">
                                      <p:cBhvr>
                                        <p:cTn id="54" dur="500"/>
                                        <p:tgtEl>
                                          <p:spTgt spid="6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a:xfrm>
            <a:off x="714375" y="0"/>
            <a:ext cx="7772400" cy="1143000"/>
          </a:xfrm>
        </p:spPr>
        <p:txBody>
          <a:bodyPr/>
          <a:lstStyle/>
          <a:p>
            <a:r>
              <a:rPr lang="ja-JP" altLang="en-US" sz="4000" dirty="0">
                <a:solidFill>
                  <a:srgbClr val="FFFFCC"/>
                </a:solidFill>
              </a:rPr>
              <a:t>新資本主義の台頭</a:t>
            </a:r>
          </a:p>
        </p:txBody>
      </p:sp>
      <p:sp>
        <p:nvSpPr>
          <p:cNvPr id="3" name="コンテンツ プレースホルダ 2"/>
          <p:cNvSpPr>
            <a:spLocks noGrp="1"/>
          </p:cNvSpPr>
          <p:nvPr>
            <p:ph idx="1"/>
          </p:nvPr>
        </p:nvSpPr>
        <p:spPr>
          <a:xfrm>
            <a:off x="539552" y="1052737"/>
            <a:ext cx="8352928" cy="5454922"/>
          </a:xfrm>
        </p:spPr>
        <p:txBody>
          <a:bodyPr>
            <a:normAutofit/>
          </a:bodyPr>
          <a:lstStyle/>
          <a:p>
            <a:r>
              <a:rPr lang="ja-JP" altLang="en-US" sz="3600" dirty="0">
                <a:solidFill>
                  <a:srgbClr val="FFFFCC"/>
                </a:solidFill>
              </a:rPr>
              <a:t>投資ファンドの暗躍</a:t>
            </a:r>
          </a:p>
          <a:p>
            <a:r>
              <a:rPr lang="ja-JP" altLang="en-US" sz="3600" dirty="0">
                <a:solidFill>
                  <a:srgbClr val="FFFFCC"/>
                </a:solidFill>
              </a:rPr>
              <a:t>レバレッジなどの技法を使った先物投資</a:t>
            </a:r>
          </a:p>
          <a:p>
            <a:r>
              <a:rPr lang="ja-JP" altLang="en-US" sz="3600" dirty="0">
                <a:solidFill>
                  <a:srgbClr val="FFFFCC"/>
                </a:solidFill>
              </a:rPr>
              <a:t>世界中のほとんどの投資銀行や証券会社がこれに加わる</a:t>
            </a:r>
          </a:p>
          <a:p>
            <a:r>
              <a:rPr lang="en-US" altLang="ja-JP" sz="3600" dirty="0">
                <a:solidFill>
                  <a:srgbClr val="FFFFCC"/>
                </a:solidFill>
              </a:rPr>
              <a:t>M&amp;A</a:t>
            </a:r>
            <a:r>
              <a:rPr lang="ja-JP" altLang="en-US" sz="3600" dirty="0">
                <a:solidFill>
                  <a:srgbClr val="FFFFCC"/>
                </a:solidFill>
              </a:rPr>
              <a:t>による企業乗っ取り</a:t>
            </a:r>
          </a:p>
          <a:p>
            <a:endParaRPr lang="ja-JP" altLang="en-US" dirty="0">
              <a:solidFill>
                <a:srgbClr val="FFFFCC"/>
              </a:solidFill>
            </a:endParaRPr>
          </a:p>
        </p:txBody>
      </p:sp>
      <p:sp>
        <p:nvSpPr>
          <p:cNvPr id="2" name="正方形/長方形 1"/>
          <p:cNvSpPr/>
          <p:nvPr/>
        </p:nvSpPr>
        <p:spPr>
          <a:xfrm>
            <a:off x="802939" y="4431015"/>
            <a:ext cx="7920880" cy="707886"/>
          </a:xfrm>
          <a:prstGeom prst="rect">
            <a:avLst/>
          </a:prstGeom>
        </p:spPr>
        <p:txBody>
          <a:bodyPr wrap="square">
            <a:spAutoFit/>
          </a:bodyPr>
          <a:lstStyle/>
          <a:p>
            <a:pPr algn="ctr"/>
            <a:r>
              <a:rPr lang="ja-JP" altLang="en-US" sz="4000" dirty="0">
                <a:ln>
                  <a:solidFill>
                    <a:schemeClr val="tx1"/>
                  </a:solidFill>
                </a:ln>
                <a:solidFill>
                  <a:srgbClr val="FFC000"/>
                </a:solidFill>
                <a:latin typeface="AR P明朝体U" pitchFamily="50" charset="-128"/>
                <a:ea typeface="AR P明朝体U" pitchFamily="50" charset="-128"/>
              </a:rPr>
              <a:t>近未来におけるロータリーの役割</a:t>
            </a:r>
            <a:endParaRPr lang="ja-JP" altLang="en-US" sz="4000" dirty="0"/>
          </a:p>
        </p:txBody>
      </p:sp>
      <p:sp>
        <p:nvSpPr>
          <p:cNvPr id="4" name="正方形/長方形 3"/>
          <p:cNvSpPr/>
          <p:nvPr/>
        </p:nvSpPr>
        <p:spPr>
          <a:xfrm>
            <a:off x="802939" y="5367424"/>
            <a:ext cx="7920880" cy="1015663"/>
          </a:xfrm>
          <a:prstGeom prst="rect">
            <a:avLst/>
          </a:prstGeom>
        </p:spPr>
        <p:txBody>
          <a:bodyPr wrap="square">
            <a:spAutoFit/>
          </a:bodyPr>
          <a:lstStyle/>
          <a:p>
            <a:pPr algn="ctr"/>
            <a:r>
              <a:rPr lang="ja-JP" altLang="en-US" sz="6000" dirty="0">
                <a:ln>
                  <a:solidFill>
                    <a:schemeClr val="tx1"/>
                  </a:solidFill>
                </a:ln>
                <a:solidFill>
                  <a:srgbClr val="FFC000"/>
                </a:solidFill>
                <a:latin typeface="AR P明朝体U" pitchFamily="50" charset="-128"/>
                <a:ea typeface="AR P明朝体U" pitchFamily="50" charset="-128"/>
              </a:rPr>
              <a:t>虚業の追放</a:t>
            </a:r>
            <a:endParaRPr lang="ja-JP" altLang="en-US" sz="6000" dirty="0"/>
          </a:p>
        </p:txBody>
      </p:sp>
    </p:spTree>
    <p:extLst>
      <p:ext uri="{BB962C8B-B14F-4D97-AF65-F5344CB8AC3E}">
        <p14:creationId xmlns:p14="http://schemas.microsoft.com/office/powerpoint/2010/main" val="1029285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34682"/>
          </a:xfrm>
          <a:ln>
            <a:noFill/>
          </a:ln>
        </p:spPr>
        <p:txBody>
          <a:bodyPr/>
          <a:lstStyle/>
          <a:p>
            <a:r>
              <a:rPr kumimoji="1" lang="ja-JP" altLang="en-US" sz="6000" dirty="0">
                <a:ln>
                  <a:solidFill>
                    <a:schemeClr val="tx1"/>
                  </a:solidFill>
                </a:ln>
                <a:solidFill>
                  <a:srgbClr val="FF0000"/>
                </a:solidFill>
                <a:latin typeface="AR P明朝体U" pitchFamily="50" charset="-128"/>
                <a:ea typeface="AR P明朝体U" pitchFamily="50" charset="-128"/>
              </a:rPr>
              <a:t>地球の資源の</a:t>
            </a:r>
            <a:br>
              <a:rPr kumimoji="1" lang="ja-JP" altLang="en-US" sz="6000" dirty="0">
                <a:ln>
                  <a:solidFill>
                    <a:schemeClr val="tx1"/>
                  </a:solidFill>
                </a:ln>
                <a:solidFill>
                  <a:srgbClr val="FF0000"/>
                </a:solidFill>
                <a:latin typeface="AR P明朝体U" pitchFamily="50" charset="-128"/>
                <a:ea typeface="AR P明朝体U" pitchFamily="50" charset="-128"/>
              </a:rPr>
            </a:br>
            <a:r>
              <a:rPr lang="ja-JP" altLang="en-US" sz="6000" dirty="0">
                <a:ln>
                  <a:solidFill>
                    <a:schemeClr val="tx1"/>
                  </a:solidFill>
                </a:ln>
                <a:solidFill>
                  <a:srgbClr val="FF0000"/>
                </a:solidFill>
                <a:latin typeface="AR P明朝体U" pitchFamily="50" charset="-128"/>
                <a:ea typeface="AR P明朝体U" pitchFamily="50" charset="-128"/>
              </a:rPr>
              <a:t>枯渇を意識したとき</a:t>
            </a:r>
            <a:br>
              <a:rPr lang="ja-JP" altLang="en-US" sz="6000" dirty="0">
                <a:ln>
                  <a:solidFill>
                    <a:schemeClr val="tx1"/>
                  </a:solidFill>
                </a:ln>
                <a:solidFill>
                  <a:srgbClr val="FF0000"/>
                </a:solidFill>
                <a:latin typeface="AR P明朝体U" pitchFamily="50" charset="-128"/>
                <a:ea typeface="AR P明朝体U" pitchFamily="50" charset="-128"/>
              </a:rPr>
            </a:br>
            <a:r>
              <a:rPr lang="ja-JP" altLang="en-US" sz="6000" dirty="0">
                <a:ln>
                  <a:solidFill>
                    <a:schemeClr val="tx1"/>
                  </a:solidFill>
                </a:ln>
                <a:solidFill>
                  <a:srgbClr val="FF0000"/>
                </a:solidFill>
                <a:latin typeface="AR P明朝体U" pitchFamily="50" charset="-128"/>
                <a:ea typeface="AR P明朝体U" pitchFamily="50" charset="-128"/>
              </a:rPr>
              <a:t>人間は</a:t>
            </a:r>
            <a:br>
              <a:rPr lang="ja-JP" altLang="en-US" sz="6000" dirty="0">
                <a:ln>
                  <a:solidFill>
                    <a:schemeClr val="tx1"/>
                  </a:solidFill>
                </a:ln>
                <a:solidFill>
                  <a:srgbClr val="FF0000"/>
                </a:solidFill>
                <a:latin typeface="AR P明朝体U" pitchFamily="50" charset="-128"/>
                <a:ea typeface="AR P明朝体U" pitchFamily="50" charset="-128"/>
              </a:rPr>
            </a:br>
            <a:r>
              <a:rPr lang="ja-JP" altLang="en-US" sz="6000" dirty="0">
                <a:ln>
                  <a:solidFill>
                    <a:schemeClr val="tx1"/>
                  </a:solidFill>
                </a:ln>
                <a:solidFill>
                  <a:srgbClr val="FF0000"/>
                </a:solidFill>
                <a:latin typeface="AR P明朝体U" pitchFamily="50" charset="-128"/>
                <a:ea typeface="AR P明朝体U" pitchFamily="50" charset="-128"/>
              </a:rPr>
              <a:t>どのような行動を</a:t>
            </a:r>
            <a:br>
              <a:rPr lang="ja-JP" altLang="en-US" sz="6000" dirty="0">
                <a:ln>
                  <a:solidFill>
                    <a:schemeClr val="tx1"/>
                  </a:solidFill>
                </a:ln>
                <a:solidFill>
                  <a:srgbClr val="FF0000"/>
                </a:solidFill>
                <a:latin typeface="AR P明朝体U" pitchFamily="50" charset="-128"/>
                <a:ea typeface="AR P明朝体U" pitchFamily="50" charset="-128"/>
              </a:rPr>
            </a:br>
            <a:r>
              <a:rPr lang="ja-JP" altLang="en-US" sz="6000" dirty="0">
                <a:ln>
                  <a:solidFill>
                    <a:schemeClr val="tx1"/>
                  </a:solidFill>
                </a:ln>
                <a:solidFill>
                  <a:srgbClr val="FF0000"/>
                </a:solidFill>
                <a:latin typeface="AR P明朝体U" pitchFamily="50" charset="-128"/>
                <a:ea typeface="AR P明朝体U" pitchFamily="50" charset="-128"/>
              </a:rPr>
              <a:t>とるのか</a:t>
            </a:r>
            <a:endParaRPr kumimoji="1" lang="ja-JP" altLang="en-US" sz="6000" dirty="0">
              <a:ln>
                <a:solidFill>
                  <a:schemeClr val="tx1"/>
                </a:solidFill>
              </a:ln>
              <a:solidFill>
                <a:srgbClr val="FF0000"/>
              </a:solidFill>
              <a:latin typeface="AR P明朝体U" pitchFamily="50" charset="-128"/>
              <a:ea typeface="AR P明朝体U" pitchFamily="50" charset="-128"/>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84020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a:solidFill>
                  <a:srgbClr val="FFFF99"/>
                </a:solidFill>
              </a:rPr>
              <a:t>チリ落盤事故の教訓</a:t>
            </a: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6" name="コンテンツ プレースホルダー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30801" y="980728"/>
            <a:ext cx="8036565" cy="5328592"/>
          </a:xfrm>
        </p:spPr>
      </p:pic>
    </p:spTree>
    <p:extLst>
      <p:ext uri="{BB962C8B-B14F-4D97-AF65-F5344CB8AC3E}">
        <p14:creationId xmlns:p14="http://schemas.microsoft.com/office/powerpoint/2010/main" val="3559628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a:solidFill>
                  <a:srgbClr val="FFFF99"/>
                </a:solidFill>
              </a:rPr>
              <a:t>超民主主義</a:t>
            </a:r>
          </a:p>
        </p:txBody>
      </p:sp>
      <p:sp>
        <p:nvSpPr>
          <p:cNvPr id="3" name="コンテンツ プレースホルダ 2"/>
          <p:cNvSpPr>
            <a:spLocks noGrp="1"/>
          </p:cNvSpPr>
          <p:nvPr>
            <p:ph idx="1"/>
          </p:nvPr>
        </p:nvSpPr>
        <p:spPr>
          <a:xfrm>
            <a:off x="467544" y="1268761"/>
            <a:ext cx="8229600" cy="1944215"/>
          </a:xfrm>
        </p:spPr>
        <p:txBody>
          <a:bodyPr/>
          <a:lstStyle/>
          <a:p>
            <a:r>
              <a:rPr kumimoji="1" lang="ja-JP" altLang="en-US" dirty="0"/>
              <a:t>利他主義</a:t>
            </a:r>
          </a:p>
          <a:p>
            <a:r>
              <a:rPr lang="ja-JP" altLang="en-US" dirty="0"/>
              <a:t>分かち合いの心</a:t>
            </a:r>
            <a:endParaRPr kumimoji="1" lang="ja-JP" altLang="en-US" dirty="0"/>
          </a:p>
          <a:p>
            <a:r>
              <a:rPr lang="ja-JP" altLang="en-US" dirty="0"/>
              <a:t>他人のことを思い遣り、他人のために尽くす</a:t>
            </a:r>
            <a:endParaRPr kumimoji="1" lang="ja-JP" altLang="en-US" dirty="0"/>
          </a:p>
        </p:txBody>
      </p:sp>
      <p:sp>
        <p:nvSpPr>
          <p:cNvPr id="4" name="テキスト ボックス 3"/>
          <p:cNvSpPr txBox="1"/>
          <p:nvPr/>
        </p:nvSpPr>
        <p:spPr>
          <a:xfrm>
            <a:off x="359970" y="5570577"/>
            <a:ext cx="8424936" cy="923330"/>
          </a:xfrm>
          <a:prstGeom prst="rect">
            <a:avLst/>
          </a:prstGeom>
          <a:solidFill>
            <a:srgbClr val="FF0000"/>
          </a:solidFill>
        </p:spPr>
        <p:txBody>
          <a:bodyPr wrap="square" rtlCol="0">
            <a:spAutoFit/>
          </a:bodyPr>
          <a:lstStyle/>
          <a:p>
            <a:pPr algn="ctr"/>
            <a:r>
              <a:rPr kumimoji="1" lang="en-US" altLang="ja-JP" sz="5400" dirty="0">
                <a:solidFill>
                  <a:schemeClr val="bg1"/>
                </a:solidFill>
              </a:rPr>
              <a:t>Service Above Self </a:t>
            </a:r>
            <a:r>
              <a:rPr kumimoji="1" lang="ja-JP" altLang="en-US" sz="5400" dirty="0">
                <a:solidFill>
                  <a:schemeClr val="bg1"/>
                </a:solidFill>
              </a:rPr>
              <a:t>の世界</a:t>
            </a: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81606" name="Picture 6" descr="F:\Users\TANAKA\AppData\Local\Microsoft\Windows\Temporary Internet Files\Content.IE5\SS2S8U5E\MC90028039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5795" y="2996952"/>
            <a:ext cx="3204357" cy="25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56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281606"/>
                                        </p:tgtEl>
                                        <p:attrNameLst>
                                          <p:attrName>style.visibility</p:attrName>
                                        </p:attrNameLst>
                                      </p:cBhvr>
                                      <p:to>
                                        <p:strVal val="visible"/>
                                      </p:to>
                                    </p:set>
                                    <p:animEffect transition="in" filter="fade">
                                      <p:cBhvr>
                                        <p:cTn id="26" dur="2000"/>
                                        <p:tgtEl>
                                          <p:spTgt spid="281606"/>
                                        </p:tgtEl>
                                      </p:cBhvr>
                                    </p:animEffect>
                                  </p:childTnLst>
                                </p:cTn>
                              </p:par>
                            </p:childTnLst>
                          </p:cTn>
                        </p:par>
                        <p:par>
                          <p:cTn id="27" fill="hold">
                            <p:stCondLst>
                              <p:cond delay="100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遺伝子工学3.jpg"/>
          <p:cNvPicPr>
            <a:picLocks noGrp="1" noChangeAspect="1"/>
          </p:cNvPicPr>
          <p:nvPr>
            <p:ph idx="1"/>
          </p:nvPr>
        </p:nvPicPr>
        <p:blipFill>
          <a:blip r:embed="rId3" cstate="print"/>
          <a:stretch>
            <a:fillRect/>
          </a:stretch>
        </p:blipFill>
        <p:spPr>
          <a:xfrm>
            <a:off x="0" y="0"/>
            <a:ext cx="5143500" cy="6858000"/>
          </a:xfrm>
        </p:spPr>
      </p:pic>
      <p:pic>
        <p:nvPicPr>
          <p:cNvPr id="5" name="図 4" descr="遺伝子工学1.jpg"/>
          <p:cNvPicPr>
            <a:picLocks noChangeAspect="1"/>
          </p:cNvPicPr>
          <p:nvPr/>
        </p:nvPicPr>
        <p:blipFill>
          <a:blip r:embed="rId4" cstate="print"/>
          <a:stretch>
            <a:fillRect/>
          </a:stretch>
        </p:blipFill>
        <p:spPr>
          <a:xfrm rot="5400000">
            <a:off x="3717032" y="1431032"/>
            <a:ext cx="6858000" cy="3995936"/>
          </a:xfrm>
          <a:prstGeom prst="rect">
            <a:avLst/>
          </a:prstGeom>
        </p:spPr>
      </p:pic>
      <p:sp>
        <p:nvSpPr>
          <p:cNvPr id="6" name="テキスト ボックス 5"/>
          <p:cNvSpPr txBox="1"/>
          <p:nvPr/>
        </p:nvSpPr>
        <p:spPr>
          <a:xfrm>
            <a:off x="395536" y="5301208"/>
            <a:ext cx="8352928" cy="1323439"/>
          </a:xfrm>
          <a:prstGeom prst="rect">
            <a:avLst/>
          </a:prstGeom>
          <a:solidFill>
            <a:schemeClr val="tx1"/>
          </a:solidFill>
          <a:ln>
            <a:solidFill>
              <a:srgbClr val="FF0000"/>
            </a:solidFill>
          </a:ln>
        </p:spPr>
        <p:txBody>
          <a:bodyPr wrap="square" rtlCol="0">
            <a:spAutoFit/>
          </a:bodyPr>
          <a:lstStyle/>
          <a:p>
            <a:pPr algn="ctr"/>
            <a:r>
              <a:rPr kumimoji="1" lang="ja-JP" altLang="en-US" sz="4000" dirty="0">
                <a:solidFill>
                  <a:schemeClr val="bg1"/>
                </a:solidFill>
              </a:rPr>
              <a:t>生命科学や高分子化学によって</a:t>
            </a:r>
          </a:p>
          <a:p>
            <a:pPr algn="ctr"/>
            <a:r>
              <a:rPr kumimoji="1" lang="ja-JP" altLang="en-US" sz="4000" dirty="0">
                <a:solidFill>
                  <a:schemeClr val="bg1"/>
                </a:solidFill>
              </a:rPr>
              <a:t>人類が行きのびる知恵</a:t>
            </a:r>
          </a:p>
        </p:txBody>
      </p:sp>
      <p:pic>
        <p:nvPicPr>
          <p:cNvPr id="7" name="図 6"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721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661248"/>
            <a:ext cx="8229600" cy="1143000"/>
          </a:xfrm>
        </p:spPr>
        <p:txBody>
          <a:bodyPr>
            <a:normAutofit/>
          </a:bodyPr>
          <a:lstStyle/>
          <a:p>
            <a:r>
              <a:rPr kumimoji="1" lang="en-US" altLang="ja-JP" sz="4000" dirty="0"/>
              <a:t>Sheldon School </a:t>
            </a:r>
            <a:r>
              <a:rPr kumimoji="1" lang="ja-JP" altLang="en-US" sz="4000" dirty="0"/>
              <a:t>　  </a:t>
            </a:r>
            <a:r>
              <a:rPr kumimoji="1" lang="en-US" altLang="ja-JP" sz="4000" dirty="0"/>
              <a:t>Chicago</a:t>
            </a:r>
            <a:r>
              <a:rPr kumimoji="1" lang="ja-JP" altLang="en-US" sz="4000" dirty="0"/>
              <a:t>　</a:t>
            </a:r>
            <a:r>
              <a:rPr kumimoji="1" lang="en-US" altLang="ja-JP" sz="4000" dirty="0"/>
              <a:t>1909</a:t>
            </a:r>
            <a:r>
              <a:rPr kumimoji="1" lang="ja-JP" altLang="en-US" sz="4000" dirty="0"/>
              <a:t>年</a:t>
            </a:r>
            <a:r>
              <a:rPr kumimoji="1" lang="en-US" altLang="ja-JP" sz="4000" dirty="0"/>
              <a:t> </a:t>
            </a:r>
            <a:endParaRPr kumimoji="1" lang="ja-JP" altLang="en-US" sz="4000"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620688"/>
            <a:ext cx="8064897" cy="5040560"/>
          </a:xfr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6832"/>
            <a:ext cx="8928992"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059832" y="1268760"/>
            <a:ext cx="3096344" cy="830997"/>
          </a:xfrm>
          <a:prstGeom prst="rect">
            <a:avLst/>
          </a:prstGeom>
          <a:noFill/>
        </p:spPr>
        <p:txBody>
          <a:bodyPr wrap="square" rtlCol="0">
            <a:spAutoFit/>
          </a:bodyPr>
          <a:lstStyle/>
          <a:p>
            <a:pPr algn="ctr"/>
            <a:r>
              <a:rPr kumimoji="1" lang="en-US" altLang="ja-JP" sz="4800" dirty="0"/>
              <a:t>1902</a:t>
            </a:r>
            <a:r>
              <a:rPr kumimoji="1" lang="ja-JP" altLang="en-US" sz="4800" dirty="0"/>
              <a:t>年</a:t>
            </a:r>
          </a:p>
        </p:txBody>
      </p:sp>
      <p:pic>
        <p:nvPicPr>
          <p:cNvPr id="6" name="図 5"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914779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51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ppt_x"/>
                                          </p:val>
                                        </p:tav>
                                        <p:tav tm="100000">
                                          <p:val>
                                            <p:strVal val="#ppt_x"/>
                                          </p:val>
                                        </p:tav>
                                      </p:tavLst>
                                    </p:anim>
                                    <p:anim calcmode="lin" valueType="num">
                                      <p:cBhvr additive="base">
                                        <p:cTn id="16" dur="20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251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a:solidFill>
                  <a:srgbClr val="FFFF99"/>
                </a:solidFill>
              </a:rPr>
              <a:t>トランスヒューマンの出現</a:t>
            </a:r>
          </a:p>
        </p:txBody>
      </p:sp>
      <p:sp>
        <p:nvSpPr>
          <p:cNvPr id="3" name="コンテンツ プレースホルダ 2"/>
          <p:cNvSpPr>
            <a:spLocks noGrp="1"/>
          </p:cNvSpPr>
          <p:nvPr>
            <p:ph idx="1"/>
          </p:nvPr>
        </p:nvSpPr>
        <p:spPr>
          <a:xfrm>
            <a:off x="457200" y="1600201"/>
            <a:ext cx="8229600" cy="3196952"/>
          </a:xfrm>
        </p:spPr>
        <p:txBody>
          <a:bodyPr/>
          <a:lstStyle/>
          <a:p>
            <a:r>
              <a:rPr kumimoji="1" lang="ja-JP" altLang="en-US" dirty="0"/>
              <a:t>超民主主義のリーダーとして人類をリードする人たち</a:t>
            </a:r>
          </a:p>
          <a:p>
            <a:r>
              <a:rPr lang="ja-JP" altLang="en-US" dirty="0"/>
              <a:t>優秀な頭脳、強靭な肉体</a:t>
            </a:r>
          </a:p>
          <a:p>
            <a:r>
              <a:rPr kumimoji="1" lang="ja-JP" altLang="en-US" dirty="0"/>
              <a:t>高い倫理基準</a:t>
            </a:r>
          </a:p>
          <a:p>
            <a:r>
              <a:rPr lang="ja-JP" altLang="en-US" dirty="0"/>
              <a:t>理性的な行動力</a:t>
            </a:r>
            <a:endParaRPr kumimoji="1" lang="ja-JP" altLang="en-US" dirty="0"/>
          </a:p>
        </p:txBody>
      </p:sp>
      <p:sp>
        <p:nvSpPr>
          <p:cNvPr id="4" name="テキスト ボックス 3"/>
          <p:cNvSpPr txBox="1"/>
          <p:nvPr/>
        </p:nvSpPr>
        <p:spPr>
          <a:xfrm>
            <a:off x="1259632" y="5085184"/>
            <a:ext cx="6552728" cy="646331"/>
          </a:xfrm>
          <a:prstGeom prst="rect">
            <a:avLst/>
          </a:prstGeom>
          <a:solidFill>
            <a:srgbClr val="FF0000"/>
          </a:solidFill>
          <a:ln>
            <a:solidFill>
              <a:schemeClr val="tx1"/>
            </a:solidFill>
          </a:ln>
        </p:spPr>
        <p:txBody>
          <a:bodyPr wrap="square" rtlCol="0">
            <a:spAutoFit/>
          </a:bodyPr>
          <a:lstStyle/>
          <a:p>
            <a:pPr algn="ctr"/>
            <a:r>
              <a:rPr kumimoji="1" lang="ja-JP" altLang="en-US" sz="3600" dirty="0">
                <a:solidFill>
                  <a:schemeClr val="bg1"/>
                </a:solidFill>
              </a:rPr>
              <a:t>近未来を担うロータリアン像</a:t>
            </a: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2140" y="2496108"/>
            <a:ext cx="2589076" cy="2589076"/>
          </a:xfrm>
          <a:prstGeom prst="rect">
            <a:avLst/>
          </a:prstGeom>
        </p:spPr>
      </p:pic>
    </p:spTree>
    <p:extLst>
      <p:ext uri="{BB962C8B-B14F-4D97-AF65-F5344CB8AC3E}">
        <p14:creationId xmlns:p14="http://schemas.microsoft.com/office/powerpoint/2010/main" val="386907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000" tmFilter="0,0; .5, 1; 1, 1"/>
                                        <p:tgtEl>
                                          <p:spTgt spid="3">
                                            <p:txEl>
                                              <p:pRg st="0" end="0"/>
                                            </p:txEl>
                                          </p:spTgt>
                                        </p:tgtEl>
                                      </p:cBhvr>
                                    </p:animEffect>
                                  </p:childTnLst>
                                </p:cTn>
                              </p:par>
                            </p:childTnLst>
                          </p:cTn>
                        </p:par>
                        <p:par>
                          <p:cTn id="16" fill="hold">
                            <p:stCondLst>
                              <p:cond delay="86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1" dur="2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000" tmFilter="0,0; .5, 1; 1, 1"/>
                                        <p:tgtEl>
                                          <p:spTgt spid="3">
                                            <p:txEl>
                                              <p:pRg st="1" end="1"/>
                                            </p:txEl>
                                          </p:spTgt>
                                        </p:tgtEl>
                                      </p:cBhvr>
                                    </p:animEffect>
                                  </p:childTnLst>
                                </p:cTn>
                              </p:par>
                            </p:childTnLst>
                          </p:cTn>
                        </p:par>
                        <p:par>
                          <p:cTn id="24" fill="hold">
                            <p:stCondLst>
                              <p:cond delay="12600"/>
                            </p:stCondLst>
                            <p:childTnLst>
                              <p:par>
                                <p:cTn id="25" presetID="41" presetClass="entr" presetSubtype="0" fill="hold" nodeType="after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2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9" dur="2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2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000" tmFilter="0,0; .5, 1; 1, 1"/>
                                        <p:tgtEl>
                                          <p:spTgt spid="3">
                                            <p:txEl>
                                              <p:pRg st="2" end="2"/>
                                            </p:txEl>
                                          </p:spTgt>
                                        </p:tgtEl>
                                      </p:cBhvr>
                                    </p:animEffect>
                                  </p:childTnLst>
                                </p:cTn>
                              </p:par>
                            </p:childTnLst>
                          </p:cTn>
                        </p:par>
                        <p:par>
                          <p:cTn id="32" fill="hold">
                            <p:stCondLst>
                              <p:cond delay="15600"/>
                            </p:stCondLst>
                            <p:childTnLst>
                              <p:par>
                                <p:cTn id="33" presetID="41" presetClass="entr" presetSubtype="0" fill="hold" nodeType="afterEffect">
                                  <p:stCondLst>
                                    <p:cond delay="0"/>
                                  </p:stCondLst>
                                  <p:iterate type="lt">
                                    <p:tmPct val="10000"/>
                                  </p:iterate>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20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7" dur="20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20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000" tmFilter="0,0; .5, 1; 1, 1"/>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childTnLst>
                                </p:cTn>
                              </p:par>
                            </p:childTnLst>
                          </p:cTn>
                        </p:par>
                        <p:par>
                          <p:cTn id="45" fill="hold">
                            <p:stCondLst>
                              <p:cond delay="2000"/>
                            </p:stCondLst>
                            <p:childTnLst>
                              <p:par>
                                <p:cTn id="46" presetID="38" presetClass="entr" presetSubtype="0" accel="50000" fill="hold" grpId="0" nodeType="afterEffect">
                                  <p:stCondLst>
                                    <p:cond delay="0"/>
                                  </p:stCondLst>
                                  <p:iterate type="lt">
                                    <p:tmPct val="50000"/>
                                  </p:iterate>
                                  <p:childTnLst>
                                    <p:set>
                                      <p:cBhvr>
                                        <p:cTn id="47" dur="1" fill="hold">
                                          <p:stCondLst>
                                            <p:cond delay="0"/>
                                          </p:stCondLst>
                                        </p:cTn>
                                        <p:tgtEl>
                                          <p:spTgt spid="4"/>
                                        </p:tgtEl>
                                        <p:attrNameLst>
                                          <p:attrName>style.visibility</p:attrName>
                                        </p:attrNameLst>
                                      </p:cBhvr>
                                      <p:to>
                                        <p:strVal val="visible"/>
                                      </p:to>
                                    </p:set>
                                    <p:set>
                                      <p:cBhvr>
                                        <p:cTn id="48" dur="455" fill="hold">
                                          <p:stCondLst>
                                            <p:cond delay="0"/>
                                          </p:stCondLst>
                                        </p:cTn>
                                        <p:tgtEl>
                                          <p:spTgt spid="4"/>
                                        </p:tgtEl>
                                        <p:attrNameLst>
                                          <p:attrName>style.rotation</p:attrName>
                                        </p:attrNameLst>
                                      </p:cBhvr>
                                      <p:to>
                                        <p:strVal val="-45.0"/>
                                      </p:to>
                                    </p:set>
                                    <p:anim calcmode="lin" valueType="num">
                                      <p:cBhvr>
                                        <p:cTn id="49"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50"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51"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52"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descr="sheldon011917edit"/>
          <p:cNvPicPr>
            <a:picLocks noChangeAspect="1" noChangeArrowheads="1"/>
          </p:cNvPicPr>
          <p:nvPr/>
        </p:nvPicPr>
        <p:blipFill>
          <a:blip r:embed="rId3"/>
          <a:srcRect/>
          <a:stretch>
            <a:fillRect/>
          </a:stretch>
        </p:blipFill>
        <p:spPr bwMode="auto">
          <a:xfrm>
            <a:off x="250825" y="333375"/>
            <a:ext cx="4176713" cy="6264275"/>
          </a:xfrm>
          <a:prstGeom prst="rect">
            <a:avLst/>
          </a:prstGeom>
          <a:noFill/>
        </p:spPr>
      </p:pic>
      <p:sp>
        <p:nvSpPr>
          <p:cNvPr id="294915" name="Text Box 3"/>
          <p:cNvSpPr txBox="1">
            <a:spLocks noChangeArrowheads="1"/>
          </p:cNvSpPr>
          <p:nvPr/>
        </p:nvSpPr>
        <p:spPr bwMode="auto">
          <a:xfrm>
            <a:off x="4500563" y="260350"/>
            <a:ext cx="4535487" cy="5909310"/>
          </a:xfrm>
          <a:prstGeom prst="rect">
            <a:avLst/>
          </a:prstGeom>
          <a:noFill/>
          <a:ln w="9525">
            <a:noFill/>
            <a:miter lim="800000"/>
            <a:headEnd/>
            <a:tailEnd/>
          </a:ln>
          <a:effectLst/>
        </p:spPr>
        <p:txBody>
          <a:bodyPr>
            <a:spAutoFit/>
          </a:bodyPr>
          <a:lstStyle/>
          <a:p>
            <a:pPr>
              <a:spcBef>
                <a:spcPct val="50000"/>
              </a:spcBef>
            </a:pPr>
            <a:r>
              <a:rPr lang="en-US" altLang="ja-JP" sz="3600" dirty="0"/>
              <a:t>1906</a:t>
            </a:r>
            <a:r>
              <a:rPr lang="ja-JP" altLang="en-US" sz="3600" dirty="0"/>
              <a:t>年、この学校の広告を偶然に見た私は、入学金</a:t>
            </a:r>
            <a:r>
              <a:rPr lang="en-US" altLang="ja-JP" sz="3600" dirty="0"/>
              <a:t>10</a:t>
            </a:r>
            <a:r>
              <a:rPr lang="ja-JP" altLang="en-US" sz="3600" dirty="0"/>
              <a:t>ドル、授業料月額</a:t>
            </a:r>
            <a:r>
              <a:rPr lang="en-US" altLang="ja-JP" sz="3600" dirty="0"/>
              <a:t>5</a:t>
            </a:r>
            <a:r>
              <a:rPr lang="ja-JP" altLang="en-US" sz="3600" dirty="0"/>
              <a:t>ドルを払って</a:t>
            </a:r>
            <a:r>
              <a:rPr lang="en-US" altLang="ja-JP" sz="3600" dirty="0"/>
              <a:t>684</a:t>
            </a:r>
            <a:r>
              <a:rPr lang="ja-JP" altLang="en-US" sz="3600" dirty="0"/>
              <a:t>番目の学生として入学した。　そして</a:t>
            </a:r>
            <a:r>
              <a:rPr lang="en-US" altLang="ja-JP" sz="3600" dirty="0"/>
              <a:t>6</a:t>
            </a:r>
            <a:r>
              <a:rPr lang="ja-JP" altLang="en-US" sz="3600" dirty="0"/>
              <a:t>ケ月の間に</a:t>
            </a:r>
            <a:r>
              <a:rPr lang="en-US" altLang="ja-JP" sz="3600" dirty="0"/>
              <a:t>40</a:t>
            </a:r>
            <a:r>
              <a:rPr lang="ja-JP" altLang="en-US" sz="3600" dirty="0"/>
              <a:t>冊の教科書を受け取った　　　　　　　</a:t>
            </a:r>
          </a:p>
          <a:p>
            <a:pPr>
              <a:spcBef>
                <a:spcPct val="50000"/>
              </a:spcBef>
            </a:pPr>
            <a:r>
              <a:rPr lang="ja-JP" altLang="en-US" sz="3600" dirty="0"/>
              <a:t>道徳律起草委員　　　　　　　　　　　　　　	ジョン・ナトソン</a:t>
            </a: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341381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4914"/>
                                        </p:tgtEl>
                                        <p:attrNameLst>
                                          <p:attrName>style.visibility</p:attrName>
                                        </p:attrNameLst>
                                      </p:cBhvr>
                                      <p:to>
                                        <p:strVal val="visible"/>
                                      </p:to>
                                    </p:set>
                                    <p:animEffect transition="in" filter="fade">
                                      <p:cBhvr>
                                        <p:cTn id="7" dur="10"/>
                                        <p:tgtEl>
                                          <p:spTgt spid="294914"/>
                                        </p:tgtEl>
                                      </p:cBhvr>
                                    </p:animEffect>
                                  </p:childTnLst>
                                </p:cTn>
                              </p:par>
                            </p:childTnLst>
                          </p:cTn>
                        </p:par>
                        <p:par>
                          <p:cTn id="8" fill="hold">
                            <p:stCondLst>
                              <p:cond delay="10"/>
                            </p:stCondLst>
                            <p:childTnLst>
                              <p:par>
                                <p:cTn id="9" presetID="2" presetClass="entr" presetSubtype="4" fill="hold" nodeType="afterEffect">
                                  <p:stCondLst>
                                    <p:cond delay="0"/>
                                  </p:stCondLst>
                                  <p:childTnLst>
                                    <p:set>
                                      <p:cBhvr>
                                        <p:cTn id="10" dur="1" fill="hold">
                                          <p:stCondLst>
                                            <p:cond delay="0"/>
                                          </p:stCondLst>
                                        </p:cTn>
                                        <p:tgtEl>
                                          <p:spTgt spid="294915">
                                            <p:txEl>
                                              <p:pRg st="0" end="0"/>
                                            </p:txEl>
                                          </p:spTgt>
                                        </p:tgtEl>
                                        <p:attrNameLst>
                                          <p:attrName>style.visibility</p:attrName>
                                        </p:attrNameLst>
                                      </p:cBhvr>
                                      <p:to>
                                        <p:strVal val="visible"/>
                                      </p:to>
                                    </p:set>
                                    <p:anim calcmode="lin" valueType="num">
                                      <p:cBhvr additive="base">
                                        <p:cTn id="11" dur="7000" fill="hold"/>
                                        <p:tgtEl>
                                          <p:spTgt spid="294915">
                                            <p:txEl>
                                              <p:pRg st="0" end="0"/>
                                            </p:txEl>
                                          </p:spTgt>
                                        </p:tgtEl>
                                        <p:attrNameLst>
                                          <p:attrName>ppt_x</p:attrName>
                                        </p:attrNameLst>
                                      </p:cBhvr>
                                      <p:tavLst>
                                        <p:tav tm="0">
                                          <p:val>
                                            <p:strVal val="#ppt_x"/>
                                          </p:val>
                                        </p:tav>
                                        <p:tav tm="100000">
                                          <p:val>
                                            <p:strVal val="#ppt_x"/>
                                          </p:val>
                                        </p:tav>
                                      </p:tavLst>
                                    </p:anim>
                                    <p:anim calcmode="lin" valueType="num">
                                      <p:cBhvr additive="base">
                                        <p:cTn id="12" dur="7000" fill="hold"/>
                                        <p:tgtEl>
                                          <p:spTgt spid="29491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7010"/>
                            </p:stCondLst>
                            <p:childTnLst>
                              <p:par>
                                <p:cTn id="14" presetID="2" presetClass="entr" presetSubtype="4" fill="hold" nodeType="afterEffect">
                                  <p:stCondLst>
                                    <p:cond delay="0"/>
                                  </p:stCondLst>
                                  <p:childTnLst>
                                    <p:set>
                                      <p:cBhvr>
                                        <p:cTn id="15" dur="1" fill="hold">
                                          <p:stCondLst>
                                            <p:cond delay="0"/>
                                          </p:stCondLst>
                                        </p:cTn>
                                        <p:tgtEl>
                                          <p:spTgt spid="294915">
                                            <p:txEl>
                                              <p:pRg st="1" end="1"/>
                                            </p:txEl>
                                          </p:spTgt>
                                        </p:tgtEl>
                                        <p:attrNameLst>
                                          <p:attrName>style.visibility</p:attrName>
                                        </p:attrNameLst>
                                      </p:cBhvr>
                                      <p:to>
                                        <p:strVal val="visible"/>
                                      </p:to>
                                    </p:set>
                                    <p:anim calcmode="lin" valueType="num">
                                      <p:cBhvr additive="base">
                                        <p:cTn id="16" dur="3000" fill="hold"/>
                                        <p:tgtEl>
                                          <p:spTgt spid="294915">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2949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11705"/>
            <a:ext cx="5328592" cy="686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268900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940942" y="332656"/>
            <a:ext cx="4023546" cy="6192688"/>
          </a:xfrm>
        </p:spPr>
        <p:txBody>
          <a:bodyPr>
            <a:normAutofit lnSpcReduction="10000"/>
          </a:bodyPr>
          <a:lstStyle/>
          <a:p>
            <a:r>
              <a:rPr kumimoji="1" lang="ja-JP" altLang="en-US" dirty="0"/>
              <a:t>１８６８年５月生まれ</a:t>
            </a:r>
          </a:p>
          <a:p>
            <a:r>
              <a:rPr lang="ja-JP" altLang="en-US" dirty="0"/>
              <a:t>ミシガン州バーノン</a:t>
            </a:r>
          </a:p>
          <a:p>
            <a:r>
              <a:rPr kumimoji="1" lang="ja-JP" altLang="en-US" dirty="0"/>
              <a:t>ミシガン大学卒業</a:t>
            </a:r>
          </a:p>
          <a:p>
            <a:r>
              <a:rPr lang="ja-JP" altLang="en-US" dirty="0"/>
              <a:t>堅実な生活</a:t>
            </a:r>
          </a:p>
          <a:p>
            <a:r>
              <a:rPr lang="ja-JP" altLang="en-US" dirty="0"/>
              <a:t>新しい経営学専攻</a:t>
            </a:r>
          </a:p>
          <a:p>
            <a:r>
              <a:rPr lang="ja-JP" altLang="en-US" dirty="0"/>
              <a:t>図書のセールス</a:t>
            </a:r>
          </a:p>
          <a:p>
            <a:r>
              <a:rPr kumimoji="1" lang="en-US" altLang="ja-JP" dirty="0"/>
              <a:t>1902</a:t>
            </a:r>
            <a:r>
              <a:rPr kumimoji="1" lang="ja-JP" altLang="en-US" dirty="0"/>
              <a:t>年</a:t>
            </a:r>
          </a:p>
          <a:p>
            <a:r>
              <a:rPr lang="ja-JP" altLang="en-US" dirty="0"/>
              <a:t>シェルドンスクール創設　経営学教育</a:t>
            </a:r>
          </a:p>
          <a:p>
            <a:r>
              <a:rPr kumimoji="1" lang="en-US" altLang="ja-JP" dirty="0"/>
              <a:t>He profits most who serves best</a:t>
            </a:r>
            <a:endParaRPr kumimoji="1" lang="ja-JP" altLang="en-US" dirty="0"/>
          </a:p>
        </p:txBody>
      </p:sp>
      <p:pic>
        <p:nvPicPr>
          <p:cNvPr id="5" name="図 4"/>
          <p:cNvPicPr/>
          <p:nvPr/>
        </p:nvPicPr>
        <p:blipFill>
          <a:blip r:embed="rId3" cstate="print">
            <a:extLst>
              <a:ext uri="{28A0092B-C50C-407E-A947-70E740481C1C}">
                <a14:useLocalDpi xmlns:a14="http://schemas.microsoft.com/office/drawing/2010/main" val="0"/>
              </a:ext>
            </a:extLst>
          </a:blip>
          <a:stretch>
            <a:fillRect/>
          </a:stretch>
        </p:blipFill>
        <p:spPr>
          <a:xfrm>
            <a:off x="395536" y="332656"/>
            <a:ext cx="4536504" cy="6192688"/>
          </a:xfrm>
          <a:prstGeom prst="rect">
            <a:avLst/>
          </a:prstGeom>
        </p:spPr>
      </p:pic>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163958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grpId="0"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99792" y="6121"/>
            <a:ext cx="3456384" cy="6076635"/>
          </a:xfrm>
        </p:spPr>
        <p:txBody>
          <a:bodyPr>
            <a:normAutofit/>
          </a:bodyPr>
          <a:lstStyle/>
          <a:p>
            <a:endParaRPr kumimoji="1" lang="ja-JP" altLang="en-US" dirty="0"/>
          </a:p>
          <a:p>
            <a:endParaRPr kumimoji="1" lang="ja-JP" altLang="en-US" dirty="0"/>
          </a:p>
          <a:p>
            <a:r>
              <a:rPr kumimoji="1" lang="ja-JP" altLang="en-US" dirty="0"/>
              <a:t>資本主義</a:t>
            </a:r>
          </a:p>
          <a:p>
            <a:r>
              <a:rPr lang="ja-JP" altLang="en-US" dirty="0"/>
              <a:t>資本主義の破綻</a:t>
            </a:r>
          </a:p>
          <a:p>
            <a:r>
              <a:rPr kumimoji="1" lang="ja-JP" altLang="en-US" dirty="0"/>
              <a:t>ミシガン大学</a:t>
            </a:r>
          </a:p>
          <a:p>
            <a:r>
              <a:rPr lang="ja-JP" altLang="en-US" dirty="0"/>
              <a:t>共産主義革命</a:t>
            </a:r>
          </a:p>
          <a:p>
            <a:r>
              <a:rPr kumimoji="1" lang="ja-JP" altLang="en-US" dirty="0"/>
              <a:t>修正資本主義</a:t>
            </a:r>
          </a:p>
          <a:p>
            <a:r>
              <a:rPr lang="ja-JP" altLang="en-US" dirty="0"/>
              <a:t>現代経営学</a:t>
            </a:r>
          </a:p>
          <a:p>
            <a:r>
              <a:rPr kumimoji="1" lang="ja-JP" altLang="en-US" dirty="0"/>
              <a:t>レーガノミクス</a:t>
            </a:r>
          </a:p>
          <a:p>
            <a:r>
              <a:rPr lang="ja-JP" altLang="en-US" dirty="0"/>
              <a:t>新自由主義</a:t>
            </a:r>
            <a:endParaRPr kumimoji="1" lang="ja-JP" altLang="en-US" dirty="0"/>
          </a:p>
        </p:txBody>
      </p:sp>
      <p:sp>
        <p:nvSpPr>
          <p:cNvPr id="4" name="正方形/長方形 3"/>
          <p:cNvSpPr/>
          <p:nvPr/>
        </p:nvSpPr>
        <p:spPr>
          <a:xfrm>
            <a:off x="24958" y="1196752"/>
            <a:ext cx="2674834" cy="56673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txBox="1">
            <a:spLocks/>
          </p:cNvSpPr>
          <p:nvPr/>
        </p:nvSpPr>
        <p:spPr>
          <a:xfrm>
            <a:off x="28553" y="1196752"/>
            <a:ext cx="5983607" cy="4879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dirty="0"/>
              <a:t>1776</a:t>
            </a:r>
            <a:r>
              <a:rPr lang="ja-JP" altLang="en-US" dirty="0"/>
              <a:t>年</a:t>
            </a:r>
          </a:p>
          <a:p>
            <a:r>
              <a:rPr lang="en-US" altLang="ja-JP" dirty="0"/>
              <a:t>19</a:t>
            </a:r>
            <a:r>
              <a:rPr lang="ja-JP" altLang="en-US" dirty="0"/>
              <a:t>世紀末</a:t>
            </a:r>
          </a:p>
          <a:p>
            <a:r>
              <a:rPr lang="en-US" altLang="ja-JP" dirty="0"/>
              <a:t>1902</a:t>
            </a:r>
            <a:r>
              <a:rPr lang="ja-JP" altLang="en-US" dirty="0"/>
              <a:t>年</a:t>
            </a:r>
          </a:p>
          <a:p>
            <a:r>
              <a:rPr lang="en-US" altLang="ja-JP" dirty="0"/>
              <a:t>1905</a:t>
            </a:r>
            <a:r>
              <a:rPr lang="ja-JP" altLang="en-US" dirty="0"/>
              <a:t>年</a:t>
            </a:r>
          </a:p>
          <a:p>
            <a:r>
              <a:rPr lang="en-US" altLang="ja-JP" dirty="0"/>
              <a:t>1930</a:t>
            </a:r>
            <a:r>
              <a:rPr lang="ja-JP" altLang="en-US" dirty="0"/>
              <a:t>年代～</a:t>
            </a:r>
          </a:p>
          <a:p>
            <a:r>
              <a:rPr lang="en-US" altLang="ja-JP" dirty="0"/>
              <a:t>1960</a:t>
            </a:r>
            <a:r>
              <a:rPr lang="ja-JP" altLang="en-US" dirty="0"/>
              <a:t>年代～</a:t>
            </a:r>
          </a:p>
          <a:p>
            <a:r>
              <a:rPr lang="en-US" altLang="ja-JP" dirty="0"/>
              <a:t>1970</a:t>
            </a:r>
            <a:r>
              <a:rPr lang="ja-JP" altLang="en-US" dirty="0"/>
              <a:t>年代～</a:t>
            </a:r>
          </a:p>
        </p:txBody>
      </p:sp>
      <p:sp>
        <p:nvSpPr>
          <p:cNvPr id="11" name="コンテンツ プレースホルダー 2"/>
          <p:cNvSpPr txBox="1">
            <a:spLocks/>
          </p:cNvSpPr>
          <p:nvPr/>
        </p:nvSpPr>
        <p:spPr>
          <a:xfrm>
            <a:off x="6012160" y="1196752"/>
            <a:ext cx="3131840" cy="5661248"/>
          </a:xfrm>
          <a:prstGeom prst="rect">
            <a:avLst/>
          </a:prstGeom>
          <a:solidFill>
            <a:schemeClr val="accent2">
              <a:lumMod val="7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t>アダム・スミス</a:t>
            </a:r>
          </a:p>
          <a:p>
            <a:endParaRPr lang="ja-JP" altLang="en-US" dirty="0"/>
          </a:p>
          <a:p>
            <a:r>
              <a:rPr lang="en-US" altLang="ja-JP" dirty="0"/>
              <a:t>A.F. </a:t>
            </a:r>
            <a:r>
              <a:rPr lang="ja-JP" altLang="en-US" dirty="0"/>
              <a:t>シェルドン</a:t>
            </a:r>
          </a:p>
          <a:p>
            <a:endParaRPr lang="ja-JP" altLang="en-US" dirty="0"/>
          </a:p>
          <a:p>
            <a:r>
              <a:rPr lang="en-US" altLang="ja-JP" dirty="0"/>
              <a:t>J. </a:t>
            </a:r>
            <a:r>
              <a:rPr lang="ja-JP" altLang="en-US" dirty="0"/>
              <a:t>ケインズ</a:t>
            </a:r>
          </a:p>
          <a:p>
            <a:r>
              <a:rPr lang="en-US" altLang="ja-JP" dirty="0"/>
              <a:t>P. </a:t>
            </a:r>
            <a:r>
              <a:rPr lang="ja-JP" altLang="en-US" dirty="0"/>
              <a:t>ドラッガー</a:t>
            </a:r>
          </a:p>
          <a:p>
            <a:r>
              <a:rPr lang="ja-JP" altLang="en-US" dirty="0"/>
              <a:t>レーガン</a:t>
            </a:r>
          </a:p>
          <a:p>
            <a:r>
              <a:rPr lang="en-US" altLang="ja-JP" dirty="0"/>
              <a:t>F. </a:t>
            </a:r>
            <a:r>
              <a:rPr lang="ja-JP" altLang="en-US" dirty="0"/>
              <a:t>ハイエク</a:t>
            </a:r>
          </a:p>
        </p:txBody>
      </p:sp>
      <p:sp>
        <p:nvSpPr>
          <p:cNvPr id="8" name="テキスト ボックス 7"/>
          <p:cNvSpPr txBox="1"/>
          <p:nvPr/>
        </p:nvSpPr>
        <p:spPr>
          <a:xfrm>
            <a:off x="1600347" y="188640"/>
            <a:ext cx="5940152" cy="707886"/>
          </a:xfrm>
          <a:prstGeom prst="rect">
            <a:avLst/>
          </a:prstGeom>
          <a:noFill/>
        </p:spPr>
        <p:txBody>
          <a:bodyPr wrap="square" rtlCol="0">
            <a:spAutoFit/>
          </a:bodyPr>
          <a:lstStyle/>
          <a:p>
            <a:pPr algn="ctr"/>
            <a:r>
              <a:rPr kumimoji="1" lang="ja-JP" altLang="en-US" sz="4000" dirty="0">
                <a:solidFill>
                  <a:srgbClr val="FFFF99"/>
                </a:solidFill>
              </a:rPr>
              <a:t>世界経済の流れ</a:t>
            </a:r>
          </a:p>
        </p:txBody>
      </p:sp>
    </p:spTree>
    <p:extLst>
      <p:ext uri="{BB962C8B-B14F-4D97-AF65-F5344CB8AC3E}">
        <p14:creationId xmlns:p14="http://schemas.microsoft.com/office/powerpoint/2010/main" val="768527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 calcmode="lin" valueType="num">
                                      <p:cBhvr additive="base">
                                        <p:cTn id="2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additive="base">
                                        <p:cTn id="33"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8"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anim calcmode="lin" valueType="num">
                                      <p:cBhvr additive="base">
                                        <p:cTn id="44"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2" presetClass="entr" presetSubtype="8" fill="hold" nodeType="after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51" fill="hold">
                            <p:stCondLst>
                              <p:cond delay="1000"/>
                            </p:stCondLst>
                            <p:childTnLst>
                              <p:par>
                                <p:cTn id="52" presetID="2" presetClass="entr" presetSubtype="8" fill="hold" nodeType="afterEffect">
                                  <p:stCondLst>
                                    <p:cond delay="0"/>
                                  </p:stCondLst>
                                  <p:childTnLst>
                                    <p:set>
                                      <p:cBhvr>
                                        <p:cTn id="53" dur="1" fill="hold">
                                          <p:stCondLst>
                                            <p:cond delay="0"/>
                                          </p:stCondLst>
                                        </p:cTn>
                                        <p:tgtEl>
                                          <p:spTgt spid="11">
                                            <p:txEl>
                                              <p:pRg st="2" end="2"/>
                                            </p:txEl>
                                          </p:spTgt>
                                        </p:tgtEl>
                                        <p:attrNameLst>
                                          <p:attrName>style.visibility</p:attrName>
                                        </p:attrNameLst>
                                      </p:cBhvr>
                                      <p:to>
                                        <p:strVal val="visible"/>
                                      </p:to>
                                    </p:set>
                                    <p:anim calcmode="lin" valueType="num">
                                      <p:cBhvr additive="base">
                                        <p:cTn id="54"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9">
                                            <p:txEl>
                                              <p:pRg st="4" end="4"/>
                                            </p:txEl>
                                          </p:spTgt>
                                        </p:tgtEl>
                                        <p:attrNameLst>
                                          <p:attrName>style.visibility</p:attrName>
                                        </p:attrNameLst>
                                      </p:cBhvr>
                                      <p:to>
                                        <p:strVal val="visible"/>
                                      </p:to>
                                    </p:set>
                                    <p:anim calcmode="lin" valueType="num">
                                      <p:cBhvr additive="base">
                                        <p:cTn id="60"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2" presetClass="entr" presetSubtype="8" fill="hold" nodeType="after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additive="base">
                                        <p:cTn id="6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67" fill="hold">
                            <p:stCondLst>
                              <p:cond delay="1000"/>
                            </p:stCondLst>
                            <p:childTnLst>
                              <p:par>
                                <p:cTn id="68" presetID="2" presetClass="entr" presetSubtype="8" fill="hold" nodeType="afterEffect">
                                  <p:stCondLst>
                                    <p:cond delay="0"/>
                                  </p:stCondLst>
                                  <p:childTnLst>
                                    <p:set>
                                      <p:cBhvr>
                                        <p:cTn id="69" dur="1" fill="hold">
                                          <p:stCondLst>
                                            <p:cond delay="0"/>
                                          </p:stCondLst>
                                        </p:cTn>
                                        <p:tgtEl>
                                          <p:spTgt spid="11">
                                            <p:txEl>
                                              <p:pRg st="4" end="4"/>
                                            </p:txEl>
                                          </p:spTgt>
                                        </p:tgtEl>
                                        <p:attrNameLst>
                                          <p:attrName>style.visibility</p:attrName>
                                        </p:attrNameLst>
                                      </p:cBhvr>
                                      <p:to>
                                        <p:strVal val="visible"/>
                                      </p:to>
                                    </p:set>
                                    <p:anim calcmode="lin" valueType="num">
                                      <p:cBhvr additive="base">
                                        <p:cTn id="70"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9">
                                            <p:txEl>
                                              <p:pRg st="5" end="5"/>
                                            </p:txEl>
                                          </p:spTgt>
                                        </p:tgtEl>
                                        <p:attrNameLst>
                                          <p:attrName>style.visibility</p:attrName>
                                        </p:attrNameLst>
                                      </p:cBhvr>
                                      <p:to>
                                        <p:strVal val="visible"/>
                                      </p:to>
                                    </p:set>
                                    <p:anim calcmode="lin" valueType="num">
                                      <p:cBhvr additive="base">
                                        <p:cTn id="76"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par>
                          <p:cTn id="78" fill="hold">
                            <p:stCondLst>
                              <p:cond delay="500"/>
                            </p:stCondLst>
                            <p:childTnLst>
                              <p:par>
                                <p:cTn id="79" presetID="2" presetClass="entr" presetSubtype="8" fill="hold" nodeType="afterEffect">
                                  <p:stCondLst>
                                    <p:cond delay="0"/>
                                  </p:stCondLst>
                                  <p:childTnLst>
                                    <p:set>
                                      <p:cBhvr>
                                        <p:cTn id="80" dur="1" fill="hold">
                                          <p:stCondLst>
                                            <p:cond delay="0"/>
                                          </p:stCondLst>
                                        </p:cTn>
                                        <p:tgtEl>
                                          <p:spTgt spid="3">
                                            <p:txEl>
                                              <p:pRg st="7" end="7"/>
                                            </p:txEl>
                                          </p:spTgt>
                                        </p:tgtEl>
                                        <p:attrNameLst>
                                          <p:attrName>style.visibility</p:attrName>
                                        </p:attrNameLst>
                                      </p:cBhvr>
                                      <p:to>
                                        <p:strVal val="visible"/>
                                      </p:to>
                                    </p:set>
                                    <p:anim calcmode="lin" valueType="num">
                                      <p:cBhvr additive="base">
                                        <p:cTn id="8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83" fill="hold">
                            <p:stCondLst>
                              <p:cond delay="1000"/>
                            </p:stCondLst>
                            <p:childTnLst>
                              <p:par>
                                <p:cTn id="84" presetID="2" presetClass="entr" presetSubtype="8" fill="hold" nodeType="afterEffect">
                                  <p:stCondLst>
                                    <p:cond delay="0"/>
                                  </p:stCondLst>
                                  <p:childTnLst>
                                    <p:set>
                                      <p:cBhvr>
                                        <p:cTn id="85" dur="1" fill="hold">
                                          <p:stCondLst>
                                            <p:cond delay="0"/>
                                          </p:stCondLst>
                                        </p:cTn>
                                        <p:tgtEl>
                                          <p:spTgt spid="11">
                                            <p:txEl>
                                              <p:pRg st="5" end="5"/>
                                            </p:txEl>
                                          </p:spTgt>
                                        </p:tgtEl>
                                        <p:attrNameLst>
                                          <p:attrName>style.visibility</p:attrName>
                                        </p:attrNameLst>
                                      </p:cBhvr>
                                      <p:to>
                                        <p:strVal val="visible"/>
                                      </p:to>
                                    </p:set>
                                    <p:anim calcmode="lin" valueType="num">
                                      <p:cBhvr additive="base">
                                        <p:cTn id="86"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87"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par>
                          <p:cTn id="88" fill="hold">
                            <p:stCondLst>
                              <p:cond delay="1500"/>
                            </p:stCondLst>
                            <p:childTnLst>
                              <p:par>
                                <p:cTn id="89" presetID="2" presetClass="entr" presetSubtype="8" fill="hold" nodeType="afterEffect">
                                  <p:stCondLst>
                                    <p:cond delay="0"/>
                                  </p:stCondLst>
                                  <p:childTnLst>
                                    <p:set>
                                      <p:cBhvr>
                                        <p:cTn id="90" dur="1" fill="hold">
                                          <p:stCondLst>
                                            <p:cond delay="0"/>
                                          </p:stCondLst>
                                        </p:cTn>
                                        <p:tgtEl>
                                          <p:spTgt spid="9">
                                            <p:txEl>
                                              <p:pRg st="6" end="6"/>
                                            </p:txEl>
                                          </p:spTgt>
                                        </p:tgtEl>
                                        <p:attrNameLst>
                                          <p:attrName>style.visibility</p:attrName>
                                        </p:attrNameLst>
                                      </p:cBhvr>
                                      <p:to>
                                        <p:strVal val="visible"/>
                                      </p:to>
                                    </p:set>
                                    <p:anim calcmode="lin" valueType="num">
                                      <p:cBhvr additive="base">
                                        <p:cTn id="91"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par>
                          <p:cTn id="93" fill="hold">
                            <p:stCondLst>
                              <p:cond delay="2000"/>
                            </p:stCondLst>
                            <p:childTnLst>
                              <p:par>
                                <p:cTn id="94" presetID="2" presetClass="entr" presetSubtype="8" fill="hold" nodeType="afterEffect">
                                  <p:stCondLst>
                                    <p:cond delay="0"/>
                                  </p:stCondLst>
                                  <p:childTnLst>
                                    <p:set>
                                      <p:cBhvr>
                                        <p:cTn id="95" dur="1" fill="hold">
                                          <p:stCondLst>
                                            <p:cond delay="0"/>
                                          </p:stCondLst>
                                        </p:cTn>
                                        <p:tgtEl>
                                          <p:spTgt spid="3">
                                            <p:txEl>
                                              <p:pRg st="8" end="8"/>
                                            </p:txEl>
                                          </p:spTgt>
                                        </p:tgtEl>
                                        <p:attrNameLst>
                                          <p:attrName>style.visibility</p:attrName>
                                        </p:attrNameLst>
                                      </p:cBhvr>
                                      <p:to>
                                        <p:strVal val="visible"/>
                                      </p:to>
                                    </p:set>
                                    <p:anim calcmode="lin" valueType="num">
                                      <p:cBhvr additive="base">
                                        <p:cTn id="96"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98" fill="hold">
                            <p:stCondLst>
                              <p:cond delay="2500"/>
                            </p:stCondLst>
                            <p:childTnLst>
                              <p:par>
                                <p:cTn id="99" presetID="2" presetClass="entr" presetSubtype="8" fill="hold" nodeType="afterEffect">
                                  <p:stCondLst>
                                    <p:cond delay="0"/>
                                  </p:stCondLst>
                                  <p:childTnLst>
                                    <p:set>
                                      <p:cBhvr>
                                        <p:cTn id="100" dur="1" fill="hold">
                                          <p:stCondLst>
                                            <p:cond delay="0"/>
                                          </p:stCondLst>
                                        </p:cTn>
                                        <p:tgtEl>
                                          <p:spTgt spid="11">
                                            <p:txEl>
                                              <p:pRg st="6" end="6"/>
                                            </p:txEl>
                                          </p:spTgt>
                                        </p:tgtEl>
                                        <p:attrNameLst>
                                          <p:attrName>style.visibility</p:attrName>
                                        </p:attrNameLst>
                                      </p:cBhvr>
                                      <p:to>
                                        <p:strVal val="visible"/>
                                      </p:to>
                                    </p:set>
                                    <p:anim calcmode="lin" valueType="num">
                                      <p:cBhvr additive="base">
                                        <p:cTn id="101"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nodeType="clickEffect">
                                  <p:stCondLst>
                                    <p:cond delay="0"/>
                                  </p:stCondLst>
                                  <p:childTnLst>
                                    <p:set>
                                      <p:cBhvr>
                                        <p:cTn id="106" dur="1" fill="hold">
                                          <p:stCondLst>
                                            <p:cond delay="0"/>
                                          </p:stCondLst>
                                        </p:cTn>
                                        <p:tgtEl>
                                          <p:spTgt spid="3">
                                            <p:txEl>
                                              <p:pRg st="9" end="9"/>
                                            </p:txEl>
                                          </p:spTgt>
                                        </p:tgtEl>
                                        <p:attrNameLst>
                                          <p:attrName>style.visibility</p:attrName>
                                        </p:attrNameLst>
                                      </p:cBhvr>
                                      <p:to>
                                        <p:strVal val="visible"/>
                                      </p:to>
                                    </p:set>
                                    <p:anim calcmode="lin" valueType="num">
                                      <p:cBhvr additive="base">
                                        <p:cTn id="10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109" fill="hold">
                            <p:stCondLst>
                              <p:cond delay="500"/>
                            </p:stCondLst>
                            <p:childTnLst>
                              <p:par>
                                <p:cTn id="110" presetID="2" presetClass="entr" presetSubtype="8" fill="hold" nodeType="afterEffect">
                                  <p:stCondLst>
                                    <p:cond delay="0"/>
                                  </p:stCondLst>
                                  <p:childTnLst>
                                    <p:set>
                                      <p:cBhvr>
                                        <p:cTn id="111" dur="1" fill="hold">
                                          <p:stCondLst>
                                            <p:cond delay="0"/>
                                          </p:stCondLst>
                                        </p:cTn>
                                        <p:tgtEl>
                                          <p:spTgt spid="11">
                                            <p:txEl>
                                              <p:pRg st="7" end="7"/>
                                            </p:txEl>
                                          </p:spTgt>
                                        </p:tgtEl>
                                        <p:attrNameLst>
                                          <p:attrName>style.visibility</p:attrName>
                                        </p:attrNameLst>
                                      </p:cBhvr>
                                      <p:to>
                                        <p:strVal val="visible"/>
                                      </p:to>
                                    </p:set>
                                    <p:anim calcmode="lin" valueType="num">
                                      <p:cBhvr additive="base">
                                        <p:cTn id="112" dur="5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113"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8172</TotalTime>
  <Words>10472</Words>
  <Application>Microsoft Office PowerPoint</Application>
  <PresentationFormat>画面に合わせる (4:3)</PresentationFormat>
  <Paragraphs>687</Paragraphs>
  <Slides>50</Slides>
  <Notes>50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50</vt:i4>
      </vt:variant>
    </vt:vector>
  </HeadingPairs>
  <TitlesOfParts>
    <vt:vector size="60" baseType="lpstr">
      <vt:lpstr>AR P明朝体U</vt:lpstr>
      <vt:lpstr>AR P隷書体M</vt:lpstr>
      <vt:lpstr>HGPｺﾞｼｯｸE</vt:lpstr>
      <vt:lpstr>ＭＳ Ｐゴシック</vt:lpstr>
      <vt:lpstr>Arial</vt:lpstr>
      <vt:lpstr>Calibri</vt:lpstr>
      <vt:lpstr>Century</vt:lpstr>
      <vt:lpstr>Monotype Corsiva</vt:lpstr>
      <vt:lpstr>Office テーマ</vt:lpstr>
      <vt:lpstr>Image</vt:lpstr>
      <vt:lpstr>PowerPoint プレゼンテーション</vt:lpstr>
      <vt:lpstr>PowerPoint プレゼンテーション</vt:lpstr>
      <vt:lpstr>PowerPoint プレゼンテーション</vt:lpstr>
      <vt:lpstr>PowerPoint プレゼンテーション</vt:lpstr>
      <vt:lpstr>Sheldon School 　  Chicago　1909年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奉仕理念を持った　　　　　　ロータリーへの転換</vt:lpstr>
      <vt:lpstr>PowerPoint プレゼンテーション</vt:lpstr>
      <vt:lpstr>He profits most who serves best</vt:lpstr>
      <vt:lpstr>価値ある幸福の要素</vt:lpstr>
      <vt:lpstr>価値ある奉仕の要素</vt:lpstr>
      <vt:lpstr>人生の元帳</vt:lpstr>
      <vt:lpstr>正しい質・量・管理の方法</vt:lpstr>
      <vt:lpstr>正しい質・量・管理の方法</vt:lpstr>
      <vt:lpstr>正しい質・量・管理の方法</vt:lpstr>
      <vt:lpstr>管理とは</vt:lpstr>
      <vt:lpstr>管理とは</vt:lpstr>
      <vt:lpstr>管理とは</vt:lpstr>
      <vt:lpstr>自己開発</vt:lpstr>
      <vt:lpstr>健全な労使関係</vt:lpstr>
      <vt:lpstr>経済的に成功する方法</vt:lpstr>
      <vt:lpstr>PowerPoint プレゼンテーション</vt:lpstr>
      <vt:lpstr>奉仕の三角形と A R E A</vt:lpstr>
      <vt:lpstr>Service not self </vt:lpstr>
      <vt:lpstr>Service not self </vt:lpstr>
      <vt:lpstr>身体障害児対策</vt:lpstr>
      <vt:lpstr>Service not self Service before self Service above self </vt:lpstr>
      <vt:lpstr>奉仕活動の実践をめぐる論争</vt:lpstr>
      <vt:lpstr>決議23-34</vt:lpstr>
      <vt:lpstr>奉仕理念の変化 The ideal of service</vt:lpstr>
      <vt:lpstr>PowerPoint プレゼンテーション</vt:lpstr>
      <vt:lpstr>決議23-34</vt:lpstr>
      <vt:lpstr>社会奉仕に関する 1923年の声明の 第1項を 奉仕哲学の定義として 使用する件 </vt:lpstr>
      <vt:lpstr>PowerPoint プレゼンテーション</vt:lpstr>
      <vt:lpstr>PowerPoint プレゼンテーション</vt:lpstr>
      <vt:lpstr>近未来の人口予測</vt:lpstr>
      <vt:lpstr>近未来の予測</vt:lpstr>
      <vt:lpstr>新資本主義の台頭</vt:lpstr>
      <vt:lpstr>地球の資源の 枯渇を意識したとき 人間は どのような行動を とるのか</vt:lpstr>
      <vt:lpstr>チリ落盤事故の教訓</vt:lpstr>
      <vt:lpstr>超民主主義</vt:lpstr>
      <vt:lpstr>PowerPoint プレゼンテーション</vt:lpstr>
      <vt:lpstr>トランスヒューマンの出現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職業奉仕の源流</dc:title>
  <dc:creator>TANAKA</dc:creator>
  <cp:lastModifiedBy>プラスイノベーション キッズテック</cp:lastModifiedBy>
  <cp:revision>339</cp:revision>
  <dcterms:created xsi:type="dcterms:W3CDTF">2011-07-09T00:39:15Z</dcterms:created>
  <dcterms:modified xsi:type="dcterms:W3CDTF">2026-03-27T08:50:43Z</dcterms:modified>
</cp:coreProperties>
</file>