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59" r:id="rId5"/>
    <p:sldId id="260" r:id="rId6"/>
    <p:sldId id="262" r:id="rId7"/>
    <p:sldId id="261" r:id="rId8"/>
    <p:sldId id="264" r:id="rId9"/>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69095" autoAdjust="0"/>
  </p:normalViewPr>
  <p:slideViewPr>
    <p:cSldViewPr>
      <p:cViewPr varScale="1">
        <p:scale>
          <a:sx n="79" d="100"/>
          <a:sy n="79" d="100"/>
        </p:scale>
        <p:origin x="-2544"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5DD28C-1724-4E49-90A2-DD1B90029571}" type="datetimeFigureOut">
              <a:rPr kumimoji="1" lang="ja-JP" altLang="en-US" smtClean="0"/>
              <a:pPr/>
              <a:t>2015/4/3</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8E9DF91-7090-4B1B-A3C7-15B6FFD0B111}" type="slidenum">
              <a:rPr kumimoji="1" lang="ja-JP" altLang="en-US" smtClean="0"/>
              <a:pPr/>
              <a:t>‹#›</a:t>
            </a:fld>
            <a:endParaRPr kumimoji="1" lang="ja-JP" altLang="en-US"/>
          </a:p>
        </p:txBody>
      </p:sp>
    </p:spTree>
    <p:extLst>
      <p:ext uri="{BB962C8B-B14F-4D97-AF65-F5344CB8AC3E}">
        <p14:creationId xmlns:p14="http://schemas.microsoft.com/office/powerpoint/2010/main" val="293728839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2014</a:t>
            </a:r>
            <a:r>
              <a:rPr kumimoji="1" lang="ja-JP" altLang="en-US" dirty="0" smtClean="0"/>
              <a:t>年</a:t>
            </a:r>
            <a:r>
              <a:rPr kumimoji="1" lang="en-US" altLang="ja-JP" dirty="0" smtClean="0"/>
              <a:t>10</a:t>
            </a:r>
            <a:r>
              <a:rPr kumimoji="1" lang="ja-JP" altLang="en-US" dirty="0" smtClean="0"/>
              <a:t>月に</a:t>
            </a:r>
            <a:r>
              <a:rPr kumimoji="1" lang="en-US" altLang="ja-JP" dirty="0" smtClean="0"/>
              <a:t>3</a:t>
            </a:r>
            <a:r>
              <a:rPr kumimoji="1" lang="ja-JP" altLang="en-US" dirty="0" smtClean="0"/>
              <a:t>回目のロータリアンの行動規範が改定されました。</a:t>
            </a:r>
            <a:r>
              <a:rPr lang="ja-JP" altLang="en-US" sz="1200" b="0" dirty="0" smtClean="0"/>
              <a:t>ラビンドラン会長エレクトの強い要望によって、ロータリアン同士の物質的金銭的な相互扶助が奨励され、</a:t>
            </a:r>
            <a:r>
              <a:rPr lang="ja-JP" altLang="en-US" sz="1200" dirty="0" smtClean="0">
                <a:solidFill>
                  <a:schemeClr val="tx1"/>
                </a:solidFill>
                <a:latin typeface="+mn-ea"/>
              </a:rPr>
              <a:t>ロータリーは</a:t>
            </a:r>
            <a:r>
              <a:rPr lang="en-US" altLang="ja-JP" sz="1200" dirty="0" smtClean="0">
                <a:solidFill>
                  <a:schemeClr val="tx1"/>
                </a:solidFill>
                <a:latin typeface="+mn-ea"/>
              </a:rPr>
              <a:t>1905</a:t>
            </a:r>
            <a:r>
              <a:rPr lang="ja-JP" altLang="en-US" sz="1200" dirty="0" smtClean="0">
                <a:solidFill>
                  <a:schemeClr val="tx1"/>
                </a:solidFill>
                <a:latin typeface="+mn-ea"/>
              </a:rPr>
              <a:t>年の物質的相互扶助の世界にもどり、</a:t>
            </a:r>
            <a:r>
              <a:rPr lang="en-US" altLang="ja-JP" sz="1200" dirty="0" smtClean="0">
                <a:solidFill>
                  <a:schemeClr val="tx1"/>
                </a:solidFill>
                <a:latin typeface="+mn-ea"/>
              </a:rPr>
              <a:t>He profits most who serves best </a:t>
            </a:r>
            <a:r>
              <a:rPr lang="ja-JP" altLang="en-US" sz="1200" dirty="0" smtClean="0">
                <a:solidFill>
                  <a:schemeClr val="tx1"/>
                </a:solidFill>
                <a:latin typeface="+mn-ea"/>
              </a:rPr>
              <a:t>という高邁な職業奉仕理念はアーサー・フレデリック・シェルドンと共にともに消え去ろうとしているのです。</a:t>
            </a:r>
          </a:p>
        </p:txBody>
      </p:sp>
      <p:sp>
        <p:nvSpPr>
          <p:cNvPr id="4" name="スライド番号プレースホルダー 3"/>
          <p:cNvSpPr>
            <a:spLocks noGrp="1"/>
          </p:cNvSpPr>
          <p:nvPr>
            <p:ph type="sldNum" sz="quarter" idx="10"/>
          </p:nvPr>
        </p:nvSpPr>
        <p:spPr/>
        <p:txBody>
          <a:bodyPr/>
          <a:lstStyle/>
          <a:p>
            <a:fld id="{78E9DF91-7090-4B1B-A3C7-15B6FFD0B111}" type="slidenum">
              <a:rPr kumimoji="1" lang="ja-JP" altLang="en-US" smtClean="0"/>
              <a:pPr/>
              <a:t>1</a:t>
            </a:fld>
            <a:endParaRPr kumimoji="1" lang="ja-JP" altLang="en-US"/>
          </a:p>
        </p:txBody>
      </p:sp>
    </p:spTree>
    <p:extLst>
      <p:ext uri="{BB962C8B-B14F-4D97-AF65-F5344CB8AC3E}">
        <p14:creationId xmlns:p14="http://schemas.microsoft.com/office/powerpoint/2010/main" val="25267723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シェルドンやガイ・ガンデッカーの影響を強く受けて作られたロータリー道徳律は、その内容の厳しさから徐々にその適用が制限されて、</a:t>
            </a:r>
            <a:r>
              <a:rPr kumimoji="1" lang="en-US" altLang="ja-JP" dirty="0" smtClean="0"/>
              <a:t>1931</a:t>
            </a:r>
            <a:r>
              <a:rPr kumimoji="1" lang="ja-JP" altLang="en-US" dirty="0" smtClean="0"/>
              <a:t>年には配布や宣伝の禁止、</a:t>
            </a:r>
            <a:r>
              <a:rPr kumimoji="1" lang="en-US" altLang="ja-JP" dirty="0" smtClean="0"/>
              <a:t>1951</a:t>
            </a:r>
            <a:r>
              <a:rPr kumimoji="1" lang="ja-JP" altLang="en-US" dirty="0" smtClean="0"/>
              <a:t>年には手続要覧から抹消されました。</a:t>
            </a:r>
          </a:p>
          <a:p>
            <a:r>
              <a:rPr kumimoji="1" lang="ja-JP" altLang="en-US" dirty="0" smtClean="0"/>
              <a:t>これに代わるものとして</a:t>
            </a:r>
            <a:r>
              <a:rPr kumimoji="1" lang="en-US" altLang="ja-JP" dirty="0" smtClean="0"/>
              <a:t>1987</a:t>
            </a:r>
            <a:r>
              <a:rPr kumimoji="1" lang="ja-JP" altLang="en-US" dirty="0" smtClean="0"/>
              <a:t>年に作られたのが職業奉仕に関する声明ですが、その対象をロータリアンとロータリークラブの双方としたことから、職業を持たないクラブが職業奉仕の実践をすることは不可能との異論が噴出しました。</a:t>
            </a:r>
          </a:p>
          <a:p>
            <a:r>
              <a:rPr kumimoji="1" lang="en-US" altLang="ja-JP" dirty="0" smtClean="0"/>
              <a:t>1989</a:t>
            </a:r>
            <a:r>
              <a:rPr kumimoji="1" lang="ja-JP" altLang="en-US" dirty="0" smtClean="0"/>
              <a:t>年の規定審議会においてロータリアンの職業宣言が採択されましたが、これはロータリー道徳律の欠点を補い、これを簡略化したものです。</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t>2011</a:t>
            </a:r>
            <a:r>
              <a:rPr kumimoji="1" lang="ja-JP" altLang="en-US" dirty="0" smtClean="0"/>
              <a:t>年以降の行動規範については、順次詳しく説明しますが、</a:t>
            </a:r>
            <a:r>
              <a:rPr kumimoji="1" lang="en-US" altLang="ja-JP" dirty="0" smtClean="0"/>
              <a:t>2014</a:t>
            </a:r>
            <a:r>
              <a:rPr kumimoji="1" lang="ja-JP" altLang="en-US" dirty="0" smtClean="0"/>
              <a:t>年</a:t>
            </a:r>
            <a:r>
              <a:rPr kumimoji="1" lang="en-US" altLang="ja-JP" dirty="0" smtClean="0"/>
              <a:t>10</a:t>
            </a:r>
            <a:r>
              <a:rPr kumimoji="1" lang="ja-JP" altLang="en-US" dirty="0" smtClean="0"/>
              <a:t>月の改定は、</a:t>
            </a:r>
            <a:r>
              <a:rPr lang="ja-JP" altLang="en-US" sz="1200" dirty="0" smtClean="0"/>
              <a:t>ラビンドラン会長エレクトの強い要請により、</a:t>
            </a:r>
            <a:r>
              <a:rPr kumimoji="1" lang="ja-JP" altLang="en-US" sz="1200" dirty="0" smtClean="0"/>
              <a:t>ロータリアン同士の相互取引を推進するための会員特典プログラムとの整合性を図るために改定されたものです。</a:t>
            </a:r>
          </a:p>
          <a:p>
            <a:endParaRPr kumimoji="1" lang="ja-JP" altLang="en-US" dirty="0" smtClean="0"/>
          </a:p>
          <a:p>
            <a:endParaRPr kumimoji="1" lang="ja-JP" altLang="en-US" dirty="0" smtClean="0"/>
          </a:p>
        </p:txBody>
      </p:sp>
      <p:sp>
        <p:nvSpPr>
          <p:cNvPr id="4" name="スライド番号プレースホルダー 3"/>
          <p:cNvSpPr>
            <a:spLocks noGrp="1"/>
          </p:cNvSpPr>
          <p:nvPr>
            <p:ph type="sldNum" sz="quarter" idx="10"/>
          </p:nvPr>
        </p:nvSpPr>
        <p:spPr/>
        <p:txBody>
          <a:bodyPr/>
          <a:lstStyle/>
          <a:p>
            <a:fld id="{78E9DF91-7090-4B1B-A3C7-15B6FFD0B111}" type="slidenum">
              <a:rPr kumimoji="1" lang="ja-JP" altLang="en-US" smtClean="0"/>
              <a:pPr/>
              <a:t>2</a:t>
            </a:fld>
            <a:endParaRPr kumimoji="1" lang="ja-JP" altLang="en-US"/>
          </a:p>
        </p:txBody>
      </p:sp>
    </p:spTree>
    <p:extLst>
      <p:ext uri="{BB962C8B-B14F-4D97-AF65-F5344CB8AC3E}">
        <p14:creationId xmlns:p14="http://schemas.microsoft.com/office/powerpoint/2010/main" val="5584515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200" dirty="0" smtClean="0">
                <a:solidFill>
                  <a:schemeClr val="bg1"/>
                </a:solidFill>
              </a:rPr>
              <a:t>2011</a:t>
            </a:r>
            <a:r>
              <a:rPr lang="ja-JP" altLang="en-US" sz="1200" dirty="0" smtClean="0">
                <a:solidFill>
                  <a:schemeClr val="bg1"/>
                </a:solidFill>
              </a:rPr>
              <a:t>年</a:t>
            </a:r>
            <a:r>
              <a:rPr lang="en-US" altLang="ja-JP" sz="1200" dirty="0" smtClean="0">
                <a:solidFill>
                  <a:schemeClr val="bg1"/>
                </a:solidFill>
              </a:rPr>
              <a:t>11</a:t>
            </a:r>
            <a:r>
              <a:rPr lang="ja-JP" altLang="en-US" sz="1200" dirty="0" smtClean="0">
                <a:solidFill>
                  <a:schemeClr val="bg1"/>
                </a:solidFill>
              </a:rPr>
              <a:t>月理事会決定</a:t>
            </a:r>
          </a:p>
          <a:p>
            <a:r>
              <a:rPr kumimoji="1" lang="ja-JP" altLang="en-US" sz="1200" b="0" i="0" u="none" strike="noStrike" kern="1200" baseline="0" dirty="0" smtClean="0">
                <a:solidFill>
                  <a:schemeClr val="tx1"/>
                </a:solidFill>
                <a:latin typeface="+mn-lt"/>
                <a:ea typeface="+mn-ea"/>
                <a:cs typeface="+mn-cs"/>
              </a:rPr>
              <a:t>職業奉仕は、事業および専門職務の道徳的水準を高め、品位ある業務はすべて尊重されるべきであるという認識を深め、あらゆる職業に携わる中で奉仕の理念を実践していくという目的を持つものである。会員は、ロータリーの理念に従って自分自身を律し、事業を行います。</a:t>
            </a:r>
            <a:r>
              <a:rPr kumimoji="1" lang="ja-JP" altLang="ja-JP" sz="1200" kern="1200" dirty="0" smtClean="0">
                <a:solidFill>
                  <a:schemeClr val="tx1"/>
                </a:solidFill>
                <a:latin typeface="+mn-lt"/>
                <a:ea typeface="+mn-ea"/>
                <a:cs typeface="+mn-cs"/>
              </a:rPr>
              <a:t>地域</a:t>
            </a:r>
            <a:r>
              <a:rPr kumimoji="1" lang="ja-JP" altLang="ja-JP" sz="1200" kern="1200" dirty="0" smtClean="0">
                <a:solidFill>
                  <a:schemeClr val="tx1"/>
                </a:solidFill>
                <a:latin typeface="+mn-lt"/>
                <a:ea typeface="+mn-ea"/>
                <a:cs typeface="+mn-cs"/>
              </a:rPr>
              <a:t>社会のリーダー</a:t>
            </a:r>
            <a:r>
              <a:rPr kumimoji="1" lang="ja-JP" altLang="en-US" sz="1200" kern="1200" dirty="0" smtClean="0">
                <a:solidFill>
                  <a:schemeClr val="tx1"/>
                </a:solidFill>
                <a:latin typeface="+mn-lt"/>
                <a:ea typeface="+mn-ea"/>
                <a:cs typeface="+mn-cs"/>
              </a:rPr>
              <a:t>や</a:t>
            </a:r>
            <a:r>
              <a:rPr kumimoji="1" lang="ja-JP" altLang="ja-JP" sz="1200" kern="1200" dirty="0" smtClean="0">
                <a:solidFill>
                  <a:schemeClr val="tx1"/>
                </a:solidFill>
                <a:latin typeface="+mn-lt"/>
                <a:ea typeface="+mn-ea"/>
                <a:cs typeface="+mn-cs"/>
              </a:rPr>
              <a:t>、退職した人</a:t>
            </a:r>
            <a:r>
              <a:rPr kumimoji="1" lang="ja-JP" altLang="en-US" sz="1200" kern="1200" dirty="0" smtClean="0">
                <a:solidFill>
                  <a:schemeClr val="tx1"/>
                </a:solidFill>
                <a:latin typeface="+mn-lt"/>
                <a:ea typeface="+mn-ea"/>
                <a:cs typeface="+mn-cs"/>
              </a:rPr>
              <a:t>や</a:t>
            </a:r>
            <a:r>
              <a:rPr kumimoji="1" lang="ja-JP" altLang="ja-JP" sz="1200" kern="1200" dirty="0" smtClean="0">
                <a:solidFill>
                  <a:schemeClr val="tx1"/>
                </a:solidFill>
                <a:latin typeface="+mn-lt"/>
                <a:ea typeface="+mn-ea"/>
                <a:cs typeface="+mn-cs"/>
              </a:rPr>
              <a:t>、現在専門職や仕事に従事していない人が含まれている、現在のロータリー・クラブの会員に</a:t>
            </a:r>
            <a:r>
              <a:rPr kumimoji="1" lang="ja-JP" altLang="en-US" sz="1200" kern="1200" dirty="0" smtClean="0">
                <a:solidFill>
                  <a:schemeClr val="tx1"/>
                </a:solidFill>
                <a:latin typeface="+mn-lt"/>
                <a:ea typeface="+mn-ea"/>
                <a:cs typeface="+mn-cs"/>
              </a:rPr>
              <a:t>配慮して、</a:t>
            </a:r>
            <a:r>
              <a:rPr kumimoji="1" lang="ja-JP" altLang="ja-JP" sz="1200" kern="1200" dirty="0" smtClean="0">
                <a:solidFill>
                  <a:schemeClr val="tx1"/>
                </a:solidFill>
                <a:latin typeface="+mn-lt"/>
                <a:ea typeface="+mn-ea"/>
                <a:cs typeface="+mn-cs"/>
              </a:rPr>
              <a:t>ロータリー・ブランドを強化するために</a:t>
            </a:r>
            <a:r>
              <a:rPr kumimoji="1" lang="ja-JP" altLang="ja-JP" sz="1200" b="0" kern="1200" dirty="0" smtClean="0">
                <a:solidFill>
                  <a:schemeClr val="tx1"/>
                </a:solidFill>
                <a:latin typeface="+mn-lt"/>
                <a:ea typeface="+mn-ea"/>
                <a:cs typeface="+mn-cs"/>
              </a:rPr>
              <a:t>『ロータリアンの職業宣言』を修正して、『ロータリー行動規範』を創設し</a:t>
            </a:r>
            <a:r>
              <a:rPr kumimoji="1" lang="ja-JP" altLang="en-US" sz="1200" b="0" kern="1200" dirty="0" smtClean="0">
                <a:solidFill>
                  <a:schemeClr val="tx1"/>
                </a:solidFill>
                <a:latin typeface="+mn-lt"/>
                <a:ea typeface="+mn-ea"/>
                <a:cs typeface="+mn-cs"/>
              </a:rPr>
              <a:t>まし</a:t>
            </a:r>
            <a:r>
              <a:rPr kumimoji="1" lang="ja-JP" altLang="ja-JP" sz="1200" b="0" kern="1200" dirty="0" smtClean="0">
                <a:solidFill>
                  <a:schemeClr val="tx1"/>
                </a:solidFill>
                <a:latin typeface="+mn-lt"/>
                <a:ea typeface="+mn-ea"/>
                <a:cs typeface="+mn-cs"/>
              </a:rPr>
              <a:t>た。</a:t>
            </a:r>
          </a:p>
          <a:p>
            <a:pPr marL="0" marR="0" indent="0" algn="l" defTabSz="914400" rtl="0" eaLnBrk="1" fontAlgn="auto" latinLnBrk="0" hangingPunct="1">
              <a:lnSpc>
                <a:spcPct val="100000"/>
              </a:lnSpc>
              <a:spcBef>
                <a:spcPts val="0"/>
              </a:spcBef>
              <a:spcAft>
                <a:spcPts val="0"/>
              </a:spcAft>
              <a:buClrTx/>
              <a:buSzTx/>
              <a:buFontTx/>
              <a:buNone/>
              <a:tabLst/>
              <a:defRPr/>
            </a:pPr>
            <a:endParaRPr lang="ja-JP" altLang="en-US" sz="1200" dirty="0" smtClean="0">
              <a:solidFill>
                <a:schemeClr val="bg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solidFill>
                  <a:schemeClr val="bg1"/>
                </a:solidFill>
              </a:rPr>
              <a:t>ロータリアンとして、私は以下のように行動する</a:t>
            </a:r>
          </a:p>
          <a:p>
            <a:pPr marL="342900" indent="-342900">
              <a:buFont typeface="+mj-lt"/>
              <a:buAutoNum type="arabicPeriod"/>
            </a:pPr>
            <a:r>
              <a:rPr kumimoji="1" lang="ja-JP" altLang="en-US" sz="1200" b="0" dirty="0" smtClean="0"/>
              <a:t>全ての行動と活動において、高潔性という中核的価値観の規範を示すこと</a:t>
            </a:r>
          </a:p>
          <a:p>
            <a:pPr marL="342900" indent="-342900">
              <a:buFont typeface="+mj-lt"/>
              <a:buAutoNum type="arabicPeriod"/>
            </a:pPr>
            <a:r>
              <a:rPr lang="ja-JP" altLang="en-US" sz="1200" b="0" dirty="0" smtClean="0"/>
              <a:t>職業の経験と才能をロータリーでの奉仕に生かすこと</a:t>
            </a:r>
          </a:p>
          <a:p>
            <a:pPr marL="342900" indent="-342900">
              <a:buFont typeface="+mj-lt"/>
              <a:buAutoNum type="arabicPeriod"/>
            </a:pPr>
            <a:r>
              <a:rPr lang="ja-JP" altLang="en-US" sz="1200" b="0" dirty="0" smtClean="0"/>
              <a:t>高い倫理基準を奨励し、助長しながら、個人的活動および事業と専門職における活動のすべてを倫理的に行うこと</a:t>
            </a:r>
          </a:p>
          <a:p>
            <a:pPr marL="342900" indent="-342900">
              <a:buFont typeface="+mj-lt"/>
              <a:buAutoNum type="arabicPeriod"/>
            </a:pPr>
            <a:r>
              <a:rPr lang="ja-JP" altLang="en-US" sz="1200" b="0" dirty="0" smtClean="0"/>
              <a:t>他者との取引の全てにおいて公正に務め、同じ人間としての尊重の念をもって接すること</a:t>
            </a:r>
          </a:p>
          <a:p>
            <a:endParaRPr kumimoji="1" lang="ja-JP" altLang="en-US" dirty="0"/>
          </a:p>
        </p:txBody>
      </p:sp>
      <p:sp>
        <p:nvSpPr>
          <p:cNvPr id="4" name="スライド番号プレースホルダー 3"/>
          <p:cNvSpPr>
            <a:spLocks noGrp="1"/>
          </p:cNvSpPr>
          <p:nvPr>
            <p:ph type="sldNum" sz="quarter" idx="10"/>
          </p:nvPr>
        </p:nvSpPr>
        <p:spPr/>
        <p:txBody>
          <a:bodyPr/>
          <a:lstStyle/>
          <a:p>
            <a:fld id="{78E9DF91-7090-4B1B-A3C7-15B6FFD0B111}" type="slidenum">
              <a:rPr kumimoji="1" lang="ja-JP" altLang="en-US" smtClean="0"/>
              <a:pPr/>
              <a:t>3</a:t>
            </a:fld>
            <a:endParaRPr kumimoji="1" lang="ja-JP" altLang="en-US"/>
          </a:p>
        </p:txBody>
      </p:sp>
    </p:spTree>
    <p:extLst>
      <p:ext uri="{BB962C8B-B14F-4D97-AF65-F5344CB8AC3E}">
        <p14:creationId xmlns:p14="http://schemas.microsoft.com/office/powerpoint/2010/main" val="12385243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228600" indent="-228600">
              <a:buFont typeface="+mj-lt"/>
              <a:buAutoNum type="arabicPeriod" startAt="5"/>
            </a:pPr>
            <a:r>
              <a:rPr lang="ja-JP" altLang="en-US" sz="1200" b="0" dirty="0" smtClean="0"/>
              <a:t>　社会に役立つすべての仕事に対する認識と敬意の念を推進すること</a:t>
            </a:r>
          </a:p>
          <a:p>
            <a:pPr marL="342900" indent="-342900">
              <a:buFont typeface="+mj-lt"/>
              <a:buAutoNum type="arabicPeriod" startAt="5"/>
            </a:pPr>
            <a:r>
              <a:rPr lang="ja-JP" altLang="en-US" sz="1200" b="0" dirty="0" smtClean="0"/>
              <a:t>若い人々に機会を開き、他者の特別なニーズに応え、地域社会の生活の質を高めるために、自らの職業的才能を捧げること</a:t>
            </a:r>
          </a:p>
          <a:p>
            <a:pPr marL="342900" indent="-342900">
              <a:buFont typeface="+mj-lt"/>
              <a:buAutoNum type="arabicPeriod" startAt="5"/>
            </a:pPr>
            <a:r>
              <a:rPr lang="ja-JP" altLang="en-US" sz="1200" b="0" dirty="0" smtClean="0"/>
              <a:t>ロータリオンおよびロータリアンから託される信頼を大切にし、ロータリーやロータリアンの評判を落としたり、不利になるようなことはしないこと</a:t>
            </a:r>
          </a:p>
          <a:p>
            <a:pPr marL="342900" indent="-342900">
              <a:buFont typeface="+mj-lt"/>
              <a:buAutoNum type="arabicPeriod" startAt="5"/>
            </a:pPr>
            <a:r>
              <a:rPr lang="ja-JP" altLang="en-US" sz="1200" b="0" dirty="0" smtClean="0"/>
              <a:t>事業または専門職上の関係において、普通には得られない便宜ないし特典を、同輩ロータリアンに求めないこと</a:t>
            </a:r>
          </a:p>
          <a:p>
            <a:endParaRPr kumimoji="1" lang="ja-JP" altLang="en-US" dirty="0"/>
          </a:p>
        </p:txBody>
      </p:sp>
      <p:sp>
        <p:nvSpPr>
          <p:cNvPr id="4" name="スライド番号プレースホルダー 3"/>
          <p:cNvSpPr>
            <a:spLocks noGrp="1"/>
          </p:cNvSpPr>
          <p:nvPr>
            <p:ph type="sldNum" sz="quarter" idx="10"/>
          </p:nvPr>
        </p:nvSpPr>
        <p:spPr/>
        <p:txBody>
          <a:bodyPr/>
          <a:lstStyle/>
          <a:p>
            <a:fld id="{78E9DF91-7090-4B1B-A3C7-15B6FFD0B111}" type="slidenum">
              <a:rPr kumimoji="1" lang="ja-JP" altLang="en-US" smtClean="0"/>
              <a:pPr/>
              <a:t>4</a:t>
            </a:fld>
            <a:endParaRPr kumimoji="1" lang="ja-JP" altLang="en-US"/>
          </a:p>
        </p:txBody>
      </p:sp>
    </p:spTree>
    <p:extLst>
      <p:ext uri="{BB962C8B-B14F-4D97-AF65-F5344CB8AC3E}">
        <p14:creationId xmlns:p14="http://schemas.microsoft.com/office/powerpoint/2010/main" val="18208792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200" dirty="0" smtClean="0"/>
              <a:t>2014</a:t>
            </a:r>
            <a:r>
              <a:rPr lang="ja-JP" altLang="en-US" sz="1200" dirty="0" smtClean="0"/>
              <a:t>年理事会</a:t>
            </a:r>
          </a:p>
          <a:p>
            <a:r>
              <a:rPr kumimoji="1" lang="ja-JP" altLang="en-US" sz="1200" kern="1200" dirty="0" smtClean="0">
                <a:solidFill>
                  <a:schemeClr val="tx1"/>
                </a:solidFill>
                <a:latin typeface="+mn-lt"/>
                <a:ea typeface="+mn-ea"/>
                <a:cs typeface="+mn-cs"/>
              </a:rPr>
              <a:t>茅ヶ崎湘南ロータリークラブが提案した</a:t>
            </a:r>
            <a:r>
              <a:rPr kumimoji="1" lang="ja-JP" altLang="ja-JP" sz="1200" kern="1200" dirty="0" smtClean="0">
                <a:solidFill>
                  <a:schemeClr val="tx1"/>
                </a:solidFill>
                <a:latin typeface="+mn-lt"/>
                <a:ea typeface="+mn-ea"/>
                <a:cs typeface="+mn-cs"/>
              </a:rPr>
              <a:t>決議案</a:t>
            </a:r>
            <a:r>
              <a:rPr kumimoji="1" lang="en-US" altLang="ja-JP" sz="1200" kern="1200" dirty="0" smtClean="0">
                <a:solidFill>
                  <a:schemeClr val="tx1"/>
                </a:solidFill>
                <a:latin typeface="+mn-lt"/>
                <a:ea typeface="+mn-ea"/>
                <a:cs typeface="+mn-cs"/>
              </a:rPr>
              <a:t>13</a:t>
            </a:r>
            <a:r>
              <a:rPr kumimoji="1" lang="ja-JP" altLang="ja-JP" sz="1200" kern="1200" dirty="0" smtClean="0">
                <a:solidFill>
                  <a:schemeClr val="tx1"/>
                </a:solidFill>
                <a:latin typeface="+mn-lt"/>
                <a:ea typeface="+mn-ea"/>
                <a:cs typeface="+mn-cs"/>
              </a:rPr>
              <a:t>－</a:t>
            </a:r>
            <a:r>
              <a:rPr kumimoji="1" lang="en-US" altLang="ja-JP" sz="1200" kern="1200" dirty="0" smtClean="0">
                <a:solidFill>
                  <a:schemeClr val="tx1"/>
                </a:solidFill>
                <a:latin typeface="+mn-lt"/>
                <a:ea typeface="+mn-ea"/>
                <a:cs typeface="+mn-cs"/>
              </a:rPr>
              <a:t>157</a:t>
            </a:r>
            <a:r>
              <a:rPr kumimoji="1" lang="ja-JP" altLang="en-US" sz="1200" kern="1200" dirty="0" smtClean="0">
                <a:solidFill>
                  <a:schemeClr val="tx1"/>
                </a:solidFill>
                <a:latin typeface="+mn-lt"/>
                <a:ea typeface="+mn-ea"/>
                <a:cs typeface="+mn-cs"/>
              </a:rPr>
              <a:t>「</a:t>
            </a:r>
            <a:r>
              <a:rPr kumimoji="1" lang="ja-JP" altLang="ja-JP" sz="1200" kern="1200" dirty="0" smtClean="0">
                <a:solidFill>
                  <a:schemeClr val="tx1"/>
                </a:solidFill>
                <a:latin typeface="+mn-lt"/>
                <a:ea typeface="+mn-ea"/>
                <a:cs typeface="+mn-cs"/>
              </a:rPr>
              <a:t>ロータリーの目的の第</a:t>
            </a:r>
            <a:r>
              <a:rPr kumimoji="1" lang="en-US" altLang="ja-JP" sz="1200" kern="1200" dirty="0" smtClean="0">
                <a:solidFill>
                  <a:schemeClr val="tx1"/>
                </a:solidFill>
                <a:latin typeface="+mn-lt"/>
                <a:ea typeface="+mn-ea"/>
                <a:cs typeface="+mn-cs"/>
              </a:rPr>
              <a:t>2 </a:t>
            </a:r>
            <a:r>
              <a:rPr kumimoji="1" lang="ja-JP" altLang="ja-JP" sz="1200" kern="1200" dirty="0" smtClean="0">
                <a:solidFill>
                  <a:schemeClr val="tx1"/>
                </a:solidFill>
                <a:latin typeface="+mn-lt"/>
                <a:ea typeface="+mn-ea"/>
                <a:cs typeface="+mn-cs"/>
              </a:rPr>
              <a:t>項をロータリアンの職業奉仕の指針として奨励するよう</a:t>
            </a:r>
            <a:r>
              <a:rPr kumimoji="1" lang="en-US" altLang="ja-JP" sz="1200" kern="1200" dirty="0" smtClean="0">
                <a:solidFill>
                  <a:schemeClr val="tx1"/>
                </a:solidFill>
                <a:latin typeface="+mn-lt"/>
                <a:ea typeface="+mn-ea"/>
                <a:cs typeface="+mn-cs"/>
              </a:rPr>
              <a:t>RI </a:t>
            </a:r>
            <a:r>
              <a:rPr kumimoji="1" lang="ja-JP" altLang="ja-JP" sz="1200" kern="1200" dirty="0" smtClean="0">
                <a:solidFill>
                  <a:schemeClr val="tx1"/>
                </a:solidFill>
                <a:latin typeface="+mn-lt"/>
                <a:ea typeface="+mn-ea"/>
                <a:cs typeface="+mn-cs"/>
              </a:rPr>
              <a:t>理事会に要請する件</a:t>
            </a:r>
            <a:r>
              <a:rPr kumimoji="1" lang="ja-JP" altLang="en-US" sz="1200" kern="1200" dirty="0" smtClean="0">
                <a:solidFill>
                  <a:schemeClr val="tx1"/>
                </a:solidFill>
                <a:latin typeface="+mn-lt"/>
                <a:ea typeface="+mn-ea"/>
                <a:cs typeface="+mn-cs"/>
              </a:rPr>
              <a:t>」</a:t>
            </a:r>
            <a:r>
              <a:rPr kumimoji="1" lang="ja-JP" altLang="ja-JP" sz="1200" kern="1200" dirty="0" smtClean="0">
                <a:solidFill>
                  <a:schemeClr val="tx1"/>
                </a:solidFill>
                <a:latin typeface="+mn-lt"/>
                <a:ea typeface="+mn-ea"/>
                <a:cs typeface="+mn-cs"/>
              </a:rPr>
              <a:t>が</a:t>
            </a:r>
            <a:r>
              <a:rPr kumimoji="1" lang="ja-JP" altLang="en-US" sz="1200" kern="1200" dirty="0" smtClean="0">
                <a:solidFill>
                  <a:schemeClr val="tx1"/>
                </a:solidFill>
                <a:latin typeface="+mn-lt"/>
                <a:ea typeface="+mn-ea"/>
                <a:cs typeface="+mn-cs"/>
              </a:rPr>
              <a:t>採択され</a:t>
            </a:r>
            <a:r>
              <a:rPr kumimoji="1" lang="ja-JP" altLang="ja-JP" sz="1200" kern="1200" dirty="0" smtClean="0">
                <a:solidFill>
                  <a:schemeClr val="tx1"/>
                </a:solidFill>
                <a:latin typeface="+mn-lt"/>
                <a:ea typeface="+mn-ea"/>
                <a:cs typeface="+mn-cs"/>
              </a:rPr>
              <a:t>て、ロータリー章典</a:t>
            </a:r>
            <a:r>
              <a:rPr kumimoji="1" lang="ja-JP" altLang="en-US" sz="1200" kern="1200" dirty="0" smtClean="0">
                <a:solidFill>
                  <a:schemeClr val="tx1"/>
                </a:solidFill>
                <a:latin typeface="+mn-lt"/>
                <a:ea typeface="+mn-ea"/>
                <a:cs typeface="+mn-cs"/>
              </a:rPr>
              <a:t>が</a:t>
            </a:r>
            <a:r>
              <a:rPr kumimoji="1" lang="ja-JP" altLang="ja-JP" sz="1200" kern="1200" dirty="0" smtClean="0">
                <a:solidFill>
                  <a:schemeClr val="tx1"/>
                </a:solidFill>
                <a:latin typeface="+mn-lt"/>
                <a:ea typeface="+mn-ea"/>
                <a:cs typeface="+mn-cs"/>
              </a:rPr>
              <a:t>下記のように修正</a:t>
            </a:r>
            <a:r>
              <a:rPr kumimoji="1" lang="ja-JP" altLang="en-US" sz="1200" kern="1200" dirty="0" smtClean="0">
                <a:solidFill>
                  <a:schemeClr val="tx1"/>
                </a:solidFill>
                <a:latin typeface="+mn-lt"/>
                <a:ea typeface="+mn-ea"/>
                <a:cs typeface="+mn-cs"/>
              </a:rPr>
              <a:t>されました</a:t>
            </a:r>
            <a:r>
              <a:rPr kumimoji="1" lang="ja-JP" altLang="ja-JP" sz="1200" kern="1200" dirty="0" smtClean="0">
                <a:solidFill>
                  <a:schemeClr val="tx1"/>
                </a:solidFill>
                <a:latin typeface="+mn-lt"/>
                <a:ea typeface="+mn-ea"/>
                <a:cs typeface="+mn-cs"/>
              </a:rPr>
              <a:t>。</a:t>
            </a:r>
          </a:p>
          <a:p>
            <a:r>
              <a:rPr kumimoji="1" lang="en-US" altLang="ja-JP" sz="1200" kern="1200" dirty="0" smtClean="0">
                <a:solidFill>
                  <a:schemeClr val="tx1"/>
                </a:solidFill>
                <a:latin typeface="+mn-lt"/>
                <a:ea typeface="+mn-ea"/>
                <a:cs typeface="+mn-cs"/>
              </a:rPr>
              <a:t> </a:t>
            </a:r>
            <a:r>
              <a:rPr kumimoji="1" lang="en-US" altLang="ja-JP" sz="1200" u="none" kern="1200" dirty="0" smtClean="0">
                <a:solidFill>
                  <a:schemeClr val="tx1"/>
                </a:solidFill>
                <a:latin typeface="+mn-lt"/>
                <a:ea typeface="+mn-ea"/>
                <a:cs typeface="+mn-cs"/>
              </a:rPr>
              <a:t>8.030.1. </a:t>
            </a:r>
            <a:r>
              <a:rPr kumimoji="1" lang="ja-JP" altLang="ja-JP" sz="1200" u="none" kern="1200" dirty="0" smtClean="0">
                <a:solidFill>
                  <a:schemeClr val="tx1"/>
                </a:solidFill>
                <a:latin typeface="+mn-lt"/>
                <a:ea typeface="+mn-ea"/>
                <a:cs typeface="+mn-cs"/>
              </a:rPr>
              <a:t>職業奉仕に関する声明</a:t>
            </a:r>
          </a:p>
          <a:p>
            <a:r>
              <a:rPr kumimoji="1" lang="ja-JP" altLang="ja-JP" sz="1200" u="none" kern="1200" dirty="0" smtClean="0">
                <a:solidFill>
                  <a:schemeClr val="tx1"/>
                </a:solidFill>
                <a:latin typeface="+mn-lt"/>
                <a:ea typeface="+mn-ea"/>
                <a:cs typeface="+mn-cs"/>
              </a:rPr>
              <a:t>職業奉仕とは、あらゆる職業に携わる中で、奉仕の理想の実践をロータリーが培い、支援する方法である。</a:t>
            </a:r>
          </a:p>
          <a:p>
            <a:r>
              <a:rPr kumimoji="1" lang="ja-JP" altLang="ja-JP" sz="1200" u="none" kern="1200" dirty="0" smtClean="0">
                <a:solidFill>
                  <a:schemeClr val="tx1"/>
                </a:solidFill>
                <a:latin typeface="+mn-lt"/>
                <a:ea typeface="+mn-ea"/>
                <a:cs typeface="+mn-cs"/>
              </a:rPr>
              <a:t>ロータリーの目的の第</a:t>
            </a:r>
            <a:r>
              <a:rPr kumimoji="1" lang="en-US" altLang="ja-JP" sz="1200" u="none" kern="1200" dirty="0" smtClean="0">
                <a:solidFill>
                  <a:schemeClr val="tx1"/>
                </a:solidFill>
                <a:latin typeface="+mn-lt"/>
                <a:ea typeface="+mn-ea"/>
                <a:cs typeface="+mn-cs"/>
              </a:rPr>
              <a:t>2</a:t>
            </a:r>
            <a:r>
              <a:rPr kumimoji="1" lang="ja-JP" altLang="ja-JP" sz="1200" u="none" kern="1200" dirty="0" smtClean="0">
                <a:solidFill>
                  <a:schemeClr val="tx1"/>
                </a:solidFill>
                <a:latin typeface="+mn-lt"/>
                <a:ea typeface="+mn-ea"/>
                <a:cs typeface="+mn-cs"/>
              </a:rPr>
              <a:t>項は、職業奉仕の基本原則として、特に次の各項を奨励することにある：</a:t>
            </a:r>
          </a:p>
          <a:p>
            <a:r>
              <a:rPr kumimoji="1" lang="ja-JP" altLang="ja-JP" sz="1200" u="none" kern="1200" dirty="0" smtClean="0">
                <a:solidFill>
                  <a:schemeClr val="tx1"/>
                </a:solidFill>
                <a:latin typeface="+mn-lt"/>
                <a:ea typeface="+mn-ea"/>
                <a:cs typeface="+mn-cs"/>
              </a:rPr>
              <a:t>・職業上の高い倫理基準を保ち、</a:t>
            </a:r>
          </a:p>
          <a:p>
            <a:r>
              <a:rPr kumimoji="1" lang="ja-JP" altLang="ja-JP" sz="1200" u="none" kern="1200" dirty="0" smtClean="0">
                <a:solidFill>
                  <a:schemeClr val="tx1"/>
                </a:solidFill>
                <a:latin typeface="+mn-lt"/>
                <a:ea typeface="+mn-ea"/>
                <a:cs typeface="+mn-cs"/>
              </a:rPr>
              <a:t>・役立つ仕事はすべて価値あるものと認識し、</a:t>
            </a:r>
          </a:p>
          <a:p>
            <a:r>
              <a:rPr kumimoji="1" lang="ja-JP" altLang="ja-JP" sz="1200" u="none" kern="1200" dirty="0" smtClean="0">
                <a:solidFill>
                  <a:schemeClr val="tx1"/>
                </a:solidFill>
                <a:latin typeface="+mn-lt"/>
                <a:ea typeface="+mn-ea"/>
                <a:cs typeface="+mn-cs"/>
              </a:rPr>
              <a:t>・社会に奉仕する機会としてロータリアン各自の職業を高潔なものとすること；</a:t>
            </a:r>
          </a:p>
          <a:p>
            <a:r>
              <a:rPr kumimoji="1" lang="en-US" altLang="ja-JP" sz="1200" u="none" strike="noStrike" kern="1200" dirty="0" smtClean="0">
                <a:solidFill>
                  <a:schemeClr val="tx1"/>
                </a:solidFill>
                <a:latin typeface="+mn-lt"/>
                <a:ea typeface="+mn-ea"/>
                <a:cs typeface="+mn-cs"/>
              </a:rPr>
              <a:t> </a:t>
            </a:r>
            <a:endParaRPr kumimoji="1" lang="ja-JP" altLang="ja-JP" sz="1200" kern="1200" dirty="0" smtClean="0">
              <a:solidFill>
                <a:schemeClr val="tx1"/>
              </a:solidFill>
              <a:latin typeface="+mn-lt"/>
              <a:ea typeface="+mn-ea"/>
              <a:cs typeface="+mn-cs"/>
            </a:endParaRPr>
          </a:p>
          <a:p>
            <a:r>
              <a:rPr kumimoji="1" lang="ja-JP" altLang="ja-JP" sz="1200" kern="1200" dirty="0" smtClean="0">
                <a:solidFill>
                  <a:schemeClr val="tx1"/>
                </a:solidFill>
                <a:latin typeface="+mn-lt"/>
                <a:ea typeface="+mn-ea"/>
                <a:cs typeface="+mn-cs"/>
              </a:rPr>
              <a:t>職業奉仕理念に本来込められているものは次のものである。</a:t>
            </a:r>
          </a:p>
          <a:p>
            <a:r>
              <a:rPr kumimoji="1" lang="ja-JP" altLang="ja-JP" sz="1200" kern="1200" dirty="0" smtClean="0">
                <a:solidFill>
                  <a:schemeClr val="tx1"/>
                </a:solidFill>
                <a:latin typeface="+mn-lt"/>
                <a:ea typeface="+mn-ea"/>
                <a:cs typeface="+mn-cs"/>
              </a:rPr>
              <a:t>１）</a:t>
            </a:r>
            <a:r>
              <a:rPr kumimoji="1" lang="en-US" altLang="ja-JP" sz="1200" kern="1200" dirty="0" smtClean="0">
                <a:solidFill>
                  <a:schemeClr val="tx1"/>
                </a:solidFill>
                <a:latin typeface="+mn-lt"/>
                <a:ea typeface="+mn-ea"/>
                <a:cs typeface="+mn-cs"/>
              </a:rPr>
              <a:t> </a:t>
            </a:r>
            <a:r>
              <a:rPr kumimoji="1" lang="ja-JP" altLang="ja-JP" sz="1200" kern="1200" dirty="0" smtClean="0">
                <a:solidFill>
                  <a:schemeClr val="tx1"/>
                </a:solidFill>
                <a:latin typeface="+mn-lt"/>
                <a:ea typeface="+mn-ea"/>
                <a:cs typeface="+mn-cs"/>
              </a:rPr>
              <a:t>雇主、従業員、同僚への誠実、忠実さ、また、この人たちや同業者、一般の人々、職業上の知己すべてに対する公正な扱いも含まれる。</a:t>
            </a:r>
          </a:p>
          <a:p>
            <a:r>
              <a:rPr kumimoji="1" lang="en-US" altLang="ja-JP" sz="1200" strike="noStrike" kern="1200" dirty="0" smtClean="0">
                <a:solidFill>
                  <a:schemeClr val="tx1"/>
                </a:solidFill>
                <a:latin typeface="+mn-lt"/>
                <a:ea typeface="+mn-ea"/>
                <a:cs typeface="+mn-cs"/>
              </a:rPr>
              <a:t>2)</a:t>
            </a:r>
            <a:r>
              <a:rPr kumimoji="1" lang="ja-JP" altLang="en-US" sz="1200" strike="noStrike" kern="1200" dirty="0" smtClean="0">
                <a:solidFill>
                  <a:schemeClr val="tx1"/>
                </a:solidFill>
                <a:latin typeface="+mn-lt"/>
                <a:ea typeface="+mn-ea"/>
                <a:cs typeface="+mn-cs"/>
              </a:rPr>
              <a:t>　</a:t>
            </a:r>
            <a:r>
              <a:rPr kumimoji="1" lang="ja-JP" altLang="ja-JP" sz="1200" kern="1200" dirty="0" smtClean="0">
                <a:solidFill>
                  <a:schemeClr val="tx1"/>
                </a:solidFill>
                <a:latin typeface="+mn-lt"/>
                <a:ea typeface="+mn-ea"/>
                <a:cs typeface="+mn-cs"/>
              </a:rPr>
              <a:t>自己の職業上の手腕を社会の問題やニーズに役立てること。</a:t>
            </a:r>
          </a:p>
          <a:p>
            <a:pPr marL="0" marR="0" indent="0" algn="l" defTabSz="914400" rtl="0" eaLnBrk="1" fontAlgn="auto" latinLnBrk="0" hangingPunct="1">
              <a:lnSpc>
                <a:spcPct val="100000"/>
              </a:lnSpc>
              <a:spcBef>
                <a:spcPts val="0"/>
              </a:spcBef>
              <a:spcAft>
                <a:spcPts val="0"/>
              </a:spcAft>
              <a:buClrTx/>
              <a:buSzTx/>
              <a:buFontTx/>
              <a:buNone/>
              <a:tabLst/>
              <a:defRPr/>
            </a:pPr>
            <a:endParaRPr lang="ja-JP" altLang="en-US"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ロータリアンとして、私は以下のように行動する</a:t>
            </a:r>
          </a:p>
          <a:p>
            <a:pPr marL="514350" indent="-514350">
              <a:buNone/>
            </a:pPr>
            <a:r>
              <a:rPr lang="en-US" altLang="ja-JP" sz="1200" dirty="0" smtClean="0">
                <a:solidFill>
                  <a:schemeClr val="tx1"/>
                </a:solidFill>
                <a:latin typeface="+mn-ea"/>
              </a:rPr>
              <a:t>1</a:t>
            </a:r>
            <a:r>
              <a:rPr lang="ja-JP" altLang="en-US" sz="1200" dirty="0" smtClean="0">
                <a:solidFill>
                  <a:schemeClr val="tx1"/>
                </a:solidFill>
                <a:latin typeface="+mn-ea"/>
              </a:rPr>
              <a:t>　個人として、また事業において、高潔さと高い倫理基準をもって行動する</a:t>
            </a:r>
          </a:p>
          <a:p>
            <a:r>
              <a:rPr lang="en-US" altLang="ja-JP" sz="1200" dirty="0" smtClean="0">
                <a:solidFill>
                  <a:schemeClr val="tx1"/>
                </a:solidFill>
                <a:latin typeface="+mn-ea"/>
              </a:rPr>
              <a:t>2.  </a:t>
            </a:r>
            <a:r>
              <a:rPr lang="ja-JP" altLang="en-US" sz="1200" dirty="0" smtClean="0">
                <a:solidFill>
                  <a:schemeClr val="tx1"/>
                </a:solidFill>
                <a:latin typeface="+mn-ea"/>
              </a:rPr>
              <a:t>取引のすべてにおいて公正に務め、相手とその職　　 業に対して尊重の念をもって接する</a:t>
            </a:r>
          </a:p>
          <a:p>
            <a:pPr marL="514350" indent="-514350">
              <a:buNone/>
            </a:pPr>
            <a:r>
              <a:rPr lang="en-US" altLang="ja-JP" sz="1200" dirty="0" smtClean="0">
                <a:solidFill>
                  <a:schemeClr val="tx1"/>
                </a:solidFill>
                <a:latin typeface="+mn-ea"/>
              </a:rPr>
              <a:t>3</a:t>
            </a:r>
            <a:r>
              <a:rPr lang="ja-JP" altLang="en-US" sz="1200" dirty="0" smtClean="0">
                <a:solidFill>
                  <a:schemeClr val="tx1"/>
                </a:solidFill>
                <a:latin typeface="+mn-ea"/>
              </a:rPr>
              <a:t>　自分の職業スキルを生かして、若い人々を導き、 特別なニーズを抱える人々を助け、地域社会や世界中の人々の生活の質を高める</a:t>
            </a:r>
          </a:p>
          <a:p>
            <a:pPr marL="514350" indent="-514350">
              <a:buNone/>
            </a:pPr>
            <a:r>
              <a:rPr lang="en-US" altLang="ja-JP" sz="1200" dirty="0" smtClean="0">
                <a:solidFill>
                  <a:schemeClr val="tx1"/>
                </a:solidFill>
                <a:latin typeface="+mn-ea"/>
              </a:rPr>
              <a:t>4</a:t>
            </a:r>
            <a:r>
              <a:rPr lang="ja-JP" altLang="en-US" sz="1200" dirty="0" smtClean="0">
                <a:solidFill>
                  <a:schemeClr val="tx1"/>
                </a:solidFill>
                <a:latin typeface="+mn-ea"/>
              </a:rPr>
              <a:t>　ロータリーやほかのロータリアンの評判を落とすような言動は避ける</a:t>
            </a:r>
            <a:endParaRPr lang="en-US" altLang="ja-JP" sz="1200" dirty="0" smtClean="0">
              <a:solidFill>
                <a:schemeClr val="tx1"/>
              </a:solidFill>
              <a:latin typeface="+mn-ea"/>
            </a:endParaRPr>
          </a:p>
          <a:p>
            <a:r>
              <a:rPr lang="en-US" altLang="ja-JP" sz="1200" dirty="0" smtClean="0">
                <a:solidFill>
                  <a:schemeClr val="tx1"/>
                </a:solidFill>
                <a:latin typeface="+mn-ea"/>
              </a:rPr>
              <a:t>5.  </a:t>
            </a:r>
            <a:r>
              <a:rPr lang="ja-JP" altLang="en-US" sz="1200" dirty="0" smtClean="0">
                <a:solidFill>
                  <a:schemeClr val="tx1"/>
                </a:solidFill>
                <a:latin typeface="+mn-ea"/>
              </a:rPr>
              <a:t>事業や職業における特典をほかのロータリアンに求めない</a:t>
            </a:r>
          </a:p>
          <a:p>
            <a:endParaRPr kumimoji="1" lang="ja-JP" altLang="en-US"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78E9DF91-7090-4B1B-A3C7-15B6FFD0B111}" type="slidenum">
              <a:rPr kumimoji="1" lang="ja-JP" altLang="en-US" smtClean="0"/>
              <a:pPr/>
              <a:t>5</a:t>
            </a:fld>
            <a:endParaRPr kumimoji="1" lang="ja-JP" altLang="en-US"/>
          </a:p>
        </p:txBody>
      </p:sp>
    </p:spTree>
    <p:extLst>
      <p:ext uri="{BB962C8B-B14F-4D97-AF65-F5344CB8AC3E}">
        <p14:creationId xmlns:p14="http://schemas.microsoft.com/office/powerpoint/2010/main" val="38028486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b="0" dirty="0" smtClean="0">
                <a:ea typeface="$ＪＳ明朝" pitchFamily="17" charset="-128"/>
              </a:rPr>
              <a:t>ラビンドラン会長エレクトは香港、マカオ</a:t>
            </a:r>
            <a:r>
              <a:rPr lang="en-US" altLang="ja-JP" sz="1200" b="0" dirty="0" smtClean="0">
                <a:ea typeface="$ＪＳ明朝" pitchFamily="17" charset="-128"/>
              </a:rPr>
              <a:t>(</a:t>
            </a:r>
            <a:r>
              <a:rPr kumimoji="1" lang="en-US" altLang="ja-JP" sz="1200" kern="1200" dirty="0" smtClean="0">
                <a:solidFill>
                  <a:schemeClr val="tx1"/>
                </a:solidFill>
                <a:latin typeface="+mn-lt"/>
                <a:ea typeface="$ＪＳ明朝" pitchFamily="17" charset="-128"/>
                <a:cs typeface="+mn-cs"/>
              </a:rPr>
              <a:t>3450</a:t>
            </a:r>
            <a:r>
              <a:rPr kumimoji="1" lang="ja-JP" altLang="ja-JP" sz="1200" kern="1200" dirty="0" smtClean="0">
                <a:solidFill>
                  <a:schemeClr val="tx1"/>
                </a:solidFill>
                <a:latin typeface="+mn-lt"/>
                <a:ea typeface="$ＪＳ明朝" pitchFamily="17" charset="-128"/>
                <a:cs typeface="+mn-cs"/>
              </a:rPr>
              <a:t>地区</a:t>
            </a:r>
            <a:r>
              <a:rPr kumimoji="1" lang="en-US" altLang="ja-JP" sz="1200" kern="1200" dirty="0" smtClean="0">
                <a:solidFill>
                  <a:schemeClr val="tx1"/>
                </a:solidFill>
                <a:latin typeface="+mn-lt"/>
                <a:ea typeface="$ＪＳ明朝" pitchFamily="17" charset="-128"/>
                <a:cs typeface="+mn-cs"/>
              </a:rPr>
              <a:t>)</a:t>
            </a:r>
            <a:r>
              <a:rPr lang="ja-JP" altLang="en-US" sz="1200" b="0" dirty="0" smtClean="0">
                <a:ea typeface="$ＪＳ明朝" pitchFamily="17" charset="-128"/>
              </a:rPr>
              <a:t>などの例を挙げて、</a:t>
            </a:r>
            <a:r>
              <a:rPr kumimoji="1" lang="ja-JP" altLang="ja-JP" sz="1200" b="0" kern="1200" dirty="0" smtClean="0">
                <a:solidFill>
                  <a:schemeClr val="tx1"/>
                </a:solidFill>
                <a:latin typeface="+mn-lt"/>
                <a:ea typeface="$ＪＳ明朝" pitchFamily="17" charset="-128"/>
                <a:cs typeface="+mn-cs"/>
              </a:rPr>
              <a:t>提携カードプログラム（</a:t>
            </a:r>
            <a:r>
              <a:rPr kumimoji="1" lang="en-US" altLang="ja-JP" sz="1200" b="0" kern="1200" dirty="0" smtClean="0">
                <a:solidFill>
                  <a:schemeClr val="tx1"/>
                </a:solidFill>
                <a:latin typeface="+mn-lt"/>
                <a:ea typeface="$ＪＳ明朝" pitchFamily="17" charset="-128"/>
                <a:cs typeface="+mn-cs"/>
              </a:rPr>
              <a:t>Affinity Credit Card Program)</a:t>
            </a:r>
            <a:r>
              <a:rPr kumimoji="1" lang="ja-JP" altLang="ja-JP" sz="1200" b="0" kern="1200" dirty="0" smtClean="0">
                <a:solidFill>
                  <a:schemeClr val="tx1"/>
                </a:solidFill>
                <a:latin typeface="+mn-lt"/>
                <a:ea typeface="$ＪＳ明朝" pitchFamily="17" charset="-128"/>
                <a:cs typeface="+mn-cs"/>
              </a:rPr>
              <a:t>は会員の特典として更に会員増強の潜在的手段として、展開していくことを提案した。</a:t>
            </a:r>
          </a:p>
          <a:p>
            <a:r>
              <a:rPr kumimoji="1" lang="en-US" altLang="ja-JP" sz="1200" kern="1200" dirty="0" smtClean="0">
                <a:solidFill>
                  <a:schemeClr val="tx1"/>
                </a:solidFill>
                <a:latin typeface="+mn-lt"/>
                <a:ea typeface="$ＪＳ明朝" pitchFamily="17" charset="-128"/>
                <a:cs typeface="+mn-cs"/>
              </a:rPr>
              <a:t>RI</a:t>
            </a:r>
            <a:r>
              <a:rPr kumimoji="1" lang="ja-JP" altLang="ja-JP" sz="1200" kern="1200" dirty="0" smtClean="0">
                <a:solidFill>
                  <a:schemeClr val="tx1"/>
                </a:solidFill>
                <a:latin typeface="+mn-lt"/>
                <a:ea typeface="$ＪＳ明朝" pitchFamily="17" charset="-128"/>
                <a:cs typeface="+mn-cs"/>
              </a:rPr>
              <a:t>の会員増強を押し上げるための複数の方法を考察することは望ましいことであると承認した。</a:t>
            </a:r>
          </a:p>
          <a:p>
            <a:r>
              <a:rPr kumimoji="1" lang="ja-JP" altLang="ja-JP" sz="1200" kern="1200" dirty="0" smtClean="0">
                <a:solidFill>
                  <a:schemeClr val="tx1"/>
                </a:solidFill>
                <a:latin typeface="+mn-lt"/>
                <a:ea typeface="$ＪＳ明朝" pitchFamily="17" charset="-128"/>
                <a:cs typeface="+mn-cs"/>
              </a:rPr>
              <a:t>提携カードプログラムはすべての会員に明確な利益をもたらすものであることを承認した。</a:t>
            </a:r>
          </a:p>
          <a:p>
            <a:r>
              <a:rPr lang="ja-JP" altLang="en-US" sz="1200" dirty="0" smtClean="0">
                <a:solidFill>
                  <a:schemeClr val="tx1"/>
                </a:solidFill>
              </a:rPr>
              <a:t>会員の特典に関する新プログラムを設けることを決定しました。このプログラムでは、さまざまな商品やサービスに対する割引やポイントが参加ロータリアンに提供されます。</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smtClean="0">
                <a:solidFill>
                  <a:schemeClr val="tx1"/>
                </a:solidFill>
                <a:latin typeface="+mn-lt"/>
                <a:ea typeface="$ＪＳ明朝" pitchFamily="17" charset="-128"/>
                <a:cs typeface="+mn-cs"/>
              </a:rPr>
              <a:t>提携カードプログラムが会員としてロータリアンに利益があるかを調査</a:t>
            </a:r>
            <a:r>
              <a:rPr kumimoji="1" lang="ja-JP" altLang="en-US" sz="1200" kern="1200" dirty="0" smtClean="0">
                <a:solidFill>
                  <a:schemeClr val="tx1"/>
                </a:solidFill>
                <a:latin typeface="+mn-lt"/>
                <a:ea typeface="$ＪＳ明朝" pitchFamily="17" charset="-128"/>
                <a:cs typeface="+mn-cs"/>
              </a:rPr>
              <a:t>したうえで、正式</a:t>
            </a:r>
            <a:r>
              <a:rPr lang="ja-JP" altLang="en-US" sz="1200" dirty="0" smtClean="0">
                <a:solidFill>
                  <a:schemeClr val="tx1"/>
                </a:solidFill>
              </a:rPr>
              <a:t>導入は</a:t>
            </a:r>
            <a:r>
              <a:rPr lang="en-US" altLang="ja-JP" sz="1200" dirty="0" smtClean="0">
                <a:solidFill>
                  <a:schemeClr val="tx1"/>
                </a:solidFill>
              </a:rPr>
              <a:t>2015 </a:t>
            </a:r>
            <a:r>
              <a:rPr lang="ja-JP" altLang="en-US" sz="1200" dirty="0" smtClean="0">
                <a:solidFill>
                  <a:schemeClr val="tx1"/>
                </a:solidFill>
              </a:rPr>
              <a:t>年</a:t>
            </a:r>
            <a:r>
              <a:rPr lang="en-US" altLang="ja-JP" sz="1200" dirty="0" smtClean="0">
                <a:solidFill>
                  <a:schemeClr val="tx1"/>
                </a:solidFill>
              </a:rPr>
              <a:t>7 </a:t>
            </a:r>
            <a:r>
              <a:rPr lang="ja-JP" altLang="en-US" sz="1200" dirty="0" smtClean="0">
                <a:solidFill>
                  <a:schemeClr val="tx1"/>
                </a:solidFill>
              </a:rPr>
              <a:t>月となる予定です。</a:t>
            </a:r>
            <a:endParaRPr kumimoji="1" lang="ja-JP" altLang="ja-JP" sz="1200" kern="1200" dirty="0" smtClean="0">
              <a:solidFill>
                <a:schemeClr val="tx1"/>
              </a:solidFill>
              <a:latin typeface="+mn-lt"/>
              <a:ea typeface="$ＪＳ明朝" pitchFamily="17" charset="-128"/>
              <a:cs typeface="+mn-cs"/>
            </a:endParaRPr>
          </a:p>
          <a:p>
            <a:r>
              <a:rPr kumimoji="1" lang="en-US" altLang="ja-JP" sz="1200" kern="1200" dirty="0" smtClean="0">
                <a:solidFill>
                  <a:schemeClr val="tx1"/>
                </a:solidFill>
                <a:latin typeface="+mn-lt"/>
                <a:ea typeface="+mn-ea"/>
                <a:cs typeface="+mn-cs"/>
              </a:rPr>
              <a:t> </a:t>
            </a:r>
            <a:endParaRPr kumimoji="1" lang="ja-JP" altLang="en-US" sz="1200" kern="1200" dirty="0" smtClean="0">
              <a:solidFill>
                <a:schemeClr val="tx1"/>
              </a:solidFill>
              <a:latin typeface="+mn-lt"/>
              <a:ea typeface="+mn-ea"/>
              <a:cs typeface="+mn-cs"/>
            </a:endParaRPr>
          </a:p>
          <a:p>
            <a:pPr lvl="0"/>
            <a:r>
              <a:rPr kumimoji="1" lang="en-US" altLang="ja-JP" sz="1200" kern="1200" dirty="0" smtClean="0">
                <a:solidFill>
                  <a:schemeClr val="tx1"/>
                </a:solidFill>
                <a:latin typeface="+mn-lt"/>
                <a:ea typeface="+mn-ea"/>
                <a:cs typeface="+mn-cs"/>
              </a:rPr>
              <a:t>2011</a:t>
            </a:r>
            <a:r>
              <a:rPr kumimoji="1" lang="ja-JP" altLang="ja-JP" sz="1200" kern="1200" dirty="0" smtClean="0">
                <a:solidFill>
                  <a:schemeClr val="tx1"/>
                </a:solidFill>
                <a:latin typeface="+mn-lt"/>
                <a:ea typeface="+mn-ea"/>
                <a:cs typeface="+mn-cs"/>
              </a:rPr>
              <a:t>年に開始し、地区内の全</a:t>
            </a:r>
            <a:r>
              <a:rPr kumimoji="1" lang="en-US" altLang="ja-JP" sz="1200" kern="1200" dirty="0" smtClean="0">
                <a:solidFill>
                  <a:schemeClr val="tx1"/>
                </a:solidFill>
                <a:latin typeface="+mn-lt"/>
                <a:ea typeface="+mn-ea"/>
                <a:cs typeface="+mn-cs"/>
              </a:rPr>
              <a:t>1772</a:t>
            </a:r>
            <a:r>
              <a:rPr kumimoji="1" lang="ja-JP" altLang="ja-JP" sz="1200" kern="1200" dirty="0" smtClean="0">
                <a:solidFill>
                  <a:schemeClr val="tx1"/>
                </a:solidFill>
                <a:latin typeface="+mn-lt"/>
                <a:ea typeface="+mn-ea"/>
                <a:cs typeface="+mn-cs"/>
              </a:rPr>
              <a:t>名（およびその配偶者）の会員が参加しました。</a:t>
            </a:r>
          </a:p>
          <a:p>
            <a:pPr lvl="0"/>
            <a:r>
              <a:rPr kumimoji="1" lang="ja-JP" altLang="ja-JP" sz="1200" kern="1200" dirty="0" smtClean="0">
                <a:solidFill>
                  <a:schemeClr val="tx1"/>
                </a:solidFill>
                <a:latin typeface="+mn-lt"/>
                <a:ea typeface="+mn-ea"/>
                <a:cs typeface="+mn-cs"/>
              </a:rPr>
              <a:t>現会員の有効なロータリークラブカードを（ロータリー第</a:t>
            </a:r>
            <a:r>
              <a:rPr kumimoji="1" lang="en-US" altLang="ja-JP" sz="1200" kern="1200" dirty="0" smtClean="0">
                <a:solidFill>
                  <a:schemeClr val="tx1"/>
                </a:solidFill>
                <a:latin typeface="+mn-lt"/>
                <a:ea typeface="+mn-ea"/>
                <a:cs typeface="+mn-cs"/>
              </a:rPr>
              <a:t>3450</a:t>
            </a:r>
            <a:r>
              <a:rPr kumimoji="1" lang="ja-JP" altLang="ja-JP" sz="1200" kern="1200" dirty="0" smtClean="0">
                <a:solidFill>
                  <a:schemeClr val="tx1"/>
                </a:solidFill>
                <a:latin typeface="+mn-lt"/>
                <a:ea typeface="+mn-ea"/>
                <a:cs typeface="+mn-cs"/>
              </a:rPr>
              <a:t>地区特典カード）提示することで、ロータリアンに割引が得られる</a:t>
            </a:r>
            <a:r>
              <a:rPr kumimoji="1" lang="en-US" altLang="ja-JP" sz="1200" kern="1200" dirty="0" smtClean="0">
                <a:solidFill>
                  <a:schemeClr val="tx1"/>
                </a:solidFill>
                <a:latin typeface="+mn-lt"/>
                <a:ea typeface="+mn-ea"/>
                <a:cs typeface="+mn-cs"/>
              </a:rPr>
              <a:t>3450</a:t>
            </a:r>
            <a:r>
              <a:rPr kumimoji="1" lang="ja-JP" altLang="ja-JP" sz="1200" kern="1200" dirty="0" smtClean="0">
                <a:solidFill>
                  <a:schemeClr val="tx1"/>
                </a:solidFill>
                <a:latin typeface="+mn-lt"/>
                <a:ea typeface="+mn-ea"/>
                <a:cs typeface="+mn-cs"/>
              </a:rPr>
              <a:t>地区の会員によって、ボランティアで管理運営されてい</a:t>
            </a:r>
            <a:r>
              <a:rPr kumimoji="1" lang="ja-JP" altLang="en-US" sz="1200" kern="1200" dirty="0" smtClean="0">
                <a:solidFill>
                  <a:schemeClr val="tx1"/>
                </a:solidFill>
                <a:latin typeface="+mn-lt"/>
                <a:ea typeface="+mn-ea"/>
                <a:cs typeface="+mn-cs"/>
              </a:rPr>
              <a:t>まし</a:t>
            </a:r>
            <a:r>
              <a:rPr kumimoji="1" lang="ja-JP" altLang="ja-JP" sz="1200" kern="1200" dirty="0" smtClean="0">
                <a:solidFill>
                  <a:schemeClr val="tx1"/>
                </a:solidFill>
                <a:latin typeface="+mn-lt"/>
                <a:ea typeface="+mn-ea"/>
                <a:cs typeface="+mn-cs"/>
              </a:rPr>
              <a:t>た。</a:t>
            </a:r>
          </a:p>
          <a:p>
            <a:pPr lvl="0"/>
            <a:r>
              <a:rPr kumimoji="1" lang="en-US" altLang="ja-JP" sz="1200" kern="1200" dirty="0" smtClean="0">
                <a:solidFill>
                  <a:schemeClr val="tx1"/>
                </a:solidFill>
                <a:latin typeface="+mn-lt"/>
                <a:ea typeface="+mn-ea"/>
                <a:cs typeface="+mn-cs"/>
              </a:rPr>
              <a:t>50</a:t>
            </a:r>
            <a:r>
              <a:rPr kumimoji="1" lang="ja-JP" altLang="ja-JP" sz="1200" kern="1200" dirty="0" smtClean="0">
                <a:solidFill>
                  <a:schemeClr val="tx1"/>
                </a:solidFill>
                <a:latin typeface="+mn-lt"/>
                <a:ea typeface="+mn-ea"/>
                <a:cs typeface="+mn-cs"/>
              </a:rPr>
              <a:t>以上の商店主が割引や販売促進品（おまけ）や特価提供を実施</a:t>
            </a:r>
            <a:r>
              <a:rPr kumimoji="1" lang="ja-JP" altLang="en-US" sz="1200" kern="1200" dirty="0" smtClean="0">
                <a:solidFill>
                  <a:schemeClr val="tx1"/>
                </a:solidFill>
                <a:latin typeface="+mn-lt"/>
                <a:ea typeface="+mn-ea"/>
                <a:cs typeface="+mn-cs"/>
              </a:rPr>
              <a:t>しま</a:t>
            </a:r>
            <a:r>
              <a:rPr kumimoji="1" lang="ja-JP" altLang="ja-JP" sz="1200" kern="1200" dirty="0" smtClean="0">
                <a:solidFill>
                  <a:schemeClr val="tx1"/>
                </a:solidFill>
                <a:latin typeface="+mn-lt"/>
                <a:ea typeface="+mn-ea"/>
                <a:cs typeface="+mn-cs"/>
              </a:rPr>
              <a:t>した。</a:t>
            </a:r>
          </a:p>
          <a:p>
            <a:pPr lvl="0"/>
            <a:r>
              <a:rPr kumimoji="1" lang="en-US" altLang="ja-JP" sz="1200" kern="1200" dirty="0" smtClean="0">
                <a:solidFill>
                  <a:schemeClr val="tx1"/>
                </a:solidFill>
                <a:latin typeface="+mn-lt"/>
                <a:ea typeface="+mn-ea"/>
                <a:cs typeface="+mn-cs"/>
              </a:rPr>
              <a:t>2012</a:t>
            </a:r>
            <a:r>
              <a:rPr kumimoji="1" lang="ja-JP" altLang="ja-JP" sz="1200" kern="1200" dirty="0" smtClean="0">
                <a:solidFill>
                  <a:schemeClr val="tx1"/>
                </a:solidFill>
                <a:latin typeface="+mn-lt"/>
                <a:ea typeface="+mn-ea"/>
                <a:cs typeface="+mn-cs"/>
              </a:rPr>
              <a:t>年にはローターアクターによる</a:t>
            </a:r>
            <a:r>
              <a:rPr kumimoji="1" lang="en-US" altLang="ja-JP" sz="1200" kern="1200" dirty="0" smtClean="0">
                <a:solidFill>
                  <a:schemeClr val="tx1"/>
                </a:solidFill>
                <a:latin typeface="+mn-lt"/>
                <a:ea typeface="+mn-ea"/>
                <a:cs typeface="+mn-cs"/>
              </a:rPr>
              <a:t>3</a:t>
            </a:r>
            <a:r>
              <a:rPr kumimoji="1" lang="ja-JP" altLang="ja-JP" sz="1200" kern="1200" dirty="0" smtClean="0">
                <a:solidFill>
                  <a:schemeClr val="tx1"/>
                </a:solidFill>
                <a:latin typeface="+mn-lt"/>
                <a:ea typeface="+mn-ea"/>
                <a:cs typeface="+mn-cs"/>
              </a:rPr>
              <a:t>カ月間の試験的実施を行ったが、現在は中止</a:t>
            </a:r>
            <a:r>
              <a:rPr kumimoji="1" lang="ja-JP" altLang="en-US" sz="1200" kern="1200" dirty="0" smtClean="0">
                <a:solidFill>
                  <a:schemeClr val="tx1"/>
                </a:solidFill>
                <a:latin typeface="+mn-lt"/>
                <a:ea typeface="+mn-ea"/>
                <a:cs typeface="+mn-cs"/>
              </a:rPr>
              <a:t>しています</a:t>
            </a:r>
            <a:r>
              <a:rPr kumimoji="1" lang="ja-JP" altLang="ja-JP" sz="1200" kern="1200" dirty="0" smtClean="0">
                <a:solidFill>
                  <a:schemeClr val="tx1"/>
                </a:solidFill>
                <a:latin typeface="+mn-lt"/>
                <a:ea typeface="+mn-ea"/>
                <a:cs typeface="+mn-cs"/>
              </a:rPr>
              <a:t>。</a:t>
            </a:r>
          </a:p>
          <a:p>
            <a:pPr lvl="0"/>
            <a:r>
              <a:rPr kumimoji="1" lang="ja-JP" altLang="ja-JP" sz="1200" kern="1200" dirty="0" smtClean="0">
                <a:solidFill>
                  <a:schemeClr val="tx1"/>
                </a:solidFill>
                <a:latin typeface="+mn-lt"/>
                <a:ea typeface="+mn-ea"/>
                <a:cs typeface="+mn-cs"/>
              </a:rPr>
              <a:t>ロータリアン（およびロータリアンの縁故）は交際を深め、売主から特典を懇願</a:t>
            </a:r>
            <a:r>
              <a:rPr kumimoji="1" lang="ja-JP" altLang="en-US" sz="1200" kern="1200" dirty="0" smtClean="0">
                <a:solidFill>
                  <a:schemeClr val="tx1"/>
                </a:solidFill>
                <a:latin typeface="+mn-lt"/>
                <a:ea typeface="+mn-ea"/>
                <a:cs typeface="+mn-cs"/>
              </a:rPr>
              <a:t>されます</a:t>
            </a:r>
            <a:r>
              <a:rPr kumimoji="1" lang="ja-JP" altLang="ja-JP" sz="1200" kern="1200" dirty="0" smtClean="0">
                <a:solidFill>
                  <a:schemeClr val="tx1"/>
                </a:solidFill>
                <a:latin typeface="+mn-lt"/>
                <a:ea typeface="+mn-ea"/>
                <a:cs typeface="+mn-cs"/>
              </a:rPr>
              <a:t>。</a:t>
            </a:r>
          </a:p>
          <a:p>
            <a:pPr lvl="0"/>
            <a:r>
              <a:rPr kumimoji="1" lang="ja-JP" altLang="ja-JP" sz="1200" kern="1200" dirty="0" smtClean="0">
                <a:solidFill>
                  <a:schemeClr val="tx1"/>
                </a:solidFill>
                <a:latin typeface="+mn-lt"/>
                <a:ea typeface="+mn-ea"/>
                <a:cs typeface="+mn-cs"/>
              </a:rPr>
              <a:t>その特典には売主からの割引や次のカテゴリーの地元企業（ロータリアンの事業も含めて）も含まれ</a:t>
            </a:r>
            <a:r>
              <a:rPr kumimoji="1" lang="ja-JP" altLang="en-US" sz="1200" kern="1200" dirty="0" smtClean="0">
                <a:solidFill>
                  <a:schemeClr val="tx1"/>
                </a:solidFill>
                <a:latin typeface="+mn-lt"/>
                <a:ea typeface="+mn-ea"/>
                <a:cs typeface="+mn-cs"/>
              </a:rPr>
              <a:t>ています</a:t>
            </a:r>
            <a:r>
              <a:rPr kumimoji="1" lang="ja-JP" altLang="ja-JP" sz="1200" kern="1200" dirty="0" smtClean="0">
                <a:solidFill>
                  <a:schemeClr val="tx1"/>
                </a:solidFill>
                <a:latin typeface="+mn-lt"/>
                <a:ea typeface="+mn-ea"/>
                <a:cs typeface="+mn-cs"/>
              </a:rPr>
              <a:t>。</a:t>
            </a:r>
            <a:r>
              <a:rPr kumimoji="1" lang="en-US" altLang="ja-JP" sz="1200" kern="1200" dirty="0" smtClean="0">
                <a:solidFill>
                  <a:schemeClr val="tx1"/>
                </a:solidFill>
                <a:latin typeface="+mn-lt"/>
                <a:ea typeface="+mn-ea"/>
                <a:cs typeface="+mn-cs"/>
              </a:rPr>
              <a:t> </a:t>
            </a:r>
            <a:endParaRPr kumimoji="1" lang="ja-JP" altLang="ja-JP" sz="1200" kern="1200" dirty="0" smtClean="0">
              <a:solidFill>
                <a:schemeClr val="tx1"/>
              </a:solidFill>
              <a:latin typeface="+mn-lt"/>
              <a:ea typeface="+mn-ea"/>
              <a:cs typeface="+mn-cs"/>
            </a:endParaRPr>
          </a:p>
          <a:p>
            <a:r>
              <a:rPr kumimoji="1" lang="ja-JP" altLang="ja-JP" sz="1200" kern="1200" dirty="0" smtClean="0">
                <a:solidFill>
                  <a:schemeClr val="tx1"/>
                </a:solidFill>
                <a:latin typeface="+mn-lt"/>
                <a:ea typeface="+mn-ea"/>
                <a:cs typeface="+mn-cs"/>
              </a:rPr>
              <a:t>　　・　食品、飲料</a:t>
            </a:r>
          </a:p>
          <a:p>
            <a:r>
              <a:rPr kumimoji="1" lang="ja-JP" altLang="ja-JP" sz="1200" kern="1200" dirty="0" smtClean="0">
                <a:solidFill>
                  <a:schemeClr val="tx1"/>
                </a:solidFill>
                <a:latin typeface="+mn-lt"/>
                <a:ea typeface="+mn-ea"/>
                <a:cs typeface="+mn-cs"/>
              </a:rPr>
              <a:t>　　・　ホテル、旅行関係</a:t>
            </a:r>
          </a:p>
          <a:p>
            <a:r>
              <a:rPr kumimoji="1" lang="ja-JP" altLang="ja-JP" sz="1200" kern="1200" dirty="0" smtClean="0">
                <a:solidFill>
                  <a:schemeClr val="tx1"/>
                </a:solidFill>
                <a:latin typeface="+mn-lt"/>
                <a:ea typeface="+mn-ea"/>
                <a:cs typeface="+mn-cs"/>
              </a:rPr>
              <a:t>　　・　住宅および家庭用品</a:t>
            </a:r>
          </a:p>
          <a:p>
            <a:r>
              <a:rPr kumimoji="1" lang="ja-JP" altLang="ja-JP" sz="1200" kern="1200" dirty="0" smtClean="0">
                <a:solidFill>
                  <a:schemeClr val="tx1"/>
                </a:solidFill>
                <a:latin typeface="+mn-lt"/>
                <a:ea typeface="+mn-ea"/>
                <a:cs typeface="+mn-cs"/>
              </a:rPr>
              <a:t>　　・　衣料（アパレル）、アクセサリー</a:t>
            </a:r>
          </a:p>
          <a:p>
            <a:r>
              <a:rPr kumimoji="1" lang="ja-JP" altLang="ja-JP" sz="1200" kern="1200" dirty="0" smtClean="0">
                <a:solidFill>
                  <a:schemeClr val="tx1"/>
                </a:solidFill>
                <a:latin typeface="+mn-lt"/>
                <a:ea typeface="+mn-ea"/>
                <a:cs typeface="+mn-cs"/>
              </a:rPr>
              <a:t>　　・　健康、美容</a:t>
            </a:r>
          </a:p>
          <a:p>
            <a:r>
              <a:rPr kumimoji="1" lang="ja-JP" altLang="ja-JP" sz="1200" kern="1200" dirty="0" smtClean="0">
                <a:solidFill>
                  <a:schemeClr val="tx1"/>
                </a:solidFill>
                <a:latin typeface="+mn-lt"/>
                <a:ea typeface="+mn-ea"/>
                <a:cs typeface="+mn-cs"/>
              </a:rPr>
              <a:t>　　・　研修、教育</a:t>
            </a:r>
          </a:p>
          <a:p>
            <a:r>
              <a:rPr kumimoji="1" lang="ja-JP" altLang="ja-JP" sz="1200" kern="1200" dirty="0" smtClean="0">
                <a:solidFill>
                  <a:schemeClr val="tx1"/>
                </a:solidFill>
                <a:latin typeface="+mn-lt"/>
                <a:ea typeface="+mn-ea"/>
                <a:cs typeface="+mn-cs"/>
              </a:rPr>
              <a:t>　　・　その他</a:t>
            </a:r>
          </a:p>
          <a:p>
            <a:r>
              <a:rPr kumimoji="1" lang="en-US" altLang="ja-JP" sz="1200" kern="1200" dirty="0" smtClean="0">
                <a:solidFill>
                  <a:schemeClr val="tx1"/>
                </a:solidFill>
                <a:latin typeface="+mn-lt"/>
                <a:ea typeface="+mn-ea"/>
                <a:cs typeface="+mn-cs"/>
              </a:rPr>
              <a:t> </a:t>
            </a:r>
            <a:endParaRPr kumimoji="1" lang="ja-JP" altLang="ja-JP" sz="1200" kern="1200" dirty="0" smtClean="0">
              <a:solidFill>
                <a:schemeClr val="tx1"/>
              </a:solidFill>
              <a:latin typeface="+mn-lt"/>
              <a:ea typeface="+mn-ea"/>
              <a:cs typeface="+mn-cs"/>
            </a:endParaRPr>
          </a:p>
          <a:p>
            <a:pPr lvl="0"/>
            <a:r>
              <a:rPr kumimoji="1" lang="ja-JP" altLang="ja-JP" sz="1200" kern="1200" dirty="0" smtClean="0">
                <a:solidFill>
                  <a:schemeClr val="tx1"/>
                </a:solidFill>
                <a:latin typeface="+mn-lt"/>
                <a:ea typeface="+mn-ea"/>
                <a:cs typeface="+mn-cs"/>
              </a:rPr>
              <a:t>『ロータリーは、会員に初めて何かを還元した』と感じたロータリアンによって、前向きな反応があった。（ポジティブ・リスポンス）</a:t>
            </a:r>
            <a:r>
              <a:rPr kumimoji="1" lang="en-US" altLang="ja-JP" sz="1200" kern="1200" dirty="0" smtClean="0">
                <a:solidFill>
                  <a:schemeClr val="tx1"/>
                </a:solidFill>
                <a:latin typeface="+mn-lt"/>
                <a:ea typeface="+mn-ea"/>
                <a:cs typeface="+mn-cs"/>
              </a:rPr>
              <a:t> </a:t>
            </a:r>
            <a:endParaRPr kumimoji="1" lang="ja-JP" altLang="ja-JP" sz="1200" kern="1200" dirty="0" smtClean="0">
              <a:solidFill>
                <a:schemeClr val="tx1"/>
              </a:solidFill>
              <a:latin typeface="+mn-lt"/>
              <a:ea typeface="+mn-ea"/>
              <a:cs typeface="+mn-cs"/>
            </a:endParaRPr>
          </a:p>
          <a:p>
            <a:pPr lvl="0"/>
            <a:r>
              <a:rPr kumimoji="1" lang="ja-JP" altLang="ja-JP" sz="1200" kern="1200" dirty="0" smtClean="0">
                <a:solidFill>
                  <a:schemeClr val="tx1"/>
                </a:solidFill>
                <a:latin typeface="+mn-lt"/>
                <a:ea typeface="+mn-ea"/>
                <a:cs typeface="+mn-cs"/>
              </a:rPr>
              <a:t>何名かのロータリアンからは、地区や</a:t>
            </a:r>
            <a:r>
              <a:rPr kumimoji="1" lang="en-US" altLang="ja-JP" sz="1200" kern="1200" dirty="0" smtClean="0">
                <a:solidFill>
                  <a:schemeClr val="tx1"/>
                </a:solidFill>
                <a:latin typeface="+mn-lt"/>
                <a:ea typeface="+mn-ea"/>
                <a:cs typeface="+mn-cs"/>
              </a:rPr>
              <a:t>RI</a:t>
            </a:r>
            <a:r>
              <a:rPr kumimoji="1" lang="ja-JP" altLang="ja-JP" sz="1200" kern="1200" dirty="0" smtClean="0">
                <a:solidFill>
                  <a:schemeClr val="tx1"/>
                </a:solidFill>
                <a:latin typeface="+mn-lt"/>
                <a:ea typeface="+mn-ea"/>
                <a:cs typeface="+mn-cs"/>
              </a:rPr>
              <a:t>の奉仕プロジェクトのために、そのプログラムは、リベートを地区に還元すべきとの提案があった。</a:t>
            </a:r>
          </a:p>
        </p:txBody>
      </p:sp>
      <p:sp>
        <p:nvSpPr>
          <p:cNvPr id="4" name="スライド番号プレースホルダー 3"/>
          <p:cNvSpPr>
            <a:spLocks noGrp="1"/>
          </p:cNvSpPr>
          <p:nvPr>
            <p:ph type="sldNum" sz="quarter" idx="10"/>
          </p:nvPr>
        </p:nvSpPr>
        <p:spPr/>
        <p:txBody>
          <a:bodyPr/>
          <a:lstStyle/>
          <a:p>
            <a:fld id="{78E9DF91-7090-4B1B-A3C7-15B6FFD0B111}" type="slidenum">
              <a:rPr kumimoji="1" lang="ja-JP" altLang="en-US" smtClean="0"/>
              <a:pPr/>
              <a:t>6</a:t>
            </a:fld>
            <a:endParaRPr kumimoji="1" lang="ja-JP" altLang="en-US"/>
          </a:p>
        </p:txBody>
      </p:sp>
    </p:spTree>
    <p:extLst>
      <p:ext uri="{BB962C8B-B14F-4D97-AF65-F5344CB8AC3E}">
        <p14:creationId xmlns:p14="http://schemas.microsoft.com/office/powerpoint/2010/main" val="2324021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l"/>
            <a:r>
              <a:rPr kumimoji="1" lang="en-US" altLang="ja-JP" sz="1600" dirty="0" smtClean="0"/>
              <a:t>2014</a:t>
            </a:r>
            <a:r>
              <a:rPr kumimoji="1" lang="ja-JP" altLang="en-US" sz="1600" dirty="0" smtClean="0"/>
              <a:t>年</a:t>
            </a:r>
            <a:r>
              <a:rPr kumimoji="1" lang="en-US" altLang="ja-JP" sz="1600" dirty="0" smtClean="0"/>
              <a:t>10</a:t>
            </a:r>
            <a:r>
              <a:rPr kumimoji="1" lang="ja-JP" altLang="en-US" sz="1600" dirty="0" smtClean="0"/>
              <a:t>月理事会決定</a:t>
            </a:r>
          </a:p>
          <a:p>
            <a:endParaRPr lang="en-US" altLang="ja-JP" sz="1200" dirty="0" smtClean="0"/>
          </a:p>
          <a:p>
            <a:r>
              <a:rPr lang="ja-JP" altLang="en-US" sz="1200" b="0" dirty="0" smtClean="0"/>
              <a:t>☆ 会長エレクトは会員特典カードプログラムは会員の特典として更に会員増強の潜在的手段と</a:t>
            </a:r>
            <a:r>
              <a:rPr lang="en-US" altLang="ja-JP" sz="1200" b="0" dirty="0" smtClean="0"/>
              <a:t> </a:t>
            </a:r>
            <a:r>
              <a:rPr lang="ja-JP" altLang="en-US" sz="1200" b="0" dirty="0" smtClean="0"/>
              <a:t>して、展開していくことを提案しました。</a:t>
            </a:r>
          </a:p>
          <a:p>
            <a:r>
              <a:rPr lang="ja-JP" altLang="en-US" sz="1200" b="0" dirty="0" smtClean="0"/>
              <a:t>☆ 評判の良い会社に会員との業者間割引を交渉することによって、ロータリアンに会員特典プログラムを提供すること。</a:t>
            </a:r>
          </a:p>
          <a:p>
            <a:r>
              <a:rPr lang="ja-JP" altLang="en-US" sz="1200" b="0" dirty="0" smtClean="0"/>
              <a:t>☆</a:t>
            </a:r>
            <a:r>
              <a:rPr kumimoji="1" lang="ja-JP" altLang="ja-JP" sz="1200" kern="1200" dirty="0" smtClean="0">
                <a:solidFill>
                  <a:schemeClr val="tx1"/>
                </a:solidFill>
                <a:latin typeface="+mn-lt"/>
                <a:ea typeface="+mn-ea"/>
                <a:cs typeface="+mn-cs"/>
              </a:rPr>
              <a:t>会員特典プログラムとして、ロータリアンに無料で、参加を希望するロータリアンにバーチャル・メンバーカードを提供することを承認する。</a:t>
            </a:r>
            <a:endParaRPr lang="ja-JP" altLang="en-US" sz="1200" b="0" dirty="0" smtClean="0"/>
          </a:p>
          <a:p>
            <a:r>
              <a:rPr lang="ja-JP" altLang="en-US" sz="1200" b="0" dirty="0" smtClean="0"/>
              <a:t>☆</a:t>
            </a:r>
            <a:r>
              <a:rPr kumimoji="1" lang="ja-JP" altLang="ja-JP" sz="1200" kern="1200" dirty="0" smtClean="0">
                <a:solidFill>
                  <a:schemeClr val="tx1"/>
                </a:solidFill>
                <a:latin typeface="+mn-lt"/>
                <a:ea typeface="+mn-ea"/>
                <a:cs typeface="+mn-cs"/>
              </a:rPr>
              <a:t>ロータリーの会員情報データの質が限られることを認識すると共に、会員をより惹きつけ、企業パートナーに恩恵をもたらすようにするために、このデータの全体的な質の向上を図る費用効率の高い方法を研究するように要請した。</a:t>
            </a:r>
            <a:endParaRPr kumimoji="1" lang="ja-JP" altLang="en-US" sz="1200" kern="1200" dirty="0" smtClean="0">
              <a:solidFill>
                <a:schemeClr val="tx1"/>
              </a:solidFill>
              <a:latin typeface="+mn-lt"/>
              <a:ea typeface="+mn-ea"/>
              <a:cs typeface="+mn-cs"/>
            </a:endParaRPr>
          </a:p>
          <a:p>
            <a:endParaRPr kumimoji="1" lang="ja-JP" altLang="en-US" dirty="0"/>
          </a:p>
        </p:txBody>
      </p:sp>
      <p:sp>
        <p:nvSpPr>
          <p:cNvPr id="4" name="スライド番号プレースホルダー 3"/>
          <p:cNvSpPr>
            <a:spLocks noGrp="1"/>
          </p:cNvSpPr>
          <p:nvPr>
            <p:ph type="sldNum" sz="quarter" idx="10"/>
          </p:nvPr>
        </p:nvSpPr>
        <p:spPr/>
        <p:txBody>
          <a:bodyPr/>
          <a:lstStyle/>
          <a:p>
            <a:fld id="{78E9DF91-7090-4B1B-A3C7-15B6FFD0B111}" type="slidenum">
              <a:rPr kumimoji="1" lang="ja-JP" altLang="en-US" smtClean="0"/>
              <a:pPr/>
              <a:t>7</a:t>
            </a:fld>
            <a:endParaRPr kumimoji="1" lang="ja-JP" altLang="en-US"/>
          </a:p>
        </p:txBody>
      </p:sp>
    </p:spTree>
    <p:extLst>
      <p:ext uri="{BB962C8B-B14F-4D97-AF65-F5344CB8AC3E}">
        <p14:creationId xmlns:p14="http://schemas.microsoft.com/office/powerpoint/2010/main" val="39870956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2014</a:t>
            </a:r>
            <a:r>
              <a:rPr kumimoji="1" lang="ja-JP" altLang="en-US" dirty="0" smtClean="0"/>
              <a:t>年</a:t>
            </a:r>
            <a:r>
              <a:rPr kumimoji="1" lang="en-US" altLang="ja-JP" dirty="0" smtClean="0"/>
              <a:t>10</a:t>
            </a:r>
            <a:r>
              <a:rPr kumimoji="1" lang="ja-JP" altLang="en-US" dirty="0" smtClean="0"/>
              <a:t>月理事会において、</a:t>
            </a:r>
            <a:r>
              <a:rPr lang="ja-JP" altLang="en-US" sz="1200" b="0" dirty="0" smtClean="0"/>
              <a:t>ラビンドラン会長エレクトの提案によって、ロータリアン同士の物質的金銭的な相互扶助が認められるようになったため、これと整合性を保つために、「</a:t>
            </a:r>
            <a:r>
              <a:rPr lang="en-US" altLang="ja-JP" sz="1200" dirty="0" smtClean="0">
                <a:solidFill>
                  <a:schemeClr val="tx1"/>
                </a:solidFill>
                <a:latin typeface="+mn-ea"/>
              </a:rPr>
              <a:t>5.   </a:t>
            </a:r>
            <a:r>
              <a:rPr lang="ja-JP" altLang="en-US" sz="1200" dirty="0" smtClean="0">
                <a:solidFill>
                  <a:schemeClr val="tx1"/>
                </a:solidFill>
                <a:latin typeface="+mn-ea"/>
              </a:rPr>
              <a:t>事業や職業における特典をほかのロータリアンに求めない」が抹消されました。</a:t>
            </a:r>
          </a:p>
          <a:p>
            <a:r>
              <a:rPr lang="ja-JP" altLang="en-US" sz="1200" dirty="0" smtClean="0">
                <a:solidFill>
                  <a:schemeClr val="tx1"/>
                </a:solidFill>
                <a:latin typeface="+mn-ea"/>
              </a:rPr>
              <a:t>ロータリーは</a:t>
            </a:r>
            <a:r>
              <a:rPr lang="en-US" altLang="ja-JP" sz="1200" dirty="0" smtClean="0">
                <a:solidFill>
                  <a:schemeClr val="tx1"/>
                </a:solidFill>
                <a:latin typeface="+mn-ea"/>
              </a:rPr>
              <a:t>1905</a:t>
            </a:r>
            <a:r>
              <a:rPr lang="ja-JP" altLang="en-US" sz="1200" dirty="0" smtClean="0">
                <a:solidFill>
                  <a:schemeClr val="tx1"/>
                </a:solidFill>
                <a:latin typeface="+mn-ea"/>
              </a:rPr>
              <a:t>年の物質的相互扶助の世界にもどり、</a:t>
            </a:r>
            <a:r>
              <a:rPr lang="en-US" altLang="ja-JP" sz="1200" dirty="0" smtClean="0">
                <a:solidFill>
                  <a:schemeClr val="tx1"/>
                </a:solidFill>
                <a:latin typeface="+mn-ea"/>
              </a:rPr>
              <a:t>He profits most who serves best </a:t>
            </a:r>
            <a:r>
              <a:rPr lang="ja-JP" altLang="en-US" sz="1200" dirty="0" smtClean="0">
                <a:solidFill>
                  <a:schemeClr val="tx1"/>
                </a:solidFill>
                <a:latin typeface="+mn-ea"/>
              </a:rPr>
              <a:t>という高邁な職業奉仕理念はアーサー・フレデリック・シェルドンと共にともに消え去ろうとしているのです。</a:t>
            </a:r>
          </a:p>
        </p:txBody>
      </p:sp>
      <p:sp>
        <p:nvSpPr>
          <p:cNvPr id="4" name="スライド番号プレースホルダー 3"/>
          <p:cNvSpPr>
            <a:spLocks noGrp="1"/>
          </p:cNvSpPr>
          <p:nvPr>
            <p:ph type="sldNum" sz="quarter" idx="10"/>
          </p:nvPr>
        </p:nvSpPr>
        <p:spPr/>
        <p:txBody>
          <a:bodyPr/>
          <a:lstStyle/>
          <a:p>
            <a:fld id="{78E9DF91-7090-4B1B-A3C7-15B6FFD0B111}" type="slidenum">
              <a:rPr kumimoji="1" lang="ja-JP" altLang="en-US" smtClean="0"/>
              <a:pPr/>
              <a:t>8</a:t>
            </a:fld>
            <a:endParaRPr kumimoji="1" lang="ja-JP" altLang="en-US"/>
          </a:p>
        </p:txBody>
      </p:sp>
    </p:spTree>
    <p:extLst>
      <p:ext uri="{BB962C8B-B14F-4D97-AF65-F5344CB8AC3E}">
        <p14:creationId xmlns:p14="http://schemas.microsoft.com/office/powerpoint/2010/main" val="9797967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F68D92C8-445F-4439-8291-ED4BD1E6A0C1}" type="datetimeFigureOut">
              <a:rPr kumimoji="1" lang="ja-JP" altLang="en-US" smtClean="0"/>
              <a:pPr/>
              <a:t>2015/4/3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A4B1C94-A11A-49D5-9379-D85693B13D94}" type="slidenum">
              <a:rPr kumimoji="1" lang="ja-JP" altLang="en-US" smtClean="0"/>
              <a:pPr/>
              <a:t>‹#›</a:t>
            </a:fld>
            <a:endParaRPr kumimoji="1" lang="ja-JP" altLang="en-US"/>
          </a:p>
        </p:txBody>
      </p:sp>
    </p:spTree>
    <p:extLst>
      <p:ext uri="{BB962C8B-B14F-4D97-AF65-F5344CB8AC3E}">
        <p14:creationId xmlns:p14="http://schemas.microsoft.com/office/powerpoint/2010/main" val="10353939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68D92C8-445F-4439-8291-ED4BD1E6A0C1}" type="datetimeFigureOut">
              <a:rPr kumimoji="1" lang="ja-JP" altLang="en-US" smtClean="0"/>
              <a:pPr/>
              <a:t>2015/4/3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A4B1C94-A11A-49D5-9379-D85693B13D94}" type="slidenum">
              <a:rPr kumimoji="1" lang="ja-JP" altLang="en-US" smtClean="0"/>
              <a:pPr/>
              <a:t>‹#›</a:t>
            </a:fld>
            <a:endParaRPr kumimoji="1" lang="ja-JP" altLang="en-US"/>
          </a:p>
        </p:txBody>
      </p:sp>
    </p:spTree>
    <p:extLst>
      <p:ext uri="{BB962C8B-B14F-4D97-AF65-F5344CB8AC3E}">
        <p14:creationId xmlns:p14="http://schemas.microsoft.com/office/powerpoint/2010/main" val="23031500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68D92C8-445F-4439-8291-ED4BD1E6A0C1}" type="datetimeFigureOut">
              <a:rPr kumimoji="1" lang="ja-JP" altLang="en-US" smtClean="0"/>
              <a:pPr/>
              <a:t>2015/4/3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A4B1C94-A11A-49D5-9379-D85693B13D94}" type="slidenum">
              <a:rPr kumimoji="1" lang="ja-JP" altLang="en-US" smtClean="0"/>
              <a:pPr/>
              <a:t>‹#›</a:t>
            </a:fld>
            <a:endParaRPr kumimoji="1" lang="ja-JP" altLang="en-US"/>
          </a:p>
        </p:txBody>
      </p:sp>
    </p:spTree>
    <p:extLst>
      <p:ext uri="{BB962C8B-B14F-4D97-AF65-F5344CB8AC3E}">
        <p14:creationId xmlns:p14="http://schemas.microsoft.com/office/powerpoint/2010/main" val="14477742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68D92C8-445F-4439-8291-ED4BD1E6A0C1}" type="datetimeFigureOut">
              <a:rPr kumimoji="1" lang="ja-JP" altLang="en-US" smtClean="0"/>
              <a:pPr/>
              <a:t>2015/4/3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A4B1C94-A11A-49D5-9379-D85693B13D94}" type="slidenum">
              <a:rPr kumimoji="1" lang="ja-JP" altLang="en-US" smtClean="0"/>
              <a:pPr/>
              <a:t>‹#›</a:t>
            </a:fld>
            <a:endParaRPr kumimoji="1" lang="ja-JP" altLang="en-US"/>
          </a:p>
        </p:txBody>
      </p:sp>
    </p:spTree>
    <p:extLst>
      <p:ext uri="{BB962C8B-B14F-4D97-AF65-F5344CB8AC3E}">
        <p14:creationId xmlns:p14="http://schemas.microsoft.com/office/powerpoint/2010/main" val="36491321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F68D92C8-445F-4439-8291-ED4BD1E6A0C1}" type="datetimeFigureOut">
              <a:rPr kumimoji="1" lang="ja-JP" altLang="en-US" smtClean="0"/>
              <a:pPr/>
              <a:t>2015/4/3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A4B1C94-A11A-49D5-9379-D85693B13D94}" type="slidenum">
              <a:rPr kumimoji="1" lang="ja-JP" altLang="en-US" smtClean="0"/>
              <a:pPr/>
              <a:t>‹#›</a:t>
            </a:fld>
            <a:endParaRPr kumimoji="1" lang="ja-JP" altLang="en-US"/>
          </a:p>
        </p:txBody>
      </p:sp>
    </p:spTree>
    <p:extLst>
      <p:ext uri="{BB962C8B-B14F-4D97-AF65-F5344CB8AC3E}">
        <p14:creationId xmlns:p14="http://schemas.microsoft.com/office/powerpoint/2010/main" val="17384127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F68D92C8-445F-4439-8291-ED4BD1E6A0C1}" type="datetimeFigureOut">
              <a:rPr kumimoji="1" lang="ja-JP" altLang="en-US" smtClean="0"/>
              <a:pPr/>
              <a:t>2015/4/3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A4B1C94-A11A-49D5-9379-D85693B13D94}" type="slidenum">
              <a:rPr kumimoji="1" lang="ja-JP" altLang="en-US" smtClean="0"/>
              <a:pPr/>
              <a:t>‹#›</a:t>
            </a:fld>
            <a:endParaRPr kumimoji="1" lang="ja-JP" altLang="en-US"/>
          </a:p>
        </p:txBody>
      </p:sp>
    </p:spTree>
    <p:extLst>
      <p:ext uri="{BB962C8B-B14F-4D97-AF65-F5344CB8AC3E}">
        <p14:creationId xmlns:p14="http://schemas.microsoft.com/office/powerpoint/2010/main" val="21676373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F68D92C8-445F-4439-8291-ED4BD1E6A0C1}" type="datetimeFigureOut">
              <a:rPr kumimoji="1" lang="ja-JP" altLang="en-US" smtClean="0"/>
              <a:pPr/>
              <a:t>2015/4/3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A4B1C94-A11A-49D5-9379-D85693B13D94}" type="slidenum">
              <a:rPr kumimoji="1" lang="ja-JP" altLang="en-US" smtClean="0"/>
              <a:pPr/>
              <a:t>‹#›</a:t>
            </a:fld>
            <a:endParaRPr kumimoji="1" lang="ja-JP" altLang="en-US"/>
          </a:p>
        </p:txBody>
      </p:sp>
    </p:spTree>
    <p:extLst>
      <p:ext uri="{BB962C8B-B14F-4D97-AF65-F5344CB8AC3E}">
        <p14:creationId xmlns:p14="http://schemas.microsoft.com/office/powerpoint/2010/main" val="41492978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F68D92C8-445F-4439-8291-ED4BD1E6A0C1}" type="datetimeFigureOut">
              <a:rPr kumimoji="1" lang="ja-JP" altLang="en-US" smtClean="0"/>
              <a:pPr/>
              <a:t>2015/4/3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A4B1C94-A11A-49D5-9379-D85693B13D94}" type="slidenum">
              <a:rPr kumimoji="1" lang="ja-JP" altLang="en-US" smtClean="0"/>
              <a:pPr/>
              <a:t>‹#›</a:t>
            </a:fld>
            <a:endParaRPr kumimoji="1" lang="ja-JP" altLang="en-US"/>
          </a:p>
        </p:txBody>
      </p:sp>
    </p:spTree>
    <p:extLst>
      <p:ext uri="{BB962C8B-B14F-4D97-AF65-F5344CB8AC3E}">
        <p14:creationId xmlns:p14="http://schemas.microsoft.com/office/powerpoint/2010/main" val="32345099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68D92C8-445F-4439-8291-ED4BD1E6A0C1}" type="datetimeFigureOut">
              <a:rPr kumimoji="1" lang="ja-JP" altLang="en-US" smtClean="0"/>
              <a:pPr/>
              <a:t>2015/4/3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A4B1C94-A11A-49D5-9379-D85693B13D94}" type="slidenum">
              <a:rPr kumimoji="1" lang="ja-JP" altLang="en-US" smtClean="0"/>
              <a:pPr/>
              <a:t>‹#›</a:t>
            </a:fld>
            <a:endParaRPr kumimoji="1" lang="ja-JP" altLang="en-US"/>
          </a:p>
        </p:txBody>
      </p:sp>
    </p:spTree>
    <p:extLst>
      <p:ext uri="{BB962C8B-B14F-4D97-AF65-F5344CB8AC3E}">
        <p14:creationId xmlns:p14="http://schemas.microsoft.com/office/powerpoint/2010/main" val="37649469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F68D92C8-445F-4439-8291-ED4BD1E6A0C1}" type="datetimeFigureOut">
              <a:rPr kumimoji="1" lang="ja-JP" altLang="en-US" smtClean="0"/>
              <a:pPr/>
              <a:t>2015/4/3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A4B1C94-A11A-49D5-9379-D85693B13D94}" type="slidenum">
              <a:rPr kumimoji="1" lang="ja-JP" altLang="en-US" smtClean="0"/>
              <a:pPr/>
              <a:t>‹#›</a:t>
            </a:fld>
            <a:endParaRPr kumimoji="1" lang="ja-JP" altLang="en-US"/>
          </a:p>
        </p:txBody>
      </p:sp>
    </p:spTree>
    <p:extLst>
      <p:ext uri="{BB962C8B-B14F-4D97-AF65-F5344CB8AC3E}">
        <p14:creationId xmlns:p14="http://schemas.microsoft.com/office/powerpoint/2010/main" val="1849390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F68D92C8-445F-4439-8291-ED4BD1E6A0C1}" type="datetimeFigureOut">
              <a:rPr kumimoji="1" lang="ja-JP" altLang="en-US" smtClean="0"/>
              <a:pPr/>
              <a:t>2015/4/3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A4B1C94-A11A-49D5-9379-D85693B13D94}" type="slidenum">
              <a:rPr kumimoji="1" lang="ja-JP" altLang="en-US" smtClean="0"/>
              <a:pPr/>
              <a:t>‹#›</a:t>
            </a:fld>
            <a:endParaRPr kumimoji="1" lang="ja-JP" altLang="en-US"/>
          </a:p>
        </p:txBody>
      </p:sp>
    </p:spTree>
    <p:extLst>
      <p:ext uri="{BB962C8B-B14F-4D97-AF65-F5344CB8AC3E}">
        <p14:creationId xmlns:p14="http://schemas.microsoft.com/office/powerpoint/2010/main" val="11348922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8D92C8-445F-4439-8291-ED4BD1E6A0C1}" type="datetimeFigureOut">
              <a:rPr kumimoji="1" lang="ja-JP" altLang="en-US" smtClean="0"/>
              <a:pPr/>
              <a:t>2015/4/3</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4B1C94-A11A-49D5-9379-D85693B13D94}" type="slidenum">
              <a:rPr kumimoji="1" lang="ja-JP" altLang="en-US" smtClean="0"/>
              <a:pPr/>
              <a:t>‹#›</a:t>
            </a:fld>
            <a:endParaRPr kumimoji="1" lang="ja-JP" altLang="en-US"/>
          </a:p>
        </p:txBody>
      </p:sp>
    </p:spTree>
    <p:extLst>
      <p:ext uri="{BB962C8B-B14F-4D97-AF65-F5344CB8AC3E}">
        <p14:creationId xmlns:p14="http://schemas.microsoft.com/office/powerpoint/2010/main" val="7663754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endParaRPr kumimoji="1" lang="ja-JP" altLang="en-US"/>
          </a:p>
        </p:txBody>
      </p:sp>
      <p:sp>
        <p:nvSpPr>
          <p:cNvPr id="3" name="サブタイトル 2"/>
          <p:cNvSpPr>
            <a:spLocks noGrp="1"/>
          </p:cNvSpPr>
          <p:nvPr>
            <p:ph type="subTitle" idx="1"/>
          </p:nvPr>
        </p:nvSpPr>
        <p:spPr/>
        <p:txBody>
          <a:bodyPr/>
          <a:lstStyle/>
          <a:p>
            <a:endParaRPr kumimoji="1" lang="ja-JP" altLang="en-US"/>
          </a:p>
        </p:txBody>
      </p:sp>
      <p:pic>
        <p:nvPicPr>
          <p:cNvPr id="4" name="図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正方形/長方形 4"/>
          <p:cNvSpPr/>
          <p:nvPr/>
        </p:nvSpPr>
        <p:spPr>
          <a:xfrm>
            <a:off x="459314" y="404664"/>
            <a:ext cx="8208912" cy="6048672"/>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9600" b="1" dirty="0">
              <a:ln w="50800"/>
              <a:solidFill>
                <a:schemeClr val="bg1">
                  <a:shade val="50000"/>
                </a:schemeClr>
              </a:solidFill>
              <a:latin typeface="AR P隷書体M" panose="020B0600010101010101" pitchFamily="50" charset="-128"/>
              <a:ea typeface="AR P隷書体M" panose="020B0600010101010101" pitchFamily="50" charset="-128"/>
            </a:endParaRPr>
          </a:p>
        </p:txBody>
      </p:sp>
      <p:sp>
        <p:nvSpPr>
          <p:cNvPr id="7" name="正方形/長方形 6"/>
          <p:cNvSpPr/>
          <p:nvPr/>
        </p:nvSpPr>
        <p:spPr>
          <a:xfrm>
            <a:off x="611560" y="980728"/>
            <a:ext cx="7920880" cy="30243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0" b="1" dirty="0" smtClean="0">
                <a:ln w="38100">
                  <a:solidFill>
                    <a:schemeClr val="accent6">
                      <a:lumMod val="50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 P隷書体M" panose="020B0600010101010101" pitchFamily="50" charset="-128"/>
                <a:ea typeface="AR P隷書体M" panose="020B0600010101010101" pitchFamily="50" charset="-128"/>
              </a:rPr>
              <a:t>ロータリアンの</a:t>
            </a:r>
          </a:p>
          <a:p>
            <a:pPr algn="ctr"/>
            <a:r>
              <a:rPr lang="ja-JP" altLang="en-US" sz="11000" b="1" dirty="0">
                <a:ln w="38100">
                  <a:solidFill>
                    <a:schemeClr val="accent6">
                      <a:lumMod val="50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 P隷書体M" panose="020B0600010101010101" pitchFamily="50" charset="-128"/>
                <a:ea typeface="AR P隷書体M" panose="020B0600010101010101" pitchFamily="50" charset="-128"/>
              </a:rPr>
              <a:t>行動規範</a:t>
            </a:r>
            <a:endParaRPr kumimoji="1" lang="ja-JP" altLang="en-US" sz="11000" b="1" dirty="0" smtClean="0">
              <a:ln w="38100">
                <a:solidFill>
                  <a:schemeClr val="accent6">
                    <a:lumMod val="50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 P隷書体M" panose="020B0600010101010101" pitchFamily="50" charset="-128"/>
              <a:ea typeface="AR P隷書体M" panose="020B0600010101010101" pitchFamily="50" charset="-128"/>
            </a:endParaRPr>
          </a:p>
        </p:txBody>
      </p:sp>
      <p:sp>
        <p:nvSpPr>
          <p:cNvPr id="8" name="正方形/長方形 7"/>
          <p:cNvSpPr/>
          <p:nvPr/>
        </p:nvSpPr>
        <p:spPr>
          <a:xfrm>
            <a:off x="611560" y="4797152"/>
            <a:ext cx="7920880" cy="12961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000" b="1" dirty="0" smtClean="0">
                <a:ln w="28575">
                  <a:solidFill>
                    <a:schemeClr val="accent1"/>
                  </a:solidFill>
                  <a:prstDash val="solid"/>
                </a:ln>
                <a:solidFill>
                  <a:schemeClr val="bg2">
                    <a:tint val="85000"/>
                    <a:satMod val="155000"/>
                  </a:schemeClr>
                </a:solidFill>
                <a:effectLst>
                  <a:outerShdw blurRad="41275" dist="20320" dir="1800000" algn="tl" rotWithShape="0">
                    <a:srgbClr val="000000">
                      <a:alpha val="40000"/>
                    </a:srgbClr>
                  </a:outerShdw>
                </a:effectLst>
              </a:rPr>
              <a:t>物質的相互扶助への回帰</a:t>
            </a:r>
          </a:p>
          <a:p>
            <a:pPr algn="ctr"/>
            <a:r>
              <a:rPr lang="ja-JP" altLang="en-US" sz="4000" b="1" dirty="0" smtClean="0">
                <a:ln w="28575">
                  <a:solidFill>
                    <a:schemeClr val="accent1"/>
                  </a:solidFill>
                  <a:prstDash val="solid"/>
                </a:ln>
                <a:solidFill>
                  <a:schemeClr val="bg2">
                    <a:tint val="85000"/>
                    <a:satMod val="155000"/>
                  </a:schemeClr>
                </a:solidFill>
                <a:effectLst>
                  <a:outerShdw blurRad="41275" dist="20320" dir="1800000" algn="tl" rotWithShape="0">
                    <a:srgbClr val="000000">
                      <a:alpha val="40000"/>
                    </a:srgbClr>
                  </a:outerShdw>
                </a:effectLst>
              </a:rPr>
              <a:t>シェルドンの奉仕理念との決別</a:t>
            </a:r>
            <a:endParaRPr kumimoji="1" lang="ja-JP" altLang="en-US" sz="4000" b="1" dirty="0">
              <a:ln w="28575">
                <a:solidFill>
                  <a:schemeClr val="accent1"/>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581078558"/>
      </p:ext>
    </p:extLst>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2000"/>
                                        <p:tgtEl>
                                          <p:spTgt spid="7">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7">
                                            <p:txEl>
                                              <p:pRg st="1" end="1"/>
                                            </p:txEl>
                                          </p:spTgt>
                                        </p:tgtEl>
                                        <p:attrNameLst>
                                          <p:attrName>style.visibility</p:attrName>
                                        </p:attrNameLst>
                                      </p:cBhvr>
                                      <p:to>
                                        <p:strVal val="visible"/>
                                      </p:to>
                                    </p:set>
                                    <p:animEffect transition="in" filter="fade">
                                      <p:cBhvr>
                                        <p:cTn id="10" dur="2000"/>
                                        <p:tgtEl>
                                          <p:spTgt spid="7">
                                            <p:txEl>
                                              <p:pRg st="1" end="1"/>
                                            </p:txEl>
                                          </p:spTgt>
                                        </p:tgtEl>
                                      </p:cBhvr>
                                    </p:animEffect>
                                  </p:childTnLst>
                                </p:cTn>
                              </p:par>
                            </p:childTnLst>
                          </p:cTn>
                        </p:par>
                        <p:par>
                          <p:cTn id="11" fill="hold">
                            <p:stCondLst>
                              <p:cond delay="2000"/>
                            </p:stCondLst>
                            <p:childTnLst>
                              <p:par>
                                <p:cTn id="12" presetID="8" presetClass="entr" presetSubtype="16"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diamond(in)">
                                      <p:cBhvr>
                                        <p:cTn id="14"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endParaRPr kumimoji="1" lang="ja-JP" altLang="en-US"/>
          </a:p>
        </p:txBody>
      </p:sp>
      <p:pic>
        <p:nvPicPr>
          <p:cNvPr id="5" name="図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a:solidFill>
            <a:srgbClr val="FFFF00"/>
          </a:solidFill>
        </p:spPr>
      </p:pic>
      <p:sp>
        <p:nvSpPr>
          <p:cNvPr id="4" name="正方形/長方形 3"/>
          <p:cNvSpPr/>
          <p:nvPr/>
        </p:nvSpPr>
        <p:spPr>
          <a:xfrm>
            <a:off x="467544" y="404664"/>
            <a:ext cx="8208912" cy="60486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a:off x="459314" y="404664"/>
            <a:ext cx="8208912" cy="6048672"/>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9600" b="1" dirty="0">
              <a:ln w="50800"/>
              <a:solidFill>
                <a:schemeClr val="bg1">
                  <a:shade val="50000"/>
                </a:schemeClr>
              </a:solidFill>
              <a:latin typeface="AR P隷書体M" panose="020B0600010101010101" pitchFamily="50" charset="-128"/>
              <a:ea typeface="AR P隷書体M" panose="020B0600010101010101" pitchFamily="50" charset="-128"/>
            </a:endParaRPr>
          </a:p>
        </p:txBody>
      </p:sp>
      <p:sp>
        <p:nvSpPr>
          <p:cNvPr id="6" name="正方形/長方形 5"/>
          <p:cNvSpPr/>
          <p:nvPr/>
        </p:nvSpPr>
        <p:spPr>
          <a:xfrm>
            <a:off x="467544" y="404664"/>
            <a:ext cx="8208912" cy="10081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000" b="1" dirty="0" smtClean="0">
                <a:solidFill>
                  <a:schemeClr val="tx1"/>
                </a:solidFill>
              </a:rPr>
              <a:t>ロータリアンの行動規範の歴史</a:t>
            </a:r>
            <a:endParaRPr kumimoji="1" lang="ja-JP" altLang="en-US" sz="4000" b="1" dirty="0">
              <a:solidFill>
                <a:schemeClr val="tx1"/>
              </a:solidFill>
            </a:endParaRPr>
          </a:p>
        </p:txBody>
      </p:sp>
      <p:sp>
        <p:nvSpPr>
          <p:cNvPr id="9" name="正方形/長方形 8"/>
          <p:cNvSpPr/>
          <p:nvPr/>
        </p:nvSpPr>
        <p:spPr>
          <a:xfrm>
            <a:off x="467544" y="1268760"/>
            <a:ext cx="8208912" cy="324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3200" dirty="0" smtClean="0"/>
              <a:t>☆　</a:t>
            </a:r>
            <a:r>
              <a:rPr kumimoji="1" lang="en-US" altLang="ja-JP" sz="3200" dirty="0" smtClean="0"/>
              <a:t>1915</a:t>
            </a:r>
            <a:r>
              <a:rPr kumimoji="1" lang="ja-JP" altLang="en-US" sz="3200" dirty="0" smtClean="0"/>
              <a:t>年　　ロータリー道徳律</a:t>
            </a:r>
          </a:p>
          <a:p>
            <a:r>
              <a:rPr lang="ja-JP" altLang="en-US" sz="3200" dirty="0" smtClean="0"/>
              <a:t>☆　</a:t>
            </a:r>
            <a:r>
              <a:rPr lang="en-US" altLang="ja-JP" sz="3200" dirty="0" smtClean="0"/>
              <a:t>1987</a:t>
            </a:r>
            <a:r>
              <a:rPr lang="ja-JP" altLang="en-US" sz="3200" dirty="0" smtClean="0"/>
              <a:t>年　　職業奉仕に関する声明</a:t>
            </a:r>
          </a:p>
          <a:p>
            <a:r>
              <a:rPr kumimoji="1" lang="ja-JP" altLang="en-US" sz="3200" dirty="0" smtClean="0"/>
              <a:t>☆　</a:t>
            </a:r>
            <a:r>
              <a:rPr kumimoji="1" lang="en-US" altLang="ja-JP" sz="3200" dirty="0" smtClean="0"/>
              <a:t>1989</a:t>
            </a:r>
            <a:r>
              <a:rPr kumimoji="1" lang="ja-JP" altLang="en-US" sz="3200" dirty="0" smtClean="0"/>
              <a:t>年　　ロータリアンの職業宣言</a:t>
            </a:r>
          </a:p>
          <a:p>
            <a:r>
              <a:rPr lang="ja-JP" altLang="en-US" sz="3200" dirty="0" smtClean="0"/>
              <a:t>☆　</a:t>
            </a:r>
            <a:r>
              <a:rPr lang="en-US" altLang="ja-JP" sz="3200" dirty="0" smtClean="0"/>
              <a:t>2011</a:t>
            </a:r>
            <a:r>
              <a:rPr lang="ja-JP" altLang="en-US" sz="3200" dirty="0" smtClean="0"/>
              <a:t>年</a:t>
            </a:r>
            <a:r>
              <a:rPr lang="en-US" altLang="ja-JP" sz="3200" dirty="0" smtClean="0"/>
              <a:t>11</a:t>
            </a:r>
            <a:r>
              <a:rPr lang="ja-JP" altLang="en-US" sz="3200" dirty="0" smtClean="0"/>
              <a:t>月　ロータリーの行動規範</a:t>
            </a:r>
          </a:p>
          <a:p>
            <a:r>
              <a:rPr kumimoji="1" lang="ja-JP" altLang="en-US" sz="3200" dirty="0" smtClean="0"/>
              <a:t>☆　</a:t>
            </a:r>
            <a:r>
              <a:rPr kumimoji="1" lang="en-US" altLang="ja-JP" sz="3200" dirty="0" smtClean="0"/>
              <a:t>2014</a:t>
            </a:r>
            <a:r>
              <a:rPr kumimoji="1" lang="ja-JP" altLang="en-US" sz="3200" dirty="0" smtClean="0"/>
              <a:t>年 </a:t>
            </a:r>
            <a:r>
              <a:rPr kumimoji="1" lang="en-US" altLang="ja-JP" sz="3200" dirty="0" smtClean="0"/>
              <a:t>1 </a:t>
            </a:r>
            <a:r>
              <a:rPr kumimoji="1" lang="ja-JP" altLang="en-US" sz="3200" dirty="0" smtClean="0"/>
              <a:t>月　ロータリーの行動規範</a:t>
            </a:r>
          </a:p>
          <a:p>
            <a:r>
              <a:rPr lang="ja-JP" altLang="en-US" sz="3200" dirty="0" smtClean="0"/>
              <a:t>☆　</a:t>
            </a:r>
            <a:r>
              <a:rPr lang="en-US" altLang="ja-JP" sz="3200" dirty="0" smtClean="0"/>
              <a:t>2014</a:t>
            </a:r>
            <a:r>
              <a:rPr lang="ja-JP" altLang="en-US" sz="3200" dirty="0" smtClean="0"/>
              <a:t>年</a:t>
            </a:r>
            <a:r>
              <a:rPr lang="en-US" altLang="ja-JP" sz="3200" dirty="0" smtClean="0"/>
              <a:t>10</a:t>
            </a:r>
            <a:r>
              <a:rPr lang="ja-JP" altLang="en-US" sz="3200" dirty="0" smtClean="0"/>
              <a:t>月　ロータリアンの行動規範</a:t>
            </a:r>
            <a:endParaRPr kumimoji="1" lang="ja-JP" altLang="en-US" sz="3200" dirty="0"/>
          </a:p>
        </p:txBody>
      </p:sp>
      <p:sp>
        <p:nvSpPr>
          <p:cNvPr id="10" name="横巻き 9"/>
          <p:cNvSpPr/>
          <p:nvPr/>
        </p:nvSpPr>
        <p:spPr>
          <a:xfrm>
            <a:off x="539552" y="4149080"/>
            <a:ext cx="8064896" cy="2304256"/>
          </a:xfrm>
          <a:prstGeom prst="horizontalScroll">
            <a:avLst/>
          </a:prstGeom>
          <a:solidFill>
            <a:schemeClr val="tx2">
              <a:lumMod val="5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t>ラビンドラン会長エレクトの要請により、</a:t>
            </a:r>
            <a:r>
              <a:rPr kumimoji="1" lang="ja-JP" altLang="en-US" sz="2800" dirty="0" smtClean="0"/>
              <a:t>ロータリアン同士の相互取引に様々な特典を与えるために、会員特典プログラムとの整合性を図るための配慮</a:t>
            </a:r>
            <a:endParaRPr kumimoji="1" lang="ja-JP" altLang="en-US" sz="2800" dirty="0"/>
          </a:p>
        </p:txBody>
      </p:sp>
    </p:spTree>
    <p:extLst>
      <p:ext uri="{BB962C8B-B14F-4D97-AF65-F5344CB8AC3E}">
        <p14:creationId xmlns:p14="http://schemas.microsoft.com/office/powerpoint/2010/main" val="1866850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20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 calcmode="lin" valueType="num">
                                      <p:cBhvr additive="base">
                                        <p:cTn id="13" dur="20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
                                            <p:txEl>
                                              <p:pRg st="2" end="2"/>
                                            </p:txEl>
                                          </p:spTgt>
                                        </p:tgtEl>
                                        <p:attrNameLst>
                                          <p:attrName>style.visibility</p:attrName>
                                        </p:attrNameLst>
                                      </p:cBhvr>
                                      <p:to>
                                        <p:strVal val="visible"/>
                                      </p:to>
                                    </p:set>
                                    <p:anim calcmode="lin" valueType="num">
                                      <p:cBhvr additive="base">
                                        <p:cTn id="19" dur="20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0" dur="20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9">
                                            <p:txEl>
                                              <p:pRg st="3" end="3"/>
                                            </p:txEl>
                                          </p:spTgt>
                                        </p:tgtEl>
                                        <p:attrNameLst>
                                          <p:attrName>style.visibility</p:attrName>
                                        </p:attrNameLst>
                                      </p:cBhvr>
                                      <p:to>
                                        <p:strVal val="visible"/>
                                      </p:to>
                                    </p:set>
                                    <p:anim calcmode="lin" valueType="num">
                                      <p:cBhvr additive="base">
                                        <p:cTn id="25" dur="20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26" dur="2000" fill="hold"/>
                                        <p:tgtEl>
                                          <p:spTgt spid="9">
                                            <p:txEl>
                                              <p:pRg st="3" end="3"/>
                                            </p:txEl>
                                          </p:spTgt>
                                        </p:tgtEl>
                                        <p:attrNameLst>
                                          <p:attrName>ppt_y</p:attrName>
                                        </p:attrNameLst>
                                      </p:cBhvr>
                                      <p:tavLst>
                                        <p:tav tm="0">
                                          <p:val>
                                            <p:strVal val="1+#ppt_h/2"/>
                                          </p:val>
                                        </p:tav>
                                        <p:tav tm="100000">
                                          <p:val>
                                            <p:strVal val="#ppt_y"/>
                                          </p:val>
                                        </p:tav>
                                      </p:tavLst>
                                    </p:anim>
                                  </p:childTnLst>
                                </p:cTn>
                              </p:par>
                            </p:childTnLst>
                          </p:cTn>
                        </p:par>
                        <p:par>
                          <p:cTn id="27" fill="hold">
                            <p:stCondLst>
                              <p:cond delay="2000"/>
                            </p:stCondLst>
                            <p:childTnLst>
                              <p:par>
                                <p:cTn id="28" presetID="2" presetClass="entr" presetSubtype="4" fill="hold" nodeType="afterEffect">
                                  <p:stCondLst>
                                    <p:cond delay="0"/>
                                  </p:stCondLst>
                                  <p:childTnLst>
                                    <p:set>
                                      <p:cBhvr>
                                        <p:cTn id="29" dur="1" fill="hold">
                                          <p:stCondLst>
                                            <p:cond delay="0"/>
                                          </p:stCondLst>
                                        </p:cTn>
                                        <p:tgtEl>
                                          <p:spTgt spid="9">
                                            <p:txEl>
                                              <p:pRg st="4" end="4"/>
                                            </p:txEl>
                                          </p:spTgt>
                                        </p:tgtEl>
                                        <p:attrNameLst>
                                          <p:attrName>style.visibility</p:attrName>
                                        </p:attrNameLst>
                                      </p:cBhvr>
                                      <p:to>
                                        <p:strVal val="visible"/>
                                      </p:to>
                                    </p:set>
                                    <p:anim calcmode="lin" valueType="num">
                                      <p:cBhvr additive="base">
                                        <p:cTn id="30" dur="20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31" dur="2000" fill="hold"/>
                                        <p:tgtEl>
                                          <p:spTgt spid="9">
                                            <p:txEl>
                                              <p:pRg st="4" end="4"/>
                                            </p:txEl>
                                          </p:spTgt>
                                        </p:tgtEl>
                                        <p:attrNameLst>
                                          <p:attrName>ppt_y</p:attrName>
                                        </p:attrNameLst>
                                      </p:cBhvr>
                                      <p:tavLst>
                                        <p:tav tm="0">
                                          <p:val>
                                            <p:strVal val="1+#ppt_h/2"/>
                                          </p:val>
                                        </p:tav>
                                        <p:tav tm="100000">
                                          <p:val>
                                            <p:strVal val="#ppt_y"/>
                                          </p:val>
                                        </p:tav>
                                      </p:tavLst>
                                    </p:anim>
                                  </p:childTnLst>
                                </p:cTn>
                              </p:par>
                            </p:childTnLst>
                          </p:cTn>
                        </p:par>
                        <p:par>
                          <p:cTn id="32" fill="hold">
                            <p:stCondLst>
                              <p:cond delay="4000"/>
                            </p:stCondLst>
                            <p:childTnLst>
                              <p:par>
                                <p:cTn id="33" presetID="2" presetClass="entr" presetSubtype="4" fill="hold" nodeType="afterEffect">
                                  <p:stCondLst>
                                    <p:cond delay="0"/>
                                  </p:stCondLst>
                                  <p:childTnLst>
                                    <p:set>
                                      <p:cBhvr>
                                        <p:cTn id="34" dur="1" fill="hold">
                                          <p:stCondLst>
                                            <p:cond delay="0"/>
                                          </p:stCondLst>
                                        </p:cTn>
                                        <p:tgtEl>
                                          <p:spTgt spid="9">
                                            <p:txEl>
                                              <p:pRg st="5" end="5"/>
                                            </p:txEl>
                                          </p:spTgt>
                                        </p:tgtEl>
                                        <p:attrNameLst>
                                          <p:attrName>style.visibility</p:attrName>
                                        </p:attrNameLst>
                                      </p:cBhvr>
                                      <p:to>
                                        <p:strVal val="visible"/>
                                      </p:to>
                                    </p:set>
                                    <p:anim calcmode="lin" valueType="num">
                                      <p:cBhvr additive="base">
                                        <p:cTn id="35" dur="2000" fill="hold"/>
                                        <p:tgtEl>
                                          <p:spTgt spid="9">
                                            <p:txEl>
                                              <p:pRg st="5" end="5"/>
                                            </p:txEl>
                                          </p:spTgt>
                                        </p:tgtEl>
                                        <p:attrNameLst>
                                          <p:attrName>ppt_x</p:attrName>
                                        </p:attrNameLst>
                                      </p:cBhvr>
                                      <p:tavLst>
                                        <p:tav tm="0">
                                          <p:val>
                                            <p:strVal val="#ppt_x"/>
                                          </p:val>
                                        </p:tav>
                                        <p:tav tm="100000">
                                          <p:val>
                                            <p:strVal val="#ppt_x"/>
                                          </p:val>
                                        </p:tav>
                                      </p:tavLst>
                                    </p:anim>
                                    <p:anim calcmode="lin" valueType="num">
                                      <p:cBhvr additive="base">
                                        <p:cTn id="36" dur="2000" fill="hold"/>
                                        <p:tgtEl>
                                          <p:spTgt spid="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 presetClass="entr" presetSubtype="16" fill="hold" grpId="0" nodeType="clickEffect">
                                  <p:stCondLst>
                                    <p:cond delay="0"/>
                                  </p:stCondLst>
                                  <p:childTnLst>
                                    <p:set>
                                      <p:cBhvr>
                                        <p:cTn id="40" dur="1" fill="hold">
                                          <p:stCondLst>
                                            <p:cond delay="0"/>
                                          </p:stCondLst>
                                        </p:cTn>
                                        <p:tgtEl>
                                          <p:spTgt spid="10"/>
                                        </p:tgtEl>
                                        <p:attrNameLst>
                                          <p:attrName>style.visibility</p:attrName>
                                        </p:attrNameLst>
                                      </p:cBhvr>
                                      <p:to>
                                        <p:strVal val="visible"/>
                                      </p:to>
                                    </p:set>
                                    <p:animEffect transition="in" filter="box(in)">
                                      <p:cBhvr>
                                        <p:cTn id="4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endParaRPr kumimoji="1" lang="ja-JP" altLang="en-US"/>
          </a:p>
        </p:txBody>
      </p:sp>
      <p:pic>
        <p:nvPicPr>
          <p:cNvPr id="4" name="図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正方形/長方形 4"/>
          <p:cNvSpPr/>
          <p:nvPr/>
        </p:nvSpPr>
        <p:spPr>
          <a:xfrm>
            <a:off x="471328" y="402323"/>
            <a:ext cx="8208912" cy="6048672"/>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3200" dirty="0">
              <a:solidFill>
                <a:schemeClr val="bg1"/>
              </a:solidFill>
            </a:endParaRPr>
          </a:p>
        </p:txBody>
      </p:sp>
      <p:sp>
        <p:nvSpPr>
          <p:cNvPr id="6" name="正方形/長方形 5"/>
          <p:cNvSpPr/>
          <p:nvPr/>
        </p:nvSpPr>
        <p:spPr>
          <a:xfrm>
            <a:off x="459314" y="404664"/>
            <a:ext cx="8208912" cy="7200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b="1" dirty="0" smtClean="0">
                <a:solidFill>
                  <a:schemeClr val="tx1"/>
                </a:solidFill>
              </a:rPr>
              <a:t>ロータリアンとして、私は以下のように行動する</a:t>
            </a:r>
            <a:endParaRPr lang="ja-JP" altLang="en-US" sz="3200" b="1" dirty="0">
              <a:solidFill>
                <a:schemeClr val="tx1"/>
              </a:solidFill>
            </a:endParaRPr>
          </a:p>
        </p:txBody>
      </p:sp>
      <p:sp>
        <p:nvSpPr>
          <p:cNvPr id="7" name="正方形/長方形 6"/>
          <p:cNvSpPr/>
          <p:nvPr/>
        </p:nvSpPr>
        <p:spPr>
          <a:xfrm>
            <a:off x="539552" y="1988840"/>
            <a:ext cx="8064896" cy="42484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mj-lt"/>
              <a:buAutoNum type="arabicPeriod"/>
            </a:pPr>
            <a:r>
              <a:rPr lang="ja-JP" altLang="en-US" sz="3200" b="1" dirty="0"/>
              <a:t>全ての行動と活動において、高潔性という中核的価値観の規範を示す</a:t>
            </a:r>
            <a:r>
              <a:rPr lang="ja-JP" altLang="en-US" sz="3200" b="1" dirty="0" smtClean="0"/>
              <a:t>こと</a:t>
            </a:r>
          </a:p>
          <a:p>
            <a:pPr marL="342900" indent="-342900">
              <a:buFont typeface="+mj-lt"/>
              <a:buAutoNum type="arabicPeriod"/>
            </a:pPr>
            <a:r>
              <a:rPr lang="ja-JP" altLang="en-US" sz="3200" b="1" dirty="0" smtClean="0"/>
              <a:t>職業の経験と才能をロータリーでの奉仕に生かすこと</a:t>
            </a:r>
          </a:p>
          <a:p>
            <a:pPr marL="342900" indent="-342900">
              <a:buFont typeface="+mj-lt"/>
              <a:buAutoNum type="arabicPeriod"/>
            </a:pPr>
            <a:r>
              <a:rPr lang="ja-JP" altLang="en-US" sz="3200" b="1" dirty="0" smtClean="0"/>
              <a:t>高い倫理基準を奨励し、助長しながら、個人的活動および事業と専門職における活動のすべてを倫理的に行うこと</a:t>
            </a:r>
          </a:p>
          <a:p>
            <a:pPr marL="342900" indent="-342900">
              <a:buFont typeface="+mj-lt"/>
              <a:buAutoNum type="arabicPeriod"/>
            </a:pPr>
            <a:r>
              <a:rPr lang="ja-JP" altLang="en-US" sz="3200" b="1" dirty="0" smtClean="0"/>
              <a:t>他者との取引の全てにおいて公正に務め同じ人間としての尊重の念をもって接すること</a:t>
            </a:r>
          </a:p>
          <a:p>
            <a:endParaRPr lang="ja-JP" altLang="en-US" b="1" dirty="0"/>
          </a:p>
        </p:txBody>
      </p:sp>
      <p:sp>
        <p:nvSpPr>
          <p:cNvPr id="8" name="正方形/長方形 7"/>
          <p:cNvSpPr/>
          <p:nvPr/>
        </p:nvSpPr>
        <p:spPr>
          <a:xfrm>
            <a:off x="2411760" y="1124744"/>
            <a:ext cx="4176464" cy="57606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200" dirty="0" smtClean="0">
                <a:solidFill>
                  <a:schemeClr val="accent6">
                    <a:lumMod val="50000"/>
                  </a:schemeClr>
                </a:solidFill>
              </a:rPr>
              <a:t>2011</a:t>
            </a:r>
            <a:r>
              <a:rPr kumimoji="1" lang="ja-JP" altLang="en-US" sz="3200" dirty="0" smtClean="0">
                <a:solidFill>
                  <a:schemeClr val="accent6">
                    <a:lumMod val="50000"/>
                  </a:schemeClr>
                </a:solidFill>
              </a:rPr>
              <a:t>年理事会決定　①</a:t>
            </a:r>
            <a:endParaRPr kumimoji="1" lang="ja-JP" altLang="en-US" sz="3200" dirty="0">
              <a:solidFill>
                <a:schemeClr val="accent6">
                  <a:lumMod val="50000"/>
                </a:schemeClr>
              </a:solidFill>
            </a:endParaRPr>
          </a:p>
        </p:txBody>
      </p:sp>
    </p:spTree>
    <p:extLst>
      <p:ext uri="{BB962C8B-B14F-4D97-AF65-F5344CB8AC3E}">
        <p14:creationId xmlns:p14="http://schemas.microsoft.com/office/powerpoint/2010/main" val="2139915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770" decel="100000"/>
                                        <p:tgtEl>
                                          <p:spTgt spid="8"/>
                                        </p:tgtEl>
                                      </p:cBhvr>
                                    </p:animEffect>
                                    <p:animScale>
                                      <p:cBhvr>
                                        <p:cTn id="8" dur="770" decel="100000"/>
                                        <p:tgtEl>
                                          <p:spTgt spid="8"/>
                                        </p:tgtEl>
                                      </p:cBhvr>
                                      <p:from x="10000" y="10000"/>
                                      <p:to x="200000" y="450000"/>
                                    </p:animScale>
                                    <p:animScale>
                                      <p:cBhvr>
                                        <p:cTn id="9" dur="1230" accel="100000" fill="hold">
                                          <p:stCondLst>
                                            <p:cond delay="770"/>
                                          </p:stCondLst>
                                        </p:cTn>
                                        <p:tgtEl>
                                          <p:spTgt spid="8"/>
                                        </p:tgtEl>
                                      </p:cBhvr>
                                      <p:from x="200000" y="450000"/>
                                      <p:to x="100000" y="100000"/>
                                    </p:animScale>
                                    <p:set>
                                      <p:cBhvr>
                                        <p:cTn id="10" dur="770" fill="hold"/>
                                        <p:tgtEl>
                                          <p:spTgt spid="8"/>
                                        </p:tgtEl>
                                        <p:attrNameLst>
                                          <p:attrName>ppt_x</p:attrName>
                                        </p:attrNameLst>
                                      </p:cBhvr>
                                      <p:to>
                                        <p:strVal val="(0.5)"/>
                                      </p:to>
                                    </p:set>
                                    <p:anim from="(0.5)" to="(#ppt_x)" calcmode="lin" valueType="num">
                                      <p:cBhvr>
                                        <p:cTn id="11" dur="1230" accel="100000" fill="hold">
                                          <p:stCondLst>
                                            <p:cond delay="770"/>
                                          </p:stCondLst>
                                        </p:cTn>
                                        <p:tgtEl>
                                          <p:spTgt spid="8"/>
                                        </p:tgtEl>
                                        <p:attrNameLst>
                                          <p:attrName>ppt_x</p:attrName>
                                        </p:attrNameLst>
                                      </p:cBhvr>
                                    </p:anim>
                                    <p:set>
                                      <p:cBhvr>
                                        <p:cTn id="12" dur="770" fill="hold"/>
                                        <p:tgtEl>
                                          <p:spTgt spid="8"/>
                                        </p:tgtEl>
                                        <p:attrNameLst>
                                          <p:attrName>ppt_y</p:attrName>
                                        </p:attrNameLst>
                                      </p:cBhvr>
                                      <p:to>
                                        <p:strVal val="(#ppt_y+0.4)"/>
                                      </p:to>
                                    </p:set>
                                    <p:anim from="(#ppt_y+0.4)" to="(#ppt_y)" calcmode="lin" valueType="num">
                                      <p:cBhvr>
                                        <p:cTn id="13" dur="1230" accel="100000" fill="hold">
                                          <p:stCondLst>
                                            <p:cond delay="770"/>
                                          </p:stCondLst>
                                        </p:cTn>
                                        <p:tgtEl>
                                          <p:spTgt spid="8"/>
                                        </p:tgtEl>
                                        <p:attrNameLst>
                                          <p:attrName>ppt_y</p:attrName>
                                        </p:attrNameLst>
                                      </p:cBhvr>
                                    </p:anim>
                                  </p:childTnLst>
                                </p:cTn>
                              </p:par>
                            </p:childTnLst>
                          </p:cTn>
                        </p:par>
                        <p:par>
                          <p:cTn id="14" fill="hold">
                            <p:stCondLst>
                              <p:cond delay="2000"/>
                            </p:stCondLst>
                            <p:childTnLst>
                              <p:par>
                                <p:cTn id="15" presetID="2" presetClass="entr" presetSubtype="4" fill="hold" grpId="0" nodeType="after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2000" fill="hold"/>
                                        <p:tgtEl>
                                          <p:spTgt spid="7"/>
                                        </p:tgtEl>
                                        <p:attrNameLst>
                                          <p:attrName>ppt_x</p:attrName>
                                        </p:attrNameLst>
                                      </p:cBhvr>
                                      <p:tavLst>
                                        <p:tav tm="0">
                                          <p:val>
                                            <p:strVal val="#ppt_x"/>
                                          </p:val>
                                        </p:tav>
                                        <p:tav tm="100000">
                                          <p:val>
                                            <p:strVal val="#ppt_x"/>
                                          </p:val>
                                        </p:tav>
                                      </p:tavLst>
                                    </p:anim>
                                    <p:anim calcmode="lin" valueType="num">
                                      <p:cBhvr additive="base">
                                        <p:cTn id="18" dur="20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endParaRPr kumimoji="1" lang="ja-JP" altLang="en-US" dirty="0"/>
          </a:p>
        </p:txBody>
      </p:sp>
      <p:pic>
        <p:nvPicPr>
          <p:cNvPr id="4" name="図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正方形/長方形 4"/>
          <p:cNvSpPr/>
          <p:nvPr/>
        </p:nvSpPr>
        <p:spPr>
          <a:xfrm>
            <a:off x="467544" y="404664"/>
            <a:ext cx="8208912" cy="60486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459314" y="332656"/>
            <a:ext cx="8217142" cy="6120680"/>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9600" b="1" dirty="0">
              <a:ln w="50800"/>
              <a:solidFill>
                <a:schemeClr val="bg1">
                  <a:shade val="50000"/>
                </a:schemeClr>
              </a:solidFill>
              <a:latin typeface="AR P隷書体M" panose="020B0600010101010101" pitchFamily="50" charset="-128"/>
              <a:ea typeface="AR P隷書体M" panose="020B0600010101010101" pitchFamily="50" charset="-128"/>
            </a:endParaRPr>
          </a:p>
        </p:txBody>
      </p:sp>
      <p:sp>
        <p:nvSpPr>
          <p:cNvPr id="7" name="正方形/長方形 6"/>
          <p:cNvSpPr/>
          <p:nvPr/>
        </p:nvSpPr>
        <p:spPr>
          <a:xfrm>
            <a:off x="459314" y="404664"/>
            <a:ext cx="8217142" cy="7920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b="1" dirty="0" smtClean="0">
                <a:solidFill>
                  <a:schemeClr val="tx1"/>
                </a:solidFill>
              </a:rPr>
              <a:t>ロータリアンとして、私は以下のように行動する</a:t>
            </a:r>
            <a:endParaRPr lang="ja-JP" altLang="en-US" sz="3200" b="1" dirty="0">
              <a:solidFill>
                <a:schemeClr val="tx1"/>
              </a:solidFill>
            </a:endParaRPr>
          </a:p>
        </p:txBody>
      </p:sp>
      <p:sp>
        <p:nvSpPr>
          <p:cNvPr id="8" name="正方形/長方形 7"/>
          <p:cNvSpPr/>
          <p:nvPr/>
        </p:nvSpPr>
        <p:spPr>
          <a:xfrm>
            <a:off x="459314" y="1988840"/>
            <a:ext cx="8217142" cy="44644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mj-lt"/>
              <a:buAutoNum type="arabicPeriod" startAt="5"/>
            </a:pPr>
            <a:r>
              <a:rPr lang="ja-JP" altLang="en-US" sz="2800" b="1" dirty="0" smtClean="0"/>
              <a:t>社会に役立つすべての仕事に対する認識と敬意の念を推進すること</a:t>
            </a:r>
          </a:p>
          <a:p>
            <a:pPr marL="342900" indent="-342900">
              <a:buFont typeface="+mj-lt"/>
              <a:buAutoNum type="arabicPeriod" startAt="5"/>
            </a:pPr>
            <a:r>
              <a:rPr lang="ja-JP" altLang="en-US" sz="2800" b="1" dirty="0" smtClean="0"/>
              <a:t>若い人々に機会を開き、他者の特別なニーズに応え、地域社会の生活の質を高めるために、自らの職業的才能を捧げること</a:t>
            </a:r>
          </a:p>
          <a:p>
            <a:pPr marL="342900" indent="-342900">
              <a:buFont typeface="+mj-lt"/>
              <a:buAutoNum type="arabicPeriod" startAt="5"/>
            </a:pPr>
            <a:r>
              <a:rPr lang="ja-JP" altLang="en-US" sz="2800" b="1" dirty="0" smtClean="0"/>
              <a:t>ロータリオンおよびロータリアンから託される信頼を大切にし、ロータリーやロータリアンの評判を落としたり、不利になるようなことはしないこと</a:t>
            </a:r>
          </a:p>
          <a:p>
            <a:pPr marL="342900" indent="-342900">
              <a:buFont typeface="+mj-lt"/>
              <a:buAutoNum type="arabicPeriod" startAt="5"/>
            </a:pPr>
            <a:r>
              <a:rPr lang="ja-JP" altLang="en-US" sz="2800" b="1" dirty="0" smtClean="0"/>
              <a:t>事業または専門職上の関係において、普通には得られない便宜ないし特典を、同輩ロータリアンに求めないこと</a:t>
            </a:r>
          </a:p>
          <a:p>
            <a:endParaRPr lang="ja-JP" altLang="en-US" b="1" dirty="0" smtClean="0"/>
          </a:p>
        </p:txBody>
      </p:sp>
      <p:sp>
        <p:nvSpPr>
          <p:cNvPr id="9" name="正方形/長方形 8"/>
          <p:cNvSpPr/>
          <p:nvPr/>
        </p:nvSpPr>
        <p:spPr>
          <a:xfrm>
            <a:off x="2339752" y="1124744"/>
            <a:ext cx="4248472" cy="57606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200" dirty="0" smtClean="0">
                <a:solidFill>
                  <a:schemeClr val="accent6">
                    <a:lumMod val="50000"/>
                  </a:schemeClr>
                </a:solidFill>
              </a:rPr>
              <a:t>2011</a:t>
            </a:r>
            <a:r>
              <a:rPr lang="ja-JP" altLang="en-US" sz="3200" dirty="0" smtClean="0">
                <a:solidFill>
                  <a:schemeClr val="accent6">
                    <a:lumMod val="50000"/>
                  </a:schemeClr>
                </a:solidFill>
              </a:rPr>
              <a:t>年理事会決定　②</a:t>
            </a:r>
            <a:endParaRPr lang="ja-JP" altLang="en-US" sz="3200" dirty="0">
              <a:solidFill>
                <a:schemeClr val="accent6">
                  <a:lumMod val="50000"/>
                </a:schemeClr>
              </a:solidFill>
            </a:endParaRPr>
          </a:p>
        </p:txBody>
      </p:sp>
    </p:spTree>
    <p:extLst>
      <p:ext uri="{BB962C8B-B14F-4D97-AF65-F5344CB8AC3E}">
        <p14:creationId xmlns:p14="http://schemas.microsoft.com/office/powerpoint/2010/main" val="35357533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770" decel="100000"/>
                                        <p:tgtEl>
                                          <p:spTgt spid="9"/>
                                        </p:tgtEl>
                                      </p:cBhvr>
                                    </p:animEffect>
                                    <p:animScale>
                                      <p:cBhvr>
                                        <p:cTn id="8" dur="770" decel="100000"/>
                                        <p:tgtEl>
                                          <p:spTgt spid="9"/>
                                        </p:tgtEl>
                                      </p:cBhvr>
                                      <p:from x="10000" y="10000"/>
                                      <p:to x="200000" y="450000"/>
                                    </p:animScale>
                                    <p:animScale>
                                      <p:cBhvr>
                                        <p:cTn id="9" dur="1230" accel="100000" fill="hold">
                                          <p:stCondLst>
                                            <p:cond delay="770"/>
                                          </p:stCondLst>
                                        </p:cTn>
                                        <p:tgtEl>
                                          <p:spTgt spid="9"/>
                                        </p:tgtEl>
                                      </p:cBhvr>
                                      <p:from x="200000" y="450000"/>
                                      <p:to x="100000" y="100000"/>
                                    </p:animScale>
                                    <p:set>
                                      <p:cBhvr>
                                        <p:cTn id="10" dur="770" fill="hold"/>
                                        <p:tgtEl>
                                          <p:spTgt spid="9"/>
                                        </p:tgtEl>
                                        <p:attrNameLst>
                                          <p:attrName>ppt_x</p:attrName>
                                        </p:attrNameLst>
                                      </p:cBhvr>
                                      <p:to>
                                        <p:strVal val="(0.5)"/>
                                      </p:to>
                                    </p:set>
                                    <p:anim from="(0.5)" to="(#ppt_x)" calcmode="lin" valueType="num">
                                      <p:cBhvr>
                                        <p:cTn id="11" dur="1230" accel="100000" fill="hold">
                                          <p:stCondLst>
                                            <p:cond delay="770"/>
                                          </p:stCondLst>
                                        </p:cTn>
                                        <p:tgtEl>
                                          <p:spTgt spid="9"/>
                                        </p:tgtEl>
                                        <p:attrNameLst>
                                          <p:attrName>ppt_x</p:attrName>
                                        </p:attrNameLst>
                                      </p:cBhvr>
                                    </p:anim>
                                    <p:set>
                                      <p:cBhvr>
                                        <p:cTn id="12" dur="770" fill="hold"/>
                                        <p:tgtEl>
                                          <p:spTgt spid="9"/>
                                        </p:tgtEl>
                                        <p:attrNameLst>
                                          <p:attrName>ppt_y</p:attrName>
                                        </p:attrNameLst>
                                      </p:cBhvr>
                                      <p:to>
                                        <p:strVal val="(#ppt_y+0.4)"/>
                                      </p:to>
                                    </p:set>
                                    <p:anim from="(#ppt_y+0.4)" to="(#ppt_y)" calcmode="lin" valueType="num">
                                      <p:cBhvr>
                                        <p:cTn id="13" dur="1230" accel="100000" fill="hold">
                                          <p:stCondLst>
                                            <p:cond delay="770"/>
                                          </p:stCondLst>
                                        </p:cTn>
                                        <p:tgtEl>
                                          <p:spTgt spid="9"/>
                                        </p:tgtEl>
                                        <p:attrNameLst>
                                          <p:attrName>ppt_y</p:attrName>
                                        </p:attrNameLst>
                                      </p:cBhvr>
                                    </p:anim>
                                  </p:childTnLst>
                                </p:cTn>
                              </p:par>
                            </p:childTnLst>
                          </p:cTn>
                        </p:par>
                        <p:par>
                          <p:cTn id="14" fill="hold">
                            <p:stCondLst>
                              <p:cond delay="2000"/>
                            </p:stCondLst>
                            <p:childTnLst>
                              <p:par>
                                <p:cTn id="15" presetID="2" presetClass="entr" presetSubtype="4" fill="hold" grpId="0" nodeType="after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additive="base">
                                        <p:cTn id="17" dur="2000" fill="hold"/>
                                        <p:tgtEl>
                                          <p:spTgt spid="8"/>
                                        </p:tgtEl>
                                        <p:attrNameLst>
                                          <p:attrName>ppt_x</p:attrName>
                                        </p:attrNameLst>
                                      </p:cBhvr>
                                      <p:tavLst>
                                        <p:tav tm="0">
                                          <p:val>
                                            <p:strVal val="#ppt_x"/>
                                          </p:val>
                                        </p:tav>
                                        <p:tav tm="100000">
                                          <p:val>
                                            <p:strVal val="#ppt_x"/>
                                          </p:val>
                                        </p:tav>
                                      </p:tavLst>
                                    </p:anim>
                                    <p:anim calcmode="lin" valueType="num">
                                      <p:cBhvr additive="base">
                                        <p:cTn id="18" dur="20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endParaRPr kumimoji="1" lang="ja-JP" altLang="en-US"/>
          </a:p>
        </p:txBody>
      </p:sp>
      <p:pic>
        <p:nvPicPr>
          <p:cNvPr id="4" name="図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9010"/>
            <a:ext cx="9144000" cy="6858000"/>
          </a:xfrm>
          <a:prstGeom prst="rect">
            <a:avLst/>
          </a:prstGeom>
        </p:spPr>
      </p:pic>
      <p:sp>
        <p:nvSpPr>
          <p:cNvPr id="5" name="正方形/長方形 4"/>
          <p:cNvSpPr/>
          <p:nvPr/>
        </p:nvSpPr>
        <p:spPr>
          <a:xfrm>
            <a:off x="467544" y="413674"/>
            <a:ext cx="8208912" cy="60486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459314" y="404664"/>
            <a:ext cx="8217142" cy="6048672"/>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9600" b="1" dirty="0">
              <a:ln w="50800"/>
              <a:solidFill>
                <a:schemeClr val="bg1">
                  <a:shade val="50000"/>
                </a:schemeClr>
              </a:solidFill>
              <a:latin typeface="AR P隷書体M" panose="020B0600010101010101" pitchFamily="50" charset="-128"/>
              <a:ea typeface="AR P隷書体M" panose="020B0600010101010101" pitchFamily="50" charset="-128"/>
            </a:endParaRPr>
          </a:p>
        </p:txBody>
      </p:sp>
      <p:sp>
        <p:nvSpPr>
          <p:cNvPr id="7" name="正方形/長方形 6"/>
          <p:cNvSpPr/>
          <p:nvPr/>
        </p:nvSpPr>
        <p:spPr>
          <a:xfrm>
            <a:off x="459314" y="413674"/>
            <a:ext cx="8217142" cy="783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b="1" dirty="0" smtClean="0">
                <a:solidFill>
                  <a:schemeClr val="tx1"/>
                </a:solidFill>
              </a:rPr>
              <a:t>ロータリアンとして、私は以下のように行動する</a:t>
            </a:r>
            <a:endParaRPr lang="ja-JP" altLang="en-US" sz="3200" b="1" dirty="0">
              <a:solidFill>
                <a:schemeClr val="tx1"/>
              </a:solidFill>
            </a:endParaRPr>
          </a:p>
        </p:txBody>
      </p:sp>
      <p:sp>
        <p:nvSpPr>
          <p:cNvPr id="8" name="正方形/長方形 7"/>
          <p:cNvSpPr/>
          <p:nvPr/>
        </p:nvSpPr>
        <p:spPr>
          <a:xfrm>
            <a:off x="467544" y="1628800"/>
            <a:ext cx="8208912" cy="48335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14350" indent="-514350">
              <a:buAutoNum type="arabicPeriod"/>
            </a:pPr>
            <a:r>
              <a:rPr lang="ja-JP" altLang="en-US" sz="2800" dirty="0" smtClean="0">
                <a:solidFill>
                  <a:schemeClr val="bg1"/>
                </a:solidFill>
                <a:latin typeface="+mn-ea"/>
              </a:rPr>
              <a:t>個人として、また事業において、高潔さと高い倫理</a:t>
            </a:r>
          </a:p>
          <a:p>
            <a:r>
              <a:rPr lang="ja-JP" altLang="en-US" sz="2800" dirty="0">
                <a:solidFill>
                  <a:schemeClr val="bg1"/>
                </a:solidFill>
                <a:latin typeface="+mn-ea"/>
              </a:rPr>
              <a:t>　</a:t>
            </a:r>
            <a:r>
              <a:rPr lang="ja-JP" altLang="en-US" sz="2800" dirty="0" smtClean="0">
                <a:solidFill>
                  <a:schemeClr val="bg1"/>
                </a:solidFill>
                <a:latin typeface="+mn-ea"/>
              </a:rPr>
              <a:t>　基準をもって行動する</a:t>
            </a:r>
          </a:p>
          <a:p>
            <a:r>
              <a:rPr lang="en-US" altLang="ja-JP" sz="2800" dirty="0" smtClean="0">
                <a:solidFill>
                  <a:schemeClr val="bg1"/>
                </a:solidFill>
                <a:latin typeface="+mn-ea"/>
              </a:rPr>
              <a:t>2.</a:t>
            </a:r>
            <a:r>
              <a:rPr lang="ja-JP" altLang="en-US" sz="2800" dirty="0" smtClean="0">
                <a:solidFill>
                  <a:schemeClr val="bg1"/>
                </a:solidFill>
                <a:latin typeface="+mn-ea"/>
              </a:rPr>
              <a:t>　取引のすべてにおいて公正に務め、相手とその職</a:t>
            </a:r>
          </a:p>
          <a:p>
            <a:r>
              <a:rPr lang="ja-JP" altLang="en-US" sz="2800" dirty="0">
                <a:solidFill>
                  <a:schemeClr val="bg1"/>
                </a:solidFill>
                <a:latin typeface="+mn-ea"/>
              </a:rPr>
              <a:t>　</a:t>
            </a:r>
            <a:r>
              <a:rPr lang="ja-JP" altLang="en-US" sz="2800" dirty="0" smtClean="0">
                <a:solidFill>
                  <a:schemeClr val="bg1"/>
                </a:solidFill>
                <a:latin typeface="+mn-ea"/>
              </a:rPr>
              <a:t>　業に対して尊重の念をもって接する</a:t>
            </a:r>
          </a:p>
          <a:p>
            <a:r>
              <a:rPr lang="en-US" altLang="ja-JP" sz="2800" dirty="0" smtClean="0">
                <a:solidFill>
                  <a:schemeClr val="bg1"/>
                </a:solidFill>
                <a:latin typeface="+mn-ea"/>
              </a:rPr>
              <a:t>3.</a:t>
            </a:r>
            <a:r>
              <a:rPr lang="ja-JP" altLang="en-US" sz="2800" dirty="0" smtClean="0">
                <a:solidFill>
                  <a:schemeClr val="bg1"/>
                </a:solidFill>
                <a:latin typeface="+mn-ea"/>
              </a:rPr>
              <a:t>　自分の職業スキルを生かして、若い人々を導き、</a:t>
            </a:r>
          </a:p>
          <a:p>
            <a:r>
              <a:rPr lang="ja-JP" altLang="en-US" sz="2800" dirty="0">
                <a:solidFill>
                  <a:schemeClr val="bg1"/>
                </a:solidFill>
                <a:latin typeface="+mn-ea"/>
              </a:rPr>
              <a:t>　</a:t>
            </a:r>
            <a:r>
              <a:rPr lang="ja-JP" altLang="en-US" sz="2800" dirty="0" smtClean="0">
                <a:solidFill>
                  <a:schemeClr val="bg1"/>
                </a:solidFill>
                <a:latin typeface="+mn-ea"/>
              </a:rPr>
              <a:t>　特別なニーズを抱える人びとを助け、地域社会や</a:t>
            </a:r>
          </a:p>
          <a:p>
            <a:r>
              <a:rPr lang="ja-JP" altLang="en-US" sz="2800" dirty="0">
                <a:solidFill>
                  <a:schemeClr val="bg1"/>
                </a:solidFill>
                <a:latin typeface="+mn-ea"/>
              </a:rPr>
              <a:t>　</a:t>
            </a:r>
            <a:r>
              <a:rPr lang="ja-JP" altLang="en-US" sz="2800" dirty="0" smtClean="0">
                <a:solidFill>
                  <a:schemeClr val="bg1"/>
                </a:solidFill>
                <a:latin typeface="+mn-ea"/>
              </a:rPr>
              <a:t>　世界中の人々の生活の質を高める</a:t>
            </a:r>
          </a:p>
          <a:p>
            <a:r>
              <a:rPr lang="en-US" altLang="ja-JP" sz="2800" dirty="0" smtClean="0">
                <a:solidFill>
                  <a:schemeClr val="bg1"/>
                </a:solidFill>
                <a:latin typeface="+mn-ea"/>
              </a:rPr>
              <a:t>4.</a:t>
            </a:r>
            <a:r>
              <a:rPr lang="ja-JP" altLang="en-US" sz="2800" dirty="0" smtClean="0">
                <a:solidFill>
                  <a:schemeClr val="bg1"/>
                </a:solidFill>
                <a:latin typeface="+mn-ea"/>
              </a:rPr>
              <a:t>　ロータリーやほかのロータリアンの評判を落とすよ</a:t>
            </a:r>
          </a:p>
          <a:p>
            <a:r>
              <a:rPr lang="ja-JP" altLang="en-US" sz="2800" dirty="0">
                <a:solidFill>
                  <a:schemeClr val="bg1"/>
                </a:solidFill>
                <a:latin typeface="+mn-ea"/>
              </a:rPr>
              <a:t>　</a:t>
            </a:r>
            <a:r>
              <a:rPr lang="ja-JP" altLang="en-US" sz="2800" dirty="0" smtClean="0">
                <a:solidFill>
                  <a:schemeClr val="bg1"/>
                </a:solidFill>
                <a:latin typeface="+mn-ea"/>
              </a:rPr>
              <a:t>　</a:t>
            </a:r>
            <a:r>
              <a:rPr lang="ja-JP" altLang="en-US" sz="2800" dirty="0" err="1" smtClean="0">
                <a:solidFill>
                  <a:schemeClr val="bg1"/>
                </a:solidFill>
                <a:latin typeface="+mn-ea"/>
              </a:rPr>
              <a:t>うな</a:t>
            </a:r>
            <a:r>
              <a:rPr lang="ja-JP" altLang="en-US" sz="2800" dirty="0" smtClean="0">
                <a:solidFill>
                  <a:schemeClr val="bg1"/>
                </a:solidFill>
                <a:latin typeface="+mn-ea"/>
              </a:rPr>
              <a:t>言動は避ける</a:t>
            </a:r>
            <a:endParaRPr lang="en-US" altLang="ja-JP" sz="2800" dirty="0" smtClean="0">
              <a:solidFill>
                <a:schemeClr val="bg1"/>
              </a:solidFill>
              <a:latin typeface="+mn-ea"/>
            </a:endParaRPr>
          </a:p>
          <a:p>
            <a:pPr marL="514350" indent="-514350">
              <a:buAutoNum type="arabicPeriod" startAt="5"/>
            </a:pPr>
            <a:r>
              <a:rPr lang="ja-JP" altLang="en-US" sz="2800" dirty="0" smtClean="0">
                <a:solidFill>
                  <a:schemeClr val="bg1"/>
                </a:solidFill>
                <a:latin typeface="+mn-ea"/>
              </a:rPr>
              <a:t>事業や職業における特典をほかのロータリアンに</a:t>
            </a:r>
          </a:p>
          <a:p>
            <a:r>
              <a:rPr lang="ja-JP" altLang="en-US" sz="2800" dirty="0">
                <a:solidFill>
                  <a:schemeClr val="bg1"/>
                </a:solidFill>
                <a:latin typeface="+mn-ea"/>
              </a:rPr>
              <a:t>　</a:t>
            </a:r>
            <a:r>
              <a:rPr lang="ja-JP" altLang="en-US" sz="2800" dirty="0" smtClean="0">
                <a:solidFill>
                  <a:schemeClr val="bg1"/>
                </a:solidFill>
                <a:latin typeface="+mn-ea"/>
              </a:rPr>
              <a:t>　求めない</a:t>
            </a:r>
          </a:p>
        </p:txBody>
      </p:sp>
      <p:sp>
        <p:nvSpPr>
          <p:cNvPr id="9" name="正方形/長方形 8"/>
          <p:cNvSpPr/>
          <p:nvPr/>
        </p:nvSpPr>
        <p:spPr>
          <a:xfrm>
            <a:off x="2555776" y="1124744"/>
            <a:ext cx="4104456" cy="576064"/>
          </a:xfrm>
          <a:prstGeom prst="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200" dirty="0" smtClean="0">
                <a:solidFill>
                  <a:schemeClr val="accent6">
                    <a:lumMod val="50000"/>
                  </a:schemeClr>
                </a:solidFill>
              </a:rPr>
              <a:t>2014</a:t>
            </a:r>
            <a:r>
              <a:rPr kumimoji="1" lang="ja-JP" altLang="en-US" sz="3200" dirty="0" smtClean="0">
                <a:solidFill>
                  <a:schemeClr val="accent6">
                    <a:lumMod val="50000"/>
                  </a:schemeClr>
                </a:solidFill>
              </a:rPr>
              <a:t>年</a:t>
            </a:r>
            <a:r>
              <a:rPr kumimoji="1" lang="en-US" altLang="ja-JP" sz="3200" dirty="0" smtClean="0">
                <a:solidFill>
                  <a:schemeClr val="accent6">
                    <a:lumMod val="50000"/>
                  </a:schemeClr>
                </a:solidFill>
              </a:rPr>
              <a:t>1</a:t>
            </a:r>
            <a:r>
              <a:rPr kumimoji="1" lang="ja-JP" altLang="en-US" sz="3200" dirty="0" smtClean="0">
                <a:solidFill>
                  <a:schemeClr val="accent6">
                    <a:lumMod val="50000"/>
                  </a:schemeClr>
                </a:solidFill>
              </a:rPr>
              <a:t>月理事会決定</a:t>
            </a:r>
            <a:endParaRPr kumimoji="1" lang="ja-JP" altLang="en-US" sz="3200" dirty="0">
              <a:solidFill>
                <a:schemeClr val="accent6">
                  <a:lumMod val="50000"/>
                </a:schemeClr>
              </a:solidFill>
            </a:endParaRPr>
          </a:p>
        </p:txBody>
      </p:sp>
    </p:spTree>
    <p:extLst>
      <p:ext uri="{BB962C8B-B14F-4D97-AF65-F5344CB8AC3E}">
        <p14:creationId xmlns:p14="http://schemas.microsoft.com/office/powerpoint/2010/main" val="3199626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770" decel="100000"/>
                                        <p:tgtEl>
                                          <p:spTgt spid="9"/>
                                        </p:tgtEl>
                                      </p:cBhvr>
                                    </p:animEffect>
                                    <p:animScale>
                                      <p:cBhvr>
                                        <p:cTn id="8" dur="770" decel="100000"/>
                                        <p:tgtEl>
                                          <p:spTgt spid="9"/>
                                        </p:tgtEl>
                                      </p:cBhvr>
                                      <p:from x="10000" y="10000"/>
                                      <p:to x="200000" y="450000"/>
                                    </p:animScale>
                                    <p:animScale>
                                      <p:cBhvr>
                                        <p:cTn id="9" dur="1230" accel="100000" fill="hold">
                                          <p:stCondLst>
                                            <p:cond delay="770"/>
                                          </p:stCondLst>
                                        </p:cTn>
                                        <p:tgtEl>
                                          <p:spTgt spid="9"/>
                                        </p:tgtEl>
                                      </p:cBhvr>
                                      <p:from x="200000" y="450000"/>
                                      <p:to x="100000" y="100000"/>
                                    </p:animScale>
                                    <p:set>
                                      <p:cBhvr>
                                        <p:cTn id="10" dur="770" fill="hold"/>
                                        <p:tgtEl>
                                          <p:spTgt spid="9"/>
                                        </p:tgtEl>
                                        <p:attrNameLst>
                                          <p:attrName>ppt_x</p:attrName>
                                        </p:attrNameLst>
                                      </p:cBhvr>
                                      <p:to>
                                        <p:strVal val="(0.5)"/>
                                      </p:to>
                                    </p:set>
                                    <p:anim from="(0.5)" to="(#ppt_x)" calcmode="lin" valueType="num">
                                      <p:cBhvr>
                                        <p:cTn id="11" dur="1230" accel="100000" fill="hold">
                                          <p:stCondLst>
                                            <p:cond delay="770"/>
                                          </p:stCondLst>
                                        </p:cTn>
                                        <p:tgtEl>
                                          <p:spTgt spid="9"/>
                                        </p:tgtEl>
                                        <p:attrNameLst>
                                          <p:attrName>ppt_x</p:attrName>
                                        </p:attrNameLst>
                                      </p:cBhvr>
                                    </p:anim>
                                    <p:set>
                                      <p:cBhvr>
                                        <p:cTn id="12" dur="770" fill="hold"/>
                                        <p:tgtEl>
                                          <p:spTgt spid="9"/>
                                        </p:tgtEl>
                                        <p:attrNameLst>
                                          <p:attrName>ppt_y</p:attrName>
                                        </p:attrNameLst>
                                      </p:cBhvr>
                                      <p:to>
                                        <p:strVal val="(#ppt_y+0.4)"/>
                                      </p:to>
                                    </p:set>
                                    <p:anim from="(#ppt_y+0.4)" to="(#ppt_y)" calcmode="lin" valueType="num">
                                      <p:cBhvr>
                                        <p:cTn id="13" dur="1230" accel="100000" fill="hold">
                                          <p:stCondLst>
                                            <p:cond delay="770"/>
                                          </p:stCondLst>
                                        </p:cTn>
                                        <p:tgtEl>
                                          <p:spTgt spid="9"/>
                                        </p:tgtEl>
                                        <p:attrNameLst>
                                          <p:attrName>ppt_y</p:attrName>
                                        </p:attrNameLst>
                                      </p:cBhvr>
                                    </p:anim>
                                  </p:childTnLst>
                                </p:cTn>
                              </p:par>
                            </p:childTnLst>
                          </p:cTn>
                        </p:par>
                        <p:par>
                          <p:cTn id="14" fill="hold">
                            <p:stCondLst>
                              <p:cond delay="2000"/>
                            </p:stCondLst>
                            <p:childTnLst>
                              <p:par>
                                <p:cTn id="15" presetID="2" presetClass="entr" presetSubtype="4" fill="hold" grpId="0" nodeType="after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additive="base">
                                        <p:cTn id="17" dur="3000" fill="hold"/>
                                        <p:tgtEl>
                                          <p:spTgt spid="8"/>
                                        </p:tgtEl>
                                        <p:attrNameLst>
                                          <p:attrName>ppt_x</p:attrName>
                                        </p:attrNameLst>
                                      </p:cBhvr>
                                      <p:tavLst>
                                        <p:tav tm="0">
                                          <p:val>
                                            <p:strVal val="#ppt_x"/>
                                          </p:val>
                                        </p:tav>
                                        <p:tav tm="100000">
                                          <p:val>
                                            <p:strVal val="#ppt_x"/>
                                          </p:val>
                                        </p:tav>
                                      </p:tavLst>
                                    </p:anim>
                                    <p:anim calcmode="lin" valueType="num">
                                      <p:cBhvr additive="base">
                                        <p:cTn id="18" dur="30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endParaRPr kumimoji="1" lang="ja-JP" altLang="en-US"/>
          </a:p>
        </p:txBody>
      </p:sp>
      <p:pic>
        <p:nvPicPr>
          <p:cNvPr id="4" name="図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正方形/長方形 4"/>
          <p:cNvSpPr/>
          <p:nvPr/>
        </p:nvSpPr>
        <p:spPr>
          <a:xfrm>
            <a:off x="467544" y="404664"/>
            <a:ext cx="8208912" cy="60486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470112" y="468551"/>
            <a:ext cx="8217142" cy="6048672"/>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9600" b="1" dirty="0">
              <a:ln w="50800"/>
              <a:solidFill>
                <a:schemeClr val="bg1">
                  <a:shade val="50000"/>
                </a:schemeClr>
              </a:solidFill>
              <a:latin typeface="AR P隷書体M" panose="020B0600010101010101" pitchFamily="50" charset="-128"/>
              <a:ea typeface="AR P隷書体M" panose="020B0600010101010101" pitchFamily="50" charset="-128"/>
            </a:endParaRPr>
          </a:p>
        </p:txBody>
      </p:sp>
      <p:pic>
        <p:nvPicPr>
          <p:cNvPr id="7" name="Picture 2" descr="https://www.rotary.org/sites/default/files/styles/desktop_laptop_tablet-landscape/public/_D9A3684_4.jpg?itok=jYgzzc0F"/>
          <p:cNvPicPr>
            <a:picLocks noChangeAspect="1" noChangeArrowheads="1"/>
          </p:cNvPicPr>
          <p:nvPr/>
        </p:nvPicPr>
        <p:blipFill>
          <a:blip r:embed="rId4" cstate="print"/>
          <a:srcRect/>
          <a:stretch>
            <a:fillRect/>
          </a:stretch>
        </p:blipFill>
        <p:spPr bwMode="auto">
          <a:xfrm>
            <a:off x="479358" y="404664"/>
            <a:ext cx="8207896" cy="4616942"/>
          </a:xfrm>
          <a:prstGeom prst="rect">
            <a:avLst/>
          </a:prstGeom>
          <a:noFill/>
        </p:spPr>
      </p:pic>
      <p:sp>
        <p:nvSpPr>
          <p:cNvPr id="8" name="正方形/長方形 7"/>
          <p:cNvSpPr/>
          <p:nvPr/>
        </p:nvSpPr>
        <p:spPr>
          <a:xfrm>
            <a:off x="479358" y="5021606"/>
            <a:ext cx="8197098" cy="14956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dirty="0" smtClean="0">
                <a:solidFill>
                  <a:schemeClr val="tx1"/>
                </a:solidFill>
              </a:rPr>
              <a:t>会員の特典に関する新プログラムを設けることを決定しました。このプログラムでは、さまざまな商品やサービスに対する割引やポイントが参加ロータリアンに提供されます。</a:t>
            </a:r>
          </a:p>
          <a:p>
            <a:r>
              <a:rPr lang="ja-JP" altLang="en-US" sz="2400" dirty="0" smtClean="0">
                <a:solidFill>
                  <a:schemeClr val="tx1"/>
                </a:solidFill>
              </a:rPr>
              <a:t>導入は</a:t>
            </a:r>
            <a:r>
              <a:rPr lang="en-US" altLang="ja-JP" sz="2400" dirty="0" smtClean="0">
                <a:solidFill>
                  <a:schemeClr val="tx1"/>
                </a:solidFill>
              </a:rPr>
              <a:t>2015 </a:t>
            </a:r>
            <a:r>
              <a:rPr lang="ja-JP" altLang="en-US" sz="2400" dirty="0" smtClean="0">
                <a:solidFill>
                  <a:schemeClr val="tx1"/>
                </a:solidFill>
              </a:rPr>
              <a:t>年</a:t>
            </a:r>
            <a:r>
              <a:rPr lang="en-US" altLang="ja-JP" sz="2400" dirty="0" smtClean="0">
                <a:solidFill>
                  <a:schemeClr val="tx1"/>
                </a:solidFill>
              </a:rPr>
              <a:t>7 </a:t>
            </a:r>
            <a:r>
              <a:rPr lang="ja-JP" altLang="en-US" sz="2400" dirty="0" smtClean="0">
                <a:solidFill>
                  <a:schemeClr val="tx1"/>
                </a:solidFill>
              </a:rPr>
              <a:t>月となる予定です。</a:t>
            </a:r>
            <a:endParaRPr lang="ja-JP" altLang="en-US" sz="2400" dirty="0">
              <a:solidFill>
                <a:schemeClr val="tx1"/>
              </a:solidFill>
            </a:endParaRPr>
          </a:p>
        </p:txBody>
      </p:sp>
    </p:spTree>
    <p:extLst>
      <p:ext uri="{BB962C8B-B14F-4D97-AF65-F5344CB8AC3E}">
        <p14:creationId xmlns:p14="http://schemas.microsoft.com/office/powerpoint/2010/main" val="3576763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afterEffect">
                                  <p:stCondLst>
                                    <p:cond delay="0"/>
                                  </p:stCondLst>
                                  <p:iterate type="lt">
                                    <p:tmPct val="10000"/>
                                  </p:iterate>
                                  <p:childTnLst>
                                    <p:set>
                                      <p:cBhvr>
                                        <p:cTn id="6" dur="1" fill="hold">
                                          <p:stCondLst>
                                            <p:cond delay="0"/>
                                          </p:stCondLst>
                                        </p:cTn>
                                        <p:tgtEl>
                                          <p:spTgt spid="8"/>
                                        </p:tgtEl>
                                        <p:attrNameLst>
                                          <p:attrName>style.visibility</p:attrName>
                                        </p:attrNameLst>
                                      </p:cBhvr>
                                      <p:to>
                                        <p:strVal val="visible"/>
                                      </p:to>
                                    </p:set>
                                    <p:anim by="(-#ppt_w*2)" calcmode="lin" valueType="num">
                                      <p:cBhvr rctx="PPT">
                                        <p:cTn id="7" dur="500" autoRev="1" fill="hold">
                                          <p:stCondLst>
                                            <p:cond delay="0"/>
                                          </p:stCondLst>
                                        </p:cTn>
                                        <p:tgtEl>
                                          <p:spTgt spid="8"/>
                                        </p:tgtEl>
                                        <p:attrNameLst>
                                          <p:attrName>ppt_w</p:attrName>
                                        </p:attrNameLst>
                                      </p:cBhvr>
                                    </p:anim>
                                    <p:anim by="(#ppt_w*0.50)" calcmode="lin" valueType="num">
                                      <p:cBhvr>
                                        <p:cTn id="8" dur="500" decel="50000" autoRev="1" fill="hold">
                                          <p:stCondLst>
                                            <p:cond delay="0"/>
                                          </p:stCondLst>
                                        </p:cTn>
                                        <p:tgtEl>
                                          <p:spTgt spid="8"/>
                                        </p:tgtEl>
                                        <p:attrNameLst>
                                          <p:attrName>ppt_x</p:attrName>
                                        </p:attrNameLst>
                                      </p:cBhvr>
                                    </p:anim>
                                    <p:anim from="(-#ppt_h/2)" to="(#ppt_y)" calcmode="lin" valueType="num">
                                      <p:cBhvr>
                                        <p:cTn id="9" dur="1000" fill="hold">
                                          <p:stCondLst>
                                            <p:cond delay="0"/>
                                          </p:stCondLst>
                                        </p:cTn>
                                        <p:tgtEl>
                                          <p:spTgt spid="8"/>
                                        </p:tgtEl>
                                        <p:attrNameLst>
                                          <p:attrName>ppt_y</p:attrName>
                                        </p:attrNameLst>
                                      </p:cBhvr>
                                    </p:anim>
                                    <p:animRot by="21600000">
                                      <p:cBhvr>
                                        <p:cTn id="10" dur="1000" fill="hold">
                                          <p:stCondLst>
                                            <p:cond delay="0"/>
                                          </p:stCondLst>
                                        </p:cTn>
                                        <p:tgtEl>
                                          <p:spTgt spid="8"/>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endParaRPr kumimoji="1" lang="ja-JP" altLang="en-US"/>
          </a:p>
        </p:txBody>
      </p:sp>
      <p:pic>
        <p:nvPicPr>
          <p:cNvPr id="4" name="図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正方形/長方形 4"/>
          <p:cNvSpPr/>
          <p:nvPr/>
        </p:nvSpPr>
        <p:spPr>
          <a:xfrm>
            <a:off x="467544" y="404664"/>
            <a:ext cx="8208912" cy="60486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459314" y="404664"/>
            <a:ext cx="8217142" cy="6048672"/>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9600" b="1" dirty="0">
              <a:ln w="50800"/>
              <a:solidFill>
                <a:schemeClr val="bg1">
                  <a:shade val="50000"/>
                </a:schemeClr>
              </a:solidFill>
              <a:latin typeface="AR P隷書体M" panose="020B0600010101010101" pitchFamily="50" charset="-128"/>
              <a:ea typeface="AR P隷書体M" panose="020B0600010101010101" pitchFamily="50" charset="-128"/>
            </a:endParaRPr>
          </a:p>
        </p:txBody>
      </p:sp>
      <p:sp>
        <p:nvSpPr>
          <p:cNvPr id="7" name="正方形/長方形 6"/>
          <p:cNvSpPr/>
          <p:nvPr/>
        </p:nvSpPr>
        <p:spPr>
          <a:xfrm>
            <a:off x="1763688" y="548680"/>
            <a:ext cx="5472608" cy="648072"/>
          </a:xfrm>
          <a:prstGeom prst="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tx1"/>
                </a:solidFill>
              </a:rPr>
              <a:t>2014</a:t>
            </a:r>
            <a:r>
              <a:rPr lang="ja-JP" altLang="en-US" sz="3600" dirty="0">
                <a:solidFill>
                  <a:schemeClr val="tx1"/>
                </a:solidFill>
              </a:rPr>
              <a:t>年</a:t>
            </a:r>
            <a:r>
              <a:rPr lang="en-US" altLang="ja-JP" sz="3600" dirty="0">
                <a:solidFill>
                  <a:schemeClr val="tx1"/>
                </a:solidFill>
              </a:rPr>
              <a:t>10</a:t>
            </a:r>
            <a:r>
              <a:rPr lang="ja-JP" altLang="en-US" sz="3600" dirty="0">
                <a:solidFill>
                  <a:schemeClr val="tx1"/>
                </a:solidFill>
              </a:rPr>
              <a:t>月理事会決定</a:t>
            </a:r>
          </a:p>
        </p:txBody>
      </p:sp>
      <p:sp>
        <p:nvSpPr>
          <p:cNvPr id="8" name="正方形/長方形 7"/>
          <p:cNvSpPr/>
          <p:nvPr/>
        </p:nvSpPr>
        <p:spPr>
          <a:xfrm>
            <a:off x="467544" y="1196752"/>
            <a:ext cx="8208912" cy="52565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3200" dirty="0" smtClean="0"/>
              <a:t>☆ </a:t>
            </a:r>
            <a:r>
              <a:rPr lang="ja-JP" altLang="en-US" sz="3200" dirty="0" smtClean="0">
                <a:solidFill>
                  <a:schemeClr val="bg1"/>
                </a:solidFill>
              </a:rPr>
              <a:t>会長エレクトは提携カードプログラム</a:t>
            </a:r>
            <a:r>
              <a:rPr lang="ja-JP" altLang="en-US" sz="3200" b="1" dirty="0" smtClean="0">
                <a:solidFill>
                  <a:schemeClr val="bg1"/>
                </a:solidFill>
              </a:rPr>
              <a:t>は会員</a:t>
            </a:r>
            <a:endParaRPr lang="en-US" altLang="ja-JP" sz="3200" b="1" dirty="0" smtClean="0">
              <a:solidFill>
                <a:schemeClr val="bg1"/>
              </a:solidFill>
            </a:endParaRPr>
          </a:p>
          <a:p>
            <a:r>
              <a:rPr lang="en-US" altLang="ja-JP" sz="3200" b="1" dirty="0" smtClean="0">
                <a:solidFill>
                  <a:schemeClr val="bg1"/>
                </a:solidFill>
              </a:rPr>
              <a:t>    </a:t>
            </a:r>
            <a:r>
              <a:rPr lang="ja-JP" altLang="en-US" sz="3200" b="1" dirty="0" smtClean="0">
                <a:solidFill>
                  <a:schemeClr val="bg1"/>
                </a:solidFill>
              </a:rPr>
              <a:t> </a:t>
            </a:r>
            <a:r>
              <a:rPr lang="ja-JP" altLang="en-US" sz="3200" dirty="0" smtClean="0">
                <a:solidFill>
                  <a:schemeClr val="bg1"/>
                </a:solidFill>
              </a:rPr>
              <a:t>の特典として更に会員増強の潜在的手段と</a:t>
            </a:r>
            <a:endParaRPr lang="en-US" altLang="ja-JP" sz="3200" dirty="0" smtClean="0">
              <a:solidFill>
                <a:schemeClr val="bg1"/>
              </a:solidFill>
            </a:endParaRPr>
          </a:p>
          <a:p>
            <a:r>
              <a:rPr lang="en-US" altLang="ja-JP" sz="3200" dirty="0" smtClean="0">
                <a:solidFill>
                  <a:schemeClr val="bg1"/>
                </a:solidFill>
              </a:rPr>
              <a:t>     </a:t>
            </a:r>
            <a:r>
              <a:rPr lang="ja-JP" altLang="en-US" sz="3200" dirty="0" smtClean="0">
                <a:solidFill>
                  <a:schemeClr val="bg1"/>
                </a:solidFill>
              </a:rPr>
              <a:t>して、展開していくことを提案した。</a:t>
            </a:r>
          </a:p>
          <a:p>
            <a:r>
              <a:rPr lang="ja-JP" altLang="en-US" sz="3200" dirty="0" smtClean="0">
                <a:solidFill>
                  <a:schemeClr val="bg1"/>
                </a:solidFill>
              </a:rPr>
              <a:t>☆ 評判の良い会社に会員との業者間割引を</a:t>
            </a:r>
            <a:endParaRPr lang="en-US" altLang="ja-JP" sz="3200" dirty="0" smtClean="0">
              <a:solidFill>
                <a:schemeClr val="bg1"/>
              </a:solidFill>
            </a:endParaRPr>
          </a:p>
          <a:p>
            <a:r>
              <a:rPr lang="en-US" altLang="ja-JP" sz="3200" dirty="0" smtClean="0">
                <a:solidFill>
                  <a:schemeClr val="bg1"/>
                </a:solidFill>
              </a:rPr>
              <a:t>     </a:t>
            </a:r>
            <a:r>
              <a:rPr lang="ja-JP" altLang="en-US" sz="3200" dirty="0" smtClean="0">
                <a:solidFill>
                  <a:schemeClr val="bg1"/>
                </a:solidFill>
              </a:rPr>
              <a:t>交渉することによって、ロータリアンに会員</a:t>
            </a:r>
            <a:endParaRPr lang="en-US" altLang="ja-JP" sz="3200" dirty="0" smtClean="0">
              <a:solidFill>
                <a:schemeClr val="bg1"/>
              </a:solidFill>
            </a:endParaRPr>
          </a:p>
          <a:p>
            <a:r>
              <a:rPr lang="en-US" altLang="ja-JP" sz="3200" dirty="0" smtClean="0">
                <a:solidFill>
                  <a:schemeClr val="bg1"/>
                </a:solidFill>
              </a:rPr>
              <a:t>     </a:t>
            </a:r>
            <a:r>
              <a:rPr lang="ja-JP" altLang="en-US" sz="3200" dirty="0" smtClean="0">
                <a:solidFill>
                  <a:schemeClr val="bg1"/>
                </a:solidFill>
              </a:rPr>
              <a:t>特典プログラムを提供すること。</a:t>
            </a:r>
          </a:p>
          <a:p>
            <a:r>
              <a:rPr lang="ja-JP" altLang="en-US" sz="3200" dirty="0" smtClean="0">
                <a:solidFill>
                  <a:schemeClr val="bg1"/>
                </a:solidFill>
              </a:rPr>
              <a:t>☆ 参加を希望するロータリアンにバーチャル・</a:t>
            </a:r>
            <a:endParaRPr lang="en-US" altLang="ja-JP" sz="3200" dirty="0" smtClean="0">
              <a:solidFill>
                <a:schemeClr val="bg1"/>
              </a:solidFill>
            </a:endParaRPr>
          </a:p>
          <a:p>
            <a:r>
              <a:rPr lang="en-US" altLang="ja-JP" sz="3200" dirty="0" smtClean="0">
                <a:solidFill>
                  <a:schemeClr val="bg1"/>
                </a:solidFill>
              </a:rPr>
              <a:t>     </a:t>
            </a:r>
            <a:r>
              <a:rPr lang="ja-JP" altLang="en-US" sz="3200" dirty="0" smtClean="0">
                <a:solidFill>
                  <a:schemeClr val="bg1"/>
                </a:solidFill>
              </a:rPr>
              <a:t>メンバーカードを提供する。</a:t>
            </a:r>
          </a:p>
          <a:p>
            <a:r>
              <a:rPr lang="ja-JP" altLang="en-US" sz="3200" dirty="0" smtClean="0">
                <a:solidFill>
                  <a:schemeClr val="bg1"/>
                </a:solidFill>
              </a:rPr>
              <a:t>☆ 会員をより惹きつけ、企業パートナーに恩恵</a:t>
            </a:r>
            <a:endParaRPr lang="en-US" altLang="ja-JP" sz="3200" dirty="0" smtClean="0">
              <a:solidFill>
                <a:schemeClr val="bg1"/>
              </a:solidFill>
            </a:endParaRPr>
          </a:p>
          <a:p>
            <a:r>
              <a:rPr lang="en-US" altLang="ja-JP" sz="3200" dirty="0" smtClean="0">
                <a:solidFill>
                  <a:schemeClr val="bg1"/>
                </a:solidFill>
              </a:rPr>
              <a:t>     </a:t>
            </a:r>
            <a:r>
              <a:rPr lang="ja-JP" altLang="en-US" sz="3200" dirty="0" smtClean="0">
                <a:solidFill>
                  <a:schemeClr val="bg1"/>
                </a:solidFill>
              </a:rPr>
              <a:t>をもたらすようにする。</a:t>
            </a:r>
            <a:endParaRPr lang="ja-JP" altLang="en-US" sz="3200" dirty="0">
              <a:solidFill>
                <a:schemeClr val="bg1"/>
              </a:solidFill>
            </a:endParaRPr>
          </a:p>
        </p:txBody>
      </p:sp>
    </p:spTree>
    <p:extLst>
      <p:ext uri="{BB962C8B-B14F-4D97-AF65-F5344CB8AC3E}">
        <p14:creationId xmlns:p14="http://schemas.microsoft.com/office/powerpoint/2010/main" val="24975022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2000" fill="hold"/>
                                        <p:tgtEl>
                                          <p:spTgt spid="8"/>
                                        </p:tgtEl>
                                        <p:attrNameLst>
                                          <p:attrName>ppt_x</p:attrName>
                                        </p:attrNameLst>
                                      </p:cBhvr>
                                      <p:tavLst>
                                        <p:tav tm="0">
                                          <p:val>
                                            <p:strVal val="#ppt_x"/>
                                          </p:val>
                                        </p:tav>
                                        <p:tav tm="100000">
                                          <p:val>
                                            <p:strVal val="#ppt_x"/>
                                          </p:val>
                                        </p:tav>
                                      </p:tavLst>
                                    </p:anim>
                                    <p:anim calcmode="lin" valueType="num">
                                      <p:cBhvr additive="base">
                                        <p:cTn id="8" dur="20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endParaRPr kumimoji="1" lang="ja-JP" altLang="en-US"/>
          </a:p>
        </p:txBody>
      </p:sp>
      <p:pic>
        <p:nvPicPr>
          <p:cNvPr id="4" name="図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9010"/>
            <a:ext cx="9144000" cy="6858000"/>
          </a:xfrm>
          <a:prstGeom prst="rect">
            <a:avLst/>
          </a:prstGeom>
        </p:spPr>
      </p:pic>
      <p:sp>
        <p:nvSpPr>
          <p:cNvPr id="5" name="正方形/長方形 4"/>
          <p:cNvSpPr/>
          <p:nvPr/>
        </p:nvSpPr>
        <p:spPr>
          <a:xfrm>
            <a:off x="467544" y="413674"/>
            <a:ext cx="8208912" cy="60486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459314" y="404664"/>
            <a:ext cx="8217142" cy="6048672"/>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9600" b="1" dirty="0">
              <a:ln w="50800"/>
              <a:solidFill>
                <a:schemeClr val="bg1">
                  <a:shade val="50000"/>
                </a:schemeClr>
              </a:solidFill>
              <a:latin typeface="AR P隷書体M" panose="020B0600010101010101" pitchFamily="50" charset="-128"/>
              <a:ea typeface="AR P隷書体M" panose="020B0600010101010101" pitchFamily="50" charset="-128"/>
            </a:endParaRPr>
          </a:p>
        </p:txBody>
      </p:sp>
      <p:sp>
        <p:nvSpPr>
          <p:cNvPr id="7" name="正方形/長方形 6"/>
          <p:cNvSpPr/>
          <p:nvPr/>
        </p:nvSpPr>
        <p:spPr>
          <a:xfrm>
            <a:off x="459314" y="413674"/>
            <a:ext cx="8217142" cy="8550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b="1" dirty="0" smtClean="0">
                <a:solidFill>
                  <a:schemeClr val="tx1"/>
                </a:solidFill>
              </a:rPr>
              <a:t>ロータリアンとして、私は以下のように行動する</a:t>
            </a:r>
            <a:endParaRPr lang="ja-JP" altLang="en-US" sz="3200" b="1" dirty="0">
              <a:solidFill>
                <a:schemeClr val="tx1"/>
              </a:solidFill>
            </a:endParaRPr>
          </a:p>
        </p:txBody>
      </p:sp>
      <p:sp>
        <p:nvSpPr>
          <p:cNvPr id="8" name="正方形/長方形 7"/>
          <p:cNvSpPr/>
          <p:nvPr/>
        </p:nvSpPr>
        <p:spPr>
          <a:xfrm>
            <a:off x="467544" y="1268760"/>
            <a:ext cx="8208912" cy="51935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14350" indent="-514350">
              <a:buAutoNum type="arabicPeriod"/>
            </a:pPr>
            <a:r>
              <a:rPr lang="ja-JP" altLang="en-US" sz="2800" dirty="0" smtClean="0">
                <a:solidFill>
                  <a:schemeClr val="bg1"/>
                </a:solidFill>
                <a:latin typeface="+mn-ea"/>
              </a:rPr>
              <a:t>個人として、また事業において、高潔さと高い倫理</a:t>
            </a:r>
          </a:p>
          <a:p>
            <a:r>
              <a:rPr lang="ja-JP" altLang="en-US" sz="2800" dirty="0">
                <a:solidFill>
                  <a:schemeClr val="bg1"/>
                </a:solidFill>
                <a:latin typeface="+mn-ea"/>
              </a:rPr>
              <a:t>　</a:t>
            </a:r>
            <a:r>
              <a:rPr lang="ja-JP" altLang="en-US" sz="2800" dirty="0" smtClean="0">
                <a:solidFill>
                  <a:schemeClr val="bg1"/>
                </a:solidFill>
                <a:latin typeface="+mn-ea"/>
              </a:rPr>
              <a:t>　基準をもって行動する</a:t>
            </a:r>
          </a:p>
          <a:p>
            <a:r>
              <a:rPr lang="en-US" altLang="ja-JP" sz="2800" dirty="0" smtClean="0">
                <a:solidFill>
                  <a:schemeClr val="bg1"/>
                </a:solidFill>
                <a:latin typeface="+mn-ea"/>
              </a:rPr>
              <a:t>2.</a:t>
            </a:r>
            <a:r>
              <a:rPr lang="ja-JP" altLang="en-US" sz="2800" dirty="0" smtClean="0">
                <a:solidFill>
                  <a:schemeClr val="bg1"/>
                </a:solidFill>
                <a:latin typeface="+mn-ea"/>
              </a:rPr>
              <a:t>　取引のすべてにおいて公正に務め、相手とその職</a:t>
            </a:r>
          </a:p>
          <a:p>
            <a:r>
              <a:rPr lang="ja-JP" altLang="en-US" sz="2800" dirty="0">
                <a:solidFill>
                  <a:schemeClr val="bg1"/>
                </a:solidFill>
                <a:latin typeface="+mn-ea"/>
              </a:rPr>
              <a:t>　</a:t>
            </a:r>
            <a:r>
              <a:rPr lang="ja-JP" altLang="en-US" sz="2800" dirty="0" smtClean="0">
                <a:solidFill>
                  <a:schemeClr val="bg1"/>
                </a:solidFill>
                <a:latin typeface="+mn-ea"/>
              </a:rPr>
              <a:t>　業に対して尊重の念をもって接する</a:t>
            </a:r>
          </a:p>
          <a:p>
            <a:r>
              <a:rPr lang="en-US" altLang="ja-JP" sz="2800" dirty="0" smtClean="0">
                <a:solidFill>
                  <a:schemeClr val="bg1"/>
                </a:solidFill>
                <a:latin typeface="+mn-ea"/>
              </a:rPr>
              <a:t>3.</a:t>
            </a:r>
            <a:r>
              <a:rPr lang="ja-JP" altLang="en-US" sz="2800" dirty="0" smtClean="0">
                <a:solidFill>
                  <a:schemeClr val="bg1"/>
                </a:solidFill>
                <a:latin typeface="+mn-ea"/>
              </a:rPr>
              <a:t>　自分の職業スキルを生かして、若い人々を導き、</a:t>
            </a:r>
          </a:p>
          <a:p>
            <a:r>
              <a:rPr lang="ja-JP" altLang="en-US" sz="2800" dirty="0">
                <a:solidFill>
                  <a:schemeClr val="bg1"/>
                </a:solidFill>
                <a:latin typeface="+mn-ea"/>
              </a:rPr>
              <a:t>　</a:t>
            </a:r>
            <a:r>
              <a:rPr lang="ja-JP" altLang="en-US" sz="2800" dirty="0" smtClean="0">
                <a:solidFill>
                  <a:schemeClr val="bg1"/>
                </a:solidFill>
                <a:latin typeface="+mn-ea"/>
              </a:rPr>
              <a:t>　特別なニーズを抱える人びとを助け、地域社会や</a:t>
            </a:r>
          </a:p>
          <a:p>
            <a:r>
              <a:rPr lang="ja-JP" altLang="en-US" sz="2800" dirty="0">
                <a:solidFill>
                  <a:schemeClr val="bg1"/>
                </a:solidFill>
                <a:latin typeface="+mn-ea"/>
              </a:rPr>
              <a:t>　</a:t>
            </a:r>
            <a:r>
              <a:rPr lang="ja-JP" altLang="en-US" sz="2800" dirty="0" smtClean="0">
                <a:solidFill>
                  <a:schemeClr val="bg1"/>
                </a:solidFill>
                <a:latin typeface="+mn-ea"/>
              </a:rPr>
              <a:t>　世界中の人々の生活の質を高める</a:t>
            </a:r>
          </a:p>
          <a:p>
            <a:r>
              <a:rPr lang="en-US" altLang="ja-JP" sz="2800" dirty="0" smtClean="0">
                <a:solidFill>
                  <a:schemeClr val="bg1"/>
                </a:solidFill>
                <a:latin typeface="+mn-ea"/>
              </a:rPr>
              <a:t>4.</a:t>
            </a:r>
            <a:r>
              <a:rPr lang="ja-JP" altLang="en-US" sz="2800" dirty="0" smtClean="0">
                <a:solidFill>
                  <a:schemeClr val="bg1"/>
                </a:solidFill>
                <a:latin typeface="+mn-ea"/>
              </a:rPr>
              <a:t>　ロータリーやほかのロータリアンの評判を落とすよ</a:t>
            </a:r>
          </a:p>
          <a:p>
            <a:r>
              <a:rPr lang="ja-JP" altLang="en-US" sz="2800" dirty="0">
                <a:solidFill>
                  <a:schemeClr val="bg1"/>
                </a:solidFill>
                <a:latin typeface="+mn-ea"/>
              </a:rPr>
              <a:t>　</a:t>
            </a:r>
            <a:r>
              <a:rPr lang="ja-JP" altLang="en-US" sz="2800" dirty="0" smtClean="0">
                <a:solidFill>
                  <a:schemeClr val="bg1"/>
                </a:solidFill>
                <a:latin typeface="+mn-ea"/>
              </a:rPr>
              <a:t>　</a:t>
            </a:r>
            <a:r>
              <a:rPr lang="ja-JP" altLang="en-US" sz="2800" dirty="0" err="1" smtClean="0">
                <a:solidFill>
                  <a:schemeClr val="bg1"/>
                </a:solidFill>
                <a:latin typeface="+mn-ea"/>
              </a:rPr>
              <a:t>うな</a:t>
            </a:r>
            <a:r>
              <a:rPr lang="ja-JP" altLang="en-US" sz="2800" dirty="0" smtClean="0">
                <a:solidFill>
                  <a:schemeClr val="bg1"/>
                </a:solidFill>
                <a:latin typeface="+mn-ea"/>
              </a:rPr>
              <a:t>言動は避ける</a:t>
            </a:r>
            <a:endParaRPr lang="en-US" altLang="ja-JP" sz="2800" dirty="0" smtClean="0">
              <a:solidFill>
                <a:schemeClr val="bg1"/>
              </a:solidFill>
              <a:latin typeface="+mn-ea"/>
            </a:endParaRPr>
          </a:p>
          <a:p>
            <a:pPr marL="514350" indent="-514350">
              <a:buAutoNum type="arabicPeriod" startAt="5"/>
            </a:pPr>
            <a:r>
              <a:rPr lang="ja-JP" altLang="en-US" sz="2800" dirty="0" smtClean="0">
                <a:solidFill>
                  <a:srgbClr val="FF0000"/>
                </a:solidFill>
                <a:latin typeface="+mn-ea"/>
              </a:rPr>
              <a:t>事業や職業における特典をほかのロータリアンに</a:t>
            </a:r>
          </a:p>
          <a:p>
            <a:r>
              <a:rPr lang="ja-JP" altLang="en-US" sz="2800" dirty="0">
                <a:solidFill>
                  <a:srgbClr val="FF0000"/>
                </a:solidFill>
                <a:latin typeface="+mn-ea"/>
              </a:rPr>
              <a:t>　</a:t>
            </a:r>
            <a:r>
              <a:rPr lang="ja-JP" altLang="en-US" sz="2800" dirty="0" smtClean="0">
                <a:solidFill>
                  <a:srgbClr val="FF0000"/>
                </a:solidFill>
                <a:latin typeface="+mn-ea"/>
              </a:rPr>
              <a:t>　求めない</a:t>
            </a:r>
          </a:p>
        </p:txBody>
      </p:sp>
      <p:cxnSp>
        <p:nvCxnSpPr>
          <p:cNvPr id="13" name="直線コネクタ 12"/>
          <p:cNvCxnSpPr/>
          <p:nvPr/>
        </p:nvCxnSpPr>
        <p:spPr>
          <a:xfrm>
            <a:off x="611560" y="5589240"/>
            <a:ext cx="792088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a:off x="971600" y="6021288"/>
            <a:ext cx="144016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2768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20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2000"/>
                            </p:stCondLst>
                            <p:childTnLst>
                              <p:par>
                                <p:cTn id="10" presetID="2" presetClass="entr" presetSubtype="4" fill="hold" nodeType="after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 calcmode="lin" valueType="num">
                                      <p:cBhvr additive="base">
                                        <p:cTn id="12" dur="20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13" dur="20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par>
                          <p:cTn id="14" fill="hold">
                            <p:stCondLst>
                              <p:cond delay="4000"/>
                            </p:stCondLst>
                            <p:childTnLst>
                              <p:par>
                                <p:cTn id="15" presetID="2" presetClass="entr" presetSubtype="4" fill="hold" nodeType="after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 calcmode="lin" valueType="num">
                                      <p:cBhvr additive="base">
                                        <p:cTn id="17" dur="20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18" dur="20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par>
                          <p:cTn id="19" fill="hold">
                            <p:stCondLst>
                              <p:cond delay="6000"/>
                            </p:stCondLst>
                            <p:childTnLst>
                              <p:par>
                                <p:cTn id="20" presetID="2" presetClass="entr" presetSubtype="4" fill="hold" nodeType="afterEffect">
                                  <p:stCondLst>
                                    <p:cond delay="0"/>
                                  </p:stCondLst>
                                  <p:childTnLst>
                                    <p:set>
                                      <p:cBhvr>
                                        <p:cTn id="21" dur="1" fill="hold">
                                          <p:stCondLst>
                                            <p:cond delay="0"/>
                                          </p:stCondLst>
                                        </p:cTn>
                                        <p:tgtEl>
                                          <p:spTgt spid="8">
                                            <p:txEl>
                                              <p:pRg st="3" end="3"/>
                                            </p:txEl>
                                          </p:spTgt>
                                        </p:tgtEl>
                                        <p:attrNameLst>
                                          <p:attrName>style.visibility</p:attrName>
                                        </p:attrNameLst>
                                      </p:cBhvr>
                                      <p:to>
                                        <p:strVal val="visible"/>
                                      </p:to>
                                    </p:set>
                                    <p:anim calcmode="lin" valueType="num">
                                      <p:cBhvr additive="base">
                                        <p:cTn id="22" dur="20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23" dur="2000" fill="hold"/>
                                        <p:tgtEl>
                                          <p:spTgt spid="8">
                                            <p:txEl>
                                              <p:pRg st="3" end="3"/>
                                            </p:txEl>
                                          </p:spTgt>
                                        </p:tgtEl>
                                        <p:attrNameLst>
                                          <p:attrName>ppt_y</p:attrName>
                                        </p:attrNameLst>
                                      </p:cBhvr>
                                      <p:tavLst>
                                        <p:tav tm="0">
                                          <p:val>
                                            <p:strVal val="1+#ppt_h/2"/>
                                          </p:val>
                                        </p:tav>
                                        <p:tav tm="100000">
                                          <p:val>
                                            <p:strVal val="#ppt_y"/>
                                          </p:val>
                                        </p:tav>
                                      </p:tavLst>
                                    </p:anim>
                                  </p:childTnLst>
                                </p:cTn>
                              </p:par>
                            </p:childTnLst>
                          </p:cTn>
                        </p:par>
                        <p:par>
                          <p:cTn id="24" fill="hold">
                            <p:stCondLst>
                              <p:cond delay="8000"/>
                            </p:stCondLst>
                            <p:childTnLst>
                              <p:par>
                                <p:cTn id="25" presetID="2" presetClass="entr" presetSubtype="4" fill="hold" nodeType="afterEffect">
                                  <p:stCondLst>
                                    <p:cond delay="0"/>
                                  </p:stCondLst>
                                  <p:childTnLst>
                                    <p:set>
                                      <p:cBhvr>
                                        <p:cTn id="26" dur="1" fill="hold">
                                          <p:stCondLst>
                                            <p:cond delay="0"/>
                                          </p:stCondLst>
                                        </p:cTn>
                                        <p:tgtEl>
                                          <p:spTgt spid="8">
                                            <p:txEl>
                                              <p:pRg st="4" end="4"/>
                                            </p:txEl>
                                          </p:spTgt>
                                        </p:tgtEl>
                                        <p:attrNameLst>
                                          <p:attrName>style.visibility</p:attrName>
                                        </p:attrNameLst>
                                      </p:cBhvr>
                                      <p:to>
                                        <p:strVal val="visible"/>
                                      </p:to>
                                    </p:set>
                                    <p:anim calcmode="lin" valueType="num">
                                      <p:cBhvr additive="base">
                                        <p:cTn id="27" dur="2000" fill="hold"/>
                                        <p:tgtEl>
                                          <p:spTgt spid="8">
                                            <p:txEl>
                                              <p:pRg st="4" end="4"/>
                                            </p:txEl>
                                          </p:spTgt>
                                        </p:tgtEl>
                                        <p:attrNameLst>
                                          <p:attrName>ppt_x</p:attrName>
                                        </p:attrNameLst>
                                      </p:cBhvr>
                                      <p:tavLst>
                                        <p:tav tm="0">
                                          <p:val>
                                            <p:strVal val="#ppt_x"/>
                                          </p:val>
                                        </p:tav>
                                        <p:tav tm="100000">
                                          <p:val>
                                            <p:strVal val="#ppt_x"/>
                                          </p:val>
                                        </p:tav>
                                      </p:tavLst>
                                    </p:anim>
                                    <p:anim calcmode="lin" valueType="num">
                                      <p:cBhvr additive="base">
                                        <p:cTn id="28" dur="2000" fill="hold"/>
                                        <p:tgtEl>
                                          <p:spTgt spid="8">
                                            <p:txEl>
                                              <p:pRg st="4" end="4"/>
                                            </p:txEl>
                                          </p:spTgt>
                                        </p:tgtEl>
                                        <p:attrNameLst>
                                          <p:attrName>ppt_y</p:attrName>
                                        </p:attrNameLst>
                                      </p:cBhvr>
                                      <p:tavLst>
                                        <p:tav tm="0">
                                          <p:val>
                                            <p:strVal val="1+#ppt_h/2"/>
                                          </p:val>
                                        </p:tav>
                                        <p:tav tm="100000">
                                          <p:val>
                                            <p:strVal val="#ppt_y"/>
                                          </p:val>
                                        </p:tav>
                                      </p:tavLst>
                                    </p:anim>
                                  </p:childTnLst>
                                </p:cTn>
                              </p:par>
                            </p:childTnLst>
                          </p:cTn>
                        </p:par>
                        <p:par>
                          <p:cTn id="29" fill="hold">
                            <p:stCondLst>
                              <p:cond delay="10000"/>
                            </p:stCondLst>
                            <p:childTnLst>
                              <p:par>
                                <p:cTn id="30" presetID="2" presetClass="entr" presetSubtype="4" fill="hold" nodeType="afterEffect">
                                  <p:stCondLst>
                                    <p:cond delay="0"/>
                                  </p:stCondLst>
                                  <p:childTnLst>
                                    <p:set>
                                      <p:cBhvr>
                                        <p:cTn id="31" dur="1" fill="hold">
                                          <p:stCondLst>
                                            <p:cond delay="0"/>
                                          </p:stCondLst>
                                        </p:cTn>
                                        <p:tgtEl>
                                          <p:spTgt spid="8">
                                            <p:txEl>
                                              <p:pRg st="5" end="5"/>
                                            </p:txEl>
                                          </p:spTgt>
                                        </p:tgtEl>
                                        <p:attrNameLst>
                                          <p:attrName>style.visibility</p:attrName>
                                        </p:attrNameLst>
                                      </p:cBhvr>
                                      <p:to>
                                        <p:strVal val="visible"/>
                                      </p:to>
                                    </p:set>
                                    <p:anim calcmode="lin" valueType="num">
                                      <p:cBhvr additive="base">
                                        <p:cTn id="32" dur="2000" fill="hold"/>
                                        <p:tgtEl>
                                          <p:spTgt spid="8">
                                            <p:txEl>
                                              <p:pRg st="5" end="5"/>
                                            </p:txEl>
                                          </p:spTgt>
                                        </p:tgtEl>
                                        <p:attrNameLst>
                                          <p:attrName>ppt_x</p:attrName>
                                        </p:attrNameLst>
                                      </p:cBhvr>
                                      <p:tavLst>
                                        <p:tav tm="0">
                                          <p:val>
                                            <p:strVal val="#ppt_x"/>
                                          </p:val>
                                        </p:tav>
                                        <p:tav tm="100000">
                                          <p:val>
                                            <p:strVal val="#ppt_x"/>
                                          </p:val>
                                        </p:tav>
                                      </p:tavLst>
                                    </p:anim>
                                    <p:anim calcmode="lin" valueType="num">
                                      <p:cBhvr additive="base">
                                        <p:cTn id="33" dur="2000" fill="hold"/>
                                        <p:tgtEl>
                                          <p:spTgt spid="8">
                                            <p:txEl>
                                              <p:pRg st="5" end="5"/>
                                            </p:txEl>
                                          </p:spTgt>
                                        </p:tgtEl>
                                        <p:attrNameLst>
                                          <p:attrName>ppt_y</p:attrName>
                                        </p:attrNameLst>
                                      </p:cBhvr>
                                      <p:tavLst>
                                        <p:tav tm="0">
                                          <p:val>
                                            <p:strVal val="1+#ppt_h/2"/>
                                          </p:val>
                                        </p:tav>
                                        <p:tav tm="100000">
                                          <p:val>
                                            <p:strVal val="#ppt_y"/>
                                          </p:val>
                                        </p:tav>
                                      </p:tavLst>
                                    </p:anim>
                                  </p:childTnLst>
                                </p:cTn>
                              </p:par>
                            </p:childTnLst>
                          </p:cTn>
                        </p:par>
                        <p:par>
                          <p:cTn id="34" fill="hold">
                            <p:stCondLst>
                              <p:cond delay="12000"/>
                            </p:stCondLst>
                            <p:childTnLst>
                              <p:par>
                                <p:cTn id="35" presetID="2" presetClass="entr" presetSubtype="4" fill="hold" nodeType="afterEffect">
                                  <p:stCondLst>
                                    <p:cond delay="0"/>
                                  </p:stCondLst>
                                  <p:childTnLst>
                                    <p:set>
                                      <p:cBhvr>
                                        <p:cTn id="36" dur="1" fill="hold">
                                          <p:stCondLst>
                                            <p:cond delay="0"/>
                                          </p:stCondLst>
                                        </p:cTn>
                                        <p:tgtEl>
                                          <p:spTgt spid="8">
                                            <p:txEl>
                                              <p:pRg st="6" end="6"/>
                                            </p:txEl>
                                          </p:spTgt>
                                        </p:tgtEl>
                                        <p:attrNameLst>
                                          <p:attrName>style.visibility</p:attrName>
                                        </p:attrNameLst>
                                      </p:cBhvr>
                                      <p:to>
                                        <p:strVal val="visible"/>
                                      </p:to>
                                    </p:set>
                                    <p:anim calcmode="lin" valueType="num">
                                      <p:cBhvr additive="base">
                                        <p:cTn id="37" dur="2000" fill="hold"/>
                                        <p:tgtEl>
                                          <p:spTgt spid="8">
                                            <p:txEl>
                                              <p:pRg st="6" end="6"/>
                                            </p:txEl>
                                          </p:spTgt>
                                        </p:tgtEl>
                                        <p:attrNameLst>
                                          <p:attrName>ppt_x</p:attrName>
                                        </p:attrNameLst>
                                      </p:cBhvr>
                                      <p:tavLst>
                                        <p:tav tm="0">
                                          <p:val>
                                            <p:strVal val="#ppt_x"/>
                                          </p:val>
                                        </p:tav>
                                        <p:tav tm="100000">
                                          <p:val>
                                            <p:strVal val="#ppt_x"/>
                                          </p:val>
                                        </p:tav>
                                      </p:tavLst>
                                    </p:anim>
                                    <p:anim calcmode="lin" valueType="num">
                                      <p:cBhvr additive="base">
                                        <p:cTn id="38" dur="2000" fill="hold"/>
                                        <p:tgtEl>
                                          <p:spTgt spid="8">
                                            <p:txEl>
                                              <p:pRg st="6" end="6"/>
                                            </p:txEl>
                                          </p:spTgt>
                                        </p:tgtEl>
                                        <p:attrNameLst>
                                          <p:attrName>ppt_y</p:attrName>
                                        </p:attrNameLst>
                                      </p:cBhvr>
                                      <p:tavLst>
                                        <p:tav tm="0">
                                          <p:val>
                                            <p:strVal val="1+#ppt_h/2"/>
                                          </p:val>
                                        </p:tav>
                                        <p:tav tm="100000">
                                          <p:val>
                                            <p:strVal val="#ppt_y"/>
                                          </p:val>
                                        </p:tav>
                                      </p:tavLst>
                                    </p:anim>
                                  </p:childTnLst>
                                </p:cTn>
                              </p:par>
                            </p:childTnLst>
                          </p:cTn>
                        </p:par>
                        <p:par>
                          <p:cTn id="39" fill="hold">
                            <p:stCondLst>
                              <p:cond delay="14000"/>
                            </p:stCondLst>
                            <p:childTnLst>
                              <p:par>
                                <p:cTn id="40" presetID="2" presetClass="entr" presetSubtype="4" fill="hold" nodeType="afterEffect">
                                  <p:stCondLst>
                                    <p:cond delay="0"/>
                                  </p:stCondLst>
                                  <p:childTnLst>
                                    <p:set>
                                      <p:cBhvr>
                                        <p:cTn id="41" dur="1" fill="hold">
                                          <p:stCondLst>
                                            <p:cond delay="0"/>
                                          </p:stCondLst>
                                        </p:cTn>
                                        <p:tgtEl>
                                          <p:spTgt spid="8">
                                            <p:txEl>
                                              <p:pRg st="7" end="7"/>
                                            </p:txEl>
                                          </p:spTgt>
                                        </p:tgtEl>
                                        <p:attrNameLst>
                                          <p:attrName>style.visibility</p:attrName>
                                        </p:attrNameLst>
                                      </p:cBhvr>
                                      <p:to>
                                        <p:strVal val="visible"/>
                                      </p:to>
                                    </p:set>
                                    <p:anim calcmode="lin" valueType="num">
                                      <p:cBhvr additive="base">
                                        <p:cTn id="42" dur="2000" fill="hold"/>
                                        <p:tgtEl>
                                          <p:spTgt spid="8">
                                            <p:txEl>
                                              <p:pRg st="7" end="7"/>
                                            </p:txEl>
                                          </p:spTgt>
                                        </p:tgtEl>
                                        <p:attrNameLst>
                                          <p:attrName>ppt_x</p:attrName>
                                        </p:attrNameLst>
                                      </p:cBhvr>
                                      <p:tavLst>
                                        <p:tav tm="0">
                                          <p:val>
                                            <p:strVal val="#ppt_x"/>
                                          </p:val>
                                        </p:tav>
                                        <p:tav tm="100000">
                                          <p:val>
                                            <p:strVal val="#ppt_x"/>
                                          </p:val>
                                        </p:tav>
                                      </p:tavLst>
                                    </p:anim>
                                    <p:anim calcmode="lin" valueType="num">
                                      <p:cBhvr additive="base">
                                        <p:cTn id="43" dur="2000" fill="hold"/>
                                        <p:tgtEl>
                                          <p:spTgt spid="8">
                                            <p:txEl>
                                              <p:pRg st="7" end="7"/>
                                            </p:txEl>
                                          </p:spTgt>
                                        </p:tgtEl>
                                        <p:attrNameLst>
                                          <p:attrName>ppt_y</p:attrName>
                                        </p:attrNameLst>
                                      </p:cBhvr>
                                      <p:tavLst>
                                        <p:tav tm="0">
                                          <p:val>
                                            <p:strVal val="1+#ppt_h/2"/>
                                          </p:val>
                                        </p:tav>
                                        <p:tav tm="100000">
                                          <p:val>
                                            <p:strVal val="#ppt_y"/>
                                          </p:val>
                                        </p:tav>
                                      </p:tavLst>
                                    </p:anim>
                                  </p:childTnLst>
                                </p:cTn>
                              </p:par>
                            </p:childTnLst>
                          </p:cTn>
                        </p:par>
                        <p:par>
                          <p:cTn id="44" fill="hold">
                            <p:stCondLst>
                              <p:cond delay="16000"/>
                            </p:stCondLst>
                            <p:childTnLst>
                              <p:par>
                                <p:cTn id="45" presetID="2" presetClass="entr" presetSubtype="4" fill="hold" nodeType="afterEffect">
                                  <p:stCondLst>
                                    <p:cond delay="0"/>
                                  </p:stCondLst>
                                  <p:childTnLst>
                                    <p:set>
                                      <p:cBhvr>
                                        <p:cTn id="46" dur="1" fill="hold">
                                          <p:stCondLst>
                                            <p:cond delay="0"/>
                                          </p:stCondLst>
                                        </p:cTn>
                                        <p:tgtEl>
                                          <p:spTgt spid="8">
                                            <p:txEl>
                                              <p:pRg st="8" end="8"/>
                                            </p:txEl>
                                          </p:spTgt>
                                        </p:tgtEl>
                                        <p:attrNameLst>
                                          <p:attrName>style.visibility</p:attrName>
                                        </p:attrNameLst>
                                      </p:cBhvr>
                                      <p:to>
                                        <p:strVal val="visible"/>
                                      </p:to>
                                    </p:set>
                                    <p:anim calcmode="lin" valueType="num">
                                      <p:cBhvr additive="base">
                                        <p:cTn id="47" dur="2000" fill="hold"/>
                                        <p:tgtEl>
                                          <p:spTgt spid="8">
                                            <p:txEl>
                                              <p:pRg st="8" end="8"/>
                                            </p:txEl>
                                          </p:spTgt>
                                        </p:tgtEl>
                                        <p:attrNameLst>
                                          <p:attrName>ppt_x</p:attrName>
                                        </p:attrNameLst>
                                      </p:cBhvr>
                                      <p:tavLst>
                                        <p:tav tm="0">
                                          <p:val>
                                            <p:strVal val="#ppt_x"/>
                                          </p:val>
                                        </p:tav>
                                        <p:tav tm="100000">
                                          <p:val>
                                            <p:strVal val="#ppt_x"/>
                                          </p:val>
                                        </p:tav>
                                      </p:tavLst>
                                    </p:anim>
                                    <p:anim calcmode="lin" valueType="num">
                                      <p:cBhvr additive="base">
                                        <p:cTn id="48" dur="2000" fill="hold"/>
                                        <p:tgtEl>
                                          <p:spTgt spid="8">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5" presetClass="entr" presetSubtype="10" fill="hold" nodeType="clickEffect">
                                  <p:stCondLst>
                                    <p:cond delay="0"/>
                                  </p:stCondLst>
                                  <p:childTnLst>
                                    <p:set>
                                      <p:cBhvr>
                                        <p:cTn id="52" dur="1" fill="hold">
                                          <p:stCondLst>
                                            <p:cond delay="0"/>
                                          </p:stCondLst>
                                        </p:cTn>
                                        <p:tgtEl>
                                          <p:spTgt spid="8">
                                            <p:txEl>
                                              <p:pRg st="9" end="9"/>
                                            </p:txEl>
                                          </p:spTgt>
                                        </p:tgtEl>
                                        <p:attrNameLst>
                                          <p:attrName>style.visibility</p:attrName>
                                        </p:attrNameLst>
                                      </p:cBhvr>
                                      <p:to>
                                        <p:strVal val="visible"/>
                                      </p:to>
                                    </p:set>
                                    <p:animEffect transition="in" filter="checkerboard(across)">
                                      <p:cBhvr>
                                        <p:cTn id="53" dur="2000"/>
                                        <p:tgtEl>
                                          <p:spTgt spid="8">
                                            <p:txEl>
                                              <p:pRg st="9" end="9"/>
                                            </p:txEl>
                                          </p:spTgt>
                                        </p:tgtEl>
                                      </p:cBhvr>
                                    </p:animEffect>
                                  </p:childTnLst>
                                </p:cTn>
                              </p:par>
                            </p:childTnLst>
                          </p:cTn>
                        </p:par>
                        <p:par>
                          <p:cTn id="54" fill="hold">
                            <p:stCondLst>
                              <p:cond delay="2000"/>
                            </p:stCondLst>
                            <p:childTnLst>
                              <p:par>
                                <p:cTn id="55" presetID="5" presetClass="entr" presetSubtype="10" fill="hold" nodeType="afterEffect">
                                  <p:stCondLst>
                                    <p:cond delay="0"/>
                                  </p:stCondLst>
                                  <p:childTnLst>
                                    <p:set>
                                      <p:cBhvr>
                                        <p:cTn id="56" dur="1" fill="hold">
                                          <p:stCondLst>
                                            <p:cond delay="0"/>
                                          </p:stCondLst>
                                        </p:cTn>
                                        <p:tgtEl>
                                          <p:spTgt spid="8">
                                            <p:txEl>
                                              <p:pRg st="10" end="10"/>
                                            </p:txEl>
                                          </p:spTgt>
                                        </p:tgtEl>
                                        <p:attrNameLst>
                                          <p:attrName>style.visibility</p:attrName>
                                        </p:attrNameLst>
                                      </p:cBhvr>
                                      <p:to>
                                        <p:strVal val="visible"/>
                                      </p:to>
                                    </p:set>
                                    <p:animEffect transition="in" filter="checkerboard(across)">
                                      <p:cBhvr>
                                        <p:cTn id="57" dur="2000"/>
                                        <p:tgtEl>
                                          <p:spTgt spid="8">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2" presetClass="entr" presetSubtype="2" fill="hold" nodeType="clickEffect">
                                  <p:stCondLst>
                                    <p:cond delay="0"/>
                                  </p:stCondLst>
                                  <p:childTnLst>
                                    <p:set>
                                      <p:cBhvr>
                                        <p:cTn id="61" dur="1" fill="hold">
                                          <p:stCondLst>
                                            <p:cond delay="0"/>
                                          </p:stCondLst>
                                        </p:cTn>
                                        <p:tgtEl>
                                          <p:spTgt spid="13"/>
                                        </p:tgtEl>
                                        <p:attrNameLst>
                                          <p:attrName>style.visibility</p:attrName>
                                        </p:attrNameLst>
                                      </p:cBhvr>
                                      <p:to>
                                        <p:strVal val="visible"/>
                                      </p:to>
                                    </p:set>
                                    <p:anim calcmode="lin" valueType="num">
                                      <p:cBhvr additive="base">
                                        <p:cTn id="62" dur="500" fill="hold"/>
                                        <p:tgtEl>
                                          <p:spTgt spid="13"/>
                                        </p:tgtEl>
                                        <p:attrNameLst>
                                          <p:attrName>ppt_x</p:attrName>
                                        </p:attrNameLst>
                                      </p:cBhvr>
                                      <p:tavLst>
                                        <p:tav tm="0">
                                          <p:val>
                                            <p:strVal val="1+#ppt_w/2"/>
                                          </p:val>
                                        </p:tav>
                                        <p:tav tm="100000">
                                          <p:val>
                                            <p:strVal val="#ppt_x"/>
                                          </p:val>
                                        </p:tav>
                                      </p:tavLst>
                                    </p:anim>
                                    <p:anim calcmode="lin" valueType="num">
                                      <p:cBhvr additive="base">
                                        <p:cTn id="63" dur="500" fill="hold"/>
                                        <p:tgtEl>
                                          <p:spTgt spid="13"/>
                                        </p:tgtEl>
                                        <p:attrNameLst>
                                          <p:attrName>ppt_y</p:attrName>
                                        </p:attrNameLst>
                                      </p:cBhvr>
                                      <p:tavLst>
                                        <p:tav tm="0">
                                          <p:val>
                                            <p:strVal val="#ppt_y"/>
                                          </p:val>
                                        </p:tav>
                                        <p:tav tm="100000">
                                          <p:val>
                                            <p:strVal val="#ppt_y"/>
                                          </p:val>
                                        </p:tav>
                                      </p:tavLst>
                                    </p:anim>
                                  </p:childTnLst>
                                </p:cTn>
                              </p:par>
                              <p:par>
                                <p:cTn id="64" presetID="2" presetClass="entr" presetSubtype="2" fill="hold" nodeType="withEffect">
                                  <p:stCondLst>
                                    <p:cond delay="0"/>
                                  </p:stCondLst>
                                  <p:childTnLst>
                                    <p:set>
                                      <p:cBhvr>
                                        <p:cTn id="65" dur="1" fill="hold">
                                          <p:stCondLst>
                                            <p:cond delay="0"/>
                                          </p:stCondLst>
                                        </p:cTn>
                                        <p:tgtEl>
                                          <p:spTgt spid="15"/>
                                        </p:tgtEl>
                                        <p:attrNameLst>
                                          <p:attrName>style.visibility</p:attrName>
                                        </p:attrNameLst>
                                      </p:cBhvr>
                                      <p:to>
                                        <p:strVal val="visible"/>
                                      </p:to>
                                    </p:set>
                                    <p:anim calcmode="lin" valueType="num">
                                      <p:cBhvr additive="base">
                                        <p:cTn id="66" dur="500" fill="hold"/>
                                        <p:tgtEl>
                                          <p:spTgt spid="15"/>
                                        </p:tgtEl>
                                        <p:attrNameLst>
                                          <p:attrName>ppt_x</p:attrName>
                                        </p:attrNameLst>
                                      </p:cBhvr>
                                      <p:tavLst>
                                        <p:tav tm="0">
                                          <p:val>
                                            <p:strVal val="1+#ppt_w/2"/>
                                          </p:val>
                                        </p:tav>
                                        <p:tav tm="100000">
                                          <p:val>
                                            <p:strVal val="#ppt_x"/>
                                          </p:val>
                                        </p:tav>
                                      </p:tavLst>
                                    </p:anim>
                                    <p:anim calcmode="lin" valueType="num">
                                      <p:cBhvr additive="base">
                                        <p:cTn id="67" dur="500" fill="hold"/>
                                        <p:tgtEl>
                                          <p:spTgt spid="1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305</TotalTime>
  <Words>1452</Words>
  <Application>Microsoft Office PowerPoint</Application>
  <PresentationFormat>画面に合わせる (4:3)</PresentationFormat>
  <Paragraphs>136</Paragraphs>
  <Slides>8</Slides>
  <Notes>8</Notes>
  <HiddenSlides>0</HiddenSlides>
  <MMClips>0</MMClips>
  <ScaleCrop>false</ScaleCrop>
  <HeadingPairs>
    <vt:vector size="4" baseType="variant">
      <vt:variant>
        <vt:lpstr>テーマ</vt:lpstr>
      </vt:variant>
      <vt:variant>
        <vt:i4>1</vt:i4>
      </vt:variant>
      <vt:variant>
        <vt:lpstr>スライド タイトル</vt:lpstr>
      </vt:variant>
      <vt:variant>
        <vt:i4>8</vt:i4>
      </vt:variant>
    </vt:vector>
  </HeadingPairs>
  <TitlesOfParts>
    <vt:vector size="9" baseType="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Your User Name</dc:creator>
  <cp:lastModifiedBy>Your User Name</cp:lastModifiedBy>
  <cp:revision>32</cp:revision>
  <dcterms:created xsi:type="dcterms:W3CDTF">2015-03-25T04:45:28Z</dcterms:created>
  <dcterms:modified xsi:type="dcterms:W3CDTF">2015-04-03T03:30:42Z</dcterms:modified>
</cp:coreProperties>
</file>