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notesMasterIdLst>
    <p:notesMasterId r:id="rId30"/>
  </p:notesMasterIdLst>
  <p:sldIdLst>
    <p:sldId id="309" r:id="rId2"/>
    <p:sldId id="417" r:id="rId3"/>
    <p:sldId id="418" r:id="rId4"/>
    <p:sldId id="419" r:id="rId5"/>
    <p:sldId id="415" r:id="rId6"/>
    <p:sldId id="416" r:id="rId7"/>
    <p:sldId id="393" r:id="rId8"/>
    <p:sldId id="420" r:id="rId9"/>
    <p:sldId id="421" r:id="rId10"/>
    <p:sldId id="468" r:id="rId11"/>
    <p:sldId id="469" r:id="rId12"/>
    <p:sldId id="470" r:id="rId13"/>
    <p:sldId id="466" r:id="rId14"/>
    <p:sldId id="465" r:id="rId15"/>
    <p:sldId id="472" r:id="rId16"/>
    <p:sldId id="471" r:id="rId17"/>
    <p:sldId id="463" r:id="rId18"/>
    <p:sldId id="460" r:id="rId19"/>
    <p:sldId id="461" r:id="rId20"/>
    <p:sldId id="467" r:id="rId21"/>
    <p:sldId id="462" r:id="rId22"/>
    <p:sldId id="444" r:id="rId23"/>
    <p:sldId id="473" r:id="rId24"/>
    <p:sldId id="445" r:id="rId25"/>
    <p:sldId id="446" r:id="rId26"/>
    <p:sldId id="457" r:id="rId27"/>
    <p:sldId id="458" r:id="rId28"/>
    <p:sldId id="459"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464" autoAdjust="0"/>
    <p:restoredTop sz="47892" autoAdjust="0"/>
  </p:normalViewPr>
  <p:slideViewPr>
    <p:cSldViewPr>
      <p:cViewPr varScale="1">
        <p:scale>
          <a:sx n="116" d="100"/>
          <a:sy n="116" d="100"/>
        </p:scale>
        <p:origin x="-1554" y="-108"/>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2015/4/3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最近フランスの若手経済学者トーマス・ピケティの「</a:t>
            </a:r>
            <a:r>
              <a:rPr kumimoji="1" lang="en-US" altLang="ja-JP" sz="1200" kern="1200" dirty="0" smtClean="0">
                <a:solidFill>
                  <a:schemeClr val="tx1"/>
                </a:solidFill>
                <a:effectLst/>
                <a:latin typeface="+mn-lt"/>
                <a:ea typeface="+mn-ea"/>
                <a:cs typeface="+mn-cs"/>
              </a:rPr>
              <a:t>21</a:t>
            </a:r>
            <a:r>
              <a:rPr kumimoji="1" lang="ja-JP" altLang="en-US" sz="1200" kern="1200" dirty="0" smtClean="0">
                <a:solidFill>
                  <a:schemeClr val="tx1"/>
                </a:solidFill>
                <a:effectLst/>
                <a:latin typeface="+mn-lt"/>
                <a:ea typeface="+mn-ea"/>
                <a:cs typeface="+mn-cs"/>
              </a:rPr>
              <a:t>世紀の資本」が話題を集めています。</a:t>
            </a:r>
            <a:r>
              <a:rPr kumimoji="1" lang="ja-JP" altLang="en-US" sz="1200" b="0" i="0" u="none" strike="noStrike" kern="1200" baseline="0" dirty="0" smtClean="0">
                <a:solidFill>
                  <a:schemeClr val="tx1"/>
                </a:solidFill>
                <a:latin typeface="+mn-lt"/>
                <a:ea typeface="+mn-ea"/>
                <a:cs typeface="+mn-cs"/>
              </a:rPr>
              <a:t>ピケティは、世界的な傾向として、　一部のトップ層に富や所得が集中し、「持てる者」と「持たざる者」の格差が広がっていることに、強い懸念を示しています。</a:t>
            </a:r>
          </a:p>
          <a:p>
            <a:r>
              <a:rPr kumimoji="1" lang="ja-JP" altLang="en-US" sz="1200" b="0" i="0" u="none" strike="noStrike" kern="1200" baseline="0" dirty="0" smtClean="0">
                <a:solidFill>
                  <a:schemeClr val="tx1"/>
                </a:solidFill>
                <a:latin typeface="+mn-lt"/>
                <a:ea typeface="+mn-ea"/>
                <a:cs typeface="+mn-cs"/>
              </a:rPr>
              <a:t>２</a:t>
            </a:r>
            <a:r>
              <a:rPr kumimoji="1" lang="en-US" altLang="ja-JP" sz="1200" b="0" i="0" u="none" strike="noStrike" kern="1200" baseline="0" dirty="0" smtClean="0">
                <a:solidFill>
                  <a:schemeClr val="tx1"/>
                </a:solidFill>
                <a:latin typeface="+mn-lt"/>
                <a:ea typeface="+mn-ea"/>
                <a:cs typeface="+mn-cs"/>
              </a:rPr>
              <a:t>1</a:t>
            </a:r>
            <a:r>
              <a:rPr kumimoji="1" lang="ja-JP" altLang="en-US" sz="1200" b="0" i="0" u="none" strike="noStrike" kern="1200" baseline="0" dirty="0" smtClean="0">
                <a:solidFill>
                  <a:schemeClr val="tx1"/>
                </a:solidFill>
                <a:latin typeface="+mn-lt"/>
                <a:ea typeface="+mn-ea"/>
                <a:cs typeface="+mn-cs"/>
              </a:rPr>
              <a:t>世紀の資本」を書いた根底には、何とか世の中の不平等を正したい、それにつながる仕事を成したい、というピケテイの熱い思いが込められているのです。</a:t>
            </a:r>
          </a:p>
          <a:p>
            <a:r>
              <a:rPr kumimoji="1" lang="ja-JP" altLang="en-US" sz="1200" b="0" i="0" u="none" strike="noStrike" kern="1200" baseline="0" dirty="0" smtClean="0">
                <a:solidFill>
                  <a:schemeClr val="tx1"/>
                </a:solidFill>
                <a:latin typeface="+mn-lt"/>
                <a:ea typeface="+mn-ea"/>
                <a:cs typeface="+mn-cs"/>
              </a:rPr>
              <a:t>しかし、そういう思いや、その思いからくる政策提言を支えているのは、あくまで</a:t>
            </a:r>
            <a:r>
              <a:rPr kumimoji="1" lang="ja-JP" altLang="en-US" sz="1200" b="0" i="0" u="none" strike="noStrike" kern="1200" baseline="0" dirty="0" smtClean="0">
                <a:solidFill>
                  <a:schemeClr val="tx1"/>
                </a:solidFill>
                <a:latin typeface="+mn-lt"/>
                <a:ea typeface="+mn-ea"/>
                <a:cs typeface="+mn-cs"/>
              </a:rPr>
              <a:t>も世界中から集めた一時文献である「</a:t>
            </a:r>
            <a:r>
              <a:rPr kumimoji="1" lang="ja-JP" altLang="en-US" sz="1200" b="0" i="0" u="none" strike="noStrike" kern="1200" baseline="0" dirty="0" smtClean="0">
                <a:solidFill>
                  <a:schemeClr val="tx1"/>
                </a:solidFill>
                <a:latin typeface="+mn-lt"/>
                <a:ea typeface="+mn-ea"/>
                <a:cs typeface="+mn-cs"/>
              </a:rPr>
              <a:t>データ」です。</a:t>
            </a:r>
            <a:r>
              <a:rPr kumimoji="1" lang="ja-JP" altLang="en-US" sz="1200" kern="1200" dirty="0" smtClean="0">
                <a:solidFill>
                  <a:schemeClr val="tx1"/>
                </a:solidFill>
                <a:effectLst/>
                <a:latin typeface="+mn-lt"/>
                <a:ea typeface="+mn-ea"/>
                <a:cs typeface="+mn-cs"/>
              </a:rPr>
              <a:t>彼は資本主義がどのように進化するか、または退廃するかにはあまり関心がなく、膨大な統計資料を集めて、資本そのものがどこに集まってくるか、それによってどのような格差が生まれるかに強い関心を抱いているよう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彼は「マルクスなんかどうでもいい。私は彼に関心を抱いたことはない」と自嘲的に延べていますが、このままいけば、マルクスの言った通りの世の中になることを憂い、資本主義の下で、国民の各層に資本が均等に分配される方法を模索しています。資本に格差が生まれることから不平等感が生じ、それが社会的な不満に発展していきます。</a:t>
            </a:r>
          </a:p>
          <a:p>
            <a:r>
              <a:rPr kumimoji="1" lang="ja-JP" altLang="en-US" sz="1200" b="0" i="0" u="none" strike="noStrike" kern="1200" baseline="0" dirty="0" smtClean="0">
                <a:solidFill>
                  <a:schemeClr val="tx1"/>
                </a:solidFill>
                <a:latin typeface="+mn-lt"/>
                <a:ea typeface="+mn-ea"/>
                <a:cs typeface="+mn-cs"/>
              </a:rPr>
              <a:t>資産の格差をなくするために、ピケティが提案するのは、世界規模な公平な資本課税です。資本の集中を防ぐために累進的な課税が望ましいといっていますが、それが個々の資産家とっては、たいした額ではなくても、それを世界的規模で実施しょうとすれば、大きな困難を伴うでしょう。</a:t>
            </a:r>
          </a:p>
          <a:p>
            <a:r>
              <a:rPr kumimoji="1" lang="ja-JP" altLang="en-US" sz="1200" b="0" i="0" u="none" strike="noStrike" kern="1200" baseline="0" dirty="0" smtClean="0">
                <a:solidFill>
                  <a:schemeClr val="tx1"/>
                </a:solidFill>
                <a:latin typeface="+mn-lt"/>
                <a:ea typeface="+mn-ea"/>
                <a:cs typeface="+mn-cs"/>
              </a:rPr>
              <a:t>ただ、この提案の正しいところは、世界の対外純資産は対外債務より</a:t>
            </a:r>
            <a:r>
              <a:rPr kumimoji="1" lang="en-US" altLang="ja-JP" sz="1200" b="0" i="0" u="none" strike="noStrike" kern="1200" baseline="0" dirty="0" smtClean="0">
                <a:solidFill>
                  <a:schemeClr val="tx1"/>
                </a:solidFill>
                <a:latin typeface="+mn-lt"/>
                <a:ea typeface="+mn-ea"/>
                <a:cs typeface="+mn-cs"/>
              </a:rPr>
              <a:t>10%</a:t>
            </a:r>
            <a:r>
              <a:rPr kumimoji="1" lang="ja-JP" altLang="en-US" sz="1200" b="0" i="0" u="none" strike="noStrike" kern="1200" baseline="0" dirty="0" smtClean="0">
                <a:solidFill>
                  <a:schemeClr val="tx1"/>
                </a:solidFill>
                <a:latin typeface="+mn-lt"/>
                <a:ea typeface="+mn-ea"/>
                <a:cs typeface="+mn-cs"/>
              </a:rPr>
              <a:t>近く少なく、大企業や富裕層の人々が納めるべき巨額の税金がタックス・ヘイブンの国々に</a:t>
            </a:r>
            <a:r>
              <a:rPr kumimoji="1" lang="ja-JP" altLang="en-US" sz="1200" b="0" i="0" u="none" strike="noStrike" kern="1200" baseline="0" dirty="0" err="1" smtClean="0">
                <a:solidFill>
                  <a:schemeClr val="tx1"/>
                </a:solidFill>
                <a:latin typeface="+mn-lt"/>
                <a:ea typeface="+mn-ea"/>
                <a:cs typeface="+mn-cs"/>
              </a:rPr>
              <a:t>が</a:t>
            </a:r>
            <a:r>
              <a:rPr kumimoji="1" lang="ja-JP" altLang="en-US" sz="1200" b="0" i="0" u="none" strike="noStrike" kern="1200" baseline="0" dirty="0" smtClean="0">
                <a:solidFill>
                  <a:schemeClr val="tx1"/>
                </a:solidFill>
                <a:latin typeface="+mn-lt"/>
                <a:ea typeface="+mn-ea"/>
                <a:cs typeface="+mn-cs"/>
              </a:rPr>
              <a:t>逃避しているので、このような脱税を止めないと、最上位層の所得が捕捉できず、遠からず税制が崩壊すると述べています。</a:t>
            </a:r>
          </a:p>
          <a:p>
            <a:r>
              <a:rPr kumimoji="1" lang="ja-JP" altLang="en-US" sz="1200" b="0" i="0" u="none" strike="noStrike" kern="1200" baseline="0" dirty="0" smtClean="0">
                <a:solidFill>
                  <a:schemeClr val="tx1"/>
                </a:solidFill>
                <a:latin typeface="+mn-lt"/>
                <a:ea typeface="+mn-ea"/>
                <a:cs typeface="+mn-cs"/>
              </a:rPr>
              <a:t>地球レベルの公正な資本主義を実現するためには、各国政府のエゴイズムとの熾烈な経済的闘争を起こす必要があるのです。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シェルドンが提唱する職業奉仕を実現するためには、ピケティの忠告に従う必要があります。新資本主義は資本の格差を大きくし、資本主義経済の下で富を均等に分割する社会を作るという点では、まさしくシェルドンが目指し、かつ実践していた経営学と相通じるものがあります。そこで、敢えて現在の経営者の浅はかな流れに警鐘を鳴らす意味から、両者の考え方を対比することを試み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smtClean="0">
                <a:solidFill>
                  <a:schemeClr val="tx1"/>
                </a:solidFill>
                <a:latin typeface="+mn-lt"/>
                <a:ea typeface="+mn-ea"/>
                <a:cs typeface="+mn-cs"/>
              </a:rPr>
              <a:t>シェルドンはすべての文献の最後の言葉を</a:t>
            </a:r>
            <a:r>
              <a:rPr kumimoji="1" lang="en-US" altLang="ja-JP" sz="1200" b="0" i="0" u="none" strike="noStrike" kern="1200" baseline="0" dirty="0" smtClean="0">
                <a:solidFill>
                  <a:schemeClr val="tx1"/>
                </a:solidFill>
                <a:latin typeface="+mn-lt"/>
                <a:ea typeface="+mn-ea"/>
                <a:cs typeface="+mn-cs"/>
              </a:rPr>
              <a:t>He profits most who serves best</a:t>
            </a:r>
            <a:r>
              <a:rPr kumimoji="1" lang="ja-JP" altLang="en-US" sz="1200" b="0" i="0" u="none" strike="noStrike" kern="1200" baseline="0" dirty="0" smtClean="0">
                <a:solidFill>
                  <a:schemeClr val="tx1"/>
                </a:solidFill>
                <a:latin typeface="+mn-lt"/>
                <a:ea typeface="+mn-ea"/>
                <a:cs typeface="+mn-cs"/>
              </a:rPr>
              <a:t>で結んでいます。シェルドンは、このモットーを純然たる経営学の理念であり、黄金律を別な言葉で説いたものだと述べていま す。</a:t>
            </a:r>
          </a:p>
          <a:p>
            <a:r>
              <a:rPr kumimoji="1" lang="ja-JP" altLang="en-US" sz="1200" b="0" i="0" u="none" strike="noStrike" kern="1200" baseline="0" dirty="0" smtClean="0">
                <a:solidFill>
                  <a:schemeClr val="tx1"/>
                </a:solidFill>
                <a:latin typeface="+mn-lt"/>
                <a:ea typeface="+mn-ea"/>
                <a:cs typeface="+mn-cs"/>
              </a:rPr>
              <a:t>黄金律は宗教ではなく哲学であり、自分が他人からしてもらいたいと考えることを、まず他人にすること。すなわち自分が金銭を儲けたいと思うのなら、まず他人を儲けさせることであり、先に奉仕があれば、必ず後から報酬がつい てくると説いています。</a:t>
            </a:r>
          </a:p>
          <a:p>
            <a:r>
              <a:rPr kumimoji="1" lang="ja-JP" altLang="en-US" sz="1200" b="0" i="0" u="none" strike="noStrike" kern="1200" baseline="0" dirty="0" smtClean="0">
                <a:solidFill>
                  <a:schemeClr val="tx1"/>
                </a:solidFill>
                <a:latin typeface="+mn-lt"/>
                <a:ea typeface="+mn-ea"/>
                <a:cs typeface="+mn-cs"/>
              </a:rPr>
              <a:t>他人に対する奉仕が原因となって、利益という結果が得られるのです。</a:t>
            </a:r>
          </a:p>
          <a:p>
            <a:r>
              <a:rPr kumimoji="1" lang="ja-JP" altLang="en-US" sz="1200" b="0" i="0" u="none" strike="noStrike" kern="1200" baseline="0" dirty="0" smtClean="0">
                <a:solidFill>
                  <a:schemeClr val="tx1"/>
                </a:solidFill>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ビジネスマンの目的は発展的な事業を構築することであり、その目的を達成するためには、奉仕の理念に基づいて、継続的に利益をもたらす顧客を確保することが必要なのです。</a:t>
            </a:r>
          </a:p>
          <a:p>
            <a:r>
              <a:rPr kumimoji="1" lang="ja-JP" altLang="en-US" sz="1200" b="0" i="0" u="none" strike="noStrike" kern="1200" baseline="0" dirty="0" smtClean="0">
                <a:solidFill>
                  <a:schemeClr val="tx1"/>
                </a:solidFill>
                <a:latin typeface="+mn-lt"/>
                <a:ea typeface="+mn-ea"/>
                <a:cs typeface="+mn-cs"/>
              </a:rPr>
              <a:t>シェルドンの斬新な経営理論は、過酷な資本主義が労働者を徹底的に搾取していた時代に、労働者の立場を理解し、利益を適切にシェアしながら、継続的に利益をもたらす顧客を確保する目的で事業を営むことを提唱したものであり、その考え方を順守したシェルドン・スクールの卒業生の努力によって、現在の資本主義社会の発展をもたらせたと言っても過言ではありません。</a:t>
            </a: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が必要です。資本家が利益を独占するのではなくて、従業員や取引に関係する人たちと適正に再配分することが継続的に利益を得る方法なのです。</a:t>
            </a:r>
          </a:p>
          <a:p>
            <a:r>
              <a:rPr kumimoji="1" lang="ja-JP" altLang="ja-JP" sz="1200" kern="1200" dirty="0" smtClean="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従業員の雇用主に対する責務は、最善を尽くして働くこと。過失を最小限におさえること。会社の管理運営に協力することが要請されます。</a:t>
            </a:r>
          </a:p>
          <a:p>
            <a:r>
              <a:rPr kumimoji="1" lang="ja-JP" altLang="ja-JP" sz="1200" kern="1200" dirty="0" smtClean="0">
                <a:solidFill>
                  <a:schemeClr val="tx1"/>
                </a:solidFill>
                <a:effectLst/>
                <a:latin typeface="+mn-lt"/>
                <a:ea typeface="+mn-ea"/>
                <a:cs typeface="+mn-cs"/>
              </a:rPr>
              <a:t>雇用主と従業員がこの三種類の責務をお互いに果たすことが、会社の発展に繋がるのです。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ビジネスマンの目的は発展的な事業を構築することであり、その目的を達成するためには、次の五つのステップを達成しなければなりません。</a:t>
            </a:r>
            <a:endParaRPr kumimoji="1" lang="ja-JP" altLang="en-US"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先ず、価値ある奉仕を実践しようという願望を持つことです。本来人間の心にあるのは豊かな金銭的欲望ですが、貴重な奉仕を行う本当の願望は経済的な願望だけではありません。</a:t>
            </a:r>
          </a:p>
          <a:p>
            <a:pPr lvl="0"/>
            <a:endParaRPr kumimoji="1" lang="ja-JP" altLang="en-US"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その願望をかなえるためには、奉仕を実践に移す能力を開発しなければなりません。すなわち知的な能力、心の信頼性、身体の耐久性が必要になってきます。</a:t>
            </a:r>
          </a:p>
          <a:p>
            <a:pPr lvl="0"/>
            <a:endParaRPr kumimoji="1" lang="ja-JP" altLang="en-US"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開発された能力は、行動することで機能を発揮します。</a:t>
            </a:r>
          </a:p>
          <a:p>
            <a:pPr lvl="0"/>
            <a:endParaRPr kumimoji="1" lang="ja-JP" altLang="en-US"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現実に行われた奉仕には、正当な報酬が支払われなければなりません。これは経営者にも従業員にもその奉仕に相応しい適正な報酬が支払われなければならないことを意味します。</a:t>
            </a:r>
          </a:p>
          <a:p>
            <a:pPr lvl="0"/>
            <a:endParaRPr kumimoji="1" lang="ja-JP" altLang="en-US"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奉仕の対価として得た報酬は、貯蓄や活用や節約によって利益を保全しなければなりません。</a:t>
            </a:r>
          </a:p>
          <a:p>
            <a:r>
              <a:rPr kumimoji="1" lang="ja-JP" altLang="ja-JP" sz="1200" kern="1200" dirty="0" smtClean="0">
                <a:solidFill>
                  <a:schemeClr val="tx1"/>
                </a:solidFill>
                <a:effectLst/>
                <a:latin typeface="+mn-lt"/>
                <a:ea typeface="+mn-ea"/>
                <a:cs typeface="+mn-cs"/>
              </a:rPr>
              <a:t>これらの五つのステップを達成するために必要なのが教育です。</a:t>
            </a: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t>実業と虚業との違いは、事業を経営する目的が職業を通じて社会に貢献するためか、それとも単に金儲けをするためかで区別されます。利益の追求を第一義に掲げるこれらの疑似投資家たちは虚業家だということになります。</a:t>
            </a:r>
          </a:p>
          <a:p>
            <a:pPr>
              <a:defRPr/>
            </a:pPr>
            <a:r>
              <a:rPr lang="ja-JP" altLang="en-US" dirty="0" smtClean="0"/>
              <a:t>これらの虚業家たちは、利益の追求のみを唯一の目的として、あらゆるものを投資の対象にして、コンピューター工学を駆使しながら、安い時に買い、高い時に売るという作業を繰り返すのです。そこには職業を通じて社会に奉仕するという考えはまったくありません。</a:t>
            </a:r>
          </a:p>
          <a:p>
            <a:pPr>
              <a:defRPr/>
            </a:pPr>
            <a:endParaRPr lang="ja-JP" altLang="en-US" dirty="0" smtClean="0">
              <a:solidFill>
                <a:schemeClr val="bg2">
                  <a:lumMod val="20000"/>
                  <a:lumOff val="80000"/>
                </a:schemeClr>
              </a:solidFill>
            </a:endParaRPr>
          </a:p>
          <a:p>
            <a:pPr>
              <a:defRPr/>
            </a:pPr>
            <a:r>
              <a:rPr lang="ja-JP" altLang="en-US" dirty="0" smtClean="0">
                <a:solidFill>
                  <a:schemeClr val="bg2">
                    <a:lumMod val="20000"/>
                    <a:lumOff val="80000"/>
                  </a:schemeClr>
                </a:solidFill>
              </a:rPr>
              <a:t>会社・従業員・顧客の利益のための</a:t>
            </a:r>
            <a:r>
              <a:rPr lang="en-US" altLang="ja-JP" dirty="0" smtClean="0">
                <a:solidFill>
                  <a:schemeClr val="bg2">
                    <a:lumMod val="20000"/>
                    <a:lumOff val="80000"/>
                  </a:schemeClr>
                </a:solidFill>
              </a:rPr>
              <a:t>M&amp;A</a:t>
            </a:r>
            <a:r>
              <a:rPr lang="ja-JP" altLang="en-US" dirty="0" smtClean="0">
                <a:solidFill>
                  <a:schemeClr val="bg2">
                    <a:lumMod val="20000"/>
                    <a:lumOff val="80000"/>
                  </a:schemeClr>
                </a:solidFill>
              </a:rPr>
              <a:t>は立派な実業ですが、会社乗っ取りのための</a:t>
            </a:r>
            <a:r>
              <a:rPr lang="en-US" altLang="ja-JP" dirty="0" smtClean="0">
                <a:solidFill>
                  <a:schemeClr val="bg2">
                    <a:lumMod val="20000"/>
                    <a:lumOff val="80000"/>
                  </a:schemeClr>
                </a:solidFill>
              </a:rPr>
              <a:t>M&amp;A</a:t>
            </a:r>
            <a:r>
              <a:rPr lang="ja-JP" altLang="en-US" dirty="0" smtClean="0">
                <a:solidFill>
                  <a:schemeClr val="bg2">
                    <a:lumMod val="20000"/>
                    <a:lumOff val="80000"/>
                  </a:schemeClr>
                </a:solidFill>
              </a:rPr>
              <a:t>は虚業ということになります。</a:t>
            </a:r>
          </a:p>
          <a:p>
            <a:r>
              <a:rPr lang="ja-JP" altLang="en-US" dirty="0" smtClean="0"/>
              <a:t>そしてこれらの虚業家たちによる不祥事が世界各地で起こりました。</a:t>
            </a:r>
            <a:r>
              <a:rPr kumimoji="1" lang="ja-JP" altLang="en-US" sz="1200" b="0" i="0" u="none" strike="noStrike" kern="1200" baseline="0" dirty="0" smtClean="0">
                <a:solidFill>
                  <a:schemeClr val="tx1"/>
                </a:solidFill>
                <a:latin typeface="+mn-lt"/>
                <a:ea typeface="+mn-ea"/>
                <a:cs typeface="+mn-cs"/>
              </a:rPr>
              <a:t>従って、ロータリーは左派である共産主義は資本主義と対立するから、右派である新資本主義は 実業ではなく虚業であるという理由で一線を画しているのです。</a:t>
            </a:r>
          </a:p>
          <a:p>
            <a:endParaRPr kumimoji="1" lang="ja-JP" altLang="en-US"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従来は国際ロータリーが標準職業分類表を制定して、各クラブはそれに従って会員に職業分類を貸与していたのですが、</a:t>
            </a:r>
            <a:r>
              <a:rPr kumimoji="1" lang="en-US" altLang="ja-JP" sz="1200" b="0" i="0" u="none" strike="noStrike" kern="1200" baseline="0" dirty="0" smtClean="0">
                <a:solidFill>
                  <a:schemeClr val="tx1"/>
                </a:solidFill>
                <a:latin typeface="+mn-lt"/>
                <a:ea typeface="+mn-ea"/>
                <a:cs typeface="+mn-cs"/>
              </a:rPr>
              <a:t>1963</a:t>
            </a:r>
            <a:r>
              <a:rPr kumimoji="1" lang="ja-JP" altLang="en-US" sz="1200" b="0" i="0" u="none" strike="noStrike" kern="1200" baseline="0" dirty="0" smtClean="0">
                <a:solidFill>
                  <a:schemeClr val="tx1"/>
                </a:solidFill>
                <a:latin typeface="+mn-lt"/>
                <a:ea typeface="+mn-ea"/>
                <a:cs typeface="+mn-cs"/>
              </a:rPr>
              <a:t>年の「職業分類の概要」発行を最後に、標準職業分類表の発行を含めた一切の作業を中止したままで現在に至っております。従ってそれ以降は各クラブが独自の職業分類表を作らざるを得なくなると同時に、現実には予め作成した職業分類表に従って、会員増強を図るのではなく、入会した会員に当てはまる職業分類をあてがうという、本末転倒ともいえる状態が続いているのが現状です。</a:t>
            </a:r>
          </a:p>
          <a:p>
            <a:r>
              <a:rPr kumimoji="1" lang="ja-JP" altLang="en-US" sz="1200" b="0" i="0" u="none" strike="noStrike" kern="1200" baseline="0" dirty="0" smtClean="0">
                <a:solidFill>
                  <a:schemeClr val="tx1"/>
                </a:solidFill>
                <a:latin typeface="+mn-lt"/>
                <a:ea typeface="+mn-ea"/>
                <a:cs typeface="+mn-cs"/>
              </a:rPr>
              <a:t>最近は金融やコンピューター関係でロータリアンとして疑義を抱かざるを得ない職業分類を散見します。</a:t>
            </a:r>
          </a:p>
          <a:p>
            <a:r>
              <a:rPr kumimoji="1" lang="ja-JP" altLang="en-US" sz="1200" b="0" i="0" u="none" strike="noStrike" kern="1200" baseline="0" dirty="0" smtClean="0">
                <a:solidFill>
                  <a:schemeClr val="tx1"/>
                </a:solidFill>
                <a:latin typeface="+mn-lt"/>
                <a:ea typeface="+mn-ea"/>
                <a:cs typeface="+mn-cs"/>
              </a:rPr>
              <a:t>会員増強が如何に必要であろうと、虚業の人には決して職業分類を貸与してはならないのです。</a:t>
            </a:r>
            <a:endParaRPr kumimoji="1" lang="ja-JP" altLang="en-US" dirty="0"/>
          </a:p>
        </p:txBody>
      </p:sp>
      <p:sp>
        <p:nvSpPr>
          <p:cNvPr id="645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A4486-D4F3-41AB-9DDF-82BA105A2981}" type="slidenum">
              <a:rPr lang="ja-JP" altLang="en-US" smtClean="0"/>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1970</a:t>
            </a:r>
            <a:r>
              <a:rPr lang="ja-JP" altLang="en-US" dirty="0" smtClean="0"/>
              <a:t>年代半ば頃から企業の国際化が進んでグローバル時代に突入してすると、従来の資本家に投資ファンドに代表される疑似資本家が加ってきて、高利回りを期待する投資家がこれに群がり、莫大な資本を動かすまでに成長します。この構図のことを新資本主義と表現しています。</a:t>
            </a:r>
          </a:p>
          <a:p>
            <a:r>
              <a:rPr lang="ja-JP" altLang="en-US" dirty="0" smtClean="0"/>
              <a:t>新資本主義は</a:t>
            </a:r>
            <a:r>
              <a:rPr lang="ja-JP" altLang="ja-JP" dirty="0" smtClean="0"/>
              <a:t>新自由</a:t>
            </a:r>
            <a:r>
              <a:rPr lang="ja-JP" altLang="en-US" dirty="0" smtClean="0"/>
              <a:t>主義</a:t>
            </a:r>
            <a:r>
              <a:rPr lang="ja-JP" altLang="ja-JP" dirty="0" smtClean="0"/>
              <a:t>と混同</a:t>
            </a:r>
            <a:r>
              <a:rPr lang="ja-JP" altLang="en-US" dirty="0" smtClean="0"/>
              <a:t>され</a:t>
            </a:r>
            <a:r>
              <a:rPr lang="ja-JP" altLang="ja-JP" dirty="0" smtClean="0"/>
              <a:t>やすいのですが、新自由</a:t>
            </a:r>
            <a:r>
              <a:rPr lang="ja-JP" altLang="en-US" dirty="0" smtClean="0"/>
              <a:t>主義</a:t>
            </a:r>
            <a:r>
              <a:rPr lang="ja-JP" altLang="ja-JP" dirty="0" smtClean="0"/>
              <a:t>とは</a:t>
            </a:r>
            <a:r>
              <a:rPr lang="ja-JP" altLang="en-US" dirty="0" smtClean="0"/>
              <a:t>アダム・スミスが</a:t>
            </a:r>
            <a:r>
              <a:rPr lang="ja-JP" altLang="ja-JP" dirty="0" smtClean="0"/>
              <a:t>「国富論」で説いた、政府の規制を緩和・撤廃して民間の自由な活力に任せ成長を促そうとする経済政策の延長線上にありますが、新資本主義が構成要素としている疑似資本家</a:t>
            </a:r>
            <a:r>
              <a:rPr lang="ja-JP" altLang="en-US" dirty="0" smtClean="0"/>
              <a:t>すなわち投資ファンド</a:t>
            </a:r>
            <a:r>
              <a:rPr lang="ja-JP" altLang="ja-JP" dirty="0" smtClean="0"/>
              <a:t>の存在を想定したものではありません。</a:t>
            </a:r>
          </a:p>
          <a:p>
            <a:endParaRPr lang="ja-JP" altLang="en-US" dirty="0" smtClean="0"/>
          </a:p>
          <a:p>
            <a:r>
              <a:rPr lang="ja-JP" altLang="en-US" dirty="0" smtClean="0"/>
              <a:t>この疑似資本家というのは自分たちは資本家ではありませんが、お金を持っている人たちから資金をかき集めて、その資金をレバレッジなどの技法を使って何十倍いや何百倍にも増幅させて、オイル、穀物、不動産などあらゆる分野にデリバティブ</a:t>
            </a:r>
            <a:r>
              <a:rPr lang="en-US" altLang="ja-JP" dirty="0" smtClean="0"/>
              <a:t>(</a:t>
            </a:r>
            <a:r>
              <a:rPr lang="ja-JP" altLang="en-US" dirty="0" smtClean="0"/>
              <a:t>先物投資</a:t>
            </a:r>
            <a:r>
              <a:rPr lang="en-US" altLang="ja-JP" dirty="0" smtClean="0"/>
              <a:t>)</a:t>
            </a:r>
            <a:r>
              <a:rPr lang="ja-JP" altLang="en-US" dirty="0" smtClean="0"/>
              <a:t>をかけて、人為的なバブル景気を作りました。ガソリン、穀物価格、貴金属の高騰やドバイにおける異常とも言える不動産景気などは、すべて投資ファンドによって引き起こされたものです。さらにこれらの取引の大部分はコンピューターを駆使した超高速、超高額なもので、従来の銀行による取引とは全く異質なものです。</a:t>
            </a:r>
          </a:p>
          <a:p>
            <a:r>
              <a:rPr lang="ja-JP" altLang="en-US" dirty="0" smtClean="0"/>
              <a:t>さらに問題を大きくしたのは投資ファンドにつぎ込まれた資金が、個人資産やオイル・マネーのみならず、大きな利回りを期待した世界中の銀行や年金がこれに飛びついたことです。日本の企業年金も例外ではありません。</a:t>
            </a:r>
          </a:p>
          <a:p>
            <a:r>
              <a:rPr lang="ja-JP" altLang="en-US" dirty="0" smtClean="0"/>
              <a:t>アメリカではスチール・パートナーズなどの数多くの投資ファンドが生まれ、その後ほとんどの投資銀行や証券会社がこれに加わりました。日本</a:t>
            </a:r>
            <a:r>
              <a:rPr lang="ja-JP" altLang="en-US" dirty="0" smtClean="0"/>
              <a:t>でも若手の投資家が</a:t>
            </a:r>
            <a:r>
              <a:rPr lang="ja-JP" altLang="en-US" dirty="0" smtClean="0"/>
              <a:t>これを真似し、メガ・バンクがこれに</a:t>
            </a:r>
            <a:r>
              <a:rPr lang="ja-JP" altLang="en-US" dirty="0" smtClean="0"/>
              <a:t>続きました。</a:t>
            </a:r>
            <a:r>
              <a:rPr lang="ja-JP" altLang="en-US" dirty="0" smtClean="0"/>
              <a:t>さらに利益のみを目的とした</a:t>
            </a:r>
            <a:r>
              <a:rPr lang="en-US" altLang="ja-JP" dirty="0" smtClean="0"/>
              <a:t>M&amp;A</a:t>
            </a:r>
            <a:r>
              <a:rPr lang="ja-JP" altLang="en-US" dirty="0" smtClean="0"/>
              <a:t>が横行します。</a:t>
            </a:r>
          </a:p>
          <a:p>
            <a:r>
              <a:rPr lang="en-US" altLang="ja-JP" dirty="0" smtClean="0"/>
              <a:t>2006</a:t>
            </a:r>
            <a:r>
              <a:rPr lang="ja-JP" altLang="en-US" dirty="0" smtClean="0"/>
              <a:t>年頃から起こったサブプライム・ローンの不良債権問題はやがてリーマン・ショックにまで発展して、新資本主義経済のもろさを露見しました。</a:t>
            </a:r>
          </a:p>
          <a:p>
            <a:endParaRPr lang="ja-JP" altLang="en-US" dirty="0" smtClean="0"/>
          </a:p>
        </p:txBody>
      </p:sp>
      <p:sp>
        <p:nvSpPr>
          <p:cNvPr id="634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BBE660-0BEF-4C57-8017-893EAD8BCD75}" type="slidenum">
              <a:rPr lang="ja-JP" altLang="en-US" smtClean="0"/>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日本における金融機関の資産の大部分は国債です。大手企業</a:t>
            </a:r>
            <a:r>
              <a:rPr kumimoji="1" lang="ja-JP" altLang="en-US" dirty="0" smtClean="0"/>
              <a:t>は暗黒の</a:t>
            </a:r>
            <a:r>
              <a:rPr kumimoji="1" lang="en-US" altLang="ja-JP" dirty="0" smtClean="0"/>
              <a:t>20</a:t>
            </a:r>
            <a:r>
              <a:rPr kumimoji="1" lang="ja-JP" altLang="en-US" dirty="0" smtClean="0"/>
              <a:t>年にこりて、かなり</a:t>
            </a:r>
            <a:r>
              <a:rPr kumimoji="1" lang="ja-JP" altLang="en-US" dirty="0" smtClean="0"/>
              <a:t>の額を内部留保金として塩漬けにしていますが、欧米ではタックス・ヘーブンの国に本社や生活の拠点を移して実質的な脱税をしているケースが多いようです。日本</a:t>
            </a:r>
            <a:r>
              <a:rPr kumimoji="1" lang="ja-JP" altLang="en-US" sz="1200" dirty="0" smtClean="0"/>
              <a:t>政府は</a:t>
            </a:r>
            <a:r>
              <a:rPr kumimoji="1" lang="en-US" altLang="ja-JP" sz="1200" dirty="0" smtClean="0"/>
              <a:t>1000</a:t>
            </a:r>
            <a:r>
              <a:rPr kumimoji="1" lang="ja-JP" altLang="en-US" sz="1200" dirty="0" smtClean="0"/>
              <a:t>兆の負債がありますが、国民は</a:t>
            </a:r>
            <a:r>
              <a:rPr kumimoji="1" lang="en-US" altLang="ja-JP" sz="1200" dirty="0" smtClean="0"/>
              <a:t>1400</a:t>
            </a:r>
            <a:r>
              <a:rPr kumimoji="1" lang="ja-JP" altLang="en-US" sz="1200" dirty="0" smtClean="0"/>
              <a:t>兆の資産を保有しているので、全く財政的には問題ないというのがピケティの見解です。なおアメリカやヨーロッパほどではありませんが、かなり多くの資産家が</a:t>
            </a:r>
            <a:r>
              <a:rPr kumimoji="1" lang="ja-JP" altLang="en-US" dirty="0" smtClean="0"/>
              <a:t>タックス・ヘーブンの国の恩恵を受けている模様です。</a:t>
            </a:r>
            <a:endParaRPr kumimoji="1"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15</a:t>
            </a:fld>
            <a:endParaRPr kumimoji="1" lang="ja-JP" altLang="en-US"/>
          </a:p>
        </p:txBody>
      </p:sp>
    </p:spTree>
    <p:extLst>
      <p:ext uri="{BB962C8B-B14F-4D97-AF65-F5344CB8AC3E}">
        <p14:creationId xmlns:p14="http://schemas.microsoft.com/office/powerpoint/2010/main" val="188787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日本の負債が</a:t>
            </a:r>
            <a:r>
              <a:rPr kumimoji="1" lang="en-US" altLang="ja-JP" dirty="0" smtClean="0"/>
              <a:t>1000</a:t>
            </a:r>
            <a:r>
              <a:rPr kumimoji="1" lang="ja-JP" altLang="en-US" dirty="0" smtClean="0"/>
              <a:t>兆を超えて、あたかも破産寸前のように言う人がいますが、これは政府の負債が</a:t>
            </a:r>
            <a:r>
              <a:rPr kumimoji="1" lang="en-US" altLang="ja-JP" dirty="0" smtClean="0"/>
              <a:t>1000</a:t>
            </a:r>
            <a:r>
              <a:rPr kumimoji="1" lang="ja-JP" altLang="en-US" dirty="0" smtClean="0"/>
              <a:t>兆を超したという意味であって、国民も</a:t>
            </a:r>
            <a:r>
              <a:rPr kumimoji="1" lang="en-US" altLang="ja-JP" dirty="0" smtClean="0"/>
              <a:t>1400</a:t>
            </a:r>
            <a:r>
              <a:rPr kumimoji="1" lang="ja-JP" altLang="en-US" dirty="0" smtClean="0"/>
              <a:t>兆円を超す資産を持っています。政府の負債の</a:t>
            </a:r>
            <a:r>
              <a:rPr kumimoji="1" lang="en-US" altLang="ja-JP" dirty="0" smtClean="0"/>
              <a:t>94%</a:t>
            </a:r>
            <a:r>
              <a:rPr kumimoji="1" lang="ja-JP" altLang="en-US" dirty="0" smtClean="0"/>
              <a:t>は国債という形で国内の銀行や国民が持っているので、いつでも取り崩すことができます。</a:t>
            </a:r>
          </a:p>
          <a:p>
            <a:r>
              <a:rPr kumimoji="1" lang="ja-JP" altLang="en-US" dirty="0" smtClean="0"/>
              <a:t>それに</a:t>
            </a:r>
            <a:r>
              <a:rPr kumimoji="1" lang="en-US" altLang="ja-JP" dirty="0" smtClean="0"/>
              <a:t>240</a:t>
            </a:r>
            <a:r>
              <a:rPr kumimoji="1" lang="ja-JP" altLang="en-US" dirty="0" smtClean="0"/>
              <a:t>兆円という対外債権は世界一の金額で、いつでも回収可能であり、企業の内部留保金</a:t>
            </a:r>
            <a:r>
              <a:rPr kumimoji="1" lang="en-US" altLang="ja-JP" dirty="0" smtClean="0"/>
              <a:t>324</a:t>
            </a:r>
            <a:r>
              <a:rPr kumimoji="1" lang="ja-JP" altLang="en-US" dirty="0" smtClean="0"/>
              <a:t>兆円も貯金に等しく、世界一裕福な国であり、債務の裏付けのないギリシャやイタリアなどの</a:t>
            </a:r>
            <a:r>
              <a:rPr kumimoji="1" lang="en-US" altLang="ja-JP" dirty="0" smtClean="0"/>
              <a:t>EU</a:t>
            </a:r>
            <a:r>
              <a:rPr kumimoji="1" lang="ja-JP" altLang="en-US" dirty="0" smtClean="0"/>
              <a:t>とは大きな違いがあります。</a:t>
            </a:r>
          </a:p>
          <a:p>
            <a:r>
              <a:rPr kumimoji="1" lang="ja-JP" altLang="en-US" dirty="0" smtClean="0"/>
              <a:t>ここで強調しておきたいのは、</a:t>
            </a:r>
            <a:r>
              <a:rPr kumimoji="1" lang="en-US" altLang="ja-JP" dirty="0" smtClean="0"/>
              <a:t>1400</a:t>
            </a:r>
            <a:r>
              <a:rPr kumimoji="1" lang="ja-JP" altLang="en-US" dirty="0" smtClean="0"/>
              <a:t>兆円を超す国民の資産も、</a:t>
            </a:r>
            <a:r>
              <a:rPr kumimoji="1" lang="en-US" altLang="ja-JP" dirty="0" smtClean="0"/>
              <a:t>324</a:t>
            </a:r>
            <a:r>
              <a:rPr kumimoji="1" lang="ja-JP" altLang="en-US" dirty="0" smtClean="0"/>
              <a:t>兆円の企業の内部留保も、ほとんど塩漬けにされていて、市中に出回ってこないことです。これらのお金に多額の累進課税を掛けることによって、国家財政を豊かにする方を選ぶか、どんどん消費に回して、資金の流れを円滑にする方法を選ぶかです。資産の格差を減らして不平等をなくするためには、どちらかの道を選ぶ必要があ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16</a:t>
            </a:fld>
            <a:endParaRPr kumimoji="1" lang="ja-JP" altLang="en-US"/>
          </a:p>
        </p:txBody>
      </p:sp>
    </p:spTree>
    <p:extLst>
      <p:ext uri="{BB962C8B-B14F-4D97-AF65-F5344CB8AC3E}">
        <p14:creationId xmlns:p14="http://schemas.microsoft.com/office/powerpoint/2010/main" val="840747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イタリアでは個人の貯蓄高は日本を抜いていますが、そのほとんどが銀行に塩漬けされた状態か、資産家の多くは税金の安い国に生活の本拠を移しているために、国内</a:t>
            </a:r>
            <a:r>
              <a:rPr kumimoji="1" lang="ja-JP" altLang="en-US" dirty="0" smtClean="0"/>
              <a:t>の経済取引</a:t>
            </a:r>
            <a:r>
              <a:rPr kumimoji="1" lang="ja-JP" altLang="en-US" dirty="0" smtClean="0"/>
              <a:t>は低調で、企業も内部留保をためる余分な資金はありませんし、その他の国もほぼ同じような状態です。</a:t>
            </a:r>
          </a:p>
          <a:p>
            <a:r>
              <a:rPr kumimoji="1" lang="ja-JP" altLang="en-US" dirty="0" smtClean="0"/>
              <a:t>ほとんどの国</a:t>
            </a:r>
            <a:r>
              <a:rPr kumimoji="1" lang="ja-JP" altLang="en-US" dirty="0" smtClean="0"/>
              <a:t>は高い金利を払って他国</a:t>
            </a:r>
            <a:r>
              <a:rPr kumimoji="1" lang="ja-JP" altLang="en-US" dirty="0" smtClean="0"/>
              <a:t>に国債を買ってもらっていてる状態で、その国の財政</a:t>
            </a:r>
            <a:r>
              <a:rPr kumimoji="1" lang="ja-JP" altLang="en-US" dirty="0" smtClean="0"/>
              <a:t>状態を勘案すれば、</a:t>
            </a:r>
            <a:r>
              <a:rPr kumimoji="1" lang="en-US" altLang="ja-JP" dirty="0" smtClean="0"/>
              <a:t>EU</a:t>
            </a:r>
            <a:r>
              <a:rPr kumimoji="1" lang="ja-JP" altLang="en-US" dirty="0" smtClean="0"/>
              <a:t>という狭い経済圏だけ</a:t>
            </a:r>
            <a:r>
              <a:rPr kumimoji="1" lang="ja-JP" altLang="en-US" dirty="0" smtClean="0"/>
              <a:t>考えてもグローバルな金利を設定することすら不可能です。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17</a:t>
            </a:fld>
            <a:endParaRPr kumimoji="1" lang="ja-JP" altLang="en-US"/>
          </a:p>
        </p:txBody>
      </p:sp>
    </p:spTree>
    <p:extLst>
      <p:ext uri="{BB962C8B-B14F-4D97-AF65-F5344CB8AC3E}">
        <p14:creationId xmlns:p14="http://schemas.microsoft.com/office/powerpoint/2010/main" val="1867105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いずれの国も教育、福祉、貧困対策のために政府の負債は増大する一方です。</a:t>
            </a:r>
          </a:p>
          <a:p>
            <a:r>
              <a:rPr kumimoji="1" lang="ja-JP" altLang="en-US" dirty="0" smtClean="0"/>
              <a:t>これに対比するように、民間資産の貧富の差も大きく進み、これ</a:t>
            </a:r>
            <a:r>
              <a:rPr kumimoji="1" lang="ja-JP" altLang="en-US" dirty="0" smtClean="0"/>
              <a:t>を少しでも緩和</a:t>
            </a:r>
            <a:r>
              <a:rPr kumimoji="1" lang="ja-JP" altLang="en-US" dirty="0" smtClean="0"/>
              <a:t>するために積極的な累進所得税や累進相続税を課すべきだというのがピケティの意見です。それにも関わらず格差は広がる一方で、</a:t>
            </a:r>
            <a:r>
              <a:rPr kumimoji="1" lang="en-US" altLang="ja-JP" dirty="0" smtClean="0"/>
              <a:t>1970</a:t>
            </a:r>
            <a:r>
              <a:rPr kumimoji="1" lang="ja-JP" altLang="en-US" dirty="0" smtClean="0"/>
              <a:t>年代には通常の</a:t>
            </a:r>
            <a:r>
              <a:rPr kumimoji="1" lang="en-US" altLang="ja-JP" dirty="0" smtClean="0"/>
              <a:t>200%</a:t>
            </a:r>
            <a:r>
              <a:rPr kumimoji="1" lang="ja-JP" altLang="en-US" dirty="0" smtClean="0"/>
              <a:t>から</a:t>
            </a:r>
            <a:r>
              <a:rPr kumimoji="1" lang="en-US" altLang="ja-JP" dirty="0" smtClean="0"/>
              <a:t>300%</a:t>
            </a:r>
            <a:r>
              <a:rPr kumimoji="1" lang="ja-JP" altLang="en-US" dirty="0" err="1" smtClean="0"/>
              <a:t>だった</a:t>
            </a:r>
            <a:r>
              <a:rPr kumimoji="1" lang="ja-JP" altLang="en-US" dirty="0" smtClean="0"/>
              <a:t>富裕層の資産は、</a:t>
            </a:r>
            <a:r>
              <a:rPr kumimoji="1" lang="en-US" altLang="ja-JP" dirty="0" smtClean="0"/>
              <a:t>2010</a:t>
            </a:r>
            <a:r>
              <a:rPr kumimoji="1" lang="ja-JP" altLang="en-US" dirty="0" smtClean="0"/>
              <a:t>年には</a:t>
            </a:r>
            <a:r>
              <a:rPr kumimoji="1" lang="en-US" altLang="ja-JP" dirty="0" smtClean="0"/>
              <a:t>400%</a:t>
            </a:r>
            <a:r>
              <a:rPr kumimoji="1" lang="ja-JP" altLang="en-US" dirty="0" smtClean="0"/>
              <a:t>～</a:t>
            </a:r>
            <a:r>
              <a:rPr kumimoji="1" lang="en-US" altLang="ja-JP" dirty="0" smtClean="0"/>
              <a:t>700%</a:t>
            </a:r>
            <a:r>
              <a:rPr kumimoji="1" lang="ja-JP" altLang="en-US" dirty="0" smtClean="0"/>
              <a:t>に増加しました。</a:t>
            </a:r>
          </a:p>
          <a:p>
            <a:r>
              <a:rPr kumimoji="1" lang="ja-JP" altLang="en-US" sz="1200" b="0" i="0" u="none" strike="noStrike" kern="1200" baseline="0" dirty="0" smtClean="0">
                <a:solidFill>
                  <a:schemeClr val="tx1"/>
                </a:solidFill>
                <a:latin typeface="+mn-lt"/>
                <a:ea typeface="+mn-ea"/>
                <a:cs typeface="+mn-cs"/>
              </a:rPr>
              <a:t>なぜ資本／所得比率は再び増えはじめたのでしょうか。それには、二つの原因が考えられます。一つ</a:t>
            </a:r>
            <a:r>
              <a:rPr kumimoji="1" lang="ja-JP" altLang="en-US" sz="1200" b="0" i="0" u="none" strike="noStrike" kern="1200" baseline="0" dirty="0" smtClean="0">
                <a:solidFill>
                  <a:schemeClr val="tx1"/>
                </a:solidFill>
                <a:latin typeface="+mn-lt"/>
                <a:ea typeface="+mn-ea"/>
                <a:cs typeface="+mn-cs"/>
              </a:rPr>
              <a:t>は政府資産の民営化</a:t>
            </a:r>
            <a:r>
              <a:rPr kumimoji="1" lang="ja-JP" altLang="en-US" sz="1200" b="0" i="0" u="none" strike="noStrike" kern="1200" baseline="0" dirty="0" smtClean="0">
                <a:solidFill>
                  <a:schemeClr val="tx1"/>
                </a:solidFill>
                <a:latin typeface="+mn-lt"/>
                <a:ea typeface="+mn-ea"/>
                <a:cs typeface="+mn-cs"/>
              </a:rPr>
              <a:t>、もう一つは、資産価値そのものの上昇です。</a:t>
            </a:r>
          </a:p>
          <a:p>
            <a:r>
              <a:rPr kumimoji="1" lang="ja-JP" altLang="en-US" sz="1200" b="0" i="0" u="none" strike="noStrike" kern="1200" baseline="0" dirty="0" smtClean="0">
                <a:solidFill>
                  <a:schemeClr val="tx1"/>
                </a:solidFill>
                <a:latin typeface="+mn-lt"/>
                <a:ea typeface="+mn-ea"/>
                <a:cs typeface="+mn-cs"/>
              </a:rPr>
              <a:t>民営化から説明すると、１９７０年代以降、各国の民間資本は上昇する一方で、公的資本はじりじりと下落しています。民営化とは、言い換えれば公的資本が民間資本に移行することなので、両者の変動は、公共施設などの民営化が進んだことが、民間資本そのものの価値を上げたためといえるのです。</a:t>
            </a:r>
            <a:endParaRPr kumimoji="1" lang="ja-JP" altLang="en-US" dirty="0" smtClean="0"/>
          </a:p>
          <a:p>
            <a:r>
              <a:rPr kumimoji="1" lang="ja-JP" altLang="en-US" dirty="0" smtClean="0"/>
              <a:t>日本の</a:t>
            </a:r>
            <a:r>
              <a:rPr kumimoji="1" lang="en-US" altLang="ja-JP" dirty="0" smtClean="0"/>
              <a:t>1990</a:t>
            </a:r>
            <a:r>
              <a:rPr kumimoji="1" lang="ja-JP" altLang="en-US" dirty="0" smtClean="0"/>
              <a:t>年が異常に高いのは不動産バブルの影響を受けた結果です。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18</a:t>
            </a:fld>
            <a:endParaRPr kumimoji="1" lang="ja-JP" altLang="en-US"/>
          </a:p>
        </p:txBody>
      </p:sp>
    </p:spTree>
    <p:extLst>
      <p:ext uri="{BB962C8B-B14F-4D97-AF65-F5344CB8AC3E}">
        <p14:creationId xmlns:p14="http://schemas.microsoft.com/office/powerpoint/2010/main" val="369284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一定の階層に資本が集中することから格差が生まれ、それが不公平感につながります。</a:t>
            </a:r>
          </a:p>
          <a:p>
            <a:r>
              <a:rPr kumimoji="1" lang="en-US" altLang="ja-JP" dirty="0" smtClean="0"/>
              <a:t>19</a:t>
            </a:r>
            <a:r>
              <a:rPr kumimoji="1" lang="ja-JP" altLang="en-US" dirty="0" smtClean="0"/>
              <a:t>世紀から</a:t>
            </a:r>
            <a:r>
              <a:rPr kumimoji="1" lang="en-US" altLang="ja-JP" dirty="0" smtClean="0"/>
              <a:t>20</a:t>
            </a:r>
            <a:r>
              <a:rPr kumimoji="1" lang="ja-JP" altLang="en-US" dirty="0" smtClean="0"/>
              <a:t>世紀にかけては、富裕層は数</a:t>
            </a:r>
            <a:r>
              <a:rPr kumimoji="1" lang="en-US" altLang="ja-JP" dirty="0" smtClean="0"/>
              <a:t>%</a:t>
            </a:r>
            <a:r>
              <a:rPr kumimoji="1" lang="ja-JP" altLang="en-US" dirty="0" smtClean="0"/>
              <a:t>の貴族等に限られ、富の移動は相続に限られていました。世代交代の度に相続税を支払い、富裕層の民間資本は徐々に減少していきました。その一方で、現在では特別な技術を持っている人の所得が大きく評価されて、一躍長者番付入りする人も現われていますが、経済的な格差が緩和される傾向は見当たりません。</a:t>
            </a:r>
          </a:p>
          <a:p>
            <a:r>
              <a:rPr kumimoji="1" lang="ja-JP" altLang="en-US" dirty="0" smtClean="0"/>
              <a:t>長者番付をみても、個人も企業も一国に留まるケースはほとんど</a:t>
            </a:r>
            <a:r>
              <a:rPr kumimoji="1" lang="ja-JP" altLang="en-US" dirty="0" smtClean="0"/>
              <a:t>なって、多国籍にまたがってコングロマリット化し、見解</a:t>
            </a:r>
            <a:r>
              <a:rPr kumimoji="1" lang="ja-JP" altLang="en-US" dirty="0" smtClean="0"/>
              <a:t>の相違こそあれ、脱税</a:t>
            </a:r>
            <a:r>
              <a:rPr kumimoji="1" lang="ja-JP" altLang="en-US" dirty="0" smtClean="0"/>
              <a:t>や節税</a:t>
            </a:r>
            <a:r>
              <a:rPr kumimoji="1" lang="ja-JP" altLang="en-US" dirty="0" smtClean="0"/>
              <a:t>の横道を走り抜け、特定の個人と企業のみが潤い、国の負債は膨らむ一方です。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19</a:t>
            </a:fld>
            <a:endParaRPr kumimoji="1" lang="ja-JP" altLang="en-US"/>
          </a:p>
        </p:txBody>
      </p:sp>
    </p:spTree>
    <p:extLst>
      <p:ext uri="{BB962C8B-B14F-4D97-AF65-F5344CB8AC3E}">
        <p14:creationId xmlns:p14="http://schemas.microsoft.com/office/powerpoint/2010/main" val="109731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資本主義の推移について少しおさらいをしましょう。</a:t>
            </a:r>
          </a:p>
          <a:p>
            <a:r>
              <a:rPr lang="ja-JP" altLang="en-US" dirty="0" smtClean="0"/>
              <a:t>産業革命後の極端な資本主義の下では、貴族階級から転化した、少数の資本家が資本を独占して、労働者の対立していた時代でもありました。</a:t>
            </a:r>
          </a:p>
          <a:p>
            <a:r>
              <a:rPr lang="en-US" altLang="ja-JP" dirty="0" smtClean="0"/>
              <a:t>19</a:t>
            </a:r>
            <a:r>
              <a:rPr lang="ja-JP" altLang="en-US" dirty="0" smtClean="0"/>
              <a:t>世紀から</a:t>
            </a:r>
            <a:r>
              <a:rPr lang="en-US" altLang="ja-JP" dirty="0" smtClean="0"/>
              <a:t>20</a:t>
            </a:r>
            <a:r>
              <a:rPr lang="ja-JP" altLang="en-US" dirty="0" smtClean="0"/>
              <a:t>世紀初頭、すなわちロータリーが創立された当時は、醜い資本家の欲望が労働力を搾取した時代でもありました。</a:t>
            </a:r>
            <a:endParaRPr lang="en-US" altLang="ja-JP" dirty="0" smtClean="0"/>
          </a:p>
          <a:p>
            <a:r>
              <a:rPr lang="ja-JP" altLang="en-US" dirty="0" smtClean="0"/>
              <a:t>いかに安い賃金で労働者を雇うかが利潤を増やす鍵となり、そこが労働者の貧困、失業などの問題や、無秩序な自由競争による経済恐慌などの大きな社会矛盾を生む原因になりました。</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39540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における特徴は、特出した資産家は少ない代わりに、国民全体の貯蓄額が極めて多いことが挙げられます。個人が国家の負債を大きく上回る資産を持っている国は他には見当たりませんので、格差を少しでも少なくするように努力する必要があります。</a:t>
            </a:r>
          </a:p>
          <a:p>
            <a:r>
              <a:rPr kumimoji="1" lang="ja-JP" altLang="en-US" dirty="0" smtClean="0"/>
              <a:t>特定な階層に対する課税は、当然のことながら資産家にとっては苦い水になります。もっとも効果的な方法は世代交代に伴う相続税と高額な給与に対する所得税に思い切って高額な累進課税を課すことだと、ピケティは述べています。どこの国に住もうが、働こうが、資産に見合った公平な税制を適用すること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高収益を上げている企業に関しては、過剰な内部留保については罰則付きの追徴課税を考える必要があります。公正を期すためにも第三者機関による監査も必要かも知れません。タックス・ヘーブンが利用できないように、世界中に公正な税制を適用することです。</a:t>
            </a:r>
          </a:p>
          <a:p>
            <a:r>
              <a:rPr kumimoji="1" lang="ja-JP" altLang="en-US" sz="1200" b="0" i="0" u="none" strike="noStrike" kern="1200" baseline="0" dirty="0" smtClean="0">
                <a:solidFill>
                  <a:schemeClr val="tx1"/>
                </a:solidFill>
                <a:latin typeface="+mn-lt"/>
                <a:ea typeface="+mn-ea"/>
                <a:cs typeface="+mn-cs"/>
              </a:rPr>
              <a:t>敢えて累進課税に拘ったのは、この制度によって、企業の資産や口座の可視化が可能になると考えたからです。そして可視化によって企業での雇用機会を増やすなど新たな形の管理が可能になると</a:t>
            </a:r>
            <a:r>
              <a:rPr kumimoji="1" lang="ja-JP" altLang="en-US" sz="1200" b="0" i="0" u="none" strike="noStrike" kern="1200" baseline="0" dirty="0" smtClean="0">
                <a:solidFill>
                  <a:schemeClr val="tx1"/>
                </a:solidFill>
                <a:latin typeface="+mn-lt"/>
                <a:ea typeface="+mn-ea"/>
                <a:cs typeface="+mn-cs"/>
              </a:rPr>
              <a:t>思います。</a:t>
            </a:r>
          </a:p>
          <a:p>
            <a:r>
              <a:rPr kumimoji="1" lang="ja-JP" altLang="en-US" sz="1200" b="0" i="0" u="none" strike="noStrike" kern="1200" baseline="0" dirty="0" smtClean="0">
                <a:solidFill>
                  <a:schemeClr val="tx1"/>
                </a:solidFill>
                <a:latin typeface="+mn-lt"/>
                <a:ea typeface="+mn-ea"/>
                <a:cs typeface="+mn-cs"/>
              </a:rPr>
              <a:t>ロータリーには経営、経済、税務の専門家が数多く在籍しています。ロータリーの広報とはあらゆる分野の専門家がロータリアンとして活動していることを、一般の人に知ってもらうことです。政治資金の不毛の議論を延々と続ける国会運営の無駄を、なぜ天下国家の繁栄に結び付ける議論に変えられないのでしょうか。</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ロータリーには数多くの有能な人材が眠っています。困難</a:t>
            </a:r>
            <a:r>
              <a:rPr kumimoji="1" lang="ja-JP" altLang="en-US" dirty="0" smtClean="0"/>
              <a:t>なことではありますが</a:t>
            </a:r>
            <a:r>
              <a:rPr kumimoji="1" lang="ja-JP" altLang="en-US" dirty="0" smtClean="0"/>
              <a:t>、私たち自らが行動</a:t>
            </a:r>
            <a:r>
              <a:rPr kumimoji="1" lang="ja-JP" altLang="en-US" dirty="0" smtClean="0"/>
              <a:t>を開始しなければ何も変わりません。このような己の身を削るような税法を作ることも、ロータリーの職業奉仕にふさわしい</a:t>
            </a:r>
            <a:r>
              <a:rPr kumimoji="1" lang="ja-JP" altLang="en-US" dirty="0" smtClean="0"/>
              <a:t>活動のひとつなのです。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20</a:t>
            </a:fld>
            <a:endParaRPr kumimoji="1" lang="ja-JP" altLang="en-US"/>
          </a:p>
        </p:txBody>
      </p:sp>
    </p:spTree>
    <p:extLst>
      <p:ext uri="{BB962C8B-B14F-4D97-AF65-F5344CB8AC3E}">
        <p14:creationId xmlns:p14="http://schemas.microsoft.com/office/powerpoint/2010/main" val="4032818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タックス・ヘイブンを巡ってアメリカとスイスで激しい攻防が続いています。当然自国に入るべき税金がこれらの国にかすめとられるわけですから、国際的に協調して、対策をたてるべきです。日本も例外ではありません。オリンパスの損失隠しのためにケイマン諸島に流れた資金は</a:t>
            </a:r>
            <a:r>
              <a:rPr kumimoji="1" lang="en-US" altLang="ja-JP" dirty="0" smtClean="0"/>
              <a:t>15</a:t>
            </a:r>
            <a:r>
              <a:rPr kumimoji="1" lang="ja-JP" altLang="en-US" dirty="0" smtClean="0"/>
              <a:t>兆円に達すると言われています。アップル社はアイルランドと密約を結び、</a:t>
            </a:r>
            <a:r>
              <a:rPr kumimoji="1" lang="en-US" altLang="ja-JP" dirty="0" smtClean="0"/>
              <a:t>12.5%</a:t>
            </a:r>
            <a:r>
              <a:rPr kumimoji="1" lang="ja-JP" altLang="en-US" dirty="0" smtClean="0"/>
              <a:t>の法人税を</a:t>
            </a:r>
            <a:r>
              <a:rPr kumimoji="1" lang="en-US" altLang="ja-JP" dirty="0" smtClean="0"/>
              <a:t>2%</a:t>
            </a:r>
            <a:r>
              <a:rPr kumimoji="1" lang="ja-JP" altLang="en-US" dirty="0" smtClean="0"/>
              <a:t>に抑えることを条件にして子会社の設立を認可しました。アメリカ政府の調査によると</a:t>
            </a:r>
            <a:r>
              <a:rPr kumimoji="1" lang="en-US" altLang="ja-JP" dirty="0" smtClean="0"/>
              <a:t>2010</a:t>
            </a:r>
            <a:r>
              <a:rPr kumimoji="1" lang="ja-JP" altLang="en-US" dirty="0" smtClean="0"/>
              <a:t>年に世界の資産家がタックス・ヘイブンに隠した金融資産の総額は、</a:t>
            </a:r>
            <a:r>
              <a:rPr kumimoji="1" lang="en-US" altLang="ja-JP" dirty="0" smtClean="0"/>
              <a:t>2500</a:t>
            </a:r>
            <a:r>
              <a:rPr kumimoji="1" lang="ja-JP" altLang="en-US" dirty="0" smtClean="0"/>
              <a:t>兆円に達すると報じています。</a:t>
            </a:r>
          </a:p>
          <a:p>
            <a:r>
              <a:rPr lang="ja-JP" altLang="en-US" dirty="0" smtClean="0"/>
              <a:t>タックスヘイブンの問題は、ただ単に脱税の温床というだけではなく、マネーロンダリングなどのさまざまな法律に違反します。税法、刑法、金融規制法などすべてのものに違反する犯罪なのです。</a:t>
            </a:r>
          </a:p>
          <a:p>
            <a:r>
              <a:rPr kumimoji="1" lang="ja-JP" altLang="en-US" dirty="0" smtClean="0"/>
              <a:t>国家間の利害関係が複雑に絡み合うだけに、国際的なネットワークを持つロータリーの職業奉仕の事業として取り組むのに絶好の活動ではないでしょうか。ロータリーは有意な人材の宝庫です。もっともっと大きな世界的な事業に挑戦すべき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21</a:t>
            </a:fld>
            <a:endParaRPr kumimoji="1" lang="ja-JP" altLang="en-US"/>
          </a:p>
        </p:txBody>
      </p:sp>
    </p:spTree>
    <p:extLst>
      <p:ext uri="{BB962C8B-B14F-4D97-AF65-F5344CB8AC3E}">
        <p14:creationId xmlns:p14="http://schemas.microsoft.com/office/powerpoint/2010/main" val="3851677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世紀の半ばごろには世界はどうなっているのでしょうか。国連の人口予測によれば</a:t>
            </a:r>
            <a:r>
              <a:rPr kumimoji="1" lang="en-US" altLang="ja-JP" sz="1200" kern="1200" dirty="0" smtClean="0">
                <a:solidFill>
                  <a:schemeClr val="tx1"/>
                </a:solidFill>
                <a:latin typeface="+mn-lt"/>
                <a:ea typeface="+mn-ea"/>
                <a:cs typeface="+mn-cs"/>
              </a:rPr>
              <a:t>2050</a:t>
            </a:r>
            <a:r>
              <a:rPr kumimoji="1" lang="ja-JP" altLang="ja-JP" sz="1200" kern="1200" dirty="0" smtClean="0">
                <a:solidFill>
                  <a:schemeClr val="tx1"/>
                </a:solidFill>
                <a:latin typeface="+mn-lt"/>
                <a:ea typeface="+mn-ea"/>
                <a:cs typeface="+mn-cs"/>
              </a:rPr>
              <a:t>年の人口は</a:t>
            </a:r>
            <a:r>
              <a:rPr kumimoji="1" lang="en-US" altLang="ja-JP" sz="1200" kern="1200" dirty="0" smtClean="0">
                <a:solidFill>
                  <a:schemeClr val="tx1"/>
                </a:solidFill>
                <a:latin typeface="+mn-lt"/>
                <a:ea typeface="+mn-ea"/>
                <a:cs typeface="+mn-cs"/>
              </a:rPr>
              <a:t>95</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4000</a:t>
            </a:r>
            <a:r>
              <a:rPr kumimoji="1" lang="ja-JP" altLang="ja-JP" sz="1200" kern="1200" dirty="0" smtClean="0">
                <a:solidFill>
                  <a:schemeClr val="tx1"/>
                </a:solidFill>
                <a:latin typeface="+mn-lt"/>
                <a:ea typeface="+mn-ea"/>
                <a:cs typeface="+mn-cs"/>
              </a:rPr>
              <a:t>万人、その内発展・開発途上国</a:t>
            </a:r>
            <a:r>
              <a:rPr kumimoji="1" lang="en-US" altLang="ja-JP" sz="1200" kern="1200" dirty="0" smtClean="0">
                <a:solidFill>
                  <a:schemeClr val="tx1"/>
                </a:solidFill>
                <a:latin typeface="+mn-lt"/>
                <a:ea typeface="+mn-ea"/>
                <a:cs typeface="+mn-cs"/>
              </a:rPr>
              <a:t>82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9000</a:t>
            </a:r>
            <a:r>
              <a:rPr kumimoji="1" lang="ja-JP" altLang="ja-JP" sz="1200" kern="1200" dirty="0" smtClean="0">
                <a:solidFill>
                  <a:schemeClr val="tx1"/>
                </a:solidFill>
                <a:latin typeface="+mn-lt"/>
                <a:ea typeface="+mn-ea"/>
                <a:cs typeface="+mn-cs"/>
              </a:rPr>
              <a:t>万人、先進国人口は</a:t>
            </a:r>
            <a:r>
              <a:rPr kumimoji="1" lang="en-US" altLang="ja-JP" sz="1200"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万人です。現在の先進国人口は</a:t>
            </a:r>
            <a:r>
              <a:rPr kumimoji="1" lang="en-US" altLang="ja-JP" sz="1200"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万人といわれていますから、</a:t>
            </a:r>
            <a:r>
              <a:rPr kumimoji="1" lang="ja-JP" altLang="en-US" sz="1200" kern="1200" dirty="0" smtClean="0">
                <a:solidFill>
                  <a:schemeClr val="tx1"/>
                </a:solidFill>
                <a:latin typeface="+mn-lt"/>
                <a:ea typeface="+mn-ea"/>
                <a:cs typeface="+mn-cs"/>
              </a:rPr>
              <a:t>アジアを中心にした</a:t>
            </a:r>
            <a:r>
              <a:rPr kumimoji="1" lang="ja-JP" altLang="ja-JP" sz="1200" kern="1200" dirty="0" smtClean="0">
                <a:solidFill>
                  <a:schemeClr val="tx1"/>
                </a:solidFill>
                <a:latin typeface="+mn-lt"/>
                <a:ea typeface="+mn-ea"/>
                <a:cs typeface="+mn-cs"/>
              </a:rPr>
              <a:t>発展途上国における人口爆発、先進国における少子化が極端に進むものと考えられます。</a:t>
            </a:r>
            <a:r>
              <a:rPr kumimoji="1" lang="ja-JP" altLang="en-US" sz="1200" kern="1200" dirty="0" smtClean="0">
                <a:solidFill>
                  <a:schemeClr val="tx1"/>
                </a:solidFill>
                <a:latin typeface="+mn-lt"/>
                <a:ea typeface="+mn-ea"/>
                <a:cs typeface="+mn-cs"/>
              </a:rPr>
              <a:t>上の図は人口予測を</a:t>
            </a:r>
            <a:r>
              <a:rPr kumimoji="1" lang="en-US" altLang="ja-JP" sz="1200" kern="1200" dirty="0" smtClean="0">
                <a:solidFill>
                  <a:schemeClr val="tx1"/>
                </a:solidFill>
                <a:latin typeface="+mn-lt"/>
                <a:ea typeface="+mn-ea"/>
                <a:cs typeface="+mn-cs"/>
              </a:rPr>
              <a:t>100</a:t>
            </a:r>
            <a:r>
              <a:rPr kumimoji="1" lang="ja-JP" altLang="en-US" sz="1200" kern="1200" dirty="0" smtClean="0">
                <a:solidFill>
                  <a:schemeClr val="tx1"/>
                </a:solidFill>
                <a:latin typeface="+mn-lt"/>
                <a:ea typeface="+mn-ea"/>
                <a:cs typeface="+mn-cs"/>
              </a:rPr>
              <a:t>分率で表したものなので、総人口そのものは</a:t>
            </a:r>
            <a:r>
              <a:rPr kumimoji="1" lang="en-US" altLang="ja-JP" sz="1200" kern="1200" dirty="0" smtClean="0">
                <a:solidFill>
                  <a:schemeClr val="tx1"/>
                </a:solidFill>
                <a:latin typeface="+mn-lt"/>
                <a:ea typeface="+mn-ea"/>
                <a:cs typeface="+mn-cs"/>
              </a:rPr>
              <a:t>60%</a:t>
            </a:r>
            <a:r>
              <a:rPr kumimoji="1" lang="ja-JP" altLang="en-US" sz="1200" kern="1200" dirty="0" err="1" smtClean="0">
                <a:solidFill>
                  <a:schemeClr val="tx1"/>
                </a:solidFill>
                <a:latin typeface="+mn-lt"/>
                <a:ea typeface="+mn-ea"/>
                <a:cs typeface="+mn-cs"/>
              </a:rPr>
              <a:t>ほど</a:t>
            </a:r>
            <a:r>
              <a:rPr kumimoji="1" lang="ja-JP" altLang="en-US" sz="1200" kern="1200" dirty="0" smtClean="0">
                <a:solidFill>
                  <a:schemeClr val="tx1"/>
                </a:solidFill>
                <a:latin typeface="+mn-lt"/>
                <a:ea typeface="+mn-ea"/>
                <a:cs typeface="+mn-cs"/>
              </a:rPr>
              <a:t>増えることになります。</a:t>
            </a:r>
            <a:endParaRPr kumimoji="1" lang="ja-JP"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22</a:t>
            </a:fld>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１人当たりＧＤＰ成長率は、世界の格差はいつたん拡大し、新興国の追い上げによって徐々に収束し、所得に占める貯蓄率は世界的に１０</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前後に落ち着くとピケティは予測しています。</a:t>
            </a:r>
          </a:p>
          <a:p>
            <a:r>
              <a:rPr kumimoji="1" lang="ja-JP" altLang="en-US" sz="1200" b="0" i="0" u="none" strike="noStrike" kern="1200" baseline="0" dirty="0" smtClean="0">
                <a:solidFill>
                  <a:schemeClr val="tx1"/>
                </a:solidFill>
                <a:latin typeface="+mn-lt"/>
                <a:ea typeface="+mn-ea"/>
                <a:cs typeface="+mn-cs"/>
              </a:rPr>
              <a:t>どの地域がどれくらいの資本を占めることになるのかという予測をたてれば、２</a:t>
            </a:r>
            <a:r>
              <a:rPr kumimoji="1" lang="en-US" altLang="ja-JP" sz="1200" b="0" i="0" u="none" strike="noStrike" kern="1200" baseline="0" dirty="0" smtClean="0">
                <a:solidFill>
                  <a:schemeClr val="tx1"/>
                </a:solidFill>
                <a:latin typeface="+mn-lt"/>
                <a:ea typeface="+mn-ea"/>
                <a:cs typeface="+mn-cs"/>
              </a:rPr>
              <a:t>1</a:t>
            </a:r>
            <a:r>
              <a:rPr kumimoji="1" lang="ja-JP" altLang="en-US" sz="1200" b="0" i="0" u="none" strike="noStrike" kern="1200" baseline="0" dirty="0" smtClean="0">
                <a:solidFill>
                  <a:schemeClr val="tx1"/>
                </a:solidFill>
                <a:latin typeface="+mn-lt"/>
                <a:ea typeface="+mn-ea"/>
                <a:cs typeface="+mn-cs"/>
              </a:rPr>
              <a:t>世紀末までに、アジアが世界の民間資本の半分くらいを所有するようになかと予測すれば、今後アジアの経済成長率が高まるに伴い、アジア圏、特に中国に民間資本が蓄積されると考えられます。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23</a:t>
            </a:fld>
            <a:endParaRPr kumimoji="1" lang="ja-JP" altLang="en-US"/>
          </a:p>
        </p:txBody>
      </p:sp>
    </p:spTree>
    <p:extLst>
      <p:ext uri="{BB962C8B-B14F-4D97-AF65-F5344CB8AC3E}">
        <p14:creationId xmlns:p14="http://schemas.microsoft.com/office/powerpoint/2010/main" val="1826590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lnSpcReduction="10000"/>
          </a:bodyPr>
          <a:lstStyle/>
          <a:p>
            <a:r>
              <a:rPr kumimoji="1" lang="ja-JP" altLang="en-US" sz="1200" kern="1200" dirty="0" smtClean="0">
                <a:solidFill>
                  <a:schemeClr val="tx1"/>
                </a:solidFill>
                <a:latin typeface="+mn-lt"/>
                <a:ea typeface="+mn-ea"/>
                <a:cs typeface="+mn-cs"/>
              </a:rPr>
              <a:t>資本の大半を民間が所有することによって、政府はもはや統治機能を失い、</a:t>
            </a:r>
            <a:r>
              <a:rPr kumimoji="1" lang="ja-JP" altLang="ja-JP" sz="1200" kern="1200" dirty="0" smtClean="0">
                <a:solidFill>
                  <a:schemeClr val="tx1"/>
                </a:solidFill>
                <a:latin typeface="+mn-lt"/>
                <a:ea typeface="+mn-ea"/>
                <a:cs typeface="+mn-cs"/>
              </a:rPr>
              <a:t>大都市では人口の爆発的増加にインフラが対応できずにスラム化し、飲み水や食料の絶対量が不足すると共に、自然環境の破壊によって人類を含む動植物が生き延びることができなくなる事態さえ考えられます</a:t>
            </a:r>
            <a:r>
              <a:rPr kumimoji="1" lang="ja-JP" altLang="en-US"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職を失った</a:t>
            </a:r>
            <a:r>
              <a:rPr kumimoji="1" lang="ja-JP" altLang="ja-JP" sz="1200" kern="1200" dirty="0" smtClean="0">
                <a:solidFill>
                  <a:schemeClr val="tx1"/>
                </a:solidFill>
                <a:latin typeface="+mn-lt"/>
                <a:ea typeface="+mn-ea"/>
                <a:cs typeface="+mn-cs"/>
              </a:rPr>
              <a:t>下層階級の</a:t>
            </a:r>
            <a:r>
              <a:rPr kumimoji="1" lang="en-US" altLang="ja-JP" sz="1200" kern="1200" dirty="0" smtClean="0">
                <a:solidFill>
                  <a:schemeClr val="tx1"/>
                </a:solidFill>
                <a:latin typeface="+mn-lt"/>
                <a:ea typeface="+mn-ea"/>
                <a:cs typeface="+mn-cs"/>
              </a:rPr>
              <a:t>50</a:t>
            </a:r>
            <a:r>
              <a:rPr kumimoji="1" lang="ja-JP" altLang="ja-JP" sz="1200" kern="1200" dirty="0" smtClean="0">
                <a:solidFill>
                  <a:schemeClr val="tx1"/>
                </a:solidFill>
                <a:latin typeface="+mn-lt"/>
                <a:ea typeface="+mn-ea"/>
                <a:cs typeface="+mn-cs"/>
              </a:rPr>
              <a:t>億人が貧困や飢餓や疾病から逃れようして、破壊や武力闘争につながって、結果として各地で</a:t>
            </a:r>
            <a:r>
              <a:rPr kumimoji="1" lang="ja-JP" altLang="en-US" sz="1200" kern="1200" dirty="0" smtClean="0">
                <a:solidFill>
                  <a:schemeClr val="tx1"/>
                </a:solidFill>
                <a:latin typeface="+mn-lt"/>
                <a:ea typeface="+mn-ea"/>
                <a:cs typeface="+mn-cs"/>
              </a:rPr>
              <a:t>同時</a:t>
            </a:r>
            <a:r>
              <a:rPr kumimoji="1" lang="ja-JP" altLang="ja-JP" sz="1200" kern="1200" dirty="0" smtClean="0">
                <a:solidFill>
                  <a:schemeClr val="tx1"/>
                </a:solidFill>
                <a:latin typeface="+mn-lt"/>
                <a:ea typeface="+mn-ea"/>
                <a:cs typeface="+mn-cs"/>
              </a:rPr>
              <a:t>多発的に紛争</a:t>
            </a:r>
            <a:r>
              <a:rPr kumimoji="1" lang="ja-JP" altLang="en-US" sz="1200" kern="1200" dirty="0" smtClean="0">
                <a:solidFill>
                  <a:schemeClr val="tx1"/>
                </a:solidFill>
                <a:latin typeface="+mn-lt"/>
                <a:ea typeface="+mn-ea"/>
                <a:cs typeface="+mn-cs"/>
              </a:rPr>
              <a:t>やテロ</a:t>
            </a:r>
            <a:r>
              <a:rPr kumimoji="1" lang="ja-JP" altLang="ja-JP" sz="1200" kern="1200" dirty="0" smtClean="0">
                <a:solidFill>
                  <a:schemeClr val="tx1"/>
                </a:solidFill>
                <a:latin typeface="+mn-lt"/>
                <a:ea typeface="+mn-ea"/>
                <a:cs typeface="+mn-cs"/>
              </a:rPr>
              <a:t>が起こり、市場を大きく混乱</a:t>
            </a:r>
            <a:r>
              <a:rPr kumimoji="1" lang="ja-JP" altLang="en-US" sz="1200" kern="1200" dirty="0" smtClean="0">
                <a:solidFill>
                  <a:schemeClr val="tx1"/>
                </a:solidFill>
                <a:latin typeface="+mn-lt"/>
                <a:ea typeface="+mn-ea"/>
                <a:cs typeface="+mn-cs"/>
              </a:rPr>
              <a:t>させる</a:t>
            </a:r>
            <a:r>
              <a:rPr kumimoji="1" lang="ja-JP" altLang="ja-JP" sz="1200" kern="1200" dirty="0" smtClean="0">
                <a:solidFill>
                  <a:schemeClr val="tx1"/>
                </a:solidFill>
                <a:latin typeface="+mn-lt"/>
                <a:ea typeface="+mn-ea"/>
                <a:cs typeface="+mn-cs"/>
              </a:rPr>
              <a:t>危険性</a:t>
            </a:r>
            <a:r>
              <a:rPr kumimoji="1" lang="ja-JP" altLang="en-US" sz="1200" kern="1200" dirty="0" smtClean="0">
                <a:solidFill>
                  <a:schemeClr val="tx1"/>
                </a:solidFill>
                <a:latin typeface="+mn-lt"/>
                <a:ea typeface="+mn-ea"/>
                <a:cs typeface="+mn-cs"/>
              </a:rPr>
              <a:t>が指摘されます</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遠い未来の話ではありません。すでにイスラム圏ではその戦いが起こっているのです。</a:t>
            </a:r>
            <a:endParaRPr kumimoji="1" lang="ja-JP" altLang="ja-JP"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B8E5C-1B73-4CF6-8404-966F2DA22B9E}" type="slidenum">
              <a:rPr lang="ja-JP" altLang="en-US" smtClean="0"/>
              <a:pPr/>
              <a:t>24</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1970</a:t>
            </a:r>
            <a:r>
              <a:rPr kumimoji="1" lang="ja-JP" altLang="en-US" sz="1200" kern="1200" dirty="0" smtClean="0">
                <a:solidFill>
                  <a:schemeClr val="tx1"/>
                </a:solidFill>
                <a:latin typeface="+mn-lt"/>
                <a:ea typeface="+mn-ea"/>
                <a:cs typeface="+mn-cs"/>
              </a:rPr>
              <a:t>年代から、すべての規制を排除して、市場の流れのみによって利潤の追求を図ろうとする、</a:t>
            </a:r>
            <a:r>
              <a:rPr kumimoji="1" lang="ja-JP" altLang="en-US" sz="1200" b="0" i="0" u="none" strike="noStrike" kern="1200" baseline="0" dirty="0" smtClean="0">
                <a:solidFill>
                  <a:schemeClr val="tx1"/>
                </a:solidFill>
                <a:latin typeface="+mn-lt"/>
                <a:ea typeface="+mn-ea"/>
                <a:cs typeface="+mn-cs"/>
              </a:rPr>
              <a:t>フリードリッヒ・ハイエクに代表される新資本主義が台頭してきました。</a:t>
            </a:r>
            <a:r>
              <a:rPr lang="ja-JP" altLang="en-US" dirty="0" smtClean="0"/>
              <a:t>お金を持っている人たちから資金をかき集めて、その資金をレバレッジなどの技法を使って何十倍いや何百倍にも増幅させて、あらゆる分野にデリバティブ</a:t>
            </a:r>
            <a:r>
              <a:rPr lang="en-US" altLang="ja-JP" dirty="0" smtClean="0"/>
              <a:t>(</a:t>
            </a:r>
            <a:r>
              <a:rPr lang="ja-JP" altLang="en-US" dirty="0" smtClean="0"/>
              <a:t>先物投資</a:t>
            </a:r>
            <a:r>
              <a:rPr lang="en-US" altLang="ja-JP" dirty="0" smtClean="0"/>
              <a:t>)</a:t>
            </a:r>
            <a:r>
              <a:rPr lang="ja-JP" altLang="en-US" dirty="0" smtClean="0"/>
              <a:t>をかけて、人為的なバブル景気を作りました。ガソリン、穀物価格、貴金属の高騰やドバイにおける異常とも言える不動産景気などは、すべて投資ファンドによって引き起こされたものです。さらに問題を大きくしたのは投資ファンドにつぎ込まれた資金が、個人資産やオイル・マネーのみならず、大きな利回りを期待した世界中の銀行や年金がこれに飛びついたことです。日本の企業年金も例外ではありません。</a:t>
            </a:r>
          </a:p>
          <a:p>
            <a:r>
              <a:rPr lang="ja-JP" altLang="en-US" dirty="0" smtClean="0"/>
              <a:t>アメリカではスチール・パートナーズなどの数多くの投資ファンドが生まれて、その後ほとんどの投資銀行や証券会社がこれに加わって、金儲けを目的とした会社乗っ取りに興じた挙句、リーマン・ブラザースに代表されるような経済的な大事件を起こしたのです。</a:t>
            </a:r>
          </a:p>
          <a:p>
            <a:r>
              <a:rPr lang="ja-JP" altLang="en-US" dirty="0" smtClean="0"/>
              <a:t>今述べたような世界的な不安定な状況のなかで、もしもこのような新資本主義の集団が、世界経済を握っていたら、どんな結果が訪れることでしょう。</a:t>
            </a:r>
          </a:p>
          <a:p>
            <a:endParaRPr lang="ja-JP" altLang="en-US" dirty="0" smtClean="0"/>
          </a:p>
          <a:p>
            <a:r>
              <a:rPr kumimoji="1" lang="ja-JP" altLang="en-US" sz="1200" kern="1200" dirty="0" smtClean="0">
                <a:solidFill>
                  <a:schemeClr val="tx1"/>
                </a:solidFill>
                <a:latin typeface="+mn-lt"/>
                <a:ea typeface="+mn-ea"/>
                <a:cs typeface="+mn-cs"/>
              </a:rPr>
              <a:t>新資本主義が経済を握って、</a:t>
            </a:r>
            <a:r>
              <a:rPr kumimoji="1" lang="ja-JP" altLang="ja-JP" sz="1200" kern="1200" dirty="0" smtClean="0">
                <a:solidFill>
                  <a:schemeClr val="tx1"/>
                </a:solidFill>
                <a:latin typeface="+mn-lt"/>
                <a:ea typeface="+mn-ea"/>
                <a:cs typeface="+mn-cs"/>
              </a:rPr>
              <a:t>このままの状態で資源の争奪戦が続けば、</a:t>
            </a:r>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世紀の半ば頃には</a:t>
            </a:r>
            <a:r>
              <a:rPr kumimoji="1" lang="ja-JP" altLang="en-US" sz="1200" kern="1200" dirty="0" smtClean="0">
                <a:solidFill>
                  <a:schemeClr val="tx1"/>
                </a:solidFill>
                <a:latin typeface="+mn-lt"/>
                <a:ea typeface="+mn-ea"/>
                <a:cs typeface="+mn-cs"/>
              </a:rPr>
              <a:t>食糧を始めとする</a:t>
            </a:r>
            <a:r>
              <a:rPr kumimoji="1" lang="ja-JP" altLang="ja-JP" sz="1200" kern="1200" dirty="0" smtClean="0">
                <a:solidFill>
                  <a:schemeClr val="tx1"/>
                </a:solidFill>
                <a:latin typeface="+mn-lt"/>
                <a:ea typeface="+mn-ea"/>
                <a:cs typeface="+mn-cs"/>
              </a:rPr>
              <a:t>地球の資源</a:t>
            </a:r>
            <a:r>
              <a:rPr kumimoji="1" lang="ja-JP" altLang="ja-JP" sz="1200" kern="1200" dirty="0" smtClean="0">
                <a:solidFill>
                  <a:schemeClr val="tx1"/>
                </a:solidFill>
                <a:latin typeface="+mn-lt"/>
                <a:ea typeface="+mn-ea"/>
                <a:cs typeface="+mn-cs"/>
              </a:rPr>
              <a:t>は</a:t>
            </a:r>
            <a:r>
              <a:rPr kumimoji="1" lang="ja-JP" altLang="en-US" sz="1200" kern="1200" dirty="0" smtClean="0">
                <a:solidFill>
                  <a:schemeClr val="tx1"/>
                </a:solidFill>
                <a:latin typeface="+mn-lt"/>
                <a:ea typeface="+mn-ea"/>
                <a:cs typeface="+mn-cs"/>
              </a:rPr>
              <a:t>一極集中し、結果的には</a:t>
            </a:r>
            <a:r>
              <a:rPr kumimoji="1" lang="ja-JP" altLang="ja-JP" sz="1200" kern="1200" dirty="0" smtClean="0">
                <a:solidFill>
                  <a:schemeClr val="tx1"/>
                </a:solidFill>
                <a:latin typeface="+mn-lt"/>
                <a:ea typeface="+mn-ea"/>
                <a:cs typeface="+mn-cs"/>
              </a:rPr>
              <a:t>枯渇</a:t>
            </a:r>
            <a:r>
              <a:rPr kumimoji="1" lang="ja-JP" altLang="ja-JP" sz="1200" kern="1200" dirty="0" smtClean="0">
                <a:solidFill>
                  <a:schemeClr val="tx1"/>
                </a:solidFill>
                <a:latin typeface="+mn-lt"/>
                <a:ea typeface="+mn-ea"/>
                <a:cs typeface="+mn-cs"/>
              </a:rPr>
              <a:t>すると予測されています。</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私たちは</a:t>
            </a:r>
            <a:r>
              <a:rPr kumimoji="1" lang="ja-JP" altLang="ja-JP" sz="1200" kern="1200" dirty="0" smtClean="0">
                <a:solidFill>
                  <a:schemeClr val="tx1"/>
                </a:solidFill>
                <a:latin typeface="+mn-lt"/>
                <a:ea typeface="+mn-ea"/>
                <a:cs typeface="+mn-cs"/>
              </a:rPr>
              <a:t>その悲劇的な結末をさけるために、</a:t>
            </a:r>
            <a:r>
              <a:rPr kumimoji="1" lang="ja-JP" altLang="en-US" sz="1200" kern="1200" dirty="0" smtClean="0">
                <a:solidFill>
                  <a:schemeClr val="tx1"/>
                </a:solidFill>
                <a:latin typeface="+mn-lt"/>
                <a:ea typeface="+mn-ea"/>
                <a:cs typeface="+mn-cs"/>
              </a:rPr>
              <a:t>ロータリーの奉仕理念を、今一度顧みる必要があるのです。</a:t>
            </a:r>
          </a:p>
          <a:p>
            <a:r>
              <a:rPr kumimoji="1" lang="ja-JP" altLang="en-US" sz="1200" kern="1200" dirty="0" smtClean="0">
                <a:solidFill>
                  <a:schemeClr val="tx1"/>
                </a:solidFill>
                <a:latin typeface="+mn-lt"/>
                <a:ea typeface="+mn-ea"/>
                <a:cs typeface="+mn-cs"/>
              </a:rPr>
              <a:t>アーサー・フレデリック・シェルドンは共産主義に移行するのを防ぐために、新しい経営学の奉仕理念を提唱して資本主義を守りました。</a:t>
            </a:r>
          </a:p>
          <a:p>
            <a:r>
              <a:rPr kumimoji="1" lang="ja-JP" altLang="en-US" sz="1200" kern="1200" dirty="0" smtClean="0">
                <a:solidFill>
                  <a:schemeClr val="tx1"/>
                </a:solidFill>
                <a:latin typeface="+mn-lt"/>
                <a:ea typeface="+mn-ea"/>
                <a:cs typeface="+mn-cs"/>
              </a:rPr>
              <a:t>職業を通じて他人に奉仕するために、継続的に利益をもたらす常連客を確保することが、シェルドンの経営学の本質ですから、金儲けを目的にして事業を営む新資本主義は、虚業として世間から排除しなければなりません。</a:t>
            </a:r>
          </a:p>
          <a:p>
            <a:r>
              <a:rPr kumimoji="1" lang="ja-JP" altLang="en-US" sz="1200" kern="1200" dirty="0" smtClean="0">
                <a:solidFill>
                  <a:schemeClr val="tx1"/>
                </a:solidFill>
                <a:latin typeface="+mn-lt"/>
                <a:ea typeface="+mn-ea"/>
                <a:cs typeface="+mn-cs"/>
              </a:rPr>
              <a:t>資本主義経済の堅持と、虚業の排除が、当面のロータリーの職業奉仕として相応しい活動と言えるかもしれません。</a:t>
            </a:r>
          </a:p>
          <a:p>
            <a:endParaRPr lang="ja-JP" altLang="en-US" dirty="0" smtClean="0"/>
          </a:p>
        </p:txBody>
      </p:sp>
      <p:sp>
        <p:nvSpPr>
          <p:cNvPr id="962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D7773D6-5658-4B30-8FF3-1929E9F018ED}" type="slidenum">
              <a:rPr lang="ja-JP" altLang="en-US" smtClean="0"/>
              <a:pPr eaLnBrk="1" hangingPunct="1"/>
              <a:t>25</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latin typeface="+mn-lt"/>
                <a:ea typeface="+mn-ea"/>
                <a:cs typeface="+mn-cs"/>
              </a:rPr>
              <a:t>地球の資源が枯渇して残り少なくなったことを自覚した時に、人々は他人の事</a:t>
            </a:r>
            <a:r>
              <a:rPr kumimoji="1" lang="ja-JP" altLang="en-US" sz="1200" kern="1200" dirty="0" smtClean="0">
                <a:solidFill>
                  <a:schemeClr val="tx1"/>
                </a:solidFill>
                <a:latin typeface="+mn-lt"/>
                <a:ea typeface="+mn-ea"/>
                <a:cs typeface="+mn-cs"/>
              </a:rPr>
              <a:t>を</a:t>
            </a:r>
            <a:r>
              <a:rPr kumimoji="1" lang="ja-JP" altLang="ja-JP" sz="1200" kern="1200" dirty="0" smtClean="0">
                <a:solidFill>
                  <a:schemeClr val="tx1"/>
                </a:solidFill>
                <a:latin typeface="+mn-lt"/>
                <a:ea typeface="+mn-ea"/>
                <a:cs typeface="+mn-cs"/>
              </a:rPr>
              <a:t>思いやり、残り少ない資源を皆で分かち合わなければならないことに気付</a:t>
            </a:r>
            <a:r>
              <a:rPr kumimoji="1" lang="ja-JP" altLang="en-US" sz="1200" kern="1200" dirty="0" smtClean="0">
                <a:solidFill>
                  <a:schemeClr val="tx1"/>
                </a:solidFill>
                <a:latin typeface="+mn-lt"/>
                <a:ea typeface="+mn-ea"/>
                <a:cs typeface="+mn-cs"/>
              </a:rPr>
              <a:t>くでしょう</a:t>
            </a:r>
            <a:r>
              <a:rPr kumimoji="1" lang="ja-JP" altLang="ja-JP" sz="1200" kern="1200" dirty="0" smtClean="0">
                <a:solidFill>
                  <a:schemeClr val="tx1"/>
                </a:solidFill>
                <a:latin typeface="+mn-lt"/>
                <a:ea typeface="+mn-ea"/>
                <a:cs typeface="+mn-cs"/>
              </a:rPr>
              <a:t>。この分かち合いの社会のことを、</a:t>
            </a:r>
            <a:r>
              <a:rPr kumimoji="1" lang="ja-JP" altLang="en-US" sz="1200" kern="1200" dirty="0" smtClean="0">
                <a:solidFill>
                  <a:schemeClr val="tx1"/>
                </a:solidFill>
                <a:latin typeface="+mn-lt"/>
                <a:ea typeface="+mn-ea"/>
                <a:cs typeface="+mn-cs"/>
              </a:rPr>
              <a:t>フランスのミッテラン元大統領の経済顧問</a:t>
            </a:r>
            <a:r>
              <a:rPr kumimoji="1" lang="ja-JP" altLang="ja-JP" sz="1200" kern="1200" dirty="0" smtClean="0">
                <a:solidFill>
                  <a:schemeClr val="tx1"/>
                </a:solidFill>
                <a:latin typeface="+mn-lt"/>
                <a:ea typeface="+mn-ea"/>
                <a:cs typeface="+mn-cs"/>
              </a:rPr>
              <a:t>のジャック・アタリ氏は期待を込めて超民主主義と呼んでいます。</a:t>
            </a:r>
          </a:p>
          <a:p>
            <a:r>
              <a:rPr kumimoji="1" lang="ja-JP" altLang="ja-JP" sz="1200" kern="1200" dirty="0" smtClean="0">
                <a:solidFill>
                  <a:schemeClr val="tx1"/>
                </a:solidFill>
                <a:latin typeface="+mn-lt"/>
                <a:ea typeface="+mn-ea"/>
                <a:cs typeface="+mn-cs"/>
              </a:rPr>
              <a:t>超民主主義は利他主義であり、これまで個人の利益・幸福を追求したことに対する反省をこめて、人々が他人のために働くことによって自分の利益を得</a:t>
            </a:r>
            <a:r>
              <a:rPr kumimoji="1" lang="ja-JP" altLang="en-US" sz="1200" kern="1200" dirty="0" smtClean="0">
                <a:solidFill>
                  <a:schemeClr val="tx1"/>
                </a:solidFill>
                <a:latin typeface="+mn-lt"/>
                <a:ea typeface="+mn-ea"/>
                <a:cs typeface="+mn-cs"/>
              </a:rPr>
              <a:t>るという</a:t>
            </a:r>
            <a:r>
              <a:rPr kumimoji="1" lang="ja-JP" altLang="ja-JP" sz="1200" kern="1200" dirty="0" smtClean="0">
                <a:solidFill>
                  <a:schemeClr val="tx1"/>
                </a:solidFill>
                <a:latin typeface="+mn-lt"/>
                <a:ea typeface="+mn-ea"/>
                <a:cs typeface="+mn-cs"/>
              </a:rPr>
              <a:t>心の発展と開放を目指すことを意味します。</a:t>
            </a:r>
            <a:r>
              <a:rPr kumimoji="1" lang="ja-JP" altLang="en-US" sz="1200" kern="1200" dirty="0" smtClean="0">
                <a:solidFill>
                  <a:schemeClr val="tx1"/>
                </a:solidFill>
                <a:latin typeface="+mn-lt"/>
                <a:ea typeface="+mn-ea"/>
                <a:cs typeface="+mn-cs"/>
              </a:rPr>
              <a:t>自らが不利になることを十分理解したうえで</a:t>
            </a:r>
            <a:r>
              <a:rPr kumimoji="1" lang="ja-JP" altLang="en-US" sz="1200" kern="1200" dirty="0" smtClean="0">
                <a:solidFill>
                  <a:schemeClr val="tx1"/>
                </a:solidFill>
                <a:latin typeface="+mn-lt"/>
                <a:ea typeface="+mn-ea"/>
                <a:cs typeface="+mn-cs"/>
              </a:rPr>
              <a:t>、資産の格差を減らすことで</a:t>
            </a:r>
            <a:r>
              <a:rPr kumimoji="1" lang="ja-JP" altLang="en-US" sz="1200" kern="1200" dirty="0" smtClean="0">
                <a:solidFill>
                  <a:schemeClr val="tx1"/>
                </a:solidFill>
                <a:latin typeface="+mn-lt"/>
                <a:ea typeface="+mn-ea"/>
                <a:cs typeface="+mn-cs"/>
              </a:rPr>
              <a:t>、他人の幸せのために尽くすのです。</a:t>
            </a:r>
            <a:r>
              <a:rPr kumimoji="1" lang="ja-JP" altLang="ja-JP" sz="1200" kern="1200" dirty="0" smtClean="0">
                <a:solidFill>
                  <a:schemeClr val="tx1"/>
                </a:solidFill>
                <a:latin typeface="+mn-lt"/>
                <a:ea typeface="+mn-ea"/>
                <a:cs typeface="+mn-cs"/>
              </a:rPr>
              <a:t>まさにロータリー</a:t>
            </a:r>
            <a:r>
              <a:rPr kumimoji="1" lang="ja-JP" altLang="ja-JP" sz="1200" kern="1200" dirty="0" smtClean="0">
                <a:solidFill>
                  <a:schemeClr val="tx1"/>
                </a:solidFill>
                <a:latin typeface="+mn-lt"/>
                <a:ea typeface="+mn-ea"/>
                <a:cs typeface="+mn-cs"/>
              </a:rPr>
              <a:t>の</a:t>
            </a:r>
            <a:r>
              <a:rPr kumimoji="1" lang="en-US" altLang="ja-JP" sz="1200" kern="1200" dirty="0" smtClean="0">
                <a:solidFill>
                  <a:schemeClr val="tx1"/>
                </a:solidFill>
                <a:latin typeface="+mn-lt"/>
                <a:ea typeface="+mn-ea"/>
                <a:cs typeface="+mn-cs"/>
              </a:rPr>
              <a:t> Service </a:t>
            </a:r>
            <a:r>
              <a:rPr kumimoji="1" lang="en-US" altLang="ja-JP" sz="1200" kern="1200" dirty="0" smtClean="0">
                <a:solidFill>
                  <a:schemeClr val="tx1"/>
                </a:solidFill>
                <a:latin typeface="+mn-lt"/>
                <a:ea typeface="+mn-ea"/>
                <a:cs typeface="+mn-cs"/>
              </a:rPr>
              <a:t>above </a:t>
            </a:r>
            <a:r>
              <a:rPr kumimoji="1" lang="en-US" altLang="ja-JP" sz="1200" kern="1200" dirty="0" smtClean="0">
                <a:solidFill>
                  <a:schemeClr val="tx1"/>
                </a:solidFill>
                <a:latin typeface="+mn-lt"/>
                <a:ea typeface="+mn-ea"/>
                <a:cs typeface="+mn-cs"/>
              </a:rPr>
              <a:t>self </a:t>
            </a:r>
            <a:r>
              <a:rPr kumimoji="1" lang="ja-JP" altLang="ja-JP" sz="1200" kern="1200" dirty="0" smtClean="0">
                <a:solidFill>
                  <a:schemeClr val="tx1"/>
                </a:solidFill>
                <a:latin typeface="+mn-lt"/>
                <a:ea typeface="+mn-ea"/>
                <a:cs typeface="+mn-cs"/>
              </a:rPr>
              <a:t>の</a:t>
            </a:r>
            <a:r>
              <a:rPr kumimoji="1" lang="ja-JP" altLang="ja-JP" sz="1200" kern="1200" dirty="0" smtClean="0">
                <a:solidFill>
                  <a:schemeClr val="tx1"/>
                </a:solidFill>
                <a:latin typeface="+mn-lt"/>
                <a:ea typeface="+mn-ea"/>
                <a:cs typeface="+mn-cs"/>
              </a:rPr>
              <a:t>理念で</a:t>
            </a:r>
            <a:r>
              <a:rPr kumimoji="1" lang="ja-JP" altLang="en-US" sz="1200" kern="1200" dirty="0" smtClean="0">
                <a:solidFill>
                  <a:schemeClr val="tx1"/>
                </a:solidFill>
                <a:latin typeface="+mn-lt"/>
                <a:ea typeface="+mn-ea"/>
                <a:cs typeface="+mn-cs"/>
              </a:rPr>
              <a:t>す</a:t>
            </a:r>
            <a:r>
              <a:rPr kumimoji="1" lang="ja-JP" altLang="ja-JP" sz="1200" kern="1200" dirty="0" smtClean="0">
                <a:solidFill>
                  <a:schemeClr val="tx1"/>
                </a:solidFill>
                <a:latin typeface="+mn-lt"/>
                <a:ea typeface="+mn-ea"/>
                <a:cs typeface="+mn-cs"/>
              </a:rPr>
              <a:t>。超民主主義とは、市場原理主義の限界を超えた、人の善意で世界が運営される、国境</a:t>
            </a:r>
            <a:r>
              <a:rPr kumimoji="1" lang="ja-JP" altLang="en-US" sz="1200" kern="1200" dirty="0" smtClean="0">
                <a:solidFill>
                  <a:schemeClr val="tx1"/>
                </a:solidFill>
                <a:latin typeface="+mn-lt"/>
                <a:ea typeface="+mn-ea"/>
                <a:cs typeface="+mn-cs"/>
              </a:rPr>
              <a:t>の</a:t>
            </a:r>
            <a:r>
              <a:rPr kumimoji="1" lang="ja-JP" altLang="ja-JP" sz="1200" kern="1200" dirty="0" smtClean="0">
                <a:solidFill>
                  <a:schemeClr val="tx1"/>
                </a:solidFill>
                <a:latin typeface="+mn-lt"/>
                <a:ea typeface="+mn-ea"/>
                <a:cs typeface="+mn-cs"/>
              </a:rPr>
              <a:t>ない世界平和主義という理想モデルの一つなのです。そしてロータリーは超民主主義を目指して</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年有余の活動を続けてきたのです。</a:t>
            </a:r>
          </a:p>
          <a:p>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26</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しかし分かち合いの心のみで</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億を超す人類が生き延びることは不可能です。天然資源が枯渇した未来の社会では、科学技術の振興によって人類が生き延びるために必要な食糧やその他の物質を作り出すことが必要になってきます。バイオテクノロジーや遺伝子操作によって、美味しくて安全で高品質の食料を作り出すことができれば、食糧問題はある程度解決できるに違いありません。</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ういう科学技術の振興はスピード感が必要ですし、特許によって特定の業者に独占されない公開性が求められます。最近の日本の一部企業の特許公開は喜ばしい傾向です。ロータリー財団には人材を育て、技術を開発するために有効に活用すべきであり、目先の南北問題にとらわれ過ぎず、次の世代を守る、地球への貴重な投資に使うべきです。</a:t>
            </a:r>
            <a:endParaRPr kumimoji="1" lang="ja-JP"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27</a:t>
            </a:fld>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前述の</a:t>
            </a:r>
            <a:r>
              <a:rPr kumimoji="1" lang="ja-JP" altLang="ja-JP" sz="1200" kern="1200" dirty="0" smtClean="0">
                <a:solidFill>
                  <a:schemeClr val="tx1"/>
                </a:solidFill>
                <a:latin typeface="+mn-lt"/>
                <a:ea typeface="+mn-ea"/>
                <a:cs typeface="+mn-cs"/>
              </a:rPr>
              <a:t>ジャック・アタリ氏は、超民主主義のリーダーとして未来の人類を牽引していく人達のことをトランス・ヒューマンと呼んでいます。</a:t>
            </a:r>
            <a:r>
              <a:rPr kumimoji="1" lang="ja-JP" altLang="en-US" sz="1200" kern="1200" dirty="0" smtClean="0">
                <a:solidFill>
                  <a:schemeClr val="tx1"/>
                </a:solidFill>
                <a:latin typeface="+mn-lt"/>
                <a:ea typeface="+mn-ea"/>
                <a:cs typeface="+mn-cs"/>
              </a:rPr>
              <a:t>そして現在のトランス・ヒューマンとしてマザー・テレサやビル・ゲイツをあげています。</a:t>
            </a:r>
            <a:r>
              <a:rPr kumimoji="1" lang="ja-JP" altLang="ja-JP" sz="1200" kern="1200" dirty="0" smtClean="0">
                <a:solidFill>
                  <a:schemeClr val="tx1"/>
                </a:solidFill>
                <a:latin typeface="+mn-lt"/>
                <a:ea typeface="+mn-ea"/>
                <a:cs typeface="+mn-cs"/>
              </a:rPr>
              <a:t>トランス・ヒューマンとは知能的にも肉体的にも道徳的にも最も進化した人間</a:t>
            </a:r>
            <a:r>
              <a:rPr kumimoji="1" lang="ja-JP" altLang="en-US" sz="1200" kern="1200" dirty="0" smtClean="0">
                <a:solidFill>
                  <a:schemeClr val="tx1"/>
                </a:solidFill>
                <a:latin typeface="+mn-lt"/>
                <a:ea typeface="+mn-ea"/>
                <a:cs typeface="+mn-cs"/>
              </a:rPr>
              <a:t>の代名詞であり</a:t>
            </a:r>
            <a:r>
              <a:rPr kumimoji="1" lang="ja-JP" altLang="ja-JP" sz="1200" kern="1200" dirty="0" smtClean="0">
                <a:solidFill>
                  <a:schemeClr val="tx1"/>
                </a:solidFill>
                <a:latin typeface="+mn-lt"/>
                <a:ea typeface="+mn-ea"/>
                <a:cs typeface="+mn-cs"/>
              </a:rPr>
              <a:t>、他人のことを思い遣り他人のために尽くす調和を重視した超民主主義を構築する中心的役割を</a:t>
            </a:r>
            <a:r>
              <a:rPr kumimoji="1" lang="ja-JP" altLang="en-US" sz="1200" kern="1200" dirty="0" smtClean="0">
                <a:solidFill>
                  <a:schemeClr val="tx1"/>
                </a:solidFill>
                <a:latin typeface="+mn-lt"/>
                <a:ea typeface="+mn-ea"/>
                <a:cs typeface="+mn-cs"/>
              </a:rPr>
              <a:t>果たす</a:t>
            </a:r>
            <a:r>
              <a:rPr kumimoji="1" lang="ja-JP" altLang="ja-JP" sz="1200" kern="1200" dirty="0" smtClean="0">
                <a:solidFill>
                  <a:schemeClr val="tx1"/>
                </a:solidFill>
                <a:latin typeface="+mn-lt"/>
                <a:ea typeface="+mn-ea"/>
                <a:cs typeface="+mn-cs"/>
              </a:rPr>
              <a:t>存在と定義されています。私はそれに、未来のロータリアンの姿を重ねあわせます。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He profits most who serves best</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の理念によって、トランス・ヒューマンとして</a:t>
            </a:r>
            <a:r>
              <a:rPr kumimoji="1" lang="ja-JP" altLang="en-US" sz="1200" kern="1200" dirty="0" smtClean="0">
                <a:solidFill>
                  <a:schemeClr val="tx1"/>
                </a:solidFill>
                <a:latin typeface="+mn-lt"/>
                <a:ea typeface="+mn-ea"/>
                <a:cs typeface="+mn-cs"/>
              </a:rPr>
              <a:t>、同じ地球上で生活する人々の資産の格差を、できるだけなくし、虚業集団を排除して、</a:t>
            </a:r>
            <a:r>
              <a:rPr kumimoji="1" lang="ja-JP" altLang="ja-JP" sz="1200" kern="1200" dirty="0" smtClean="0">
                <a:solidFill>
                  <a:schemeClr val="tx1"/>
                </a:solidFill>
                <a:latin typeface="+mn-lt"/>
                <a:ea typeface="+mn-ea"/>
                <a:cs typeface="+mn-cs"/>
              </a:rPr>
              <a:t>我々の住む地球を次の世代に引き継ぐことが、</a:t>
            </a:r>
            <a:r>
              <a:rPr kumimoji="1" lang="ja-JP" altLang="en-US" sz="1200" kern="1200" dirty="0" smtClean="0">
                <a:solidFill>
                  <a:schemeClr val="tx1"/>
                </a:solidFill>
                <a:latin typeface="+mn-lt"/>
                <a:ea typeface="+mn-ea"/>
                <a:cs typeface="+mn-cs"/>
              </a:rPr>
              <a:t>我々</a:t>
            </a:r>
            <a:r>
              <a:rPr kumimoji="1" lang="ja-JP" altLang="ja-JP" sz="1200" kern="1200" dirty="0" smtClean="0">
                <a:solidFill>
                  <a:schemeClr val="tx1"/>
                </a:solidFill>
                <a:latin typeface="+mn-lt"/>
                <a:ea typeface="+mn-ea"/>
                <a:cs typeface="+mn-cs"/>
              </a:rPr>
              <a:t>ロータリアンの責務ではないでしょうか。 </a:t>
            </a:r>
            <a:r>
              <a:rPr kumimoji="1" lang="ja-JP" altLang="en-US" sz="1200" kern="1200" dirty="0" smtClean="0">
                <a:solidFill>
                  <a:schemeClr val="tx1"/>
                </a:solidFill>
                <a:latin typeface="+mn-lt"/>
                <a:ea typeface="+mn-ea"/>
                <a:cs typeface="+mn-cs"/>
              </a:rPr>
              <a:t>ロータリアンには、世界的な規模でしかなし得ない、もっともっと大きな存在価値があるはずです。</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28</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smtClean="0">
                <a:solidFill>
                  <a:schemeClr val="tx1"/>
                </a:solidFill>
                <a:latin typeface="+mn-lt"/>
                <a:ea typeface="+mn-ea"/>
                <a:cs typeface="+mn-cs"/>
              </a:rPr>
              <a:t>この時期にこの社会矛盾を解消するために数多くの動きをした学派の一つに、カール・メンガーが率いるオーストリア学派があります。 </a:t>
            </a:r>
          </a:p>
          <a:p>
            <a:r>
              <a:rPr kumimoji="1" lang="ja-JP" altLang="en-US" sz="1200" b="0" i="0" u="none" strike="noStrike" kern="1200" baseline="0" dirty="0" smtClean="0">
                <a:solidFill>
                  <a:schemeClr val="tx1"/>
                </a:solidFill>
                <a:latin typeface="+mn-lt"/>
                <a:ea typeface="+mn-ea"/>
                <a:cs typeface="+mn-cs"/>
              </a:rPr>
              <a:t>この学派は政治的には左派から右派までの広い人材から構成されていて、その中の先験主義</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アプリオリズム</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の最も左翼的なグループは、この不合理な資本主義経済そのものを打破するためには、社会主義や共産主義革命が必要であると考えて、</a:t>
            </a:r>
            <a:r>
              <a:rPr kumimoji="1" lang="en-US" altLang="ja-JP" sz="1200" b="0" i="0" u="none" strike="noStrike" kern="1200" baseline="0" dirty="0" smtClean="0">
                <a:solidFill>
                  <a:schemeClr val="tx1"/>
                </a:solidFill>
                <a:latin typeface="+mn-lt"/>
                <a:ea typeface="+mn-ea"/>
                <a:cs typeface="+mn-cs"/>
              </a:rPr>
              <a:t>1905</a:t>
            </a:r>
            <a:r>
              <a:rPr kumimoji="1" lang="ja-JP" altLang="en-US" sz="1200" b="0" i="0" u="none" strike="noStrike" kern="1200" baseline="0" dirty="0" smtClean="0">
                <a:solidFill>
                  <a:schemeClr val="tx1"/>
                </a:solidFill>
                <a:latin typeface="+mn-lt"/>
                <a:ea typeface="+mn-ea"/>
                <a:cs typeface="+mn-cs"/>
              </a:rPr>
              <a:t>年から、</a:t>
            </a:r>
            <a:r>
              <a:rPr kumimoji="1" lang="en-US" altLang="ja-JP" sz="1200" b="0" i="0" u="none" strike="noStrike" kern="1200" baseline="0" dirty="0" smtClean="0">
                <a:solidFill>
                  <a:schemeClr val="tx1"/>
                </a:solidFill>
                <a:latin typeface="+mn-lt"/>
                <a:ea typeface="+mn-ea"/>
                <a:cs typeface="+mn-cs"/>
              </a:rPr>
              <a:t>1917</a:t>
            </a:r>
            <a:r>
              <a:rPr kumimoji="1" lang="ja-JP" altLang="en-US" sz="1200" b="0" i="0" u="none" strike="noStrike" kern="1200" baseline="0" dirty="0" smtClean="0">
                <a:solidFill>
                  <a:schemeClr val="tx1"/>
                </a:solidFill>
                <a:latin typeface="+mn-lt"/>
                <a:ea typeface="+mn-ea"/>
                <a:cs typeface="+mn-cs"/>
              </a:rPr>
              <a:t>年に起こしたのがロシア革命で 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extLst>
      <p:ext uri="{BB962C8B-B14F-4D97-AF65-F5344CB8AC3E}">
        <p14:creationId xmlns:p14="http://schemas.microsoft.com/office/powerpoint/2010/main" val="17895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これとほぼ同じ時期に活動を開始したのが、中間派と右派の間に近い考え方</a:t>
            </a:r>
            <a:r>
              <a:rPr kumimoji="1" lang="ja-JP" altLang="en-US" sz="1200" kern="1200" dirty="0" smtClean="0">
                <a:solidFill>
                  <a:schemeClr val="tx1"/>
                </a:solidFill>
                <a:effectLst/>
                <a:latin typeface="+mn-lt"/>
                <a:ea typeface="+mn-ea"/>
                <a:cs typeface="+mn-cs"/>
              </a:rPr>
              <a:t>を持つ、エルバート・ハーバートや</a:t>
            </a:r>
            <a:r>
              <a:rPr kumimoji="1" lang="ja-JP" altLang="ja-JP" sz="1200" kern="1200" dirty="0" smtClean="0">
                <a:solidFill>
                  <a:schemeClr val="tx1"/>
                </a:solidFill>
                <a:effectLst/>
                <a:latin typeface="+mn-lt"/>
                <a:ea typeface="+mn-ea"/>
                <a:cs typeface="+mn-cs"/>
              </a:rPr>
              <a:t>アーサー・フレデリック・シェルドンなどのミシガン大学のグループです。シェルドンの経営学理念は、資本主義の枠内で、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また利益を</a:t>
            </a:r>
            <a:r>
              <a:rPr kumimoji="1" lang="ja-JP" altLang="en-US" sz="1200" kern="1200" dirty="0" smtClean="0">
                <a:solidFill>
                  <a:schemeClr val="tx1"/>
                </a:solidFill>
                <a:effectLst/>
                <a:latin typeface="+mn-lt"/>
                <a:ea typeface="+mn-ea"/>
                <a:cs typeface="+mn-cs"/>
              </a:rPr>
              <a:t>資本家が</a:t>
            </a:r>
            <a:r>
              <a:rPr kumimoji="1" lang="ja-JP" altLang="ja-JP" sz="1200" kern="1200" dirty="0" smtClean="0">
                <a:solidFill>
                  <a:schemeClr val="tx1"/>
                </a:solidFill>
                <a:effectLst/>
                <a:latin typeface="+mn-lt"/>
                <a:ea typeface="+mn-ea"/>
                <a:cs typeface="+mn-cs"/>
              </a:rPr>
              <a:t>独占するのではなくて、従業員や取引に関係する人たちと適正に再配分することが継続的に利益を得る顧客を確保する方法だと考えたのです。政府の規制ではなくて、事業主の発想に基づい</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経営者と従業員の自発的な量と質と管理状態</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コントロール</a:t>
            </a:r>
            <a:r>
              <a:rPr kumimoji="1" lang="ja-JP" altLang="en-US" sz="1200" kern="1200" dirty="0" smtClean="0">
                <a:solidFill>
                  <a:schemeClr val="tx1"/>
                </a:solidFill>
                <a:effectLst/>
                <a:latin typeface="+mn-lt"/>
                <a:ea typeface="+mn-ea"/>
                <a:cs typeface="+mn-cs"/>
              </a:rPr>
              <a:t>すること</a:t>
            </a:r>
            <a:r>
              <a:rPr kumimoji="1" lang="ja-JP" altLang="ja-JP" sz="1200" kern="1200" dirty="0" smtClean="0">
                <a:solidFill>
                  <a:schemeClr val="tx1"/>
                </a:solidFill>
                <a:effectLst/>
                <a:latin typeface="+mn-lt"/>
                <a:ea typeface="+mn-ea"/>
                <a:cs typeface="+mn-cs"/>
              </a:rPr>
              <a:t>であり、</a:t>
            </a:r>
            <a:r>
              <a:rPr kumimoji="1" lang="ja-JP" altLang="en-US" sz="1200" kern="1200" dirty="0" smtClean="0">
                <a:solidFill>
                  <a:schemeClr val="tx1"/>
                </a:solidFill>
                <a:effectLst/>
                <a:latin typeface="+mn-lt"/>
                <a:ea typeface="+mn-ea"/>
                <a:cs typeface="+mn-cs"/>
              </a:rPr>
              <a:t>経営学の現実的な手法としては斬新的なものでしたが、従業員対策などかなりリベラルな点が目立ち、経営学者としては名を成しますが、圧倒的に保守層の多かったロータリーとは、後日袂を分かつ遠因になったと思われ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dirty="0"/>
          </a:p>
        </p:txBody>
      </p:sp>
    </p:spTree>
    <p:extLst>
      <p:ext uri="{BB962C8B-B14F-4D97-AF65-F5344CB8AC3E}">
        <p14:creationId xmlns:p14="http://schemas.microsoft.com/office/powerpoint/2010/main" val="17895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シェルドンはそのための学校を</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年からシカゴで開校し、数多くの経営学のリーダーを世の中に送り出しています。修正資本主義が</a:t>
            </a:r>
            <a:r>
              <a:rPr kumimoji="1" lang="ja-JP" altLang="en-US" sz="1200" kern="1200" dirty="0" smtClean="0">
                <a:solidFill>
                  <a:schemeClr val="tx1"/>
                </a:solidFill>
                <a:effectLst/>
                <a:latin typeface="+mn-lt"/>
                <a:ea typeface="+mn-ea"/>
                <a:cs typeface="+mn-cs"/>
              </a:rPr>
              <a:t>実質的な</a:t>
            </a:r>
            <a:r>
              <a:rPr kumimoji="1" lang="ja-JP" altLang="ja-JP" sz="1200" kern="1200" dirty="0" smtClean="0">
                <a:solidFill>
                  <a:schemeClr val="tx1"/>
                </a:solidFill>
                <a:effectLst/>
                <a:latin typeface="+mn-lt"/>
                <a:ea typeface="+mn-ea"/>
                <a:cs typeface="+mn-cs"/>
              </a:rPr>
              <a:t>効果を表す</a:t>
            </a:r>
            <a:r>
              <a:rPr kumimoji="1" lang="en-US" altLang="ja-JP" sz="1200" kern="1200" dirty="0" smtClean="0">
                <a:solidFill>
                  <a:schemeClr val="tx1"/>
                </a:solidFill>
                <a:effectLst/>
                <a:latin typeface="+mn-lt"/>
                <a:ea typeface="+mn-ea"/>
                <a:cs typeface="+mn-cs"/>
              </a:rPr>
              <a:t>1938</a:t>
            </a:r>
            <a:r>
              <a:rPr kumimoji="1" lang="ja-JP" altLang="ja-JP" sz="1200" kern="1200" dirty="0" smtClean="0">
                <a:solidFill>
                  <a:schemeClr val="tx1"/>
                </a:solidFill>
                <a:effectLst/>
                <a:latin typeface="+mn-lt"/>
                <a:ea typeface="+mn-ea"/>
                <a:cs typeface="+mn-cs"/>
              </a:rPr>
              <a:t>年頃までは、</a:t>
            </a:r>
            <a:r>
              <a:rPr kumimoji="1" lang="ja-JP" altLang="en-US" sz="1200" kern="1200" dirty="0" smtClean="0">
                <a:solidFill>
                  <a:schemeClr val="tx1"/>
                </a:solidFill>
                <a:effectLst/>
                <a:latin typeface="+mn-lt"/>
                <a:ea typeface="+mn-ea"/>
                <a:cs typeface="+mn-cs"/>
              </a:rPr>
              <a:t>これ</a:t>
            </a:r>
            <a:r>
              <a:rPr kumimoji="1" lang="ja-JP" altLang="ja-JP" sz="1200" kern="1200" dirty="0" smtClean="0">
                <a:solidFill>
                  <a:schemeClr val="tx1"/>
                </a:solidFill>
                <a:effectLst/>
                <a:latin typeface="+mn-lt"/>
                <a:ea typeface="+mn-ea"/>
                <a:cs typeface="+mn-cs"/>
              </a:rPr>
              <a:t>らの人がアメリカの経済界を先導して、資本主義体制を守り抜いたと言っても過言ではありません。</a:t>
            </a:r>
          </a:p>
          <a:p>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年の段階で、シェルドン・スクールの卒業生は</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万人といわれています</a:t>
            </a:r>
            <a:r>
              <a:rPr kumimoji="1" lang="ja-JP" altLang="en-US" sz="1200" kern="1200" dirty="0" smtClean="0">
                <a:solidFill>
                  <a:schemeClr val="tx1"/>
                </a:solidFill>
                <a:effectLst/>
                <a:latin typeface="+mn-lt"/>
                <a:ea typeface="+mn-ea"/>
                <a:cs typeface="+mn-cs"/>
              </a:rPr>
              <a:t>。ちなみに彼の没後の</a:t>
            </a:r>
            <a:r>
              <a:rPr kumimoji="1" lang="en-US" altLang="ja-JP" sz="1200" kern="1200" dirty="0" smtClean="0">
                <a:solidFill>
                  <a:schemeClr val="tx1"/>
                </a:solidFill>
                <a:effectLst/>
                <a:latin typeface="+mn-lt"/>
                <a:ea typeface="+mn-ea"/>
                <a:cs typeface="+mn-cs"/>
              </a:rPr>
              <a:t>1946</a:t>
            </a:r>
            <a:r>
              <a:rPr kumimoji="1" lang="ja-JP" altLang="ja-JP" sz="1200" kern="1200" dirty="0" smtClean="0">
                <a:solidFill>
                  <a:schemeClr val="tx1"/>
                </a:solidFill>
                <a:effectLst/>
                <a:latin typeface="+mn-lt"/>
                <a:ea typeface="+mn-ea"/>
                <a:cs typeface="+mn-cs"/>
              </a:rPr>
              <a:t>年までそその活動を続けていま す</a:t>
            </a:r>
            <a:r>
              <a:rPr kumimoji="1" lang="ja-JP" altLang="en-US" sz="1200" kern="1200" dirty="0" smtClean="0">
                <a:solidFill>
                  <a:schemeClr val="tx1"/>
                </a:solidFill>
                <a:effectLst/>
                <a:latin typeface="+mn-lt"/>
                <a:ea typeface="+mn-ea"/>
                <a:cs typeface="+mn-cs"/>
              </a:rPr>
              <a:t>ので、その卒業生は</a:t>
            </a:r>
            <a:r>
              <a:rPr kumimoji="1" lang="en-US" altLang="ja-JP" sz="1200" kern="1200" dirty="0" smtClean="0">
                <a:solidFill>
                  <a:schemeClr val="tx1"/>
                </a:solidFill>
                <a:effectLst/>
                <a:latin typeface="+mn-lt"/>
                <a:ea typeface="+mn-ea"/>
                <a:cs typeface="+mn-cs"/>
              </a:rPr>
              <a:t>100</a:t>
            </a:r>
            <a:r>
              <a:rPr kumimoji="1" lang="ja-JP" altLang="en-US" sz="1200" kern="1200" dirty="0" smtClean="0">
                <a:solidFill>
                  <a:schemeClr val="tx1"/>
                </a:solidFill>
                <a:effectLst/>
                <a:latin typeface="+mn-lt"/>
                <a:ea typeface="+mn-ea"/>
                <a:cs typeface="+mn-cs"/>
              </a:rPr>
              <a:t>万人を下らないものと思われます。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414671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シェルドン・スクールの広告の冒頭には、「人生のあらゆる面は、運ではなく、自然の法則によって定められている。成功しているセールスマンとて、例外ではない。」と記載されています。</a:t>
            </a:r>
          </a:p>
          <a:p>
            <a:r>
              <a:rPr kumimoji="1" lang="ja-JP" altLang="en-US" sz="1200" kern="1200" dirty="0" smtClean="0">
                <a:solidFill>
                  <a:schemeClr val="tx1"/>
                </a:solidFill>
                <a:latin typeface="+mn-lt"/>
                <a:ea typeface="+mn-ea"/>
                <a:cs typeface="+mn-cs"/>
              </a:rPr>
              <a:t>後に道徳律の起草委員として、第</a:t>
            </a:r>
            <a:r>
              <a:rPr kumimoji="1" lang="en-US" sz="1200" kern="1200" dirty="0" smtClean="0">
                <a:solidFill>
                  <a:schemeClr val="tx1"/>
                </a:solidFill>
                <a:latin typeface="+mn-lt"/>
                <a:ea typeface="+mn-ea"/>
                <a:cs typeface="+mn-cs"/>
              </a:rPr>
              <a:t>11</a:t>
            </a:r>
            <a:r>
              <a:rPr kumimoji="1" lang="ja-JP" altLang="en-US" sz="1200" kern="1200" dirty="0" smtClean="0">
                <a:solidFill>
                  <a:schemeClr val="tx1"/>
                </a:solidFill>
                <a:latin typeface="+mn-lt"/>
                <a:ea typeface="+mn-ea"/>
                <a:cs typeface="+mn-cs"/>
              </a:rPr>
              <a:t>条をドイツ語で書き上げたジョン・ナトソンは、「</a:t>
            </a:r>
            <a:r>
              <a:rPr kumimoji="1" lang="en-US" sz="1200" kern="1200" dirty="0" smtClean="0">
                <a:solidFill>
                  <a:schemeClr val="tx1"/>
                </a:solidFill>
                <a:latin typeface="+mn-lt"/>
                <a:ea typeface="+mn-ea"/>
                <a:cs typeface="+mn-cs"/>
              </a:rPr>
              <a:t>1906</a:t>
            </a:r>
            <a:r>
              <a:rPr kumimoji="1" lang="ja-JP" altLang="en-US" sz="1200" kern="1200" dirty="0" smtClean="0">
                <a:solidFill>
                  <a:schemeClr val="tx1"/>
                </a:solidFill>
                <a:latin typeface="+mn-lt"/>
                <a:ea typeface="+mn-ea"/>
                <a:cs typeface="+mn-cs"/>
              </a:rPr>
              <a:t>年、この学校の広告を偶然に見た私は、入学金</a:t>
            </a:r>
            <a:r>
              <a:rPr kumimoji="1" lang="en-US" sz="1200" kern="1200" dirty="0" smtClean="0">
                <a:solidFill>
                  <a:schemeClr val="tx1"/>
                </a:solidFill>
                <a:latin typeface="+mn-lt"/>
                <a:ea typeface="+mn-ea"/>
                <a:cs typeface="+mn-cs"/>
              </a:rPr>
              <a:t>10</a:t>
            </a:r>
            <a:r>
              <a:rPr kumimoji="1" lang="ja-JP" altLang="en-US" sz="1200" kern="1200" dirty="0" smtClean="0">
                <a:solidFill>
                  <a:schemeClr val="tx1"/>
                </a:solidFill>
                <a:latin typeface="+mn-lt"/>
                <a:ea typeface="+mn-ea"/>
                <a:cs typeface="+mn-cs"/>
              </a:rPr>
              <a:t>ドルと授業料月額</a:t>
            </a:r>
            <a:r>
              <a:rPr kumimoji="1" lang="en-US" sz="1200" kern="1200" dirty="0" smtClean="0">
                <a:solidFill>
                  <a:schemeClr val="tx1"/>
                </a:solidFill>
                <a:latin typeface="+mn-lt"/>
                <a:ea typeface="+mn-ea"/>
                <a:cs typeface="+mn-cs"/>
              </a:rPr>
              <a:t>5</a:t>
            </a:r>
            <a:r>
              <a:rPr kumimoji="1" lang="ja-JP" altLang="en-US" sz="1200" kern="1200" dirty="0" smtClean="0">
                <a:solidFill>
                  <a:schemeClr val="tx1"/>
                </a:solidFill>
                <a:latin typeface="+mn-lt"/>
                <a:ea typeface="+mn-ea"/>
                <a:cs typeface="+mn-cs"/>
              </a:rPr>
              <a:t>ドルを払って、</a:t>
            </a:r>
            <a:r>
              <a:rPr kumimoji="1" lang="en-US" sz="1200" kern="1200" dirty="0" smtClean="0">
                <a:solidFill>
                  <a:schemeClr val="tx1"/>
                </a:solidFill>
                <a:latin typeface="+mn-lt"/>
                <a:ea typeface="+mn-ea"/>
                <a:cs typeface="+mn-cs"/>
              </a:rPr>
              <a:t>684</a:t>
            </a:r>
            <a:r>
              <a:rPr kumimoji="1" lang="ja-JP" altLang="en-US" sz="1200" kern="1200" dirty="0" smtClean="0">
                <a:solidFill>
                  <a:schemeClr val="tx1"/>
                </a:solidFill>
                <a:latin typeface="+mn-lt"/>
                <a:ea typeface="+mn-ea"/>
                <a:cs typeface="+mn-cs"/>
              </a:rPr>
              <a:t>番目の学生として入学した。そして</a:t>
            </a:r>
            <a:r>
              <a:rPr kumimoji="1" lang="en-US" sz="1200" kern="1200" dirty="0" smtClean="0">
                <a:solidFill>
                  <a:schemeClr val="tx1"/>
                </a:solidFill>
                <a:latin typeface="+mn-lt"/>
                <a:ea typeface="+mn-ea"/>
                <a:cs typeface="+mn-cs"/>
              </a:rPr>
              <a:t>6</a:t>
            </a:r>
            <a:r>
              <a:rPr kumimoji="1" lang="ja-JP" altLang="en-US" sz="1200" kern="1200" dirty="0" smtClean="0">
                <a:solidFill>
                  <a:schemeClr val="tx1"/>
                </a:solidFill>
                <a:latin typeface="+mn-lt"/>
                <a:ea typeface="+mn-ea"/>
                <a:cs typeface="+mn-cs"/>
              </a:rPr>
              <a:t>ケ月の間に</a:t>
            </a:r>
            <a:r>
              <a:rPr kumimoji="1" lang="en-US" sz="1200" kern="1200" dirty="0" smtClean="0">
                <a:solidFill>
                  <a:schemeClr val="tx1"/>
                </a:solidFill>
                <a:latin typeface="+mn-lt"/>
                <a:ea typeface="+mn-ea"/>
                <a:cs typeface="+mn-cs"/>
              </a:rPr>
              <a:t>40</a:t>
            </a:r>
            <a:r>
              <a:rPr kumimoji="1" lang="ja-JP" altLang="en-US" sz="1200" kern="1200" dirty="0" smtClean="0">
                <a:solidFill>
                  <a:schemeClr val="tx1"/>
                </a:solidFill>
                <a:latin typeface="+mn-lt"/>
                <a:ea typeface="+mn-ea"/>
                <a:cs typeface="+mn-cs"/>
              </a:rPr>
              <a:t>冊の教科書を受け取った。」と回想しています。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sz="1200" kern="1200" dirty="0" smtClean="0">
                <a:solidFill>
                  <a:schemeClr val="tx1"/>
                </a:solidFill>
                <a:effectLst/>
                <a:latin typeface="+mn-lt"/>
                <a:ea typeface="+mn-ea"/>
                <a:cs typeface="+mn-cs"/>
              </a:rPr>
              <a:t>アーサー・フレデリック・シェルドン</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1868</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日に、デトロイト北西</a:t>
            </a:r>
            <a:r>
              <a:rPr kumimoji="1" lang="en-US" altLang="ja-JP" sz="1200" kern="1200" dirty="0" smtClean="0">
                <a:solidFill>
                  <a:schemeClr val="tx1"/>
                </a:solidFill>
                <a:effectLst/>
                <a:latin typeface="+mn-lt"/>
                <a:ea typeface="+mn-ea"/>
                <a:cs typeface="+mn-cs"/>
              </a:rPr>
              <a:t>80</a:t>
            </a:r>
            <a:r>
              <a:rPr kumimoji="1" lang="ja-JP" altLang="ja-JP" sz="1200" kern="1200" dirty="0" smtClean="0">
                <a:solidFill>
                  <a:schemeClr val="tx1"/>
                </a:solidFill>
                <a:effectLst/>
                <a:latin typeface="+mn-lt"/>
                <a:ea typeface="+mn-ea"/>
                <a:cs typeface="+mn-cs"/>
              </a:rPr>
              <a:t>マイルにあるミシガン州ヴァーノンで生まれました。</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ミシガン大学で</a:t>
            </a:r>
            <a:r>
              <a:rPr kumimoji="1" lang="ja-JP" altLang="en-US" sz="1200" kern="1200" dirty="0" smtClean="0">
                <a:solidFill>
                  <a:schemeClr val="tx1"/>
                </a:solidFill>
                <a:effectLst/>
                <a:latin typeface="+mn-lt"/>
                <a:ea typeface="+mn-ea"/>
                <a:cs typeface="+mn-cs"/>
              </a:rPr>
              <a:t>経営学</a:t>
            </a:r>
            <a:r>
              <a:rPr kumimoji="1" lang="ja-JP" altLang="ja-JP" sz="1200" kern="1200" dirty="0" smtClean="0">
                <a:solidFill>
                  <a:schemeClr val="tx1"/>
                </a:solidFill>
                <a:effectLst/>
                <a:latin typeface="+mn-lt"/>
                <a:ea typeface="+mn-ea"/>
                <a:cs typeface="+mn-cs"/>
              </a:rPr>
              <a:t>を専攻し 、</a:t>
            </a:r>
            <a:r>
              <a:rPr kumimoji="1" lang="ja-JP" altLang="en-US" sz="1200" kern="1200" dirty="0" smtClean="0">
                <a:solidFill>
                  <a:schemeClr val="tx1"/>
                </a:solidFill>
                <a:effectLst/>
                <a:latin typeface="+mn-lt"/>
                <a:ea typeface="+mn-ea"/>
                <a:cs typeface="+mn-cs"/>
              </a:rPr>
              <a:t>自らアナキストと豪語していたエルバート・ハーバートとは子弟の間柄でした。アナキストと言っても何でも政府の言う通りにはならないという程度の他愛のないものでしたが、同類のアナキストに見られたシェルドンこそ、大迷惑だったことでしょう。</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でこそ、経営学はメジャーな学問ですが、当時は、ビジネスのマネージメントを学問として捉えたり、更に販売学などという分野に関心を持ったりする人は少なく、この分野における草分け的な存在だったと考えられます。</a:t>
            </a:r>
          </a:p>
          <a:p>
            <a:r>
              <a:rPr kumimoji="1" lang="ja-JP" altLang="ja-JP" sz="1200" kern="1200" dirty="0" smtClean="0">
                <a:solidFill>
                  <a:schemeClr val="tx1"/>
                </a:solidFill>
                <a:effectLst/>
                <a:latin typeface="+mn-lt"/>
                <a:ea typeface="+mn-ea"/>
                <a:cs typeface="+mn-cs"/>
              </a:rPr>
              <a:t>当時ミシガン大学の中で、この末期的症状の資本主義を、なんとか再構築しようと努力していたオーストリア学派の存在によって、</a:t>
            </a:r>
            <a:r>
              <a:rPr kumimoji="1" lang="en-US" altLang="ja-JP" sz="1200" kern="1200" dirty="0" smtClean="0">
                <a:solidFill>
                  <a:schemeClr val="tx1"/>
                </a:solidFill>
                <a:effectLst/>
                <a:latin typeface="+mn-lt"/>
                <a:ea typeface="+mn-ea"/>
                <a:cs typeface="+mn-cs"/>
              </a:rPr>
              <a:t>20 </a:t>
            </a:r>
            <a:r>
              <a:rPr kumimoji="1" lang="ja-JP" altLang="ja-JP" sz="1200" kern="1200" dirty="0" smtClean="0">
                <a:solidFill>
                  <a:schemeClr val="tx1"/>
                </a:solidFill>
                <a:effectLst/>
                <a:latin typeface="+mn-lt"/>
                <a:ea typeface="+mn-ea"/>
                <a:cs typeface="+mn-cs"/>
              </a:rPr>
              <a:t>世紀における企業経営は</a:t>
            </a:r>
            <a:r>
              <a:rPr kumimoji="1" lang="ja-JP" altLang="en-US" sz="1200" kern="1200" dirty="0" smtClean="0">
                <a:solidFill>
                  <a:schemeClr val="tx1"/>
                </a:solidFill>
                <a:effectLst/>
                <a:latin typeface="+mn-lt"/>
                <a:ea typeface="+mn-ea"/>
                <a:cs typeface="+mn-cs"/>
              </a:rPr>
              <a:t>、これまでのものとは</a:t>
            </a:r>
            <a:r>
              <a:rPr kumimoji="1" lang="ja-JP" altLang="ja-JP" sz="1200" kern="1200" dirty="0" smtClean="0">
                <a:solidFill>
                  <a:schemeClr val="tx1"/>
                </a:solidFill>
                <a:effectLst/>
                <a:latin typeface="+mn-lt"/>
                <a:ea typeface="+mn-ea"/>
                <a:cs typeface="+mn-cs"/>
              </a:rPr>
              <a:t>全く違うものにならざるを得ない</a:t>
            </a:r>
            <a:r>
              <a:rPr kumimoji="1" lang="ja-JP" altLang="en-US" sz="1200" kern="1200" dirty="0" smtClean="0">
                <a:solidFill>
                  <a:schemeClr val="tx1"/>
                </a:solidFill>
                <a:effectLst/>
                <a:latin typeface="+mn-lt"/>
                <a:ea typeface="+mn-ea"/>
                <a:cs typeface="+mn-cs"/>
              </a:rPr>
              <a:t>という結論に達した</a:t>
            </a:r>
            <a:r>
              <a:rPr kumimoji="1" lang="ja-JP" altLang="ja-JP" sz="1200" kern="1200" dirty="0" smtClean="0">
                <a:solidFill>
                  <a:schemeClr val="tx1"/>
                </a:solidFill>
                <a:effectLst/>
                <a:latin typeface="+mn-lt"/>
                <a:ea typeface="+mn-ea"/>
                <a:cs typeface="+mn-cs"/>
              </a:rPr>
              <a:t>わけです。卒業後、図書の訪問販売のセールスマン</a:t>
            </a:r>
            <a:r>
              <a:rPr kumimoji="1" lang="ja-JP" altLang="en-US" sz="1200" kern="1200" dirty="0" smtClean="0">
                <a:solidFill>
                  <a:schemeClr val="tx1"/>
                </a:solidFill>
                <a:effectLst/>
                <a:latin typeface="+mn-lt"/>
                <a:ea typeface="+mn-ea"/>
                <a:cs typeface="+mn-cs"/>
              </a:rPr>
              <a:t>を経て、</a:t>
            </a:r>
            <a:r>
              <a:rPr kumimoji="1" lang="en-US" altLang="ja-JP" sz="1200" kern="1200" dirty="0" smtClean="0">
                <a:solidFill>
                  <a:schemeClr val="tx1"/>
                </a:solidFill>
                <a:effectLst/>
                <a:latin typeface="+mn-lt"/>
                <a:ea typeface="+mn-ea"/>
                <a:cs typeface="+mn-cs"/>
              </a:rPr>
              <a:t>1899</a:t>
            </a:r>
            <a:r>
              <a:rPr kumimoji="1" lang="ja-JP" altLang="ja-JP" sz="1200" kern="1200" dirty="0" smtClean="0">
                <a:solidFill>
                  <a:schemeClr val="tx1"/>
                </a:solidFill>
                <a:effectLst/>
                <a:latin typeface="+mn-lt"/>
                <a:ea typeface="+mn-ea"/>
                <a:cs typeface="+mn-cs"/>
              </a:rPr>
              <a:t>年には出版社の経営を任され</a:t>
            </a:r>
            <a:r>
              <a:rPr kumimoji="1" lang="ja-JP" altLang="en-US" sz="1200" kern="1200" dirty="0" smtClean="0">
                <a:solidFill>
                  <a:schemeClr val="tx1"/>
                </a:solidFill>
                <a:effectLst/>
                <a:latin typeface="+mn-lt"/>
                <a:ea typeface="+mn-ea"/>
                <a:cs typeface="+mn-cs"/>
              </a:rPr>
              <a:t>ましたが、大学</a:t>
            </a:r>
            <a:r>
              <a:rPr kumimoji="1" lang="ja-JP" altLang="ja-JP" sz="1200" kern="1200" dirty="0" smtClean="0">
                <a:solidFill>
                  <a:schemeClr val="tx1"/>
                </a:solidFill>
                <a:effectLst/>
                <a:latin typeface="+mn-lt"/>
                <a:ea typeface="+mn-ea"/>
                <a:cs typeface="+mn-cs"/>
              </a:rPr>
              <a:t>で学んだ新しい学問と自らの経験を基本にして、</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年にシカゴにシェルドン・ビジネス・スクールを設立して、新しい経営学を教える道を選びました。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He profits most who serves best </a:t>
            </a:r>
            <a:r>
              <a:rPr kumimoji="1" lang="ja-JP" altLang="en-US" dirty="0" smtClean="0"/>
              <a:t>はシェルドン・スクールが開校した当初からの経営学の奉仕理念です。</a:t>
            </a:r>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extLst>
      <p:ext uri="{BB962C8B-B14F-4D97-AF65-F5344CB8AC3E}">
        <p14:creationId xmlns:p14="http://schemas.microsoft.com/office/powerpoint/2010/main" val="194625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smtClean="0">
                <a:solidFill>
                  <a:schemeClr val="tx1"/>
                </a:solidFill>
                <a:latin typeface="+mn-lt"/>
                <a:ea typeface="+mn-ea"/>
                <a:cs typeface="+mn-cs"/>
              </a:rPr>
              <a:t>中道左派に属したケインズ派は修正資本主義を提唱し、シェルドンの政策はシェルドンの没後、世界大恐慌の対策として、民主党に引き継がれましたが、現実的な政策が実施されたのは</a:t>
            </a:r>
            <a:r>
              <a:rPr kumimoji="1" lang="en-US" altLang="ja-JP" sz="1200" b="0" i="0" u="none" strike="noStrike" kern="1200" baseline="0" dirty="0" smtClean="0">
                <a:solidFill>
                  <a:schemeClr val="tx1"/>
                </a:solidFill>
                <a:latin typeface="+mn-lt"/>
                <a:ea typeface="+mn-ea"/>
                <a:cs typeface="+mn-cs"/>
              </a:rPr>
              <a:t>1938</a:t>
            </a:r>
            <a:r>
              <a:rPr kumimoji="1" lang="ja-JP" altLang="en-US" sz="1200" b="0" i="0" u="none" strike="noStrike" kern="1200" baseline="0" dirty="0" smtClean="0">
                <a:solidFill>
                  <a:schemeClr val="tx1"/>
                </a:solidFill>
                <a:latin typeface="+mn-lt"/>
                <a:ea typeface="+mn-ea"/>
                <a:cs typeface="+mn-cs"/>
              </a:rPr>
              <a:t>年以降、正確には第二次世界大戦による軍需景気への便乗でした。</a:t>
            </a:r>
          </a:p>
          <a:p>
            <a:r>
              <a:rPr kumimoji="1" lang="ja-JP" altLang="en-US" sz="1200" b="0" i="0" u="none" strike="noStrike" kern="1200" baseline="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この考え方を発表したのがジョン・ケインズであり、資本主義のもたらす貧困、失業、恐慌などの社会矛盾や害悪は、資本主義制度そのものを変えなくても、ニューディール政策やマクロ政策の展開、政府による公共投資などによって企業家のマインドを改善することで、緩和し、克服できると述べています。その考え方は代々民主党に引き継がれています。</a:t>
            </a:r>
          </a:p>
          <a:p>
            <a:r>
              <a:rPr kumimoji="1" lang="ja-JP" altLang="en-US" dirty="0" smtClean="0"/>
              <a:t>なお、その際とられた金本位制の廃止による中央銀行による紙幣の大量発行は、その後のインフレを加速させ、持つ者と持たざる者との格差をより大きなものにしました。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dirty="0"/>
          </a:p>
        </p:txBody>
      </p:sp>
    </p:spTree>
    <p:extLst>
      <p:ext uri="{BB962C8B-B14F-4D97-AF65-F5344CB8AC3E}">
        <p14:creationId xmlns:p14="http://schemas.microsoft.com/office/powerpoint/2010/main" val="17895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sz="1200" b="0" i="0" u="none" strike="noStrike" kern="1200" baseline="0" dirty="0" smtClean="0">
                <a:solidFill>
                  <a:schemeClr val="tx1"/>
                </a:solidFill>
                <a:latin typeface="+mn-lt"/>
                <a:ea typeface="+mn-ea"/>
                <a:cs typeface="+mn-cs"/>
              </a:rPr>
              <a:t>1970</a:t>
            </a:r>
            <a:r>
              <a:rPr kumimoji="1" lang="ja-JP" altLang="en-US" sz="1200" b="0" i="0" u="none" strike="noStrike" kern="1200" baseline="0" dirty="0" smtClean="0">
                <a:solidFill>
                  <a:schemeClr val="tx1"/>
                </a:solidFill>
                <a:latin typeface="+mn-lt"/>
                <a:ea typeface="+mn-ea"/>
                <a:cs typeface="+mn-cs"/>
              </a:rPr>
              <a:t>年代になると、最も右派に属するフリードリッヒ・ハイエクに代表される自由至上主義が台頭してきます。 </a:t>
            </a:r>
          </a:p>
          <a:p>
            <a:r>
              <a:rPr kumimoji="1" lang="ja-JP" altLang="en-US" sz="1200" b="0" i="0" u="none" strike="noStrike" kern="1200" baseline="0" dirty="0" smtClean="0">
                <a:solidFill>
                  <a:schemeClr val="tx1"/>
                </a:solidFill>
                <a:latin typeface="+mn-lt"/>
                <a:ea typeface="+mn-ea"/>
                <a:cs typeface="+mn-cs"/>
              </a:rPr>
              <a:t>すべの規制を廃して、市場の原理に任せようという考え方であり、アメリカの保守党の政策に当たります。</a:t>
            </a:r>
          </a:p>
          <a:p>
            <a:r>
              <a:rPr kumimoji="1" lang="ja-JP" altLang="en-US" sz="1200" b="0" i="0" u="none" strike="noStrike" kern="1200" baseline="0" dirty="0" smtClean="0">
                <a:solidFill>
                  <a:schemeClr val="tx1"/>
                </a:solidFill>
                <a:latin typeface="+mn-lt"/>
                <a:ea typeface="+mn-ea"/>
                <a:cs typeface="+mn-cs"/>
              </a:rPr>
              <a:t>このグループは、</a:t>
            </a:r>
            <a:r>
              <a:rPr kumimoji="1" lang="en-US" altLang="ja-JP" sz="1200" b="0" i="0" u="none" strike="noStrike" kern="1200" baseline="0" dirty="0" smtClean="0">
                <a:solidFill>
                  <a:schemeClr val="tx1"/>
                </a:solidFill>
                <a:latin typeface="+mn-lt"/>
                <a:ea typeface="+mn-ea"/>
                <a:cs typeface="+mn-cs"/>
              </a:rPr>
              <a:t>1970</a:t>
            </a:r>
            <a:r>
              <a:rPr kumimoji="1" lang="ja-JP" altLang="en-US" sz="1200" b="0" i="0" u="none" strike="noStrike" kern="1200" baseline="0" dirty="0" smtClean="0">
                <a:solidFill>
                  <a:schemeClr val="tx1"/>
                </a:solidFill>
                <a:latin typeface="+mn-lt"/>
                <a:ea typeface="+mn-ea"/>
                <a:cs typeface="+mn-cs"/>
              </a:rPr>
              <a:t>年代以降は共和党の右派の一部と組んで、いわゆるネオ・コンサーブティブスとして新資本主義を進め、ヘッジ・ファンドを利用して経済の混乱を引き起こしたのはつい 先日の話です。</a:t>
            </a:r>
          </a:p>
          <a:p>
            <a:r>
              <a:rPr kumimoji="1" lang="ja-JP" altLang="en-US" sz="1200" b="0" i="0" u="none" strike="noStrike" kern="1200" baseline="0" dirty="0" smtClean="0">
                <a:solidFill>
                  <a:schemeClr val="tx1"/>
                </a:solidFill>
                <a:latin typeface="+mn-lt"/>
                <a:ea typeface="+mn-ea"/>
                <a:cs typeface="+mn-cs"/>
              </a:rPr>
              <a:t>奉仕を提供した見返りに利益を得るのが、ロータリーの奉仕理念ですから、何の自己規制もなく、単に利益を得る</a:t>
            </a:r>
            <a:r>
              <a:rPr kumimoji="1" lang="ja-JP" altLang="en-US" sz="1200" b="0" i="0" u="none" strike="noStrike" kern="1200" baseline="0" dirty="0" err="1" smtClean="0">
                <a:solidFill>
                  <a:schemeClr val="tx1"/>
                </a:solidFill>
                <a:latin typeface="+mn-lt"/>
                <a:ea typeface="+mn-ea"/>
                <a:cs typeface="+mn-cs"/>
              </a:rPr>
              <a:t>こ</a:t>
            </a:r>
            <a:r>
              <a:rPr kumimoji="1" lang="ja-JP" altLang="en-US" sz="1200" b="0" i="0" u="none" strike="noStrike" kern="1200" baseline="0" dirty="0" smtClean="0">
                <a:solidFill>
                  <a:schemeClr val="tx1"/>
                </a:solidFill>
                <a:latin typeface="+mn-lt"/>
                <a:ea typeface="+mn-ea"/>
                <a:cs typeface="+mn-cs"/>
              </a:rPr>
              <a:t> とのみを目的にした取引は、ロータリーにおいては虚業に等しいものです。</a:t>
            </a:r>
          </a:p>
          <a:p>
            <a:r>
              <a:rPr kumimoji="1" lang="ja-JP" altLang="en-US" sz="1200" b="0" i="0" u="none" strike="noStrike" kern="1200" baseline="0" dirty="0" smtClean="0">
                <a:solidFill>
                  <a:schemeClr val="tx1"/>
                </a:solidFill>
                <a:latin typeface="+mn-lt"/>
                <a:ea typeface="+mn-ea"/>
                <a:cs typeface="+mn-cs"/>
              </a:rPr>
              <a:t>従って、職業奉仕を旗印にしたロータリーが、その存亡を賭けて戦うべき相手は新資本主義なのです。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9</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277771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347171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187489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335023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118411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29297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10683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252166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361715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124164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5ED5E0-47F7-45D7-BD9A-738C68FEF41E}" type="datetimeFigureOut">
              <a:rPr kumimoji="1" lang="ja-JP" altLang="en-US" smtClean="0"/>
              <a:pPr/>
              <a:t>2015/4/3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50194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2015/4/3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a:p>
        </p:txBody>
      </p:sp>
    </p:spTree>
    <p:extLst>
      <p:ext uri="{BB962C8B-B14F-4D97-AF65-F5344CB8AC3E}">
        <p14:creationId xmlns:p14="http://schemas.microsoft.com/office/powerpoint/2010/main" val="2589108988"/>
      </p:ext>
    </p:extLst>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21</a:t>
            </a:r>
            <a:br>
              <a:rPr kumimoji="1" lang="en-US" altLang="ja-JP" dirty="0" smtClean="0"/>
            </a:br>
            <a:r>
              <a:rPr lang="en-US" altLang="ja-JP" dirty="0" smtClean="0"/>
              <a:t>peg k</a:t>
            </a:r>
            <a:br>
              <a:rPr lang="en-US" altLang="ja-JP" dirty="0" smtClean="0"/>
            </a:br>
            <a:r>
              <a:rPr lang="en-US" altLang="ja-JP" dirty="0" smtClean="0"/>
              <a:t>d-y  </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10" name="図 9" descr="ani 5.gif"/>
          <p:cNvPicPr>
            <a:picLocks noChangeAspect="1"/>
          </p:cNvPicPr>
          <p:nvPr/>
        </p:nvPicPr>
        <p:blipFill>
          <a:blip r:embed="rId3" cstate="print"/>
          <a:stretch>
            <a:fillRect/>
          </a:stretch>
        </p:blipFill>
        <p:spPr>
          <a:xfrm>
            <a:off x="1344220" y="221332"/>
            <a:ext cx="864096" cy="836712"/>
          </a:xfrm>
          <a:prstGeom prst="rect">
            <a:avLst/>
          </a:prstGeom>
        </p:spPr>
      </p:pic>
      <p:sp>
        <p:nvSpPr>
          <p:cNvPr id="13" name="テキスト ボックス 12"/>
          <p:cNvSpPr txBox="1"/>
          <p:nvPr/>
        </p:nvSpPr>
        <p:spPr>
          <a:xfrm>
            <a:off x="2843808" y="260648"/>
            <a:ext cx="5595748" cy="769441"/>
          </a:xfrm>
          <a:prstGeom prst="rect">
            <a:avLst/>
          </a:prstGeom>
          <a:noFill/>
        </p:spPr>
        <p:txBody>
          <a:bodyPr wrap="square" rtlCol="0">
            <a:spAutoFit/>
          </a:bodyPr>
          <a:lstStyle/>
          <a:p>
            <a:pPr algn="ctr"/>
            <a:r>
              <a:rPr kumimoji="1" lang="ja-JP" altLang="en-US" sz="4400" dirty="0" smtClean="0">
                <a:solidFill>
                  <a:schemeClr val="accent6"/>
                </a:solidFill>
                <a:latin typeface="+mj-ea"/>
                <a:ea typeface="+mj-ea"/>
              </a:rPr>
              <a:t>第</a:t>
            </a:r>
            <a:r>
              <a:rPr kumimoji="1" lang="en-US" altLang="ja-JP" sz="4400" dirty="0" smtClean="0">
                <a:solidFill>
                  <a:schemeClr val="accent6"/>
                </a:solidFill>
                <a:latin typeface="+mj-ea"/>
                <a:ea typeface="+mj-ea"/>
              </a:rPr>
              <a:t>26</a:t>
            </a:r>
            <a:r>
              <a:rPr kumimoji="1" lang="ja-JP" altLang="en-US" sz="4400" dirty="0" smtClean="0">
                <a:solidFill>
                  <a:schemeClr val="accent6"/>
                </a:solidFill>
                <a:latin typeface="+mj-ea"/>
                <a:ea typeface="+mj-ea"/>
              </a:rPr>
              <a:t>回源流セミナー</a:t>
            </a:r>
            <a:r>
              <a:rPr kumimoji="1" lang="en-US" altLang="ja-JP" sz="4400" dirty="0" smtClean="0">
                <a:solidFill>
                  <a:schemeClr val="accent6"/>
                </a:solidFill>
                <a:latin typeface="+mj-ea"/>
                <a:ea typeface="+mj-ea"/>
              </a:rPr>
              <a:t> </a:t>
            </a:r>
            <a:endParaRPr kumimoji="1" lang="ja-JP" altLang="en-US" sz="4400" dirty="0">
              <a:solidFill>
                <a:schemeClr val="accent6"/>
              </a:solidFill>
              <a:latin typeface="+mj-ea"/>
              <a:ea typeface="+mj-ea"/>
            </a:endParaRPr>
          </a:p>
        </p:txBody>
      </p:sp>
      <p:sp>
        <p:nvSpPr>
          <p:cNvPr id="14" name="テキスト ボックス 13"/>
          <p:cNvSpPr txBox="1"/>
          <p:nvPr/>
        </p:nvSpPr>
        <p:spPr>
          <a:xfrm>
            <a:off x="1776268" y="6001567"/>
            <a:ext cx="6900188" cy="646331"/>
          </a:xfrm>
          <a:prstGeom prst="rect">
            <a:avLst/>
          </a:prstGeom>
          <a:solidFill>
            <a:srgbClr val="000099"/>
          </a:solidFill>
          <a:ln>
            <a:noFill/>
          </a:ln>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76742"/>
            <a:ext cx="9144000" cy="4572000"/>
          </a:xfrm>
          <a:prstGeom prst="rect">
            <a:avLst/>
          </a:prstGeom>
        </p:spPr>
      </p:pic>
      <p:sp>
        <p:nvSpPr>
          <p:cNvPr id="12" name="テキスト ボックス 11"/>
          <p:cNvSpPr txBox="1"/>
          <p:nvPr/>
        </p:nvSpPr>
        <p:spPr>
          <a:xfrm>
            <a:off x="23819" y="2678643"/>
            <a:ext cx="9144000" cy="3170099"/>
          </a:xfrm>
          <a:prstGeom prst="rect">
            <a:avLst/>
          </a:prstGeom>
          <a:noFill/>
        </p:spPr>
        <p:txBody>
          <a:bodyPr wrap="square" rtlCol="0">
            <a:spAutoFit/>
          </a:bodyPr>
          <a:lstStyle/>
          <a:p>
            <a:pPr algn="ctr"/>
            <a:r>
              <a:rPr lang="ja-JP" altLang="en-US" sz="100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職業奉仕と</a:t>
            </a:r>
          </a:p>
          <a:p>
            <a:pPr algn="ctr"/>
            <a:r>
              <a:rPr lang="en-US" altLang="ja-JP" sz="100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21</a:t>
            </a:r>
            <a:r>
              <a:rPr lang="ja-JP" altLang="en-US" sz="100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世紀の資本</a:t>
            </a:r>
            <a:endParaRPr kumimoji="1" lang="ja-JP" altLang="en-US" sz="100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pic>
        <p:nvPicPr>
          <p:cNvPr id="11" name="図 10" descr="genryu.gif"/>
          <p:cNvPicPr>
            <a:picLocks noChangeAspect="1"/>
          </p:cNvPicPr>
          <p:nvPr/>
        </p:nvPicPr>
        <p:blipFill>
          <a:blip r:embed="rId5" cstate="print"/>
          <a:stretch>
            <a:fillRect/>
          </a:stretch>
        </p:blipFill>
        <p:spPr>
          <a:xfrm>
            <a:off x="0" y="6500834"/>
            <a:ext cx="1261602" cy="357166"/>
          </a:xfrm>
          <a:prstGeom prst="rect">
            <a:avLst/>
          </a:prstGeom>
        </p:spPr>
      </p:pic>
      <p:sp>
        <p:nvSpPr>
          <p:cNvPr id="7" name="正方形/長方形 6"/>
          <p:cNvSpPr/>
          <p:nvPr/>
        </p:nvSpPr>
        <p:spPr>
          <a:xfrm>
            <a:off x="0" y="476672"/>
            <a:ext cx="1475656" cy="58705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Rotary</a:t>
            </a:r>
            <a:endParaRPr kumimoji="1" lang="ja-JP" altLang="en-US" sz="3200" dirty="0"/>
          </a:p>
        </p:txBody>
      </p:sp>
    </p:spTree>
    <p:extLst>
      <p:ext uri="{BB962C8B-B14F-4D97-AF65-F5344CB8AC3E}">
        <p14:creationId xmlns:p14="http://schemas.microsoft.com/office/powerpoint/2010/main" val="22617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chemeClr val="accent6">
                    <a:lumMod val="40000"/>
                    <a:lumOff val="60000"/>
                  </a:schemeClr>
                </a:solidFill>
              </a:rPr>
              <a:t>He profits most who serves best</a:t>
            </a:r>
            <a:endParaRPr kumimoji="1" lang="ja-JP" altLang="en-US" dirty="0">
              <a:solidFill>
                <a:schemeClr val="accent6">
                  <a:lumMod val="40000"/>
                  <a:lumOff val="60000"/>
                </a:schemeClr>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a:t>
            </a:r>
            <a:r>
              <a:rPr lang="ja-JP" altLang="ja-JP" sz="3200" dirty="0" smtClean="0">
                <a:solidFill>
                  <a:srgbClr val="FF0000"/>
                </a:solidFill>
              </a:rPr>
              <a:t>you</a:t>
            </a:r>
            <a:r>
              <a:rPr lang="ja-JP" altLang="en-US" sz="3200" dirty="0" smtClean="0">
                <a:solidFill>
                  <a:srgbClr val="FF0000"/>
                </a:solidFill>
              </a:rPr>
              <a:t>　黄金律</a:t>
            </a:r>
          </a:p>
          <a:p>
            <a:r>
              <a:rPr lang="ja-JP" altLang="en-US" sz="3200" dirty="0"/>
              <a:t>他人</a:t>
            </a:r>
            <a:r>
              <a:rPr lang="ja-JP" altLang="ja-JP" sz="3200" dirty="0" smtClean="0"/>
              <a:t>からしても</a:t>
            </a:r>
            <a:r>
              <a:rPr lang="ja-JP" altLang="en-US" sz="3200" dirty="0" smtClean="0"/>
              <a:t>ら</a:t>
            </a:r>
            <a:r>
              <a:rPr lang="ja-JP" altLang="ja-JP" sz="3200" dirty="0" smtClean="0"/>
              <a:t>いたい</a:t>
            </a:r>
            <a:r>
              <a:rPr lang="ja-JP" altLang="ja-JP" sz="3200" dirty="0"/>
              <a:t>ことを</a:t>
            </a:r>
            <a:r>
              <a:rPr lang="ja-JP" altLang="ja-JP" sz="3200" dirty="0" smtClean="0"/>
              <a:t>、</a:t>
            </a:r>
            <a:r>
              <a:rPr lang="ja-JP" altLang="en-US" sz="3200" dirty="0" smtClean="0"/>
              <a:t>他人にせよ</a:t>
            </a:r>
          </a:p>
          <a:p>
            <a:r>
              <a:rPr lang="ja-JP" altLang="en-US" sz="3200" dirty="0" smtClean="0"/>
              <a:t>他人に対して奉仕をすれば　利益が得られる</a:t>
            </a:r>
          </a:p>
          <a:p>
            <a:endParaRPr lang="ja-JP" altLang="en-US" sz="3200" dirty="0" smtClean="0"/>
          </a:p>
          <a:p>
            <a:r>
              <a:rPr kumimoji="1" lang="ja-JP" altLang="en-US" sz="3200" dirty="0" smtClean="0"/>
              <a:t>商売に成功する方法は</a:t>
            </a:r>
          </a:p>
          <a:p>
            <a:pPr>
              <a:buNone/>
            </a:pPr>
            <a:r>
              <a:rPr lang="ja-JP" altLang="en-US" sz="3200" dirty="0" smtClean="0"/>
              <a:t>　 奉仕の理念に基づいて</a:t>
            </a:r>
          </a:p>
          <a:p>
            <a:pPr>
              <a:buNone/>
            </a:pPr>
            <a:r>
              <a:rPr kumimoji="1" lang="ja-JP" altLang="en-US" sz="3200" dirty="0" smtClean="0"/>
              <a:t>　 継続的に利益をもたらす</a:t>
            </a:r>
            <a:r>
              <a:rPr lang="ja-JP" altLang="en-US" sz="3200" dirty="0" smtClean="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5568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par>
                          <p:cTn id="26" fill="hold">
                            <p:stCondLst>
                              <p:cond delay="12750"/>
                            </p:stCondLst>
                            <p:childTnLst>
                              <p:par>
                                <p:cTn id="27" presetID="38" presetClass="entr" presetSubtype="0" accel="50000" fill="hold" nodeType="afterEffect">
                                  <p:stCondLst>
                                    <p:cond delay="0"/>
                                  </p:stCondLst>
                                  <p:iterate type="lt">
                                    <p:tmPct val="50000"/>
                                  </p:iterate>
                                  <p:childTnLst>
                                    <p:set>
                                      <p:cBhvr>
                                        <p:cTn id="28" dur="1" fill="hold">
                                          <p:stCondLst>
                                            <p:cond delay="0"/>
                                          </p:stCondLst>
                                        </p:cTn>
                                        <p:tgtEl>
                                          <p:spTgt spid="7">
                                            <p:txEl>
                                              <p:pRg st="4" end="4"/>
                                            </p:txEl>
                                          </p:spTgt>
                                        </p:tgtEl>
                                        <p:attrNameLst>
                                          <p:attrName>style.visibility</p:attrName>
                                        </p:attrNameLst>
                                      </p:cBhvr>
                                      <p:to>
                                        <p:strVal val="visible"/>
                                      </p:to>
                                    </p:set>
                                    <p:set>
                                      <p:cBhvr>
                                        <p:cTn id="29" dur="227" fill="hold">
                                          <p:stCondLst>
                                            <p:cond delay="0"/>
                                          </p:stCondLst>
                                        </p:cTn>
                                        <p:tgtEl>
                                          <p:spTgt spid="7">
                                            <p:txEl>
                                              <p:pRg st="4" end="4"/>
                                            </p:txEl>
                                          </p:spTgt>
                                        </p:tgtEl>
                                        <p:attrNameLst>
                                          <p:attrName>style.rotation</p:attrName>
                                        </p:attrNameLst>
                                      </p:cBhvr>
                                      <p:to>
                                        <p:strVal val="-45.0"/>
                                      </p:to>
                                    </p:set>
                                    <p:anim calcmode="lin" valueType="num">
                                      <p:cBhvr>
                                        <p:cTn id="30"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15500"/>
                            </p:stCondLst>
                            <p:childTnLst>
                              <p:par>
                                <p:cTn id="35" presetID="35" presetClass="entr" presetSubtype="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3300"/>
                                        <p:tgtEl>
                                          <p:spTgt spid="7">
                                            <p:txEl>
                                              <p:pRg st="5" end="5"/>
                                            </p:txEl>
                                          </p:spTgt>
                                        </p:tgtEl>
                                      </p:cBhvr>
                                    </p:animEffect>
                                    <p:anim calcmode="lin" valueType="num">
                                      <p:cBhvr>
                                        <p:cTn id="38" dur="33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39" dur="33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0" dur="33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1" fill="hold">
                            <p:stCondLst>
                              <p:cond delay="18800"/>
                            </p:stCondLst>
                            <p:childTnLst>
                              <p:par>
                                <p:cTn id="42" presetID="35" presetClass="entr" presetSubtype="0" fill="hold"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1000"/>
                                        <p:tgtEl>
                                          <p:spTgt spid="7">
                                            <p:txEl>
                                              <p:pRg st="6" end="6"/>
                                            </p:txEl>
                                          </p:spTgt>
                                        </p:tgtEl>
                                      </p:cBhvr>
                                    </p:animEffect>
                                    <p:anim calcmode="lin" valueType="num">
                                      <p:cBhvr>
                                        <p:cTn id="45"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chemeClr val="accent6">
                    <a:lumMod val="40000"/>
                    <a:lumOff val="60000"/>
                  </a:schemeClr>
                </a:solidFill>
              </a:rPr>
              <a:t>健全な労使関係</a:t>
            </a:r>
            <a:endParaRPr kumimoji="1" lang="ja-JP" altLang="en-US" dirty="0">
              <a:solidFill>
                <a:schemeClr val="accent6">
                  <a:lumMod val="40000"/>
                  <a:lumOff val="60000"/>
                </a:schemeClr>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経営者の責務</a:t>
            </a:r>
          </a:p>
          <a:p>
            <a:pPr>
              <a:buNone/>
            </a:pPr>
            <a:r>
              <a:rPr lang="ja-JP" altLang="en-US" dirty="0" smtClean="0"/>
              <a:t>　　　適正な報酬</a:t>
            </a:r>
          </a:p>
          <a:p>
            <a:pPr>
              <a:buNone/>
            </a:pPr>
            <a:r>
              <a:rPr lang="ja-JP" altLang="en-US" dirty="0" smtClean="0"/>
              <a:t>　　　労働環境　安全・福利厚生・生活保障</a:t>
            </a:r>
          </a:p>
          <a:p>
            <a:pPr>
              <a:buNone/>
            </a:pPr>
            <a:r>
              <a:rPr lang="ja-JP" altLang="en-US" dirty="0" smtClean="0"/>
              <a:t>　　　従業員教育</a:t>
            </a:r>
            <a:endParaRPr kumimoji="1" lang="ja-JP" altLang="en-US" dirty="0" smtClean="0"/>
          </a:p>
          <a:p>
            <a:r>
              <a:rPr lang="ja-JP" altLang="en-US" dirty="0" smtClean="0">
                <a:solidFill>
                  <a:srgbClr val="FF0000"/>
                </a:solidFill>
              </a:rPr>
              <a:t>従業員の責務</a:t>
            </a:r>
            <a:r>
              <a:rPr kumimoji="1" lang="ja-JP" altLang="en-US" dirty="0" smtClean="0"/>
              <a:t>　　　</a:t>
            </a:r>
          </a:p>
          <a:p>
            <a:pPr marL="0" indent="0">
              <a:buNone/>
            </a:pPr>
            <a:r>
              <a:rPr lang="ja-JP" altLang="en-US" dirty="0"/>
              <a:t>　</a:t>
            </a:r>
            <a:r>
              <a:rPr lang="ja-JP" altLang="en-US" dirty="0" smtClean="0"/>
              <a:t>　　最善を尽くした</a:t>
            </a:r>
            <a:r>
              <a:rPr kumimoji="1" lang="ja-JP" altLang="en-US" dirty="0" smtClean="0"/>
              <a:t>労働</a:t>
            </a:r>
          </a:p>
          <a:p>
            <a:pPr marL="0" indent="0">
              <a:buNone/>
            </a:pPr>
            <a:r>
              <a:rPr kumimoji="1" lang="ja-JP" altLang="en-US" dirty="0" smtClean="0"/>
              <a:t>　　　過失防止</a:t>
            </a:r>
          </a:p>
          <a:p>
            <a:pPr marL="0" indent="0">
              <a:buNone/>
            </a:pPr>
            <a:r>
              <a:rPr kumimoji="1" lang="ja-JP" altLang="en-US" dirty="0" smtClean="0"/>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759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solidFill>
                  <a:schemeClr val="accent6">
                    <a:lumMod val="40000"/>
                    <a:lumOff val="60000"/>
                  </a:schemeClr>
                </a:solidFill>
              </a:rPr>
              <a:t>経済的に成功する方法</a:t>
            </a:r>
            <a:endParaRPr kumimoji="1" lang="ja-JP" altLang="en-US" dirty="0">
              <a:solidFill>
                <a:schemeClr val="accent6">
                  <a:lumMod val="40000"/>
                  <a:lumOff val="60000"/>
                </a:schemeClr>
              </a:solidFill>
            </a:endParaRPr>
          </a:p>
        </p:txBody>
      </p:sp>
      <p:sp>
        <p:nvSpPr>
          <p:cNvPr id="3" name="コンテンツ プレースホルダ 2"/>
          <p:cNvSpPr>
            <a:spLocks noGrp="1"/>
          </p:cNvSpPr>
          <p:nvPr>
            <p:ph idx="1"/>
          </p:nvPr>
        </p:nvSpPr>
        <p:spPr/>
        <p:txBody>
          <a:bodyPr>
            <a:normAutofit/>
          </a:bodyPr>
          <a:lstStyle/>
          <a:p>
            <a:r>
              <a:rPr kumimoji="1" lang="ja-JP" altLang="en-US" sz="4000" dirty="0" smtClean="0"/>
              <a:t>価値ある奉仕を実践する願望</a:t>
            </a:r>
          </a:p>
          <a:p>
            <a:r>
              <a:rPr lang="ja-JP" altLang="en-US" sz="4000" dirty="0" smtClean="0"/>
              <a:t>奉仕を実践する能力の開発</a:t>
            </a:r>
          </a:p>
          <a:p>
            <a:r>
              <a:rPr kumimoji="1" lang="ja-JP" altLang="en-US" sz="4000" dirty="0" smtClean="0"/>
              <a:t>実践活動に能力を適用する</a:t>
            </a:r>
          </a:p>
          <a:p>
            <a:r>
              <a:rPr lang="ja-JP" altLang="en-US" sz="4000" dirty="0" smtClean="0"/>
              <a:t>奉仕に対する正当な報酬を得る</a:t>
            </a:r>
          </a:p>
          <a:p>
            <a:r>
              <a:rPr kumimoji="1" lang="ja-JP" altLang="en-US" sz="4000" dirty="0" smtClean="0"/>
              <a:t>報酬の貯蓄や活用や節約によって利益を保全する</a:t>
            </a:r>
            <a:endParaRPr kumimoji="1" lang="ja-JP" altLang="en-US" sz="40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190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714375" y="0"/>
            <a:ext cx="7772400" cy="1143000"/>
          </a:xfrm>
        </p:spPr>
        <p:txBody>
          <a:bodyPr/>
          <a:lstStyle/>
          <a:p>
            <a:r>
              <a:rPr lang="ja-JP" altLang="en-US" dirty="0" smtClean="0">
                <a:solidFill>
                  <a:schemeClr val="accent6">
                    <a:lumMod val="40000"/>
                    <a:lumOff val="60000"/>
                  </a:schemeClr>
                </a:solidFill>
              </a:rPr>
              <a:t>虚業と実業の違い</a:t>
            </a:r>
          </a:p>
        </p:txBody>
      </p:sp>
      <p:sp>
        <p:nvSpPr>
          <p:cNvPr id="3" name="コンテンツ プレースホルダ 2"/>
          <p:cNvSpPr>
            <a:spLocks noGrp="1"/>
          </p:cNvSpPr>
          <p:nvPr>
            <p:ph idx="1"/>
          </p:nvPr>
        </p:nvSpPr>
        <p:spPr>
          <a:xfrm>
            <a:off x="142875" y="1143000"/>
            <a:ext cx="8715375" cy="5536417"/>
          </a:xfrm>
        </p:spPr>
        <p:txBody>
          <a:bodyPr>
            <a:normAutofit fontScale="92500" lnSpcReduction="10000"/>
          </a:bodyPr>
          <a:lstStyle/>
          <a:p>
            <a:pPr>
              <a:defRPr/>
            </a:pPr>
            <a:r>
              <a:rPr lang="ja-JP" altLang="en-US" b="1" dirty="0" smtClean="0">
                <a:ln>
                  <a:solidFill>
                    <a:sysClr val="windowText" lastClr="000000"/>
                  </a:solidFill>
                </a:ln>
                <a:solidFill>
                  <a:srgbClr val="FFFF00"/>
                </a:solidFill>
                <a:effectLst>
                  <a:outerShdw blurRad="38100" dist="38100" dir="2700000" algn="tl">
                    <a:srgbClr val="000000">
                      <a:alpha val="43137"/>
                    </a:srgbClr>
                  </a:outerShdw>
                </a:effectLst>
              </a:rPr>
              <a:t>虚業</a:t>
            </a:r>
          </a:p>
          <a:p>
            <a:pPr>
              <a:buFont typeface="Arial" charset="0"/>
              <a:buNone/>
              <a:defRPr/>
            </a:pPr>
            <a:r>
              <a:rPr lang="ja-JP" altLang="en-US"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ja-JP" altLang="en-US" dirty="0" smtClean="0"/>
              <a:t>疑似投資家による金儲けの手段</a:t>
            </a:r>
            <a:endParaRPr lang="ja-JP" altLang="en-US" b="1" dirty="0" smtClean="0">
              <a:ln>
                <a:solidFill>
                  <a:sysClr val="windowText" lastClr="000000"/>
                </a:solidFill>
              </a:ln>
              <a:effectLst>
                <a:outerShdw blurRad="38100" dist="38100" dir="2700000" algn="tl">
                  <a:srgbClr val="000000">
                    <a:alpha val="43137"/>
                  </a:srgbClr>
                </a:outerShdw>
              </a:effectLst>
            </a:endParaRPr>
          </a:p>
          <a:p>
            <a:pPr>
              <a:defRPr/>
            </a:pPr>
            <a:r>
              <a:rPr lang="ja-JP" altLang="en-US" b="1" dirty="0" smtClean="0">
                <a:ln>
                  <a:solidFill>
                    <a:sysClr val="windowText" lastClr="000000"/>
                  </a:solidFill>
                </a:ln>
                <a:solidFill>
                  <a:srgbClr val="FFFF00"/>
                </a:solidFill>
                <a:effectLst>
                  <a:outerShdw blurRad="38100" dist="38100" dir="2700000" algn="tl">
                    <a:srgbClr val="000000">
                      <a:alpha val="43137"/>
                    </a:srgbClr>
                  </a:outerShdw>
                </a:effectLst>
              </a:rPr>
              <a:t>実業</a:t>
            </a:r>
          </a:p>
          <a:p>
            <a:pPr>
              <a:buFont typeface="Arial" charset="0"/>
              <a:buNone/>
              <a:defRPr/>
            </a:pPr>
            <a:r>
              <a:rPr lang="ja-JP" altLang="en-US"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ja-JP" altLang="en-US" dirty="0" smtClean="0"/>
              <a:t>職業を通じて社会に貢献奉仕</a:t>
            </a:r>
            <a:endParaRPr lang="ja-JP" altLang="en-US" b="1" dirty="0" smtClean="0">
              <a:ln>
                <a:solidFill>
                  <a:sysClr val="windowText" lastClr="000000"/>
                </a:solidFill>
              </a:ln>
              <a:effectLst>
                <a:outerShdw blurRad="38100" dist="38100" dir="2700000" algn="tl">
                  <a:srgbClr val="000000">
                    <a:alpha val="43137"/>
                  </a:srgbClr>
                </a:outerShdw>
              </a:effectLst>
            </a:endParaRPr>
          </a:p>
          <a:p>
            <a:pPr>
              <a:buFontTx/>
              <a:buNone/>
              <a:defRPr/>
            </a:pPr>
            <a:r>
              <a:rPr lang="ja-JP" altLang="en-US" b="1" dirty="0" smtClean="0">
                <a:ln>
                  <a:solidFill>
                    <a:sysClr val="windowText" lastClr="000000"/>
                  </a:solidFill>
                </a:ln>
                <a:effectLst>
                  <a:outerShdw blurRad="38100" dist="38100" dir="2700000" algn="tl">
                    <a:srgbClr val="000000">
                      <a:alpha val="43137"/>
                    </a:srgbClr>
                  </a:outerShdw>
                </a:effectLst>
              </a:rPr>
              <a:t>　　　</a:t>
            </a:r>
          </a:p>
          <a:p>
            <a:pPr>
              <a:buFontTx/>
              <a:buNone/>
              <a:defRPr/>
            </a:pPr>
            <a:r>
              <a:rPr lang="ja-JP" altLang="en-US" dirty="0" smtClean="0"/>
              <a:t>会社・従業員・顧客の利益のための</a:t>
            </a:r>
            <a:r>
              <a:rPr lang="en-US" altLang="ja-JP" dirty="0" smtClean="0"/>
              <a:t>M&amp;A</a:t>
            </a:r>
            <a:r>
              <a:rPr lang="ja-JP" altLang="en-US" dirty="0" smtClean="0"/>
              <a:t>　実業</a:t>
            </a:r>
            <a:endParaRPr lang="en-US" altLang="ja-JP" dirty="0" smtClean="0"/>
          </a:p>
          <a:p>
            <a:pPr>
              <a:buFontTx/>
              <a:buNone/>
              <a:defRPr/>
            </a:pPr>
            <a:r>
              <a:rPr lang="ja-JP" altLang="en-US" dirty="0" smtClean="0"/>
              <a:t>会社乗っ取りのための</a:t>
            </a:r>
            <a:r>
              <a:rPr lang="en-US" altLang="ja-JP" dirty="0" smtClean="0"/>
              <a:t>M&amp;A</a:t>
            </a:r>
            <a:r>
              <a:rPr lang="ja-JP" altLang="en-US" dirty="0" smtClean="0"/>
              <a:t>　　　　　　　　   虚業</a:t>
            </a:r>
            <a:endParaRPr lang="ja-JP" altLang="en-US"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FontTx/>
              <a:buNone/>
              <a:defRPr/>
            </a:pPr>
            <a:endParaRPr lang="ja-JP" altLang="en-US" b="1" dirty="0">
              <a:ln>
                <a:solidFill>
                  <a:sysClr val="windowText" lastClr="000000"/>
                </a:solidFill>
              </a:ln>
              <a:solidFill>
                <a:srgbClr val="FFFF00"/>
              </a:solidFill>
              <a:effectLst>
                <a:outerShdw blurRad="38100" dist="38100" dir="2700000" algn="tl">
                  <a:srgbClr val="000000">
                    <a:alpha val="43137"/>
                  </a:srgbClr>
                </a:outerShdw>
              </a:effectLst>
            </a:endParaRPr>
          </a:p>
          <a:p>
            <a:pPr>
              <a:buFontTx/>
              <a:buNone/>
              <a:defRPr/>
            </a:pPr>
            <a:r>
              <a:rPr lang="ja-JP" altLang="en-US" dirty="0" smtClean="0">
                <a:solidFill>
                  <a:srgbClr val="FF0000"/>
                </a:solidFill>
              </a:rPr>
              <a:t>虚業</a:t>
            </a:r>
            <a:r>
              <a:rPr lang="ja-JP" altLang="en-US" dirty="0" smtClean="0"/>
              <a:t>の人には職業分類を貸与してはならない</a:t>
            </a:r>
          </a:p>
          <a:p>
            <a:pPr>
              <a:buFontTx/>
              <a:buNone/>
              <a:defRPr/>
            </a:pPr>
            <a:endParaRPr lang="ja-JP" altLang="en-US" b="1" dirty="0" smtClean="0">
              <a:solidFill>
                <a:srgbClr val="FFFFFF"/>
              </a:solidFill>
              <a:effectLst>
                <a:outerShdw blurRad="38100" dist="38100" dir="2700000" algn="tl">
                  <a:srgbClr val="000000">
                    <a:alpha val="43137"/>
                  </a:srgbClr>
                </a:outerShdw>
              </a:effectLst>
            </a:endParaRPr>
          </a:p>
          <a:p>
            <a:pPr>
              <a:buFontTx/>
              <a:buNone/>
              <a:defRPr/>
            </a:pPr>
            <a:r>
              <a:rPr lang="ja-JP" altLang="en-US" dirty="0" smtClean="0">
                <a:solidFill>
                  <a:srgbClr val="FFFFFF"/>
                </a:solidFill>
              </a:rPr>
              <a:t>　</a:t>
            </a:r>
            <a:endParaRPr lang="ja-JP" altLang="en-US" dirty="0">
              <a:solidFill>
                <a:srgbClr val="FFFFFF"/>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37316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714375" y="0"/>
            <a:ext cx="7772400" cy="1143000"/>
          </a:xfrm>
        </p:spPr>
        <p:txBody>
          <a:bodyPr/>
          <a:lstStyle/>
          <a:p>
            <a:r>
              <a:rPr lang="ja-JP" altLang="en-US" dirty="0" smtClean="0">
                <a:solidFill>
                  <a:schemeClr val="accent6">
                    <a:lumMod val="40000"/>
                    <a:lumOff val="60000"/>
                  </a:schemeClr>
                </a:solidFill>
              </a:rPr>
              <a:t>新資本主義</a:t>
            </a:r>
          </a:p>
        </p:txBody>
      </p:sp>
      <p:sp>
        <p:nvSpPr>
          <p:cNvPr id="3" name="コンテンツ プレースホルダ 2"/>
          <p:cNvSpPr>
            <a:spLocks noGrp="1"/>
          </p:cNvSpPr>
          <p:nvPr>
            <p:ph idx="1"/>
          </p:nvPr>
        </p:nvSpPr>
        <p:spPr>
          <a:xfrm>
            <a:off x="714374" y="1214438"/>
            <a:ext cx="8106097" cy="5286396"/>
          </a:xfrm>
        </p:spPr>
        <p:txBody>
          <a:bodyPr>
            <a:normAutofit/>
          </a:bodyPr>
          <a:lstStyle/>
          <a:p>
            <a:r>
              <a:rPr lang="ja-JP" altLang="en-US" b="1" dirty="0" smtClean="0">
                <a:ln>
                  <a:solidFill>
                    <a:sysClr val="windowText" lastClr="000000"/>
                  </a:solidFill>
                </a:ln>
                <a:effectLst>
                  <a:outerShdw blurRad="38100" dist="38100" dir="2700000" algn="tl">
                    <a:srgbClr val="000000">
                      <a:alpha val="43137"/>
                    </a:srgbClr>
                  </a:outerShdw>
                </a:effectLst>
              </a:rPr>
              <a:t>自らは資本を持たない疑似資本家の出現</a:t>
            </a:r>
            <a:endParaRPr lang="ja-JP" altLang="en-US" b="1" dirty="0" smtClean="0">
              <a:solidFill>
                <a:srgbClr val="FFFFCC"/>
              </a:solidFill>
              <a:effectLst>
                <a:outerShdw blurRad="38100" dist="38100" dir="2700000" algn="tl">
                  <a:srgbClr val="000000">
                    <a:alpha val="43137"/>
                  </a:srgbClr>
                </a:outerShdw>
              </a:effectLst>
            </a:endParaRPr>
          </a:p>
          <a:p>
            <a:r>
              <a:rPr lang="ja-JP" altLang="en-US" b="1" dirty="0" smtClean="0">
                <a:ln>
                  <a:solidFill>
                    <a:sysClr val="windowText" lastClr="000000"/>
                  </a:solidFill>
                </a:ln>
                <a:effectLst>
                  <a:outerShdw blurRad="38100" dist="38100" dir="2700000" algn="tl">
                    <a:srgbClr val="000000">
                      <a:alpha val="43137"/>
                    </a:srgbClr>
                  </a:outerShdw>
                </a:effectLst>
              </a:rPr>
              <a:t>投資ファンドの暗躍</a:t>
            </a:r>
          </a:p>
          <a:p>
            <a:r>
              <a:rPr lang="ja-JP" altLang="en-US" b="1" dirty="0" smtClean="0">
                <a:ln>
                  <a:solidFill>
                    <a:sysClr val="windowText" lastClr="000000"/>
                  </a:solidFill>
                </a:ln>
                <a:effectLst>
                  <a:outerShdw blurRad="38100" dist="38100" dir="2700000" algn="tl">
                    <a:srgbClr val="000000">
                      <a:alpha val="43137"/>
                    </a:srgbClr>
                  </a:outerShdw>
                </a:effectLst>
              </a:rPr>
              <a:t>レバレッジなどの技法を使って、オイル、穀物、不動産などあらゆる分野に先物投資</a:t>
            </a:r>
          </a:p>
          <a:p>
            <a:r>
              <a:rPr lang="ja-JP" altLang="en-US" b="1" dirty="0" smtClean="0">
                <a:ln>
                  <a:solidFill>
                    <a:sysClr val="windowText" lastClr="000000"/>
                  </a:solidFill>
                </a:ln>
                <a:effectLst>
                  <a:outerShdw blurRad="38100" dist="38100" dir="2700000" algn="tl">
                    <a:srgbClr val="000000">
                      <a:alpha val="43137"/>
                    </a:srgbClr>
                  </a:outerShdw>
                </a:effectLst>
              </a:rPr>
              <a:t>コンピュターを駆使した高速多額の取引</a:t>
            </a:r>
          </a:p>
          <a:p>
            <a:r>
              <a:rPr lang="ja-JP" altLang="en-US" b="1" dirty="0" smtClean="0">
                <a:ln>
                  <a:solidFill>
                    <a:sysClr val="windowText" lastClr="000000"/>
                  </a:solidFill>
                </a:ln>
                <a:effectLst>
                  <a:outerShdw blurRad="38100" dist="38100" dir="2700000" algn="tl">
                    <a:srgbClr val="000000">
                      <a:alpha val="43137"/>
                    </a:srgbClr>
                  </a:outerShdw>
                </a:effectLst>
              </a:rPr>
              <a:t>世界中のほとんどの投資銀行や証券会社がこれに加わる</a:t>
            </a:r>
          </a:p>
          <a:p>
            <a:r>
              <a:rPr lang="en-US" altLang="ja-JP" b="1" dirty="0" smtClean="0">
                <a:ln>
                  <a:solidFill>
                    <a:sysClr val="windowText" lastClr="000000"/>
                  </a:solidFill>
                </a:ln>
                <a:effectLst>
                  <a:outerShdw blurRad="38100" dist="38100" dir="2700000" algn="tl">
                    <a:srgbClr val="000000">
                      <a:alpha val="43137"/>
                    </a:srgbClr>
                  </a:outerShdw>
                </a:effectLst>
              </a:rPr>
              <a:t>M&amp;A</a:t>
            </a:r>
            <a:r>
              <a:rPr lang="ja-JP" altLang="en-US" b="1" dirty="0" smtClean="0">
                <a:ln>
                  <a:solidFill>
                    <a:sysClr val="windowText" lastClr="000000"/>
                  </a:solidFill>
                </a:ln>
                <a:effectLst>
                  <a:outerShdw blurRad="38100" dist="38100" dir="2700000" algn="tl">
                    <a:srgbClr val="000000">
                      <a:alpha val="43137"/>
                    </a:srgbClr>
                  </a:outerShdw>
                </a:effectLst>
              </a:rPr>
              <a:t>による企業乗っ取り</a:t>
            </a:r>
          </a:p>
          <a:p>
            <a:r>
              <a:rPr lang="ja-JP" altLang="en-US" b="1" dirty="0" smtClean="0">
                <a:ln>
                  <a:solidFill>
                    <a:sysClr val="windowText" lastClr="000000"/>
                  </a:solidFill>
                </a:ln>
                <a:effectLst>
                  <a:outerShdw blurRad="38100" dist="38100" dir="2700000" algn="tl">
                    <a:srgbClr val="000000">
                      <a:alpha val="43137"/>
                    </a:srgbClr>
                  </a:outerShdw>
                </a:effectLst>
              </a:rPr>
              <a:t>サブプライム・ローン　　　リーマン・ショック</a:t>
            </a:r>
          </a:p>
          <a:p>
            <a:endParaRPr lang="ja-JP" altLang="en-US" b="1" dirty="0" smtClean="0">
              <a:ln>
                <a:solidFill>
                  <a:sysClr val="windowText" lastClr="000000"/>
                </a:solidFill>
              </a:ln>
              <a:effectLst>
                <a:outerShdw blurRad="38100" dist="38100" dir="2700000" algn="tl">
                  <a:srgbClr val="000000">
                    <a:alpha val="43137"/>
                  </a:srgbClr>
                </a:outerShdw>
              </a:effectLst>
            </a:endParaRPr>
          </a:p>
          <a:p>
            <a:endParaRPr lang="ja-JP" altLang="en-US" dirty="0" smtClean="0">
              <a:solidFill>
                <a:srgbClr val="FFFFCC"/>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598918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892"/>
            <a:ext cx="8229600" cy="1143000"/>
          </a:xfrm>
        </p:spPr>
        <p:txBody>
          <a:bodyPr/>
          <a:lstStyle/>
          <a:p>
            <a:r>
              <a:rPr kumimoji="1" lang="ja-JP" altLang="en-US" dirty="0" smtClean="0">
                <a:solidFill>
                  <a:schemeClr val="accent6">
                    <a:lumMod val="60000"/>
                    <a:lumOff val="40000"/>
                  </a:schemeClr>
                </a:solidFill>
              </a:rPr>
              <a:t>日本の資産と負債</a:t>
            </a:r>
            <a:endParaRPr kumimoji="1" lang="ja-JP" altLang="en-US" dirty="0">
              <a:solidFill>
                <a:schemeClr val="accent6">
                  <a:lumMod val="60000"/>
                  <a:lumOff val="40000"/>
                </a:schemeClr>
              </a:solidFill>
            </a:endParaRPr>
          </a:p>
        </p:txBody>
      </p:sp>
      <p:sp>
        <p:nvSpPr>
          <p:cNvPr id="3" name="コンテンツ プレースホルダー 2"/>
          <p:cNvSpPr>
            <a:spLocks noGrp="1"/>
          </p:cNvSpPr>
          <p:nvPr>
            <p:ph idx="1"/>
          </p:nvPr>
        </p:nvSpPr>
        <p:spPr>
          <a:xfrm>
            <a:off x="529027" y="4116213"/>
            <a:ext cx="8291264" cy="1833067"/>
          </a:xfrm>
        </p:spPr>
        <p:txBody>
          <a:bodyPr/>
          <a:lstStyle/>
          <a:p>
            <a:endParaRPr kumimoji="1" lang="ja-JP" altLang="en-US" dirty="0"/>
          </a:p>
        </p:txBody>
      </p:sp>
      <p:pic>
        <p:nvPicPr>
          <p:cNvPr id="1026" name="Picture 2" descr="日本国の資産と負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08720"/>
            <a:ext cx="8248189"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28727" y="908720"/>
            <a:ext cx="8640960" cy="648072"/>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2129" y="5733256"/>
            <a:ext cx="8474151" cy="86409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政府は</a:t>
            </a:r>
            <a:r>
              <a:rPr kumimoji="1" lang="en-US" altLang="ja-JP" sz="3600" dirty="0" smtClean="0"/>
              <a:t>1000</a:t>
            </a:r>
            <a:r>
              <a:rPr kumimoji="1" lang="ja-JP" altLang="en-US" sz="3600" dirty="0" smtClean="0"/>
              <a:t>兆の負債があるが、国民は</a:t>
            </a:r>
            <a:r>
              <a:rPr kumimoji="1" lang="en-US" altLang="ja-JP" sz="3600" dirty="0" smtClean="0"/>
              <a:t>1400</a:t>
            </a:r>
            <a:r>
              <a:rPr kumimoji="1" lang="ja-JP" altLang="en-US" sz="3600" dirty="0" smtClean="0"/>
              <a:t>兆の資産を保有している</a:t>
            </a:r>
            <a:endParaRPr kumimoji="1" lang="ja-JP" altLang="en-US" sz="3600" dirty="0"/>
          </a:p>
        </p:txBody>
      </p:sp>
      <p:pic>
        <p:nvPicPr>
          <p:cNvPr id="7" name="図 6" descr="genryu.gif"/>
          <p:cNvPicPr>
            <a:picLocks noChangeAspect="1"/>
          </p:cNvPicPr>
          <p:nvPr/>
        </p:nvPicPr>
        <p:blipFill>
          <a:blip r:embed="rId4"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4342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9392"/>
            <a:ext cx="8229600" cy="1143000"/>
          </a:xfrm>
        </p:spPr>
        <p:txBody>
          <a:bodyPr/>
          <a:lstStyle/>
          <a:p>
            <a:r>
              <a:rPr kumimoji="1" lang="ja-JP" altLang="en-US" dirty="0" smtClean="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rPr>
              <a:t>世界一の富裕国　日本</a:t>
            </a:r>
            <a:endParaRPr kumimoji="1" lang="ja-JP" altLang="en-US" dirty="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86221565"/>
              </p:ext>
            </p:extLst>
          </p:nvPr>
        </p:nvGraphicFramePr>
        <p:xfrm>
          <a:off x="395536" y="980728"/>
          <a:ext cx="8229600" cy="2804160"/>
        </p:xfrm>
        <a:graphic>
          <a:graphicData uri="http://schemas.openxmlformats.org/drawingml/2006/table">
            <a:tbl>
              <a:tblPr firstRow="1" lastCol="1" bandRow="1" bandCol="1">
                <a:tableStyleId>{F5AB1C69-6EDB-4FF4-983F-18BD219EF322}</a:tableStyleId>
              </a:tblPr>
              <a:tblGrid>
                <a:gridCol w="2057400"/>
                <a:gridCol w="2057400"/>
                <a:gridCol w="2057400"/>
                <a:gridCol w="2057400"/>
              </a:tblGrid>
              <a:tr h="370840">
                <a:tc>
                  <a:txBody>
                    <a:bodyPr/>
                    <a:lstStyle/>
                    <a:p>
                      <a:endParaRPr kumimoji="1" lang="ja-JP" altLang="en-US" b="0" dirty="0">
                        <a:ln>
                          <a:solidFill>
                            <a:sysClr val="windowText" lastClr="000000"/>
                          </a:solidFill>
                        </a:ln>
                        <a:solidFill>
                          <a:srgbClr val="C00000"/>
                        </a:solidFill>
                      </a:endParaRPr>
                    </a:p>
                  </a:txBody>
                  <a:tcPr/>
                </a:tc>
                <a:tc>
                  <a:txBody>
                    <a:bodyPr/>
                    <a:lstStyle/>
                    <a:p>
                      <a:pPr algn="ctr"/>
                      <a:r>
                        <a:rPr kumimoji="1" lang="ja-JP" altLang="en-US" sz="3200" b="1" cap="none" spc="0" dirty="0" smtClean="0">
                          <a:ln>
                            <a:noFill/>
                          </a:ln>
                          <a:solidFill>
                            <a:schemeClr val="tx1"/>
                          </a:solidFill>
                          <a:effectLst/>
                        </a:rPr>
                        <a:t>資 産</a:t>
                      </a:r>
                      <a:endParaRPr kumimoji="1" lang="ja-JP" altLang="en-US" sz="3200" b="1" cap="none" spc="0" dirty="0">
                        <a:ln>
                          <a:noFill/>
                        </a:ln>
                        <a:solidFill>
                          <a:schemeClr val="tx1"/>
                        </a:solidFill>
                        <a:effectLst/>
                      </a:endParaRPr>
                    </a:p>
                  </a:txBody>
                  <a:tcPr/>
                </a:tc>
                <a:tc>
                  <a:txBody>
                    <a:bodyPr/>
                    <a:lstStyle/>
                    <a:p>
                      <a:pPr algn="ctr"/>
                      <a:r>
                        <a:rPr kumimoji="1" lang="ja-JP" altLang="en-US" sz="3200" b="1" cap="none" spc="0" dirty="0" smtClean="0">
                          <a:ln>
                            <a:noFill/>
                          </a:ln>
                          <a:solidFill>
                            <a:schemeClr val="tx1"/>
                          </a:solidFill>
                          <a:effectLst/>
                        </a:rPr>
                        <a:t>負 債</a:t>
                      </a:r>
                      <a:endParaRPr kumimoji="1" lang="ja-JP" altLang="en-US" sz="3200" b="1" cap="none" spc="0" dirty="0">
                        <a:ln>
                          <a:noFill/>
                        </a:ln>
                        <a:solidFill>
                          <a:schemeClr val="tx1"/>
                        </a:solidFill>
                        <a:effectLst/>
                      </a:endParaRPr>
                    </a:p>
                  </a:txBody>
                  <a:tcPr/>
                </a:tc>
                <a:tc>
                  <a:txBody>
                    <a:bodyPr/>
                    <a:lstStyle/>
                    <a:p>
                      <a:pPr algn="ctr"/>
                      <a:r>
                        <a:rPr kumimoji="1" lang="ja-JP" altLang="en-US" sz="3200" b="1" cap="none" spc="0" dirty="0" smtClean="0">
                          <a:ln>
                            <a:noFill/>
                          </a:ln>
                          <a:solidFill>
                            <a:schemeClr val="tx1"/>
                          </a:solidFill>
                          <a:effectLst/>
                        </a:rPr>
                        <a:t>純資産</a:t>
                      </a:r>
                      <a:endParaRPr kumimoji="1" lang="ja-JP" altLang="en-US" sz="3200" b="1" cap="none" spc="0" dirty="0">
                        <a:ln>
                          <a:noFill/>
                        </a:ln>
                        <a:solidFill>
                          <a:schemeClr val="tx1"/>
                        </a:solidFill>
                        <a:effectLst/>
                      </a:endParaRPr>
                    </a:p>
                  </a:txBody>
                  <a:tcPr/>
                </a:tc>
              </a:tr>
              <a:tr h="370840">
                <a:tc>
                  <a:txBody>
                    <a:bodyPr/>
                    <a:lstStyle/>
                    <a:p>
                      <a:r>
                        <a:rPr lang="ja-JP" altLang="en-US" b="1" dirty="0" smtClean="0">
                          <a:solidFill>
                            <a:schemeClr val="bg2">
                              <a:lumMod val="75000"/>
                            </a:schemeClr>
                          </a:solidFill>
                        </a:rPr>
                        <a:t>政府</a:t>
                      </a:r>
                      <a:endParaRPr lang="ja-JP" altLang="en-US" b="1" dirty="0">
                        <a:solidFill>
                          <a:schemeClr val="bg2">
                            <a:lumMod val="75000"/>
                          </a:schemeClr>
                        </a:solidFill>
                      </a:endParaRPr>
                    </a:p>
                  </a:txBody>
                  <a:tcPr/>
                </a:tc>
                <a:tc>
                  <a:txBody>
                    <a:bodyPr/>
                    <a:lstStyle/>
                    <a:p>
                      <a:pPr algn="r"/>
                      <a:r>
                        <a:rPr lang="en-US" altLang="ja-JP" dirty="0" smtClean="0"/>
                        <a:t>481.9</a:t>
                      </a:r>
                      <a:endParaRPr lang="ja-JP" altLang="en-US" dirty="0"/>
                    </a:p>
                  </a:txBody>
                  <a:tcPr/>
                </a:tc>
                <a:tc>
                  <a:txBody>
                    <a:bodyPr/>
                    <a:lstStyle/>
                    <a:p>
                      <a:pPr algn="r"/>
                      <a:r>
                        <a:rPr lang="en-US" altLang="ja-JP" dirty="0" smtClean="0"/>
                        <a:t>1,001.8</a:t>
                      </a:r>
                      <a:endParaRPr lang="ja-JP" altLang="en-US" dirty="0"/>
                    </a:p>
                  </a:txBody>
                  <a:tcPr/>
                </a:tc>
                <a:tc>
                  <a:txBody>
                    <a:bodyPr/>
                    <a:lstStyle/>
                    <a:p>
                      <a:pPr algn="r"/>
                      <a:r>
                        <a:rPr lang="en-US" altLang="ja-JP" dirty="0" smtClean="0"/>
                        <a:t>519.9</a:t>
                      </a:r>
                      <a:endParaRPr lang="ja-JP" altLang="en-US" dirty="0"/>
                    </a:p>
                  </a:txBody>
                  <a:tcPr/>
                </a:tc>
              </a:tr>
              <a:tr h="370840">
                <a:tc>
                  <a:txBody>
                    <a:bodyPr/>
                    <a:lstStyle/>
                    <a:p>
                      <a:r>
                        <a:rPr lang="ja-JP" altLang="en-US" b="1" dirty="0" smtClean="0">
                          <a:solidFill>
                            <a:schemeClr val="bg2">
                              <a:lumMod val="75000"/>
                            </a:schemeClr>
                          </a:solidFill>
                        </a:rPr>
                        <a:t>金融機関</a:t>
                      </a:r>
                      <a:endParaRPr lang="ja-JP" altLang="en-US" b="1" dirty="0">
                        <a:solidFill>
                          <a:schemeClr val="bg2">
                            <a:lumMod val="75000"/>
                          </a:schemeClr>
                        </a:solidFill>
                      </a:endParaRPr>
                    </a:p>
                  </a:txBody>
                  <a:tcPr/>
                </a:tc>
                <a:tc>
                  <a:txBody>
                    <a:bodyPr/>
                    <a:lstStyle/>
                    <a:p>
                      <a:pPr algn="r"/>
                      <a:r>
                        <a:rPr lang="en-US" altLang="ja-JP" dirty="0" smtClean="0"/>
                        <a:t>2,755.0</a:t>
                      </a:r>
                      <a:endParaRPr lang="ja-JP" altLang="en-US" dirty="0"/>
                    </a:p>
                  </a:txBody>
                  <a:tcPr/>
                </a:tc>
                <a:tc>
                  <a:txBody>
                    <a:bodyPr/>
                    <a:lstStyle/>
                    <a:p>
                      <a:pPr algn="r"/>
                      <a:r>
                        <a:rPr lang="en-US" altLang="ja-JP" dirty="0" smtClean="0"/>
                        <a:t>2,744.4</a:t>
                      </a:r>
                      <a:endParaRPr lang="ja-JP" altLang="en-US" dirty="0"/>
                    </a:p>
                  </a:txBody>
                  <a:tcPr/>
                </a:tc>
                <a:tc>
                  <a:txBody>
                    <a:bodyPr/>
                    <a:lstStyle/>
                    <a:p>
                      <a:pPr algn="r"/>
                      <a:r>
                        <a:rPr lang="en-US" altLang="ja-JP" dirty="0" smtClean="0"/>
                        <a:t>10.6</a:t>
                      </a:r>
                      <a:endParaRPr lang="ja-JP" altLang="en-US" dirty="0"/>
                    </a:p>
                  </a:txBody>
                  <a:tcPr/>
                </a:tc>
              </a:tr>
              <a:tr h="370840">
                <a:tc>
                  <a:txBody>
                    <a:bodyPr/>
                    <a:lstStyle/>
                    <a:p>
                      <a:r>
                        <a:rPr lang="ja-JP" altLang="en-US" b="1" dirty="0" smtClean="0">
                          <a:solidFill>
                            <a:schemeClr val="bg2">
                              <a:lumMod val="75000"/>
                            </a:schemeClr>
                          </a:solidFill>
                        </a:rPr>
                        <a:t>その他法人企業</a:t>
                      </a:r>
                      <a:endParaRPr lang="ja-JP" altLang="en-US" b="1" dirty="0">
                        <a:solidFill>
                          <a:schemeClr val="bg2">
                            <a:lumMod val="75000"/>
                          </a:schemeClr>
                        </a:solidFill>
                      </a:endParaRPr>
                    </a:p>
                  </a:txBody>
                  <a:tcPr/>
                </a:tc>
                <a:tc>
                  <a:txBody>
                    <a:bodyPr/>
                    <a:lstStyle/>
                    <a:p>
                      <a:pPr algn="r"/>
                      <a:r>
                        <a:rPr lang="en-US" altLang="ja-JP" dirty="0" smtClean="0"/>
                        <a:t>847.6</a:t>
                      </a:r>
                      <a:endParaRPr lang="ja-JP" altLang="en-US" dirty="0"/>
                    </a:p>
                  </a:txBody>
                  <a:tcPr/>
                </a:tc>
                <a:tc>
                  <a:txBody>
                    <a:bodyPr/>
                    <a:lstStyle/>
                    <a:p>
                      <a:pPr algn="r"/>
                      <a:r>
                        <a:rPr lang="en-US" altLang="ja-JP" dirty="0" smtClean="0"/>
                        <a:t>1,183.7</a:t>
                      </a:r>
                      <a:endParaRPr lang="ja-JP" altLang="en-US" dirty="0"/>
                    </a:p>
                  </a:txBody>
                  <a:tcPr/>
                </a:tc>
                <a:tc>
                  <a:txBody>
                    <a:bodyPr/>
                    <a:lstStyle/>
                    <a:p>
                      <a:pPr algn="r"/>
                      <a:r>
                        <a:rPr lang="ja-JP" altLang="en-US" dirty="0" smtClean="0"/>
                        <a:t>△　</a:t>
                      </a:r>
                      <a:r>
                        <a:rPr lang="en-US" altLang="ja-JP" dirty="0" smtClean="0"/>
                        <a:t>336.1</a:t>
                      </a:r>
                      <a:endParaRPr lang="ja-JP" altLang="en-US" dirty="0"/>
                    </a:p>
                  </a:txBody>
                  <a:tcPr/>
                </a:tc>
              </a:tr>
              <a:tr h="370840">
                <a:tc>
                  <a:txBody>
                    <a:bodyPr/>
                    <a:lstStyle/>
                    <a:p>
                      <a:r>
                        <a:rPr lang="ja-JP" altLang="en-US" b="1" dirty="0" smtClean="0">
                          <a:solidFill>
                            <a:schemeClr val="bg2">
                              <a:lumMod val="75000"/>
                            </a:schemeClr>
                          </a:solidFill>
                        </a:rPr>
                        <a:t>一般家庭</a:t>
                      </a:r>
                      <a:endParaRPr lang="ja-JP" altLang="en-US" b="1" dirty="0">
                        <a:solidFill>
                          <a:schemeClr val="bg2">
                            <a:lumMod val="75000"/>
                          </a:schemeClr>
                        </a:solidFill>
                      </a:endParaRPr>
                    </a:p>
                  </a:txBody>
                  <a:tcPr/>
                </a:tc>
                <a:tc>
                  <a:txBody>
                    <a:bodyPr/>
                    <a:lstStyle/>
                    <a:p>
                      <a:pPr algn="r"/>
                      <a:r>
                        <a:rPr lang="en-US" altLang="ja-JP" dirty="0" smtClean="0"/>
                        <a:t>1.452.8</a:t>
                      </a:r>
                      <a:endParaRPr lang="ja-JP" altLang="en-US" dirty="0"/>
                    </a:p>
                  </a:txBody>
                  <a:tcPr/>
                </a:tc>
                <a:tc>
                  <a:txBody>
                    <a:bodyPr/>
                    <a:lstStyle/>
                    <a:p>
                      <a:pPr algn="r"/>
                      <a:r>
                        <a:rPr lang="en-US" altLang="ja-JP" dirty="0" smtClean="0"/>
                        <a:t>373.5</a:t>
                      </a:r>
                      <a:endParaRPr lang="ja-JP" altLang="en-US" dirty="0"/>
                    </a:p>
                  </a:txBody>
                  <a:tcPr/>
                </a:tc>
                <a:tc>
                  <a:txBody>
                    <a:bodyPr/>
                    <a:lstStyle/>
                    <a:p>
                      <a:pPr algn="r"/>
                      <a:r>
                        <a:rPr lang="ja-JP" altLang="en-US" dirty="0" smtClean="0"/>
                        <a:t>△　</a:t>
                      </a:r>
                      <a:r>
                        <a:rPr lang="en-US" altLang="ja-JP" dirty="0" smtClean="0"/>
                        <a:t>1,079.3</a:t>
                      </a:r>
                      <a:endParaRPr lang="ja-JP" altLang="en-US" dirty="0"/>
                    </a:p>
                  </a:txBody>
                  <a:tcPr/>
                </a:tc>
              </a:tr>
              <a:tr h="370840">
                <a:tc>
                  <a:txBody>
                    <a:bodyPr/>
                    <a:lstStyle/>
                    <a:p>
                      <a:r>
                        <a:rPr lang="ja-JP" altLang="en-US" b="1" dirty="0" smtClean="0">
                          <a:solidFill>
                            <a:schemeClr val="bg2">
                              <a:lumMod val="75000"/>
                            </a:schemeClr>
                          </a:solidFill>
                        </a:rPr>
                        <a:t>民間非営利団体</a:t>
                      </a:r>
                      <a:endParaRPr lang="ja-JP" altLang="en-US" b="1" dirty="0">
                        <a:solidFill>
                          <a:schemeClr val="bg2">
                            <a:lumMod val="75000"/>
                          </a:schemeClr>
                        </a:solidFill>
                      </a:endParaRPr>
                    </a:p>
                  </a:txBody>
                  <a:tcPr/>
                </a:tc>
                <a:tc>
                  <a:txBody>
                    <a:bodyPr/>
                    <a:lstStyle/>
                    <a:p>
                      <a:pPr algn="r"/>
                      <a:r>
                        <a:rPr lang="en-US" altLang="ja-JP" dirty="0" smtClean="0"/>
                        <a:t>52.3</a:t>
                      </a:r>
                      <a:endParaRPr lang="ja-JP" altLang="en-US" dirty="0"/>
                    </a:p>
                  </a:txBody>
                  <a:tcPr/>
                </a:tc>
                <a:tc>
                  <a:txBody>
                    <a:bodyPr/>
                    <a:lstStyle/>
                    <a:p>
                      <a:pPr algn="r"/>
                      <a:r>
                        <a:rPr lang="en-US" altLang="ja-JP" dirty="0" smtClean="0"/>
                        <a:t>19.1</a:t>
                      </a:r>
                      <a:endParaRPr lang="ja-JP" altLang="en-US" dirty="0"/>
                    </a:p>
                  </a:txBody>
                  <a:tcPr/>
                </a:tc>
                <a:tc>
                  <a:txBody>
                    <a:bodyPr/>
                    <a:lstStyle/>
                    <a:p>
                      <a:pPr algn="r"/>
                      <a:r>
                        <a:rPr lang="ja-JP" altLang="en-US" dirty="0" smtClean="0"/>
                        <a:t>△　</a:t>
                      </a:r>
                      <a:r>
                        <a:rPr lang="en-US" altLang="ja-JP" dirty="0" smtClean="0"/>
                        <a:t>33.2</a:t>
                      </a:r>
                      <a:endParaRPr lang="ja-JP" altLang="en-US" dirty="0"/>
                    </a:p>
                  </a:txBody>
                  <a:tcPr/>
                </a:tc>
              </a:tr>
              <a:tr h="370840">
                <a:tc>
                  <a:txBody>
                    <a:bodyPr/>
                    <a:lstStyle/>
                    <a:p>
                      <a:r>
                        <a:rPr lang="ja-JP" altLang="en-US" b="1" dirty="0" smtClean="0">
                          <a:solidFill>
                            <a:schemeClr val="bg2">
                              <a:lumMod val="75000"/>
                            </a:schemeClr>
                          </a:solidFill>
                        </a:rPr>
                        <a:t>純資産</a:t>
                      </a:r>
                      <a:endParaRPr lang="ja-JP" altLang="en-US" b="1" dirty="0">
                        <a:solidFill>
                          <a:schemeClr val="bg2">
                            <a:lumMod val="75000"/>
                          </a:schemeClr>
                        </a:solidFill>
                      </a:endParaRPr>
                    </a:p>
                  </a:txBody>
                  <a:tcPr/>
                </a:tc>
                <a:tc>
                  <a:txBody>
                    <a:bodyPr/>
                    <a:lstStyle/>
                    <a:p>
                      <a:pPr algn="r"/>
                      <a:endParaRPr kumimoji="1" lang="ja-JP" altLang="en-US" b="0" dirty="0">
                        <a:ln>
                          <a:solidFill>
                            <a:sysClr val="windowText" lastClr="000000"/>
                          </a:solidFill>
                        </a:ln>
                        <a:solidFill>
                          <a:schemeClr val="bg1"/>
                        </a:solidFill>
                      </a:endParaRPr>
                    </a:p>
                  </a:txBody>
                  <a:tcPr/>
                </a:tc>
                <a:tc>
                  <a:txBody>
                    <a:bodyPr/>
                    <a:lstStyle/>
                    <a:p>
                      <a:pPr algn="r"/>
                      <a:endParaRPr kumimoji="1" lang="ja-JP" altLang="en-US" b="0" dirty="0">
                        <a:ln>
                          <a:solidFill>
                            <a:sysClr val="windowText" lastClr="000000"/>
                          </a:solidFill>
                        </a:ln>
                        <a:solidFill>
                          <a:schemeClr val="bg1"/>
                        </a:solidFill>
                      </a:endParaRPr>
                    </a:p>
                  </a:txBody>
                  <a:tcPr/>
                </a:tc>
                <a:tc>
                  <a:txBody>
                    <a:bodyPr/>
                    <a:lstStyle/>
                    <a:p>
                      <a:pPr algn="r"/>
                      <a:r>
                        <a:rPr lang="ja-JP" altLang="en-US" dirty="0" smtClean="0"/>
                        <a:t>△　</a:t>
                      </a:r>
                      <a:r>
                        <a:rPr lang="en-US" altLang="ja-JP" dirty="0" smtClean="0"/>
                        <a:t>268.1</a:t>
                      </a:r>
                      <a:endParaRPr lang="ja-JP" altLang="en-US" dirty="0"/>
                    </a:p>
                  </a:txBody>
                  <a:tcPr/>
                </a:tc>
              </a:tr>
            </a:tbl>
          </a:graphicData>
        </a:graphic>
      </p:graphicFrame>
      <p:sp>
        <p:nvSpPr>
          <p:cNvPr id="6" name="正方形/長方形 5"/>
          <p:cNvSpPr/>
          <p:nvPr/>
        </p:nvSpPr>
        <p:spPr>
          <a:xfrm>
            <a:off x="251520" y="4149080"/>
            <a:ext cx="8280920" cy="208823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世界一の対外純債権国　</a:t>
            </a:r>
            <a:r>
              <a:rPr kumimoji="1" lang="en-US" altLang="ja-JP" sz="3200" dirty="0" smtClean="0"/>
              <a:t>240</a:t>
            </a:r>
            <a:r>
              <a:rPr kumimoji="1" lang="ja-JP" altLang="en-US" sz="3200" dirty="0" smtClean="0"/>
              <a:t>兆</a:t>
            </a:r>
          </a:p>
          <a:p>
            <a:pPr algn="ctr"/>
            <a:r>
              <a:rPr kumimoji="1" lang="ja-JP" altLang="en-US" sz="3200" dirty="0" smtClean="0"/>
              <a:t>円建て国債の発行額の</a:t>
            </a:r>
            <a:r>
              <a:rPr kumimoji="1" lang="en-US" altLang="ja-JP" sz="3200" dirty="0" smtClean="0"/>
              <a:t>94%</a:t>
            </a:r>
            <a:r>
              <a:rPr kumimoji="1" lang="ja-JP" altLang="en-US" sz="3200" dirty="0" smtClean="0"/>
              <a:t>が国内消化</a:t>
            </a:r>
          </a:p>
          <a:p>
            <a:pPr algn="ctr"/>
            <a:r>
              <a:rPr kumimoji="1" lang="ja-JP" altLang="en-US" sz="3200" dirty="0" smtClean="0"/>
              <a:t>政府負債に見合う家庭資産を持っている</a:t>
            </a:r>
          </a:p>
          <a:p>
            <a:pPr algn="ctr"/>
            <a:r>
              <a:rPr kumimoji="1" lang="ja-JP" altLang="en-US" sz="3200" dirty="0" smtClean="0"/>
              <a:t>企業の内部留保が</a:t>
            </a:r>
            <a:r>
              <a:rPr kumimoji="1" lang="en-US" altLang="ja-JP" sz="3200" dirty="0" smtClean="0"/>
              <a:t>324</a:t>
            </a:r>
            <a:r>
              <a:rPr kumimoji="1" lang="ja-JP" altLang="en-US" sz="3200" dirty="0" smtClean="0"/>
              <a:t>兆円</a:t>
            </a:r>
            <a:endParaRPr kumimoji="1" lang="ja-JP" altLang="en-US" sz="3200" dirty="0"/>
          </a:p>
        </p:txBody>
      </p:sp>
      <p:pic>
        <p:nvPicPr>
          <p:cNvPr id="5" name="図 4" descr="genryu.gif"/>
          <p:cNvPicPr>
            <a:picLocks noChangeAspect="1"/>
          </p:cNvPicPr>
          <p:nvPr/>
        </p:nvPicPr>
        <p:blipFill>
          <a:blip r:embed="rId3"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41213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20805"/>
            <a:ext cx="8229600" cy="1143000"/>
          </a:xfrm>
        </p:spPr>
        <p:txBody>
          <a:bodyPr/>
          <a:lstStyle/>
          <a:p>
            <a:r>
              <a:rPr kumimoji="1" lang="ja-JP" altLang="en-US" dirty="0" smtClean="0">
                <a:solidFill>
                  <a:schemeClr val="accent6">
                    <a:lumMod val="60000"/>
                    <a:lumOff val="40000"/>
                  </a:schemeClr>
                </a:solidFill>
              </a:rPr>
              <a:t>富裕国の民間貯蓄</a:t>
            </a:r>
            <a:endParaRPr kumimoji="1" lang="ja-JP" altLang="en-US" dirty="0">
              <a:solidFill>
                <a:schemeClr val="accent6">
                  <a:lumMod val="60000"/>
                  <a:lumOff val="40000"/>
                </a:schemeClr>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48443733"/>
              </p:ext>
            </p:extLst>
          </p:nvPr>
        </p:nvGraphicFramePr>
        <p:xfrm>
          <a:off x="107504" y="1340767"/>
          <a:ext cx="9036496" cy="5291832"/>
        </p:xfrm>
        <a:graphic>
          <a:graphicData uri="http://schemas.openxmlformats.org/drawingml/2006/table">
            <a:tbl>
              <a:tblPr firstRow="1" bandRow="1">
                <a:tableStyleId>{5C22544A-7EE6-4342-B048-85BDC9FD1C3A}</a:tableStyleId>
              </a:tblPr>
              <a:tblGrid>
                <a:gridCol w="2736304"/>
                <a:gridCol w="1944216"/>
                <a:gridCol w="2160240"/>
                <a:gridCol w="2195736"/>
              </a:tblGrid>
              <a:tr h="658872">
                <a:tc>
                  <a:txBody>
                    <a:bodyPr/>
                    <a:lstStyle/>
                    <a:p>
                      <a:pPr algn="ctr"/>
                      <a:r>
                        <a:rPr kumimoji="1" lang="ja-JP" altLang="en-US" sz="3000" dirty="0" smtClean="0"/>
                        <a:t>国名</a:t>
                      </a:r>
                      <a:endParaRPr kumimoji="1" lang="ja-JP" altLang="en-US" sz="3000" dirty="0"/>
                    </a:p>
                  </a:txBody>
                  <a:tcPr/>
                </a:tc>
                <a:tc>
                  <a:txBody>
                    <a:bodyPr/>
                    <a:lstStyle/>
                    <a:p>
                      <a:r>
                        <a:rPr kumimoji="1" lang="ja-JP" altLang="en-US" sz="3000" dirty="0" smtClean="0"/>
                        <a:t>民間貯蓄</a:t>
                      </a:r>
                      <a:endParaRPr kumimoji="1" lang="ja-JP" altLang="en-US" sz="3000" dirty="0"/>
                    </a:p>
                  </a:txBody>
                  <a:tcPr/>
                </a:tc>
                <a:tc>
                  <a:txBody>
                    <a:bodyPr/>
                    <a:lstStyle/>
                    <a:p>
                      <a:r>
                        <a:rPr kumimoji="1" lang="ja-JP" altLang="en-US" sz="3000" dirty="0" smtClean="0"/>
                        <a:t>家計純貯蓄</a:t>
                      </a:r>
                      <a:endParaRPr kumimoji="1" lang="ja-JP" altLang="en-US" sz="3000" dirty="0"/>
                    </a:p>
                  </a:txBody>
                  <a:tcPr/>
                </a:tc>
                <a:tc>
                  <a:txBody>
                    <a:bodyPr/>
                    <a:lstStyle/>
                    <a:p>
                      <a:r>
                        <a:rPr kumimoji="1" lang="ja-JP" altLang="en-US" sz="3000" dirty="0" smtClean="0"/>
                        <a:t>企業内貯蓄</a:t>
                      </a:r>
                      <a:endParaRPr kumimoji="1" lang="ja-JP" altLang="en-US" sz="3000" dirty="0"/>
                    </a:p>
                  </a:txBody>
                  <a:tcPr/>
                </a:tc>
              </a:tr>
              <a:tr h="572569">
                <a:tc>
                  <a:txBody>
                    <a:bodyPr/>
                    <a:lstStyle/>
                    <a:p>
                      <a:r>
                        <a:rPr kumimoji="1" lang="ja-JP" altLang="en-US" sz="3200" dirty="0" smtClean="0"/>
                        <a:t>イタリア</a:t>
                      </a:r>
                      <a:endParaRPr kumimoji="1" lang="ja-JP" altLang="en-US" sz="3200" dirty="0"/>
                    </a:p>
                  </a:txBody>
                  <a:tcPr/>
                </a:tc>
                <a:tc>
                  <a:txBody>
                    <a:bodyPr/>
                    <a:lstStyle/>
                    <a:p>
                      <a:r>
                        <a:rPr kumimoji="1" lang="en-US" altLang="ja-JP" sz="3200" dirty="0" smtClean="0"/>
                        <a:t>15.0</a:t>
                      </a:r>
                      <a:endParaRPr kumimoji="1" lang="ja-JP" altLang="en-US" sz="3200" dirty="0"/>
                    </a:p>
                  </a:txBody>
                  <a:tcPr/>
                </a:tc>
                <a:tc>
                  <a:txBody>
                    <a:bodyPr/>
                    <a:lstStyle/>
                    <a:p>
                      <a:r>
                        <a:rPr kumimoji="1" lang="en-US" altLang="ja-JP" sz="3200" dirty="0" smtClean="0"/>
                        <a:t>14.6</a:t>
                      </a:r>
                      <a:endParaRPr kumimoji="1" lang="ja-JP" altLang="en-US" sz="3200" dirty="0"/>
                    </a:p>
                  </a:txBody>
                  <a:tcPr/>
                </a:tc>
                <a:tc>
                  <a:txBody>
                    <a:bodyPr/>
                    <a:lstStyle/>
                    <a:p>
                      <a:r>
                        <a:rPr kumimoji="1" lang="en-US" altLang="ja-JP" sz="3200" dirty="0" smtClean="0"/>
                        <a:t>0.4</a:t>
                      </a:r>
                      <a:endParaRPr kumimoji="1" lang="ja-JP" altLang="en-US" sz="3200" dirty="0"/>
                    </a:p>
                  </a:txBody>
                  <a:tcPr/>
                </a:tc>
              </a:tr>
              <a:tr h="572569">
                <a:tc>
                  <a:txBody>
                    <a:bodyPr/>
                    <a:lstStyle/>
                    <a:p>
                      <a:r>
                        <a:rPr kumimoji="1" lang="ja-JP" altLang="en-US" sz="3200" dirty="0" smtClean="0"/>
                        <a:t>日本</a:t>
                      </a:r>
                      <a:endParaRPr kumimoji="1" lang="ja-JP" altLang="en-US" sz="3200" dirty="0"/>
                    </a:p>
                  </a:txBody>
                  <a:tcPr/>
                </a:tc>
                <a:tc>
                  <a:txBody>
                    <a:bodyPr/>
                    <a:lstStyle/>
                    <a:p>
                      <a:r>
                        <a:rPr kumimoji="1" lang="en-US" altLang="ja-JP" sz="3200" dirty="0" smtClean="0"/>
                        <a:t>14.6</a:t>
                      </a:r>
                      <a:endParaRPr kumimoji="1" lang="ja-JP" altLang="en-US" sz="3200" dirty="0"/>
                    </a:p>
                  </a:txBody>
                  <a:tcPr/>
                </a:tc>
                <a:tc>
                  <a:txBody>
                    <a:bodyPr/>
                    <a:lstStyle/>
                    <a:p>
                      <a:r>
                        <a:rPr kumimoji="1" lang="en-US" altLang="ja-JP" sz="3200" dirty="0" smtClean="0"/>
                        <a:t>6.8</a:t>
                      </a:r>
                      <a:endParaRPr kumimoji="1" lang="ja-JP" altLang="en-US" sz="3200" dirty="0"/>
                    </a:p>
                  </a:txBody>
                  <a:tcPr/>
                </a:tc>
                <a:tc>
                  <a:txBody>
                    <a:bodyPr/>
                    <a:lstStyle/>
                    <a:p>
                      <a:r>
                        <a:rPr kumimoji="1" lang="en-US" altLang="ja-JP" sz="3200" dirty="0" smtClean="0"/>
                        <a:t>7.8</a:t>
                      </a:r>
                      <a:endParaRPr kumimoji="1" lang="ja-JP" altLang="en-US" sz="3200" dirty="0"/>
                    </a:p>
                  </a:txBody>
                  <a:tcPr/>
                </a:tc>
              </a:tr>
              <a:tr h="572569">
                <a:tc>
                  <a:txBody>
                    <a:bodyPr/>
                    <a:lstStyle/>
                    <a:p>
                      <a:r>
                        <a:rPr kumimoji="1" lang="ja-JP" altLang="en-US" sz="3200" dirty="0" smtClean="0"/>
                        <a:t>ドイツ</a:t>
                      </a:r>
                      <a:endParaRPr kumimoji="1" lang="ja-JP" altLang="en-US" sz="3200" dirty="0"/>
                    </a:p>
                  </a:txBody>
                  <a:tcPr/>
                </a:tc>
                <a:tc>
                  <a:txBody>
                    <a:bodyPr/>
                    <a:lstStyle/>
                    <a:p>
                      <a:r>
                        <a:rPr kumimoji="1" lang="en-US" altLang="ja-JP" sz="3200" dirty="0" smtClean="0"/>
                        <a:t>12.2</a:t>
                      </a:r>
                      <a:endParaRPr kumimoji="1" lang="ja-JP" altLang="en-US" sz="3200" dirty="0"/>
                    </a:p>
                  </a:txBody>
                  <a:tcPr/>
                </a:tc>
                <a:tc>
                  <a:txBody>
                    <a:bodyPr/>
                    <a:lstStyle/>
                    <a:p>
                      <a:r>
                        <a:rPr kumimoji="1" lang="en-US" altLang="ja-JP" sz="3200" dirty="0" smtClean="0"/>
                        <a:t>9.4</a:t>
                      </a:r>
                      <a:endParaRPr kumimoji="1" lang="ja-JP" altLang="en-US" sz="3200" dirty="0"/>
                    </a:p>
                  </a:txBody>
                  <a:tcPr/>
                </a:tc>
                <a:tc>
                  <a:txBody>
                    <a:bodyPr/>
                    <a:lstStyle/>
                    <a:p>
                      <a:r>
                        <a:rPr kumimoji="1" lang="en-US" altLang="ja-JP" sz="3200" dirty="0" smtClean="0"/>
                        <a:t>2.8</a:t>
                      </a:r>
                      <a:endParaRPr kumimoji="1" lang="ja-JP" altLang="en-US" sz="3200" dirty="0"/>
                    </a:p>
                  </a:txBody>
                  <a:tcPr/>
                </a:tc>
              </a:tr>
              <a:tr h="572569">
                <a:tc>
                  <a:txBody>
                    <a:bodyPr/>
                    <a:lstStyle/>
                    <a:p>
                      <a:r>
                        <a:rPr kumimoji="1" lang="ja-JP" altLang="en-US" sz="3200" dirty="0" smtClean="0"/>
                        <a:t>カナダ</a:t>
                      </a:r>
                      <a:endParaRPr kumimoji="1" lang="ja-JP" altLang="en-US" sz="3200" dirty="0"/>
                    </a:p>
                  </a:txBody>
                  <a:tcPr/>
                </a:tc>
                <a:tc>
                  <a:txBody>
                    <a:bodyPr/>
                    <a:lstStyle/>
                    <a:p>
                      <a:r>
                        <a:rPr kumimoji="1" lang="en-US" altLang="ja-JP" sz="3200" dirty="0" smtClean="0"/>
                        <a:t>12.1</a:t>
                      </a:r>
                      <a:endParaRPr kumimoji="1" lang="ja-JP" altLang="en-US" sz="3200" dirty="0"/>
                    </a:p>
                  </a:txBody>
                  <a:tcPr/>
                </a:tc>
                <a:tc>
                  <a:txBody>
                    <a:bodyPr/>
                    <a:lstStyle/>
                    <a:p>
                      <a:r>
                        <a:rPr kumimoji="1" lang="en-US" altLang="ja-JP" sz="3200" dirty="0" smtClean="0"/>
                        <a:t>7.2</a:t>
                      </a:r>
                      <a:endParaRPr kumimoji="1" lang="ja-JP" altLang="en-US" sz="3200" dirty="0"/>
                    </a:p>
                  </a:txBody>
                  <a:tcPr/>
                </a:tc>
                <a:tc>
                  <a:txBody>
                    <a:bodyPr/>
                    <a:lstStyle/>
                    <a:p>
                      <a:r>
                        <a:rPr kumimoji="1" lang="en-US" altLang="ja-JP" sz="3200" dirty="0" smtClean="0"/>
                        <a:t>4.9</a:t>
                      </a:r>
                      <a:endParaRPr kumimoji="1" lang="ja-JP" altLang="en-US" sz="3200" dirty="0"/>
                    </a:p>
                  </a:txBody>
                  <a:tcPr/>
                </a:tc>
              </a:tr>
              <a:tr h="572569">
                <a:tc>
                  <a:txBody>
                    <a:bodyPr/>
                    <a:lstStyle/>
                    <a:p>
                      <a:r>
                        <a:rPr kumimoji="1" lang="ja-JP" altLang="en-US" sz="3200" dirty="0" smtClean="0"/>
                        <a:t>フランス</a:t>
                      </a:r>
                      <a:endParaRPr kumimoji="1" lang="ja-JP" altLang="en-US" sz="3200" dirty="0"/>
                    </a:p>
                  </a:txBody>
                  <a:tcPr/>
                </a:tc>
                <a:tc>
                  <a:txBody>
                    <a:bodyPr/>
                    <a:lstStyle/>
                    <a:p>
                      <a:r>
                        <a:rPr kumimoji="1" lang="en-US" altLang="ja-JP" sz="3200" dirty="0" smtClean="0"/>
                        <a:t>11.1</a:t>
                      </a:r>
                      <a:endParaRPr kumimoji="1" lang="ja-JP" altLang="en-US" sz="3200" dirty="0"/>
                    </a:p>
                  </a:txBody>
                  <a:tcPr/>
                </a:tc>
                <a:tc>
                  <a:txBody>
                    <a:bodyPr/>
                    <a:lstStyle/>
                    <a:p>
                      <a:r>
                        <a:rPr kumimoji="1" lang="en-US" altLang="ja-JP" sz="3200" dirty="0" smtClean="0"/>
                        <a:t>9.0</a:t>
                      </a:r>
                      <a:endParaRPr kumimoji="1" lang="ja-JP" altLang="en-US" sz="3200" dirty="0"/>
                    </a:p>
                  </a:txBody>
                  <a:tcPr/>
                </a:tc>
                <a:tc>
                  <a:txBody>
                    <a:bodyPr/>
                    <a:lstStyle/>
                    <a:p>
                      <a:r>
                        <a:rPr kumimoji="1" lang="en-US" altLang="ja-JP" sz="3200" dirty="0" smtClean="0"/>
                        <a:t>2.1</a:t>
                      </a:r>
                      <a:endParaRPr kumimoji="1" lang="ja-JP" altLang="en-US" sz="3200" dirty="0"/>
                    </a:p>
                  </a:txBody>
                  <a:tcPr/>
                </a:tc>
              </a:tr>
              <a:tr h="572569">
                <a:tc>
                  <a:txBody>
                    <a:bodyPr/>
                    <a:lstStyle/>
                    <a:p>
                      <a:r>
                        <a:rPr kumimoji="1" lang="ja-JP" altLang="en-US" sz="3200" dirty="0" smtClean="0"/>
                        <a:t>オーストラリア</a:t>
                      </a:r>
                      <a:endParaRPr kumimoji="1" lang="ja-JP" altLang="en-US" sz="3200" dirty="0"/>
                    </a:p>
                  </a:txBody>
                  <a:tcPr/>
                </a:tc>
                <a:tc>
                  <a:txBody>
                    <a:bodyPr/>
                    <a:lstStyle/>
                    <a:p>
                      <a:r>
                        <a:rPr kumimoji="1" lang="en-US" altLang="ja-JP" sz="3200" dirty="0" smtClean="0"/>
                        <a:t>9.9</a:t>
                      </a:r>
                      <a:endParaRPr kumimoji="1" lang="ja-JP" altLang="en-US" sz="3200" dirty="0"/>
                    </a:p>
                  </a:txBody>
                  <a:tcPr/>
                </a:tc>
                <a:tc>
                  <a:txBody>
                    <a:bodyPr/>
                    <a:lstStyle/>
                    <a:p>
                      <a:r>
                        <a:rPr kumimoji="1" lang="en-US" altLang="ja-JP" sz="3200" dirty="0" smtClean="0"/>
                        <a:t>5.9</a:t>
                      </a:r>
                      <a:endParaRPr kumimoji="1" lang="ja-JP" altLang="en-US" sz="3200" dirty="0"/>
                    </a:p>
                  </a:txBody>
                  <a:tcPr/>
                </a:tc>
                <a:tc>
                  <a:txBody>
                    <a:bodyPr/>
                    <a:lstStyle/>
                    <a:p>
                      <a:r>
                        <a:rPr kumimoji="1" lang="en-US" altLang="ja-JP" sz="3200" dirty="0" smtClean="0"/>
                        <a:t>3.9</a:t>
                      </a:r>
                      <a:endParaRPr kumimoji="1" lang="ja-JP" altLang="en-US" sz="3200" dirty="0"/>
                    </a:p>
                  </a:txBody>
                  <a:tcPr/>
                </a:tc>
              </a:tr>
              <a:tr h="572569">
                <a:tc>
                  <a:txBody>
                    <a:bodyPr/>
                    <a:lstStyle/>
                    <a:p>
                      <a:r>
                        <a:rPr kumimoji="1" lang="ja-JP" altLang="en-US" sz="3200" dirty="0" smtClean="0"/>
                        <a:t>アメリカ</a:t>
                      </a:r>
                      <a:endParaRPr kumimoji="1" lang="ja-JP" altLang="en-US" sz="3200" dirty="0"/>
                    </a:p>
                  </a:txBody>
                  <a:tcPr/>
                </a:tc>
                <a:tc>
                  <a:txBody>
                    <a:bodyPr/>
                    <a:lstStyle/>
                    <a:p>
                      <a:r>
                        <a:rPr kumimoji="1" lang="en-US" altLang="ja-JP" sz="3200" dirty="0" smtClean="0"/>
                        <a:t>7.7</a:t>
                      </a:r>
                      <a:endParaRPr kumimoji="1" lang="ja-JP" altLang="en-US" sz="3200" dirty="0"/>
                    </a:p>
                  </a:txBody>
                  <a:tcPr/>
                </a:tc>
                <a:tc>
                  <a:txBody>
                    <a:bodyPr/>
                    <a:lstStyle/>
                    <a:p>
                      <a:r>
                        <a:rPr kumimoji="1" lang="en-US" altLang="ja-JP" sz="3200" dirty="0" smtClean="0"/>
                        <a:t>4.6</a:t>
                      </a:r>
                      <a:endParaRPr kumimoji="1" lang="ja-JP" altLang="en-US" sz="3200" dirty="0"/>
                    </a:p>
                  </a:txBody>
                  <a:tcPr/>
                </a:tc>
                <a:tc>
                  <a:txBody>
                    <a:bodyPr/>
                    <a:lstStyle/>
                    <a:p>
                      <a:r>
                        <a:rPr kumimoji="1" lang="en-US" altLang="ja-JP" sz="3200" dirty="0" smtClean="0"/>
                        <a:t>3.1</a:t>
                      </a:r>
                      <a:endParaRPr kumimoji="1" lang="ja-JP" altLang="en-US" sz="3200" dirty="0"/>
                    </a:p>
                  </a:txBody>
                  <a:tcPr/>
                </a:tc>
              </a:tr>
              <a:tr h="572569">
                <a:tc>
                  <a:txBody>
                    <a:bodyPr/>
                    <a:lstStyle/>
                    <a:p>
                      <a:r>
                        <a:rPr kumimoji="1" lang="ja-JP" altLang="en-US" sz="3200" dirty="0" smtClean="0"/>
                        <a:t>イギリス</a:t>
                      </a:r>
                      <a:endParaRPr kumimoji="1" lang="ja-JP" altLang="en-US" sz="3200" dirty="0"/>
                    </a:p>
                  </a:txBody>
                  <a:tcPr/>
                </a:tc>
                <a:tc>
                  <a:txBody>
                    <a:bodyPr/>
                    <a:lstStyle/>
                    <a:p>
                      <a:r>
                        <a:rPr kumimoji="1" lang="en-US" altLang="ja-JP" sz="3200" dirty="0" smtClean="0"/>
                        <a:t>7.4</a:t>
                      </a:r>
                      <a:endParaRPr kumimoji="1" lang="ja-JP" altLang="en-US" sz="3200" dirty="0"/>
                    </a:p>
                  </a:txBody>
                  <a:tcPr/>
                </a:tc>
                <a:tc>
                  <a:txBody>
                    <a:bodyPr/>
                    <a:lstStyle/>
                    <a:p>
                      <a:r>
                        <a:rPr kumimoji="1" lang="en-US" altLang="ja-JP" sz="3200" dirty="0" smtClean="0"/>
                        <a:t>2.8</a:t>
                      </a:r>
                      <a:endParaRPr kumimoji="1" lang="ja-JP" altLang="en-US" sz="3200" dirty="0"/>
                    </a:p>
                  </a:txBody>
                  <a:tcPr/>
                </a:tc>
                <a:tc>
                  <a:txBody>
                    <a:bodyPr/>
                    <a:lstStyle/>
                    <a:p>
                      <a:r>
                        <a:rPr kumimoji="1" lang="en-US" altLang="ja-JP" sz="3200" dirty="0" smtClean="0"/>
                        <a:t>4.6</a:t>
                      </a:r>
                      <a:endParaRPr kumimoji="1" lang="ja-JP" altLang="en-US" sz="3200" dirty="0"/>
                    </a:p>
                  </a:txBody>
                  <a:tcPr/>
                </a:tc>
              </a:tr>
            </a:tbl>
          </a:graphicData>
        </a:graphic>
      </p:graphicFrame>
    </p:spTree>
    <p:extLst>
      <p:ext uri="{BB962C8B-B14F-4D97-AF65-F5344CB8AC3E}">
        <p14:creationId xmlns:p14="http://schemas.microsoft.com/office/powerpoint/2010/main" val="366229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1266"/>
            <a:ext cx="8229600" cy="1143000"/>
          </a:xfrm>
        </p:spPr>
        <p:txBody>
          <a:bodyPr/>
          <a:lstStyle/>
          <a:p>
            <a:r>
              <a:rPr kumimoji="1" lang="ja-JP" altLang="en-US" dirty="0" smtClean="0"/>
              <a:t>富裕国の民間資本</a:t>
            </a:r>
            <a:endParaRPr kumimoji="1" lang="ja-JP" alt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1254" y="1140726"/>
            <a:ext cx="8909483" cy="4876043"/>
          </a:xfrm>
          <a:prstGeom prst="rect">
            <a:avLst/>
          </a:prstGeom>
          <a:noFill/>
          <a:ln w="57150">
            <a:noFill/>
            <a:miter lim="800000"/>
            <a:headEnd/>
            <a:tailEnd/>
          </a:ln>
          <a:extLst>
            <a:ext uri="{909E8E84-426E-40DD-AFC4-6F175D3DCCD1}">
              <a14:hiddenFill xmlns:a14="http://schemas.microsoft.com/office/drawing/2010/main">
                <a:solidFill>
                  <a:schemeClr val="accent1"/>
                </a:solidFill>
              </a14:hiddenFill>
            </a:ext>
          </a:extLst>
        </p:spPr>
      </p:pic>
      <p:sp>
        <p:nvSpPr>
          <p:cNvPr id="2" name="正方形/長方形 1"/>
          <p:cNvSpPr/>
          <p:nvPr/>
        </p:nvSpPr>
        <p:spPr>
          <a:xfrm>
            <a:off x="107504" y="6021288"/>
            <a:ext cx="8928992" cy="72008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1970</a:t>
            </a:r>
            <a:r>
              <a:rPr kumimoji="1" lang="ja-JP" altLang="en-US" sz="3200" dirty="0" smtClean="0"/>
              <a:t>年には</a:t>
            </a:r>
            <a:r>
              <a:rPr kumimoji="1" lang="en-US" altLang="ja-JP" sz="3200" dirty="0" smtClean="0"/>
              <a:t>2</a:t>
            </a:r>
            <a:r>
              <a:rPr kumimoji="1" lang="ja-JP" altLang="en-US" sz="3200" dirty="0" smtClean="0"/>
              <a:t>～</a:t>
            </a:r>
            <a:r>
              <a:rPr kumimoji="1" lang="en-US" altLang="ja-JP" sz="3200" dirty="0" smtClean="0"/>
              <a:t>3</a:t>
            </a:r>
            <a:r>
              <a:rPr kumimoji="1" lang="ja-JP" altLang="en-US" sz="3200" dirty="0" smtClean="0"/>
              <a:t>年分が</a:t>
            </a:r>
            <a:r>
              <a:rPr kumimoji="1" lang="en-US" altLang="ja-JP" sz="3200" dirty="0" smtClean="0"/>
              <a:t>2010</a:t>
            </a:r>
            <a:r>
              <a:rPr kumimoji="1" lang="ja-JP" altLang="en-US" sz="3200" dirty="0" smtClean="0"/>
              <a:t>年には</a:t>
            </a:r>
            <a:r>
              <a:rPr kumimoji="1" lang="en-US" altLang="ja-JP" sz="3200" dirty="0" smtClean="0"/>
              <a:t>4</a:t>
            </a:r>
            <a:r>
              <a:rPr kumimoji="1" lang="ja-JP" altLang="en-US" sz="3200" dirty="0" smtClean="0"/>
              <a:t>～</a:t>
            </a:r>
            <a:r>
              <a:rPr kumimoji="1" lang="en-US" altLang="ja-JP" sz="3200" dirty="0" smtClean="0"/>
              <a:t>7</a:t>
            </a:r>
            <a:r>
              <a:rPr kumimoji="1" lang="ja-JP" altLang="en-US" sz="3200" dirty="0" smtClean="0"/>
              <a:t>年分に</a:t>
            </a:r>
            <a:endParaRPr kumimoji="1" lang="ja-JP" altLang="en-US" sz="3200" dirty="0"/>
          </a:p>
        </p:txBody>
      </p:sp>
      <p:sp>
        <p:nvSpPr>
          <p:cNvPr id="3" name="正方形/長方形 2"/>
          <p:cNvSpPr/>
          <p:nvPr/>
        </p:nvSpPr>
        <p:spPr>
          <a:xfrm>
            <a:off x="107504" y="5445224"/>
            <a:ext cx="885698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solidFill>
                  <a:schemeClr val="bg1"/>
                </a:solidFill>
              </a:rPr>
              <a:t>   1970   1975   1980   1985   1990   1995   2000   2005  2010</a:t>
            </a:r>
            <a:endParaRPr kumimoji="1" lang="ja-JP" altLang="en-US" sz="2800" dirty="0">
              <a:solidFill>
                <a:schemeClr val="bg1"/>
              </a:solidFill>
            </a:endParaRPr>
          </a:p>
        </p:txBody>
      </p:sp>
      <p:cxnSp>
        <p:nvCxnSpPr>
          <p:cNvPr id="7" name="直線コネクタ 6"/>
          <p:cNvCxnSpPr/>
          <p:nvPr/>
        </p:nvCxnSpPr>
        <p:spPr>
          <a:xfrm flipV="1">
            <a:off x="899592" y="4005064"/>
            <a:ext cx="216024"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115616" y="3789040"/>
            <a:ext cx="216024"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1331640" y="3645024"/>
            <a:ext cx="144016" cy="1440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475656" y="3645024"/>
            <a:ext cx="576064" cy="1440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051720" y="3789040"/>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2483768" y="3501008"/>
            <a:ext cx="288032"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483768" y="3284984"/>
            <a:ext cx="57606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267744" y="3789040"/>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771800" y="3284984"/>
            <a:ext cx="288032"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044111" y="3127648"/>
            <a:ext cx="360040"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3426633" y="3159494"/>
            <a:ext cx="360040" cy="180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8" name="直線コネクタ 2047"/>
          <p:cNvCxnSpPr/>
          <p:nvPr/>
        </p:nvCxnSpPr>
        <p:spPr>
          <a:xfrm flipV="1">
            <a:off x="3786673" y="2780928"/>
            <a:ext cx="209263" cy="3785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1" name="直線コネクタ 2050"/>
          <p:cNvCxnSpPr/>
          <p:nvPr/>
        </p:nvCxnSpPr>
        <p:spPr>
          <a:xfrm flipV="1">
            <a:off x="3995936" y="2348880"/>
            <a:ext cx="216024"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3" name="直線コネクタ 2052"/>
          <p:cNvCxnSpPr/>
          <p:nvPr/>
        </p:nvCxnSpPr>
        <p:spPr>
          <a:xfrm flipV="1">
            <a:off x="4211960" y="1916832"/>
            <a:ext cx="360040"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7" name="直線コネクタ 2056"/>
          <p:cNvCxnSpPr/>
          <p:nvPr/>
        </p:nvCxnSpPr>
        <p:spPr>
          <a:xfrm>
            <a:off x="4608004" y="1916832"/>
            <a:ext cx="540060"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9" name="直線コネクタ 2058"/>
          <p:cNvCxnSpPr/>
          <p:nvPr/>
        </p:nvCxnSpPr>
        <p:spPr>
          <a:xfrm>
            <a:off x="5148064" y="2348880"/>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1" name="直線コネクタ 2060"/>
          <p:cNvCxnSpPr/>
          <p:nvPr/>
        </p:nvCxnSpPr>
        <p:spPr>
          <a:xfrm>
            <a:off x="5436096" y="2348880"/>
            <a:ext cx="288032" cy="1440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4" name="直線コネクタ 2063"/>
          <p:cNvCxnSpPr/>
          <p:nvPr/>
        </p:nvCxnSpPr>
        <p:spPr>
          <a:xfrm>
            <a:off x="5724128" y="2492896"/>
            <a:ext cx="360040" cy="72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6" name="直線コネクタ 2065"/>
          <p:cNvCxnSpPr/>
          <p:nvPr/>
        </p:nvCxnSpPr>
        <p:spPr>
          <a:xfrm flipV="1">
            <a:off x="6084168" y="2420888"/>
            <a:ext cx="360040" cy="1440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8" name="直線コネクタ 2067"/>
          <p:cNvCxnSpPr/>
          <p:nvPr/>
        </p:nvCxnSpPr>
        <p:spPr>
          <a:xfrm>
            <a:off x="6264188" y="2438890"/>
            <a:ext cx="612068" cy="1170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0" name="直線コネクタ 2069"/>
          <p:cNvCxnSpPr/>
          <p:nvPr/>
        </p:nvCxnSpPr>
        <p:spPr>
          <a:xfrm>
            <a:off x="6876256" y="2564904"/>
            <a:ext cx="748027" cy="360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2" name="直線コネクタ 2071"/>
          <p:cNvCxnSpPr/>
          <p:nvPr/>
        </p:nvCxnSpPr>
        <p:spPr>
          <a:xfrm>
            <a:off x="7452320" y="2564904"/>
            <a:ext cx="0" cy="720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74" name="直線コネクタ 2073"/>
          <p:cNvCxnSpPr/>
          <p:nvPr/>
        </p:nvCxnSpPr>
        <p:spPr>
          <a:xfrm flipV="1">
            <a:off x="7452320" y="2564904"/>
            <a:ext cx="360040" cy="72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6" name="直線コネクタ 2075"/>
          <p:cNvCxnSpPr/>
          <p:nvPr/>
        </p:nvCxnSpPr>
        <p:spPr>
          <a:xfrm>
            <a:off x="7812360" y="2564904"/>
            <a:ext cx="216024" cy="360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8" name="直線コネクタ 2077"/>
          <p:cNvCxnSpPr/>
          <p:nvPr/>
        </p:nvCxnSpPr>
        <p:spPr>
          <a:xfrm flipV="1">
            <a:off x="8028384" y="2528900"/>
            <a:ext cx="144016" cy="540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0" name="直線コネクタ 2079"/>
          <p:cNvCxnSpPr/>
          <p:nvPr/>
        </p:nvCxnSpPr>
        <p:spPr>
          <a:xfrm flipV="1">
            <a:off x="8172400" y="2348880"/>
            <a:ext cx="216024" cy="1800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2" name="直線コネクタ 2081"/>
          <p:cNvCxnSpPr/>
          <p:nvPr/>
        </p:nvCxnSpPr>
        <p:spPr>
          <a:xfrm>
            <a:off x="8388424" y="2420888"/>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4" name="直線コネクタ 2083"/>
          <p:cNvCxnSpPr/>
          <p:nvPr/>
        </p:nvCxnSpPr>
        <p:spPr>
          <a:xfrm>
            <a:off x="2267744" y="1556792"/>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07504" y="1628800"/>
            <a:ext cx="792088"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20022</a:t>
            </a:r>
            <a:endParaRPr kumimoji="1" lang="ja-JP" altLang="en-US" dirty="0"/>
          </a:p>
        </p:txBody>
      </p:sp>
      <p:sp>
        <p:nvSpPr>
          <p:cNvPr id="6" name="正方形/長方形 5"/>
          <p:cNvSpPr/>
          <p:nvPr/>
        </p:nvSpPr>
        <p:spPr>
          <a:xfrm>
            <a:off x="107504" y="2204864"/>
            <a:ext cx="792088"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60</a:t>
            </a:r>
            <a:endParaRPr kumimoji="1" lang="ja-JP" altLang="en-US" dirty="0" smtClean="0"/>
          </a:p>
          <a:p>
            <a:pPr algn="ctr"/>
            <a:r>
              <a:rPr kumimoji="1" lang="en-US" altLang="ja-JP" dirty="0" smtClean="0"/>
              <a:t>00</a:t>
            </a:r>
            <a:endParaRPr kumimoji="1" lang="ja-JP" altLang="en-US" dirty="0"/>
          </a:p>
        </p:txBody>
      </p:sp>
      <p:sp>
        <p:nvSpPr>
          <p:cNvPr id="8" name="正方形/長方形 7"/>
          <p:cNvSpPr/>
          <p:nvPr/>
        </p:nvSpPr>
        <p:spPr>
          <a:xfrm>
            <a:off x="107504" y="2780928"/>
            <a:ext cx="792088"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700</a:t>
            </a:r>
          </a:p>
          <a:p>
            <a:pPr algn="ctr"/>
            <a:endParaRPr lang="en-US" altLang="ja-JP" dirty="0" smtClean="0">
              <a:solidFill>
                <a:schemeClr val="bg1"/>
              </a:solidFill>
            </a:endParaRPr>
          </a:p>
          <a:p>
            <a:pPr algn="ctr"/>
            <a:r>
              <a:rPr lang="en-US" altLang="ja-JP" dirty="0" smtClean="0">
                <a:solidFill>
                  <a:schemeClr val="bg1"/>
                </a:solidFill>
              </a:rPr>
              <a:t>600</a:t>
            </a:r>
          </a:p>
          <a:p>
            <a:pPr algn="ctr"/>
            <a:endParaRPr lang="en-US" altLang="ja-JP" dirty="0">
              <a:solidFill>
                <a:schemeClr val="bg1"/>
              </a:solidFill>
            </a:endParaRPr>
          </a:p>
          <a:p>
            <a:pPr algn="ctr"/>
            <a:r>
              <a:rPr lang="en-US" altLang="ja-JP" dirty="0" smtClean="0">
                <a:solidFill>
                  <a:schemeClr val="bg1"/>
                </a:solidFill>
              </a:rPr>
              <a:t>500</a:t>
            </a:r>
          </a:p>
          <a:p>
            <a:pPr algn="ctr"/>
            <a:endParaRPr lang="en-US" altLang="ja-JP" dirty="0">
              <a:solidFill>
                <a:schemeClr val="bg1"/>
              </a:solidFill>
            </a:endParaRPr>
          </a:p>
          <a:p>
            <a:pPr algn="ctr"/>
            <a:endParaRPr lang="en-US" altLang="ja-JP" dirty="0">
              <a:solidFill>
                <a:schemeClr val="bg1"/>
              </a:solidFill>
            </a:endParaRPr>
          </a:p>
          <a:p>
            <a:pPr algn="ctr"/>
            <a:endParaRPr kumimoji="1" lang="en-US" altLang="ja-JP" dirty="0" smtClean="0">
              <a:solidFill>
                <a:schemeClr val="bg1"/>
              </a:solidFill>
            </a:endParaRPr>
          </a:p>
          <a:p>
            <a:pPr algn="ctr"/>
            <a:r>
              <a:rPr kumimoji="1" lang="en-US" altLang="ja-JP" dirty="0" smtClean="0">
                <a:solidFill>
                  <a:schemeClr val="bg1"/>
                </a:solidFill>
              </a:rPr>
              <a:t>00</a:t>
            </a:r>
            <a:endParaRPr kumimoji="1" lang="ja-JP" altLang="en-US" dirty="0">
              <a:solidFill>
                <a:schemeClr val="bg1"/>
              </a:solidFill>
            </a:endParaRPr>
          </a:p>
        </p:txBody>
      </p:sp>
      <p:sp>
        <p:nvSpPr>
          <p:cNvPr id="10" name="正方形/長方形 9"/>
          <p:cNvSpPr/>
          <p:nvPr/>
        </p:nvSpPr>
        <p:spPr>
          <a:xfrm>
            <a:off x="107504" y="3392996"/>
            <a:ext cx="79208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400</a:t>
            </a:r>
            <a:endParaRPr kumimoji="1" lang="ja-JP" altLang="en-US" dirty="0">
              <a:solidFill>
                <a:schemeClr val="bg1"/>
              </a:solidFill>
            </a:endParaRPr>
          </a:p>
        </p:txBody>
      </p:sp>
      <p:sp>
        <p:nvSpPr>
          <p:cNvPr id="12" name="正方形/長方形 11"/>
          <p:cNvSpPr/>
          <p:nvPr/>
        </p:nvSpPr>
        <p:spPr>
          <a:xfrm>
            <a:off x="107504" y="4005064"/>
            <a:ext cx="79208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300</a:t>
            </a:r>
            <a:endParaRPr kumimoji="1" lang="ja-JP" altLang="en-US" dirty="0">
              <a:solidFill>
                <a:schemeClr val="bg1"/>
              </a:solidFill>
            </a:endParaRPr>
          </a:p>
        </p:txBody>
      </p:sp>
      <p:sp>
        <p:nvSpPr>
          <p:cNvPr id="14" name="正方形/長方形 13"/>
          <p:cNvSpPr/>
          <p:nvPr/>
        </p:nvSpPr>
        <p:spPr>
          <a:xfrm>
            <a:off x="107504" y="4581128"/>
            <a:ext cx="79208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200</a:t>
            </a:r>
            <a:endParaRPr kumimoji="1" lang="ja-JP" altLang="en-US" dirty="0">
              <a:solidFill>
                <a:schemeClr val="bg1"/>
              </a:solidFill>
            </a:endParaRPr>
          </a:p>
        </p:txBody>
      </p:sp>
    </p:spTree>
    <p:extLst>
      <p:ext uri="{BB962C8B-B14F-4D97-AF65-F5344CB8AC3E}">
        <p14:creationId xmlns:p14="http://schemas.microsoft.com/office/powerpoint/2010/main" val="3320013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7985"/>
            <a:ext cx="8229600" cy="1143000"/>
          </a:xfrm>
        </p:spPr>
        <p:txBody>
          <a:bodyPr>
            <a:normAutofit fontScale="90000"/>
          </a:bodyPr>
          <a:lstStyle/>
          <a:p>
            <a:r>
              <a:rPr kumimoji="1" lang="ja-JP" altLang="en-US" dirty="0" smtClean="0">
                <a:solidFill>
                  <a:schemeClr val="accent6">
                    <a:lumMod val="60000"/>
                    <a:lumOff val="40000"/>
                  </a:schemeClr>
                </a:solidFill>
              </a:rPr>
              <a:t>長者番付　フォチューン誌２０１４年</a:t>
            </a:r>
            <a:endParaRPr kumimoji="1" lang="ja-JP" altLang="en-US" dirty="0">
              <a:solidFill>
                <a:schemeClr val="accent6">
                  <a:lumMod val="60000"/>
                  <a:lumOff val="40000"/>
                </a:schemeClr>
              </a:solidFill>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311651871"/>
              </p:ext>
            </p:extLst>
          </p:nvPr>
        </p:nvGraphicFramePr>
        <p:xfrm>
          <a:off x="251520" y="1600200"/>
          <a:ext cx="4104457" cy="4853134"/>
        </p:xfrm>
        <a:graphic>
          <a:graphicData uri="http://schemas.openxmlformats.org/drawingml/2006/table">
            <a:tbl>
              <a:tblPr firstRow="1" bandRow="1">
                <a:tableStyleId>{5C22544A-7EE6-4342-B048-85BDC9FD1C3A}</a:tableStyleId>
              </a:tblPr>
              <a:tblGrid>
                <a:gridCol w="1368152"/>
                <a:gridCol w="1523395"/>
                <a:gridCol w="1212910"/>
              </a:tblGrid>
              <a:tr h="441194">
                <a:tc>
                  <a:txBody>
                    <a:bodyPr/>
                    <a:lstStyle/>
                    <a:p>
                      <a:r>
                        <a:rPr kumimoji="1" lang="ja-JP" altLang="en-US" dirty="0" smtClean="0"/>
                        <a:t>氏名</a:t>
                      </a:r>
                      <a:endParaRPr kumimoji="1" lang="ja-JP" altLang="en-US" dirty="0"/>
                    </a:p>
                  </a:txBody>
                  <a:tcPr/>
                </a:tc>
                <a:tc>
                  <a:txBody>
                    <a:bodyPr/>
                    <a:lstStyle/>
                    <a:p>
                      <a:r>
                        <a:rPr kumimoji="1" lang="ja-JP" altLang="en-US" dirty="0" smtClean="0"/>
                        <a:t>企業名</a:t>
                      </a:r>
                      <a:endParaRPr kumimoji="1" lang="ja-JP" altLang="en-US" dirty="0"/>
                    </a:p>
                  </a:txBody>
                  <a:tcPr/>
                </a:tc>
                <a:tc>
                  <a:txBody>
                    <a:bodyPr/>
                    <a:lstStyle/>
                    <a:p>
                      <a:r>
                        <a:rPr kumimoji="1" lang="ja-JP" altLang="en-US" dirty="0" smtClean="0"/>
                        <a:t>資産　兆</a:t>
                      </a:r>
                      <a:endParaRPr kumimoji="1" lang="ja-JP" altLang="en-US" dirty="0"/>
                    </a:p>
                  </a:txBody>
                  <a:tcPr/>
                </a:tc>
              </a:tr>
              <a:tr h="441194">
                <a:tc>
                  <a:txBody>
                    <a:bodyPr/>
                    <a:lstStyle/>
                    <a:p>
                      <a:r>
                        <a:rPr kumimoji="1" lang="ja-JP" altLang="en-US" dirty="0" smtClean="0"/>
                        <a:t>柳井　正</a:t>
                      </a:r>
                      <a:endParaRPr kumimoji="1" lang="ja-JP" altLang="en-US" dirty="0"/>
                    </a:p>
                  </a:txBody>
                  <a:tcPr/>
                </a:tc>
                <a:tc>
                  <a:txBody>
                    <a:bodyPr/>
                    <a:lstStyle/>
                    <a:p>
                      <a:r>
                        <a:rPr kumimoji="1" lang="ja-JP" altLang="en-US" dirty="0" smtClean="0"/>
                        <a:t>ユニクロ</a:t>
                      </a:r>
                      <a:endParaRPr kumimoji="1" lang="ja-JP" altLang="en-US" dirty="0"/>
                    </a:p>
                  </a:txBody>
                  <a:tcPr/>
                </a:tc>
                <a:tc>
                  <a:txBody>
                    <a:bodyPr/>
                    <a:lstStyle/>
                    <a:p>
                      <a:pPr algn="r"/>
                      <a:r>
                        <a:rPr kumimoji="1" lang="en-US" altLang="ja-JP" dirty="0" smtClean="0"/>
                        <a:t>2.424</a:t>
                      </a:r>
                      <a:endParaRPr kumimoji="1" lang="ja-JP" altLang="en-US" dirty="0"/>
                    </a:p>
                  </a:txBody>
                  <a:tcPr/>
                </a:tc>
              </a:tr>
              <a:tr h="441194">
                <a:tc>
                  <a:txBody>
                    <a:bodyPr/>
                    <a:lstStyle/>
                    <a:p>
                      <a:r>
                        <a:rPr kumimoji="1" lang="ja-JP" altLang="en-US" dirty="0" smtClean="0"/>
                        <a:t>孫　正義</a:t>
                      </a:r>
                      <a:endParaRPr kumimoji="1" lang="ja-JP" altLang="en-US" dirty="0"/>
                    </a:p>
                  </a:txBody>
                  <a:tcPr/>
                </a:tc>
                <a:tc>
                  <a:txBody>
                    <a:bodyPr/>
                    <a:lstStyle/>
                    <a:p>
                      <a:r>
                        <a:rPr kumimoji="1" lang="ja-JP" altLang="en-US" dirty="0" smtClean="0"/>
                        <a:t>ソフトバンク</a:t>
                      </a:r>
                      <a:endParaRPr kumimoji="1" lang="ja-JP" altLang="en-US" dirty="0"/>
                    </a:p>
                  </a:txBody>
                  <a:tcPr/>
                </a:tc>
                <a:tc>
                  <a:txBody>
                    <a:bodyPr/>
                    <a:lstStyle/>
                    <a:p>
                      <a:pPr algn="r"/>
                      <a:r>
                        <a:rPr kumimoji="1" lang="en-US" altLang="ja-JP" dirty="0" smtClean="0"/>
                        <a:t>1.692</a:t>
                      </a:r>
                      <a:endParaRPr kumimoji="1" lang="ja-JP" altLang="en-US" dirty="0"/>
                    </a:p>
                  </a:txBody>
                  <a:tcPr/>
                </a:tc>
              </a:tr>
              <a:tr h="441194">
                <a:tc>
                  <a:txBody>
                    <a:bodyPr/>
                    <a:lstStyle/>
                    <a:p>
                      <a:r>
                        <a:rPr kumimoji="1" lang="ja-JP" altLang="en-US" dirty="0" smtClean="0"/>
                        <a:t>三木谷浩史</a:t>
                      </a:r>
                      <a:endParaRPr kumimoji="1" lang="ja-JP" altLang="en-US" dirty="0"/>
                    </a:p>
                  </a:txBody>
                  <a:tcPr/>
                </a:tc>
                <a:tc>
                  <a:txBody>
                    <a:bodyPr/>
                    <a:lstStyle/>
                    <a:p>
                      <a:r>
                        <a:rPr kumimoji="1" lang="ja-JP" altLang="en-US" dirty="0" smtClean="0"/>
                        <a:t>楽天</a:t>
                      </a:r>
                      <a:endParaRPr kumimoji="1" lang="ja-JP" altLang="en-US" dirty="0"/>
                    </a:p>
                  </a:txBody>
                  <a:tcPr/>
                </a:tc>
                <a:tc>
                  <a:txBody>
                    <a:bodyPr/>
                    <a:lstStyle/>
                    <a:p>
                      <a:pPr algn="r"/>
                      <a:r>
                        <a:rPr kumimoji="1" lang="en-US" altLang="ja-JP" dirty="0" smtClean="0"/>
                        <a:t>1.044</a:t>
                      </a:r>
                      <a:endParaRPr kumimoji="1" lang="ja-JP" altLang="en-US" dirty="0"/>
                    </a:p>
                  </a:txBody>
                  <a:tcPr/>
                </a:tc>
              </a:tr>
              <a:tr h="441194">
                <a:tc>
                  <a:txBody>
                    <a:bodyPr/>
                    <a:lstStyle/>
                    <a:p>
                      <a:r>
                        <a:rPr kumimoji="1" lang="ja-JP" altLang="en-US" dirty="0" smtClean="0"/>
                        <a:t>滝崎武光</a:t>
                      </a:r>
                      <a:endParaRPr kumimoji="1" lang="ja-JP" altLang="en-US" dirty="0"/>
                    </a:p>
                  </a:txBody>
                  <a:tcPr/>
                </a:tc>
                <a:tc>
                  <a:txBody>
                    <a:bodyPr/>
                    <a:lstStyle/>
                    <a:p>
                      <a:r>
                        <a:rPr kumimoji="1" lang="ja-JP" altLang="en-US" dirty="0" smtClean="0"/>
                        <a:t>キーエンス</a:t>
                      </a:r>
                      <a:endParaRPr kumimoji="1" lang="ja-JP" altLang="en-US" dirty="0"/>
                    </a:p>
                  </a:txBody>
                  <a:tcPr/>
                </a:tc>
                <a:tc>
                  <a:txBody>
                    <a:bodyPr/>
                    <a:lstStyle/>
                    <a:p>
                      <a:pPr algn="r"/>
                      <a:r>
                        <a:rPr kumimoji="1" lang="en-US" altLang="ja-JP" dirty="0" smtClean="0"/>
                        <a:t>0.912</a:t>
                      </a:r>
                      <a:endParaRPr kumimoji="1" lang="ja-JP" altLang="en-US" dirty="0"/>
                    </a:p>
                  </a:txBody>
                  <a:tcPr/>
                </a:tc>
              </a:tr>
              <a:tr h="441194">
                <a:tc>
                  <a:txBody>
                    <a:bodyPr/>
                    <a:lstStyle/>
                    <a:p>
                      <a:r>
                        <a:rPr kumimoji="1" lang="ja-JP" altLang="en-US" dirty="0" smtClean="0"/>
                        <a:t>高原慶一郎</a:t>
                      </a:r>
                      <a:endParaRPr kumimoji="1" lang="ja-JP" altLang="en-US" dirty="0"/>
                    </a:p>
                  </a:txBody>
                  <a:tcPr/>
                </a:tc>
                <a:tc>
                  <a:txBody>
                    <a:bodyPr/>
                    <a:lstStyle/>
                    <a:p>
                      <a:r>
                        <a:rPr kumimoji="1" lang="ja-JP" altLang="en-US" dirty="0" smtClean="0"/>
                        <a:t>ユニチャーム</a:t>
                      </a:r>
                      <a:endParaRPr kumimoji="1" lang="ja-JP" altLang="en-US" dirty="0"/>
                    </a:p>
                  </a:txBody>
                  <a:tcPr/>
                </a:tc>
                <a:tc>
                  <a:txBody>
                    <a:bodyPr/>
                    <a:lstStyle/>
                    <a:p>
                      <a:pPr algn="r"/>
                      <a:r>
                        <a:rPr kumimoji="1" lang="en-US" altLang="ja-JP" dirty="0" smtClean="0"/>
                        <a:t>0.672</a:t>
                      </a:r>
                      <a:endParaRPr kumimoji="1" lang="ja-JP" altLang="en-US" dirty="0"/>
                    </a:p>
                  </a:txBody>
                  <a:tcPr/>
                </a:tc>
              </a:tr>
              <a:tr h="441194">
                <a:tc>
                  <a:txBody>
                    <a:bodyPr/>
                    <a:lstStyle/>
                    <a:p>
                      <a:r>
                        <a:rPr kumimoji="1" lang="ja-JP" altLang="en-US" dirty="0" smtClean="0"/>
                        <a:t>毒島邦雄</a:t>
                      </a:r>
                      <a:endParaRPr kumimoji="1" lang="ja-JP" altLang="en-US" dirty="0"/>
                    </a:p>
                  </a:txBody>
                  <a:tcPr/>
                </a:tc>
                <a:tc>
                  <a:txBody>
                    <a:bodyPr/>
                    <a:lstStyle/>
                    <a:p>
                      <a:r>
                        <a:rPr kumimoji="1" lang="en-US" altLang="ja-JP" dirty="0" smtClean="0"/>
                        <a:t>SANKYO</a:t>
                      </a:r>
                      <a:endParaRPr kumimoji="1" lang="ja-JP" altLang="en-US" dirty="0"/>
                    </a:p>
                  </a:txBody>
                  <a:tcPr/>
                </a:tc>
                <a:tc>
                  <a:txBody>
                    <a:bodyPr/>
                    <a:lstStyle/>
                    <a:p>
                      <a:pPr algn="r"/>
                      <a:r>
                        <a:rPr kumimoji="1" lang="en-US" altLang="ja-JP" dirty="0" smtClean="0"/>
                        <a:t>0.540</a:t>
                      </a:r>
                      <a:endParaRPr kumimoji="1" lang="ja-JP" altLang="en-US" dirty="0"/>
                    </a:p>
                  </a:txBody>
                  <a:tcPr/>
                </a:tc>
              </a:tr>
              <a:tr h="441194">
                <a:tc>
                  <a:txBody>
                    <a:bodyPr/>
                    <a:lstStyle/>
                    <a:p>
                      <a:r>
                        <a:rPr kumimoji="1" lang="ja-JP" altLang="en-US" dirty="0" smtClean="0"/>
                        <a:t>韓昌祐</a:t>
                      </a:r>
                      <a:endParaRPr kumimoji="1" lang="ja-JP" altLang="en-US" dirty="0"/>
                    </a:p>
                  </a:txBody>
                  <a:tcPr/>
                </a:tc>
                <a:tc>
                  <a:txBody>
                    <a:bodyPr/>
                    <a:lstStyle/>
                    <a:p>
                      <a:r>
                        <a:rPr kumimoji="1" lang="ja-JP" altLang="en-US" dirty="0" smtClean="0"/>
                        <a:t>マルハン</a:t>
                      </a:r>
                      <a:endParaRPr kumimoji="1" lang="ja-JP" altLang="en-US" dirty="0"/>
                    </a:p>
                  </a:txBody>
                  <a:tcPr/>
                </a:tc>
                <a:tc>
                  <a:txBody>
                    <a:bodyPr/>
                    <a:lstStyle/>
                    <a:p>
                      <a:pPr algn="r"/>
                      <a:r>
                        <a:rPr kumimoji="1" lang="en-US" altLang="ja-JP" dirty="0" smtClean="0"/>
                        <a:t>.0504</a:t>
                      </a:r>
                      <a:endParaRPr kumimoji="1" lang="ja-JP" altLang="en-US" dirty="0"/>
                    </a:p>
                  </a:txBody>
                  <a:tcPr/>
                </a:tc>
              </a:tr>
              <a:tr h="441194">
                <a:tc>
                  <a:txBody>
                    <a:bodyPr/>
                    <a:lstStyle/>
                    <a:p>
                      <a:r>
                        <a:rPr kumimoji="1" lang="ja-JP" altLang="en-US" dirty="0" smtClean="0"/>
                        <a:t>森章</a:t>
                      </a:r>
                      <a:endParaRPr kumimoji="1" lang="ja-JP" altLang="en-US" dirty="0"/>
                    </a:p>
                  </a:txBody>
                  <a:tcPr/>
                </a:tc>
                <a:tc>
                  <a:txBody>
                    <a:bodyPr/>
                    <a:lstStyle/>
                    <a:p>
                      <a:r>
                        <a:rPr kumimoji="1" lang="ja-JP" altLang="en-US" dirty="0" smtClean="0"/>
                        <a:t>森トラスト</a:t>
                      </a:r>
                      <a:endParaRPr kumimoji="1" lang="ja-JP" altLang="en-US" dirty="0"/>
                    </a:p>
                  </a:txBody>
                  <a:tcPr/>
                </a:tc>
                <a:tc>
                  <a:txBody>
                    <a:bodyPr/>
                    <a:lstStyle/>
                    <a:p>
                      <a:pPr algn="r"/>
                      <a:r>
                        <a:rPr kumimoji="1" lang="en-US" altLang="ja-JP" dirty="0" smtClean="0"/>
                        <a:t>0.444</a:t>
                      </a:r>
                      <a:endParaRPr kumimoji="1" lang="ja-JP" altLang="en-US" dirty="0"/>
                    </a:p>
                  </a:txBody>
                  <a:tcPr/>
                </a:tc>
              </a:tr>
              <a:tr h="441194">
                <a:tc>
                  <a:txBody>
                    <a:bodyPr/>
                    <a:lstStyle/>
                    <a:p>
                      <a:r>
                        <a:rPr kumimoji="1" lang="ja-JP" altLang="en-US" dirty="0" smtClean="0"/>
                        <a:t>伊藤雅俊</a:t>
                      </a:r>
                      <a:endParaRPr kumimoji="1" lang="ja-JP" altLang="en-US" dirty="0"/>
                    </a:p>
                  </a:txBody>
                  <a:tcPr/>
                </a:tc>
                <a:tc>
                  <a:txBody>
                    <a:bodyPr/>
                    <a:lstStyle/>
                    <a:p>
                      <a:r>
                        <a:rPr kumimoji="1" lang="en-US" altLang="ja-JP" dirty="0" smtClean="0"/>
                        <a:t>7&amp;i</a:t>
                      </a:r>
                      <a:endParaRPr kumimoji="1" lang="ja-JP" altLang="en-US" dirty="0"/>
                    </a:p>
                  </a:txBody>
                  <a:tcPr/>
                </a:tc>
                <a:tc>
                  <a:txBody>
                    <a:bodyPr/>
                    <a:lstStyle/>
                    <a:p>
                      <a:pPr algn="r"/>
                      <a:r>
                        <a:rPr kumimoji="1" lang="en-US" altLang="ja-JP" dirty="0" smtClean="0"/>
                        <a:t>0.408</a:t>
                      </a:r>
                      <a:endParaRPr kumimoji="1" lang="ja-JP" altLang="en-US" dirty="0"/>
                    </a:p>
                  </a:txBody>
                  <a:tcPr/>
                </a:tc>
              </a:tr>
              <a:tr h="441194">
                <a:tc>
                  <a:txBody>
                    <a:bodyPr/>
                    <a:lstStyle/>
                    <a:p>
                      <a:r>
                        <a:rPr kumimoji="1" lang="ja-JP" altLang="en-US" dirty="0" smtClean="0"/>
                        <a:t>三木正浩</a:t>
                      </a:r>
                      <a:endParaRPr kumimoji="1" lang="ja-JP" altLang="en-US" dirty="0"/>
                    </a:p>
                  </a:txBody>
                  <a:tcPr/>
                </a:tc>
                <a:tc>
                  <a:txBody>
                    <a:bodyPr/>
                    <a:lstStyle/>
                    <a:p>
                      <a:r>
                        <a:rPr kumimoji="1" lang="en-US" altLang="ja-JP" dirty="0" smtClean="0"/>
                        <a:t>ABC</a:t>
                      </a:r>
                      <a:r>
                        <a:rPr kumimoji="1" lang="ja-JP" altLang="en-US" dirty="0" smtClean="0"/>
                        <a:t>マート</a:t>
                      </a:r>
                      <a:endParaRPr kumimoji="1" lang="ja-JP" altLang="en-US" dirty="0"/>
                    </a:p>
                  </a:txBody>
                  <a:tcPr/>
                </a:tc>
                <a:tc>
                  <a:txBody>
                    <a:bodyPr/>
                    <a:lstStyle/>
                    <a:p>
                      <a:pPr algn="r"/>
                      <a:r>
                        <a:rPr kumimoji="1" lang="en-US" altLang="ja-JP" dirty="0" smtClean="0"/>
                        <a:t>0.396</a:t>
                      </a:r>
                      <a:endParaRPr kumimoji="1" lang="ja-JP" altLang="en-US" dirty="0"/>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729869404"/>
              </p:ext>
            </p:extLst>
          </p:nvPr>
        </p:nvGraphicFramePr>
        <p:xfrm>
          <a:off x="4499991" y="1628799"/>
          <a:ext cx="4248474" cy="4824534"/>
        </p:xfrm>
        <a:graphic>
          <a:graphicData uri="http://schemas.openxmlformats.org/drawingml/2006/table">
            <a:tbl>
              <a:tblPr firstRow="1" bandRow="1">
                <a:tableStyleId>{5C22544A-7EE6-4342-B048-85BDC9FD1C3A}</a:tableStyleId>
              </a:tblPr>
              <a:tblGrid>
                <a:gridCol w="1584177"/>
                <a:gridCol w="1872208"/>
                <a:gridCol w="792089"/>
              </a:tblGrid>
              <a:tr h="438594">
                <a:tc>
                  <a:txBody>
                    <a:bodyPr/>
                    <a:lstStyle/>
                    <a:p>
                      <a:r>
                        <a:rPr kumimoji="1" lang="ja-JP" altLang="en-US" dirty="0" smtClean="0"/>
                        <a:t>氏名</a:t>
                      </a:r>
                      <a:endParaRPr kumimoji="1" lang="ja-JP" altLang="en-US" dirty="0"/>
                    </a:p>
                  </a:txBody>
                  <a:tcPr/>
                </a:tc>
                <a:tc>
                  <a:txBody>
                    <a:bodyPr/>
                    <a:lstStyle/>
                    <a:p>
                      <a:r>
                        <a:rPr kumimoji="1" lang="ja-JP" altLang="en-US" dirty="0" smtClean="0"/>
                        <a:t>企業名</a:t>
                      </a:r>
                      <a:endParaRPr kumimoji="1" lang="ja-JP" altLang="en-US" dirty="0"/>
                    </a:p>
                  </a:txBody>
                  <a:tcPr/>
                </a:tc>
                <a:tc>
                  <a:txBody>
                    <a:bodyPr/>
                    <a:lstStyle/>
                    <a:p>
                      <a:r>
                        <a:rPr kumimoji="1" lang="ja-JP" altLang="en-US" dirty="0" smtClean="0"/>
                        <a:t>資産</a:t>
                      </a:r>
                      <a:endParaRPr kumimoji="1" lang="ja-JP" altLang="en-US" dirty="0"/>
                    </a:p>
                  </a:txBody>
                  <a:tcPr/>
                </a:tc>
              </a:tr>
              <a:tr h="438594">
                <a:tc>
                  <a:txBody>
                    <a:bodyPr/>
                    <a:lstStyle/>
                    <a:p>
                      <a:r>
                        <a:rPr kumimoji="1" lang="en-US" altLang="ja-JP" dirty="0" smtClean="0"/>
                        <a:t>Bill Gates</a:t>
                      </a:r>
                      <a:endParaRPr kumimoji="1" lang="ja-JP" altLang="en-US" dirty="0"/>
                    </a:p>
                  </a:txBody>
                  <a:tcPr/>
                </a:tc>
                <a:tc>
                  <a:txBody>
                    <a:bodyPr/>
                    <a:lstStyle/>
                    <a:p>
                      <a:r>
                        <a:rPr kumimoji="1" lang="ja-JP" altLang="en-US" dirty="0" smtClean="0"/>
                        <a:t>マイクロソフト</a:t>
                      </a:r>
                      <a:endParaRPr kumimoji="1" lang="ja-JP" altLang="en-US" dirty="0"/>
                    </a:p>
                  </a:txBody>
                  <a:tcPr/>
                </a:tc>
                <a:tc>
                  <a:txBody>
                    <a:bodyPr/>
                    <a:lstStyle/>
                    <a:p>
                      <a:pPr algn="r"/>
                      <a:r>
                        <a:rPr kumimoji="1" lang="en-US" altLang="ja-JP" dirty="0" smtClean="0"/>
                        <a:t>9.50</a:t>
                      </a:r>
                      <a:endParaRPr kumimoji="1" lang="ja-JP" altLang="en-US" dirty="0"/>
                    </a:p>
                  </a:txBody>
                  <a:tcPr/>
                </a:tc>
              </a:tr>
              <a:tr h="438594">
                <a:tc>
                  <a:txBody>
                    <a:bodyPr/>
                    <a:lstStyle/>
                    <a:p>
                      <a:r>
                        <a:rPr kumimoji="1" lang="en-US" altLang="ja-JP" dirty="0" smtClean="0"/>
                        <a:t>Carlos </a:t>
                      </a:r>
                      <a:r>
                        <a:rPr kumimoji="1" lang="en-US" altLang="ja-JP" dirty="0" err="1" smtClean="0"/>
                        <a:t>Helu</a:t>
                      </a:r>
                      <a:endParaRPr kumimoji="1" lang="ja-JP" altLang="en-US" dirty="0"/>
                    </a:p>
                  </a:txBody>
                  <a:tcPr/>
                </a:tc>
                <a:tc>
                  <a:txBody>
                    <a:bodyPr/>
                    <a:lstStyle/>
                    <a:p>
                      <a:r>
                        <a:rPr kumimoji="1" lang="ja-JP" altLang="en-US" dirty="0" smtClean="0"/>
                        <a:t>テレフォノスメヒコ</a:t>
                      </a:r>
                      <a:endParaRPr kumimoji="1" lang="ja-JP" altLang="en-US" dirty="0"/>
                    </a:p>
                  </a:txBody>
                  <a:tcPr/>
                </a:tc>
                <a:tc>
                  <a:txBody>
                    <a:bodyPr/>
                    <a:lstStyle/>
                    <a:p>
                      <a:pPr algn="r"/>
                      <a:r>
                        <a:rPr kumimoji="1" lang="en-US" altLang="ja-JP" dirty="0" smtClean="0"/>
                        <a:t>9.25</a:t>
                      </a:r>
                      <a:endParaRPr kumimoji="1" lang="ja-JP" altLang="en-US" dirty="0"/>
                    </a:p>
                  </a:txBody>
                  <a:tcPr/>
                </a:tc>
              </a:tr>
              <a:tr h="438594">
                <a:tc>
                  <a:txBody>
                    <a:bodyPr/>
                    <a:lstStyle/>
                    <a:p>
                      <a:r>
                        <a:rPr kumimoji="1" lang="en-US" altLang="ja-JP" dirty="0" smtClean="0"/>
                        <a:t>Warren Buff.</a:t>
                      </a:r>
                      <a:endParaRPr kumimoji="1" lang="ja-JP" altLang="en-US" dirty="0"/>
                    </a:p>
                  </a:txBody>
                  <a:tcPr/>
                </a:tc>
                <a:tc>
                  <a:txBody>
                    <a:bodyPr/>
                    <a:lstStyle/>
                    <a:p>
                      <a:r>
                        <a:rPr kumimoji="1" lang="ja-JP" altLang="en-US" dirty="0" smtClean="0"/>
                        <a:t>バークシャー</a:t>
                      </a:r>
                      <a:endParaRPr kumimoji="1" lang="ja-JP" altLang="en-US" dirty="0"/>
                    </a:p>
                  </a:txBody>
                  <a:tcPr/>
                </a:tc>
                <a:tc>
                  <a:txBody>
                    <a:bodyPr/>
                    <a:lstStyle/>
                    <a:p>
                      <a:pPr algn="r"/>
                      <a:r>
                        <a:rPr kumimoji="1" lang="en-US" altLang="ja-JP" dirty="0" smtClean="0"/>
                        <a:t>8.72</a:t>
                      </a:r>
                      <a:endParaRPr kumimoji="1" lang="ja-JP" altLang="en-US" dirty="0"/>
                    </a:p>
                  </a:txBody>
                  <a:tcPr/>
                </a:tc>
              </a:tr>
              <a:tr h="438594">
                <a:tc>
                  <a:txBody>
                    <a:bodyPr/>
                    <a:lstStyle/>
                    <a:p>
                      <a:r>
                        <a:rPr kumimoji="1" lang="en-US" altLang="ja-JP" dirty="0" smtClean="0"/>
                        <a:t>A. Ortega</a:t>
                      </a:r>
                      <a:endParaRPr kumimoji="1" lang="ja-JP" altLang="en-US" dirty="0"/>
                    </a:p>
                  </a:txBody>
                  <a:tcPr/>
                </a:tc>
                <a:tc>
                  <a:txBody>
                    <a:bodyPr/>
                    <a:lstStyle/>
                    <a:p>
                      <a:r>
                        <a:rPr kumimoji="1" lang="en-US" altLang="ja-JP" dirty="0" err="1" smtClean="0"/>
                        <a:t>Zala</a:t>
                      </a:r>
                      <a:endParaRPr kumimoji="1" lang="ja-JP" altLang="en-US" dirty="0"/>
                    </a:p>
                  </a:txBody>
                  <a:tcPr/>
                </a:tc>
                <a:tc>
                  <a:txBody>
                    <a:bodyPr/>
                    <a:lstStyle/>
                    <a:p>
                      <a:pPr algn="r"/>
                      <a:r>
                        <a:rPr kumimoji="1" lang="en-US" altLang="ja-JP" dirty="0" smtClean="0"/>
                        <a:t>7.74</a:t>
                      </a:r>
                      <a:endParaRPr kumimoji="1" lang="ja-JP" altLang="en-US" dirty="0"/>
                    </a:p>
                  </a:txBody>
                  <a:tcPr/>
                </a:tc>
              </a:tr>
              <a:tr h="438594">
                <a:tc>
                  <a:txBody>
                    <a:bodyPr/>
                    <a:lstStyle/>
                    <a:p>
                      <a:r>
                        <a:rPr kumimoji="1" lang="en-US" altLang="ja-JP" dirty="0" smtClean="0"/>
                        <a:t>Larry Ellison</a:t>
                      </a:r>
                      <a:endParaRPr kumimoji="1" lang="ja-JP" altLang="en-US" dirty="0"/>
                    </a:p>
                  </a:txBody>
                  <a:tcPr/>
                </a:tc>
                <a:tc>
                  <a:txBody>
                    <a:bodyPr/>
                    <a:lstStyle/>
                    <a:p>
                      <a:r>
                        <a:rPr kumimoji="1" lang="ja-JP" altLang="en-US" dirty="0" smtClean="0"/>
                        <a:t>オラクル</a:t>
                      </a:r>
                      <a:endParaRPr kumimoji="1" lang="ja-JP" altLang="en-US" dirty="0"/>
                    </a:p>
                  </a:txBody>
                  <a:tcPr/>
                </a:tc>
                <a:tc>
                  <a:txBody>
                    <a:bodyPr/>
                    <a:lstStyle/>
                    <a:p>
                      <a:pPr algn="r"/>
                      <a:r>
                        <a:rPr kumimoji="1" lang="en-US" altLang="ja-JP" dirty="0" smtClean="0"/>
                        <a:t>6.52</a:t>
                      </a:r>
                      <a:endParaRPr kumimoji="1" lang="ja-JP" altLang="en-US" dirty="0"/>
                    </a:p>
                  </a:txBody>
                  <a:tcPr/>
                </a:tc>
              </a:tr>
              <a:tr h="438594">
                <a:tc>
                  <a:txBody>
                    <a:bodyPr/>
                    <a:lstStyle/>
                    <a:p>
                      <a:r>
                        <a:rPr kumimoji="1" lang="en-US" altLang="ja-JP" dirty="0" smtClean="0"/>
                        <a:t>Charles Koch</a:t>
                      </a:r>
                      <a:endParaRPr kumimoji="1" lang="ja-JP" altLang="en-US" dirty="0"/>
                    </a:p>
                  </a:txBody>
                  <a:tcPr/>
                </a:tc>
                <a:tc>
                  <a:txBody>
                    <a:bodyPr/>
                    <a:lstStyle/>
                    <a:p>
                      <a:r>
                        <a:rPr kumimoji="1" lang="ja-JP" altLang="en-US" dirty="0" smtClean="0"/>
                        <a:t>コーク</a:t>
                      </a:r>
                      <a:endParaRPr kumimoji="1" lang="ja-JP" altLang="en-US" dirty="0"/>
                    </a:p>
                  </a:txBody>
                  <a:tcPr/>
                </a:tc>
                <a:tc>
                  <a:txBody>
                    <a:bodyPr/>
                    <a:lstStyle/>
                    <a:p>
                      <a:pPr algn="r"/>
                      <a:r>
                        <a:rPr kumimoji="1" lang="en-US" altLang="ja-JP" dirty="0" smtClean="0"/>
                        <a:t>5.15</a:t>
                      </a:r>
                      <a:endParaRPr kumimoji="1" lang="ja-JP" altLang="en-US" dirty="0"/>
                    </a:p>
                  </a:txBody>
                  <a:tcPr/>
                </a:tc>
              </a:tr>
              <a:tr h="438594">
                <a:tc>
                  <a:txBody>
                    <a:bodyPr/>
                    <a:lstStyle/>
                    <a:p>
                      <a:r>
                        <a:rPr kumimoji="1" lang="en-US" altLang="ja-JP" dirty="0" smtClean="0"/>
                        <a:t>David Koch</a:t>
                      </a:r>
                      <a:endParaRPr kumimoji="1" lang="ja-JP" altLang="en-US" dirty="0"/>
                    </a:p>
                  </a:txBody>
                  <a:tcPr/>
                </a:tc>
                <a:tc>
                  <a:txBody>
                    <a:bodyPr/>
                    <a:lstStyle/>
                    <a:p>
                      <a:r>
                        <a:rPr kumimoji="1" lang="ja-JP" altLang="en-US" dirty="0" smtClean="0"/>
                        <a:t>コーク</a:t>
                      </a:r>
                      <a:endParaRPr kumimoji="1" lang="ja-JP" altLang="en-US" dirty="0"/>
                    </a:p>
                  </a:txBody>
                  <a:tcPr/>
                </a:tc>
                <a:tc>
                  <a:txBody>
                    <a:bodyPr/>
                    <a:lstStyle/>
                    <a:p>
                      <a:pPr algn="r"/>
                      <a:r>
                        <a:rPr kumimoji="1" lang="en-US" altLang="ja-JP" dirty="0" smtClean="0"/>
                        <a:t>5.15</a:t>
                      </a:r>
                      <a:endParaRPr kumimoji="1" lang="ja-JP" altLang="en-US" dirty="0"/>
                    </a:p>
                  </a:txBody>
                  <a:tcPr/>
                </a:tc>
              </a:tr>
              <a:tr h="438594">
                <a:tc>
                  <a:txBody>
                    <a:bodyPr/>
                    <a:lstStyle/>
                    <a:p>
                      <a:r>
                        <a:rPr kumimoji="1" lang="en-US" altLang="ja-JP" dirty="0" smtClean="0"/>
                        <a:t>Christy Walton</a:t>
                      </a:r>
                      <a:endParaRPr kumimoji="1" lang="ja-JP" altLang="en-US" dirty="0"/>
                    </a:p>
                  </a:txBody>
                  <a:tcPr/>
                </a:tc>
                <a:tc>
                  <a:txBody>
                    <a:bodyPr/>
                    <a:lstStyle/>
                    <a:p>
                      <a:r>
                        <a:rPr kumimoji="1" lang="ja-JP" altLang="en-US" dirty="0" smtClean="0"/>
                        <a:t>ウオルマート</a:t>
                      </a:r>
                      <a:endParaRPr kumimoji="1" lang="ja-JP" altLang="en-US" dirty="0"/>
                    </a:p>
                  </a:txBody>
                  <a:tcPr/>
                </a:tc>
                <a:tc>
                  <a:txBody>
                    <a:bodyPr/>
                    <a:lstStyle/>
                    <a:p>
                      <a:pPr algn="r"/>
                      <a:r>
                        <a:rPr kumimoji="1" lang="en-US" altLang="ja-JP" dirty="0" smtClean="0"/>
                        <a:t>5.00</a:t>
                      </a:r>
                      <a:endParaRPr kumimoji="1" lang="ja-JP" altLang="en-US" dirty="0"/>
                    </a:p>
                  </a:txBody>
                  <a:tcPr/>
                </a:tc>
              </a:tr>
              <a:tr h="438594">
                <a:tc>
                  <a:txBody>
                    <a:bodyPr/>
                    <a:lstStyle/>
                    <a:p>
                      <a:r>
                        <a:rPr kumimoji="1" lang="en-US" altLang="ja-JP" dirty="0" smtClean="0"/>
                        <a:t>Jim Walton</a:t>
                      </a:r>
                      <a:endParaRPr kumimoji="1" lang="ja-JP" altLang="en-US" dirty="0"/>
                    </a:p>
                  </a:txBody>
                  <a:tcPr/>
                </a:tc>
                <a:tc>
                  <a:txBody>
                    <a:bodyPr/>
                    <a:lstStyle/>
                    <a:p>
                      <a:r>
                        <a:rPr kumimoji="1" lang="ja-JP" altLang="en-US" dirty="0" smtClean="0"/>
                        <a:t>ウオルマート</a:t>
                      </a:r>
                      <a:endParaRPr kumimoji="1" lang="ja-JP" altLang="en-US" dirty="0"/>
                    </a:p>
                  </a:txBody>
                  <a:tcPr/>
                </a:tc>
                <a:tc>
                  <a:txBody>
                    <a:bodyPr/>
                    <a:lstStyle/>
                    <a:p>
                      <a:pPr algn="r"/>
                      <a:r>
                        <a:rPr kumimoji="1" lang="en-US" altLang="ja-JP" dirty="0" smtClean="0"/>
                        <a:t>4.87</a:t>
                      </a:r>
                      <a:endParaRPr kumimoji="1" lang="ja-JP" altLang="en-US" dirty="0"/>
                    </a:p>
                  </a:txBody>
                  <a:tcPr/>
                </a:tc>
              </a:tr>
              <a:tr h="438594">
                <a:tc>
                  <a:txBody>
                    <a:bodyPr/>
                    <a:lstStyle/>
                    <a:p>
                      <a:r>
                        <a:rPr kumimoji="1" lang="en-US" altLang="ja-JP" dirty="0" err="1" smtClean="0"/>
                        <a:t>L.Bettencourt</a:t>
                      </a:r>
                      <a:endParaRPr kumimoji="1" lang="ja-JP" altLang="en-US" dirty="0"/>
                    </a:p>
                  </a:txBody>
                  <a:tcPr/>
                </a:tc>
                <a:tc>
                  <a:txBody>
                    <a:bodyPr/>
                    <a:lstStyle/>
                    <a:p>
                      <a:r>
                        <a:rPr kumimoji="1" lang="ja-JP" altLang="en-US" dirty="0" smtClean="0"/>
                        <a:t>ロレアル</a:t>
                      </a:r>
                      <a:endParaRPr kumimoji="1" lang="ja-JP" altLang="en-US" dirty="0"/>
                    </a:p>
                  </a:txBody>
                  <a:tcPr/>
                </a:tc>
                <a:tc>
                  <a:txBody>
                    <a:bodyPr/>
                    <a:lstStyle/>
                    <a:p>
                      <a:pPr algn="r"/>
                      <a:r>
                        <a:rPr kumimoji="1" lang="en-US" altLang="ja-JP" dirty="0" smtClean="0"/>
                        <a:t>4.81</a:t>
                      </a:r>
                      <a:endParaRPr kumimoji="1" lang="ja-JP" altLang="en-US" dirty="0"/>
                    </a:p>
                  </a:txBody>
                  <a:tcPr/>
                </a:tc>
              </a:tr>
            </a:tbl>
          </a:graphicData>
        </a:graphic>
      </p:graphicFrame>
      <p:pic>
        <p:nvPicPr>
          <p:cNvPr id="5" name="図 4" descr="genryu.gif"/>
          <p:cNvPicPr>
            <a:picLocks noChangeAspect="1"/>
          </p:cNvPicPr>
          <p:nvPr/>
        </p:nvPicPr>
        <p:blipFill>
          <a:blip r:embed="rId3"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17350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normAutofit/>
          </a:bodyPr>
          <a:lstStyle/>
          <a:p>
            <a:r>
              <a:rPr kumimoji="1" lang="ja-JP" altLang="en-US" dirty="0" smtClean="0">
                <a:solidFill>
                  <a:schemeClr val="accent6">
                    <a:lumMod val="40000"/>
                    <a:lumOff val="60000"/>
                  </a:schemeClr>
                </a:solidFill>
              </a:rPr>
              <a:t>産業革命の弊害</a:t>
            </a:r>
            <a:endParaRPr kumimoji="1" lang="ja-JP" altLang="en-US" dirty="0">
              <a:solidFill>
                <a:schemeClr val="accent6">
                  <a:lumMod val="40000"/>
                  <a:lumOff val="60000"/>
                </a:schemeClr>
              </a:solidFill>
            </a:endParaRPr>
          </a:p>
        </p:txBody>
      </p:sp>
      <p:pic>
        <p:nvPicPr>
          <p:cNvPr id="8" name="図 7" descr="genryu.gif"/>
          <p:cNvPicPr>
            <a:picLocks noChangeAspect="1"/>
          </p:cNvPicPr>
          <p:nvPr/>
        </p:nvPicPr>
        <p:blipFill>
          <a:blip r:embed="rId3" cstate="print"/>
          <a:stretch>
            <a:fillRect/>
          </a:stretch>
        </p:blipFill>
        <p:spPr>
          <a:xfrm>
            <a:off x="-24003" y="6500834"/>
            <a:ext cx="1261602" cy="357166"/>
          </a:xfrm>
          <a:prstGeom prst="rect">
            <a:avLst/>
          </a:prstGeom>
        </p:spPr>
      </p:pic>
      <p:sp>
        <p:nvSpPr>
          <p:cNvPr id="9" name="正方形/長方形 8"/>
          <p:cNvSpPr/>
          <p:nvPr/>
        </p:nvSpPr>
        <p:spPr>
          <a:xfrm>
            <a:off x="0" y="3033150"/>
            <a:ext cx="87484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 P隷書体M" panose="020B0600010101010101" pitchFamily="50" charset="-128"/>
              <a:ea typeface="AR P隷書体M" panose="020B0600010101010101"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59" y="914400"/>
            <a:ext cx="7508504" cy="5106887"/>
          </a:xfrm>
          <a:prstGeom prst="rect">
            <a:avLst/>
          </a:prstGeom>
        </p:spPr>
      </p:pic>
      <p:sp>
        <p:nvSpPr>
          <p:cNvPr id="11" name="正方形/長方形 10"/>
          <p:cNvSpPr/>
          <p:nvPr/>
        </p:nvSpPr>
        <p:spPr>
          <a:xfrm>
            <a:off x="971600" y="2967335"/>
            <a:ext cx="7344816" cy="3139321"/>
          </a:xfrm>
          <a:prstGeom prst="rect">
            <a:avLst/>
          </a:prstGeom>
        </p:spPr>
        <p:txBody>
          <a:bodyPr wrap="square">
            <a:spAutoFit/>
          </a:bodyPr>
          <a:lstStyle/>
          <a:p>
            <a:pPr algn="ctr"/>
            <a:r>
              <a:rPr lang="ja-JP" alt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 P隷書体M" panose="020B0600010101010101" pitchFamily="50" charset="-128"/>
                <a:ea typeface="AR P隷書体M" panose="020B0600010101010101" pitchFamily="50" charset="-128"/>
              </a:rPr>
              <a:t>少数の資本家による</a:t>
            </a:r>
          </a:p>
          <a:p>
            <a:pPr algn="ctr">
              <a:lnSpc>
                <a:spcPct val="200000"/>
              </a:lnSpc>
            </a:pPr>
            <a:r>
              <a:rPr lang="ja-JP" alt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 P隷書体M" panose="020B0600010101010101" pitchFamily="50" charset="-128"/>
                <a:ea typeface="AR P隷書体M" panose="020B0600010101010101" pitchFamily="50" charset="-128"/>
              </a:rPr>
              <a:t>資本の独占</a:t>
            </a:r>
          </a:p>
        </p:txBody>
      </p:sp>
    </p:spTree>
    <p:extLst>
      <p:ext uri="{BB962C8B-B14F-4D97-AF65-F5344CB8AC3E}">
        <p14:creationId xmlns:p14="http://schemas.microsoft.com/office/powerpoint/2010/main" val="23660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190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8110"/>
            <a:ext cx="8229600" cy="1143000"/>
          </a:xfrm>
        </p:spPr>
        <p:txBody>
          <a:bodyPr/>
          <a:lstStyle/>
          <a:p>
            <a:r>
              <a:rPr kumimoji="1" lang="ja-JP" altLang="en-US" dirty="0" smtClean="0">
                <a:solidFill>
                  <a:schemeClr val="accent6">
                    <a:lumMod val="60000"/>
                    <a:lumOff val="40000"/>
                  </a:schemeClr>
                </a:solidFill>
              </a:rPr>
              <a:t>資産の格差解消の具体例</a:t>
            </a:r>
            <a:endParaRPr kumimoji="1" lang="ja-JP" altLang="en-US" dirty="0">
              <a:solidFill>
                <a:schemeClr val="accent6">
                  <a:lumMod val="60000"/>
                  <a:lumOff val="40000"/>
                </a:schemeClr>
              </a:solidFill>
            </a:endParaRPr>
          </a:p>
        </p:txBody>
      </p:sp>
      <p:sp>
        <p:nvSpPr>
          <p:cNvPr id="7" name="正方形/長方形 6"/>
          <p:cNvSpPr/>
          <p:nvPr/>
        </p:nvSpPr>
        <p:spPr>
          <a:xfrm>
            <a:off x="611560" y="1340768"/>
            <a:ext cx="7848872" cy="3970318"/>
          </a:xfrm>
          <a:prstGeom prst="rect">
            <a:avLst/>
          </a:prstGeom>
        </p:spPr>
        <p:txBody>
          <a:bodyPr wrap="square">
            <a:spAutoFit/>
          </a:bodyPr>
          <a:lstStyle/>
          <a:p>
            <a:r>
              <a:rPr lang="ja-JP" altLang="en-US" sz="3600" dirty="0"/>
              <a:t>資産家に対する課税強化</a:t>
            </a:r>
          </a:p>
          <a:p>
            <a:r>
              <a:rPr lang="ja-JP" altLang="en-US" sz="3600" dirty="0"/>
              <a:t>      相続税の累進課税強化</a:t>
            </a:r>
          </a:p>
          <a:p>
            <a:r>
              <a:rPr lang="ja-JP" altLang="en-US" sz="3600" dirty="0"/>
              <a:t>      贈与税の累進課税強化</a:t>
            </a:r>
          </a:p>
          <a:p>
            <a:r>
              <a:rPr lang="ja-JP" altLang="en-US" sz="3600" dirty="0"/>
              <a:t>      高額給与に対する累進課税強化</a:t>
            </a:r>
          </a:p>
          <a:p>
            <a:endParaRPr lang="ja-JP" altLang="en-US" sz="3600" dirty="0" smtClean="0"/>
          </a:p>
          <a:p>
            <a:r>
              <a:rPr lang="ja-JP" altLang="en-US" sz="3600" dirty="0" smtClean="0"/>
              <a:t>過剰</a:t>
            </a:r>
            <a:r>
              <a:rPr lang="ja-JP" altLang="en-US" sz="3600" dirty="0"/>
              <a:t>な企業内部留保に対する追徴課税</a:t>
            </a:r>
          </a:p>
          <a:p>
            <a:r>
              <a:rPr lang="ja-JP" altLang="en-US" sz="3600" dirty="0"/>
              <a:t>      </a:t>
            </a:r>
          </a:p>
        </p:txBody>
      </p:sp>
      <p:sp>
        <p:nvSpPr>
          <p:cNvPr id="8" name="正方形/長方形 7"/>
          <p:cNvSpPr/>
          <p:nvPr/>
        </p:nvSpPr>
        <p:spPr>
          <a:xfrm>
            <a:off x="611560" y="5163235"/>
            <a:ext cx="7992888" cy="129614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rPr>
              <a:t>資産格差解消のための税法改正</a:t>
            </a:r>
            <a:endParaRPr kumimoji="1" lang="ja-JP" altLang="en-US" sz="3600" dirty="0">
              <a:solidFill>
                <a:srgbClr val="FF0000"/>
              </a:solidFill>
            </a:endParaRPr>
          </a:p>
        </p:txBody>
      </p:sp>
      <p:pic>
        <p:nvPicPr>
          <p:cNvPr id="5" name="図 4" descr="genryu.gif"/>
          <p:cNvPicPr>
            <a:picLocks noChangeAspect="1"/>
          </p:cNvPicPr>
          <p:nvPr/>
        </p:nvPicPr>
        <p:blipFill>
          <a:blip r:embed="rId3"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28206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1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3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250" fill="hold"/>
                                        <p:tgtEl>
                                          <p:spTgt spid="8"/>
                                        </p:tgtEl>
                                        <p:attrNameLst>
                                          <p:attrName>ppt_w</p:attrName>
                                        </p:attrNameLst>
                                      </p:cBhvr>
                                      <p:tavLst>
                                        <p:tav tm="0">
                                          <p:val>
                                            <p:fltVal val="0"/>
                                          </p:val>
                                        </p:tav>
                                        <p:tav tm="100000">
                                          <p:val>
                                            <p:strVal val="#ppt_w"/>
                                          </p:val>
                                        </p:tav>
                                      </p:tavLst>
                                    </p:anim>
                                    <p:anim calcmode="lin" valueType="num">
                                      <p:cBhvr>
                                        <p:cTn id="33" dur="1250" fill="hold"/>
                                        <p:tgtEl>
                                          <p:spTgt spid="8"/>
                                        </p:tgtEl>
                                        <p:attrNameLst>
                                          <p:attrName>ppt_h</p:attrName>
                                        </p:attrNameLst>
                                      </p:cBhvr>
                                      <p:tavLst>
                                        <p:tav tm="0">
                                          <p:val>
                                            <p:fltVal val="0"/>
                                          </p:val>
                                        </p:tav>
                                        <p:tav tm="100000">
                                          <p:val>
                                            <p:strVal val="#ppt_h"/>
                                          </p:val>
                                        </p:tav>
                                      </p:tavLst>
                                    </p:anim>
                                    <p:anim calcmode="lin" valueType="num">
                                      <p:cBhvr>
                                        <p:cTn id="34" dur="1250" fill="hold"/>
                                        <p:tgtEl>
                                          <p:spTgt spid="8"/>
                                        </p:tgtEl>
                                        <p:attrNameLst>
                                          <p:attrName>style.rotation</p:attrName>
                                        </p:attrNameLst>
                                      </p:cBhvr>
                                      <p:tavLst>
                                        <p:tav tm="0">
                                          <p:val>
                                            <p:fltVal val="90"/>
                                          </p:val>
                                        </p:tav>
                                        <p:tav tm="100000">
                                          <p:val>
                                            <p:fltVal val="0"/>
                                          </p:val>
                                        </p:tav>
                                      </p:tavLst>
                                    </p:anim>
                                    <p:animEffect transition="in" filter="fade">
                                      <p:cBhvr>
                                        <p:cTn id="3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2628" y="35796"/>
            <a:ext cx="8229600" cy="1143000"/>
          </a:xfrm>
        </p:spPr>
        <p:txBody>
          <a:bodyPr/>
          <a:lstStyle/>
          <a:p>
            <a:r>
              <a:rPr kumimoji="1" lang="ja-JP" altLang="en-US" dirty="0" smtClean="0">
                <a:solidFill>
                  <a:schemeClr val="accent6">
                    <a:lumMod val="60000"/>
                    <a:lumOff val="40000"/>
                  </a:schemeClr>
                </a:solidFill>
              </a:rPr>
              <a:t>タックス・ヘイブン</a:t>
            </a:r>
            <a:endParaRPr kumimoji="1" lang="ja-JP" altLang="en-US" dirty="0">
              <a:solidFill>
                <a:schemeClr val="accent6">
                  <a:lumMod val="60000"/>
                  <a:lumOff val="40000"/>
                </a:schemeClr>
              </a:solidFill>
            </a:endParaRPr>
          </a:p>
        </p:txBody>
      </p:sp>
      <p:sp>
        <p:nvSpPr>
          <p:cNvPr id="2" name="コンテンツ プレースホルダー 1"/>
          <p:cNvSpPr>
            <a:spLocks noGrp="1"/>
          </p:cNvSpPr>
          <p:nvPr>
            <p:ph idx="1"/>
          </p:nvPr>
        </p:nvSpPr>
        <p:spPr/>
        <p:txBody>
          <a:bodyPr/>
          <a:lstStyle/>
          <a:p>
            <a:r>
              <a:rPr kumimoji="1" lang="ja-JP" altLang="en-US" dirty="0" smtClean="0"/>
              <a:t>モナコ・バミューダ・バハマ・ケイマン諸島</a:t>
            </a:r>
          </a:p>
          <a:p>
            <a:r>
              <a:rPr lang="ja-JP" altLang="en-US" dirty="0" smtClean="0"/>
              <a:t>バージン諸島・ドバイ・バーレーン・スイス</a:t>
            </a:r>
          </a:p>
          <a:p>
            <a:pPr marL="0" indent="0">
              <a:buNone/>
            </a:pPr>
            <a:r>
              <a:rPr lang="ja-JP" altLang="en-US" dirty="0"/>
              <a:t>　</a:t>
            </a:r>
            <a:r>
              <a:rPr lang="ja-JP" altLang="en-US" dirty="0" smtClean="0"/>
              <a:t>　　　　　　　　　　　　　</a:t>
            </a:r>
          </a:p>
          <a:p>
            <a:pPr marL="0" indent="0">
              <a:buNone/>
            </a:pPr>
            <a:r>
              <a:rPr lang="ja-JP" altLang="en-US" dirty="0"/>
              <a:t>　</a:t>
            </a:r>
            <a:r>
              <a:rPr lang="ja-JP" altLang="en-US" dirty="0" smtClean="0"/>
              <a:t>　　　　　　　　　　　　　　　マネーロンダリング</a:t>
            </a:r>
          </a:p>
          <a:p>
            <a:pPr marL="0" indent="0">
              <a:buNone/>
            </a:pPr>
            <a:r>
              <a:rPr lang="ja-JP" altLang="en-US" dirty="0"/>
              <a:t>　</a:t>
            </a:r>
            <a:r>
              <a:rPr lang="ja-JP" altLang="en-US" dirty="0" smtClean="0"/>
              <a:t>　　　　　　　　　　　　　　　脱税の温床</a:t>
            </a:r>
          </a:p>
          <a:p>
            <a:pPr marL="0" indent="0">
              <a:buNone/>
            </a:pPr>
            <a:r>
              <a:rPr lang="ja-JP" altLang="en-US" dirty="0" smtClean="0"/>
              <a:t>　　　　　　　　　　　　　　　　富裕国の国家予算を</a:t>
            </a:r>
          </a:p>
          <a:p>
            <a:pPr marL="0" indent="0">
              <a:buNone/>
            </a:pPr>
            <a:r>
              <a:rPr lang="ja-JP" altLang="en-US" dirty="0"/>
              <a:t>　</a:t>
            </a:r>
            <a:r>
              <a:rPr lang="ja-JP" altLang="en-US" dirty="0" smtClean="0"/>
              <a:t>　　　　　　　　　　　　　　　超える脱税額</a:t>
            </a:r>
          </a:p>
          <a:p>
            <a:pPr marL="0" indent="0">
              <a:buNone/>
            </a:pP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3284984"/>
            <a:ext cx="4320480" cy="2706797"/>
          </a:xfrm>
          <a:prstGeom prst="rect">
            <a:avLst/>
          </a:prstGeom>
        </p:spPr>
      </p:pic>
    </p:spTree>
    <p:extLst>
      <p:ext uri="{BB962C8B-B14F-4D97-AF65-F5344CB8AC3E}">
        <p14:creationId xmlns:p14="http://schemas.microsoft.com/office/powerpoint/2010/main" val="1031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7" dur="1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15" presetClass="entr" presetSubtype="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500"/>
                            </p:stCondLst>
                            <p:childTnLst>
                              <p:par>
                                <p:cTn id="26" presetID="15"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15" presetClass="entr" presetSubtype="0" fill="hold"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6500"/>
                            </p:stCondLst>
                            <p:childTnLst>
                              <p:par>
                                <p:cTn id="40" presetID="15" presetClass="entr" presetSubtype="0" fill="hold"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solidFill>
                  <a:schemeClr val="accent6">
                    <a:lumMod val="40000"/>
                    <a:lumOff val="60000"/>
                  </a:schemeClr>
                </a:solidFill>
              </a:rPr>
              <a:t>近未来の人口予測</a:t>
            </a:r>
            <a:endParaRPr kumimoji="1" lang="ja-JP" altLang="en-US" dirty="0">
              <a:solidFill>
                <a:schemeClr val="accent6">
                  <a:lumMod val="40000"/>
                  <a:lumOff val="60000"/>
                </a:schemeClr>
              </a:solidFill>
            </a:endParaRPr>
          </a:p>
        </p:txBody>
      </p:sp>
      <p:sp>
        <p:nvSpPr>
          <p:cNvPr id="6" name="正方形/長方形 5"/>
          <p:cNvSpPr/>
          <p:nvPr/>
        </p:nvSpPr>
        <p:spPr>
          <a:xfrm>
            <a:off x="539552" y="5906874"/>
            <a:ext cx="8208912" cy="584775"/>
          </a:xfrm>
          <a:prstGeom prst="rect">
            <a:avLst/>
          </a:prstGeom>
        </p:spPr>
        <p:txBody>
          <a:bodyPr wrap="square">
            <a:spAutoFit/>
          </a:bodyPr>
          <a:lstStyle/>
          <a:p>
            <a:pPr algn="ctr"/>
            <a:r>
              <a:rPr lang="ja-JP" altLang="en-US" sz="3200" dirty="0" smtClean="0"/>
              <a:t>途上国の人口爆発と先進国の少子化</a:t>
            </a: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 name="コンテンツ プレースホルダー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536" y="908720"/>
            <a:ext cx="8352928" cy="4998154"/>
          </a:xfrm>
        </p:spPr>
      </p:pic>
    </p:spTree>
    <p:extLst>
      <p:ext uri="{BB962C8B-B14F-4D97-AF65-F5344CB8AC3E}">
        <p14:creationId xmlns:p14="http://schemas.microsoft.com/office/powerpoint/2010/main" val="4154708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accent6">
                    <a:lumMod val="40000"/>
                    <a:lumOff val="60000"/>
                  </a:schemeClr>
                </a:solidFill>
              </a:rPr>
              <a:t>世界の資本配分</a:t>
            </a:r>
            <a:endParaRPr kumimoji="1" lang="ja-JP" altLang="en-US" dirty="0">
              <a:solidFill>
                <a:schemeClr val="accent6">
                  <a:lumMod val="40000"/>
                  <a:lumOff val="60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8136904" cy="519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500063" y="0"/>
            <a:ext cx="8229600" cy="1143000"/>
          </a:xfrm>
        </p:spPr>
        <p:txBody>
          <a:bodyPr>
            <a:normAutofit/>
          </a:bodyPr>
          <a:lstStyle/>
          <a:p>
            <a:r>
              <a:rPr lang="ja-JP" altLang="en-US" dirty="0" smtClean="0">
                <a:solidFill>
                  <a:schemeClr val="accent6">
                    <a:lumMod val="40000"/>
                    <a:lumOff val="60000"/>
                  </a:schemeClr>
                </a:solidFill>
              </a:rPr>
              <a:t>近未来の予測</a:t>
            </a:r>
          </a:p>
        </p:txBody>
      </p:sp>
      <p:sp>
        <p:nvSpPr>
          <p:cNvPr id="3" name="コンテンツ プレースホルダ 2"/>
          <p:cNvSpPr>
            <a:spLocks noGrp="1"/>
          </p:cNvSpPr>
          <p:nvPr>
            <p:ph idx="1"/>
          </p:nvPr>
        </p:nvSpPr>
        <p:spPr>
          <a:xfrm>
            <a:off x="251520" y="980728"/>
            <a:ext cx="8136904" cy="4608512"/>
          </a:xfrm>
        </p:spPr>
        <p:txBody>
          <a:bodyPr>
            <a:normAutofit/>
          </a:bodyPr>
          <a:lstStyle/>
          <a:p>
            <a:r>
              <a:rPr lang="ja-JP" altLang="en-US" dirty="0" smtClean="0"/>
              <a:t>人口爆発</a:t>
            </a:r>
          </a:p>
          <a:p>
            <a:r>
              <a:rPr lang="ja-JP" altLang="en-US" dirty="0" smtClean="0"/>
              <a:t>都市のインフラ不備・スラム化</a:t>
            </a:r>
          </a:p>
          <a:p>
            <a:r>
              <a:rPr lang="ja-JP" altLang="en-US" dirty="0" smtClean="0"/>
              <a:t>飲み水、食料の不足</a:t>
            </a:r>
          </a:p>
          <a:p>
            <a:r>
              <a:rPr lang="ja-JP" altLang="en-US" dirty="0" smtClean="0"/>
              <a:t>自然環境の破壊</a:t>
            </a:r>
          </a:p>
          <a:p>
            <a:r>
              <a:rPr lang="ja-JP" altLang="en-US" dirty="0" smtClean="0"/>
              <a:t>多発的な紛争</a:t>
            </a:r>
          </a:p>
          <a:p>
            <a:r>
              <a:rPr lang="ja-JP" altLang="en-US" dirty="0"/>
              <a:t>世界的</a:t>
            </a:r>
            <a:r>
              <a:rPr lang="ja-JP" altLang="en-US" dirty="0" smtClean="0"/>
              <a:t>なテロ</a:t>
            </a:r>
          </a:p>
          <a:p>
            <a:r>
              <a:rPr lang="ja-JP" altLang="en-US" dirty="0" smtClean="0"/>
              <a:t>イスラム</a:t>
            </a:r>
            <a:r>
              <a:rPr lang="ja-JP" altLang="en-US" dirty="0"/>
              <a:t>国</a:t>
            </a:r>
            <a:endParaRPr lang="ja-JP" altLang="en-US" dirty="0" smtClean="0"/>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796" y="2780928"/>
            <a:ext cx="5280926" cy="3738183"/>
          </a:xfrm>
          <a:prstGeom prst="rect">
            <a:avLst/>
          </a:prstGeom>
        </p:spPr>
      </p:pic>
    </p:spTree>
    <p:extLst>
      <p:ext uri="{BB962C8B-B14F-4D97-AF65-F5344CB8AC3E}">
        <p14:creationId xmlns:p14="http://schemas.microsoft.com/office/powerpoint/2010/main" val="325570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31"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714375" y="0"/>
            <a:ext cx="7772400" cy="1143000"/>
          </a:xfrm>
        </p:spPr>
        <p:txBody>
          <a:bodyPr>
            <a:normAutofit/>
          </a:bodyPr>
          <a:lstStyle/>
          <a:p>
            <a:r>
              <a:rPr lang="ja-JP" altLang="en-US" dirty="0" smtClean="0">
                <a:solidFill>
                  <a:schemeClr val="accent6">
                    <a:lumMod val="40000"/>
                    <a:lumOff val="60000"/>
                  </a:schemeClr>
                </a:solidFill>
              </a:rPr>
              <a:t>新資本主義の台頭</a:t>
            </a:r>
          </a:p>
        </p:txBody>
      </p:sp>
      <p:sp>
        <p:nvSpPr>
          <p:cNvPr id="3" name="コンテンツ プレースホルダ 2"/>
          <p:cNvSpPr>
            <a:spLocks noGrp="1"/>
          </p:cNvSpPr>
          <p:nvPr>
            <p:ph idx="1"/>
          </p:nvPr>
        </p:nvSpPr>
        <p:spPr>
          <a:xfrm>
            <a:off x="539552" y="1052737"/>
            <a:ext cx="8352928" cy="5454922"/>
          </a:xfrm>
        </p:spPr>
        <p:txBody>
          <a:bodyPr>
            <a:normAutofit/>
          </a:bodyPr>
          <a:lstStyle/>
          <a:p>
            <a:r>
              <a:rPr lang="ja-JP" altLang="en-US" sz="3600" dirty="0" smtClean="0">
                <a:solidFill>
                  <a:srgbClr val="FFFFCC"/>
                </a:solidFill>
              </a:rPr>
              <a:t>投資ファンドの暗躍</a:t>
            </a:r>
          </a:p>
          <a:p>
            <a:r>
              <a:rPr lang="ja-JP" altLang="en-US" sz="3600" dirty="0" smtClean="0">
                <a:solidFill>
                  <a:srgbClr val="FFFFCC"/>
                </a:solidFill>
              </a:rPr>
              <a:t>レバレッジなどの技法を使った先物投資</a:t>
            </a:r>
          </a:p>
          <a:p>
            <a:r>
              <a:rPr lang="ja-JP" altLang="en-US" sz="3600" dirty="0" smtClean="0">
                <a:solidFill>
                  <a:srgbClr val="FFFFCC"/>
                </a:solidFill>
              </a:rPr>
              <a:t>世界中のほとんどの投資銀行や証券会社がこれに加わる</a:t>
            </a:r>
          </a:p>
          <a:p>
            <a:r>
              <a:rPr lang="en-US" altLang="ja-JP" sz="3600" dirty="0" smtClean="0">
                <a:solidFill>
                  <a:srgbClr val="FFFFCC"/>
                </a:solidFill>
              </a:rPr>
              <a:t>M&amp;A</a:t>
            </a:r>
            <a:r>
              <a:rPr lang="ja-JP" altLang="en-US" sz="3600" dirty="0" smtClean="0">
                <a:solidFill>
                  <a:srgbClr val="FFFFCC"/>
                </a:solidFill>
              </a:rPr>
              <a:t>による企業乗っ取り</a:t>
            </a:r>
          </a:p>
          <a:p>
            <a:endParaRPr lang="ja-JP" altLang="en-US" dirty="0" smtClean="0">
              <a:solidFill>
                <a:srgbClr val="FFFFCC"/>
              </a:solidFill>
            </a:endParaRPr>
          </a:p>
        </p:txBody>
      </p:sp>
      <p:sp>
        <p:nvSpPr>
          <p:cNvPr id="4" name="正方形/長方形 3"/>
          <p:cNvSpPr/>
          <p:nvPr/>
        </p:nvSpPr>
        <p:spPr>
          <a:xfrm>
            <a:off x="847523" y="4509120"/>
            <a:ext cx="7920880" cy="1323439"/>
          </a:xfrm>
          <a:prstGeom prst="rect">
            <a:avLst/>
          </a:prstGeom>
        </p:spPr>
        <p:txBody>
          <a:bodyPr wrap="square">
            <a:spAutoFit/>
          </a:bodyPr>
          <a:lstStyle/>
          <a:p>
            <a:pPr algn="ctr"/>
            <a:r>
              <a:rPr lang="ja-JP" altLang="en-US" sz="4000" dirty="0">
                <a:ln>
                  <a:solidFill>
                    <a:schemeClr val="tx1"/>
                  </a:solidFill>
                </a:ln>
                <a:solidFill>
                  <a:srgbClr val="FFC000"/>
                </a:solidFill>
                <a:latin typeface="AR P明朝体U" pitchFamily="50" charset="-128"/>
                <a:ea typeface="AR P明朝体U" pitchFamily="50" charset="-128"/>
              </a:rPr>
              <a:t>当面のロータリーの役割</a:t>
            </a:r>
            <a:endParaRPr lang="ja-JP" altLang="en-US" sz="4000" dirty="0"/>
          </a:p>
          <a:p>
            <a:pPr algn="ctr"/>
            <a:r>
              <a:rPr lang="ja-JP" altLang="en-US" sz="4000" dirty="0" smtClean="0">
                <a:ln>
                  <a:solidFill>
                    <a:schemeClr val="tx1"/>
                  </a:solidFill>
                </a:ln>
                <a:solidFill>
                  <a:srgbClr val="FFC000"/>
                </a:solidFill>
                <a:latin typeface="AR P明朝体U" pitchFamily="50" charset="-128"/>
                <a:ea typeface="AR P明朝体U" pitchFamily="50" charset="-128"/>
              </a:rPr>
              <a:t>資本主義の堅持と虚業の排除</a:t>
            </a:r>
            <a:endParaRPr lang="ja-JP" altLang="en-US" sz="4000" dirty="0"/>
          </a:p>
        </p:txBody>
      </p:sp>
      <p:pic>
        <p:nvPicPr>
          <p:cNvPr id="5" name="図 4" descr="genryu.gif"/>
          <p:cNvPicPr>
            <a:picLocks noChangeAspect="1"/>
          </p:cNvPicPr>
          <p:nvPr/>
        </p:nvPicPr>
        <p:blipFill>
          <a:blip r:embed="rId3"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2698650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6"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solidFill>
                  <a:schemeClr val="accent6">
                    <a:lumMod val="60000"/>
                    <a:lumOff val="40000"/>
                  </a:schemeClr>
                </a:solidFill>
              </a:rPr>
              <a:t>超民主主義</a:t>
            </a:r>
            <a:endParaRPr kumimoji="1" lang="ja-JP" altLang="en-US" dirty="0">
              <a:solidFill>
                <a:schemeClr val="accent6">
                  <a:lumMod val="60000"/>
                  <a:lumOff val="40000"/>
                </a:schemeClr>
              </a:solidFill>
            </a:endParaRPr>
          </a:p>
        </p:txBody>
      </p:sp>
      <p:sp>
        <p:nvSpPr>
          <p:cNvPr id="3" name="コンテンツ プレースホルダ 2"/>
          <p:cNvSpPr>
            <a:spLocks noGrp="1"/>
          </p:cNvSpPr>
          <p:nvPr>
            <p:ph idx="1"/>
          </p:nvPr>
        </p:nvSpPr>
        <p:spPr>
          <a:xfrm>
            <a:off x="5029200" y="1268760"/>
            <a:ext cx="4114800" cy="1944215"/>
          </a:xfrm>
        </p:spPr>
        <p:txBody>
          <a:bodyPr>
            <a:noAutofit/>
          </a:bodyPr>
          <a:lstStyle/>
          <a:p>
            <a:r>
              <a:rPr kumimoji="1" lang="ja-JP" altLang="en-US" sz="3600" dirty="0" smtClean="0"/>
              <a:t>利他主義</a:t>
            </a:r>
          </a:p>
          <a:p>
            <a:r>
              <a:rPr lang="ja-JP" altLang="en-US" sz="3600" dirty="0" smtClean="0"/>
              <a:t>分かち合いの心</a:t>
            </a:r>
            <a:endParaRPr kumimoji="1" lang="ja-JP" altLang="en-US" sz="3600" dirty="0" smtClean="0"/>
          </a:p>
          <a:p>
            <a:r>
              <a:rPr lang="ja-JP" altLang="en-US" sz="3600" dirty="0" smtClean="0"/>
              <a:t>他人のことを思い</a:t>
            </a:r>
          </a:p>
          <a:p>
            <a:pPr>
              <a:buNone/>
            </a:pPr>
            <a:r>
              <a:rPr lang="ja-JP" altLang="en-US" sz="3600" dirty="0" smtClean="0"/>
              <a:t>　 遣り、他人のため</a:t>
            </a:r>
            <a:endParaRPr lang="en-US" altLang="ja-JP" sz="3600" dirty="0" smtClean="0"/>
          </a:p>
          <a:p>
            <a:pPr>
              <a:buNone/>
            </a:pPr>
            <a:r>
              <a:rPr lang="en-US" altLang="ja-JP" sz="3600" dirty="0" smtClean="0"/>
              <a:t>    </a:t>
            </a:r>
            <a:r>
              <a:rPr lang="ja-JP" altLang="en-US" sz="3600" dirty="0" smtClean="0"/>
              <a:t>に尽くす</a:t>
            </a:r>
            <a:endParaRPr kumimoji="1" lang="ja-JP" altLang="en-US" sz="3600" dirty="0"/>
          </a:p>
        </p:txBody>
      </p:sp>
      <p:sp>
        <p:nvSpPr>
          <p:cNvPr id="4" name="テキスト ボックス 3"/>
          <p:cNvSpPr txBox="1"/>
          <p:nvPr/>
        </p:nvSpPr>
        <p:spPr>
          <a:xfrm>
            <a:off x="359970" y="5570577"/>
            <a:ext cx="8424936" cy="923330"/>
          </a:xfrm>
          <a:prstGeom prst="rect">
            <a:avLst/>
          </a:prstGeom>
          <a:solidFill>
            <a:srgbClr val="FF0000"/>
          </a:solidFill>
        </p:spPr>
        <p:txBody>
          <a:bodyPr wrap="square" rtlCol="0">
            <a:spAutoFit/>
          </a:bodyPr>
          <a:lstStyle/>
          <a:p>
            <a:pPr algn="ctr"/>
            <a:r>
              <a:rPr kumimoji="1" lang="en-US" altLang="ja-JP" sz="5400" dirty="0" smtClean="0">
                <a:solidFill>
                  <a:schemeClr val="bg1"/>
                </a:solidFill>
              </a:rPr>
              <a:t>Service Above Self </a:t>
            </a:r>
            <a:r>
              <a:rPr kumimoji="1" lang="ja-JP" altLang="en-US" sz="5400" dirty="0" smtClean="0">
                <a:solidFill>
                  <a:schemeClr val="bg1"/>
                </a:solidFill>
              </a:rPr>
              <a:t>の世界</a:t>
            </a:r>
            <a:endParaRPr kumimoji="1" lang="ja-JP" altLang="en-US" sz="5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7" name="図 6" descr="ジャック・アタリ.png"/>
          <p:cNvPicPr>
            <a:picLocks noChangeAspect="1"/>
          </p:cNvPicPr>
          <p:nvPr/>
        </p:nvPicPr>
        <p:blipFill>
          <a:blip r:embed="rId4" cstate="print"/>
          <a:stretch>
            <a:fillRect/>
          </a:stretch>
        </p:blipFill>
        <p:spPr>
          <a:xfrm>
            <a:off x="395536" y="1249910"/>
            <a:ext cx="4464496" cy="4250976"/>
          </a:xfrm>
          <a:prstGeom prst="rect">
            <a:avLst/>
          </a:prstGeom>
        </p:spPr>
      </p:pic>
      <p:sp>
        <p:nvSpPr>
          <p:cNvPr id="8" name="正方形/長方形 7"/>
          <p:cNvSpPr/>
          <p:nvPr/>
        </p:nvSpPr>
        <p:spPr>
          <a:xfrm>
            <a:off x="251520" y="5013176"/>
            <a:ext cx="4608512" cy="57606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ジャック・アタリ</a:t>
            </a:r>
            <a:endParaRPr kumimoji="1" lang="ja-JP" altLang="en-US" sz="3200" dirty="0"/>
          </a:p>
        </p:txBody>
      </p:sp>
    </p:spTree>
    <p:extLst>
      <p:ext uri="{BB962C8B-B14F-4D97-AF65-F5344CB8AC3E}">
        <p14:creationId xmlns:p14="http://schemas.microsoft.com/office/powerpoint/2010/main" val="282701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2" presetClass="entr" presetSubtype="4"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500"/>
                            </p:stCondLst>
                            <p:childTnLst>
                              <p:par>
                                <p:cTn id="34" presetID="2" presetClass="entr" presetSubtype="4"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遺伝子工学3.jpg"/>
          <p:cNvPicPr>
            <a:picLocks noGrp="1" noChangeAspect="1"/>
          </p:cNvPicPr>
          <p:nvPr>
            <p:ph idx="1"/>
          </p:nvPr>
        </p:nvPicPr>
        <p:blipFill>
          <a:blip r:embed="rId3" cstate="print"/>
          <a:stretch>
            <a:fillRect/>
          </a:stretch>
        </p:blipFill>
        <p:spPr>
          <a:xfrm>
            <a:off x="1753592" y="775245"/>
            <a:ext cx="3394472" cy="4525963"/>
          </a:xfrm>
        </p:spPr>
      </p:pic>
      <p:pic>
        <p:nvPicPr>
          <p:cNvPr id="5" name="図 4" descr="遺伝子工学1.jpg"/>
          <p:cNvPicPr>
            <a:picLocks noChangeAspect="1"/>
          </p:cNvPicPr>
          <p:nvPr/>
        </p:nvPicPr>
        <p:blipFill>
          <a:blip r:embed="rId4" cstate="print"/>
          <a:stretch>
            <a:fillRect/>
          </a:stretch>
        </p:blipFill>
        <p:spPr>
          <a:xfrm rot="5400000">
            <a:off x="3717032" y="1431032"/>
            <a:ext cx="6858000" cy="3995936"/>
          </a:xfrm>
          <a:prstGeom prst="rect">
            <a:avLst/>
          </a:prstGeom>
        </p:spPr>
      </p:pic>
      <p:sp>
        <p:nvSpPr>
          <p:cNvPr id="6" name="テキスト ボックス 5"/>
          <p:cNvSpPr txBox="1"/>
          <p:nvPr/>
        </p:nvSpPr>
        <p:spPr>
          <a:xfrm>
            <a:off x="395536" y="5301208"/>
            <a:ext cx="8352928" cy="1323439"/>
          </a:xfrm>
          <a:prstGeom prst="rect">
            <a:avLst/>
          </a:prstGeom>
          <a:solidFill>
            <a:schemeClr val="tx1"/>
          </a:solidFill>
          <a:ln>
            <a:solidFill>
              <a:srgbClr val="FF0000"/>
            </a:solidFill>
          </a:ln>
        </p:spPr>
        <p:txBody>
          <a:bodyPr wrap="square" rtlCol="0">
            <a:spAutoFit/>
          </a:bodyPr>
          <a:lstStyle/>
          <a:p>
            <a:pPr algn="ctr"/>
            <a:r>
              <a:rPr kumimoji="1" lang="ja-JP" altLang="en-US" sz="4000" dirty="0" smtClean="0">
                <a:solidFill>
                  <a:schemeClr val="bg1"/>
                </a:solidFill>
              </a:rPr>
              <a:t>生命工学や遺伝子操作によって</a:t>
            </a:r>
          </a:p>
          <a:p>
            <a:pPr algn="ctr"/>
            <a:r>
              <a:rPr kumimoji="1" lang="ja-JP" altLang="en-US" sz="4000" dirty="0" smtClean="0">
                <a:solidFill>
                  <a:schemeClr val="bg1"/>
                </a:solidFill>
              </a:rPr>
              <a:t>人類が行きのびる知恵</a:t>
            </a:r>
            <a:endParaRPr kumimoji="1" lang="ja-JP" altLang="en-US" sz="4000" dirty="0">
              <a:solidFill>
                <a:schemeClr val="bg1"/>
              </a:solidFill>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48205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solidFill>
                  <a:schemeClr val="accent6">
                    <a:lumMod val="40000"/>
                    <a:lumOff val="60000"/>
                  </a:schemeClr>
                </a:solidFill>
              </a:rPr>
              <a:t>トランスヒューマンの出現</a:t>
            </a:r>
            <a:endParaRPr kumimoji="1" lang="ja-JP" altLang="en-US" dirty="0">
              <a:solidFill>
                <a:schemeClr val="accent6">
                  <a:lumMod val="40000"/>
                  <a:lumOff val="60000"/>
                </a:schemeClr>
              </a:solidFill>
            </a:endParaRPr>
          </a:p>
        </p:txBody>
      </p:sp>
      <p:sp>
        <p:nvSpPr>
          <p:cNvPr id="3" name="コンテンツ プレースホルダ 2"/>
          <p:cNvSpPr>
            <a:spLocks noGrp="1"/>
          </p:cNvSpPr>
          <p:nvPr>
            <p:ph idx="1"/>
          </p:nvPr>
        </p:nvSpPr>
        <p:spPr>
          <a:xfrm>
            <a:off x="457200" y="1600201"/>
            <a:ext cx="8229600" cy="3196952"/>
          </a:xfrm>
        </p:spPr>
        <p:txBody>
          <a:bodyPr/>
          <a:lstStyle/>
          <a:p>
            <a:r>
              <a:rPr kumimoji="1" lang="ja-JP" altLang="en-US" dirty="0" smtClean="0"/>
              <a:t>超民主主義のリーダーとして人類をリードする人たち</a:t>
            </a:r>
          </a:p>
          <a:p>
            <a:r>
              <a:rPr lang="ja-JP" altLang="en-US" dirty="0" smtClean="0"/>
              <a:t>優秀な頭脳、強靭な肉体</a:t>
            </a:r>
          </a:p>
          <a:p>
            <a:r>
              <a:rPr kumimoji="1" lang="ja-JP" altLang="en-US" dirty="0" smtClean="0"/>
              <a:t>高い倫理基準</a:t>
            </a:r>
          </a:p>
          <a:p>
            <a:r>
              <a:rPr lang="ja-JP" altLang="en-US" dirty="0" smtClean="0"/>
              <a:t>理性的な行動力</a:t>
            </a:r>
            <a:endParaRPr kumimoji="1" lang="ja-JP" altLang="en-US" dirty="0"/>
          </a:p>
        </p:txBody>
      </p:sp>
      <p:sp>
        <p:nvSpPr>
          <p:cNvPr id="4" name="テキスト ボックス 3"/>
          <p:cNvSpPr txBox="1"/>
          <p:nvPr/>
        </p:nvSpPr>
        <p:spPr>
          <a:xfrm>
            <a:off x="1259632" y="5085184"/>
            <a:ext cx="6552728" cy="646331"/>
          </a:xfrm>
          <a:prstGeom prst="rect">
            <a:avLst/>
          </a:prstGeom>
          <a:solidFill>
            <a:srgbClr val="FF0000"/>
          </a:solidFill>
          <a:ln>
            <a:solidFill>
              <a:schemeClr val="tx1"/>
            </a:solidFill>
          </a:ln>
        </p:spPr>
        <p:txBody>
          <a:bodyPr wrap="square" rtlCol="0">
            <a:spAutoFit/>
          </a:bodyPr>
          <a:lstStyle/>
          <a:p>
            <a:pPr algn="ctr"/>
            <a:r>
              <a:rPr kumimoji="1" lang="ja-JP" altLang="en-US" sz="3600" dirty="0" smtClean="0">
                <a:solidFill>
                  <a:schemeClr val="bg1"/>
                </a:solidFill>
              </a:rPr>
              <a:t>ロータリアンの存在価値</a:t>
            </a:r>
            <a:endParaRPr kumimoji="1" lang="ja-JP" altLang="en-US" sz="36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140" y="2496108"/>
            <a:ext cx="2589076" cy="2589076"/>
          </a:xfrm>
          <a:prstGeom prst="rect">
            <a:avLst/>
          </a:prstGeom>
        </p:spPr>
      </p:pic>
    </p:spTree>
    <p:extLst>
      <p:ext uri="{BB962C8B-B14F-4D97-AF65-F5344CB8AC3E}">
        <p14:creationId xmlns:p14="http://schemas.microsoft.com/office/powerpoint/2010/main" val="1395624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500"/>
                                        <p:tgtEl>
                                          <p:spTgt spid="3">
                                            <p:txEl>
                                              <p:pRg st="1" end="1"/>
                                            </p:txEl>
                                          </p:spTgt>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500"/>
                                        <p:tgtEl>
                                          <p:spTgt spid="3">
                                            <p:txEl>
                                              <p:pRg st="2" end="2"/>
                                            </p:txEl>
                                          </p:spTgt>
                                        </p:tgtEl>
                                      </p:cBhvr>
                                    </p:animEffect>
                                  </p:childTnLst>
                                </p:cTn>
                              </p:par>
                            </p:childTnLst>
                          </p:cTn>
                        </p:par>
                        <p:par>
                          <p:cTn id="25" fill="hold">
                            <p:stCondLst>
                              <p:cond delay="45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500"/>
                                        <p:tgtEl>
                                          <p:spTgt spid="3">
                                            <p:txEl>
                                              <p:pRg st="3" end="3"/>
                                            </p:txEl>
                                          </p:spTgt>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6500"/>
                            </p:stCondLst>
                            <p:childTnLst>
                              <p:par>
                                <p:cTn id="37" presetID="43"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300"/>
                                        <p:tgtEl>
                                          <p:spTgt spid="4"/>
                                        </p:tgtEl>
                                      </p:cBhvr>
                                    </p:animEffect>
                                    <p:anim calcmode="lin" valueType="num">
                                      <p:cBhvr>
                                        <p:cTn id="40" dur="1200" fill="hold"/>
                                        <p:tgtEl>
                                          <p:spTgt spid="4"/>
                                        </p:tgtEl>
                                        <p:attrNameLst>
                                          <p:attrName>ppt_x</p:attrName>
                                        </p:attrNameLst>
                                      </p:cBhvr>
                                      <p:tavLst>
                                        <p:tav tm="0">
                                          <p:val>
                                            <p:strVal val="#ppt_x"/>
                                          </p:val>
                                        </p:tav>
                                        <p:tav tm="100000">
                                          <p:val>
                                            <p:strVal val="#ppt_x"/>
                                          </p:val>
                                        </p:tav>
                                      </p:tavLst>
                                    </p:anim>
                                    <p:anim calcmode="lin" valueType="num">
                                      <p:cBhvr>
                                        <p:cTn id="41" dur="1200" fill="hold"/>
                                        <p:tgtEl>
                                          <p:spTgt spid="4"/>
                                        </p:tgtEl>
                                        <p:attrNameLst>
                                          <p:attrName>ppt_y</p:attrName>
                                        </p:attrNameLst>
                                      </p:cBhvr>
                                      <p:tavLst>
                                        <p:tav tm="0">
                                          <p:val>
                                            <p:strVal val="#ppt_y+0.31"/>
                                          </p:val>
                                        </p:tav>
                                        <p:tav tm="100000">
                                          <p:val>
                                            <p:strVal val="#ppt_y+0.31"/>
                                          </p:val>
                                        </p:tav>
                                      </p:tavLst>
                                    </p:anim>
                                    <p:anim calcmode="lin" valueType="num">
                                      <p:cBhvr>
                                        <p:cTn id="42"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共</a:t>
            </a:r>
          </a:p>
          <a:p>
            <a:pPr algn="ctr"/>
            <a:r>
              <a:rPr kumimoji="1" lang="ja-JP" altLang="en-US" sz="3200" dirty="0" smtClean="0"/>
              <a:t>産</a:t>
            </a:r>
          </a:p>
          <a:p>
            <a:pPr algn="ctr"/>
            <a:r>
              <a:rPr kumimoji="1" lang="ja-JP" altLang="en-US" sz="3200" dirty="0" smtClean="0"/>
              <a:t>主</a:t>
            </a:r>
          </a:p>
          <a:p>
            <a:pPr algn="ctr"/>
            <a:r>
              <a:rPr kumimoji="1" lang="ja-JP" altLang="en-US" sz="3200" dirty="0" smtClean="0"/>
              <a:t>義</a:t>
            </a:r>
            <a:endParaRPr kumimoji="1" lang="ja-JP" altLang="en-US" sz="3200" dirty="0"/>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ミ</a:t>
            </a:r>
          </a:p>
          <a:p>
            <a:pPr algn="ctr"/>
            <a:r>
              <a:rPr kumimoji="1" lang="ja-JP" altLang="en-US" sz="2800" b="1" dirty="0" smtClean="0">
                <a:solidFill>
                  <a:schemeClr val="bg1"/>
                </a:solidFill>
              </a:rPr>
              <a:t>シ</a:t>
            </a:r>
          </a:p>
          <a:p>
            <a:pPr algn="ctr"/>
            <a:r>
              <a:rPr kumimoji="1" lang="ja-JP" altLang="en-US" sz="2800" b="1" dirty="0" smtClean="0">
                <a:solidFill>
                  <a:schemeClr val="bg1"/>
                </a:solidFill>
              </a:rPr>
              <a:t>ガ</a:t>
            </a:r>
          </a:p>
          <a:p>
            <a:pPr algn="ctr"/>
            <a:r>
              <a:rPr kumimoji="1" lang="ja-JP" altLang="en-US" sz="2800" b="1" dirty="0" smtClean="0">
                <a:solidFill>
                  <a:schemeClr val="bg1"/>
                </a:solidFill>
              </a:rPr>
              <a:t>ン</a:t>
            </a:r>
          </a:p>
          <a:p>
            <a:pPr algn="ctr"/>
            <a:r>
              <a:rPr kumimoji="1" lang="ja-JP" altLang="en-US" sz="2800" b="1" dirty="0" smtClean="0">
                <a:solidFill>
                  <a:schemeClr val="bg1"/>
                </a:solidFill>
              </a:rPr>
              <a:t>大</a:t>
            </a:r>
          </a:p>
          <a:p>
            <a:pPr algn="ctr"/>
            <a:r>
              <a:rPr kumimoji="1" lang="ja-JP" altLang="en-US" sz="2800" b="1" dirty="0" smtClean="0">
                <a:solidFill>
                  <a:schemeClr val="bg1"/>
                </a:solidFill>
              </a:rPr>
              <a:t>学</a:t>
            </a:r>
            <a:endParaRPr kumimoji="1" lang="ja-JP" altLang="en-US" sz="2800" b="1" dirty="0">
              <a:solidFill>
                <a:schemeClr val="bg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rPr>
              <a:t>シ</a:t>
            </a:r>
          </a:p>
          <a:p>
            <a:pPr algn="ctr"/>
            <a:r>
              <a:rPr lang="ja-JP" altLang="en-US" sz="2800" b="1" dirty="0" smtClean="0">
                <a:solidFill>
                  <a:schemeClr val="bg1"/>
                </a:solidFill>
              </a:rPr>
              <a:t>ェ</a:t>
            </a:r>
          </a:p>
          <a:p>
            <a:pPr algn="ctr"/>
            <a:r>
              <a:rPr lang="ja-JP" altLang="en-US" sz="2800" b="1" dirty="0" smtClean="0">
                <a:solidFill>
                  <a:schemeClr val="bg1"/>
                </a:solidFill>
              </a:rPr>
              <a:t>ル</a:t>
            </a:r>
          </a:p>
          <a:p>
            <a:pPr algn="ctr"/>
            <a:r>
              <a:rPr lang="ja-JP" altLang="en-US" sz="2800" b="1" dirty="0" smtClean="0">
                <a:solidFill>
                  <a:schemeClr val="bg1"/>
                </a:solidFill>
              </a:rPr>
              <a:t>ド</a:t>
            </a:r>
          </a:p>
          <a:p>
            <a:pPr algn="ctr"/>
            <a:r>
              <a:rPr lang="ja-JP" altLang="en-US" sz="2800" b="1" dirty="0" smtClean="0">
                <a:solidFill>
                  <a:schemeClr val="bg1"/>
                </a:solidFill>
              </a:rPr>
              <a:t>ン</a:t>
            </a:r>
            <a:endParaRPr kumimoji="1" lang="ja-JP" altLang="en-US" sz="2800" b="1" dirty="0" smtClean="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7709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5200"/>
                            </p:stCondLst>
                            <p:childTnLst>
                              <p:par>
                                <p:cTn id="18" presetID="2" presetClass="entr" presetSubtype="3"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0-#ppt_h/2"/>
                                          </p:val>
                                        </p:tav>
                                        <p:tav tm="100000">
                                          <p:val>
                                            <p:strVal val="#ppt_y"/>
                                          </p:val>
                                        </p:tav>
                                      </p:tavLst>
                                    </p:anim>
                                  </p:childTnLst>
                                </p:cTn>
                              </p:par>
                            </p:childTnLst>
                          </p:cTn>
                        </p:par>
                        <p:par>
                          <p:cTn id="22" fill="hold">
                            <p:stCondLst>
                              <p:cond delay="57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7700"/>
                            </p:stCondLst>
                            <p:childTnLst>
                              <p:par>
                                <p:cTn id="27" presetID="2" presetClass="entr" presetSubtype="3"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par>
                          <p:cTn id="43" fill="hold">
                            <p:stCondLst>
                              <p:cond delay="9700"/>
                            </p:stCondLst>
                            <p:childTnLst>
                              <p:par>
                                <p:cTn id="44" presetID="2" presetClass="entr" presetSubtype="3"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par>
                          <p:cTn id="54" fill="hold">
                            <p:stCondLst>
                              <p:cond delay="11700"/>
                            </p:stCondLst>
                            <p:childTnLst>
                              <p:par>
                                <p:cTn id="55" presetID="2" presetClass="entr" presetSubtype="9"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childTnLst>
                          </p:cTn>
                        </p:par>
                        <p:par>
                          <p:cTn id="59" fill="hold">
                            <p:stCondLst>
                              <p:cond delay="122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par>
                          <p:cTn id="63" fill="hold">
                            <p:stCondLst>
                              <p:cond delay="14200"/>
                            </p:stCondLst>
                            <p:childTnLst>
                              <p:par>
                                <p:cTn id="64" presetID="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0-#ppt_h/2"/>
                                          </p:val>
                                        </p:tav>
                                        <p:tav tm="100000">
                                          <p:val>
                                            <p:strVal val="#ppt_y"/>
                                          </p:val>
                                        </p:tav>
                                      </p:tavLst>
                                    </p:anim>
                                  </p:childTnLst>
                                </p:cTn>
                              </p:par>
                            </p:childTnLst>
                          </p:cTn>
                        </p:par>
                        <p:par>
                          <p:cTn id="68" fill="hold">
                            <p:stCondLst>
                              <p:cond delay="147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0"/>
                                        <p:tgtEl>
                                          <p:spTgt spid="13"/>
                                        </p:tgtEl>
                                      </p:cBhvr>
                                    </p:animEffect>
                                  </p:childTnLst>
                                </p:cTn>
                              </p:par>
                            </p:childTnLst>
                          </p:cTn>
                        </p:par>
                        <p:par>
                          <p:cTn id="72" fill="hold">
                            <p:stCondLst>
                              <p:cond delay="16700"/>
                            </p:stCondLst>
                            <p:childTnLst>
                              <p:par>
                                <p:cTn id="73" presetID="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par>
                          <p:cTn id="77" fill="hold">
                            <p:stCondLst>
                              <p:cond delay="172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a:t>
            </a:r>
          </a:p>
          <a:p>
            <a:pPr algn="ctr"/>
            <a:r>
              <a:rPr kumimoji="1" lang="ja-JP" altLang="en-US" sz="3200" dirty="0" smtClean="0">
                <a:solidFill>
                  <a:schemeClr val="bg1"/>
                </a:solidFill>
              </a:rPr>
              <a:t>産</a:t>
            </a:r>
          </a:p>
          <a:p>
            <a:pPr algn="ctr"/>
            <a:r>
              <a:rPr kumimoji="1" lang="ja-JP" altLang="en-US" sz="3200" dirty="0" smtClean="0">
                <a:solidFill>
                  <a:schemeClr val="bg1"/>
                </a:solidFill>
              </a:rPr>
              <a:t>主</a:t>
            </a:r>
          </a:p>
          <a:p>
            <a:pPr algn="ctr"/>
            <a:r>
              <a:rPr kumimoji="1" lang="ja-JP" altLang="en-US" sz="3200" dirty="0" smtClean="0">
                <a:solidFill>
                  <a:schemeClr val="bg1"/>
                </a:solidFill>
              </a:rPr>
              <a:t>義</a:t>
            </a:r>
            <a:endParaRPr kumimoji="1" lang="ja-JP" altLang="en-US" sz="3200" dirty="0">
              <a:solidFill>
                <a:schemeClr val="bg1"/>
              </a:solidFill>
            </a:endParaRP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ミ</a:t>
            </a:r>
          </a:p>
          <a:p>
            <a:pPr algn="ctr"/>
            <a:r>
              <a:rPr kumimoji="1" lang="ja-JP" altLang="en-US" sz="2800" b="1" dirty="0" smtClean="0">
                <a:solidFill>
                  <a:schemeClr val="tx1"/>
                </a:solidFill>
              </a:rPr>
              <a:t>シ</a:t>
            </a:r>
          </a:p>
          <a:p>
            <a:pPr algn="ctr"/>
            <a:r>
              <a:rPr kumimoji="1" lang="ja-JP" altLang="en-US" sz="2800" b="1" dirty="0" smtClean="0">
                <a:solidFill>
                  <a:schemeClr val="tx1"/>
                </a:solidFill>
              </a:rPr>
              <a:t>ガ</a:t>
            </a:r>
          </a:p>
          <a:p>
            <a:pPr algn="ctr"/>
            <a:r>
              <a:rPr kumimoji="1" lang="ja-JP" altLang="en-US" sz="2800" b="1" dirty="0" smtClean="0">
                <a:solidFill>
                  <a:schemeClr val="tx1"/>
                </a:solidFill>
              </a:rPr>
              <a:t>ン</a:t>
            </a:r>
          </a:p>
          <a:p>
            <a:pPr algn="ctr"/>
            <a:r>
              <a:rPr kumimoji="1" lang="ja-JP" altLang="en-US" sz="2800" b="1" dirty="0" smtClean="0">
                <a:solidFill>
                  <a:schemeClr val="tx1"/>
                </a:solidFill>
              </a:rPr>
              <a:t>大</a:t>
            </a:r>
          </a:p>
          <a:p>
            <a:pPr algn="ctr"/>
            <a:r>
              <a:rPr kumimoji="1" lang="ja-JP" altLang="en-US" sz="2800" b="1" dirty="0" smtClean="0">
                <a:solidFill>
                  <a:schemeClr val="tx1"/>
                </a:solidFill>
              </a:rPr>
              <a:t>学</a:t>
            </a:r>
            <a:endParaRPr kumimoji="1" lang="ja-JP" altLang="en-US" sz="2800" b="1" dirty="0">
              <a:solidFill>
                <a:schemeClr val="tx1"/>
              </a:solidFill>
            </a:endParaRPr>
          </a:p>
        </p:txBody>
      </p:sp>
      <p:sp>
        <p:nvSpPr>
          <p:cNvPr id="10" name="正方形/長方形 9"/>
          <p:cNvSpPr/>
          <p:nvPr/>
        </p:nvSpPr>
        <p:spPr>
          <a:xfrm>
            <a:off x="4749788" y="1998504"/>
            <a:ext cx="796552"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シ</a:t>
            </a:r>
          </a:p>
          <a:p>
            <a:pPr algn="ctr"/>
            <a:r>
              <a:rPr lang="ja-JP" altLang="en-US" sz="2800" b="1" dirty="0" smtClean="0">
                <a:solidFill>
                  <a:schemeClr val="tx1"/>
                </a:solidFill>
              </a:rPr>
              <a:t>ェ</a:t>
            </a:r>
          </a:p>
          <a:p>
            <a:pPr algn="ctr"/>
            <a:r>
              <a:rPr lang="ja-JP" altLang="en-US" sz="2800" b="1" dirty="0" smtClean="0">
                <a:solidFill>
                  <a:schemeClr val="tx1"/>
                </a:solidFill>
              </a:rPr>
              <a:t>ル</a:t>
            </a:r>
          </a:p>
          <a:p>
            <a:pPr algn="ctr"/>
            <a:r>
              <a:rPr lang="ja-JP" altLang="en-US" sz="2800" b="1" dirty="0" smtClean="0">
                <a:solidFill>
                  <a:schemeClr val="tx1"/>
                </a:solidFill>
              </a:rPr>
              <a:t>ド</a:t>
            </a:r>
          </a:p>
          <a:p>
            <a:pPr algn="ctr"/>
            <a:r>
              <a:rPr lang="ja-JP" altLang="en-US" sz="2800" b="1" dirty="0" smtClean="0">
                <a:solidFill>
                  <a:schemeClr val="tx1"/>
                </a:solidFill>
              </a:rPr>
              <a:t>ン</a:t>
            </a:r>
            <a:endParaRPr kumimoji="1" lang="ja-JP" altLang="en-US" sz="2800" b="1" dirty="0" smtClean="0">
              <a:solidFill>
                <a:schemeClr val="tx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177721" y="963561"/>
            <a:ext cx="3672408" cy="5472608"/>
          </a:xfrm>
          <a:prstGeom prst="rect">
            <a:avLst/>
          </a:prstGeom>
        </p:spPr>
      </p:pic>
    </p:spTree>
    <p:extLst>
      <p:ext uri="{BB962C8B-B14F-4D97-AF65-F5344CB8AC3E}">
        <p14:creationId xmlns:p14="http://schemas.microsoft.com/office/powerpoint/2010/main" val="18037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661248"/>
            <a:ext cx="8229600" cy="1143000"/>
          </a:xfrm>
        </p:spPr>
        <p:txBody>
          <a:bodyPr>
            <a:normAutofit/>
          </a:bodyPr>
          <a:lstStyle/>
          <a:p>
            <a:r>
              <a:rPr kumimoji="1" lang="en-US" altLang="ja-JP" sz="4000" dirty="0" smtClean="0"/>
              <a:t>Sheldon School </a:t>
            </a:r>
            <a:r>
              <a:rPr kumimoji="1" lang="ja-JP" altLang="en-US" sz="4000" dirty="0" smtClean="0"/>
              <a:t>　  </a:t>
            </a:r>
            <a:r>
              <a:rPr kumimoji="1" lang="en-US" altLang="ja-JP" sz="4000" dirty="0" smtClean="0"/>
              <a:t>Chicago</a:t>
            </a:r>
            <a:r>
              <a:rPr kumimoji="1" lang="ja-JP" altLang="en-US" sz="4000" dirty="0" smtClean="0"/>
              <a:t>　</a:t>
            </a:r>
            <a:r>
              <a:rPr kumimoji="1" lang="en-US" altLang="ja-JP" sz="4000" dirty="0" smtClean="0"/>
              <a:t>1909</a:t>
            </a:r>
            <a:r>
              <a:rPr kumimoji="1" lang="ja-JP" altLang="en-US" sz="4000" dirty="0" smtClean="0"/>
              <a:t>年</a:t>
            </a:r>
            <a:r>
              <a:rPr kumimoji="1" lang="en-US" altLang="ja-JP" sz="4000" dirty="0" smtClean="0"/>
              <a:t> </a:t>
            </a:r>
            <a:endParaRPr kumimoji="1" lang="ja-JP" altLang="en-US" sz="4000"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620688"/>
            <a:ext cx="8064897" cy="5040560"/>
          </a:xfrm>
        </p:spPr>
      </p:pic>
      <p:pic>
        <p:nvPicPr>
          <p:cNvPr id="5" name="図 4" descr="genryu.gif"/>
          <p:cNvPicPr>
            <a:picLocks noChangeAspect="1"/>
          </p:cNvPicPr>
          <p:nvPr/>
        </p:nvPicPr>
        <p:blipFill>
          <a:blip r:embed="rId4"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22701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sheldon011917edit"/>
          <p:cNvPicPr>
            <a:picLocks noChangeAspect="1" noChangeArrowheads="1"/>
          </p:cNvPicPr>
          <p:nvPr/>
        </p:nvPicPr>
        <p:blipFill>
          <a:blip r:embed="rId3" cstate="print"/>
          <a:srcRect/>
          <a:stretch>
            <a:fillRect/>
          </a:stretch>
        </p:blipFill>
        <p:spPr bwMode="auto">
          <a:xfrm>
            <a:off x="250825" y="333375"/>
            <a:ext cx="4176713" cy="6264275"/>
          </a:xfrm>
          <a:prstGeom prst="rect">
            <a:avLst/>
          </a:prstGeom>
          <a:noFill/>
        </p:spPr>
      </p:pic>
      <p:sp>
        <p:nvSpPr>
          <p:cNvPr id="294915" name="Text Box 3"/>
          <p:cNvSpPr txBox="1">
            <a:spLocks noChangeArrowheads="1"/>
          </p:cNvSpPr>
          <p:nvPr/>
        </p:nvSpPr>
        <p:spPr bwMode="auto">
          <a:xfrm>
            <a:off x="4500563" y="260350"/>
            <a:ext cx="4535487" cy="5909310"/>
          </a:xfrm>
          <a:prstGeom prst="rect">
            <a:avLst/>
          </a:prstGeom>
          <a:noFill/>
          <a:ln w="9525">
            <a:noFill/>
            <a:miter lim="800000"/>
            <a:headEnd/>
            <a:tailEnd/>
          </a:ln>
          <a:effectLst/>
        </p:spPr>
        <p:txBody>
          <a:bodyPr>
            <a:spAutoFit/>
          </a:bodyPr>
          <a:lstStyle/>
          <a:p>
            <a:pPr>
              <a:spcBef>
                <a:spcPct val="50000"/>
              </a:spcBef>
            </a:pPr>
            <a:r>
              <a:rPr lang="en-US" altLang="ja-JP" sz="3600" dirty="0"/>
              <a:t>1906</a:t>
            </a:r>
            <a:r>
              <a:rPr lang="ja-JP" altLang="en-US" sz="3600" dirty="0"/>
              <a:t>年、この学校の広告を偶然に見た私は、入学金</a:t>
            </a:r>
            <a:r>
              <a:rPr lang="en-US" altLang="ja-JP" sz="3600" dirty="0"/>
              <a:t>10</a:t>
            </a:r>
            <a:r>
              <a:rPr lang="ja-JP" altLang="en-US" sz="3600" dirty="0"/>
              <a:t>ドル、授業料月額</a:t>
            </a:r>
            <a:r>
              <a:rPr lang="en-US" altLang="ja-JP" sz="3600" dirty="0"/>
              <a:t>5</a:t>
            </a:r>
            <a:r>
              <a:rPr lang="ja-JP" altLang="en-US" sz="3600" dirty="0"/>
              <a:t>ドルを払って</a:t>
            </a:r>
            <a:r>
              <a:rPr lang="en-US" altLang="ja-JP" sz="3600" dirty="0"/>
              <a:t>684</a:t>
            </a:r>
            <a:r>
              <a:rPr lang="ja-JP" altLang="en-US" sz="3600" dirty="0"/>
              <a:t>番目の学生として入学した。　そして</a:t>
            </a:r>
            <a:r>
              <a:rPr lang="en-US" altLang="ja-JP" sz="3600" dirty="0"/>
              <a:t>6</a:t>
            </a:r>
            <a:r>
              <a:rPr lang="ja-JP" altLang="en-US" sz="3600" dirty="0"/>
              <a:t>ケ月の間に</a:t>
            </a:r>
            <a:r>
              <a:rPr lang="en-US" altLang="ja-JP" sz="3600" dirty="0"/>
              <a:t>40</a:t>
            </a:r>
            <a:r>
              <a:rPr lang="ja-JP" altLang="en-US" sz="3600" dirty="0"/>
              <a:t>冊の教科書を受け取った　　　　　　　</a:t>
            </a:r>
            <a:endParaRPr lang="ja-JP" altLang="en-US" sz="3600" dirty="0" smtClean="0"/>
          </a:p>
          <a:p>
            <a:pPr>
              <a:spcBef>
                <a:spcPct val="50000"/>
              </a:spcBef>
            </a:pPr>
            <a:r>
              <a:rPr lang="ja-JP" altLang="en-US" sz="3600" dirty="0" smtClean="0"/>
              <a:t>道徳</a:t>
            </a:r>
            <a:r>
              <a:rPr lang="ja-JP" altLang="en-US" sz="3600" dirty="0"/>
              <a:t>律起草委員　　　　　　　　　　　　　　	ジョン・ナトソン</a:t>
            </a:r>
          </a:p>
        </p:txBody>
      </p:sp>
    </p:spTree>
    <p:extLst>
      <p:ext uri="{BB962C8B-B14F-4D97-AF65-F5344CB8AC3E}">
        <p14:creationId xmlns:p14="http://schemas.microsoft.com/office/powerpoint/2010/main" val="210608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fade">
                                      <p:cBhvr>
                                        <p:cTn id="7" dur="2000"/>
                                        <p:tgtEl>
                                          <p:spTgt spid="29491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anim calcmode="lin" valueType="num">
                                      <p:cBhvr additive="base">
                                        <p:cTn id="11" dur="70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12" dur="70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4" fill="hold" nodeType="after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 calcmode="lin" valueType="num">
                                      <p:cBhvr additive="base">
                                        <p:cTn id="16" dur="30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94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60032" y="332656"/>
            <a:ext cx="4104456" cy="6192688"/>
          </a:xfrm>
        </p:spPr>
        <p:txBody>
          <a:bodyPr>
            <a:normAutofit/>
          </a:bodyPr>
          <a:lstStyle/>
          <a:p>
            <a:r>
              <a:rPr kumimoji="1" lang="ja-JP" altLang="en-US" dirty="0" smtClean="0"/>
              <a:t>１８６８年５月生まれ</a:t>
            </a:r>
          </a:p>
          <a:p>
            <a:r>
              <a:rPr lang="ja-JP" altLang="en-US" dirty="0" smtClean="0"/>
              <a:t>ミシガン州バートン</a:t>
            </a:r>
          </a:p>
          <a:p>
            <a:r>
              <a:rPr kumimoji="1" lang="ja-JP" altLang="en-US" dirty="0" smtClean="0"/>
              <a:t>ミシガン大学卒業</a:t>
            </a:r>
          </a:p>
          <a:p>
            <a:r>
              <a:rPr lang="ja-JP" altLang="en-US" dirty="0" smtClean="0"/>
              <a:t>新しい経営学専攻</a:t>
            </a:r>
          </a:p>
          <a:p>
            <a:r>
              <a:rPr lang="ja-JP" altLang="en-US" dirty="0" smtClean="0"/>
              <a:t>図書のセールスマン</a:t>
            </a:r>
          </a:p>
          <a:p>
            <a:endParaRPr lang="ja-JP" altLang="en-US" dirty="0" smtClean="0"/>
          </a:p>
          <a:p>
            <a:r>
              <a:rPr kumimoji="1" lang="en-US" altLang="ja-JP" dirty="0" smtClean="0"/>
              <a:t>1902</a:t>
            </a:r>
            <a:r>
              <a:rPr kumimoji="1" lang="ja-JP" altLang="en-US" dirty="0" smtClean="0"/>
              <a:t>年　</a:t>
            </a:r>
            <a:r>
              <a:rPr lang="ja-JP" altLang="en-US" dirty="0" smtClean="0"/>
              <a:t>シェルドンスクール創設　</a:t>
            </a: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395536" y="332656"/>
            <a:ext cx="4536504" cy="6192688"/>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2" name="横巻き 1"/>
          <p:cNvSpPr/>
          <p:nvPr/>
        </p:nvSpPr>
        <p:spPr>
          <a:xfrm>
            <a:off x="395536" y="4941168"/>
            <a:ext cx="8496944" cy="191683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800" dirty="0">
                <a:solidFill>
                  <a:srgbClr val="FF0000"/>
                </a:solidFill>
              </a:rPr>
              <a:t>He profits most who serves best</a:t>
            </a:r>
            <a:endParaRPr lang="ja-JP" altLang="en-US" sz="4800" dirty="0">
              <a:solidFill>
                <a:srgbClr val="FF0000"/>
              </a:solidFill>
            </a:endParaRPr>
          </a:p>
        </p:txBody>
      </p:sp>
    </p:spTree>
    <p:extLst>
      <p:ext uri="{BB962C8B-B14F-4D97-AF65-F5344CB8AC3E}">
        <p14:creationId xmlns:p14="http://schemas.microsoft.com/office/powerpoint/2010/main" val="298664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6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9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2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80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1000"/>
                            </p:stCondLst>
                            <p:childTnLst>
                              <p:par>
                                <p:cTn id="39" presetID="16" presetClass="entr" presetSubtype="21"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a:t>
            </a:r>
          </a:p>
          <a:p>
            <a:pPr algn="ctr"/>
            <a:r>
              <a:rPr kumimoji="1" lang="ja-JP" altLang="en-US" sz="3200" dirty="0" smtClean="0">
                <a:solidFill>
                  <a:schemeClr val="bg1"/>
                </a:solidFill>
              </a:rPr>
              <a:t>産</a:t>
            </a:r>
          </a:p>
          <a:p>
            <a:pPr algn="ctr"/>
            <a:r>
              <a:rPr kumimoji="1" lang="ja-JP" altLang="en-US" sz="3200" dirty="0" smtClean="0">
                <a:solidFill>
                  <a:schemeClr val="bg1"/>
                </a:solidFill>
              </a:rPr>
              <a:t>主</a:t>
            </a:r>
          </a:p>
          <a:p>
            <a:pPr algn="ctr"/>
            <a:r>
              <a:rPr kumimoji="1" lang="ja-JP" altLang="en-US" sz="3200" dirty="0" smtClean="0">
                <a:solidFill>
                  <a:schemeClr val="bg1"/>
                </a:solidFill>
              </a:rPr>
              <a:t>義</a:t>
            </a:r>
            <a:endParaRPr kumimoji="1" lang="ja-JP" altLang="en-US" sz="3200" dirty="0">
              <a:solidFill>
                <a:schemeClr val="bg1"/>
              </a:solidFill>
            </a:endParaRPr>
          </a:p>
        </p:txBody>
      </p:sp>
      <p:sp>
        <p:nvSpPr>
          <p:cNvPr id="7" name="正方形/長方形 6"/>
          <p:cNvSpPr/>
          <p:nvPr/>
        </p:nvSpPr>
        <p:spPr>
          <a:xfrm>
            <a:off x="2013925" y="1908131"/>
            <a:ext cx="828092" cy="21958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ケ</a:t>
            </a:r>
          </a:p>
          <a:p>
            <a:pPr algn="ctr"/>
            <a:r>
              <a:rPr kumimoji="1" lang="ja-JP" altLang="en-US" sz="2800" b="1" dirty="0" smtClean="0">
                <a:solidFill>
                  <a:schemeClr val="tx1"/>
                </a:solidFill>
              </a:rPr>
              <a:t>イ</a:t>
            </a:r>
          </a:p>
          <a:p>
            <a:pPr algn="ctr"/>
            <a:r>
              <a:rPr kumimoji="1" lang="ja-JP" altLang="en-US" sz="2800" b="1" dirty="0" smtClean="0">
                <a:solidFill>
                  <a:schemeClr val="tx1"/>
                </a:solidFill>
              </a:rPr>
              <a:t>ンズ</a:t>
            </a:r>
          </a:p>
          <a:p>
            <a:pPr algn="ctr"/>
            <a:r>
              <a:rPr kumimoji="1" lang="ja-JP" altLang="en-US" sz="2800" b="1" dirty="0" smtClean="0">
                <a:solidFill>
                  <a:schemeClr val="tx1"/>
                </a:solidFill>
              </a:rPr>
              <a:t>派</a:t>
            </a:r>
            <a:endParaRPr kumimoji="1" lang="ja-JP" altLang="en-US" sz="2800" b="1" dirty="0">
              <a:solidFill>
                <a:schemeClr val="tx1"/>
              </a:solidFill>
            </a:endParaRPr>
          </a:p>
        </p:txBody>
      </p:sp>
      <p:sp>
        <p:nvSpPr>
          <p:cNvPr id="8" name="正方形/長方形 7"/>
          <p:cNvSpPr/>
          <p:nvPr/>
        </p:nvSpPr>
        <p:spPr>
          <a:xfrm>
            <a:off x="2807804" y="1908132"/>
            <a:ext cx="792088" cy="22645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民</a:t>
            </a:r>
          </a:p>
          <a:p>
            <a:pPr algn="ctr"/>
            <a:r>
              <a:rPr kumimoji="1" lang="ja-JP" altLang="en-US" sz="3200" dirty="0" smtClean="0">
                <a:solidFill>
                  <a:schemeClr val="tx1"/>
                </a:solidFill>
              </a:rPr>
              <a:t>主</a:t>
            </a:r>
          </a:p>
          <a:p>
            <a:pPr algn="ctr"/>
            <a:r>
              <a:rPr kumimoji="1" lang="ja-JP" altLang="en-US" sz="3200" dirty="0" smtClean="0">
                <a:solidFill>
                  <a:schemeClr val="tx1"/>
                </a:solidFill>
              </a:rPr>
              <a:t>党</a:t>
            </a:r>
            <a:endParaRPr kumimoji="1" lang="ja-JP" altLang="en-US" sz="3200" dirty="0">
              <a:solidFill>
                <a:schemeClr val="tx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ミ</a:t>
            </a:r>
          </a:p>
          <a:p>
            <a:pPr algn="ctr"/>
            <a:r>
              <a:rPr kumimoji="1" lang="ja-JP" altLang="en-US" sz="2800" b="1" dirty="0" smtClean="0">
                <a:solidFill>
                  <a:schemeClr val="bg1"/>
                </a:solidFill>
              </a:rPr>
              <a:t>シ</a:t>
            </a:r>
          </a:p>
          <a:p>
            <a:pPr algn="ctr"/>
            <a:r>
              <a:rPr kumimoji="1" lang="ja-JP" altLang="en-US" sz="2800" b="1" dirty="0" smtClean="0">
                <a:solidFill>
                  <a:schemeClr val="bg1"/>
                </a:solidFill>
              </a:rPr>
              <a:t>ガ</a:t>
            </a:r>
          </a:p>
          <a:p>
            <a:pPr algn="ctr"/>
            <a:r>
              <a:rPr kumimoji="1" lang="ja-JP" altLang="en-US" sz="2800" b="1" dirty="0" smtClean="0">
                <a:solidFill>
                  <a:schemeClr val="bg1"/>
                </a:solidFill>
              </a:rPr>
              <a:t>ン</a:t>
            </a:r>
          </a:p>
          <a:p>
            <a:pPr algn="ctr"/>
            <a:r>
              <a:rPr kumimoji="1" lang="ja-JP" altLang="en-US" sz="2800" b="1" dirty="0" smtClean="0">
                <a:solidFill>
                  <a:schemeClr val="bg1"/>
                </a:solidFill>
              </a:rPr>
              <a:t>大</a:t>
            </a:r>
          </a:p>
          <a:p>
            <a:pPr algn="ctr"/>
            <a:r>
              <a:rPr kumimoji="1" lang="ja-JP" altLang="en-US" sz="2800" b="1" dirty="0" smtClean="0">
                <a:solidFill>
                  <a:schemeClr val="bg1"/>
                </a:solidFill>
              </a:rPr>
              <a:t>学</a:t>
            </a:r>
            <a:endParaRPr kumimoji="1" lang="ja-JP" altLang="en-US" sz="2800" b="1" dirty="0">
              <a:solidFill>
                <a:schemeClr val="bg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rPr>
              <a:t>シ</a:t>
            </a:r>
          </a:p>
          <a:p>
            <a:pPr algn="ctr"/>
            <a:r>
              <a:rPr lang="ja-JP" altLang="en-US" sz="2800" b="1" dirty="0" smtClean="0">
                <a:solidFill>
                  <a:schemeClr val="bg1"/>
                </a:solidFill>
              </a:rPr>
              <a:t>ェ</a:t>
            </a:r>
          </a:p>
          <a:p>
            <a:pPr algn="ctr"/>
            <a:r>
              <a:rPr lang="ja-JP" altLang="en-US" sz="2800" b="1" dirty="0" smtClean="0">
                <a:solidFill>
                  <a:schemeClr val="bg1"/>
                </a:solidFill>
              </a:rPr>
              <a:t>ル</a:t>
            </a:r>
          </a:p>
          <a:p>
            <a:pPr algn="ctr"/>
            <a:r>
              <a:rPr lang="ja-JP" altLang="en-US" sz="2800" b="1" dirty="0" smtClean="0">
                <a:solidFill>
                  <a:schemeClr val="bg1"/>
                </a:solidFill>
              </a:rPr>
              <a:t>ド</a:t>
            </a:r>
          </a:p>
          <a:p>
            <a:pPr algn="ctr"/>
            <a:r>
              <a:rPr lang="ja-JP" altLang="en-US" sz="2800" b="1" dirty="0" smtClean="0">
                <a:solidFill>
                  <a:schemeClr val="bg1"/>
                </a:solidFill>
              </a:rPr>
              <a:t>ン</a:t>
            </a:r>
            <a:endParaRPr kumimoji="1" lang="ja-JP" altLang="en-US" sz="2800" b="1" dirty="0" smtClean="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修正資本主義</a:t>
            </a:r>
            <a:endParaRPr kumimoji="1" lang="ja-JP" altLang="en-US" sz="2800" b="1" dirty="0">
              <a:solidFill>
                <a:schemeClr val="tx1"/>
              </a:solidFill>
            </a:endParaRPr>
          </a:p>
        </p:txBody>
      </p:sp>
      <p:sp>
        <p:nvSpPr>
          <p:cNvPr id="15" name="正方形/長方形 14"/>
          <p:cNvSpPr/>
          <p:nvPr/>
        </p:nvSpPr>
        <p:spPr>
          <a:xfrm>
            <a:off x="2807804" y="4077073"/>
            <a:ext cx="792088"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社会</a:t>
            </a:r>
            <a:r>
              <a:rPr lang="ja-JP" altLang="en-US" sz="2800" b="1" dirty="0" smtClean="0">
                <a:solidFill>
                  <a:schemeClr val="tx1"/>
                </a:solidFill>
              </a:rPr>
              <a:t>民主主義</a:t>
            </a:r>
            <a:endParaRPr kumimoji="1" lang="ja-JP" altLang="en-US" sz="2800" b="1" dirty="0" smtClean="0">
              <a:solidFill>
                <a:schemeClr val="tx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コンテンツ プレースホルダ 3" descr="ケインズ1.jpg"/>
          <p:cNvPicPr/>
          <p:nvPr/>
        </p:nvPicPr>
        <p:blipFill>
          <a:blip r:embed="rId4" cstate="print">
            <a:extLst>
              <a:ext uri="{28A0092B-C50C-407E-A947-70E740481C1C}">
                <a14:useLocalDpi xmlns:a14="http://schemas.microsoft.com/office/drawing/2010/main" val="0"/>
              </a:ext>
            </a:extLst>
          </a:blip>
          <a:stretch>
            <a:fillRect/>
          </a:stretch>
        </p:blipFill>
        <p:spPr bwMode="auto">
          <a:xfrm>
            <a:off x="3634104" y="0"/>
            <a:ext cx="5509895" cy="6858000"/>
          </a:xfrm>
          <a:prstGeom prst="rect">
            <a:avLst/>
          </a:prstGeom>
          <a:noFill/>
          <a:ln w="9525">
            <a:noFill/>
            <a:miter lim="800000"/>
            <a:headEnd/>
            <a:tailEnd/>
          </a:ln>
        </p:spPr>
      </p:pic>
      <p:sp>
        <p:nvSpPr>
          <p:cNvPr id="2" name="正方形/長方形 1"/>
          <p:cNvSpPr/>
          <p:nvPr/>
        </p:nvSpPr>
        <p:spPr>
          <a:xfrm>
            <a:off x="5343342" y="6021288"/>
            <a:ext cx="2633241" cy="683489"/>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rPr>
              <a:t>ケインズ</a:t>
            </a:r>
            <a:endParaRPr kumimoji="1" lang="ja-JP" altLang="en-US" sz="3600" dirty="0">
              <a:solidFill>
                <a:schemeClr val="bg1"/>
              </a:solidFill>
            </a:endParaRPr>
          </a:p>
        </p:txBody>
      </p:sp>
    </p:spTree>
    <p:extLst>
      <p:ext uri="{BB962C8B-B14F-4D97-AF65-F5344CB8AC3E}">
        <p14:creationId xmlns:p14="http://schemas.microsoft.com/office/powerpoint/2010/main" val="92167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3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a:t>
            </a:r>
          </a:p>
          <a:p>
            <a:pPr algn="ctr"/>
            <a:r>
              <a:rPr kumimoji="1" lang="ja-JP" altLang="en-US" sz="3200" dirty="0" smtClean="0">
                <a:solidFill>
                  <a:schemeClr val="bg1"/>
                </a:solidFill>
              </a:rPr>
              <a:t>産</a:t>
            </a:r>
          </a:p>
          <a:p>
            <a:pPr algn="ctr"/>
            <a:r>
              <a:rPr kumimoji="1" lang="ja-JP" altLang="en-US" sz="3200" dirty="0" smtClean="0">
                <a:solidFill>
                  <a:schemeClr val="bg1"/>
                </a:solidFill>
              </a:rPr>
              <a:t>主</a:t>
            </a:r>
          </a:p>
          <a:p>
            <a:pPr algn="ctr"/>
            <a:r>
              <a:rPr kumimoji="1" lang="ja-JP" altLang="en-US" sz="3200" dirty="0" smtClean="0">
                <a:solidFill>
                  <a:schemeClr val="bg1"/>
                </a:solidFill>
              </a:rPr>
              <a:t>義</a:t>
            </a:r>
            <a:endParaRPr kumimoji="1" lang="ja-JP" altLang="en-US" sz="3200" dirty="0">
              <a:solidFill>
                <a:schemeClr val="bg1"/>
              </a:solidFill>
            </a:endParaRP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2"/>
                </a:solidFill>
              </a:rPr>
              <a:t>ミ</a:t>
            </a:r>
          </a:p>
          <a:p>
            <a:pPr algn="ctr"/>
            <a:r>
              <a:rPr kumimoji="1" lang="ja-JP" altLang="en-US" sz="2800" b="1" dirty="0" smtClean="0">
                <a:solidFill>
                  <a:schemeClr val="bg2"/>
                </a:solidFill>
              </a:rPr>
              <a:t>シ</a:t>
            </a:r>
          </a:p>
          <a:p>
            <a:pPr algn="ctr"/>
            <a:r>
              <a:rPr kumimoji="1" lang="ja-JP" altLang="en-US" sz="2800" b="1" dirty="0" smtClean="0">
                <a:solidFill>
                  <a:schemeClr val="bg2"/>
                </a:solidFill>
              </a:rPr>
              <a:t>ガ</a:t>
            </a:r>
          </a:p>
          <a:p>
            <a:pPr algn="ctr"/>
            <a:r>
              <a:rPr kumimoji="1" lang="ja-JP" altLang="en-US" sz="2800" b="1" dirty="0" smtClean="0">
                <a:solidFill>
                  <a:schemeClr val="bg2"/>
                </a:solidFill>
              </a:rPr>
              <a:t>ン</a:t>
            </a:r>
          </a:p>
          <a:p>
            <a:pPr algn="ctr"/>
            <a:r>
              <a:rPr kumimoji="1" lang="ja-JP" altLang="en-US" sz="2800" b="1" dirty="0" smtClean="0">
                <a:solidFill>
                  <a:schemeClr val="bg2"/>
                </a:solidFill>
              </a:rPr>
              <a:t>大</a:t>
            </a:r>
          </a:p>
          <a:p>
            <a:pPr algn="ctr"/>
            <a:r>
              <a:rPr kumimoji="1" lang="ja-JP" altLang="en-US" sz="2800" b="1" dirty="0" smtClean="0">
                <a:solidFill>
                  <a:schemeClr val="bg2"/>
                </a:solidFill>
              </a:rPr>
              <a:t>学</a:t>
            </a:r>
            <a:endParaRPr kumimoji="1" lang="ja-JP" altLang="en-US" sz="2800" b="1" dirty="0">
              <a:solidFill>
                <a:schemeClr val="bg2"/>
              </a:solidFill>
            </a:endParaRPr>
          </a:p>
        </p:txBody>
      </p:sp>
      <p:sp>
        <p:nvSpPr>
          <p:cNvPr id="10" name="正方形/長方形 9"/>
          <p:cNvSpPr/>
          <p:nvPr/>
        </p:nvSpPr>
        <p:spPr>
          <a:xfrm>
            <a:off x="4749788" y="1998504"/>
            <a:ext cx="796552"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2"/>
                </a:solidFill>
              </a:rPr>
              <a:t>シ</a:t>
            </a:r>
          </a:p>
          <a:p>
            <a:pPr algn="ctr"/>
            <a:r>
              <a:rPr lang="ja-JP" altLang="en-US" sz="2800" b="1" dirty="0" smtClean="0">
                <a:solidFill>
                  <a:schemeClr val="bg2"/>
                </a:solidFill>
              </a:rPr>
              <a:t>ェ</a:t>
            </a:r>
          </a:p>
          <a:p>
            <a:pPr algn="ctr"/>
            <a:r>
              <a:rPr lang="ja-JP" altLang="en-US" sz="2800" b="1" dirty="0" smtClean="0">
                <a:solidFill>
                  <a:schemeClr val="bg2"/>
                </a:solidFill>
              </a:rPr>
              <a:t>ル</a:t>
            </a:r>
          </a:p>
          <a:p>
            <a:pPr algn="ctr"/>
            <a:r>
              <a:rPr lang="ja-JP" altLang="en-US" sz="2800" b="1" dirty="0" smtClean="0">
                <a:solidFill>
                  <a:schemeClr val="bg2"/>
                </a:solidFill>
              </a:rPr>
              <a:t>ド</a:t>
            </a:r>
          </a:p>
          <a:p>
            <a:pPr algn="ctr"/>
            <a:r>
              <a:rPr lang="ja-JP" altLang="en-US" sz="2800" b="1" dirty="0" smtClean="0">
                <a:solidFill>
                  <a:schemeClr val="bg2"/>
                </a:solidFill>
              </a:rPr>
              <a:t>ン</a:t>
            </a:r>
            <a:endParaRPr kumimoji="1" lang="ja-JP" altLang="en-US" sz="2800" b="1" dirty="0" smtClean="0">
              <a:solidFill>
                <a:schemeClr val="bg2"/>
              </a:solidFill>
            </a:endParaRPr>
          </a:p>
        </p:txBody>
      </p:sp>
      <p:sp>
        <p:nvSpPr>
          <p:cNvPr id="11" name="正方形/長方形 10"/>
          <p:cNvSpPr/>
          <p:nvPr/>
        </p:nvSpPr>
        <p:spPr>
          <a:xfrm>
            <a:off x="7976583" y="4077072"/>
            <a:ext cx="864096" cy="26277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新資本主義</a:t>
            </a:r>
            <a:endParaRPr kumimoji="1" lang="ja-JP" altLang="en-US" sz="3200" dirty="0">
              <a:solidFill>
                <a:schemeClr val="tx1"/>
              </a:solidFill>
            </a:endParaRPr>
          </a:p>
        </p:txBody>
      </p:sp>
      <p:sp>
        <p:nvSpPr>
          <p:cNvPr id="12" name="正方形/長方形 11"/>
          <p:cNvSpPr/>
          <p:nvPr/>
        </p:nvSpPr>
        <p:spPr>
          <a:xfrm>
            <a:off x="5820348" y="1875094"/>
            <a:ext cx="796552"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2"/>
                </a:solidFill>
              </a:rPr>
              <a:t>共和党</a:t>
            </a:r>
          </a:p>
        </p:txBody>
      </p:sp>
      <p:sp>
        <p:nvSpPr>
          <p:cNvPr id="13" name="正方形/長方形 12"/>
          <p:cNvSpPr/>
          <p:nvPr/>
        </p:nvSpPr>
        <p:spPr>
          <a:xfrm>
            <a:off x="6832442" y="1966354"/>
            <a:ext cx="864096" cy="3803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ハイエク派</a:t>
            </a:r>
            <a:endParaRPr kumimoji="1" lang="ja-JP" altLang="en-US" sz="3200" dirty="0" smtClean="0">
              <a:solidFill>
                <a:schemeClr val="tx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611560" y="1263220"/>
            <a:ext cx="5607063" cy="5377380"/>
          </a:xfrm>
          <a:prstGeom prst="rect">
            <a:avLst/>
          </a:prstGeom>
        </p:spPr>
      </p:pic>
      <p:sp>
        <p:nvSpPr>
          <p:cNvPr id="2" name="正方形/長方形 1"/>
          <p:cNvSpPr/>
          <p:nvPr/>
        </p:nvSpPr>
        <p:spPr>
          <a:xfrm>
            <a:off x="2447764" y="5763164"/>
            <a:ext cx="2302024" cy="73767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rPr>
              <a:t>ハイエク</a:t>
            </a:r>
            <a:endParaRPr kumimoji="1" lang="ja-JP" altLang="en-US" sz="3600" dirty="0">
              <a:solidFill>
                <a:schemeClr val="bg1"/>
              </a:solidFill>
            </a:endParaRPr>
          </a:p>
        </p:txBody>
      </p:sp>
    </p:spTree>
    <p:extLst>
      <p:ext uri="{BB962C8B-B14F-4D97-AF65-F5344CB8AC3E}">
        <p14:creationId xmlns:p14="http://schemas.microsoft.com/office/powerpoint/2010/main" val="37580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3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6161</TotalTime>
  <Words>6462</Words>
  <Application>Microsoft Office PowerPoint</Application>
  <PresentationFormat>画面に合わせる (4:3)</PresentationFormat>
  <Paragraphs>535</Paragraphs>
  <Slides>28</Slides>
  <Notes>28</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21 peg k d-y  </vt:lpstr>
      <vt:lpstr>産業革命の弊害</vt:lpstr>
      <vt:lpstr>PowerPoint プレゼンテーション</vt:lpstr>
      <vt:lpstr>PowerPoint プレゼンテーション</vt:lpstr>
      <vt:lpstr>Sheldon School 　  Chicago　1909年 </vt:lpstr>
      <vt:lpstr>PowerPoint プレゼンテーション</vt:lpstr>
      <vt:lpstr>PowerPoint プレゼンテーション</vt:lpstr>
      <vt:lpstr>PowerPoint プレゼンテーション</vt:lpstr>
      <vt:lpstr>PowerPoint プレゼンテーション</vt:lpstr>
      <vt:lpstr>He profits most who serves best</vt:lpstr>
      <vt:lpstr>健全な労使関係</vt:lpstr>
      <vt:lpstr>経済的に成功する方法</vt:lpstr>
      <vt:lpstr>虚業と実業の違い</vt:lpstr>
      <vt:lpstr>新資本主義</vt:lpstr>
      <vt:lpstr>日本の資産と負債</vt:lpstr>
      <vt:lpstr>世界一の富裕国　日本</vt:lpstr>
      <vt:lpstr>富裕国の民間貯蓄</vt:lpstr>
      <vt:lpstr>富裕国の民間資本</vt:lpstr>
      <vt:lpstr>長者番付　フォチューン誌２０１４年</vt:lpstr>
      <vt:lpstr>資産の格差解消の具体例</vt:lpstr>
      <vt:lpstr>タックス・ヘイブン</vt:lpstr>
      <vt:lpstr>近未来の人口予測</vt:lpstr>
      <vt:lpstr>世界の資本配分</vt:lpstr>
      <vt:lpstr>近未来の予測</vt:lpstr>
      <vt:lpstr>新資本主義の台頭</vt:lpstr>
      <vt:lpstr>超民主主義</vt:lpstr>
      <vt:lpstr>PowerPoint プレゼンテーション</vt:lpstr>
      <vt:lpstr>トランスヒューマンの出現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Your User Name</cp:lastModifiedBy>
  <cp:revision>328</cp:revision>
  <dcterms:created xsi:type="dcterms:W3CDTF">2011-07-09T00:39:15Z</dcterms:created>
  <dcterms:modified xsi:type="dcterms:W3CDTF">2015-04-03T02:41:17Z</dcterms:modified>
</cp:coreProperties>
</file>