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00" r:id="rId1"/>
    <p:sldMasterId id="2147483664" r:id="rId2"/>
    <p:sldMasterId id="2147483688" r:id="rId3"/>
    <p:sldMasterId id="2147483928" r:id="rId4"/>
    <p:sldMasterId id="2147483935" r:id="rId5"/>
  </p:sldMasterIdLst>
  <p:notesMasterIdLst>
    <p:notesMasterId r:id="rId48"/>
  </p:notesMasterIdLst>
  <p:handoutMasterIdLst>
    <p:handoutMasterId r:id="rId49"/>
  </p:handoutMasterIdLst>
  <p:sldIdLst>
    <p:sldId id="440" r:id="rId6"/>
    <p:sldId id="506" r:id="rId7"/>
    <p:sldId id="363" r:id="rId8"/>
    <p:sldId id="437" r:id="rId9"/>
    <p:sldId id="438" r:id="rId10"/>
    <p:sldId id="507" r:id="rId11"/>
    <p:sldId id="441" r:id="rId12"/>
    <p:sldId id="446" r:id="rId13"/>
    <p:sldId id="447" r:id="rId14"/>
    <p:sldId id="493" r:id="rId15"/>
    <p:sldId id="484" r:id="rId16"/>
    <p:sldId id="449" r:id="rId17"/>
    <p:sldId id="450" r:id="rId18"/>
    <p:sldId id="451" r:id="rId19"/>
    <p:sldId id="452" r:id="rId20"/>
    <p:sldId id="453" r:id="rId21"/>
    <p:sldId id="454" r:id="rId22"/>
    <p:sldId id="455" r:id="rId23"/>
    <p:sldId id="456" r:id="rId24"/>
    <p:sldId id="457" r:id="rId25"/>
    <p:sldId id="458" r:id="rId26"/>
    <p:sldId id="485" r:id="rId27"/>
    <p:sldId id="460" r:id="rId28"/>
    <p:sldId id="461" r:id="rId29"/>
    <p:sldId id="462" r:id="rId30"/>
    <p:sldId id="463" r:id="rId31"/>
    <p:sldId id="464" r:id="rId32"/>
    <p:sldId id="465" r:id="rId33"/>
    <p:sldId id="466" r:id="rId34"/>
    <p:sldId id="467" r:id="rId35"/>
    <p:sldId id="468" r:id="rId36"/>
    <p:sldId id="469" r:id="rId37"/>
    <p:sldId id="470" r:id="rId38"/>
    <p:sldId id="471" r:id="rId39"/>
    <p:sldId id="472" r:id="rId40"/>
    <p:sldId id="473" r:id="rId41"/>
    <p:sldId id="474" r:id="rId42"/>
    <p:sldId id="475" r:id="rId43"/>
    <p:sldId id="508" r:id="rId44"/>
    <p:sldId id="509" r:id="rId45"/>
    <p:sldId id="480" r:id="rId46"/>
    <p:sldId id="483" r:id="rId47"/>
  </p:sldIdLst>
  <p:sldSz cx="9144000" cy="6858000" type="screen4x3"/>
  <p:notesSz cx="6888163" cy="10020300"/>
  <p:defaultTextStyle>
    <a:defPPr>
      <a:defRPr lang="en-US"/>
    </a:defPPr>
    <a:lvl1pPr algn="l" rtl="0" fontAlgn="base">
      <a:spcBef>
        <a:spcPct val="0"/>
      </a:spcBef>
      <a:spcAft>
        <a:spcPct val="0"/>
      </a:spcAft>
      <a:defRPr sz="2400" kern="1200">
        <a:solidFill>
          <a:schemeClr val="tx1"/>
        </a:solidFill>
        <a:latin typeface="Arial" pitchFamily="34" charset="0"/>
        <a:ea typeface="ヒラギノ角ゴ Pro W3" charset="0"/>
        <a:cs typeface="ヒラギノ角ゴ Pro W3" charset="0"/>
      </a:defRPr>
    </a:lvl1pPr>
    <a:lvl2pPr marL="457200" algn="l" rtl="0" fontAlgn="base">
      <a:spcBef>
        <a:spcPct val="0"/>
      </a:spcBef>
      <a:spcAft>
        <a:spcPct val="0"/>
      </a:spcAft>
      <a:defRPr sz="2400" kern="1200">
        <a:solidFill>
          <a:schemeClr val="tx1"/>
        </a:solidFill>
        <a:latin typeface="Arial" pitchFamily="34" charset="0"/>
        <a:ea typeface="ヒラギノ角ゴ Pro W3" charset="0"/>
        <a:cs typeface="ヒラギノ角ゴ Pro W3" charset="0"/>
      </a:defRPr>
    </a:lvl2pPr>
    <a:lvl3pPr marL="914400" algn="l" rtl="0" fontAlgn="base">
      <a:spcBef>
        <a:spcPct val="0"/>
      </a:spcBef>
      <a:spcAft>
        <a:spcPct val="0"/>
      </a:spcAft>
      <a:defRPr sz="2400" kern="1200">
        <a:solidFill>
          <a:schemeClr val="tx1"/>
        </a:solidFill>
        <a:latin typeface="Arial" pitchFamily="34" charset="0"/>
        <a:ea typeface="ヒラギノ角ゴ Pro W3" charset="0"/>
        <a:cs typeface="ヒラギノ角ゴ Pro W3" charset="0"/>
      </a:defRPr>
    </a:lvl3pPr>
    <a:lvl4pPr marL="1371600" algn="l" rtl="0" fontAlgn="base">
      <a:spcBef>
        <a:spcPct val="0"/>
      </a:spcBef>
      <a:spcAft>
        <a:spcPct val="0"/>
      </a:spcAft>
      <a:defRPr sz="2400" kern="1200">
        <a:solidFill>
          <a:schemeClr val="tx1"/>
        </a:solidFill>
        <a:latin typeface="Arial" pitchFamily="34" charset="0"/>
        <a:ea typeface="ヒラギノ角ゴ Pro W3" charset="0"/>
        <a:cs typeface="ヒラギノ角ゴ Pro W3" charset="0"/>
      </a:defRPr>
    </a:lvl4pPr>
    <a:lvl5pPr marL="1828800" algn="l" rtl="0" fontAlgn="base">
      <a:spcBef>
        <a:spcPct val="0"/>
      </a:spcBef>
      <a:spcAft>
        <a:spcPct val="0"/>
      </a:spcAft>
      <a:defRPr sz="2400" kern="1200">
        <a:solidFill>
          <a:schemeClr val="tx1"/>
        </a:solidFill>
        <a:latin typeface="Arial" pitchFamily="34" charset="0"/>
        <a:ea typeface="ヒラギノ角ゴ Pro W3" charset="0"/>
        <a:cs typeface="ヒラギノ角ゴ Pro W3" charset="0"/>
      </a:defRPr>
    </a:lvl5pPr>
    <a:lvl6pPr marL="2286000" algn="l" defTabSz="914400" rtl="0" eaLnBrk="1" latinLnBrk="0" hangingPunct="1">
      <a:defRPr sz="2400" kern="1200">
        <a:solidFill>
          <a:schemeClr val="tx1"/>
        </a:solidFill>
        <a:latin typeface="Arial" pitchFamily="34" charset="0"/>
        <a:ea typeface="ヒラギノ角ゴ Pro W3" charset="0"/>
        <a:cs typeface="ヒラギノ角ゴ Pro W3" charset="0"/>
      </a:defRPr>
    </a:lvl6pPr>
    <a:lvl7pPr marL="2743200" algn="l" defTabSz="914400" rtl="0" eaLnBrk="1" latinLnBrk="0" hangingPunct="1">
      <a:defRPr sz="2400" kern="1200">
        <a:solidFill>
          <a:schemeClr val="tx1"/>
        </a:solidFill>
        <a:latin typeface="Arial" pitchFamily="34" charset="0"/>
        <a:ea typeface="ヒラギノ角ゴ Pro W3" charset="0"/>
        <a:cs typeface="ヒラギノ角ゴ Pro W3" charset="0"/>
      </a:defRPr>
    </a:lvl7pPr>
    <a:lvl8pPr marL="3200400" algn="l" defTabSz="914400" rtl="0" eaLnBrk="1" latinLnBrk="0" hangingPunct="1">
      <a:defRPr sz="2400" kern="1200">
        <a:solidFill>
          <a:schemeClr val="tx1"/>
        </a:solidFill>
        <a:latin typeface="Arial" pitchFamily="34" charset="0"/>
        <a:ea typeface="ヒラギノ角ゴ Pro W3" charset="0"/>
        <a:cs typeface="ヒラギノ角ゴ Pro W3" charset="0"/>
      </a:defRPr>
    </a:lvl8pPr>
    <a:lvl9pPr marL="3657600" algn="l" defTabSz="914400" rtl="0" eaLnBrk="1" latinLnBrk="0" hangingPunct="1">
      <a:defRPr sz="2400" kern="1200">
        <a:solidFill>
          <a:schemeClr val="tx1"/>
        </a:solidFill>
        <a:latin typeface="Arial" pitchFamily="34" charset="0"/>
        <a:ea typeface="ヒラギノ角ゴ Pro W3" charset="0"/>
        <a:cs typeface="ヒラギノ角ゴ Pro W3" charset="0"/>
      </a:defRPr>
    </a:lvl9pPr>
  </p:defaultTextStyle>
  <p:extLst>
    <p:ext uri="{EFAFB233-063F-42B5-8137-9DF3F51BA10A}">
      <p15:sldGuideLst xmlns:p15="http://schemas.microsoft.com/office/powerpoint/2012/main">
        <p15:guide id="1" orient="horz" pos="1056">
          <p15:clr>
            <a:srgbClr val="A4A3A4"/>
          </p15:clr>
        </p15:guide>
        <p15:guide id="2" orient="horz" pos="3836">
          <p15:clr>
            <a:srgbClr val="A4A3A4"/>
          </p15:clr>
        </p15:guide>
        <p15:guide id="3" orient="horz" pos="716">
          <p15:clr>
            <a:srgbClr val="A4A3A4"/>
          </p15:clr>
        </p15:guide>
        <p15:guide id="4" pos="5544">
          <p15:clr>
            <a:srgbClr val="A4A3A4"/>
          </p15:clr>
        </p15:guide>
        <p15:guide id="5" pos="1680">
          <p15:clr>
            <a:srgbClr val="A4A3A4"/>
          </p15:clr>
        </p15:guide>
        <p15:guide id="6" pos="3112">
          <p15:clr>
            <a:srgbClr val="A4A3A4"/>
          </p15:clr>
        </p15:guide>
        <p15:guide id="7" pos="4684">
          <p15:clr>
            <a:srgbClr val="A4A3A4"/>
          </p15:clr>
        </p15:guide>
        <p15:guide id="8" pos="2112">
          <p15:clr>
            <a:srgbClr val="A4A3A4"/>
          </p15:clr>
        </p15:guide>
        <p15:guide id="9" pos="226">
          <p15:clr>
            <a:srgbClr val="A4A3A4"/>
          </p15:clr>
        </p15:guide>
        <p15:guide id="10" pos="3916">
          <p15:clr>
            <a:srgbClr val="A4A3A4"/>
          </p15:clr>
        </p15:guide>
        <p15:guide id="11" pos="274">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3156">
          <p15:clr>
            <a:srgbClr val="A4A3A4"/>
          </p15:clr>
        </p15:guide>
        <p15:guide id="4" pos="217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egan Anderson" initials="MA" lastIdx="9" clrIdx="0"/>
  <p:cmAuthor id="1" name="Carol Rosenthal" initials="CR" lastIdx="19" clrIdx="1"/>
  <p:cmAuthor id="2" name="Kelly Doherty" initials="KD" lastIdx="1" clrIdx="2"/>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6C"/>
    <a:srgbClr val="005DAA"/>
    <a:srgbClr val="5DAA00"/>
    <a:srgbClr val="C9DEE9"/>
    <a:srgbClr val="E6E5D8"/>
    <a:srgbClr val="00AEEF"/>
    <a:srgbClr val="003B6C"/>
    <a:srgbClr val="F7A81B"/>
    <a:srgbClr val="58585A"/>
    <a:srgbClr val="FF7600"/>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72" autoAdjust="0"/>
    <p:restoredTop sz="65079" autoAdjust="0"/>
  </p:normalViewPr>
  <p:slideViewPr>
    <p:cSldViewPr snapToGrid="0" snapToObjects="1">
      <p:cViewPr varScale="1">
        <p:scale>
          <a:sx n="46" d="100"/>
          <a:sy n="46" d="100"/>
        </p:scale>
        <p:origin x="1972" y="28"/>
      </p:cViewPr>
      <p:guideLst>
        <p:guide orient="horz" pos="1056"/>
        <p:guide orient="horz" pos="3836"/>
        <p:guide orient="horz" pos="716"/>
        <p:guide pos="5544"/>
        <p:guide pos="1680"/>
        <p:guide pos="3112"/>
        <p:guide pos="4684"/>
        <p:guide pos="2112"/>
        <p:guide pos="226"/>
        <p:guide pos="3916"/>
        <p:guide pos="274"/>
      </p:guideLst>
    </p:cSldViewPr>
  </p:slideViewPr>
  <p:outlineViewPr>
    <p:cViewPr>
      <p:scale>
        <a:sx n="75" d="100"/>
        <a:sy n="75" d="100"/>
      </p:scale>
      <p:origin x="784" y="16296"/>
    </p:cViewPr>
  </p:outlineViewPr>
  <p:notesTextViewPr>
    <p:cViewPr>
      <p:scale>
        <a:sx n="100" d="100"/>
        <a:sy n="100" d="100"/>
      </p:scale>
      <p:origin x="0" y="0"/>
    </p:cViewPr>
  </p:notesTextViewPr>
  <p:sorterViewPr>
    <p:cViewPr varScale="1">
      <p:scale>
        <a:sx n="100" d="100"/>
        <a:sy n="100" d="100"/>
      </p:scale>
      <p:origin x="0" y="-12240"/>
    </p:cViewPr>
  </p:sorterViewPr>
  <p:notesViewPr>
    <p:cSldViewPr>
      <p:cViewPr varScale="1">
        <p:scale>
          <a:sx n="96" d="100"/>
          <a:sy n="96" d="100"/>
        </p:scale>
        <p:origin x="3504" y="78"/>
      </p:cViewPr>
      <p:guideLst>
        <p:guide orient="horz" pos="3024"/>
        <p:guide pos="2304"/>
        <p:guide orient="horz" pos="3156"/>
        <p:guide pos="217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commentAuthors" Target="commen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85495" cy="501357"/>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966621" eaLnBrk="0" hangingPunct="0">
              <a:defRPr sz="1200"/>
            </a:lvl1pPr>
          </a:lstStyle>
          <a:p>
            <a:endParaRPr lang="en-US"/>
          </a:p>
        </p:txBody>
      </p:sp>
      <p:sp>
        <p:nvSpPr>
          <p:cNvPr id="19459" name="Rectangle 3"/>
          <p:cNvSpPr>
            <a:spLocks noGrp="1" noChangeArrowheads="1"/>
          </p:cNvSpPr>
          <p:nvPr>
            <p:ph type="dt" sz="quarter" idx="1"/>
          </p:nvPr>
        </p:nvSpPr>
        <p:spPr bwMode="auto">
          <a:xfrm>
            <a:off x="3902669" y="0"/>
            <a:ext cx="2985495" cy="501357"/>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966621" eaLnBrk="0" hangingPunct="0">
              <a:defRPr sz="1200"/>
            </a:lvl1pPr>
          </a:lstStyle>
          <a:p>
            <a:endParaRPr lang="en-US"/>
          </a:p>
        </p:txBody>
      </p:sp>
      <p:sp>
        <p:nvSpPr>
          <p:cNvPr id="19460" name="Rectangle 4"/>
          <p:cNvSpPr>
            <a:spLocks noGrp="1" noChangeArrowheads="1"/>
          </p:cNvSpPr>
          <p:nvPr>
            <p:ph type="ftr" sz="quarter" idx="2"/>
          </p:nvPr>
        </p:nvSpPr>
        <p:spPr bwMode="auto">
          <a:xfrm>
            <a:off x="0" y="9518944"/>
            <a:ext cx="2985495" cy="501356"/>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966621" eaLnBrk="0" hangingPunct="0">
              <a:defRPr sz="1200"/>
            </a:lvl1pPr>
          </a:lstStyle>
          <a:p>
            <a:endParaRPr lang="en-US"/>
          </a:p>
        </p:txBody>
      </p:sp>
      <p:sp>
        <p:nvSpPr>
          <p:cNvPr id="19461" name="Rectangle 5"/>
          <p:cNvSpPr>
            <a:spLocks noGrp="1" noChangeArrowheads="1"/>
          </p:cNvSpPr>
          <p:nvPr>
            <p:ph type="sldNum" sz="quarter" idx="3"/>
          </p:nvPr>
        </p:nvSpPr>
        <p:spPr bwMode="auto">
          <a:xfrm>
            <a:off x="3902669" y="9518944"/>
            <a:ext cx="2985495" cy="501356"/>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966621" eaLnBrk="0" hangingPunct="0">
              <a:defRPr sz="1200"/>
            </a:lvl1pPr>
          </a:lstStyle>
          <a:p>
            <a:fld id="{18AABC9F-9A3E-4DE3-BB7B-96B780F658D1}" type="slidenum">
              <a:rPr lang="en-US"/>
              <a:pPr/>
              <a:t>‹#›</a:t>
            </a:fld>
            <a:endParaRPr lang="en-US"/>
          </a:p>
        </p:txBody>
      </p:sp>
    </p:spTree>
    <p:extLst>
      <p:ext uri="{BB962C8B-B14F-4D97-AF65-F5344CB8AC3E}">
        <p14:creationId xmlns:p14="http://schemas.microsoft.com/office/powerpoint/2010/main" val="2378892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85495" cy="501357"/>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defTabSz="966621" eaLnBrk="0" hangingPunct="0">
              <a:defRPr sz="1200"/>
            </a:lvl1pPr>
          </a:lstStyle>
          <a:p>
            <a:endParaRPr lang="en-US"/>
          </a:p>
        </p:txBody>
      </p:sp>
      <p:sp>
        <p:nvSpPr>
          <p:cNvPr id="3075" name="Rectangle 3"/>
          <p:cNvSpPr>
            <a:spLocks noGrp="1" noChangeArrowheads="1"/>
          </p:cNvSpPr>
          <p:nvPr>
            <p:ph type="dt" idx="1"/>
          </p:nvPr>
        </p:nvSpPr>
        <p:spPr bwMode="auto">
          <a:xfrm>
            <a:off x="3902669" y="0"/>
            <a:ext cx="2985495" cy="501357"/>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lvl1pPr algn="r" defTabSz="966621" eaLnBrk="0" hangingPunct="0">
              <a:defRPr sz="1200"/>
            </a:lvl1pPr>
          </a:lstStyle>
          <a:p>
            <a:endParaRPr lang="en-US"/>
          </a:p>
        </p:txBody>
      </p:sp>
      <p:sp>
        <p:nvSpPr>
          <p:cNvPr id="37892" name="Rectangle 4"/>
          <p:cNvSpPr>
            <a:spLocks noGrp="1" noRot="1" noChangeAspect="1" noChangeArrowheads="1" noTextEdit="1"/>
          </p:cNvSpPr>
          <p:nvPr>
            <p:ph type="sldImg" idx="2"/>
          </p:nvPr>
        </p:nvSpPr>
        <p:spPr bwMode="auto">
          <a:xfrm>
            <a:off x="939800" y="750888"/>
            <a:ext cx="5008563" cy="3757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8736" y="4760328"/>
            <a:ext cx="5050695" cy="4508794"/>
          </a:xfrm>
          <a:prstGeom prst="rect">
            <a:avLst/>
          </a:prstGeom>
          <a:noFill/>
          <a:ln w="9525">
            <a:noFill/>
            <a:miter lim="800000"/>
            <a:headEnd/>
            <a:tailEnd/>
          </a:ln>
        </p:spPr>
        <p:txBody>
          <a:bodyPr vert="horz" wrap="square" lIns="96653" tIns="48327" rIns="96653" bIns="483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9518944"/>
            <a:ext cx="2985495" cy="501356"/>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defTabSz="966621" eaLnBrk="0" hangingPunct="0">
              <a:defRPr sz="1200"/>
            </a:lvl1pPr>
          </a:lstStyle>
          <a:p>
            <a:endParaRPr lang="en-US"/>
          </a:p>
        </p:txBody>
      </p:sp>
      <p:sp>
        <p:nvSpPr>
          <p:cNvPr id="3079" name="Rectangle 7"/>
          <p:cNvSpPr>
            <a:spLocks noGrp="1" noChangeArrowheads="1"/>
          </p:cNvSpPr>
          <p:nvPr>
            <p:ph type="sldNum" sz="quarter" idx="5"/>
          </p:nvPr>
        </p:nvSpPr>
        <p:spPr bwMode="auto">
          <a:xfrm>
            <a:off x="3902669" y="9518944"/>
            <a:ext cx="2985495" cy="501356"/>
          </a:xfrm>
          <a:prstGeom prst="rect">
            <a:avLst/>
          </a:prstGeom>
          <a:noFill/>
          <a:ln w="9525">
            <a:noFill/>
            <a:miter lim="800000"/>
            <a:headEnd/>
            <a:tailEnd/>
          </a:ln>
        </p:spPr>
        <p:txBody>
          <a:bodyPr vert="horz" wrap="square" lIns="96653" tIns="48327" rIns="96653" bIns="48327" numCol="1" anchor="b" anchorCtr="0" compatLnSpc="1">
            <a:prstTxWarp prst="textNoShape">
              <a:avLst/>
            </a:prstTxWarp>
          </a:bodyPr>
          <a:lstStyle>
            <a:lvl1pPr algn="r" defTabSz="966621" eaLnBrk="0" hangingPunct="0">
              <a:defRPr sz="1200"/>
            </a:lvl1pPr>
          </a:lstStyle>
          <a:p>
            <a:fld id="{9E247F0B-6192-46E5-A12D-101D916223CC}" type="slidenum">
              <a:rPr lang="en-US"/>
              <a:pPr/>
              <a:t>‹#›</a:t>
            </a:fld>
            <a:endParaRPr lang="en-US"/>
          </a:p>
        </p:txBody>
      </p:sp>
    </p:spTree>
    <p:extLst>
      <p:ext uri="{BB962C8B-B14F-4D97-AF65-F5344CB8AC3E}">
        <p14:creationId xmlns:p14="http://schemas.microsoft.com/office/powerpoint/2010/main" val="4354886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1pPr>
    <a:lvl2pPr marL="4572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2pPr>
    <a:lvl3pPr marL="9144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3pPr>
    <a:lvl4pPr marL="13716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4pPr>
    <a:lvl5pPr marL="1828800" algn="l" rtl="0" eaLnBrk="0" fontAlgn="base" hangingPunct="0">
      <a:spcBef>
        <a:spcPct val="30000"/>
      </a:spcBef>
      <a:spcAft>
        <a:spcPct val="0"/>
      </a:spcAft>
      <a:defRPr sz="1200" kern="1200">
        <a:solidFill>
          <a:schemeClr val="tx1"/>
        </a:solidFill>
        <a:latin typeface="Arial" pitchFamily="-107" charset="0"/>
        <a:ea typeface="ヒラギノ角ゴ Pro W3" pitchFamily="-107" charset="-128"/>
        <a:cs typeface="ヒラギノ角ゴ Pro W3" pitchFamily="-107"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sz="2500">
                <a:solidFill>
                  <a:schemeClr val="tx1"/>
                </a:solidFill>
                <a:latin typeface="Arial" pitchFamily="34" charset="0"/>
                <a:ea typeface="ヒラギノ角ゴ Pro W3" charset="0"/>
                <a:cs typeface="ヒラギノ角ゴ Pro W3" charset="0"/>
              </a:defRPr>
            </a:lvl1pPr>
            <a:lvl2pPr marL="770662" indent="-296408" defTabSz="966621" eaLnBrk="0" hangingPunct="0">
              <a:defRPr sz="2500">
                <a:solidFill>
                  <a:schemeClr val="tx1"/>
                </a:solidFill>
                <a:latin typeface="Arial" pitchFamily="34" charset="0"/>
                <a:ea typeface="ヒラギノ角ゴ Pro W3" charset="0"/>
                <a:cs typeface="ヒラギノ角ゴ Pro W3" charset="0"/>
              </a:defRPr>
            </a:lvl2pPr>
            <a:lvl3pPr marL="1185634" indent="-237127" defTabSz="966621" eaLnBrk="0" hangingPunct="0">
              <a:defRPr sz="2500">
                <a:solidFill>
                  <a:schemeClr val="tx1"/>
                </a:solidFill>
                <a:latin typeface="Arial" pitchFamily="34" charset="0"/>
                <a:ea typeface="ヒラギノ角ゴ Pro W3" charset="0"/>
                <a:cs typeface="ヒラギノ角ゴ Pro W3" charset="0"/>
              </a:defRPr>
            </a:lvl3pPr>
            <a:lvl4pPr marL="1659887" indent="-237127" defTabSz="966621" eaLnBrk="0" hangingPunct="0">
              <a:defRPr sz="2500">
                <a:solidFill>
                  <a:schemeClr val="tx1"/>
                </a:solidFill>
                <a:latin typeface="Arial" pitchFamily="34" charset="0"/>
                <a:ea typeface="ヒラギノ角ゴ Pro W3" charset="0"/>
                <a:cs typeface="ヒラギノ角ゴ Pro W3" charset="0"/>
              </a:defRPr>
            </a:lvl4pPr>
            <a:lvl5pPr marL="2134141" indent="-237127" defTabSz="966621" eaLnBrk="0" hangingPunct="0">
              <a:defRPr sz="2500">
                <a:solidFill>
                  <a:schemeClr val="tx1"/>
                </a:solidFill>
                <a:latin typeface="Arial" pitchFamily="34" charset="0"/>
                <a:ea typeface="ヒラギノ角ゴ Pro W3" charset="0"/>
                <a:cs typeface="ヒラギノ角ゴ Pro W3" charset="0"/>
              </a:defRPr>
            </a:lvl5pPr>
            <a:lvl6pPr marL="260839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6pPr>
            <a:lvl7pPr marL="3082648"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7pPr>
            <a:lvl8pPr marL="3556902"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8pPr>
            <a:lvl9pPr marL="403115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9pPr>
          </a:lstStyle>
          <a:p>
            <a:fld id="{AFC7913A-499C-4AA0-A75B-D2BCEC2E0E56}" type="slidenum">
              <a:rPr lang="en-US" sz="1200">
                <a:solidFill>
                  <a:srgbClr val="000000"/>
                </a:solidFill>
              </a:rPr>
              <a:pPr/>
              <a:t>1</a:t>
            </a:fld>
            <a:endParaRPr lang="en-US" sz="1200">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ヒラギノ角ゴ Pro W3" charset="0"/>
              <a:cs typeface="ヒラギノ角ゴ Pro W3" charset="0"/>
            </a:endParaRPr>
          </a:p>
        </p:txBody>
      </p:sp>
    </p:spTree>
    <p:extLst>
      <p:ext uri="{BB962C8B-B14F-4D97-AF65-F5344CB8AC3E}">
        <p14:creationId xmlns:p14="http://schemas.microsoft.com/office/powerpoint/2010/main" val="60923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スライド イメージ プレースホルダ 1"/>
          <p:cNvSpPr>
            <a:spLocks noGrp="1" noRot="1" noChangeAspect="1" noTextEdit="1"/>
          </p:cNvSpPr>
          <p:nvPr>
            <p:ph type="sldImg"/>
          </p:nvPr>
        </p:nvSpPr>
        <p:spPr bwMode="auto">
          <a:xfrm>
            <a:off x="1063625" y="158750"/>
            <a:ext cx="4330700" cy="32496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ノート プレースホルダ 2"/>
          <p:cNvSpPr>
            <a:spLocks noGrp="1"/>
          </p:cNvSpPr>
          <p:nvPr>
            <p:ph type="body" idx="1"/>
          </p:nvPr>
        </p:nvSpPr>
        <p:spPr bwMode="auto">
          <a:xfrm>
            <a:off x="645765" y="3668146"/>
            <a:ext cx="5166122" cy="5159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p:txBody>
      </p:sp>
      <p:sp>
        <p:nvSpPr>
          <p:cNvPr id="3789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2FDF5A-9CE4-482F-AD6B-464737AFD869}" type="slidenum">
              <a:rPr lang="en-US" altLang="ja-JP" smtClean="0">
                <a:solidFill>
                  <a:prstClr val="black"/>
                </a:solidFill>
              </a:rPr>
              <a:pPr>
                <a:spcBef>
                  <a:spcPct val="0"/>
                </a:spcBef>
              </a:pPr>
              <a:t>14</a:t>
            </a:fld>
            <a:endParaRPr lang="en-US" altLang="ja-JP" smtClean="0">
              <a:solidFill>
                <a:prstClr val="black"/>
              </a:solidFill>
            </a:endParaRPr>
          </a:p>
        </p:txBody>
      </p:sp>
    </p:spTree>
    <p:extLst>
      <p:ext uri="{BB962C8B-B14F-4D97-AF65-F5344CB8AC3E}">
        <p14:creationId xmlns:p14="http://schemas.microsoft.com/office/powerpoint/2010/main" val="3263222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スライド イメージ プレースホルダ 1"/>
          <p:cNvSpPr>
            <a:spLocks noGrp="1" noRot="1" noChangeAspect="1" noTextEdit="1"/>
          </p:cNvSpPr>
          <p:nvPr>
            <p:ph type="sldImg"/>
          </p:nvPr>
        </p:nvSpPr>
        <p:spPr bwMode="auto">
          <a:xfrm>
            <a:off x="844550" y="369888"/>
            <a:ext cx="4768850"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a:xfrm>
            <a:off x="645765" y="4383882"/>
            <a:ext cx="5166122" cy="4443526"/>
          </a:xfrm>
        </p:spPr>
        <p:txBody>
          <a:bodyPr>
            <a:normAutofit/>
          </a:bodyPr>
          <a:lstStyle/>
          <a:p>
            <a:pPr>
              <a:buFont typeface="Arial" pitchFamily="34" charset="0"/>
              <a:buNone/>
              <a:defRPr/>
            </a:pPr>
            <a:endParaRPr lang="ja-JP" altLang="en-US" dirty="0" smtClean="0">
              <a:effectLst>
                <a:outerShdw blurRad="38100" dist="38100" dir="2700000" algn="tl">
                  <a:srgbClr val="C0C0C0"/>
                </a:outerShdw>
              </a:effectLst>
            </a:endParaRPr>
          </a:p>
        </p:txBody>
      </p:sp>
      <p:sp>
        <p:nvSpPr>
          <p:cNvPr id="3994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492F77-52C7-411B-9391-CBB4AA4DD1F3}" type="slidenum">
              <a:rPr lang="en-US" altLang="ja-JP" smtClean="0">
                <a:solidFill>
                  <a:prstClr val="black"/>
                </a:solidFill>
              </a:rPr>
              <a:pPr>
                <a:spcBef>
                  <a:spcPct val="0"/>
                </a:spcBef>
              </a:pPr>
              <a:t>15</a:t>
            </a:fld>
            <a:endParaRPr lang="en-US" altLang="ja-JP" smtClean="0">
              <a:solidFill>
                <a:prstClr val="black"/>
              </a:solidFill>
            </a:endParaRPr>
          </a:p>
        </p:txBody>
      </p:sp>
    </p:spTree>
    <p:extLst>
      <p:ext uri="{BB962C8B-B14F-4D97-AF65-F5344CB8AC3E}">
        <p14:creationId xmlns:p14="http://schemas.microsoft.com/office/powerpoint/2010/main" val="323411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smtClean="0"/>
          </a:p>
        </p:txBody>
      </p:sp>
      <p:sp>
        <p:nvSpPr>
          <p:cNvPr id="4198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0278EA7-AC3D-477B-AA3D-F81E4C17292E}" type="slidenum">
              <a:rPr lang="en-US" altLang="ja-JP" smtClean="0">
                <a:solidFill>
                  <a:prstClr val="black"/>
                </a:solidFill>
              </a:rPr>
              <a:pPr>
                <a:spcBef>
                  <a:spcPct val="0"/>
                </a:spcBef>
              </a:pPr>
              <a:t>16</a:t>
            </a:fld>
            <a:endParaRPr lang="en-US" altLang="ja-JP" smtClean="0">
              <a:solidFill>
                <a:prstClr val="black"/>
              </a:solidFill>
            </a:endParaRPr>
          </a:p>
        </p:txBody>
      </p:sp>
    </p:spTree>
    <p:extLst>
      <p:ext uri="{BB962C8B-B14F-4D97-AF65-F5344CB8AC3E}">
        <p14:creationId xmlns:p14="http://schemas.microsoft.com/office/powerpoint/2010/main" val="36746024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スライド イメージ プレースホルダ 1"/>
          <p:cNvSpPr>
            <a:spLocks noGrp="1" noRot="1" noChangeAspect="1" noTextEdit="1"/>
          </p:cNvSpPr>
          <p:nvPr>
            <p:ph type="sldImg"/>
          </p:nvPr>
        </p:nvSpPr>
        <p:spPr bwMode="auto">
          <a:xfrm>
            <a:off x="842963" y="584200"/>
            <a:ext cx="4772025" cy="35798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b="1" smtClean="0"/>
          </a:p>
          <a:p>
            <a:endParaRPr lang="en-US" altLang="ja-JP" b="1" smtClean="0"/>
          </a:p>
          <a:p>
            <a:endParaRPr kumimoji="1" lang="ja-JP" altLang="en-US" smtClean="0"/>
          </a:p>
        </p:txBody>
      </p:sp>
      <p:sp>
        <p:nvSpPr>
          <p:cNvPr id="4403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5321728-BE9A-49E5-B01F-79C1A477DAEB}" type="slidenum">
              <a:rPr lang="en-US" altLang="ja-JP" smtClean="0">
                <a:solidFill>
                  <a:prstClr val="black"/>
                </a:solidFill>
              </a:rPr>
              <a:pPr>
                <a:spcBef>
                  <a:spcPct val="0"/>
                </a:spcBef>
              </a:pPr>
              <a:t>17</a:t>
            </a:fld>
            <a:endParaRPr lang="en-US" altLang="ja-JP" smtClean="0">
              <a:solidFill>
                <a:prstClr val="black"/>
              </a:solidFill>
            </a:endParaRPr>
          </a:p>
        </p:txBody>
      </p:sp>
    </p:spTree>
    <p:extLst>
      <p:ext uri="{BB962C8B-B14F-4D97-AF65-F5344CB8AC3E}">
        <p14:creationId xmlns:p14="http://schemas.microsoft.com/office/powerpoint/2010/main" val="1113189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ノート プレースホルダ 2"/>
          <p:cNvSpPr>
            <a:spLocks noGrp="1"/>
          </p:cNvSpPr>
          <p:nvPr>
            <p:ph type="body" idx="1"/>
          </p:nvPr>
        </p:nvSpPr>
        <p:spPr/>
        <p:txBody>
          <a:bodyPr>
            <a:normAutofit/>
          </a:bodyPr>
          <a:lstStyle/>
          <a:p>
            <a:pPr>
              <a:defRPr/>
            </a:pPr>
            <a:endParaRPr lang="en-US" altLang="ja-JP" dirty="0" smtClean="0"/>
          </a:p>
          <a:p>
            <a:pPr marL="228600" indent="-228600">
              <a:defRPr/>
            </a:pPr>
            <a:endParaRPr lang="en-US" altLang="ja-JP" dirty="0" smtClean="0"/>
          </a:p>
          <a:p>
            <a:pPr marL="228600" indent="-228600">
              <a:defRPr/>
            </a:pPr>
            <a:endParaRPr lang="ja-JP" altLang="ja-JP" dirty="0" smtClean="0"/>
          </a:p>
          <a:p>
            <a:pPr>
              <a:defRPr/>
            </a:pPr>
            <a:endParaRPr kumimoji="1" lang="ja-JP" altLang="en-US" dirty="0"/>
          </a:p>
        </p:txBody>
      </p:sp>
      <p:sp>
        <p:nvSpPr>
          <p:cNvPr id="460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5EAE28-8387-4FC9-982E-98C8003D5A6E}" type="slidenum">
              <a:rPr lang="en-US" altLang="ja-JP" smtClean="0">
                <a:solidFill>
                  <a:prstClr val="black"/>
                </a:solidFill>
              </a:rPr>
              <a:pPr>
                <a:spcBef>
                  <a:spcPct val="0"/>
                </a:spcBef>
              </a:pPr>
              <a:t>18</a:t>
            </a:fld>
            <a:endParaRPr lang="en-US" altLang="ja-JP" smtClean="0">
              <a:solidFill>
                <a:prstClr val="black"/>
              </a:solidFill>
            </a:endParaRPr>
          </a:p>
        </p:txBody>
      </p:sp>
    </p:spTree>
    <p:extLst>
      <p:ext uri="{BB962C8B-B14F-4D97-AF65-F5344CB8AC3E}">
        <p14:creationId xmlns:p14="http://schemas.microsoft.com/office/powerpoint/2010/main" val="3994019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a:p>
            <a:endParaRPr kumimoji="1" lang="ja-JP" altLang="en-US" smtClean="0"/>
          </a:p>
        </p:txBody>
      </p:sp>
      <p:sp>
        <p:nvSpPr>
          <p:cNvPr id="4813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3D81E3-C9BD-446E-B768-D5F4BA8AC947}" type="slidenum">
              <a:rPr lang="en-US" altLang="ja-JP" smtClean="0">
                <a:solidFill>
                  <a:prstClr val="black"/>
                </a:solidFill>
              </a:rPr>
              <a:pPr>
                <a:spcBef>
                  <a:spcPct val="0"/>
                </a:spcBef>
              </a:pPr>
              <a:t>19</a:t>
            </a:fld>
            <a:endParaRPr lang="en-US" altLang="ja-JP" smtClean="0">
              <a:solidFill>
                <a:prstClr val="black"/>
              </a:solidFill>
            </a:endParaRPr>
          </a:p>
        </p:txBody>
      </p:sp>
    </p:spTree>
    <p:extLst>
      <p:ext uri="{BB962C8B-B14F-4D97-AF65-F5344CB8AC3E}">
        <p14:creationId xmlns:p14="http://schemas.microsoft.com/office/powerpoint/2010/main" val="22075738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スライド イメージ プレースホルダ 1"/>
          <p:cNvSpPr>
            <a:spLocks noGrp="1" noRot="1" noChangeAspect="1" noTextEdit="1"/>
          </p:cNvSpPr>
          <p:nvPr>
            <p:ph type="sldImg"/>
          </p:nvPr>
        </p:nvSpPr>
        <p:spPr bwMode="auto">
          <a:xfrm>
            <a:off x="955675" y="198438"/>
            <a:ext cx="4546600" cy="34115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ノート プレースホルダ 2"/>
          <p:cNvSpPr>
            <a:spLocks noGrp="1"/>
          </p:cNvSpPr>
          <p:nvPr>
            <p:ph type="body" idx="1"/>
          </p:nvPr>
        </p:nvSpPr>
        <p:spPr bwMode="auto">
          <a:xfrm>
            <a:off x="645765" y="3737731"/>
            <a:ext cx="5166122" cy="545748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smtClean="0"/>
          </a:p>
        </p:txBody>
      </p:sp>
      <p:sp>
        <p:nvSpPr>
          <p:cNvPr id="501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A3C5A67-F2B3-4636-96C3-53C82D2EFBF2}" type="slidenum">
              <a:rPr lang="en-US" altLang="ja-JP" smtClean="0">
                <a:solidFill>
                  <a:prstClr val="black"/>
                </a:solidFill>
              </a:rPr>
              <a:pPr>
                <a:spcBef>
                  <a:spcPct val="0"/>
                </a:spcBef>
              </a:pPr>
              <a:t>20</a:t>
            </a:fld>
            <a:endParaRPr lang="en-US" altLang="ja-JP" smtClean="0">
              <a:solidFill>
                <a:prstClr val="black"/>
              </a:solidFill>
            </a:endParaRPr>
          </a:p>
        </p:txBody>
      </p:sp>
    </p:spTree>
    <p:extLst>
      <p:ext uri="{BB962C8B-B14F-4D97-AF65-F5344CB8AC3E}">
        <p14:creationId xmlns:p14="http://schemas.microsoft.com/office/powerpoint/2010/main" val="4018555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スライド イメージ プレースホルダ 1"/>
          <p:cNvSpPr>
            <a:spLocks noGrp="1" noRot="1" noChangeAspect="1" noTextEdit="1"/>
          </p:cNvSpPr>
          <p:nvPr>
            <p:ph type="sldImg"/>
          </p:nvPr>
        </p:nvSpPr>
        <p:spPr bwMode="auto">
          <a:xfrm>
            <a:off x="844550" y="250825"/>
            <a:ext cx="4768850"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ノート プレースホルダ 2"/>
          <p:cNvSpPr>
            <a:spLocks noGrp="1"/>
          </p:cNvSpPr>
          <p:nvPr>
            <p:ph type="body" idx="1"/>
          </p:nvPr>
        </p:nvSpPr>
        <p:spPr bwMode="auto">
          <a:xfrm>
            <a:off x="645765" y="3827199"/>
            <a:ext cx="5166122" cy="500020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ja-JP" smtClean="0"/>
          </a:p>
          <a:p>
            <a:endParaRPr kumimoji="1" lang="en-US" altLang="ja-JP" smtClean="0"/>
          </a:p>
          <a:p>
            <a:endParaRPr kumimoji="1" lang="ja-JP" altLang="en-US" smtClean="0"/>
          </a:p>
        </p:txBody>
      </p:sp>
      <p:sp>
        <p:nvSpPr>
          <p:cNvPr id="522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653F7CC-A47D-4A60-B93C-76D2735F920C}" type="slidenum">
              <a:rPr lang="en-US" altLang="ja-JP" smtClean="0">
                <a:solidFill>
                  <a:prstClr val="black"/>
                </a:solidFill>
              </a:rPr>
              <a:pPr>
                <a:spcBef>
                  <a:spcPct val="0"/>
                </a:spcBef>
              </a:pPr>
              <a:t>21</a:t>
            </a:fld>
            <a:endParaRPr lang="en-US" altLang="ja-JP" smtClean="0">
              <a:solidFill>
                <a:prstClr val="black"/>
              </a:solidFill>
            </a:endParaRPr>
          </a:p>
        </p:txBody>
      </p:sp>
    </p:spTree>
    <p:extLst>
      <p:ext uri="{BB962C8B-B14F-4D97-AF65-F5344CB8AC3E}">
        <p14:creationId xmlns:p14="http://schemas.microsoft.com/office/powerpoint/2010/main" val="33702033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sz="2500">
                <a:solidFill>
                  <a:schemeClr val="tx1"/>
                </a:solidFill>
                <a:latin typeface="Arial" pitchFamily="34" charset="0"/>
                <a:ea typeface="ヒラギノ角ゴ Pro W3" charset="0"/>
                <a:cs typeface="ヒラギノ角ゴ Pro W3" charset="0"/>
              </a:defRPr>
            </a:lvl1pPr>
            <a:lvl2pPr marL="770662" indent="-296408" defTabSz="966621" eaLnBrk="0" hangingPunct="0">
              <a:defRPr sz="2500">
                <a:solidFill>
                  <a:schemeClr val="tx1"/>
                </a:solidFill>
                <a:latin typeface="Arial" pitchFamily="34" charset="0"/>
                <a:ea typeface="ヒラギノ角ゴ Pro W3" charset="0"/>
                <a:cs typeface="ヒラギノ角ゴ Pro W3" charset="0"/>
              </a:defRPr>
            </a:lvl2pPr>
            <a:lvl3pPr marL="1185634" indent="-237127" defTabSz="966621" eaLnBrk="0" hangingPunct="0">
              <a:defRPr sz="2500">
                <a:solidFill>
                  <a:schemeClr val="tx1"/>
                </a:solidFill>
                <a:latin typeface="Arial" pitchFamily="34" charset="0"/>
                <a:ea typeface="ヒラギノ角ゴ Pro W3" charset="0"/>
                <a:cs typeface="ヒラギノ角ゴ Pro W3" charset="0"/>
              </a:defRPr>
            </a:lvl3pPr>
            <a:lvl4pPr marL="1659887" indent="-237127" defTabSz="966621" eaLnBrk="0" hangingPunct="0">
              <a:defRPr sz="2500">
                <a:solidFill>
                  <a:schemeClr val="tx1"/>
                </a:solidFill>
                <a:latin typeface="Arial" pitchFamily="34" charset="0"/>
                <a:ea typeface="ヒラギノ角ゴ Pro W3" charset="0"/>
                <a:cs typeface="ヒラギノ角ゴ Pro W3" charset="0"/>
              </a:defRPr>
            </a:lvl4pPr>
            <a:lvl5pPr marL="2134141" indent="-237127" defTabSz="966621" eaLnBrk="0" hangingPunct="0">
              <a:defRPr sz="2500">
                <a:solidFill>
                  <a:schemeClr val="tx1"/>
                </a:solidFill>
                <a:latin typeface="Arial" pitchFamily="34" charset="0"/>
                <a:ea typeface="ヒラギノ角ゴ Pro W3" charset="0"/>
                <a:cs typeface="ヒラギノ角ゴ Pro W3" charset="0"/>
              </a:defRPr>
            </a:lvl5pPr>
            <a:lvl6pPr marL="260839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6pPr>
            <a:lvl7pPr marL="3082648"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7pPr>
            <a:lvl8pPr marL="3556902"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8pPr>
            <a:lvl9pPr marL="403115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9pPr>
          </a:lstStyle>
          <a:p>
            <a:fld id="{AFC7913A-499C-4AA0-A75B-D2BCEC2E0E56}" type="slidenum">
              <a:rPr lang="en-US" sz="1200">
                <a:solidFill>
                  <a:srgbClr val="000000"/>
                </a:solidFill>
              </a:rPr>
              <a:pPr/>
              <a:t>22</a:t>
            </a:fld>
            <a:endParaRPr lang="en-US" sz="1200">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ヒラギノ角ゴ Pro W3" charset="0"/>
              <a:cs typeface="ヒラギノ角ゴ Pro W3" charset="0"/>
            </a:endParaRPr>
          </a:p>
        </p:txBody>
      </p:sp>
    </p:spTree>
    <p:extLst>
      <p:ext uri="{BB962C8B-B14F-4D97-AF65-F5344CB8AC3E}">
        <p14:creationId xmlns:p14="http://schemas.microsoft.com/office/powerpoint/2010/main" val="2339405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xfrm>
            <a:off x="933450" y="715963"/>
            <a:ext cx="4768850"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smtClean="0"/>
          </a:p>
        </p:txBody>
      </p:sp>
      <p:sp>
        <p:nvSpPr>
          <p:cNvPr id="563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CE4C36D-A832-4327-8D35-1DCC44112F35}" type="slidenum">
              <a:rPr lang="en-US" altLang="ja-JP" smtClean="0">
                <a:solidFill>
                  <a:prstClr val="black"/>
                </a:solidFill>
              </a:rPr>
              <a:pPr>
                <a:spcBef>
                  <a:spcPct val="0"/>
                </a:spcBef>
              </a:pPr>
              <a:t>23</a:t>
            </a:fld>
            <a:endParaRPr lang="en-US" altLang="ja-JP" smtClean="0">
              <a:solidFill>
                <a:prstClr val="black"/>
              </a:solidFill>
            </a:endParaRPr>
          </a:p>
        </p:txBody>
      </p:sp>
    </p:spTree>
    <p:extLst>
      <p:ext uri="{BB962C8B-B14F-4D97-AF65-F5344CB8AC3E}">
        <p14:creationId xmlns:p14="http://schemas.microsoft.com/office/powerpoint/2010/main" val="19396202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sz="2500">
                <a:solidFill>
                  <a:schemeClr val="tx1"/>
                </a:solidFill>
                <a:latin typeface="Arial" pitchFamily="34" charset="0"/>
                <a:ea typeface="ヒラギノ角ゴ Pro W3" charset="0"/>
                <a:cs typeface="ヒラギノ角ゴ Pro W3" charset="0"/>
              </a:defRPr>
            </a:lvl1pPr>
            <a:lvl2pPr marL="770662" indent="-296408" defTabSz="966621" eaLnBrk="0" hangingPunct="0">
              <a:defRPr sz="2500">
                <a:solidFill>
                  <a:schemeClr val="tx1"/>
                </a:solidFill>
                <a:latin typeface="Arial" pitchFamily="34" charset="0"/>
                <a:ea typeface="ヒラギノ角ゴ Pro W3" charset="0"/>
                <a:cs typeface="ヒラギノ角ゴ Pro W3" charset="0"/>
              </a:defRPr>
            </a:lvl2pPr>
            <a:lvl3pPr marL="1185634" indent="-237127" defTabSz="966621" eaLnBrk="0" hangingPunct="0">
              <a:defRPr sz="2500">
                <a:solidFill>
                  <a:schemeClr val="tx1"/>
                </a:solidFill>
                <a:latin typeface="Arial" pitchFamily="34" charset="0"/>
                <a:ea typeface="ヒラギノ角ゴ Pro W3" charset="0"/>
                <a:cs typeface="ヒラギノ角ゴ Pro W3" charset="0"/>
              </a:defRPr>
            </a:lvl3pPr>
            <a:lvl4pPr marL="1659887" indent="-237127" defTabSz="966621" eaLnBrk="0" hangingPunct="0">
              <a:defRPr sz="2500">
                <a:solidFill>
                  <a:schemeClr val="tx1"/>
                </a:solidFill>
                <a:latin typeface="Arial" pitchFamily="34" charset="0"/>
                <a:ea typeface="ヒラギノ角ゴ Pro W3" charset="0"/>
                <a:cs typeface="ヒラギノ角ゴ Pro W3" charset="0"/>
              </a:defRPr>
            </a:lvl4pPr>
            <a:lvl5pPr marL="2134141" indent="-237127" defTabSz="966621" eaLnBrk="0" hangingPunct="0">
              <a:defRPr sz="2500">
                <a:solidFill>
                  <a:schemeClr val="tx1"/>
                </a:solidFill>
                <a:latin typeface="Arial" pitchFamily="34" charset="0"/>
                <a:ea typeface="ヒラギノ角ゴ Pro W3" charset="0"/>
                <a:cs typeface="ヒラギノ角ゴ Pro W3" charset="0"/>
              </a:defRPr>
            </a:lvl5pPr>
            <a:lvl6pPr marL="260839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6pPr>
            <a:lvl7pPr marL="3082648"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7pPr>
            <a:lvl8pPr marL="3556902"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8pPr>
            <a:lvl9pPr marL="403115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9pPr>
          </a:lstStyle>
          <a:p>
            <a:fld id="{AFC7913A-499C-4AA0-A75B-D2BCEC2E0E56}" type="slidenum">
              <a:rPr lang="en-US" sz="1200"/>
              <a:pPr/>
              <a:t>3</a:t>
            </a:fld>
            <a:endParaRPr lang="en-US" sz="120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a typeface="ヒラギノ角ゴ Pro W3" charset="0"/>
              <a:cs typeface="ヒラギノ角ゴ Pro W3" charset="0"/>
            </a:endParaRPr>
          </a:p>
        </p:txBody>
      </p:sp>
    </p:spTree>
    <p:extLst>
      <p:ext uri="{BB962C8B-B14F-4D97-AF65-F5344CB8AC3E}">
        <p14:creationId xmlns:p14="http://schemas.microsoft.com/office/powerpoint/2010/main" val="36221084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p:txBody>
      </p:sp>
      <p:sp>
        <p:nvSpPr>
          <p:cNvPr id="583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E3E0491-40BF-432E-8EFD-A8477EA62EFF}" type="slidenum">
              <a:rPr lang="en-US" altLang="ja-JP" smtClean="0">
                <a:solidFill>
                  <a:prstClr val="black"/>
                </a:solidFill>
              </a:rPr>
              <a:pPr>
                <a:spcBef>
                  <a:spcPct val="0"/>
                </a:spcBef>
              </a:pPr>
              <a:t>24</a:t>
            </a:fld>
            <a:endParaRPr lang="en-US" altLang="ja-JP" smtClean="0">
              <a:solidFill>
                <a:prstClr val="black"/>
              </a:solidFill>
            </a:endParaRPr>
          </a:p>
        </p:txBody>
      </p:sp>
    </p:spTree>
    <p:extLst>
      <p:ext uri="{BB962C8B-B14F-4D97-AF65-F5344CB8AC3E}">
        <p14:creationId xmlns:p14="http://schemas.microsoft.com/office/powerpoint/2010/main" val="1979325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ノート プレースホルダ 2"/>
          <p:cNvSpPr>
            <a:spLocks noGrp="1"/>
          </p:cNvSpPr>
          <p:nvPr>
            <p:ph type="body" idx="1"/>
          </p:nvPr>
        </p:nvSpPr>
        <p:spPr bwMode="auto">
          <a:xfrm>
            <a:off x="699579" y="4532993"/>
            <a:ext cx="5318595" cy="42944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p:txBody>
      </p:sp>
      <p:sp>
        <p:nvSpPr>
          <p:cNvPr id="6042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C89A74-CA1A-40A4-B0A0-62F8565A37B2}" type="slidenum">
              <a:rPr lang="en-US" altLang="ja-JP" smtClean="0">
                <a:solidFill>
                  <a:prstClr val="black"/>
                </a:solidFill>
              </a:rPr>
              <a:pPr>
                <a:spcBef>
                  <a:spcPct val="0"/>
                </a:spcBef>
              </a:pPr>
              <a:t>25</a:t>
            </a:fld>
            <a:endParaRPr lang="en-US" altLang="ja-JP" smtClean="0">
              <a:solidFill>
                <a:prstClr val="black"/>
              </a:solidFill>
            </a:endParaRPr>
          </a:p>
        </p:txBody>
      </p:sp>
    </p:spTree>
    <p:extLst>
      <p:ext uri="{BB962C8B-B14F-4D97-AF65-F5344CB8AC3E}">
        <p14:creationId xmlns:p14="http://schemas.microsoft.com/office/powerpoint/2010/main" val="8101704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smtClean="0"/>
          </a:p>
        </p:txBody>
      </p:sp>
      <p:sp>
        <p:nvSpPr>
          <p:cNvPr id="6246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543B107-7308-456F-83DE-61394EB8DDBD}" type="slidenum">
              <a:rPr lang="en-US" altLang="ja-JP" smtClean="0">
                <a:solidFill>
                  <a:prstClr val="black"/>
                </a:solidFill>
              </a:rPr>
              <a:pPr>
                <a:spcBef>
                  <a:spcPct val="0"/>
                </a:spcBef>
              </a:pPr>
              <a:t>26</a:t>
            </a:fld>
            <a:endParaRPr lang="en-US" altLang="ja-JP" smtClean="0">
              <a:solidFill>
                <a:prstClr val="black"/>
              </a:solidFill>
            </a:endParaRPr>
          </a:p>
        </p:txBody>
      </p:sp>
    </p:spTree>
    <p:extLst>
      <p:ext uri="{BB962C8B-B14F-4D97-AF65-F5344CB8AC3E}">
        <p14:creationId xmlns:p14="http://schemas.microsoft.com/office/powerpoint/2010/main" val="505294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p:txBody>
      </p:sp>
      <p:sp>
        <p:nvSpPr>
          <p:cNvPr id="6451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62BD330-D647-4295-A4DA-1226DEC7F3C2}" type="slidenum">
              <a:rPr lang="en-US" altLang="ja-JP" smtClean="0">
                <a:solidFill>
                  <a:prstClr val="black"/>
                </a:solidFill>
              </a:rPr>
              <a:pPr>
                <a:spcBef>
                  <a:spcPct val="0"/>
                </a:spcBef>
              </a:pPr>
              <a:t>27</a:t>
            </a:fld>
            <a:endParaRPr lang="en-US" altLang="ja-JP" smtClean="0">
              <a:solidFill>
                <a:prstClr val="black"/>
              </a:solidFill>
            </a:endParaRPr>
          </a:p>
        </p:txBody>
      </p:sp>
    </p:spTree>
    <p:extLst>
      <p:ext uri="{BB962C8B-B14F-4D97-AF65-F5344CB8AC3E}">
        <p14:creationId xmlns:p14="http://schemas.microsoft.com/office/powerpoint/2010/main" val="32703032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a:p>
            <a:endParaRPr kumimoji="1" lang="ja-JP" altLang="en-US" smtClean="0"/>
          </a:p>
        </p:txBody>
      </p:sp>
      <p:sp>
        <p:nvSpPr>
          <p:cNvPr id="6861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4E99F12-8FB5-4815-A331-C7A9B1460A07}" type="slidenum">
              <a:rPr lang="en-US" altLang="ja-JP" smtClean="0">
                <a:solidFill>
                  <a:prstClr val="black"/>
                </a:solidFill>
              </a:rPr>
              <a:pPr>
                <a:spcBef>
                  <a:spcPct val="0"/>
                </a:spcBef>
              </a:pPr>
              <a:t>30</a:t>
            </a:fld>
            <a:endParaRPr lang="en-US" altLang="ja-JP" smtClean="0">
              <a:solidFill>
                <a:prstClr val="black"/>
              </a:solidFill>
            </a:endParaRPr>
          </a:p>
        </p:txBody>
      </p:sp>
    </p:spTree>
    <p:extLst>
      <p:ext uri="{BB962C8B-B14F-4D97-AF65-F5344CB8AC3E}">
        <p14:creationId xmlns:p14="http://schemas.microsoft.com/office/powerpoint/2010/main" val="24010809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a:p>
            <a:endParaRPr kumimoji="1" lang="ja-JP" altLang="en-US" smtClean="0"/>
          </a:p>
        </p:txBody>
      </p:sp>
      <p:sp>
        <p:nvSpPr>
          <p:cNvPr id="7168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EDCB57F-122A-4F8A-B24E-79F48C468B7D}" type="slidenum">
              <a:rPr lang="en-US" altLang="ja-JP" smtClean="0">
                <a:solidFill>
                  <a:prstClr val="black"/>
                </a:solidFill>
              </a:rPr>
              <a:pPr>
                <a:spcBef>
                  <a:spcPct val="0"/>
                </a:spcBef>
              </a:pPr>
              <a:t>32</a:t>
            </a:fld>
            <a:endParaRPr lang="en-US" altLang="ja-JP" smtClean="0">
              <a:solidFill>
                <a:prstClr val="black"/>
              </a:solidFill>
            </a:endParaRPr>
          </a:p>
        </p:txBody>
      </p:sp>
    </p:spTree>
    <p:extLst>
      <p:ext uri="{BB962C8B-B14F-4D97-AF65-F5344CB8AC3E}">
        <p14:creationId xmlns:p14="http://schemas.microsoft.com/office/powerpoint/2010/main" val="723338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u="sng" smtClean="0"/>
          </a:p>
        </p:txBody>
      </p:sp>
      <p:sp>
        <p:nvSpPr>
          <p:cNvPr id="7373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810D96-00B8-49B2-AF8F-EA36B04C9B8F}" type="slidenum">
              <a:rPr lang="en-US" altLang="ja-JP" smtClean="0">
                <a:solidFill>
                  <a:prstClr val="black"/>
                </a:solidFill>
              </a:rPr>
              <a:pPr>
                <a:spcBef>
                  <a:spcPct val="0"/>
                </a:spcBef>
              </a:pPr>
              <a:t>33</a:t>
            </a:fld>
            <a:endParaRPr lang="en-US" altLang="ja-JP" smtClean="0">
              <a:solidFill>
                <a:prstClr val="black"/>
              </a:solidFill>
            </a:endParaRPr>
          </a:p>
        </p:txBody>
      </p:sp>
    </p:spTree>
    <p:extLst>
      <p:ext uri="{BB962C8B-B14F-4D97-AF65-F5344CB8AC3E}">
        <p14:creationId xmlns:p14="http://schemas.microsoft.com/office/powerpoint/2010/main" val="4056169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a:p>
            <a:endParaRPr kumimoji="1" lang="ja-JP" altLang="en-US" smtClean="0"/>
          </a:p>
        </p:txBody>
      </p:sp>
      <p:sp>
        <p:nvSpPr>
          <p:cNvPr id="75780"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FAC55F-0758-4C7B-88EC-E9C874FC2AF4}" type="slidenum">
              <a:rPr lang="en-US" altLang="ja-JP" smtClean="0">
                <a:solidFill>
                  <a:prstClr val="black"/>
                </a:solidFill>
              </a:rPr>
              <a:pPr>
                <a:spcBef>
                  <a:spcPct val="0"/>
                </a:spcBef>
              </a:pPr>
              <a:t>34</a:t>
            </a:fld>
            <a:endParaRPr lang="en-US" altLang="ja-JP" smtClean="0">
              <a:solidFill>
                <a:prstClr val="black"/>
              </a:solidFill>
            </a:endParaRPr>
          </a:p>
        </p:txBody>
      </p:sp>
    </p:spTree>
    <p:extLst>
      <p:ext uri="{BB962C8B-B14F-4D97-AF65-F5344CB8AC3E}">
        <p14:creationId xmlns:p14="http://schemas.microsoft.com/office/powerpoint/2010/main" val="24869853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a:p>
            <a:endParaRPr kumimoji="1" lang="en-US" altLang="ja-JP" smtClean="0"/>
          </a:p>
        </p:txBody>
      </p:sp>
      <p:sp>
        <p:nvSpPr>
          <p:cNvPr id="77828"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7D67E62-0AEB-454C-A0CD-08DCC60E4756}" type="slidenum">
              <a:rPr lang="en-US" altLang="ja-JP" smtClean="0">
                <a:solidFill>
                  <a:prstClr val="black"/>
                </a:solidFill>
              </a:rPr>
              <a:pPr>
                <a:spcBef>
                  <a:spcPct val="0"/>
                </a:spcBef>
              </a:pPr>
              <a:t>35</a:t>
            </a:fld>
            <a:endParaRPr lang="en-US" altLang="ja-JP" smtClean="0">
              <a:solidFill>
                <a:prstClr val="black"/>
              </a:solidFill>
            </a:endParaRPr>
          </a:p>
        </p:txBody>
      </p:sp>
    </p:spTree>
    <p:extLst>
      <p:ext uri="{BB962C8B-B14F-4D97-AF65-F5344CB8AC3E}">
        <p14:creationId xmlns:p14="http://schemas.microsoft.com/office/powerpoint/2010/main" val="2283208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smtClean="0"/>
          </a:p>
        </p:txBody>
      </p:sp>
      <p:sp>
        <p:nvSpPr>
          <p:cNvPr id="7987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F3BDA22-BA89-4EF8-A5ED-6396FAAD4FF0}" type="slidenum">
              <a:rPr lang="en-US" altLang="ja-JP" smtClean="0">
                <a:solidFill>
                  <a:prstClr val="black"/>
                </a:solidFill>
              </a:rPr>
              <a:pPr>
                <a:spcBef>
                  <a:spcPct val="0"/>
                </a:spcBef>
              </a:pPr>
              <a:t>36</a:t>
            </a:fld>
            <a:endParaRPr lang="en-US" altLang="ja-JP" smtClean="0">
              <a:solidFill>
                <a:prstClr val="black"/>
              </a:solidFill>
            </a:endParaRPr>
          </a:p>
        </p:txBody>
      </p:sp>
    </p:spTree>
    <p:extLst>
      <p:ext uri="{BB962C8B-B14F-4D97-AF65-F5344CB8AC3E}">
        <p14:creationId xmlns:p14="http://schemas.microsoft.com/office/powerpoint/2010/main" val="356449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ヒラギノ角ゴ Pro W3" charset="0"/>
              <a:cs typeface="ヒラギノ角ゴ Pro W3"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sz="2500">
                <a:solidFill>
                  <a:schemeClr val="tx1"/>
                </a:solidFill>
                <a:latin typeface="Arial" pitchFamily="34" charset="0"/>
                <a:ea typeface="ヒラギノ角ゴ Pro W3" charset="0"/>
                <a:cs typeface="ヒラギノ角ゴ Pro W3" charset="0"/>
              </a:defRPr>
            </a:lvl1pPr>
            <a:lvl2pPr marL="770662" indent="-296408" defTabSz="966621" eaLnBrk="0" hangingPunct="0">
              <a:defRPr sz="2500">
                <a:solidFill>
                  <a:schemeClr val="tx1"/>
                </a:solidFill>
                <a:latin typeface="Arial" pitchFamily="34" charset="0"/>
                <a:ea typeface="ヒラギノ角ゴ Pro W3" charset="0"/>
                <a:cs typeface="ヒラギノ角ゴ Pro W3" charset="0"/>
              </a:defRPr>
            </a:lvl2pPr>
            <a:lvl3pPr marL="1185634" indent="-237127" defTabSz="966621" eaLnBrk="0" hangingPunct="0">
              <a:defRPr sz="2500">
                <a:solidFill>
                  <a:schemeClr val="tx1"/>
                </a:solidFill>
                <a:latin typeface="Arial" pitchFamily="34" charset="0"/>
                <a:ea typeface="ヒラギノ角ゴ Pro W3" charset="0"/>
                <a:cs typeface="ヒラギノ角ゴ Pro W3" charset="0"/>
              </a:defRPr>
            </a:lvl3pPr>
            <a:lvl4pPr marL="1659887" indent="-237127" defTabSz="966621" eaLnBrk="0" hangingPunct="0">
              <a:defRPr sz="2500">
                <a:solidFill>
                  <a:schemeClr val="tx1"/>
                </a:solidFill>
                <a:latin typeface="Arial" pitchFamily="34" charset="0"/>
                <a:ea typeface="ヒラギノ角ゴ Pro W3" charset="0"/>
                <a:cs typeface="ヒラギノ角ゴ Pro W3" charset="0"/>
              </a:defRPr>
            </a:lvl4pPr>
            <a:lvl5pPr marL="2134141" indent="-237127" defTabSz="966621" eaLnBrk="0" hangingPunct="0">
              <a:defRPr sz="2500">
                <a:solidFill>
                  <a:schemeClr val="tx1"/>
                </a:solidFill>
                <a:latin typeface="Arial" pitchFamily="34" charset="0"/>
                <a:ea typeface="ヒラギノ角ゴ Pro W3" charset="0"/>
                <a:cs typeface="ヒラギノ角ゴ Pro W3" charset="0"/>
              </a:defRPr>
            </a:lvl5pPr>
            <a:lvl6pPr marL="260839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6pPr>
            <a:lvl7pPr marL="3082648"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7pPr>
            <a:lvl8pPr marL="3556902"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8pPr>
            <a:lvl9pPr marL="403115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9pPr>
          </a:lstStyle>
          <a:p>
            <a:fld id="{C719DAB2-E99A-43E0-BF75-7B918918B683}" type="slidenum">
              <a:rPr lang="en-US" sz="1200">
                <a:ea typeface="MS PGothic" pitchFamily="34" charset="-128"/>
              </a:rPr>
              <a:pPr/>
              <a:t>4</a:t>
            </a:fld>
            <a:endParaRPr lang="en-US" sz="1200">
              <a:ea typeface="MS PGothic" pitchFamily="34" charset="-128"/>
            </a:endParaRPr>
          </a:p>
        </p:txBody>
      </p:sp>
    </p:spTree>
    <p:extLst>
      <p:ext uri="{BB962C8B-B14F-4D97-AF65-F5344CB8AC3E}">
        <p14:creationId xmlns:p14="http://schemas.microsoft.com/office/powerpoint/2010/main" val="4133694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ja-JP" altLang="en-US" smtClean="0"/>
          </a:p>
        </p:txBody>
      </p:sp>
      <p:sp>
        <p:nvSpPr>
          <p:cNvPr id="8192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799DA58-97E4-49A3-8785-9F24F94BC4A0}" type="slidenum">
              <a:rPr lang="en-US" altLang="ja-JP" smtClean="0">
                <a:solidFill>
                  <a:prstClr val="black"/>
                </a:solidFill>
              </a:rPr>
              <a:pPr>
                <a:spcBef>
                  <a:spcPct val="0"/>
                </a:spcBef>
              </a:pPr>
              <a:t>37</a:t>
            </a:fld>
            <a:endParaRPr lang="en-US" altLang="ja-JP" smtClean="0">
              <a:solidFill>
                <a:prstClr val="black"/>
              </a:solidFill>
            </a:endParaRPr>
          </a:p>
        </p:txBody>
      </p:sp>
    </p:spTree>
    <p:extLst>
      <p:ext uri="{BB962C8B-B14F-4D97-AF65-F5344CB8AC3E}">
        <p14:creationId xmlns:p14="http://schemas.microsoft.com/office/powerpoint/2010/main" val="14543327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xfrm>
            <a:off x="844550" y="368300"/>
            <a:ext cx="4768850"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ノート プレースホルダ 2"/>
          <p:cNvSpPr>
            <a:spLocks noGrp="1"/>
          </p:cNvSpPr>
          <p:nvPr>
            <p:ph type="body" idx="1"/>
          </p:nvPr>
        </p:nvSpPr>
        <p:spPr bwMode="auto">
          <a:xfrm>
            <a:off x="905865" y="4463407"/>
            <a:ext cx="5166122" cy="460092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a:p>
            <a:endParaRPr kumimoji="1" lang="en-US" altLang="ja-JP" smtClean="0"/>
          </a:p>
          <a:p>
            <a:endParaRPr kumimoji="1" lang="ja-JP" altLang="en-US" smtClean="0"/>
          </a:p>
        </p:txBody>
      </p:sp>
      <p:sp>
        <p:nvSpPr>
          <p:cNvPr id="83972"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398B0C2-15DA-42F3-BE67-10FE2DC36A52}" type="slidenum">
              <a:rPr lang="en-US" altLang="ja-JP" smtClean="0">
                <a:solidFill>
                  <a:prstClr val="black"/>
                </a:solidFill>
              </a:rPr>
              <a:pPr>
                <a:spcBef>
                  <a:spcPct val="0"/>
                </a:spcBef>
              </a:pPr>
              <a:t>38</a:t>
            </a:fld>
            <a:endParaRPr lang="en-US" altLang="ja-JP" smtClean="0">
              <a:solidFill>
                <a:prstClr val="black"/>
              </a:solidFill>
            </a:endParaRPr>
          </a:p>
        </p:txBody>
      </p:sp>
    </p:spTree>
    <p:extLst>
      <p:ext uri="{BB962C8B-B14F-4D97-AF65-F5344CB8AC3E}">
        <p14:creationId xmlns:p14="http://schemas.microsoft.com/office/powerpoint/2010/main" val="16615618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60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kumimoji="1" lang="en-US" altLang="ja-JP" smtClean="0"/>
          </a:p>
        </p:txBody>
      </p:sp>
      <p:sp>
        <p:nvSpPr>
          <p:cNvPr id="86020" name="スライド番号プレースホルダ 3"/>
          <p:cNvSpPr>
            <a:spLocks noGrp="1"/>
          </p:cNvSpPr>
          <p:nvPr>
            <p:ph type="sldNum" sz="quarter" idx="5"/>
          </p:nvPr>
        </p:nvSpPr>
        <p:spPr bwMode="auto">
          <a:noFill/>
          <a:ln>
            <a:miter lim="800000"/>
            <a:headEnd/>
            <a:tailEnd/>
          </a:ln>
        </p:spPr>
        <p:txBody>
          <a:bodyPr/>
          <a:lstStyle/>
          <a:p>
            <a:fld id="{147A2B19-6326-4D76-8907-20CA5587FA98}" type="slidenum">
              <a:rPr lang="en-US" altLang="ja-JP"/>
              <a:pPr/>
              <a:t>39</a:t>
            </a:fld>
            <a:endParaRPr lang="en-US" altLang="ja-JP"/>
          </a:p>
        </p:txBody>
      </p:sp>
    </p:spTree>
    <p:extLst>
      <p:ext uri="{BB962C8B-B14F-4D97-AF65-F5344CB8AC3E}">
        <p14:creationId xmlns:p14="http://schemas.microsoft.com/office/powerpoint/2010/main" val="2978859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lang="ja-JP" altLang="en-US" dirty="0"/>
              <a:t>英ブランドコンサルティング企業</a:t>
            </a:r>
            <a:r>
              <a:rPr lang="en-US" altLang="ja-JP" dirty="0" err="1"/>
              <a:t>Interbrand</a:t>
            </a:r>
            <a:r>
              <a:rPr lang="ja-JP" altLang="en-US" dirty="0" smtClean="0"/>
              <a:t>は</a:t>
            </a:r>
            <a:r>
              <a:rPr lang="en-US" altLang="ja-JP" dirty="0" smtClean="0"/>
              <a:t>2014</a:t>
            </a:r>
            <a:r>
              <a:rPr lang="ja-JP" altLang="en-US" dirty="0" smtClean="0"/>
              <a:t>年</a:t>
            </a:r>
            <a:r>
              <a:rPr lang="en-US" altLang="ja-JP" dirty="0" smtClean="0"/>
              <a:t>10</a:t>
            </a:r>
            <a:r>
              <a:rPr lang="ja-JP" altLang="en-US" dirty="0"/>
              <a:t>月</a:t>
            </a:r>
            <a:r>
              <a:rPr lang="en-US" altLang="ja-JP" dirty="0"/>
              <a:t>9</a:t>
            </a:r>
            <a:r>
              <a:rPr lang="ja-JP" altLang="en-US" dirty="0" smtClean="0"/>
              <a:t>日、</a:t>
            </a:r>
            <a:r>
              <a:rPr lang="ja-JP" altLang="en-US" dirty="0"/>
              <a:t>ブランド価値評価ランキング「</a:t>
            </a:r>
            <a:r>
              <a:rPr lang="en-US" altLang="ja-JP" dirty="0"/>
              <a:t>Best Global Brands 2014</a:t>
            </a:r>
            <a:r>
              <a:rPr lang="ja-JP" altLang="en-US" dirty="0"/>
              <a:t>」を発表した。米</a:t>
            </a:r>
            <a:r>
              <a:rPr lang="en-US" altLang="ja-JP" dirty="0"/>
              <a:t>Apple</a:t>
            </a:r>
            <a:r>
              <a:rPr lang="ja-JP" altLang="en-US" dirty="0"/>
              <a:t>が</a:t>
            </a:r>
            <a:r>
              <a:rPr lang="en-US" altLang="ja-JP" dirty="0"/>
              <a:t>3</a:t>
            </a:r>
            <a:r>
              <a:rPr lang="ja-JP" altLang="en-US" dirty="0"/>
              <a:t>度目の首位を守り、</a:t>
            </a:r>
            <a:r>
              <a:rPr lang="en-US" altLang="ja-JP" dirty="0"/>
              <a:t>2</a:t>
            </a:r>
            <a:r>
              <a:rPr lang="ja-JP" altLang="en-US" dirty="0"/>
              <a:t>位の米</a:t>
            </a:r>
            <a:r>
              <a:rPr lang="en-US" altLang="ja-JP" dirty="0"/>
              <a:t>Google</a:t>
            </a:r>
            <a:r>
              <a:rPr lang="ja-JP" altLang="en-US" dirty="0"/>
              <a:t>との差をさらに広げた</a:t>
            </a:r>
            <a:r>
              <a:rPr lang="ja-JP" altLang="en-US" dirty="0" smtClean="0"/>
              <a:t>。</a:t>
            </a:r>
            <a:endParaRPr lang="en-US" altLang="ja-JP" dirty="0" smtClean="0"/>
          </a:p>
          <a:p>
            <a:endParaRPr lang="en-US" altLang="ja-JP" dirty="0"/>
          </a:p>
          <a:p>
            <a:endParaRPr lang="en-US" altLang="ja-JP" dirty="0" smtClean="0"/>
          </a:p>
          <a:p>
            <a:r>
              <a:rPr kumimoji="1" lang="ja-JP" altLang="en-US" dirty="0"/>
              <a:t>アップルの企業価値は</a:t>
            </a:r>
            <a:r>
              <a:rPr kumimoji="1" lang="en-US" altLang="ja-JP" dirty="0"/>
              <a:t>1188</a:t>
            </a:r>
            <a:r>
              <a:rPr kumimoji="1" lang="ja-JP" altLang="en-US" dirty="0"/>
              <a:t>億ドル</a:t>
            </a:r>
            <a:endParaRPr kumimoji="1" lang="en-US" altLang="ja-JP" dirty="0"/>
          </a:p>
          <a:p>
            <a:r>
              <a:rPr kumimoji="1" lang="en-US" altLang="ja-JP" dirty="0"/>
              <a:t>2</a:t>
            </a:r>
            <a:r>
              <a:rPr kumimoji="1" lang="ja-JP" altLang="en-US" dirty="0"/>
              <a:t>位グーグル、</a:t>
            </a:r>
            <a:r>
              <a:rPr kumimoji="1" lang="en-US" altLang="ja-JP" dirty="0"/>
              <a:t>3</a:t>
            </a:r>
            <a:r>
              <a:rPr kumimoji="1" lang="ja-JP" altLang="en-US" dirty="0"/>
              <a:t>位コカ・コーラ、</a:t>
            </a:r>
            <a:r>
              <a:rPr kumimoji="1" lang="en-US" altLang="ja-JP" dirty="0"/>
              <a:t>4</a:t>
            </a:r>
            <a:r>
              <a:rPr kumimoji="1" lang="ja-JP" altLang="en-US" dirty="0"/>
              <a:t>位</a:t>
            </a:r>
            <a:r>
              <a:rPr kumimoji="1" lang="en-US" altLang="ja-JP" dirty="0"/>
              <a:t>IBM</a:t>
            </a:r>
            <a:r>
              <a:rPr kumimoji="1" lang="ja-JP" altLang="en-US" dirty="0" err="1"/>
              <a:t>、</a:t>
            </a:r>
            <a:r>
              <a:rPr kumimoji="1" lang="en-US" altLang="ja-JP" dirty="0"/>
              <a:t>5</a:t>
            </a:r>
            <a:r>
              <a:rPr kumimoji="1" lang="ja-JP" altLang="en-US" dirty="0"/>
              <a:t>位マイクロソフト、</a:t>
            </a:r>
            <a:r>
              <a:rPr kumimoji="1" lang="en-US" altLang="ja-JP" dirty="0"/>
              <a:t>6</a:t>
            </a:r>
            <a:r>
              <a:rPr kumimoji="1" lang="ja-JP" altLang="en-US" dirty="0"/>
              <a:t>位、ゼネラルエレクトリック、</a:t>
            </a:r>
            <a:r>
              <a:rPr kumimoji="1" lang="en-US" altLang="ja-JP" dirty="0"/>
              <a:t>7</a:t>
            </a:r>
            <a:r>
              <a:rPr kumimoji="1" lang="ja-JP" altLang="en-US" dirty="0"/>
              <a:t>位サムスン、</a:t>
            </a:r>
            <a:r>
              <a:rPr kumimoji="1" lang="en-US" altLang="ja-JP" dirty="0"/>
              <a:t>8</a:t>
            </a:r>
            <a:r>
              <a:rPr kumimoji="1" lang="ja-JP" altLang="en-US" dirty="0"/>
              <a:t>位トヨタ、</a:t>
            </a:r>
            <a:r>
              <a:rPr kumimoji="1" lang="en-US" altLang="ja-JP" dirty="0"/>
              <a:t>9</a:t>
            </a:r>
            <a:r>
              <a:rPr kumimoji="1" lang="ja-JP" altLang="en-US" dirty="0"/>
              <a:t>位、マクドナルド、</a:t>
            </a:r>
            <a:r>
              <a:rPr kumimoji="1" lang="en-US" altLang="ja-JP" dirty="0"/>
              <a:t>10</a:t>
            </a:r>
            <a:r>
              <a:rPr kumimoji="1" lang="ja-JP" altLang="en-US" dirty="0"/>
              <a:t>位ベンツ、</a:t>
            </a:r>
            <a:r>
              <a:rPr kumimoji="1" lang="en-US" altLang="ja-JP" dirty="0"/>
              <a:t>11</a:t>
            </a:r>
            <a:r>
              <a:rPr kumimoji="1" lang="ja-JP" altLang="en-US" dirty="0"/>
              <a:t>位</a:t>
            </a:r>
            <a:r>
              <a:rPr kumimoji="1" lang="en-US" altLang="ja-JP" dirty="0"/>
              <a:t>BMW</a:t>
            </a:r>
            <a:r>
              <a:rPr kumimoji="1" lang="ja-JP" altLang="en-US" dirty="0" err="1"/>
              <a:t>、</a:t>
            </a:r>
            <a:endParaRPr kumimoji="1" lang="en-US" altLang="ja-JP" dirty="0"/>
          </a:p>
          <a:p>
            <a:r>
              <a:rPr kumimoji="1" lang="ja-JP" altLang="en-US" dirty="0"/>
              <a:t>因みに、</a:t>
            </a:r>
            <a:r>
              <a:rPr kumimoji="1" lang="en-US" altLang="ja-JP" dirty="0"/>
              <a:t>VW</a:t>
            </a:r>
            <a:r>
              <a:rPr kumimoji="1" lang="ja-JP" altLang="en-US" dirty="0"/>
              <a:t>は</a:t>
            </a:r>
            <a:r>
              <a:rPr kumimoji="1" lang="en-US" altLang="ja-JP" dirty="0"/>
              <a:t>31</a:t>
            </a:r>
            <a:r>
              <a:rPr kumimoji="1" lang="ja-JP" altLang="en-US" dirty="0"/>
              <a:t>位、アウディは</a:t>
            </a:r>
            <a:r>
              <a:rPr kumimoji="1" lang="en-US" altLang="ja-JP" dirty="0"/>
              <a:t>45</a:t>
            </a:r>
            <a:r>
              <a:rPr kumimoji="1" lang="ja-JP" altLang="en-US" dirty="0"/>
              <a:t>位</a:t>
            </a:r>
            <a:endParaRPr kumimoji="1" lang="en-US" altLang="ja-JP" dirty="0"/>
          </a:p>
          <a:p>
            <a:endParaRPr lang="en-US" altLang="ja-JP" dirty="0" smtClean="0"/>
          </a:p>
          <a:p>
            <a:endParaRPr lang="en-US" altLang="ja-JP" dirty="0"/>
          </a:p>
          <a:p>
            <a:endParaRPr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247F0B-6192-46E5-A12D-101D916223CC}"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40594578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latin typeface="Arial" pitchFamily="34" charset="0"/>
              <a:ea typeface="+mj-ea"/>
              <a:cs typeface="Arial"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sz="2500">
                <a:solidFill>
                  <a:schemeClr val="tx1"/>
                </a:solidFill>
                <a:latin typeface="Arial" pitchFamily="34" charset="0"/>
                <a:ea typeface="ヒラギノ角ゴ Pro W3" charset="0"/>
                <a:cs typeface="ヒラギノ角ゴ Pro W3" charset="0"/>
              </a:defRPr>
            </a:lvl1pPr>
            <a:lvl2pPr marL="770662" indent="-296408" defTabSz="966621" eaLnBrk="0" hangingPunct="0">
              <a:defRPr sz="2500">
                <a:solidFill>
                  <a:schemeClr val="tx1"/>
                </a:solidFill>
                <a:latin typeface="Arial" pitchFamily="34" charset="0"/>
                <a:ea typeface="ヒラギノ角ゴ Pro W3" charset="0"/>
                <a:cs typeface="ヒラギノ角ゴ Pro W3" charset="0"/>
              </a:defRPr>
            </a:lvl2pPr>
            <a:lvl3pPr marL="1185634" indent="-237127" defTabSz="966621" eaLnBrk="0" hangingPunct="0">
              <a:defRPr sz="2500">
                <a:solidFill>
                  <a:schemeClr val="tx1"/>
                </a:solidFill>
                <a:latin typeface="Arial" pitchFamily="34" charset="0"/>
                <a:ea typeface="ヒラギノ角ゴ Pro W3" charset="0"/>
                <a:cs typeface="ヒラギノ角ゴ Pro W3" charset="0"/>
              </a:defRPr>
            </a:lvl3pPr>
            <a:lvl4pPr marL="1659887" indent="-237127" defTabSz="966621" eaLnBrk="0" hangingPunct="0">
              <a:defRPr sz="2500">
                <a:solidFill>
                  <a:schemeClr val="tx1"/>
                </a:solidFill>
                <a:latin typeface="Arial" pitchFamily="34" charset="0"/>
                <a:ea typeface="ヒラギノ角ゴ Pro W3" charset="0"/>
                <a:cs typeface="ヒラギノ角ゴ Pro W3" charset="0"/>
              </a:defRPr>
            </a:lvl4pPr>
            <a:lvl5pPr marL="2134141" indent="-237127" defTabSz="966621" eaLnBrk="0" hangingPunct="0">
              <a:defRPr sz="2500">
                <a:solidFill>
                  <a:schemeClr val="tx1"/>
                </a:solidFill>
                <a:latin typeface="Arial" pitchFamily="34" charset="0"/>
                <a:ea typeface="ヒラギノ角ゴ Pro W3" charset="0"/>
                <a:cs typeface="ヒラギノ角ゴ Pro W3" charset="0"/>
              </a:defRPr>
            </a:lvl5pPr>
            <a:lvl6pPr marL="260839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6pPr>
            <a:lvl7pPr marL="3082648"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7pPr>
            <a:lvl8pPr marL="3556902"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8pPr>
            <a:lvl9pPr marL="403115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9pPr>
          </a:lstStyle>
          <a:p>
            <a:fld id="{113AF7B5-F14E-400F-B1DB-5BFE19787C3A}" type="slidenum">
              <a:rPr lang="en-US" sz="1200">
                <a:solidFill>
                  <a:srgbClr val="000000"/>
                </a:solidFill>
              </a:rPr>
              <a:pPr/>
              <a:t>41</a:t>
            </a:fld>
            <a:endParaRPr lang="en-US" sz="1200" dirty="0">
              <a:solidFill>
                <a:srgbClr val="000000"/>
              </a:solidFill>
            </a:endParaRPr>
          </a:p>
        </p:txBody>
      </p:sp>
    </p:spTree>
    <p:extLst>
      <p:ext uri="{BB962C8B-B14F-4D97-AF65-F5344CB8AC3E}">
        <p14:creationId xmlns:p14="http://schemas.microsoft.com/office/powerpoint/2010/main" val="28472966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247F0B-6192-46E5-A12D-101D916223CC}" type="slidenum">
              <a:rPr lang="en-US" smtClean="0">
                <a:solidFill>
                  <a:srgbClr val="000000"/>
                </a:solidFill>
              </a:rPr>
              <a:pPr/>
              <a:t>42</a:t>
            </a:fld>
            <a:endParaRPr lang="en-US">
              <a:solidFill>
                <a:srgbClr val="000000"/>
              </a:solidFill>
            </a:endParaRPr>
          </a:p>
        </p:txBody>
      </p:sp>
    </p:spTree>
    <p:extLst>
      <p:ext uri="{BB962C8B-B14F-4D97-AF65-F5344CB8AC3E}">
        <p14:creationId xmlns:p14="http://schemas.microsoft.com/office/powerpoint/2010/main" val="2945707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itchFamily="34" charset="0"/>
                <a:ea typeface="+mn-ea"/>
                <a:cs typeface="Arial" pitchFamily="34" charset="0"/>
              </a:rPr>
              <a:t>ロータリーの戦略計画は、ロータリアンやそのほかの人びとの声を基にして立てられました。</a:t>
            </a:r>
            <a:endParaRPr lang="en-US" altLang="ja-JP" dirty="0" smtClean="0">
              <a:latin typeface="Arial" pitchFamily="34" charset="0"/>
              <a:ea typeface="+mn-ea"/>
              <a:cs typeface="Arial" pitchFamily="34" charset="0"/>
            </a:endParaRPr>
          </a:p>
          <a:p>
            <a:endParaRPr lang="en-US"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ロータリーの戦略計画の</a:t>
            </a:r>
            <a:r>
              <a:rPr lang="en-US" altLang="ja-JP" dirty="0" smtClean="0">
                <a:latin typeface="Arial" pitchFamily="34" charset="0"/>
                <a:ea typeface="+mn-ea"/>
                <a:cs typeface="Arial" pitchFamily="34" charset="0"/>
              </a:rPr>
              <a:t>3</a:t>
            </a:r>
            <a:r>
              <a:rPr lang="ja-JP" altLang="en-US" dirty="0" err="1" smtClean="0">
                <a:latin typeface="Arial" pitchFamily="34" charset="0"/>
                <a:ea typeface="+mn-ea"/>
                <a:cs typeface="Arial" pitchFamily="34" charset="0"/>
              </a:rPr>
              <a:t>つの優</a:t>
            </a:r>
            <a:r>
              <a:rPr lang="ja-JP" altLang="en-US" dirty="0" smtClean="0">
                <a:latin typeface="Arial" pitchFamily="34" charset="0"/>
                <a:ea typeface="+mn-ea"/>
                <a:cs typeface="Arial" pitchFamily="34" charset="0"/>
              </a:rPr>
              <a:t>先項目である「クラブのサポートと強化」、「人道的奉仕の重点化と増加」、「公共イメージと認知度の向上」には相互関係があります。そして、各優先項目には、それを推進するための戦略的目標が立ててあります。</a:t>
            </a:r>
            <a:endParaRPr lang="en-US" dirty="0" smtClean="0">
              <a:latin typeface="Arial" pitchFamily="34" charset="0"/>
              <a:ea typeface="+mn-ea"/>
              <a:cs typeface="Arial" pitchFamily="34" charset="0"/>
            </a:endParaRPr>
          </a:p>
          <a:p>
            <a:endParaRPr lang="en-US"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これからまず、それぞれの優先項目の戦略的目標をご紹介し、その後に、ロータリーの戦略計画を実行するために、どういった活動とイニシアチブに取り組んでいるかについてご説明します。</a:t>
            </a:r>
            <a:endParaRPr lang="en-US" altLang="ja-JP" dirty="0" smtClean="0">
              <a:latin typeface="Arial" pitchFamily="34" charset="0"/>
              <a:ea typeface="+mn-ea"/>
              <a:cs typeface="Arial" pitchFamily="34" charset="0"/>
            </a:endParaRPr>
          </a:p>
          <a:p>
            <a:endParaRPr lang="en-US" dirty="0" smtClean="0">
              <a:latin typeface="Arial" pitchFamily="34" charset="0"/>
              <a:ea typeface="+mn-ea"/>
              <a:cs typeface="Arial" pitchFamily="34" charset="0"/>
            </a:endParaRPr>
          </a:p>
          <a:p>
            <a:r>
              <a:rPr lang="ja-JP" altLang="en-US" dirty="0" smtClean="0">
                <a:latin typeface="Arial" pitchFamily="34" charset="0"/>
                <a:ea typeface="+mn-ea"/>
                <a:cs typeface="Arial" pitchFamily="34" charset="0"/>
              </a:rPr>
              <a:t>なお詳細は、毎年発行されている「戦略報告進捗レポート」をご参照ください。</a:t>
            </a:r>
            <a:endParaRPr lang="en-US" dirty="0" smtClean="0">
              <a:latin typeface="Arial" pitchFamily="34" charset="0"/>
              <a:ea typeface="+mn-ea"/>
              <a:cs typeface="Arial" pitchFamily="34" charset="0"/>
            </a:endParaRPr>
          </a:p>
          <a:p>
            <a:endParaRPr lang="en-US" dirty="0" smtClean="0">
              <a:latin typeface="Arial" pitchFamily="34" charset="0"/>
              <a:ea typeface="+mn-ea"/>
              <a:cs typeface="Arial" pitchFamily="34" charset="0"/>
            </a:endParaRPr>
          </a:p>
          <a:p>
            <a:endParaRPr lang="en-US" dirty="0" smtClean="0">
              <a:latin typeface="Arial" pitchFamily="34" charset="0"/>
              <a:ea typeface="+mn-ea"/>
              <a:cs typeface="Arial" pitchFamily="34" charset="0"/>
            </a:endParaRPr>
          </a:p>
        </p:txBody>
      </p:sp>
      <p:sp>
        <p:nvSpPr>
          <p:cNvPr id="675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sz="2500">
                <a:solidFill>
                  <a:schemeClr val="tx1"/>
                </a:solidFill>
                <a:latin typeface="Arial" pitchFamily="34" charset="0"/>
                <a:ea typeface="ヒラギノ角ゴ Pro W3" charset="0"/>
                <a:cs typeface="ヒラギノ角ゴ Pro W3" charset="0"/>
              </a:defRPr>
            </a:lvl1pPr>
            <a:lvl2pPr marL="770662" indent="-296408" defTabSz="966621" eaLnBrk="0" hangingPunct="0">
              <a:defRPr sz="2500">
                <a:solidFill>
                  <a:schemeClr val="tx1"/>
                </a:solidFill>
                <a:latin typeface="Arial" pitchFamily="34" charset="0"/>
                <a:ea typeface="ヒラギノ角ゴ Pro W3" charset="0"/>
                <a:cs typeface="ヒラギノ角ゴ Pro W3" charset="0"/>
              </a:defRPr>
            </a:lvl2pPr>
            <a:lvl3pPr marL="1185634" indent="-237127" defTabSz="966621" eaLnBrk="0" hangingPunct="0">
              <a:defRPr sz="2500">
                <a:solidFill>
                  <a:schemeClr val="tx1"/>
                </a:solidFill>
                <a:latin typeface="Arial" pitchFamily="34" charset="0"/>
                <a:ea typeface="ヒラギノ角ゴ Pro W3" charset="0"/>
                <a:cs typeface="ヒラギノ角ゴ Pro W3" charset="0"/>
              </a:defRPr>
            </a:lvl3pPr>
            <a:lvl4pPr marL="1659887" indent="-237127" defTabSz="966621" eaLnBrk="0" hangingPunct="0">
              <a:defRPr sz="2500">
                <a:solidFill>
                  <a:schemeClr val="tx1"/>
                </a:solidFill>
                <a:latin typeface="Arial" pitchFamily="34" charset="0"/>
                <a:ea typeface="ヒラギノ角ゴ Pro W3" charset="0"/>
                <a:cs typeface="ヒラギノ角ゴ Pro W3" charset="0"/>
              </a:defRPr>
            </a:lvl4pPr>
            <a:lvl5pPr marL="2134141" indent="-237127" defTabSz="966621" eaLnBrk="0" hangingPunct="0">
              <a:defRPr sz="2500">
                <a:solidFill>
                  <a:schemeClr val="tx1"/>
                </a:solidFill>
                <a:latin typeface="Arial" pitchFamily="34" charset="0"/>
                <a:ea typeface="ヒラギノ角ゴ Pro W3" charset="0"/>
                <a:cs typeface="ヒラギノ角ゴ Pro W3" charset="0"/>
              </a:defRPr>
            </a:lvl5pPr>
            <a:lvl6pPr marL="260839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6pPr>
            <a:lvl7pPr marL="3082648"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7pPr>
            <a:lvl8pPr marL="3556902"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8pPr>
            <a:lvl9pPr marL="403115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9pPr>
          </a:lstStyle>
          <a:p>
            <a:fld id="{8187ADCD-62EB-421E-A999-21765D847BC1}" type="slidenum">
              <a:rPr lang="en-US" sz="1200">
                <a:ea typeface="MS PGothic" pitchFamily="34" charset="-128"/>
              </a:rPr>
              <a:pPr/>
              <a:t>5</a:t>
            </a:fld>
            <a:endParaRPr lang="en-US" sz="1200">
              <a:ea typeface="MS PGothic" pitchFamily="34" charset="-128"/>
            </a:endParaRPr>
          </a:p>
        </p:txBody>
      </p:sp>
    </p:spTree>
    <p:extLst>
      <p:ext uri="{BB962C8B-B14F-4D97-AF65-F5344CB8AC3E}">
        <p14:creationId xmlns:p14="http://schemas.microsoft.com/office/powerpoint/2010/main" val="800731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Arial" pitchFamily="34" charset="0"/>
                <a:ea typeface="+mj-ea"/>
                <a:cs typeface="Arial" pitchFamily="34" charset="0"/>
              </a:rPr>
              <a:t>戦略計画が目指すロータリーの姿には、</a:t>
            </a:r>
            <a:r>
              <a:rPr lang="en-US" altLang="ja-JP" dirty="0" smtClean="0">
                <a:latin typeface="Arial" pitchFamily="34" charset="0"/>
                <a:ea typeface="+mj-ea"/>
                <a:cs typeface="Arial" pitchFamily="34" charset="0"/>
              </a:rPr>
              <a:t>4</a:t>
            </a:r>
            <a:r>
              <a:rPr lang="ja-JP" altLang="en-US" dirty="0" err="1" smtClean="0">
                <a:latin typeface="Arial" pitchFamily="34" charset="0"/>
                <a:ea typeface="+mj-ea"/>
                <a:cs typeface="Arial" pitchFamily="34" charset="0"/>
              </a:rPr>
              <a:t>つの</a:t>
            </a:r>
            <a:r>
              <a:rPr lang="ja-JP" altLang="en-US" dirty="0" smtClean="0">
                <a:latin typeface="Arial" pitchFamily="34" charset="0"/>
                <a:ea typeface="+mj-ea"/>
                <a:cs typeface="Arial" pitchFamily="34" charset="0"/>
              </a:rPr>
              <a:t>側面があります。</a:t>
            </a:r>
            <a:endParaRPr lang="en-US" dirty="0" smtClean="0">
              <a:latin typeface="Arial" pitchFamily="34" charset="0"/>
              <a:ea typeface="+mj-ea"/>
              <a:cs typeface="Arial" pitchFamily="34" charset="0"/>
            </a:endParaRPr>
          </a:p>
          <a:p>
            <a:endParaRPr lang="en-US" dirty="0" smtClean="0">
              <a:latin typeface="Arial" pitchFamily="34" charset="0"/>
              <a:ea typeface="+mj-ea"/>
              <a:cs typeface="Arial" pitchFamily="34" charset="0"/>
            </a:endParaRPr>
          </a:p>
          <a:p>
            <a:r>
              <a:rPr lang="ja-JP" altLang="en-US" dirty="0" smtClean="0">
                <a:latin typeface="Arial" pitchFamily="34" charset="0"/>
                <a:ea typeface="+mj-ea"/>
                <a:cs typeface="Arial" pitchFamily="34" charset="0"/>
              </a:rPr>
              <a:t>クラブが</a:t>
            </a:r>
            <a:r>
              <a:rPr lang="ja-JP" altLang="en-US" kern="1200" dirty="0" smtClean="0">
                <a:solidFill>
                  <a:schemeClr val="tx1"/>
                </a:solidFill>
                <a:effectLst/>
                <a:latin typeface="Arial" pitchFamily="34" charset="0"/>
                <a:ea typeface="+mj-ea"/>
                <a:cs typeface="Arial" pitchFamily="34" charset="0"/>
              </a:rPr>
              <a:t>力強く、活発で、積極的に参加すること</a:t>
            </a:r>
            <a:r>
              <a:rPr lang="ja-JP" altLang="en-US" dirty="0" smtClean="0">
                <a:latin typeface="Arial" pitchFamily="34" charset="0"/>
                <a:ea typeface="+mj-ea"/>
                <a:cs typeface="Arial" pitchFamily="34" charset="0"/>
              </a:rPr>
              <a:t>。</a:t>
            </a:r>
            <a:endParaRPr lang="en-US" dirty="0" smtClean="0">
              <a:latin typeface="Arial" pitchFamily="34" charset="0"/>
              <a:ea typeface="+mj-ea"/>
              <a:cs typeface="Arial" pitchFamily="34" charset="0"/>
            </a:endParaRPr>
          </a:p>
          <a:p>
            <a:r>
              <a:rPr lang="ja-JP" altLang="en-US" dirty="0" smtClean="0">
                <a:latin typeface="Arial" pitchFamily="34" charset="0"/>
                <a:ea typeface="+mj-ea"/>
                <a:cs typeface="Arial" pitchFamily="34" charset="0"/>
              </a:rPr>
              <a:t>より大きな活動成果をあげること。</a:t>
            </a:r>
            <a:endParaRPr lang="en-US" altLang="ja-JP" dirty="0" smtClean="0">
              <a:latin typeface="Arial" pitchFamily="34" charset="0"/>
              <a:ea typeface="+mj-ea"/>
              <a:cs typeface="Arial" pitchFamily="34" charset="0"/>
            </a:endParaRPr>
          </a:p>
          <a:p>
            <a:r>
              <a:rPr lang="ja-JP" altLang="en-US" dirty="0" smtClean="0">
                <a:latin typeface="Arial" pitchFamily="34" charset="0"/>
                <a:ea typeface="+mj-ea"/>
                <a:cs typeface="Arial" pitchFamily="34" charset="0"/>
              </a:rPr>
              <a:t>ロータリーがより注目され、その影響力が強まること。</a:t>
            </a:r>
            <a:endParaRPr lang="en-US" altLang="ja-JP" dirty="0" smtClean="0">
              <a:latin typeface="Arial" pitchFamily="34" charset="0"/>
              <a:ea typeface="+mj-ea"/>
              <a:cs typeface="Arial" pitchFamily="34" charset="0"/>
            </a:endParaRPr>
          </a:p>
          <a:p>
            <a:r>
              <a:rPr lang="ja-JP" altLang="en-US" dirty="0" smtClean="0">
                <a:latin typeface="Arial" pitchFamily="34" charset="0"/>
                <a:ea typeface="+mj-ea"/>
                <a:cs typeface="Arial" pitchFamily="34" charset="0"/>
              </a:rPr>
              <a:t>それと同時に、ロータリーの財務的な安定性を向上させ、運営効率を高めることです。</a:t>
            </a:r>
            <a:endParaRPr lang="en-US" altLang="ja-JP" dirty="0" smtClean="0">
              <a:latin typeface="Arial" pitchFamily="34" charset="0"/>
              <a:ea typeface="+mj-ea"/>
              <a:cs typeface="Arial" pitchFamily="34" charset="0"/>
            </a:endParaRPr>
          </a:p>
          <a:p>
            <a:endParaRPr lang="en-US" altLang="ja-JP" dirty="0" smtClean="0">
              <a:latin typeface="Arial" pitchFamily="34" charset="0"/>
              <a:ea typeface="+mj-ea"/>
              <a:cs typeface="Arial" pitchFamily="34" charset="0"/>
            </a:endParaRPr>
          </a:p>
          <a:p>
            <a:r>
              <a:rPr lang="ja-JP" altLang="en-US" dirty="0" smtClean="0">
                <a:latin typeface="Arial" pitchFamily="34" charset="0"/>
                <a:ea typeface="+mj-ea"/>
                <a:cs typeface="Arial" pitchFamily="34" charset="0"/>
              </a:rPr>
              <a:t>では、何が達成できるようになれば、クラブが活発で、参加意欲が強く、大きな成果を収めていると言えるのでしょうか。</a:t>
            </a:r>
            <a:endParaRPr lang="en-US" altLang="ja-JP" dirty="0" smtClean="0">
              <a:latin typeface="Arial" pitchFamily="34" charset="0"/>
              <a:ea typeface="+mj-ea"/>
              <a:cs typeface="Arial" pitchFamily="34" charset="0"/>
            </a:endParaRPr>
          </a:p>
          <a:p>
            <a:r>
              <a:rPr lang="ja-JP" altLang="en-US" dirty="0" smtClean="0">
                <a:latin typeface="Arial" pitchFamily="34" charset="0"/>
                <a:ea typeface="+mj-ea"/>
                <a:cs typeface="Arial" pitchFamily="34" charset="0"/>
              </a:rPr>
              <a:t>より大きな活動成果とは、具体的にどういったことでしょうか。</a:t>
            </a:r>
            <a:endParaRPr lang="en-US" altLang="ja-JP" dirty="0" smtClean="0">
              <a:latin typeface="Arial" pitchFamily="34" charset="0"/>
              <a:ea typeface="+mj-ea"/>
              <a:cs typeface="Arial" pitchFamily="34" charset="0"/>
            </a:endParaRPr>
          </a:p>
          <a:p>
            <a:r>
              <a:rPr lang="ja-JP" altLang="en-US" dirty="0" smtClean="0">
                <a:latin typeface="Arial" pitchFamily="34" charset="0"/>
                <a:ea typeface="+mj-ea"/>
                <a:cs typeface="Arial" pitchFamily="34" charset="0"/>
              </a:rPr>
              <a:t>ロータリーがより注目され、その影響力が強まると具体的に何が変わるのでしょうか。</a:t>
            </a:r>
            <a:endParaRPr lang="en-US" altLang="ja-JP" dirty="0" smtClean="0">
              <a:latin typeface="Arial" pitchFamily="34" charset="0"/>
              <a:ea typeface="+mj-ea"/>
              <a:cs typeface="Arial" pitchFamily="34" charset="0"/>
            </a:endParaRPr>
          </a:p>
          <a:p>
            <a:r>
              <a:rPr lang="ja-JP" altLang="en-US" dirty="0" smtClean="0">
                <a:latin typeface="Arial" pitchFamily="34" charset="0"/>
                <a:ea typeface="+mj-ea"/>
                <a:cs typeface="Arial" pitchFamily="34" charset="0"/>
              </a:rPr>
              <a:t>それと同時にロータリーの財務上の安定性を向上させ、運営効率を高めるには、どうしたらいいのでしょうか。</a:t>
            </a:r>
            <a:endParaRPr lang="en-US" altLang="ja-JP" dirty="0" smtClean="0">
              <a:latin typeface="Arial" pitchFamily="34" charset="0"/>
              <a:ea typeface="+mj-ea"/>
              <a:cs typeface="Arial" pitchFamily="34" charset="0"/>
            </a:endParaRPr>
          </a:p>
          <a:p>
            <a:endParaRPr lang="en-US" dirty="0" smtClean="0">
              <a:latin typeface="Arial" pitchFamily="34" charset="0"/>
              <a:ea typeface="+mj-ea"/>
              <a:cs typeface="Arial" pitchFamily="34" charset="0"/>
            </a:endParaRPr>
          </a:p>
          <a:p>
            <a:r>
              <a:rPr lang="ja-JP" altLang="en-US" dirty="0" smtClean="0">
                <a:latin typeface="Arial" pitchFamily="34" charset="0"/>
                <a:ea typeface="+mj-ea"/>
                <a:cs typeface="Arial" pitchFamily="34" charset="0"/>
              </a:rPr>
              <a:t>理事会と管理委員会は、この課題について話し合い、ロータリーの影響力を測定する方法を検討しています。皆さまにも、クラブや地区での影響力の測定方法を検討していただくようお願いいたします。</a:t>
            </a:r>
            <a:endParaRPr lang="en-US" dirty="0" smtClean="0">
              <a:latin typeface="Arial" pitchFamily="34" charset="0"/>
              <a:ea typeface="+mj-ea"/>
              <a:cs typeface="Arial"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sz="2500">
                <a:solidFill>
                  <a:schemeClr val="tx1"/>
                </a:solidFill>
                <a:latin typeface="Arial" pitchFamily="34" charset="0"/>
                <a:ea typeface="ヒラギノ角ゴ Pro W3" charset="0"/>
                <a:cs typeface="ヒラギノ角ゴ Pro W3" charset="0"/>
              </a:defRPr>
            </a:lvl1pPr>
            <a:lvl2pPr marL="770662" indent="-296408" defTabSz="966621" eaLnBrk="0" hangingPunct="0">
              <a:defRPr sz="2500">
                <a:solidFill>
                  <a:schemeClr val="tx1"/>
                </a:solidFill>
                <a:latin typeface="Arial" pitchFamily="34" charset="0"/>
                <a:ea typeface="ヒラギノ角ゴ Pro W3" charset="0"/>
                <a:cs typeface="ヒラギノ角ゴ Pro W3" charset="0"/>
              </a:defRPr>
            </a:lvl2pPr>
            <a:lvl3pPr marL="1185634" indent="-237127" defTabSz="966621" eaLnBrk="0" hangingPunct="0">
              <a:defRPr sz="2500">
                <a:solidFill>
                  <a:schemeClr val="tx1"/>
                </a:solidFill>
                <a:latin typeface="Arial" pitchFamily="34" charset="0"/>
                <a:ea typeface="ヒラギノ角ゴ Pro W3" charset="0"/>
                <a:cs typeface="ヒラギノ角ゴ Pro W3" charset="0"/>
              </a:defRPr>
            </a:lvl3pPr>
            <a:lvl4pPr marL="1659887" indent="-237127" defTabSz="966621" eaLnBrk="0" hangingPunct="0">
              <a:defRPr sz="2500">
                <a:solidFill>
                  <a:schemeClr val="tx1"/>
                </a:solidFill>
                <a:latin typeface="Arial" pitchFamily="34" charset="0"/>
                <a:ea typeface="ヒラギノ角ゴ Pro W3" charset="0"/>
                <a:cs typeface="ヒラギノ角ゴ Pro W3" charset="0"/>
              </a:defRPr>
            </a:lvl4pPr>
            <a:lvl5pPr marL="2134141" indent="-237127" defTabSz="966621" eaLnBrk="0" hangingPunct="0">
              <a:defRPr sz="2500">
                <a:solidFill>
                  <a:schemeClr val="tx1"/>
                </a:solidFill>
                <a:latin typeface="Arial" pitchFamily="34" charset="0"/>
                <a:ea typeface="ヒラギノ角ゴ Pro W3" charset="0"/>
                <a:cs typeface="ヒラギノ角ゴ Pro W3" charset="0"/>
              </a:defRPr>
            </a:lvl5pPr>
            <a:lvl6pPr marL="260839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6pPr>
            <a:lvl7pPr marL="3082648"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7pPr>
            <a:lvl8pPr marL="3556902"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8pPr>
            <a:lvl9pPr marL="403115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9pPr>
          </a:lstStyle>
          <a:p>
            <a:fld id="{113AF7B5-F14E-400F-B1DB-5BFE19787C3A}" type="slidenum">
              <a:rPr lang="en-US" sz="1200">
                <a:solidFill>
                  <a:srgbClr val="000000"/>
                </a:solidFill>
              </a:rPr>
              <a:pPr/>
              <a:t>6</a:t>
            </a:fld>
            <a:endParaRPr lang="en-US" sz="1200" dirty="0">
              <a:solidFill>
                <a:srgbClr val="000000"/>
              </a:solidFill>
            </a:endParaRPr>
          </a:p>
        </p:txBody>
      </p:sp>
    </p:spTree>
    <p:extLst>
      <p:ext uri="{BB962C8B-B14F-4D97-AF65-F5344CB8AC3E}">
        <p14:creationId xmlns:p14="http://schemas.microsoft.com/office/powerpoint/2010/main" val="1327054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r>
              <a:rPr lang="ja-JP" altLang="en-US" dirty="0"/>
              <a:t>英ブランドコンサルティング企業</a:t>
            </a:r>
            <a:r>
              <a:rPr lang="en-US" altLang="ja-JP" dirty="0" err="1"/>
              <a:t>Interbrand</a:t>
            </a:r>
            <a:r>
              <a:rPr lang="ja-JP" altLang="en-US" dirty="0" smtClean="0"/>
              <a:t>は</a:t>
            </a:r>
            <a:r>
              <a:rPr lang="en-US" altLang="ja-JP" dirty="0" smtClean="0"/>
              <a:t>2014</a:t>
            </a:r>
            <a:r>
              <a:rPr lang="ja-JP" altLang="en-US" dirty="0" smtClean="0"/>
              <a:t>年</a:t>
            </a:r>
            <a:r>
              <a:rPr lang="en-US" altLang="ja-JP" dirty="0" smtClean="0"/>
              <a:t>10</a:t>
            </a:r>
            <a:r>
              <a:rPr lang="ja-JP" altLang="en-US" dirty="0"/>
              <a:t>月</a:t>
            </a:r>
            <a:r>
              <a:rPr lang="en-US" altLang="ja-JP" dirty="0"/>
              <a:t>9</a:t>
            </a:r>
            <a:r>
              <a:rPr lang="ja-JP" altLang="en-US" dirty="0" smtClean="0"/>
              <a:t>日、</a:t>
            </a:r>
            <a:r>
              <a:rPr lang="ja-JP" altLang="en-US" dirty="0"/>
              <a:t>ブランド価値評価ランキング「</a:t>
            </a:r>
            <a:r>
              <a:rPr lang="en-US" altLang="ja-JP" dirty="0"/>
              <a:t>Best Global Brands 2014</a:t>
            </a:r>
            <a:r>
              <a:rPr lang="ja-JP" altLang="en-US" dirty="0"/>
              <a:t>」を発表した。米</a:t>
            </a:r>
            <a:r>
              <a:rPr lang="en-US" altLang="ja-JP" dirty="0"/>
              <a:t>Apple</a:t>
            </a:r>
            <a:r>
              <a:rPr lang="ja-JP" altLang="en-US" dirty="0"/>
              <a:t>が</a:t>
            </a:r>
            <a:r>
              <a:rPr lang="en-US" altLang="ja-JP" dirty="0"/>
              <a:t>3</a:t>
            </a:r>
            <a:r>
              <a:rPr lang="ja-JP" altLang="en-US" dirty="0"/>
              <a:t>度目の首位を守り、</a:t>
            </a:r>
            <a:r>
              <a:rPr lang="en-US" altLang="ja-JP" dirty="0"/>
              <a:t>2</a:t>
            </a:r>
            <a:r>
              <a:rPr lang="ja-JP" altLang="en-US" dirty="0"/>
              <a:t>位の米</a:t>
            </a:r>
            <a:r>
              <a:rPr lang="en-US" altLang="ja-JP" dirty="0"/>
              <a:t>Google</a:t>
            </a:r>
            <a:r>
              <a:rPr lang="ja-JP" altLang="en-US" dirty="0"/>
              <a:t>との差をさらに広げた</a:t>
            </a:r>
            <a:r>
              <a:rPr lang="ja-JP" altLang="en-US" dirty="0" smtClean="0"/>
              <a:t>。</a:t>
            </a:r>
            <a:endParaRPr lang="en-US" altLang="ja-JP" dirty="0" smtClean="0"/>
          </a:p>
          <a:p>
            <a:r>
              <a:rPr kumimoji="1" lang="ja-JP" altLang="en-US" dirty="0" smtClean="0"/>
              <a:t>アップル</a:t>
            </a:r>
            <a:r>
              <a:rPr kumimoji="1" lang="ja-JP" altLang="en-US" dirty="0"/>
              <a:t>の企業価値は</a:t>
            </a:r>
            <a:r>
              <a:rPr kumimoji="1" lang="en-US" altLang="ja-JP" dirty="0"/>
              <a:t>1188</a:t>
            </a:r>
            <a:r>
              <a:rPr kumimoji="1" lang="ja-JP" altLang="en-US" dirty="0"/>
              <a:t>億ドル</a:t>
            </a:r>
            <a:endParaRPr kumimoji="1" lang="en-US" altLang="ja-JP" dirty="0"/>
          </a:p>
          <a:p>
            <a:r>
              <a:rPr kumimoji="1" lang="en-US" altLang="ja-JP" dirty="0"/>
              <a:t>2</a:t>
            </a:r>
            <a:r>
              <a:rPr kumimoji="1" lang="ja-JP" altLang="en-US" dirty="0"/>
              <a:t>位グーグル、</a:t>
            </a:r>
            <a:r>
              <a:rPr kumimoji="1" lang="en-US" altLang="ja-JP" dirty="0"/>
              <a:t>3</a:t>
            </a:r>
            <a:r>
              <a:rPr kumimoji="1" lang="ja-JP" altLang="en-US" dirty="0"/>
              <a:t>位コカ・コーラ、</a:t>
            </a:r>
            <a:r>
              <a:rPr kumimoji="1" lang="en-US" altLang="ja-JP" dirty="0"/>
              <a:t>4</a:t>
            </a:r>
            <a:r>
              <a:rPr kumimoji="1" lang="ja-JP" altLang="en-US" dirty="0"/>
              <a:t>位</a:t>
            </a:r>
            <a:r>
              <a:rPr kumimoji="1" lang="en-US" altLang="ja-JP" dirty="0"/>
              <a:t>IBM</a:t>
            </a:r>
            <a:r>
              <a:rPr kumimoji="1" lang="ja-JP" altLang="en-US" dirty="0" err="1"/>
              <a:t>、</a:t>
            </a:r>
            <a:r>
              <a:rPr kumimoji="1" lang="en-US" altLang="ja-JP" dirty="0"/>
              <a:t>5</a:t>
            </a:r>
            <a:r>
              <a:rPr kumimoji="1" lang="ja-JP" altLang="en-US" dirty="0"/>
              <a:t>位マイクロソフト、</a:t>
            </a:r>
            <a:r>
              <a:rPr kumimoji="1" lang="en-US" altLang="ja-JP" dirty="0"/>
              <a:t>6</a:t>
            </a:r>
            <a:r>
              <a:rPr kumimoji="1" lang="ja-JP" altLang="en-US" dirty="0"/>
              <a:t>位、ゼネラルエレクトリック、</a:t>
            </a:r>
            <a:r>
              <a:rPr kumimoji="1" lang="en-US" altLang="ja-JP" dirty="0"/>
              <a:t>7</a:t>
            </a:r>
            <a:r>
              <a:rPr kumimoji="1" lang="ja-JP" altLang="en-US" dirty="0"/>
              <a:t>位サムスン、</a:t>
            </a:r>
            <a:r>
              <a:rPr kumimoji="1" lang="en-US" altLang="ja-JP" dirty="0"/>
              <a:t>8</a:t>
            </a:r>
            <a:r>
              <a:rPr kumimoji="1" lang="ja-JP" altLang="en-US" dirty="0"/>
              <a:t>位トヨタ、</a:t>
            </a:r>
            <a:r>
              <a:rPr kumimoji="1" lang="en-US" altLang="ja-JP" dirty="0"/>
              <a:t>9</a:t>
            </a:r>
            <a:r>
              <a:rPr kumimoji="1" lang="ja-JP" altLang="en-US" dirty="0"/>
              <a:t>位、マクドナルド、</a:t>
            </a:r>
            <a:r>
              <a:rPr kumimoji="1" lang="en-US" altLang="ja-JP" dirty="0"/>
              <a:t>10</a:t>
            </a:r>
            <a:r>
              <a:rPr kumimoji="1" lang="ja-JP" altLang="en-US" dirty="0"/>
              <a:t>位ベンツ、</a:t>
            </a:r>
            <a:r>
              <a:rPr kumimoji="1" lang="en-US" altLang="ja-JP" dirty="0"/>
              <a:t>11</a:t>
            </a:r>
            <a:r>
              <a:rPr kumimoji="1" lang="ja-JP" altLang="en-US" dirty="0"/>
              <a:t>位</a:t>
            </a:r>
            <a:r>
              <a:rPr kumimoji="1" lang="en-US" altLang="ja-JP" dirty="0"/>
              <a:t>BMW</a:t>
            </a:r>
            <a:r>
              <a:rPr kumimoji="1" lang="ja-JP" altLang="en-US" dirty="0" err="1"/>
              <a:t>、</a:t>
            </a:r>
            <a:endParaRPr kumimoji="1" lang="en-US" altLang="ja-JP" dirty="0"/>
          </a:p>
          <a:p>
            <a:r>
              <a:rPr kumimoji="1" lang="ja-JP" altLang="en-US" dirty="0"/>
              <a:t>因みに、</a:t>
            </a:r>
            <a:r>
              <a:rPr kumimoji="1" lang="en-US" altLang="ja-JP" dirty="0"/>
              <a:t>VW</a:t>
            </a:r>
            <a:r>
              <a:rPr kumimoji="1" lang="ja-JP" altLang="en-US" dirty="0"/>
              <a:t>は</a:t>
            </a:r>
            <a:r>
              <a:rPr kumimoji="1" lang="en-US" altLang="ja-JP" dirty="0"/>
              <a:t>31</a:t>
            </a:r>
            <a:r>
              <a:rPr kumimoji="1" lang="ja-JP" altLang="en-US" dirty="0"/>
              <a:t>位、アウディは</a:t>
            </a:r>
            <a:r>
              <a:rPr kumimoji="1" lang="en-US" altLang="ja-JP" dirty="0"/>
              <a:t>45</a:t>
            </a:r>
            <a:r>
              <a:rPr kumimoji="1" lang="ja-JP" altLang="en-US" dirty="0"/>
              <a:t>位</a:t>
            </a:r>
            <a:endParaRPr kumimoji="1" lang="en-US" altLang="ja-JP" dirty="0"/>
          </a:p>
          <a:p>
            <a:endParaRPr lang="en-US" altLang="ja-JP" dirty="0" smtClean="0"/>
          </a:p>
          <a:p>
            <a:endParaRPr lang="en-US" altLang="ja-JP" dirty="0"/>
          </a:p>
          <a:p>
            <a:endParaRPr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fld id="{9E247F0B-6192-46E5-A12D-101D916223CC}" type="slidenum">
              <a:rPr lang="en-US" smtClean="0"/>
              <a:pPr/>
              <a:t>8</a:t>
            </a:fld>
            <a:endParaRPr lang="en-US"/>
          </a:p>
        </p:txBody>
      </p:sp>
    </p:spTree>
    <p:extLst>
      <p:ext uri="{BB962C8B-B14F-4D97-AF65-F5344CB8AC3E}">
        <p14:creationId xmlns:p14="http://schemas.microsoft.com/office/powerpoint/2010/main" val="29519605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621" eaLnBrk="0" hangingPunct="0">
              <a:defRPr sz="2500">
                <a:solidFill>
                  <a:schemeClr val="tx1"/>
                </a:solidFill>
                <a:latin typeface="Arial" pitchFamily="34" charset="0"/>
                <a:ea typeface="ヒラギノ角ゴ Pro W3" charset="0"/>
                <a:cs typeface="ヒラギノ角ゴ Pro W3" charset="0"/>
              </a:defRPr>
            </a:lvl1pPr>
            <a:lvl2pPr marL="770662" indent="-296408" defTabSz="966621" eaLnBrk="0" hangingPunct="0">
              <a:defRPr sz="2500">
                <a:solidFill>
                  <a:schemeClr val="tx1"/>
                </a:solidFill>
                <a:latin typeface="Arial" pitchFamily="34" charset="0"/>
                <a:ea typeface="ヒラギノ角ゴ Pro W3" charset="0"/>
                <a:cs typeface="ヒラギノ角ゴ Pro W3" charset="0"/>
              </a:defRPr>
            </a:lvl2pPr>
            <a:lvl3pPr marL="1185634" indent="-237127" defTabSz="966621" eaLnBrk="0" hangingPunct="0">
              <a:defRPr sz="2500">
                <a:solidFill>
                  <a:schemeClr val="tx1"/>
                </a:solidFill>
                <a:latin typeface="Arial" pitchFamily="34" charset="0"/>
                <a:ea typeface="ヒラギノ角ゴ Pro W3" charset="0"/>
                <a:cs typeface="ヒラギノ角ゴ Pro W3" charset="0"/>
              </a:defRPr>
            </a:lvl3pPr>
            <a:lvl4pPr marL="1659887" indent="-237127" defTabSz="966621" eaLnBrk="0" hangingPunct="0">
              <a:defRPr sz="2500">
                <a:solidFill>
                  <a:schemeClr val="tx1"/>
                </a:solidFill>
                <a:latin typeface="Arial" pitchFamily="34" charset="0"/>
                <a:ea typeface="ヒラギノ角ゴ Pro W3" charset="0"/>
                <a:cs typeface="ヒラギノ角ゴ Pro W3" charset="0"/>
              </a:defRPr>
            </a:lvl4pPr>
            <a:lvl5pPr marL="2134141" indent="-237127" defTabSz="966621" eaLnBrk="0" hangingPunct="0">
              <a:defRPr sz="2500">
                <a:solidFill>
                  <a:schemeClr val="tx1"/>
                </a:solidFill>
                <a:latin typeface="Arial" pitchFamily="34" charset="0"/>
                <a:ea typeface="ヒラギノ角ゴ Pro W3" charset="0"/>
                <a:cs typeface="ヒラギノ角ゴ Pro W3" charset="0"/>
              </a:defRPr>
            </a:lvl5pPr>
            <a:lvl6pPr marL="260839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6pPr>
            <a:lvl7pPr marL="3082648"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7pPr>
            <a:lvl8pPr marL="3556902"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8pPr>
            <a:lvl9pPr marL="4031155" indent="-237127" defTabSz="966621" eaLnBrk="0" fontAlgn="base" hangingPunct="0">
              <a:spcBef>
                <a:spcPct val="0"/>
              </a:spcBef>
              <a:spcAft>
                <a:spcPct val="0"/>
              </a:spcAft>
              <a:defRPr sz="2500">
                <a:solidFill>
                  <a:schemeClr val="tx1"/>
                </a:solidFill>
                <a:latin typeface="Arial" pitchFamily="34" charset="0"/>
                <a:ea typeface="ヒラギノ角ゴ Pro W3" charset="0"/>
                <a:cs typeface="ヒラギノ角ゴ Pro W3" charset="0"/>
              </a:defRPr>
            </a:lvl9pPr>
          </a:lstStyle>
          <a:p>
            <a:fld id="{AFC7913A-499C-4AA0-A75B-D2BCEC2E0E56}" type="slidenum">
              <a:rPr lang="en-US" sz="1200">
                <a:solidFill>
                  <a:srgbClr val="000000"/>
                </a:solidFill>
              </a:rPr>
              <a:pPr/>
              <a:t>11</a:t>
            </a:fld>
            <a:endParaRPr lang="en-US" sz="1200">
              <a:solidFill>
                <a:srgbClr val="000000"/>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ea typeface="ヒラギノ角ゴ Pro W3" charset="0"/>
              <a:cs typeface="ヒラギノ角ゴ Pro W3" charset="0"/>
            </a:endParaRPr>
          </a:p>
        </p:txBody>
      </p:sp>
    </p:spTree>
    <p:extLst>
      <p:ext uri="{BB962C8B-B14F-4D97-AF65-F5344CB8AC3E}">
        <p14:creationId xmlns:p14="http://schemas.microsoft.com/office/powerpoint/2010/main" val="158418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スライド イメージ プレースホルダ 1"/>
          <p:cNvSpPr>
            <a:spLocks noGrp="1" noRot="1" noChangeAspect="1" noTextEdit="1"/>
          </p:cNvSpPr>
          <p:nvPr>
            <p:ph type="sldImg"/>
          </p:nvPr>
        </p:nvSpPr>
        <p:spPr bwMode="auto">
          <a:xfrm>
            <a:off x="844550" y="261938"/>
            <a:ext cx="4768850" cy="35782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ノート プレースホルダ 2"/>
          <p:cNvSpPr>
            <a:spLocks noGrp="1"/>
          </p:cNvSpPr>
          <p:nvPr>
            <p:ph type="body" idx="1"/>
          </p:nvPr>
        </p:nvSpPr>
        <p:spPr bwMode="auto">
          <a:xfrm>
            <a:off x="645765" y="4044239"/>
            <a:ext cx="5166122" cy="516091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a:p>
            <a:endParaRPr kumimoji="1" lang="ja-JP" altLang="en-US" smtClean="0"/>
          </a:p>
        </p:txBody>
      </p:sp>
      <p:sp>
        <p:nvSpPr>
          <p:cNvPr id="3379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01F6BC1-6B58-4620-BBF2-20B3BEF7C144}" type="slidenum">
              <a:rPr lang="en-US" altLang="ja-JP" smtClean="0">
                <a:solidFill>
                  <a:prstClr val="black"/>
                </a:solidFill>
              </a:rPr>
              <a:pPr>
                <a:spcBef>
                  <a:spcPct val="0"/>
                </a:spcBef>
              </a:pPr>
              <a:t>12</a:t>
            </a:fld>
            <a:endParaRPr lang="en-US" altLang="ja-JP" smtClean="0">
              <a:solidFill>
                <a:prstClr val="black"/>
              </a:solidFill>
            </a:endParaRPr>
          </a:p>
        </p:txBody>
      </p:sp>
    </p:spTree>
    <p:extLst>
      <p:ext uri="{BB962C8B-B14F-4D97-AF65-F5344CB8AC3E}">
        <p14:creationId xmlns:p14="http://schemas.microsoft.com/office/powerpoint/2010/main" val="1939734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kumimoji="1" lang="en-US" altLang="ja-JP" smtClean="0"/>
          </a:p>
        </p:txBody>
      </p:sp>
      <p:sp>
        <p:nvSpPr>
          <p:cNvPr id="35844"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044A088-B00D-4E7C-9F5D-04616237BFC6}" type="slidenum">
              <a:rPr lang="en-US" altLang="ja-JP" smtClean="0">
                <a:solidFill>
                  <a:prstClr val="black"/>
                </a:solidFill>
              </a:rPr>
              <a:pPr>
                <a:spcBef>
                  <a:spcPct val="0"/>
                </a:spcBef>
              </a:pPr>
              <a:t>13</a:t>
            </a:fld>
            <a:endParaRPr lang="en-US" altLang="ja-JP" smtClean="0">
              <a:solidFill>
                <a:prstClr val="black"/>
              </a:solidFill>
            </a:endParaRPr>
          </a:p>
        </p:txBody>
      </p:sp>
    </p:spTree>
    <p:extLst>
      <p:ext uri="{BB962C8B-B14F-4D97-AF65-F5344CB8AC3E}">
        <p14:creationId xmlns:p14="http://schemas.microsoft.com/office/powerpoint/2010/main" val="1356193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AEEF"/>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AEEF"/>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96553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chemeClr val="accent1"/>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96346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5DAA"/>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813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chemeClr val="tx2"/>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pitchFamily="34" charset="0"/>
                <a:ea typeface="MS PGothic" pitchFamily="34" charset="-128"/>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Arial" pitchFamily="34" charset="0"/>
                <a:ea typeface="MS PGothic" pitchFamily="34" charset="-128"/>
                <a:cs typeface="Arial" pitchFamily="34" charset="0"/>
              </a:defRPr>
            </a:lvl1pPr>
            <a:lvl2pPr>
              <a:defRPr sz="2600">
                <a:solidFill>
                  <a:srgbClr val="58585A"/>
                </a:solidFill>
                <a:latin typeface="Arial" pitchFamily="34" charset="0"/>
                <a:ea typeface="MS PGothic" pitchFamily="34" charset="-128"/>
                <a:cs typeface="Arial" pitchFamily="34" charset="0"/>
              </a:defRPr>
            </a:lvl2pPr>
            <a:lvl3pPr>
              <a:defRPr sz="2200">
                <a:solidFill>
                  <a:srgbClr val="58585A"/>
                </a:solidFill>
                <a:latin typeface="Arial" pitchFamily="34" charset="0"/>
                <a:ea typeface="MS PGothic" pitchFamily="34" charset="-128"/>
                <a:cs typeface="Arial" pitchFamily="34" charset="0"/>
              </a:defRPr>
            </a:lvl3pPr>
            <a:lvl4pPr>
              <a:defRPr sz="1800">
                <a:solidFill>
                  <a:srgbClr val="58585A"/>
                </a:solidFill>
                <a:latin typeface="Arial" pitchFamily="34" charset="0"/>
                <a:ea typeface="MS PGothic" pitchFamily="34" charset="-128"/>
                <a:cs typeface="Arial" pitchFamily="34" charset="0"/>
              </a:defRPr>
            </a:lvl4pPr>
            <a:lvl5pPr>
              <a:defRPr sz="1600">
                <a:solidFill>
                  <a:srgbClr val="58585A"/>
                </a:solidFill>
                <a:latin typeface="Arial" pitchFamily="34" charset="0"/>
                <a:ea typeface="MS PGothic" pitchFamily="34" charset="-128"/>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242954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9999"/>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017511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FF7600"/>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23114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chemeClr val="bg1">
                    <a:lumMod val="85000"/>
                  </a:schemeClr>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41698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latin typeface="Arial Narrow"/>
                <a:cs typeface="Arial Narrow"/>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8068656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atin typeface="Georgia"/>
                <a:cs typeface="Georgia"/>
              </a:defRPr>
            </a:lvl1pPr>
            <a:lvl2pPr>
              <a:defRPr sz="2400">
                <a:latin typeface="Georgia"/>
                <a:cs typeface="Georgia"/>
              </a:defRPr>
            </a:lvl2pPr>
            <a:lvl3pPr>
              <a:defRPr sz="2000">
                <a:latin typeface="Georgia"/>
                <a:cs typeface="Georgia"/>
              </a:defRPr>
            </a:lvl3pPr>
            <a:lvl4pPr>
              <a:defRPr sz="1800">
                <a:latin typeface="Georgia"/>
                <a:cs typeface="Georgia"/>
              </a:defRPr>
            </a:lvl4pPr>
            <a:lvl5pPr>
              <a:defRPr sz="1800">
                <a:latin typeface="Georgia"/>
                <a:cs typeface="Georgia"/>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7343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latin typeface="Arial Narrow"/>
                <a:cs typeface="Arial Narrow"/>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600">
                <a:latin typeface="Georgia"/>
                <a:cs typeface="Georgia"/>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11690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551431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rgbClr val="005DAA"/>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rgbClr val="005DAA"/>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423398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3349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atin typeface="Georgia"/>
                <a:cs typeface="Georgia"/>
              </a:defRPr>
            </a:lvl1pPr>
            <a:lvl2pPr>
              <a:defRPr sz="2800">
                <a:latin typeface="Georgia"/>
                <a:cs typeface="Georgia"/>
              </a:defRPr>
            </a:lvl2pPr>
            <a:lvl3pPr>
              <a:defRPr sz="2400">
                <a:latin typeface="Georgia"/>
                <a:cs typeface="Georgia"/>
              </a:defRPr>
            </a:lvl3pPr>
            <a:lvl4pPr>
              <a:defRPr sz="2000">
                <a:latin typeface="Georgia"/>
                <a:cs typeface="Georgia"/>
              </a:defRPr>
            </a:lvl4pPr>
            <a:lvl5pPr>
              <a:defRPr sz="2000">
                <a:latin typeface="Georgia"/>
                <a:cs typeface="Georgia"/>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4266505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Narrow"/>
                <a:cs typeface="Arial Narrow"/>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4395133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913746"/>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3843744"/>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chemeClr val="accent1"/>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42080972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5DAA"/>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925519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chemeClr val="tx2"/>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2913302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009999"/>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32407992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4" name="Rectangle 3"/>
          <p:cNvSpPr>
            <a:spLocks noChangeArrowheads="1"/>
          </p:cNvSpPr>
          <p:nvPr userDrawn="1"/>
        </p:nvSpPr>
        <p:spPr bwMode="auto">
          <a:xfrm>
            <a:off x="-152400" y="2667000"/>
            <a:ext cx="9525000" cy="1600200"/>
          </a:xfrm>
          <a:prstGeom prst="rect">
            <a:avLst/>
          </a:prstGeom>
          <a:solidFill>
            <a:srgbClr val="FF7600"/>
          </a:solidFill>
          <a:ln>
            <a:noFill/>
          </a:ln>
          <a:effectLst>
            <a:outerShdw blurRad="88900" dist="61087" dir="5400000" rotWithShape="0">
              <a:srgbClr val="808080">
                <a:alpha val="45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2668265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tx2"/>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pitchFamily="34" charset="0"/>
                <a:ea typeface="MS PGothic" pitchFamily="34" charset="-128"/>
                <a:cs typeface="Arial" pitchFamily="34" charset="0"/>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tx2"/>
                </a:solidFill>
                <a:latin typeface="Arial" pitchFamily="34" charset="0"/>
                <a:ea typeface="MS PGothic" pitchFamily="34" charset="-128"/>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402763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en-US" smtClean="0"/>
              <a:t>Click to edit Master title style</a:t>
            </a:r>
            <a:endParaRPr lang="en-US" dirty="0"/>
          </a:p>
        </p:txBody>
      </p:sp>
    </p:spTree>
    <p:extLst>
      <p:ext uri="{BB962C8B-B14F-4D97-AF65-F5344CB8AC3E}">
        <p14:creationId xmlns:p14="http://schemas.microsoft.com/office/powerpoint/2010/main" val="162930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93594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defRPr kumimoji="0">
                <a:ea typeface="MS PGothic" pitchFamily="34" charset="-128"/>
              </a:defRPr>
            </a:lvl1pPr>
          </a:lstStyle>
          <a:p>
            <a:pPr defTabSz="457200">
              <a:defRPr/>
            </a:pPr>
            <a:fld id="{5BFB1092-5FC3-45EB-9C8F-E1F1D9AEF10A}" type="datetimeFigureOut">
              <a:rPr lang="en-US" sz="1800">
                <a:solidFill>
                  <a:prstClr val="black"/>
                </a:solidFill>
                <a:latin typeface="Calibri" panose="020F0502020204030204" pitchFamily="34" charset="0"/>
                <a:cs typeface="+mn-cs"/>
              </a:rPr>
              <a:pPr defTabSz="457200">
                <a:defRPr/>
              </a:pPr>
              <a:t>4/5/2015</a:t>
            </a:fld>
            <a:endParaRPr lang="en-US" sz="1800">
              <a:solidFill>
                <a:prstClr val="black"/>
              </a:solidFill>
              <a:latin typeface="Calibri" panose="020F0502020204030204" pitchFamily="34" charset="0"/>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kumimoji="0">
                <a:ea typeface="MS PGothic" pitchFamily="34" charset="-128"/>
              </a:defRPr>
            </a:lvl1pPr>
          </a:lstStyle>
          <a:p>
            <a:pPr defTabSz="457200">
              <a:defRPr/>
            </a:pPr>
            <a:endParaRPr lang="en-US" sz="1800">
              <a:solidFill>
                <a:prstClr val="black"/>
              </a:solidFill>
              <a:latin typeface="Calibri" panose="020F0502020204030204" pitchFamily="34" charset="0"/>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0"/>
            </a:lvl1pPr>
          </a:lstStyle>
          <a:p>
            <a:pPr defTabSz="457200">
              <a:defRPr/>
            </a:pPr>
            <a:fld id="{BEBD71D6-9A75-4F0A-8110-E8FEA239D917}" type="slidenum">
              <a:rPr lang="en-US" altLang="ja-JP" sz="1800">
                <a:solidFill>
                  <a:prstClr val="black"/>
                </a:solidFill>
                <a:latin typeface="Calibri" panose="020F0502020204030204" pitchFamily="34" charset="0"/>
                <a:ea typeface="ＭＳ Ｐゴシック" panose="020B0600070205080204" pitchFamily="50" charset="-128"/>
                <a:cs typeface="+mn-cs"/>
              </a:rPr>
              <a:pPr defTabSz="457200">
                <a:defRPr/>
              </a:pPr>
              <a:t>‹#›</a:t>
            </a:fld>
            <a:endParaRPr lang="en-US" altLang="ja-JP" sz="1800">
              <a:solidFill>
                <a:prstClr val="black"/>
              </a:solidFill>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673694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25409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120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itchFamily="50" charset="-128"/>
              </a:defRPr>
            </a:lvl1pPr>
          </a:lstStyle>
          <a:p>
            <a:pPr defTabSz="457200">
              <a:defRPr/>
            </a:pPr>
            <a:endParaRPr kumimoji="1" lang="en-US" altLang="ja-JP" sz="1800">
              <a:solidFill>
                <a:prstClr val="black"/>
              </a:solidFill>
              <a:latin typeface="Calibri" panose="020F0502020204030204" pitchFamily="34" charset="0"/>
              <a:cs typeface="+mn-cs"/>
            </a:endParaRP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itchFamily="50" charset="-128"/>
              </a:defRPr>
            </a:lvl1pPr>
          </a:lstStyle>
          <a:p>
            <a:pPr defTabSz="457200">
              <a:defRPr/>
            </a:pPr>
            <a:endParaRPr kumimoji="1" lang="en-US" altLang="ja-JP" sz="1800">
              <a:solidFill>
                <a:prstClr val="black"/>
              </a:solidFill>
              <a:latin typeface="Calibri" panose="020F0502020204030204" pitchFamily="34" charset="0"/>
              <a:cs typeface="+mn-cs"/>
            </a:endParaRP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a:defRPr/>
            </a:pPr>
            <a:fld id="{216A85C2-CCA6-4E0B-BA7B-3D39CF29EE2C}" type="slidenum">
              <a:rPr kumimoji="1" lang="en-US" altLang="ja-JP" sz="1800">
                <a:solidFill>
                  <a:prstClr val="black"/>
                </a:solidFill>
                <a:latin typeface="Calibri" panose="020F0502020204030204" pitchFamily="34" charset="0"/>
                <a:ea typeface="ＭＳ Ｐゴシック" panose="020B0600070205080204" pitchFamily="50" charset="-128"/>
                <a:cs typeface="+mn-cs"/>
              </a:rPr>
              <a:pPr defTabSz="457200">
                <a:defRPr/>
              </a:pPr>
              <a:t>‹#›</a:t>
            </a:fld>
            <a:endParaRPr kumimoji="1" lang="en-US" altLang="ja-JP" sz="1800">
              <a:solidFill>
                <a:prstClr val="black"/>
              </a:solidFill>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45267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a:prstGeom prst="rect">
            <a:avLst/>
          </a:prstGeo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グラフ プレースホルダ 3"/>
          <p:cNvSpPr>
            <a:spLocks noGrp="1"/>
          </p:cNvSpPr>
          <p:nvPr>
            <p:ph type="chart" sz="half" idx="2"/>
          </p:nvPr>
        </p:nvSpPr>
        <p:spPr>
          <a:xfrm>
            <a:off x="4648200" y="1981200"/>
            <a:ext cx="3810000" cy="4114800"/>
          </a:xfrm>
          <a:prstGeom prst="rect">
            <a:avLst/>
          </a:prstGeom>
        </p:spPr>
        <p:txBody>
          <a:bodyPr/>
          <a:lstStyle/>
          <a:p>
            <a:pPr lvl="0"/>
            <a:endParaRPr lang="ja-JP" altLang="en-US" noProof="0"/>
          </a:p>
        </p:txBody>
      </p:sp>
      <p:sp>
        <p:nvSpPr>
          <p:cNvPr id="5" name="日付プレースホルダ 4"/>
          <p:cNvSpPr>
            <a:spLocks noGrp="1"/>
          </p:cNvSpPr>
          <p:nvPr>
            <p:ph type="dt" sz="half" idx="10"/>
          </p:nvPr>
        </p:nvSpPr>
        <p:spPr>
          <a:xfrm>
            <a:off x="685800" y="6248400"/>
            <a:ext cx="1905000" cy="457200"/>
          </a:xfrm>
          <a:prstGeom prst="rect">
            <a:avLst/>
          </a:prstGeom>
        </p:spPr>
        <p:txBody>
          <a:bodyPr/>
          <a:lstStyle>
            <a:lvl1pPr eaLnBrk="1" hangingPunct="1">
              <a:defRPr>
                <a:ea typeface="ＭＳ Ｐゴシック" pitchFamily="50" charset="-128"/>
              </a:defRPr>
            </a:lvl1pPr>
          </a:lstStyle>
          <a:p>
            <a:pPr defTabSz="457200">
              <a:defRPr/>
            </a:pPr>
            <a:endParaRPr kumimoji="1" lang="en-US" altLang="ja-JP" sz="1800">
              <a:solidFill>
                <a:prstClr val="black"/>
              </a:solidFill>
              <a:latin typeface="Calibri" panose="020F0502020204030204" pitchFamily="34" charset="0"/>
              <a:cs typeface="+mn-cs"/>
            </a:endParaRPr>
          </a:p>
        </p:txBody>
      </p:sp>
      <p:sp>
        <p:nvSpPr>
          <p:cNvPr id="6" name="フッター プレースホルダ 5"/>
          <p:cNvSpPr>
            <a:spLocks noGrp="1"/>
          </p:cNvSpPr>
          <p:nvPr>
            <p:ph type="ftr" sz="quarter" idx="11"/>
          </p:nvPr>
        </p:nvSpPr>
        <p:spPr>
          <a:xfrm>
            <a:off x="3124200" y="6248400"/>
            <a:ext cx="2895600" cy="457200"/>
          </a:xfrm>
          <a:prstGeom prst="rect">
            <a:avLst/>
          </a:prstGeom>
        </p:spPr>
        <p:txBody>
          <a:bodyPr/>
          <a:lstStyle>
            <a:lvl1pPr eaLnBrk="1" hangingPunct="1">
              <a:defRPr>
                <a:ea typeface="ＭＳ Ｐゴシック" pitchFamily="50" charset="-128"/>
              </a:defRPr>
            </a:lvl1pPr>
          </a:lstStyle>
          <a:p>
            <a:pPr defTabSz="457200">
              <a:defRPr/>
            </a:pPr>
            <a:endParaRPr kumimoji="1" lang="en-US" altLang="ja-JP" sz="1800">
              <a:solidFill>
                <a:prstClr val="black"/>
              </a:solidFill>
              <a:latin typeface="Calibri" panose="020F0502020204030204" pitchFamily="34" charset="0"/>
              <a:cs typeface="+mn-cs"/>
            </a:endParaRPr>
          </a:p>
        </p:txBody>
      </p:sp>
      <p:sp>
        <p:nvSpPr>
          <p:cNvPr id="7" name="スライド番号プレースホルダ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a:defRPr/>
            </a:pPr>
            <a:fld id="{DF589EC6-7D08-45A9-A8AC-9E99D3BB2EA0}" type="slidenum">
              <a:rPr kumimoji="1" lang="en-US" altLang="ja-JP" sz="1800">
                <a:solidFill>
                  <a:prstClr val="black"/>
                </a:solidFill>
                <a:latin typeface="Calibri" panose="020F0502020204030204" pitchFamily="34" charset="0"/>
                <a:ea typeface="ＭＳ Ｐゴシック" panose="020B0600070205080204" pitchFamily="50" charset="-128"/>
                <a:cs typeface="+mn-cs"/>
              </a:rPr>
              <a:pPr defTabSz="457200">
                <a:defRPr/>
              </a:pPr>
              <a:t>‹#›</a:t>
            </a:fld>
            <a:endParaRPr kumimoji="1" lang="en-US" altLang="ja-JP" sz="1800">
              <a:solidFill>
                <a:prstClr val="black"/>
              </a:solidFill>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10631064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387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hangingPunct="1">
              <a:defRPr kumimoji="0">
                <a:ea typeface="MS PGothic" pitchFamily="34" charset="-128"/>
              </a:defRPr>
            </a:lvl1pPr>
          </a:lstStyle>
          <a:p>
            <a:pPr defTabSz="457200">
              <a:defRPr/>
            </a:pPr>
            <a:fld id="{4741AFBF-5654-477D-8FA2-04979DBFAC2E}" type="datetimeFigureOut">
              <a:rPr lang="en-US" sz="1800">
                <a:solidFill>
                  <a:prstClr val="black"/>
                </a:solidFill>
                <a:latin typeface="Calibri" panose="020F0502020204030204" pitchFamily="34" charset="0"/>
                <a:cs typeface="+mn-cs"/>
              </a:rPr>
              <a:pPr defTabSz="457200">
                <a:defRPr/>
              </a:pPr>
              <a:t>4/5/2015</a:t>
            </a:fld>
            <a:endParaRPr lang="en-US" sz="1800">
              <a:solidFill>
                <a:prstClr val="black"/>
              </a:solidFill>
              <a:latin typeface="Calibri" panose="020F0502020204030204" pitchFamily="34" charset="0"/>
              <a:cs typeface="+mn-cs"/>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hangingPunct="1">
              <a:defRPr kumimoji="0">
                <a:ea typeface="MS PGothic" pitchFamily="34" charset="-128"/>
              </a:defRPr>
            </a:lvl1pPr>
          </a:lstStyle>
          <a:p>
            <a:pPr defTabSz="457200">
              <a:defRPr/>
            </a:pPr>
            <a:endParaRPr lang="en-US" sz="1800">
              <a:solidFill>
                <a:prstClr val="black"/>
              </a:solidFill>
              <a:latin typeface="Calibri" panose="020F0502020204030204" pitchFamily="34" charset="0"/>
              <a:cs typeface="+mn-cs"/>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kumimoji="0"/>
            </a:lvl1pPr>
          </a:lstStyle>
          <a:p>
            <a:pPr defTabSz="457200">
              <a:defRPr/>
            </a:pPr>
            <a:fld id="{5DFBA30F-BD6B-4C61-B209-19679B842A59}" type="slidenum">
              <a:rPr lang="en-US" altLang="ja-JP" sz="1800">
                <a:solidFill>
                  <a:prstClr val="black"/>
                </a:solidFill>
                <a:latin typeface="Calibri" panose="020F0502020204030204" pitchFamily="34" charset="0"/>
                <a:ea typeface="ＭＳ Ｐゴシック" panose="020B0600070205080204" pitchFamily="50" charset="-128"/>
                <a:cs typeface="+mn-cs"/>
              </a:rPr>
              <a:pPr defTabSz="457200">
                <a:defRPr/>
              </a:pPr>
              <a:t>‹#›</a:t>
            </a:fld>
            <a:endParaRPr lang="en-US" altLang="ja-JP" sz="1800">
              <a:solidFill>
                <a:prstClr val="black"/>
              </a:solidFill>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23673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57200" y="1600200"/>
            <a:ext cx="8229600" cy="4525963"/>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81380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3"/>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3"/>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1989727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4684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a:prstGeom prst="rect">
            <a:avLst/>
          </a:prstGeo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ea typeface="ＭＳ Ｐゴシック" pitchFamily="50" charset="-128"/>
              </a:defRPr>
            </a:lvl1pPr>
          </a:lstStyle>
          <a:p>
            <a:pPr defTabSz="457200">
              <a:defRPr/>
            </a:pPr>
            <a:endParaRPr kumimoji="1" lang="en-US" altLang="ja-JP" sz="1800">
              <a:solidFill>
                <a:prstClr val="black"/>
              </a:solidFill>
              <a:latin typeface="Calibri" panose="020F0502020204030204" pitchFamily="34" charset="0"/>
              <a:cs typeface="+mn-cs"/>
            </a:endParaRPr>
          </a:p>
        </p:txBody>
      </p:sp>
      <p:sp>
        <p:nvSpPr>
          <p:cNvPr id="6"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a:ea typeface="ＭＳ Ｐゴシック" pitchFamily="50" charset="-128"/>
              </a:defRPr>
            </a:lvl1pPr>
          </a:lstStyle>
          <a:p>
            <a:pPr defTabSz="457200">
              <a:defRPr/>
            </a:pPr>
            <a:endParaRPr kumimoji="1" lang="en-US" altLang="ja-JP" sz="1800">
              <a:solidFill>
                <a:prstClr val="black"/>
              </a:solidFill>
              <a:latin typeface="Calibri" panose="020F0502020204030204" pitchFamily="34" charset="0"/>
              <a:cs typeface="+mn-cs"/>
            </a:endParaRPr>
          </a:p>
        </p:txBody>
      </p:sp>
      <p:sp>
        <p:nvSpPr>
          <p:cNvPr id="7"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a:defRPr/>
            </a:pPr>
            <a:fld id="{CE506BED-C6F7-4B38-8B4B-0D0D1D28FB42}" type="slidenum">
              <a:rPr kumimoji="1" lang="en-US" altLang="ja-JP" sz="1800">
                <a:solidFill>
                  <a:prstClr val="black"/>
                </a:solidFill>
                <a:latin typeface="Calibri" panose="020F0502020204030204" pitchFamily="34" charset="0"/>
                <a:ea typeface="ＭＳ Ｐゴシック" panose="020B0600070205080204" pitchFamily="50" charset="-128"/>
                <a:cs typeface="+mn-cs"/>
              </a:rPr>
              <a:pPr defTabSz="457200">
                <a:defRPr/>
              </a:pPr>
              <a:t>‹#›</a:t>
            </a:fld>
            <a:endParaRPr kumimoji="1" lang="en-US" altLang="ja-JP" sz="1800">
              <a:solidFill>
                <a:prstClr val="black"/>
              </a:solidFill>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24584821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Chart">
  <p:cSld name="タイトル、テキスト、グラフ">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09600"/>
            <a:ext cx="7772400" cy="1143000"/>
          </a:xfrm>
          <a:prstGeom prst="rect">
            <a:avLst/>
          </a:prstGeom>
        </p:spPr>
        <p:txBody>
          <a:bodyPr/>
          <a:lstStyle/>
          <a:p>
            <a:r>
              <a:rPr lang="ja-JP" altLang="en-US" smtClean="0"/>
              <a:t>マスタ タイトルの書式設定</a:t>
            </a:r>
            <a:endParaRPr lang="ja-JP" altLang="en-US"/>
          </a:p>
        </p:txBody>
      </p:sp>
      <p:sp>
        <p:nvSpPr>
          <p:cNvPr id="3" name="テキスト プレースホルダ 2"/>
          <p:cNvSpPr>
            <a:spLocks noGrp="1"/>
          </p:cNvSpPr>
          <p:nvPr>
            <p:ph type="body" sz="half" idx="1"/>
          </p:nvPr>
        </p:nvSpPr>
        <p:spPr>
          <a:xfrm>
            <a:off x="685800" y="1981200"/>
            <a:ext cx="3810000" cy="4114800"/>
          </a:xfrm>
          <a:prstGeom prst="rect">
            <a:avLst/>
          </a:prstGeo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グラフ プレースホルダ 3"/>
          <p:cNvSpPr>
            <a:spLocks noGrp="1"/>
          </p:cNvSpPr>
          <p:nvPr>
            <p:ph type="chart" sz="half" idx="2"/>
          </p:nvPr>
        </p:nvSpPr>
        <p:spPr>
          <a:xfrm>
            <a:off x="4648200" y="1981200"/>
            <a:ext cx="3810000" cy="4114800"/>
          </a:xfrm>
          <a:prstGeom prst="rect">
            <a:avLst/>
          </a:prstGeom>
        </p:spPr>
        <p:txBody>
          <a:bodyPr/>
          <a:lstStyle/>
          <a:p>
            <a:pPr lvl="0"/>
            <a:endParaRPr lang="ja-JP" altLang="en-US" noProof="0"/>
          </a:p>
        </p:txBody>
      </p:sp>
      <p:sp>
        <p:nvSpPr>
          <p:cNvPr id="5" name="日付プレースホルダ 4"/>
          <p:cNvSpPr>
            <a:spLocks noGrp="1"/>
          </p:cNvSpPr>
          <p:nvPr>
            <p:ph type="dt" sz="half" idx="10"/>
          </p:nvPr>
        </p:nvSpPr>
        <p:spPr>
          <a:xfrm>
            <a:off x="685800" y="6248400"/>
            <a:ext cx="1905000" cy="457200"/>
          </a:xfrm>
          <a:prstGeom prst="rect">
            <a:avLst/>
          </a:prstGeom>
        </p:spPr>
        <p:txBody>
          <a:bodyPr/>
          <a:lstStyle>
            <a:lvl1pPr eaLnBrk="1" hangingPunct="1">
              <a:defRPr>
                <a:ea typeface="ＭＳ Ｐゴシック" pitchFamily="50" charset="-128"/>
              </a:defRPr>
            </a:lvl1pPr>
          </a:lstStyle>
          <a:p>
            <a:pPr defTabSz="457200">
              <a:defRPr/>
            </a:pPr>
            <a:endParaRPr kumimoji="1" lang="en-US" altLang="ja-JP" sz="1800">
              <a:solidFill>
                <a:prstClr val="black"/>
              </a:solidFill>
              <a:latin typeface="Calibri" panose="020F0502020204030204" pitchFamily="34" charset="0"/>
              <a:cs typeface="+mn-cs"/>
            </a:endParaRPr>
          </a:p>
        </p:txBody>
      </p:sp>
      <p:sp>
        <p:nvSpPr>
          <p:cNvPr id="6" name="フッター プレースホルダ 5"/>
          <p:cNvSpPr>
            <a:spLocks noGrp="1"/>
          </p:cNvSpPr>
          <p:nvPr>
            <p:ph type="ftr" sz="quarter" idx="11"/>
          </p:nvPr>
        </p:nvSpPr>
        <p:spPr>
          <a:xfrm>
            <a:off x="3124200" y="6248400"/>
            <a:ext cx="2895600" cy="457200"/>
          </a:xfrm>
          <a:prstGeom prst="rect">
            <a:avLst/>
          </a:prstGeom>
        </p:spPr>
        <p:txBody>
          <a:bodyPr/>
          <a:lstStyle>
            <a:lvl1pPr eaLnBrk="1" hangingPunct="1">
              <a:defRPr>
                <a:ea typeface="ＭＳ Ｐゴシック" pitchFamily="50" charset="-128"/>
              </a:defRPr>
            </a:lvl1pPr>
          </a:lstStyle>
          <a:p>
            <a:pPr defTabSz="457200">
              <a:defRPr/>
            </a:pPr>
            <a:endParaRPr kumimoji="1" lang="en-US" altLang="ja-JP" sz="1800">
              <a:solidFill>
                <a:prstClr val="black"/>
              </a:solidFill>
              <a:latin typeface="Calibri" panose="020F0502020204030204" pitchFamily="34" charset="0"/>
              <a:cs typeface="+mn-cs"/>
            </a:endParaRPr>
          </a:p>
        </p:txBody>
      </p:sp>
      <p:sp>
        <p:nvSpPr>
          <p:cNvPr id="7" name="スライド番号プレースホルダ 6"/>
          <p:cNvSpPr>
            <a:spLocks noGrp="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defTabSz="457200">
              <a:defRPr/>
            </a:pPr>
            <a:fld id="{E79821B5-E019-497E-B883-90278E1DA919}" type="slidenum">
              <a:rPr kumimoji="1" lang="en-US" altLang="ja-JP" sz="1800">
                <a:solidFill>
                  <a:prstClr val="black"/>
                </a:solidFill>
                <a:latin typeface="Calibri" panose="020F0502020204030204" pitchFamily="34" charset="0"/>
                <a:ea typeface="ＭＳ Ｐゴシック" panose="020B0600070205080204" pitchFamily="50" charset="-128"/>
                <a:cs typeface="+mn-cs"/>
              </a:rPr>
              <a:pPr defTabSz="457200">
                <a:defRPr/>
              </a:pPr>
              <a:t>‹#›</a:t>
            </a:fld>
            <a:endParaRPr kumimoji="1" lang="en-US" altLang="ja-JP" sz="1800">
              <a:solidFill>
                <a:prstClr val="black"/>
              </a:solidFill>
              <a:latin typeface="Calibri" panose="020F050202020403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337905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76200" y="3429000"/>
            <a:ext cx="9296400" cy="990600"/>
          </a:xfrm>
          <a:prstGeom prst="rect">
            <a:avLst/>
          </a:prstGeom>
          <a:solidFill>
            <a:schemeClr val="accent6"/>
          </a:solidFill>
          <a:effectLst>
            <a:outerShdw blurRad="57150" dist="50800" dir="2700000" algn="tl" rotWithShape="0">
              <a:srgbClr val="000000">
                <a:alpha val="40000"/>
              </a:srgbClr>
            </a:outerShdw>
          </a:effectLst>
        </p:spPr>
        <p:txBody>
          <a:bodyPr lIns="548640" tIns="0" rIns="0" bIns="91440" anchor="b" anchorCtr="0">
            <a:noAutofit/>
          </a:bodyPr>
          <a:lstStyle>
            <a:lvl1pPr algn="l">
              <a:defRPr sz="4400" b="0" i="0">
                <a:solidFill>
                  <a:schemeClr val="bg1"/>
                </a:solidFill>
                <a:latin typeface="Arial Narrow"/>
                <a:cs typeface="Arial Narrow"/>
              </a:defRPr>
            </a:lvl1pPr>
          </a:lstStyle>
          <a:p>
            <a:r>
              <a:rPr lang="en-US" smtClean="0"/>
              <a:t>Click to edit Master title style</a:t>
            </a:r>
            <a:endParaRPr lang="en-US" dirty="0"/>
          </a:p>
        </p:txBody>
      </p:sp>
      <p:sp>
        <p:nvSpPr>
          <p:cNvPr id="8" name="Subtitle 2"/>
          <p:cNvSpPr>
            <a:spLocks noGrp="1"/>
          </p:cNvSpPr>
          <p:nvPr>
            <p:ph type="subTitle" idx="1"/>
          </p:nvPr>
        </p:nvSpPr>
        <p:spPr>
          <a:xfrm>
            <a:off x="533400" y="4611744"/>
            <a:ext cx="6400800" cy="950856"/>
          </a:xfrm>
          <a:prstGeom prst="rect">
            <a:avLst/>
          </a:prstGeom>
        </p:spPr>
        <p:txBody>
          <a:bodyPr lIns="0" tIns="0" rIns="0" bIns="0">
            <a:normAutofit/>
          </a:bodyPr>
          <a:lstStyle>
            <a:lvl1pPr marL="0" indent="0" algn="l">
              <a:buNone/>
              <a:defRPr sz="2200">
                <a:solidFill>
                  <a:schemeClr val="accent6"/>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887704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696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sp>
        <p:nvSpPr>
          <p:cNvPr id="5" name="Rectangle 4"/>
          <p:cNvSpPr>
            <a:spLocks noChangeArrowheads="1"/>
          </p:cNvSpPr>
          <p:nvPr userDrawn="1"/>
        </p:nvSpPr>
        <p:spPr bwMode="auto">
          <a:xfrm>
            <a:off x="-76200" y="457200"/>
            <a:ext cx="9296400" cy="533400"/>
          </a:xfrm>
          <a:prstGeom prst="rect">
            <a:avLst/>
          </a:prstGeom>
          <a:solidFill>
            <a:srgbClr val="00246C"/>
          </a:solidFill>
          <a:ln>
            <a:noFill/>
          </a:ln>
          <a:effectLst>
            <a:outerShdw blurRad="88900" dist="61087" dir="5400000" rotWithShape="0">
              <a:srgbClr val="808080">
                <a:alpha val="25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FFFFFF"/>
                </a:solidFill>
                <a:latin typeface="Georgia"/>
                <a:cs typeface="Georgia"/>
              </a:defRPr>
            </a:lvl1pPr>
            <a:lvl2pPr>
              <a:defRPr sz="2600">
                <a:solidFill>
                  <a:srgbClr val="FFFFFF"/>
                </a:solidFill>
                <a:latin typeface="Georgia"/>
                <a:cs typeface="Georgia"/>
              </a:defRPr>
            </a:lvl2pPr>
            <a:lvl3pPr>
              <a:defRPr sz="2200">
                <a:solidFill>
                  <a:srgbClr val="FFFFFF"/>
                </a:solidFill>
                <a:latin typeface="Georgia"/>
                <a:cs typeface="Georgia"/>
              </a:defRPr>
            </a:lvl3pPr>
            <a:lvl4pPr>
              <a:defRPr sz="1800">
                <a:solidFill>
                  <a:srgbClr val="FFFFFF"/>
                </a:solidFill>
                <a:latin typeface="Georgia"/>
                <a:cs typeface="Georgia"/>
              </a:defRPr>
            </a:lvl4pPr>
            <a:lvl5pPr>
              <a:defRPr sz="1600">
                <a:solidFill>
                  <a:srgbClr val="FFFFFF"/>
                </a:solidFill>
                <a:latin typeface="Georgia"/>
                <a:cs typeface="Georgia"/>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54568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2" name="Picture 2" descr="COL general template for pptv2-06.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129.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89938" y="6388100"/>
            <a:ext cx="414337"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7296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pic>
        <p:nvPicPr>
          <p:cNvPr id="2" name="Picture 2" descr="COL general template for pptv2-04.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129.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26225" y="4421188"/>
            <a:ext cx="777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9228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image" Target="../media/image1.png"/><Relationship Id="rId2" Type="http://schemas.openxmlformats.org/officeDocument/2006/relationships/slideLayout" Target="../slideLayouts/slideLayout11.xml"/><Relationship Id="rId16" Type="http://schemas.openxmlformats.org/officeDocument/2006/relationships/theme" Target="../theme/theme2.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3.xml"/><Relationship Id="rId7"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9.xml"/><Relationship Id="rId7"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ea typeface="ヒラギノ角ゴ Pro W3" charset="0"/>
              <a:cs typeface="ヒラギノ角ゴ Pro W3" charset="0"/>
            </a:endParaRPr>
          </a:p>
        </p:txBody>
      </p:sp>
      <p:pic>
        <p:nvPicPr>
          <p:cNvPr id="1027" name="Picture 3"/>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58788" y="6165850"/>
            <a:ext cx="12160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5562600" y="1524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98" r:id="rId1"/>
    <p:sldLayoutId id="2147483899" r:id="rId2"/>
    <p:sldLayoutId id="2147483900" r:id="rId3"/>
    <p:sldLayoutId id="2147483901" r:id="rId4"/>
    <p:sldLayoutId id="2147483902" r:id="rId5"/>
    <p:sldLayoutId id="2147483903" r:id="rId6"/>
    <p:sldLayoutId id="2147483912" r:id="rId7"/>
    <p:sldLayoutId id="2147483913" r:id="rId8"/>
    <p:sldLayoutId id="2147483914" r:id="rId9"/>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499"/>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charset="0"/>
                <a:cs typeface="ヒラギノ角ゴ Pro W3" charset="0"/>
              </a:defRPr>
            </a:lvl1pPr>
            <a:lvl2pPr marL="742950" indent="-285750" eaLnBrk="0" hangingPunct="0">
              <a:defRPr sz="2400">
                <a:solidFill>
                  <a:schemeClr val="tx1"/>
                </a:solidFill>
                <a:latin typeface="Arial" pitchFamily="34" charset="0"/>
                <a:ea typeface="ヒラギノ角ゴ Pro W3" charset="0"/>
                <a:cs typeface="ヒラギノ角ゴ Pro W3" charset="0"/>
              </a:defRPr>
            </a:lvl2pPr>
            <a:lvl3pPr marL="1143000" indent="-228600" eaLnBrk="0" hangingPunct="0">
              <a:defRPr sz="2400">
                <a:solidFill>
                  <a:schemeClr val="tx1"/>
                </a:solidFill>
                <a:latin typeface="Arial" pitchFamily="34" charset="0"/>
                <a:ea typeface="ヒラギノ角ゴ Pro W3" charset="0"/>
                <a:cs typeface="ヒラギノ角ゴ Pro W3" charset="0"/>
              </a:defRPr>
            </a:lvl3pPr>
            <a:lvl4pPr marL="1600200" indent="-228600" eaLnBrk="0" hangingPunct="0">
              <a:defRPr sz="2400">
                <a:solidFill>
                  <a:schemeClr val="tx1"/>
                </a:solidFill>
                <a:latin typeface="Arial" pitchFamily="34" charset="0"/>
                <a:ea typeface="ヒラギノ角ゴ Pro W3" charset="0"/>
                <a:cs typeface="ヒラギノ角ゴ Pro W3" charset="0"/>
              </a:defRPr>
            </a:lvl4pPr>
            <a:lvl5pPr marL="2057400" indent="-228600" eaLnBrk="0" hangingPunct="0">
              <a:defRPr sz="2400">
                <a:solidFill>
                  <a:schemeClr val="tx1"/>
                </a:solidFill>
                <a:latin typeface="Arial"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algn="r"/>
            <a:r>
              <a:rPr lang="ja-JP" altLang="en-US" sz="900" dirty="0" smtClean="0">
                <a:solidFill>
                  <a:srgbClr val="958D85"/>
                </a:solidFill>
                <a:latin typeface="Arial Narrow" pitchFamily="34" charset="0"/>
                <a:ea typeface="Arial Narrow" pitchFamily="34" charset="0"/>
                <a:cs typeface="Arial Narrow" pitchFamily="34" charset="0"/>
              </a:rPr>
              <a:t>ロータリーの戦略計画</a:t>
            </a:r>
            <a:endParaRPr lang="en-US" sz="900" dirty="0">
              <a:solidFill>
                <a:srgbClr val="958D85"/>
              </a:solidFill>
              <a:latin typeface="Arial Narrow" pitchFamily="34" charset="0"/>
              <a:ea typeface="Arial Narrow" pitchFamily="34" charset="0"/>
              <a:cs typeface="Arial Narrow" pitchFamily="34" charset="0"/>
            </a:endParaRPr>
          </a:p>
        </p:txBody>
      </p:sp>
      <p:pic>
        <p:nvPicPr>
          <p:cNvPr id="2051" name="Picture 5"/>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04" r:id="rId6"/>
    <p:sldLayoutId id="2147483905" r:id="rId7"/>
    <p:sldLayoutId id="2147483906" r:id="rId8"/>
    <p:sldLayoutId id="2147483907" r:id="rId9"/>
    <p:sldLayoutId id="2147483908" r:id="rId10"/>
    <p:sldLayoutId id="2147483909" r:id="rId11"/>
    <p:sldLayoutId id="2147483910" r:id="rId12"/>
    <p:sldLayoutId id="2147483911" r:id="rId13"/>
    <p:sldLayoutId id="2147483920" r:id="rId14"/>
    <p:sldLayoutId id="2147483921" r:id="rId15"/>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7162800" y="6477000"/>
            <a:ext cx="1524000" cy="138113"/>
          </a:xfrm>
          <a:prstGeom prst="rect">
            <a:avLst/>
          </a:prstGeom>
          <a:noFill/>
        </p:spPr>
        <p:txBody>
          <a:bodyPr lIns="0" tIns="0" rIns="0" bIns="0">
            <a:spAutoFit/>
          </a:bodyPr>
          <a:lstStyle>
            <a:lvl1pPr eaLnBrk="0" hangingPunct="0">
              <a:defRPr sz="2400">
                <a:solidFill>
                  <a:schemeClr val="tx1"/>
                </a:solidFill>
                <a:latin typeface="Arial" pitchFamily="34" charset="0"/>
                <a:ea typeface="ヒラギノ角ゴ Pro W3" charset="0"/>
                <a:cs typeface="ヒラギノ角ゴ Pro W3" charset="0"/>
              </a:defRPr>
            </a:lvl1pPr>
            <a:lvl2pPr marL="742950" indent="-285750" eaLnBrk="0" hangingPunct="0">
              <a:defRPr sz="2400">
                <a:solidFill>
                  <a:schemeClr val="tx1"/>
                </a:solidFill>
                <a:latin typeface="Arial" pitchFamily="34" charset="0"/>
                <a:ea typeface="ヒラギノ角ゴ Pro W3" charset="0"/>
                <a:cs typeface="ヒラギノ角ゴ Pro W3" charset="0"/>
              </a:defRPr>
            </a:lvl2pPr>
            <a:lvl3pPr marL="1143000" indent="-228600" eaLnBrk="0" hangingPunct="0">
              <a:defRPr sz="2400">
                <a:solidFill>
                  <a:schemeClr val="tx1"/>
                </a:solidFill>
                <a:latin typeface="Arial" pitchFamily="34" charset="0"/>
                <a:ea typeface="ヒラギノ角ゴ Pro W3" charset="0"/>
                <a:cs typeface="ヒラギノ角ゴ Pro W3" charset="0"/>
              </a:defRPr>
            </a:lvl3pPr>
            <a:lvl4pPr marL="1600200" indent="-228600" eaLnBrk="0" hangingPunct="0">
              <a:defRPr sz="2400">
                <a:solidFill>
                  <a:schemeClr val="tx1"/>
                </a:solidFill>
                <a:latin typeface="Arial" pitchFamily="34" charset="0"/>
                <a:ea typeface="ヒラギノ角ゴ Pro W3" charset="0"/>
                <a:cs typeface="ヒラギノ角ゴ Pro W3" charset="0"/>
              </a:defRPr>
            </a:lvl4pPr>
            <a:lvl5pPr marL="2057400" indent="-228600" eaLnBrk="0" hangingPunct="0">
              <a:defRPr sz="2400">
                <a:solidFill>
                  <a:schemeClr val="tx1"/>
                </a:solidFill>
                <a:latin typeface="Arial"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algn="r"/>
            <a:r>
              <a:rPr lang="ja-JP" altLang="en-US" sz="900" dirty="0" smtClean="0">
                <a:solidFill>
                  <a:srgbClr val="BCBDC0"/>
                </a:solidFill>
                <a:latin typeface="Arial Narrow" pitchFamily="34" charset="0"/>
                <a:ea typeface="Arial Narrow" pitchFamily="34" charset="0"/>
                <a:cs typeface="Arial Narrow" pitchFamily="34" charset="0"/>
              </a:rPr>
              <a:t>タイトル</a:t>
            </a:r>
            <a:r>
              <a:rPr lang="en-US" sz="900" dirty="0" smtClean="0">
                <a:solidFill>
                  <a:srgbClr val="BCBDC0"/>
                </a:solidFill>
                <a:latin typeface="Arial Narrow" pitchFamily="34" charset="0"/>
                <a:ea typeface="Arial Narrow" pitchFamily="34" charset="0"/>
                <a:cs typeface="Arial Narrow" pitchFamily="34" charset="0"/>
              </a:rPr>
              <a:t>  </a:t>
            </a:r>
            <a:fld id="{0F71259E-E10D-410C-9D70-7E704671F024}" type="slidenum">
              <a:rPr lang="en-US" sz="900">
                <a:solidFill>
                  <a:srgbClr val="BCBDC0"/>
                </a:solidFill>
                <a:latin typeface="Arial Narrow" pitchFamily="34" charset="0"/>
                <a:ea typeface="Arial Narrow" pitchFamily="34" charset="0"/>
                <a:cs typeface="Arial Narrow" pitchFamily="34" charset="0"/>
              </a:rPr>
              <a:pPr algn="r"/>
              <a:t>‹#›</a:t>
            </a:fld>
            <a:r>
              <a:rPr lang="en-US" sz="900" dirty="0">
                <a:solidFill>
                  <a:srgbClr val="BCBDC0"/>
                </a:solidFill>
                <a:latin typeface="Arial Narrow" pitchFamily="34" charset="0"/>
                <a:ea typeface="Arial Narrow" pitchFamily="34" charset="0"/>
                <a:cs typeface="Arial Narrow" pitchFamily="34" charset="0"/>
              </a:rPr>
              <a:t>  </a:t>
            </a:r>
            <a:endParaRPr lang="en-US" sz="900" dirty="0">
              <a:solidFill>
                <a:srgbClr val="958D85"/>
              </a:solidFill>
              <a:latin typeface="Arial Narrow" pitchFamily="34" charset="0"/>
              <a:ea typeface="Arial Narrow" pitchFamily="34" charset="0"/>
              <a:cs typeface="Arial Narrow" pitchFamily="34" charset="0"/>
            </a:endParaRPr>
          </a:p>
        </p:txBody>
      </p:sp>
      <p:pic>
        <p:nvPicPr>
          <p:cNvPr id="3075"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57200" y="6299200"/>
            <a:ext cx="895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solidFill>
                  <a:prstClr val="black"/>
                </a:solidFill>
                <a:latin typeface="Arial Narrow Bold"/>
                <a:cs typeface="Arial Narrow Bold"/>
              </a:rPr>
              <a:t>2014</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1441217549"/>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0"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50"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5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5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RotaryMBS_RGB.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2263" y="5926138"/>
            <a:ext cx="160655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7577138" y="6073775"/>
            <a:ext cx="1317625" cy="338138"/>
          </a:xfrm>
          <a:prstGeom prst="rect">
            <a:avLst/>
          </a:prstGeom>
        </p:spPr>
        <p:txBody>
          <a:bodyPr>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1600" b="1" dirty="0" smtClean="0">
                <a:solidFill>
                  <a:prstClr val="black"/>
                </a:solidFill>
                <a:latin typeface="Arial Narrow Bold"/>
                <a:cs typeface="Arial Narrow Bold"/>
              </a:rPr>
              <a:t>2014</a:t>
            </a:r>
          </a:p>
        </p:txBody>
      </p:sp>
      <p:sp>
        <p:nvSpPr>
          <p:cNvPr id="6" name="Rectangle 5"/>
          <p:cNvSpPr/>
          <p:nvPr/>
        </p:nvSpPr>
        <p:spPr>
          <a:xfrm>
            <a:off x="0" y="0"/>
            <a:ext cx="9144000" cy="1287463"/>
          </a:xfrm>
          <a:prstGeom prst="rect">
            <a:avLst/>
          </a:prstGeom>
          <a:solidFill>
            <a:srgbClr val="005DAA"/>
          </a:solidFill>
          <a:ln>
            <a:solidFill>
              <a:srgbClr val="4F81BD"/>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sz="1800" dirty="0">
              <a:solidFill>
                <a:srgbClr val="FFFFFF"/>
              </a:solidFill>
              <a:ea typeface="MS PGothic" pitchFamily="34" charset="-128"/>
            </a:endParaRPr>
          </a:p>
        </p:txBody>
      </p:sp>
    </p:spTree>
    <p:extLst>
      <p:ext uri="{BB962C8B-B14F-4D97-AF65-F5344CB8AC3E}">
        <p14:creationId xmlns:p14="http://schemas.microsoft.com/office/powerpoint/2010/main" val="1425168729"/>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50" charset="-128"/>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50"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50"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5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5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5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33.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33.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2.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32.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3.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embeddings/Microsoft_Excel_97-2003_Worksheet1.xls"/></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3429000"/>
            <a:ext cx="8991600" cy="990600"/>
          </a:xfrm>
          <a:prstGeom prst="rect">
            <a:avLst/>
          </a:prstGeom>
          <a:solidFill>
            <a:srgbClr val="00246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0483" name="Rectangle 10"/>
          <p:cNvSpPr txBox="1">
            <a:spLocks noChangeArrowheads="1"/>
          </p:cNvSpPr>
          <p:nvPr/>
        </p:nvSpPr>
        <p:spPr bwMode="auto">
          <a:xfrm>
            <a:off x="457200" y="3581400"/>
            <a:ext cx="6858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eaLnBrk="1" hangingPunct="1">
              <a:spcAft>
                <a:spcPts val="2400"/>
              </a:spcAft>
            </a:pPr>
            <a:r>
              <a:rPr lang="en-US" sz="4400">
                <a:solidFill>
                  <a:prstClr val="white"/>
                </a:solidFill>
                <a:latin typeface="Arial Narrow Bold" pitchFamily="-84" charset="0"/>
                <a:ea typeface="Arial Narrow Bold" pitchFamily="-84" charset="0"/>
                <a:cs typeface="Arial Narrow Bold" pitchFamily="-84" charset="0"/>
              </a:rPr>
              <a:t>TITLE</a:t>
            </a:r>
          </a:p>
        </p:txBody>
      </p:sp>
      <p:sp>
        <p:nvSpPr>
          <p:cNvPr id="2" name="Title 1"/>
          <p:cNvSpPr>
            <a:spLocks noGrp="1"/>
          </p:cNvSpPr>
          <p:nvPr>
            <p:ph type="ctrTitle"/>
          </p:nvPr>
        </p:nvSpPr>
        <p:spPr bwMode="auto">
          <a:xfrm>
            <a:off x="0" y="3429000"/>
            <a:ext cx="9156700" cy="2369634"/>
          </a:xfrm>
          <a:effectLst>
            <a:outerShdw blurRad="57150" dist="508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fontAlgn="auto" hangingPunct="1">
              <a:spcAft>
                <a:spcPts val="0"/>
              </a:spcAft>
              <a:defRPr/>
            </a:pPr>
            <a:r>
              <a:rPr lang="ja-JP" altLang="en-US" sz="4000" b="1" dirty="0" smtClean="0">
                <a:ea typeface="+mj-ea"/>
              </a:rPr>
              <a:t>職業奉仕の実践とパラダイムシフト</a:t>
            </a:r>
            <a:r>
              <a:rPr lang="en-US" altLang="ja-JP" sz="3600" b="1" dirty="0" smtClean="0">
                <a:ea typeface="+mj-ea"/>
              </a:rPr>
              <a:t/>
            </a:r>
            <a:br>
              <a:rPr lang="en-US" altLang="ja-JP" sz="3600" b="1" dirty="0" smtClean="0">
                <a:ea typeface="+mj-ea"/>
              </a:rPr>
            </a:br>
            <a:r>
              <a:rPr lang="en-US" altLang="ja-JP" sz="3600" b="1" dirty="0">
                <a:ea typeface="+mj-ea"/>
              </a:rPr>
              <a:t/>
            </a:r>
            <a:br>
              <a:rPr lang="en-US" altLang="ja-JP" sz="3600" b="1" dirty="0">
                <a:ea typeface="+mj-ea"/>
              </a:rPr>
            </a:br>
            <a:r>
              <a:rPr lang="ja-JP" altLang="en-US" sz="2400" b="1" dirty="0" smtClean="0">
                <a:ea typeface="+mj-ea"/>
              </a:rPr>
              <a:t>小船井　修一</a:t>
            </a:r>
            <a:r>
              <a:rPr lang="ja-JP" altLang="en-US" sz="2000" b="1" dirty="0" smtClean="0">
                <a:ea typeface="+mj-ea"/>
              </a:rPr>
              <a:t>　</a:t>
            </a:r>
            <a:r>
              <a:rPr lang="en-US" altLang="ja-JP" sz="2000" b="1" dirty="0" smtClean="0">
                <a:ea typeface="+mj-ea"/>
              </a:rPr>
              <a:t>RID</a:t>
            </a:r>
            <a:r>
              <a:rPr lang="ja-JP" altLang="en-US" sz="2000" b="1" dirty="0" smtClean="0">
                <a:ea typeface="+mj-ea"/>
              </a:rPr>
              <a:t>２５００釧路ロータリークラブ</a:t>
            </a:r>
            <a:r>
              <a:rPr lang="en-US" altLang="ja-JP" sz="2000" b="1" dirty="0" smtClean="0">
                <a:ea typeface="+mj-ea"/>
              </a:rPr>
              <a:t/>
            </a:r>
            <a:br>
              <a:rPr lang="en-US" altLang="ja-JP" sz="2000" b="1" dirty="0" smtClean="0">
                <a:ea typeface="+mj-ea"/>
              </a:rPr>
            </a:br>
            <a:endParaRPr lang="en-US" sz="2000" b="1" dirty="0">
              <a:ea typeface="+mj-ea"/>
            </a:endParaRPr>
          </a:p>
        </p:txBody>
      </p:sp>
    </p:spTree>
    <p:extLst>
      <p:ext uri="{BB962C8B-B14F-4D97-AF65-F5344CB8AC3E}">
        <p14:creationId xmlns:p14="http://schemas.microsoft.com/office/powerpoint/2010/main" val="703527715"/>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3200" b="1" dirty="0">
                <a:solidFill>
                  <a:srgbClr val="FFFF00"/>
                </a:solidFill>
              </a:rPr>
              <a:t>源流</a:t>
            </a:r>
            <a:r>
              <a:rPr kumimoji="1" lang="ja-JP" altLang="en-US" sz="3200" b="1" dirty="0" smtClean="0">
                <a:solidFill>
                  <a:srgbClr val="FFFF00"/>
                </a:solidFill>
              </a:rPr>
              <a:t>の会の立ち位置</a:t>
            </a:r>
            <a:endParaRPr kumimoji="1" lang="ja-JP" altLang="en-US" sz="3200" b="1" dirty="0">
              <a:solidFill>
                <a:srgbClr val="FFFF00"/>
              </a:solidFill>
            </a:endParaRPr>
          </a:p>
        </p:txBody>
      </p:sp>
      <p:sp>
        <p:nvSpPr>
          <p:cNvPr id="3" name="コンテンツ プレースホルダー 2"/>
          <p:cNvSpPr>
            <a:spLocks noGrp="1"/>
          </p:cNvSpPr>
          <p:nvPr>
            <p:ph idx="1"/>
          </p:nvPr>
        </p:nvSpPr>
        <p:spPr/>
        <p:txBody>
          <a:bodyPr/>
          <a:lstStyle/>
          <a:p>
            <a:pPr marL="0" indent="0">
              <a:buNone/>
            </a:pPr>
            <a:r>
              <a:rPr kumimoji="1" lang="ja-JP" altLang="en-US" sz="3200" dirty="0"/>
              <a:t>ロータリーのストーリーを</a:t>
            </a:r>
            <a:r>
              <a:rPr kumimoji="1" lang="ja-JP" altLang="en-US" sz="3200" dirty="0" smtClean="0"/>
              <a:t>伝える</a:t>
            </a:r>
            <a:endParaRPr kumimoji="1" lang="en-US" altLang="ja-JP" sz="3200" dirty="0" smtClean="0"/>
          </a:p>
          <a:p>
            <a:pPr lvl="1"/>
            <a:r>
              <a:rPr kumimoji="1" lang="ja-JP" altLang="en-US" sz="2800" dirty="0" smtClean="0">
                <a:solidFill>
                  <a:srgbClr val="FF0000"/>
                </a:solidFill>
              </a:rPr>
              <a:t>中核的価値観</a:t>
            </a:r>
            <a:endParaRPr kumimoji="1" lang="en-US" altLang="ja-JP" sz="2800" dirty="0">
              <a:solidFill>
                <a:srgbClr val="FF0000"/>
              </a:solidFill>
            </a:endParaRPr>
          </a:p>
          <a:p>
            <a:pPr marL="0" indent="0">
              <a:buNone/>
            </a:pPr>
            <a:r>
              <a:rPr kumimoji="1" lang="ja-JP" altLang="en-US" sz="3200" dirty="0"/>
              <a:t>ロータリーのストーリーを</a:t>
            </a:r>
            <a:r>
              <a:rPr kumimoji="1" lang="ja-JP" altLang="en-US" sz="3200" dirty="0" smtClean="0"/>
              <a:t>伝える</a:t>
            </a:r>
            <a:endParaRPr kumimoji="1" lang="en-US" altLang="ja-JP" sz="3200" dirty="0" smtClean="0"/>
          </a:p>
          <a:p>
            <a:pPr lvl="1"/>
            <a:r>
              <a:rPr kumimoji="1" lang="ja-JP" altLang="en-US" sz="2800" dirty="0" smtClean="0">
                <a:solidFill>
                  <a:srgbClr val="FF0000"/>
                </a:solidFill>
              </a:rPr>
              <a:t>ボイス（親睦、高潔性、倫理、多様性、奉仕、リーダーシップと職業のスキル）</a:t>
            </a:r>
            <a:endParaRPr kumimoji="1" lang="en-US" altLang="ja-JP" sz="2800" dirty="0" smtClean="0">
              <a:solidFill>
                <a:srgbClr val="FF0000"/>
              </a:solidFill>
            </a:endParaRPr>
          </a:p>
          <a:p>
            <a:endParaRPr kumimoji="1" lang="en-US" altLang="ja-JP" sz="3200" dirty="0">
              <a:solidFill>
                <a:srgbClr val="FF0000"/>
              </a:solidFill>
            </a:endParaRPr>
          </a:p>
          <a:p>
            <a:pPr marL="0" indent="0">
              <a:buNone/>
            </a:pPr>
            <a:r>
              <a:rPr kumimoji="1" lang="ja-JP" altLang="en-US" dirty="0" smtClean="0">
                <a:solidFill>
                  <a:schemeClr val="tx2"/>
                </a:solidFill>
              </a:rPr>
              <a:t>「源流の会」は</a:t>
            </a:r>
            <a:r>
              <a:rPr kumimoji="1" lang="en-US" altLang="ja-JP" dirty="0" smtClean="0">
                <a:solidFill>
                  <a:schemeClr val="tx2"/>
                </a:solidFill>
              </a:rPr>
              <a:t>A</a:t>
            </a:r>
            <a:r>
              <a:rPr kumimoji="1" lang="ja-JP" altLang="en-US" dirty="0" smtClean="0">
                <a:solidFill>
                  <a:schemeClr val="tx2"/>
                </a:solidFill>
              </a:rPr>
              <a:t>・</a:t>
            </a:r>
            <a:r>
              <a:rPr kumimoji="1" lang="en-US" altLang="ja-JP" dirty="0" smtClean="0">
                <a:solidFill>
                  <a:schemeClr val="tx2"/>
                </a:solidFill>
              </a:rPr>
              <a:t>F</a:t>
            </a:r>
            <a:r>
              <a:rPr kumimoji="1" lang="ja-JP" altLang="en-US" dirty="0" smtClean="0">
                <a:solidFill>
                  <a:schemeClr val="tx2"/>
                </a:solidFill>
              </a:rPr>
              <a:t>シェルドンの事績の「中核的価値観」を学びそして「ボイス」として伝えていく団体なのでは</a:t>
            </a:r>
            <a:endParaRPr kumimoji="1" lang="en-US" altLang="ja-JP" dirty="0">
              <a:solidFill>
                <a:schemeClr val="tx2"/>
              </a:solidFill>
            </a:endParaRPr>
          </a:p>
        </p:txBody>
      </p:sp>
      <p:sp>
        <p:nvSpPr>
          <p:cNvPr id="4" name="下矢印 3"/>
          <p:cNvSpPr/>
          <p:nvPr/>
        </p:nvSpPr>
        <p:spPr>
          <a:xfrm>
            <a:off x="808622" y="3985846"/>
            <a:ext cx="598148" cy="38470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604439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3429000"/>
            <a:ext cx="8991600" cy="990600"/>
          </a:xfrm>
          <a:prstGeom prst="rect">
            <a:avLst/>
          </a:prstGeom>
          <a:solidFill>
            <a:srgbClr val="00246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0483" name="Rectangle 10"/>
          <p:cNvSpPr txBox="1">
            <a:spLocks noChangeArrowheads="1"/>
          </p:cNvSpPr>
          <p:nvPr/>
        </p:nvSpPr>
        <p:spPr bwMode="auto">
          <a:xfrm>
            <a:off x="457200" y="3581400"/>
            <a:ext cx="6858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eaLnBrk="1" hangingPunct="1">
              <a:spcAft>
                <a:spcPts val="2400"/>
              </a:spcAft>
            </a:pPr>
            <a:r>
              <a:rPr lang="en-US" sz="4400">
                <a:solidFill>
                  <a:prstClr val="white"/>
                </a:solidFill>
                <a:latin typeface="Arial Narrow Bold" pitchFamily="-84" charset="0"/>
                <a:ea typeface="Arial Narrow Bold" pitchFamily="-84" charset="0"/>
                <a:cs typeface="Arial Narrow Bold" pitchFamily="-84" charset="0"/>
              </a:rPr>
              <a:t>TITLE</a:t>
            </a:r>
          </a:p>
        </p:txBody>
      </p:sp>
      <p:sp>
        <p:nvSpPr>
          <p:cNvPr id="2" name="Title 1"/>
          <p:cNvSpPr>
            <a:spLocks noGrp="1"/>
          </p:cNvSpPr>
          <p:nvPr>
            <p:ph type="ctrTitle"/>
          </p:nvPr>
        </p:nvSpPr>
        <p:spPr bwMode="auto">
          <a:xfrm>
            <a:off x="22302" y="3429000"/>
            <a:ext cx="9121697" cy="1706135"/>
          </a:xfrm>
          <a:effectLst>
            <a:outerShdw blurRad="57150" dist="508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fontAlgn="auto" hangingPunct="1">
              <a:spcAft>
                <a:spcPts val="0"/>
              </a:spcAft>
              <a:defRPr/>
            </a:pPr>
            <a:r>
              <a:rPr kumimoji="1" lang="en-US" altLang="ja-JP" sz="3600" dirty="0" smtClean="0"/>
              <a:t/>
            </a:r>
            <a:br>
              <a:rPr kumimoji="1" lang="en-US" altLang="ja-JP" sz="3600" dirty="0" smtClean="0"/>
            </a:br>
            <a:r>
              <a:rPr kumimoji="1" lang="en-US" altLang="ja-JP" sz="3600" dirty="0"/>
              <a:t/>
            </a:r>
            <a:br>
              <a:rPr kumimoji="1" lang="en-US" altLang="ja-JP" sz="3600" dirty="0"/>
            </a:br>
            <a:r>
              <a:rPr kumimoji="1" lang="en-US" altLang="ja-JP" sz="3600" dirty="0" smtClean="0"/>
              <a:t/>
            </a:r>
            <a:br>
              <a:rPr kumimoji="1" lang="en-US" altLang="ja-JP" sz="3600" dirty="0" smtClean="0"/>
            </a:br>
            <a:r>
              <a:rPr kumimoji="1" lang="ja-JP" altLang="en-US" sz="3600" dirty="0" smtClean="0"/>
              <a:t>シェルドン</a:t>
            </a:r>
            <a:r>
              <a:rPr kumimoji="1" lang="ja-JP" altLang="en-US" sz="3600" dirty="0"/>
              <a:t>の「職業奉仕の実践</a:t>
            </a:r>
            <a:r>
              <a:rPr kumimoji="1" lang="ja-JP" altLang="en-US" sz="3600" dirty="0" smtClean="0"/>
              <a:t>」</a:t>
            </a:r>
            <a:r>
              <a:rPr kumimoji="1" lang="en-US" altLang="ja-JP" sz="3600" dirty="0" smtClean="0"/>
              <a:t/>
            </a:r>
            <a:br>
              <a:rPr kumimoji="1" lang="en-US" altLang="ja-JP" sz="3600" dirty="0" smtClean="0"/>
            </a:br>
            <a:r>
              <a:rPr kumimoji="1" lang="ja-JP" altLang="en-US" sz="3600" dirty="0" smtClean="0"/>
              <a:t>と</a:t>
            </a:r>
            <a:r>
              <a:rPr kumimoji="1" lang="ja-JP" altLang="en-US" sz="3600" dirty="0"/>
              <a:t>「中核的価値観」</a:t>
            </a:r>
            <a:r>
              <a:rPr kumimoji="1" lang="en-US" altLang="ja-JP" sz="3600" dirty="0"/>
              <a:t/>
            </a:r>
            <a:br>
              <a:rPr kumimoji="1" lang="en-US" altLang="ja-JP" sz="3600" dirty="0"/>
            </a:br>
            <a:endParaRPr lang="en-US" sz="3600" b="1" dirty="0">
              <a:ea typeface="+mj-ea"/>
            </a:endParaRPr>
          </a:p>
        </p:txBody>
      </p:sp>
    </p:spTree>
    <p:extLst>
      <p:ext uri="{BB962C8B-B14F-4D97-AF65-F5344CB8AC3E}">
        <p14:creationId xmlns:p14="http://schemas.microsoft.com/office/powerpoint/2010/main" val="1515886317"/>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ja-JP" altLang="en-US" smtClean="0"/>
          </a:p>
        </p:txBody>
      </p:sp>
      <p:pic>
        <p:nvPicPr>
          <p:cNvPr id="32771" name="Picture 16" descr="ポール・ハリスと其の仲間"/>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716463" y="404813"/>
            <a:ext cx="4049712" cy="2262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3500438"/>
            <a:ext cx="4032250"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850" y="1163638"/>
            <a:ext cx="5256213" cy="431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0127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txBox="1">
            <a:spLocks/>
          </p:cNvSpPr>
          <p:nvPr/>
        </p:nvSpPr>
        <p:spPr bwMode="auto">
          <a:xfrm>
            <a:off x="220663" y="1519238"/>
            <a:ext cx="8732837"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457200" eaLnBrk="0" hangingPunct="0">
              <a:lnSpc>
                <a:spcPct val="150000"/>
              </a:lnSpc>
              <a:buFont typeface="Arial" panose="020B0604020202020204" pitchFamily="34" charset="0"/>
              <a:buChar char="•"/>
            </a:pPr>
            <a:endParaRPr kumimoji="0" lang="ja-JP" altLang="en-US" sz="3200" smtClean="0">
              <a:solidFill>
                <a:srgbClr val="585858"/>
              </a:solidFill>
              <a:latin typeface="Georgia" panose="02040502050405020303" pitchFamily="18" charset="0"/>
              <a:cs typeface="+mn-cs"/>
            </a:endParaRPr>
          </a:p>
          <a:p>
            <a:pPr defTabSz="457200">
              <a:lnSpc>
                <a:spcPct val="150000"/>
              </a:lnSpc>
              <a:spcBef>
                <a:spcPct val="20000"/>
              </a:spcBef>
              <a:buFont typeface="Arial" panose="020B0604020202020204" pitchFamily="34" charset="0"/>
              <a:buNone/>
            </a:pPr>
            <a:endParaRPr kumimoji="0" lang="ja-JP" altLang="en-US" smtClean="0">
              <a:solidFill>
                <a:srgbClr val="585858"/>
              </a:solidFill>
              <a:latin typeface="Georgia" panose="02040502050405020303" pitchFamily="18" charset="0"/>
              <a:cs typeface="+mn-cs"/>
            </a:endParaRPr>
          </a:p>
        </p:txBody>
      </p:sp>
      <p:sp>
        <p:nvSpPr>
          <p:cNvPr id="34819" name="Title 1"/>
          <p:cNvSpPr txBox="1">
            <a:spLocks/>
          </p:cNvSpPr>
          <p:nvPr/>
        </p:nvSpPr>
        <p:spPr bwMode="auto">
          <a:xfrm>
            <a:off x="188913" y="225425"/>
            <a:ext cx="8764587"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algn="ctr" defTabSz="457200">
              <a:lnSpc>
                <a:spcPct val="80000"/>
              </a:lnSpc>
            </a:pPr>
            <a:r>
              <a:rPr kumimoji="0" lang="en-US" altLang="ja-JP" sz="3600" b="1" smtClean="0">
                <a:solidFill>
                  <a:prstClr val="white"/>
                </a:solidFill>
                <a:latin typeface="Arial Narrow Bold" panose="020B0706020202030204" pitchFamily="34" charset="0"/>
                <a:cs typeface="+mn-cs"/>
              </a:rPr>
              <a:t>1905</a:t>
            </a:r>
            <a:r>
              <a:rPr kumimoji="0" lang="ja-JP" altLang="en-US" sz="3600" b="1" smtClean="0">
                <a:solidFill>
                  <a:prstClr val="white"/>
                </a:solidFill>
                <a:latin typeface="Arial Narrow Bold" panose="020B0706020202030204" pitchFamily="34" charset="0"/>
                <a:cs typeface="+mn-cs"/>
              </a:rPr>
              <a:t>～</a:t>
            </a:r>
            <a:r>
              <a:rPr kumimoji="0" lang="en-US" altLang="ja-JP" sz="3600" b="1" smtClean="0">
                <a:solidFill>
                  <a:prstClr val="white"/>
                </a:solidFill>
                <a:latin typeface="Arial Narrow Bold" panose="020B0706020202030204" pitchFamily="34" charset="0"/>
                <a:cs typeface="+mn-cs"/>
              </a:rPr>
              <a:t>30 </a:t>
            </a:r>
            <a:r>
              <a:rPr kumimoji="0" lang="ja-JP" altLang="en-US" sz="3600" b="1" smtClean="0">
                <a:solidFill>
                  <a:prstClr val="white"/>
                </a:solidFill>
                <a:latin typeface="Arial Narrow Bold" panose="020B0706020202030204" pitchFamily="34" charset="0"/>
                <a:cs typeface="+mn-cs"/>
              </a:rPr>
              <a:t>年のアメリカ</a:t>
            </a:r>
            <a:endParaRPr kumimoji="0" lang="en-US" altLang="ja-JP" sz="3600" b="1" smtClean="0">
              <a:solidFill>
                <a:prstClr val="white"/>
              </a:solidFill>
              <a:latin typeface="Arial Narrow Bold" panose="020B0706020202030204" pitchFamily="34" charset="0"/>
              <a:cs typeface="+mn-cs"/>
            </a:endParaRPr>
          </a:p>
        </p:txBody>
      </p:sp>
      <p:pic>
        <p:nvPicPr>
          <p:cNvPr id="34820" name="図 2" descr="技術革新の歴史.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19150"/>
            <a:ext cx="9144000" cy="603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87691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mtClean="0">
                <a:solidFill>
                  <a:schemeClr val="bg1"/>
                </a:solidFill>
              </a:rPr>
              <a:t>初期ロータリーの発展</a:t>
            </a:r>
          </a:p>
        </p:txBody>
      </p:sp>
      <p:sp>
        <p:nvSpPr>
          <p:cNvPr id="36867" name="コンテンツ プレースホルダ 2"/>
          <p:cNvSpPr>
            <a:spLocks noGrp="1"/>
          </p:cNvSpPr>
          <p:nvPr>
            <p:ph sz="half" idx="1"/>
          </p:nvPr>
        </p:nvSpPr>
        <p:spPr bwMode="auto">
          <a:xfrm>
            <a:off x="153988" y="1417638"/>
            <a:ext cx="4341812" cy="470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z="2400" smtClean="0"/>
              <a:t>電灯の普及率は</a:t>
            </a:r>
            <a:r>
              <a:rPr kumimoji="1" lang="en-US" altLang="ja-JP" sz="2400" smtClean="0"/>
              <a:t>30</a:t>
            </a:r>
            <a:r>
              <a:rPr kumimoji="1" lang="ja-JP" altLang="en-US" sz="2400" smtClean="0"/>
              <a:t>％</a:t>
            </a:r>
            <a:endParaRPr kumimoji="1" lang="en-US" altLang="ja-JP" sz="2400" smtClean="0"/>
          </a:p>
          <a:p>
            <a:pPr lvl="1"/>
            <a:r>
              <a:rPr kumimoji="1" lang="ja-JP" altLang="en-US" b="1" smtClean="0"/>
              <a:t>ランプ・ガスの生活</a:t>
            </a:r>
            <a:endParaRPr kumimoji="1" lang="en-US" altLang="ja-JP" b="1" smtClean="0"/>
          </a:p>
          <a:p>
            <a:r>
              <a:rPr kumimoji="1" lang="ja-JP" altLang="en-US" sz="2400" smtClean="0"/>
              <a:t>ラジオもテレビもない</a:t>
            </a:r>
            <a:endParaRPr kumimoji="1" lang="en-US" altLang="ja-JP" sz="2400" smtClean="0"/>
          </a:p>
          <a:p>
            <a:r>
              <a:rPr kumimoji="1" lang="ja-JP" altLang="en-US" sz="2400" smtClean="0"/>
              <a:t>電話の普及率は</a:t>
            </a:r>
            <a:r>
              <a:rPr kumimoji="1" lang="en-US" altLang="ja-JP" sz="2400" smtClean="0"/>
              <a:t>20</a:t>
            </a:r>
            <a:r>
              <a:rPr kumimoji="1" lang="ja-JP" altLang="en-US" sz="2400" smtClean="0"/>
              <a:t>％</a:t>
            </a:r>
            <a:endParaRPr kumimoji="1" lang="en-US" altLang="ja-JP" sz="2400" smtClean="0"/>
          </a:p>
          <a:p>
            <a:r>
              <a:rPr kumimoji="1" lang="ja-JP" altLang="en-US" sz="2400" smtClean="0"/>
              <a:t>遠距離電話ネットは未整備</a:t>
            </a:r>
            <a:endParaRPr kumimoji="1" lang="en-US" altLang="ja-JP" sz="2400" smtClean="0"/>
          </a:p>
          <a:p>
            <a:r>
              <a:rPr kumimoji="1" lang="ja-JP" altLang="en-US" sz="2400" smtClean="0"/>
              <a:t>自動車の本格的な普及は</a:t>
            </a:r>
            <a:r>
              <a:rPr kumimoji="1" lang="en-US" altLang="ja-JP" sz="2400" smtClean="0"/>
              <a:t>1920</a:t>
            </a:r>
            <a:r>
              <a:rPr kumimoji="1" lang="ja-JP" altLang="en-US" sz="2400" smtClean="0"/>
              <a:t>年代から</a:t>
            </a:r>
            <a:endParaRPr kumimoji="1" lang="en-US" altLang="ja-JP" sz="2400" smtClean="0"/>
          </a:p>
          <a:p>
            <a:r>
              <a:rPr kumimoji="1" lang="ja-JP" altLang="en-US" sz="2400" smtClean="0"/>
              <a:t>交通手段は鉄道と船舶</a:t>
            </a:r>
            <a:endParaRPr kumimoji="1" lang="en-US" altLang="ja-JP" sz="2400" smtClean="0"/>
          </a:p>
          <a:p>
            <a:r>
              <a:rPr kumimoji="1" lang="ja-JP" altLang="en-US" sz="2400" smtClean="0"/>
              <a:t>情報は本と新聞と口コミ</a:t>
            </a:r>
            <a:endParaRPr kumimoji="1" lang="en-US" altLang="ja-JP" sz="2400" smtClean="0"/>
          </a:p>
          <a:p>
            <a:endParaRPr kumimoji="1" lang="en-US" altLang="ja-JP" smtClean="0"/>
          </a:p>
          <a:p>
            <a:endParaRPr kumimoji="1" lang="en-US" altLang="ja-JP" smtClean="0"/>
          </a:p>
          <a:p>
            <a:endParaRPr kumimoji="1" lang="en-US" altLang="ja-JP" smtClean="0"/>
          </a:p>
          <a:p>
            <a:endParaRPr kumimoji="1" lang="en-US" altLang="ja-JP" smtClean="0"/>
          </a:p>
        </p:txBody>
      </p:sp>
      <p:sp>
        <p:nvSpPr>
          <p:cNvPr id="36868" name="コンテンツ プレースホルダ 3"/>
          <p:cNvSpPr>
            <a:spLocks noGrp="1"/>
          </p:cNvSpPr>
          <p:nvPr>
            <p:ph sz="half" idx="2"/>
          </p:nvPr>
        </p:nvSpPr>
        <p:spPr bwMode="auto">
          <a:xfrm>
            <a:off x="4495800" y="1270000"/>
            <a:ext cx="4191000" cy="5165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kumimoji="1" lang="ja-JP" altLang="en-US" u="sng" smtClean="0">
                <a:solidFill>
                  <a:srgbClr val="FF0000"/>
                </a:solidFill>
              </a:rPr>
              <a:t>ロータリーの発展の源泉</a:t>
            </a:r>
            <a:endParaRPr kumimoji="1" lang="en-US" altLang="ja-JP" u="sng" smtClean="0">
              <a:solidFill>
                <a:srgbClr val="FF0000"/>
              </a:solidFill>
            </a:endParaRPr>
          </a:p>
          <a:p>
            <a:r>
              <a:rPr kumimoji="1" lang="ja-JP" altLang="en-US" smtClean="0"/>
              <a:t>時代のニーズへの対応</a:t>
            </a:r>
            <a:endParaRPr kumimoji="1" lang="en-US" altLang="ja-JP" smtClean="0"/>
          </a:p>
          <a:p>
            <a:r>
              <a:rPr kumimoji="1" lang="ja-JP" altLang="en-US" smtClean="0"/>
              <a:t>互恵ネットワークの側面</a:t>
            </a:r>
            <a:endParaRPr kumimoji="1" lang="en-US" altLang="ja-JP" smtClean="0"/>
          </a:p>
          <a:p>
            <a:r>
              <a:rPr kumimoji="1" lang="ja-JP" altLang="en-US" smtClean="0"/>
              <a:t>理論と組織の独創性</a:t>
            </a:r>
            <a:endParaRPr kumimoji="1" lang="en-US" altLang="ja-JP" smtClean="0"/>
          </a:p>
          <a:p>
            <a:pPr lvl="1"/>
            <a:r>
              <a:rPr kumimoji="1" lang="ja-JP" altLang="en-US" smtClean="0"/>
              <a:t>職業倫理と奉仕理念</a:t>
            </a:r>
            <a:endParaRPr kumimoji="1" lang="en-US" altLang="ja-JP" smtClean="0"/>
          </a:p>
          <a:p>
            <a:pPr lvl="1"/>
            <a:r>
              <a:rPr kumimoji="1" lang="ja-JP" altLang="en-US" smtClean="0"/>
              <a:t>例会での会員相互の切磋琢磨（経営道場）</a:t>
            </a:r>
            <a:endParaRPr kumimoji="1" lang="en-US" altLang="ja-JP" smtClean="0"/>
          </a:p>
          <a:p>
            <a:pPr lvl="1"/>
            <a:r>
              <a:rPr kumimoji="1" lang="ja-JP" altLang="en-US" smtClean="0"/>
              <a:t>ネットワーク拡大による会員が享受するサービス</a:t>
            </a:r>
            <a:endParaRPr kumimoji="1" lang="en-US" altLang="ja-JP" smtClean="0"/>
          </a:p>
          <a:p>
            <a:pPr lvl="1"/>
            <a:r>
              <a:rPr kumimoji="1" lang="ja-JP" altLang="en-US" smtClean="0"/>
              <a:t>結果として成功への近道という「</a:t>
            </a:r>
            <a:r>
              <a:rPr kumimoji="1" lang="ja-JP" altLang="en-US" u="sng" smtClean="0">
                <a:solidFill>
                  <a:srgbClr val="FF0000"/>
                </a:solidFill>
              </a:rPr>
              <a:t>評価</a:t>
            </a:r>
            <a:r>
              <a:rPr kumimoji="1" lang="ja-JP" altLang="en-US" smtClean="0"/>
              <a:t>」を獲得</a:t>
            </a:r>
            <a:endParaRPr kumimoji="1" lang="en-US" altLang="ja-JP" smtClean="0"/>
          </a:p>
          <a:p>
            <a:pPr lvl="1"/>
            <a:r>
              <a:rPr kumimoji="1" lang="en-US" altLang="ja-JP" smtClean="0"/>
              <a:t>RC</a:t>
            </a:r>
            <a:r>
              <a:rPr kumimoji="1" lang="ja-JP" altLang="en-US" smtClean="0"/>
              <a:t>が有用だから入会</a:t>
            </a:r>
            <a:endParaRPr kumimoji="1" lang="en-US" altLang="ja-JP" smtClean="0"/>
          </a:p>
        </p:txBody>
      </p:sp>
    </p:spTree>
    <p:extLst>
      <p:ext uri="{BB962C8B-B14F-4D97-AF65-F5344CB8AC3E}">
        <p14:creationId xmlns:p14="http://schemas.microsoft.com/office/powerpoint/2010/main" val="974406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タイトル 1"/>
          <p:cNvSpPr>
            <a:spLocks noGrp="1"/>
          </p:cNvSpPr>
          <p:nvPr>
            <p:ph type="title"/>
          </p:nvPr>
        </p:nvSpPr>
        <p:spPr bwMode="auto">
          <a:xfrm>
            <a:off x="457200" y="274638"/>
            <a:ext cx="8229600" cy="9128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ja-JP" smtClean="0">
                <a:solidFill>
                  <a:schemeClr val="bg1"/>
                </a:solidFill>
              </a:rPr>
              <a:t>永遠の価値観を尊ぶ</a:t>
            </a:r>
            <a:r>
              <a:rPr lang="ja-JP" altLang="en-US" smtClean="0">
                <a:solidFill>
                  <a:schemeClr val="bg1"/>
                </a:solidFill>
              </a:rPr>
              <a:t>事</a:t>
            </a:r>
            <a:endParaRPr kumimoji="1" lang="ja-JP" altLang="en-US" smtClean="0">
              <a:solidFill>
                <a:schemeClr val="bg1"/>
              </a:solidFill>
            </a:endParaRPr>
          </a:p>
        </p:txBody>
      </p:sp>
      <p:sp>
        <p:nvSpPr>
          <p:cNvPr id="22531" name="コンテンツ プレースホルダ 2"/>
          <p:cNvSpPr>
            <a:spLocks noGrp="1"/>
          </p:cNvSpPr>
          <p:nvPr>
            <p:ph idx="1"/>
          </p:nvPr>
        </p:nvSpPr>
        <p:spPr bwMode="auto">
          <a:ln>
            <a:miter lim="800000"/>
            <a:headEnd/>
            <a:tailEnd/>
          </a:ln>
        </p:spPr>
        <p:txBody>
          <a:bodyPr vert="horz" wrap="square" lIns="91440" tIns="45720" rIns="91440" bIns="45720" numCol="1" anchor="t" anchorCtr="0" compatLnSpc="1">
            <a:prstTxWarp prst="textNoShape">
              <a:avLst/>
            </a:prstTxWarp>
          </a:bodyPr>
          <a:lstStyle/>
          <a:p>
            <a:pPr>
              <a:buFont typeface="Arial" panose="020B0604020202020204" pitchFamily="34" charset="0"/>
              <a:buNone/>
              <a:defRPr/>
            </a:pPr>
            <a:r>
              <a:rPr kumimoji="1" lang="ja-JP" altLang="en-US" dirty="0" smtClean="0"/>
              <a:t>黄金律と決議２３</a:t>
            </a:r>
            <a:r>
              <a:rPr kumimoji="1" lang="en-US" altLang="ja-JP" dirty="0" smtClean="0"/>
              <a:t>‐</a:t>
            </a:r>
            <a:r>
              <a:rPr kumimoji="1" lang="ja-JP" altLang="en-US" dirty="0" smtClean="0"/>
              <a:t>３４</a:t>
            </a:r>
            <a:endParaRPr kumimoji="1" lang="en-US" altLang="ja-JP" dirty="0" smtClean="0"/>
          </a:p>
          <a:p>
            <a:pPr eaLnBrk="1" hangingPunct="1">
              <a:lnSpc>
                <a:spcPct val="80000"/>
              </a:lnSpc>
              <a:buFontTx/>
              <a:buNone/>
              <a:defRPr/>
            </a:pPr>
            <a:r>
              <a:rPr lang="ja-JP" altLang="en-US" dirty="0" smtClean="0">
                <a:effectLst>
                  <a:outerShdw blurRad="38100" dist="38100" dir="2700000" algn="tl">
                    <a:srgbClr val="C0C0C0"/>
                  </a:outerShdw>
                </a:effectLst>
              </a:rPr>
              <a:t>ロータリーは、基本的には、ひとつの人生哲学であり、それは利己的な欲求と義務およびこれに伴う他人のために奉仕したいという感情との間に常に存在する矛盾を和らげようとするものである。</a:t>
            </a:r>
          </a:p>
          <a:p>
            <a:pPr eaLnBrk="1" hangingPunct="1">
              <a:lnSpc>
                <a:spcPct val="80000"/>
              </a:lnSpc>
              <a:buFontTx/>
              <a:buNone/>
              <a:defRPr/>
            </a:pPr>
            <a:r>
              <a:rPr lang="ja-JP" altLang="en-US" dirty="0" smtClean="0">
                <a:effectLst>
                  <a:outerShdw blurRad="38100" dist="38100" dir="2700000" algn="tl">
                    <a:srgbClr val="C0C0C0"/>
                  </a:outerShdw>
                </a:effectLst>
              </a:rPr>
              <a:t>　　この哲学は、－「超我の奉仕」の哲学であり、これは「最もよく奉仕する者、最も多く報いられる」という実践的な倫理原則に基づくものである。</a:t>
            </a:r>
          </a:p>
          <a:p>
            <a:pPr>
              <a:buFont typeface="Arial" panose="020B0604020202020204" pitchFamily="34" charset="0"/>
              <a:buNone/>
              <a:defRPr/>
            </a:pPr>
            <a:endParaRPr kumimoji="1" lang="en-US" altLang="ja-JP" dirty="0" smtClean="0"/>
          </a:p>
          <a:p>
            <a:pPr>
              <a:buFont typeface="Arial" panose="020B0604020202020204" pitchFamily="34" charset="0"/>
              <a:buNone/>
              <a:defRPr/>
            </a:pPr>
            <a:endParaRPr kumimoji="1" lang="ja-JP" altLang="en-US" dirty="0" smtClean="0"/>
          </a:p>
        </p:txBody>
      </p:sp>
    </p:spTree>
    <p:extLst>
      <p:ext uri="{BB962C8B-B14F-4D97-AF65-F5344CB8AC3E}">
        <p14:creationId xmlns:p14="http://schemas.microsoft.com/office/powerpoint/2010/main" val="2361097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en-US" altLang="ja-JP" dirty="0" smtClean="0">
                <a:solidFill>
                  <a:schemeClr val="bg1"/>
                </a:solidFill>
                <a:effectLst>
                  <a:outerShdw blurRad="38100" dist="38100" dir="2700000" algn="tl">
                    <a:srgbClr val="C0C0C0"/>
                  </a:outerShdw>
                </a:effectLst>
              </a:rPr>
              <a:t>He profits most Who serves best  </a:t>
            </a:r>
            <a:r>
              <a:rPr lang="en-US" altLang="ja-JP" dirty="0" smtClean="0">
                <a:effectLst>
                  <a:outerShdw blurRad="38100" dist="38100" dir="2700000" algn="tl">
                    <a:srgbClr val="C0C0C0"/>
                  </a:outerShdw>
                </a:effectLst>
              </a:rPr>
              <a:t/>
            </a:r>
            <a:br>
              <a:rPr lang="en-US" altLang="ja-JP" dirty="0" smtClean="0">
                <a:effectLst>
                  <a:outerShdw blurRad="38100" dist="38100" dir="2700000" algn="tl">
                    <a:srgbClr val="C0C0C0"/>
                  </a:outerShdw>
                </a:effectLst>
              </a:rPr>
            </a:br>
            <a:endParaRPr kumimoji="1" lang="ja-JP" altLang="en-US" dirty="0"/>
          </a:p>
        </p:txBody>
      </p:sp>
      <p:sp>
        <p:nvSpPr>
          <p:cNvPr id="3" name="コンテンツ プレースホルダ 2"/>
          <p:cNvSpPr>
            <a:spLocks noGrp="1"/>
          </p:cNvSpPr>
          <p:nvPr>
            <p:ph idx="1"/>
          </p:nvPr>
        </p:nvSpPr>
        <p:spPr>
          <a:xfrm>
            <a:off x="457200" y="1417638"/>
            <a:ext cx="8229600" cy="4708525"/>
          </a:xfrm>
        </p:spPr>
        <p:txBody>
          <a:bodyPr/>
          <a:lstStyle/>
          <a:p>
            <a:pPr eaLnBrk="1" hangingPunct="1">
              <a:buFont typeface="Arial" panose="020B0604020202020204" pitchFamily="34" charset="0"/>
              <a:buNone/>
              <a:defRPr/>
            </a:pPr>
            <a:r>
              <a:rPr lang="ja-JP" altLang="en-US" dirty="0" smtClean="0">
                <a:effectLst>
                  <a:outerShdw blurRad="38100" dist="38100" dir="2700000" algn="tl">
                    <a:srgbClr val="C0C0C0"/>
                  </a:outerShdw>
                </a:effectLst>
              </a:rPr>
              <a:t>利己と利他の調和の原則、すなわち奉仕の理想の哲学を自己の職業に適用し、他人のために倫理に適った職業を営むこと、このようにして自己と自己の企業の倫理性を高めていくことが、自らと自らの企業の信用を高めていき、</a:t>
            </a:r>
            <a:endParaRPr lang="en-US" altLang="ja-JP" dirty="0" smtClean="0">
              <a:effectLst>
                <a:outerShdw blurRad="38100" dist="38100" dir="2700000" algn="tl">
                  <a:srgbClr val="C0C0C0"/>
                </a:outerShdw>
              </a:effectLst>
            </a:endParaRPr>
          </a:p>
          <a:p>
            <a:pPr eaLnBrk="1" hangingPunct="1">
              <a:buFont typeface="Arial" panose="020B0604020202020204" pitchFamily="34" charset="0"/>
              <a:buNone/>
              <a:defRPr/>
            </a:pPr>
            <a:r>
              <a:rPr lang="ja-JP" altLang="en-US" dirty="0" smtClean="0">
                <a:effectLst>
                  <a:outerShdw blurRad="38100" dist="38100" dir="2700000" algn="tl">
                    <a:srgbClr val="C0C0C0"/>
                  </a:outerShdw>
                </a:effectLst>
              </a:rPr>
              <a:t>結果的に、自己の企業の安定的且つ永続的な利潤を確保していくことにつながるのだ、ということ</a:t>
            </a:r>
            <a:r>
              <a:rPr lang="ja-JP" altLang="en-US" b="1" dirty="0" smtClean="0">
                <a:effectLst>
                  <a:outerShdw blurRad="38100" dist="38100" dir="2700000" algn="tl">
                    <a:srgbClr val="C0C0C0"/>
                  </a:outerShdw>
                </a:effectLst>
              </a:rPr>
              <a:t>  </a:t>
            </a:r>
          </a:p>
          <a:p>
            <a:pPr>
              <a:buFont typeface="Arial" panose="020B0604020202020204" pitchFamily="34" charset="0"/>
              <a:buNone/>
              <a:defRPr/>
            </a:pPr>
            <a:endParaRPr kumimoji="1" lang="ja-JP" altLang="en-US" dirty="0"/>
          </a:p>
        </p:txBody>
      </p:sp>
    </p:spTree>
    <p:extLst>
      <p:ext uri="{BB962C8B-B14F-4D97-AF65-F5344CB8AC3E}">
        <p14:creationId xmlns:p14="http://schemas.microsoft.com/office/powerpoint/2010/main" val="3873799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mtClean="0">
                <a:solidFill>
                  <a:schemeClr val="bg1"/>
                </a:solidFill>
              </a:rPr>
              <a:t>顧客満足度と顧客ロイヤルティ</a:t>
            </a:r>
          </a:p>
        </p:txBody>
      </p:sp>
      <p:sp>
        <p:nvSpPr>
          <p:cNvPr id="43011" name="コンテンツ プレースホルダ 2"/>
          <p:cNvSpPr>
            <a:spLocks noGrp="1"/>
          </p:cNvSpPr>
          <p:nvPr>
            <p:ph idx="1"/>
          </p:nvPr>
        </p:nvSpPr>
        <p:spPr bwMode="auto">
          <a:xfrm>
            <a:off x="457200" y="1222375"/>
            <a:ext cx="8229600" cy="4903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400" eaLnBrk="1" hangingPunct="1">
              <a:buFont typeface="Arial" panose="020B0604020202020204" pitchFamily="34" charset="0"/>
              <a:buNone/>
            </a:pPr>
            <a:r>
              <a:rPr kumimoji="1" lang="ja-JP" altLang="ja-JP" b="1" smtClean="0">
                <a:solidFill>
                  <a:srgbClr val="000000"/>
                </a:solidFill>
              </a:rPr>
              <a:t>顧客満足</a:t>
            </a:r>
          </a:p>
          <a:p>
            <a:pPr defTabSz="914400" eaLnBrk="1" hangingPunct="1"/>
            <a:r>
              <a:rPr kumimoji="1" lang="ja-JP" altLang="ja-JP" sz="2800" smtClean="0">
                <a:solidFill>
                  <a:srgbClr val="000000"/>
                </a:solidFill>
              </a:rPr>
              <a:t>顧客満足（こきゃくまんぞく）とは、Customer satisfaction (CS)の訳語である。</a:t>
            </a:r>
            <a:r>
              <a:rPr kumimoji="1" lang="ja-JP" altLang="ja-JP" sz="2800" u="sng" smtClean="0">
                <a:solidFill>
                  <a:srgbClr val="000000"/>
                </a:solidFill>
              </a:rPr>
              <a:t>人は物品を購入するとき、その物品に何らかの満足を感じたときに購入する</a:t>
            </a:r>
            <a:r>
              <a:rPr kumimoji="1" lang="ja-JP" altLang="ja-JP" sz="2800" smtClean="0">
                <a:solidFill>
                  <a:srgbClr val="000000"/>
                </a:solidFill>
              </a:rPr>
              <a:t>との考え方</a:t>
            </a:r>
            <a:r>
              <a:rPr kumimoji="1" lang="ja-JP" altLang="en-US" sz="2800" smtClean="0">
                <a:solidFill>
                  <a:srgbClr val="000000"/>
                </a:solidFill>
              </a:rPr>
              <a:t>。</a:t>
            </a:r>
            <a:r>
              <a:rPr kumimoji="1" lang="ja-JP" altLang="ja-JP" sz="2800" smtClean="0">
                <a:solidFill>
                  <a:srgbClr val="000000"/>
                </a:solidFill>
              </a:rPr>
              <a:t>米国</a:t>
            </a:r>
            <a:r>
              <a:rPr kumimoji="1" lang="ja-JP" altLang="en-US" sz="2800" smtClean="0">
                <a:solidFill>
                  <a:srgbClr val="000000"/>
                </a:solidFill>
              </a:rPr>
              <a:t>で</a:t>
            </a:r>
            <a:r>
              <a:rPr kumimoji="1" lang="ja-JP" altLang="ja-JP" sz="2800" smtClean="0">
                <a:solidFill>
                  <a:srgbClr val="000000"/>
                </a:solidFill>
              </a:rPr>
              <a:t>1980年代から言われ始めた概念。サービス業を初めとする第三次産業の社会に占める割合が拡大していることも、関係していると言われている。</a:t>
            </a:r>
            <a:endParaRPr kumimoji="1" lang="en-US" altLang="ja-JP" sz="2800" smtClean="0">
              <a:solidFill>
                <a:srgbClr val="000000"/>
              </a:solidFill>
            </a:endParaRPr>
          </a:p>
          <a:p>
            <a:pPr defTabSz="914400" eaLnBrk="1" hangingPunct="1"/>
            <a:r>
              <a:rPr kumimoji="1" lang="ja-JP" altLang="ja-JP" sz="2800" smtClean="0">
                <a:solidFill>
                  <a:srgbClr val="000000"/>
                </a:solidFill>
              </a:rPr>
              <a:t>1970年代後半に消費者への苦情処理を調査したジョン・グッドマンが、この分野の第一人者</a:t>
            </a:r>
            <a:r>
              <a:rPr kumimoji="1" lang="ja-JP" altLang="en-US" sz="2800" smtClean="0">
                <a:solidFill>
                  <a:srgbClr val="000000"/>
                </a:solidFill>
              </a:rPr>
              <a:t>。</a:t>
            </a:r>
            <a:endParaRPr kumimoji="1" lang="en-US" altLang="ja-JP" sz="2800" smtClean="0">
              <a:solidFill>
                <a:srgbClr val="000000"/>
              </a:solidFill>
            </a:endParaRPr>
          </a:p>
          <a:p>
            <a:pPr defTabSz="914400">
              <a:buFont typeface="Arial" panose="020B0604020202020204" pitchFamily="34" charset="0"/>
              <a:buNone/>
            </a:pPr>
            <a:endParaRPr kumimoji="1" lang="ja-JP" altLang="en-US" smtClean="0"/>
          </a:p>
        </p:txBody>
      </p:sp>
    </p:spTree>
    <p:extLst>
      <p:ext uri="{BB962C8B-B14F-4D97-AF65-F5344CB8AC3E}">
        <p14:creationId xmlns:p14="http://schemas.microsoft.com/office/powerpoint/2010/main" val="3404459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ja-JP" b="1" smtClean="0">
                <a:solidFill>
                  <a:schemeClr val="bg1"/>
                </a:solidFill>
              </a:rPr>
              <a:t>顧客ロイヤルティ</a:t>
            </a:r>
            <a:r>
              <a:rPr lang="ja-JP" altLang="ja-JP" b="1" smtClean="0"/>
              <a:t/>
            </a:r>
            <a:br>
              <a:rPr lang="ja-JP" altLang="ja-JP" b="1" smtClean="0"/>
            </a:br>
            <a:endParaRPr kumimoji="1" lang="ja-JP" altLang="en-US" smtClean="0"/>
          </a:p>
        </p:txBody>
      </p:sp>
      <p:sp>
        <p:nvSpPr>
          <p:cNvPr id="45059" name="コンテンツ プレースホルダ 2"/>
          <p:cNvSpPr>
            <a:spLocks noGrp="1"/>
          </p:cNvSpPr>
          <p:nvPr>
            <p:ph idx="1"/>
          </p:nvPr>
        </p:nvSpPr>
        <p:spPr bwMode="auto">
          <a:xfrm>
            <a:off x="457200" y="1222375"/>
            <a:ext cx="8229600" cy="51546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ja-JP" smtClean="0"/>
              <a:t>顧客満足が「反復購入」という行動に結びつかないレベルの満足だとすると、顧客ロイヤルティは</a:t>
            </a:r>
            <a:r>
              <a:rPr lang="ja-JP" altLang="ja-JP" u="sng" smtClean="0"/>
              <a:t>「反復購入」という行動に直結するレベルの満足</a:t>
            </a:r>
            <a:r>
              <a:rPr lang="ja-JP" altLang="ja-JP" smtClean="0"/>
              <a:t>だと言える。</a:t>
            </a:r>
          </a:p>
          <a:p>
            <a:r>
              <a:rPr lang="ja-JP" altLang="ja-JP" smtClean="0"/>
              <a:t>ロイヤルティの高い顧客は、次のような特性をもつ。</a:t>
            </a:r>
          </a:p>
          <a:p>
            <a:r>
              <a:rPr lang="ja-JP" altLang="ja-JP" smtClean="0"/>
              <a:t>1.	繰り返し購入してくれる </a:t>
            </a:r>
          </a:p>
          <a:p>
            <a:r>
              <a:rPr lang="ja-JP" altLang="ja-JP" smtClean="0"/>
              <a:t>2.	競合他社の誘いに乗らない </a:t>
            </a:r>
          </a:p>
          <a:p>
            <a:r>
              <a:rPr lang="ja-JP" altLang="ja-JP" smtClean="0"/>
              <a:t>3.	第三者に勧めてくれる </a:t>
            </a:r>
          </a:p>
          <a:p>
            <a:pPr>
              <a:buFont typeface="Arial" panose="020B0604020202020204" pitchFamily="34" charset="0"/>
              <a:buNone/>
            </a:pPr>
            <a:endParaRPr kumimoji="1" lang="ja-JP" altLang="en-US" smtClean="0"/>
          </a:p>
        </p:txBody>
      </p:sp>
    </p:spTree>
    <p:extLst>
      <p:ext uri="{BB962C8B-B14F-4D97-AF65-F5344CB8AC3E}">
        <p14:creationId xmlns:p14="http://schemas.microsoft.com/office/powerpoint/2010/main" val="9108029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z="3200" smtClean="0">
                <a:solidFill>
                  <a:schemeClr val="bg1"/>
                </a:solidFill>
              </a:rPr>
              <a:t>顧客満足・ロイヤルティの向上が利益の源泉</a:t>
            </a:r>
          </a:p>
        </p:txBody>
      </p:sp>
      <p:sp>
        <p:nvSpPr>
          <p:cNvPr id="47107" name="コンテンツ プレースホルダ 2"/>
          <p:cNvSpPr>
            <a:spLocks noGrp="1"/>
          </p:cNvSpPr>
          <p:nvPr>
            <p:ph idx="1"/>
          </p:nvPr>
        </p:nvSpPr>
        <p:spPr bwMode="auto">
          <a:xfrm>
            <a:off x="457200" y="1417638"/>
            <a:ext cx="5800725" cy="4708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en-US" altLang="ja-JP" sz="2400" smtClean="0"/>
              <a:t>1985</a:t>
            </a:r>
            <a:r>
              <a:rPr kumimoji="1" lang="ja-JP" altLang="en-US" sz="2400" smtClean="0"/>
              <a:t>年から輸入車正規ディーラーとして連続黒字</a:t>
            </a:r>
            <a:endParaRPr kumimoji="1" lang="en-US" altLang="ja-JP" sz="2400" smtClean="0"/>
          </a:p>
          <a:p>
            <a:r>
              <a:rPr kumimoji="1" lang="ja-JP" altLang="en-US" sz="2400" smtClean="0"/>
              <a:t>米国系リサーチ会社による電話、手紙でのアンケートと、ファントムテストによる実績把握</a:t>
            </a:r>
            <a:endParaRPr kumimoji="1" lang="en-US" altLang="ja-JP" sz="2400" smtClean="0"/>
          </a:p>
          <a:p>
            <a:r>
              <a:rPr lang="en-US" altLang="ja-JP" sz="2400" smtClean="0"/>
              <a:t>CSI</a:t>
            </a:r>
            <a:r>
              <a:rPr lang="ja-JP" altLang="en-US" sz="2400" smtClean="0"/>
              <a:t>実績による車両マージンの違い</a:t>
            </a:r>
            <a:endParaRPr lang="en-US" altLang="ja-JP" sz="2400" smtClean="0"/>
          </a:p>
          <a:p>
            <a:r>
              <a:rPr kumimoji="1" lang="ja-JP" altLang="en-US" sz="2400" smtClean="0"/>
              <a:t>顧客の満足がロイヤルティ</a:t>
            </a:r>
            <a:r>
              <a:rPr lang="ja-JP" altLang="en-US" sz="2400" smtClean="0"/>
              <a:t>に直結という意識が社員に徹底されている</a:t>
            </a:r>
            <a:endParaRPr lang="en-US" altLang="ja-JP" sz="2400" smtClean="0"/>
          </a:p>
          <a:p>
            <a:r>
              <a:rPr kumimoji="1" lang="ja-JP" altLang="en-US" sz="2400" smtClean="0"/>
              <a:t>お客様からの評価が業績であり、社員の給与</a:t>
            </a:r>
            <a:endParaRPr kumimoji="1" lang="en-US" altLang="ja-JP" sz="2400" smtClean="0"/>
          </a:p>
          <a:p>
            <a:r>
              <a:rPr lang="en-US" altLang="ja-JP" sz="2400" smtClean="0"/>
              <a:t>ESI</a:t>
            </a:r>
            <a:r>
              <a:rPr lang="ja-JP" altLang="en-US" sz="2400" smtClean="0"/>
              <a:t>（従業員満足度）と</a:t>
            </a:r>
            <a:r>
              <a:rPr lang="en-US" altLang="ja-JP" sz="2400" smtClean="0"/>
              <a:t>CSI</a:t>
            </a:r>
            <a:r>
              <a:rPr lang="ja-JP" altLang="en-US" sz="2400" smtClean="0"/>
              <a:t>は一体</a:t>
            </a:r>
            <a:endParaRPr kumimoji="1" lang="en-US" altLang="ja-JP" sz="2400" smtClean="0"/>
          </a:p>
          <a:p>
            <a:pPr>
              <a:buFont typeface="Arial" panose="020B0604020202020204" pitchFamily="34" charset="0"/>
              <a:buNone/>
            </a:pPr>
            <a:endParaRPr kumimoji="1" lang="ja-JP" altLang="en-US" smtClean="0"/>
          </a:p>
        </p:txBody>
      </p:sp>
      <p:pic>
        <p:nvPicPr>
          <p:cNvPr id="47108" name="Picture 2" descr="C:\Users\VWkushiro\Desktop\岐阜セミナー\aA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7925" y="1417638"/>
            <a:ext cx="3260725"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3" descr="C:\Users\VWkushiro\Desktop\岐阜セミナー\v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78600" y="3417888"/>
            <a:ext cx="24225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107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a:t>
            </a:r>
            <a:br>
              <a:rPr kumimoji="1" lang="en-US" altLang="ja-JP" dirty="0" smtClean="0"/>
            </a:br>
            <a:endParaRPr kumimoji="1" lang="ja-JP" altLang="en-US" dirty="0"/>
          </a:p>
        </p:txBody>
      </p:sp>
      <p:sp>
        <p:nvSpPr>
          <p:cNvPr id="3" name="コンテンツ プレースホルダー 2"/>
          <p:cNvSpPr>
            <a:spLocks noGrp="1"/>
          </p:cNvSpPr>
          <p:nvPr>
            <p:ph idx="1"/>
          </p:nvPr>
        </p:nvSpPr>
        <p:spPr/>
        <p:txBody>
          <a:bodyPr/>
          <a:lstStyle/>
          <a:p>
            <a:pPr marL="457200" lvl="0" indent="-457200">
              <a:lnSpc>
                <a:spcPct val="150000"/>
              </a:lnSpc>
              <a:spcBef>
                <a:spcPct val="0"/>
              </a:spcBef>
              <a:defRPr/>
            </a:pPr>
            <a:r>
              <a:rPr lang="ja-JP" altLang="en-US" sz="3200" b="1" dirty="0" smtClean="0">
                <a:solidFill>
                  <a:prstClr val="black"/>
                </a:solidFill>
                <a:latin typeface="Georgia" pitchFamily="18" charset="0"/>
                <a:ea typeface="ＭＳ Ｐゴシック" panose="020B0600070205080204" pitchFamily="50" charset="-128"/>
                <a:cs typeface="+mn-cs"/>
              </a:rPr>
              <a:t>「ロータリーの戦略計画」</a:t>
            </a:r>
            <a:endParaRPr lang="en-US" altLang="ja-JP" sz="3200" b="1" dirty="0" smtClean="0">
              <a:solidFill>
                <a:prstClr val="black"/>
              </a:solidFill>
              <a:latin typeface="Georgia" pitchFamily="18" charset="0"/>
              <a:ea typeface="ＭＳ Ｐゴシック" panose="020B0600070205080204" pitchFamily="50" charset="-128"/>
              <a:cs typeface="+mn-cs"/>
            </a:endParaRPr>
          </a:p>
          <a:p>
            <a:pPr marL="457200" lvl="0" indent="-457200">
              <a:lnSpc>
                <a:spcPct val="150000"/>
              </a:lnSpc>
              <a:spcBef>
                <a:spcPct val="0"/>
              </a:spcBef>
              <a:defRPr/>
            </a:pPr>
            <a:endParaRPr lang="en-US" altLang="ja-JP" sz="3200" b="1" dirty="0" smtClean="0">
              <a:solidFill>
                <a:prstClr val="black"/>
              </a:solidFill>
              <a:latin typeface="Georgia" pitchFamily="18" charset="0"/>
              <a:ea typeface="ＭＳ Ｐゴシック" panose="020B0600070205080204" pitchFamily="50" charset="-128"/>
              <a:cs typeface="+mn-cs"/>
            </a:endParaRPr>
          </a:p>
          <a:p>
            <a:pPr marL="457200" lvl="0" indent="-457200">
              <a:lnSpc>
                <a:spcPct val="150000"/>
              </a:lnSpc>
              <a:spcBef>
                <a:spcPct val="0"/>
              </a:spcBef>
              <a:defRPr/>
            </a:pPr>
            <a:r>
              <a:rPr lang="ja-JP" altLang="en-US" sz="3200" b="1" dirty="0" smtClean="0">
                <a:solidFill>
                  <a:prstClr val="black"/>
                </a:solidFill>
                <a:latin typeface="Georgia" pitchFamily="18" charset="0"/>
                <a:ea typeface="ＭＳ Ｐゴシック" panose="020B0600070205080204" pitchFamily="50" charset="-128"/>
                <a:cs typeface="+mn-cs"/>
              </a:rPr>
              <a:t>「ロータリー</a:t>
            </a:r>
            <a:r>
              <a:rPr lang="ja-JP" altLang="en-US" sz="3200" b="1" dirty="0">
                <a:solidFill>
                  <a:prstClr val="black"/>
                </a:solidFill>
                <a:latin typeface="Georgia" pitchFamily="18" charset="0"/>
                <a:ea typeface="ＭＳ Ｐゴシック" panose="020B0600070205080204" pitchFamily="50" charset="-128"/>
                <a:cs typeface="+mn-cs"/>
              </a:rPr>
              <a:t>の原則とシェルドンの</a:t>
            </a:r>
            <a:r>
              <a:rPr lang="ja-JP" altLang="en-US" sz="3200" b="1" dirty="0" smtClean="0">
                <a:solidFill>
                  <a:prstClr val="black"/>
                </a:solidFill>
                <a:latin typeface="Georgia" pitchFamily="18" charset="0"/>
                <a:ea typeface="ＭＳ Ｐゴシック" panose="020B0600070205080204" pitchFamily="50" charset="-128"/>
                <a:cs typeface="+mn-cs"/>
              </a:rPr>
              <a:t>時代」</a:t>
            </a:r>
            <a:endParaRPr lang="en-US" altLang="ja-JP" sz="3200" b="1" dirty="0" smtClean="0">
              <a:solidFill>
                <a:prstClr val="black"/>
              </a:solidFill>
              <a:latin typeface="Georgia" pitchFamily="18" charset="0"/>
              <a:ea typeface="ＭＳ Ｐゴシック" panose="020B0600070205080204" pitchFamily="50" charset="-128"/>
              <a:cs typeface="+mn-cs"/>
            </a:endParaRPr>
          </a:p>
          <a:p>
            <a:pPr marL="457200" lvl="0" indent="-457200">
              <a:lnSpc>
                <a:spcPct val="150000"/>
              </a:lnSpc>
              <a:spcBef>
                <a:spcPct val="0"/>
              </a:spcBef>
              <a:defRPr/>
            </a:pPr>
            <a:endParaRPr lang="en-US" altLang="ja-JP" sz="3200" b="1" dirty="0">
              <a:solidFill>
                <a:prstClr val="black"/>
              </a:solidFill>
              <a:latin typeface="Georgia" pitchFamily="18" charset="0"/>
              <a:ea typeface="ＭＳ Ｐゴシック" panose="020B0600070205080204" pitchFamily="50" charset="-128"/>
              <a:cs typeface="+mn-cs"/>
            </a:endParaRPr>
          </a:p>
          <a:p>
            <a:pPr marL="457200" lvl="0" indent="-457200">
              <a:lnSpc>
                <a:spcPct val="150000"/>
              </a:lnSpc>
              <a:spcBef>
                <a:spcPct val="0"/>
              </a:spcBef>
              <a:defRPr/>
            </a:pPr>
            <a:r>
              <a:rPr lang="ja-JP" altLang="en-US" sz="3200" b="1" dirty="0" smtClean="0">
                <a:solidFill>
                  <a:prstClr val="black"/>
                </a:solidFill>
                <a:latin typeface="Georgia" pitchFamily="18" charset="0"/>
                <a:ea typeface="ＭＳ Ｐゴシック" panose="020B0600070205080204" pitchFamily="50" charset="-128"/>
                <a:cs typeface="+mn-cs"/>
              </a:rPr>
              <a:t>「時代</a:t>
            </a:r>
            <a:r>
              <a:rPr lang="ja-JP" altLang="en-US" sz="3200" b="1" dirty="0">
                <a:solidFill>
                  <a:prstClr val="black"/>
                </a:solidFill>
                <a:latin typeface="Georgia" pitchFamily="18" charset="0"/>
                <a:ea typeface="ＭＳ Ｐゴシック" panose="020B0600070205080204" pitchFamily="50" charset="-128"/>
                <a:cs typeface="+mn-cs"/>
              </a:rPr>
              <a:t>の変化への</a:t>
            </a:r>
            <a:r>
              <a:rPr lang="ja-JP" altLang="en-US" sz="3200" b="1" dirty="0" smtClean="0">
                <a:solidFill>
                  <a:prstClr val="black"/>
                </a:solidFill>
                <a:latin typeface="Georgia" pitchFamily="18" charset="0"/>
                <a:ea typeface="ＭＳ Ｐゴシック" panose="020B0600070205080204" pitchFamily="50" charset="-128"/>
                <a:cs typeface="+mn-cs"/>
              </a:rPr>
              <a:t>対応」</a:t>
            </a:r>
            <a:endParaRPr lang="en-US" altLang="ja-JP" sz="3200" b="1" dirty="0" smtClean="0">
              <a:solidFill>
                <a:prstClr val="black"/>
              </a:solidFill>
              <a:latin typeface="Georgia" pitchFamily="18" charset="0"/>
              <a:ea typeface="ＭＳ Ｐゴシック" panose="020B0600070205080204" pitchFamily="50" charset="-128"/>
              <a:cs typeface="+mn-cs"/>
            </a:endParaRPr>
          </a:p>
          <a:p>
            <a:pPr marL="857250" lvl="1" indent="-457200">
              <a:lnSpc>
                <a:spcPct val="150000"/>
              </a:lnSpc>
              <a:spcBef>
                <a:spcPct val="0"/>
              </a:spcBef>
              <a:defRPr/>
            </a:pPr>
            <a:r>
              <a:rPr lang="ja-JP" altLang="en-US" sz="2800" b="1" dirty="0" smtClean="0">
                <a:solidFill>
                  <a:prstClr val="black"/>
                </a:solidFill>
                <a:latin typeface="Georgia" pitchFamily="18" charset="0"/>
                <a:ea typeface="ＭＳ Ｐゴシック" panose="020B0600070205080204" pitchFamily="50" charset="-128"/>
                <a:cs typeface="+mn-cs"/>
              </a:rPr>
              <a:t>「パラダイムシフトとロータリーの変革」</a:t>
            </a:r>
            <a:endParaRPr lang="en-US" altLang="ja-JP" sz="2800" b="1" dirty="0" smtClean="0">
              <a:solidFill>
                <a:prstClr val="black"/>
              </a:solidFill>
              <a:latin typeface="Georgia" pitchFamily="18" charset="0"/>
              <a:ea typeface="ＭＳ Ｐゴシック" panose="020B0600070205080204" pitchFamily="50" charset="-128"/>
              <a:cs typeface="+mn-cs"/>
            </a:endParaRPr>
          </a:p>
          <a:p>
            <a:pPr marL="0" indent="0">
              <a:buNone/>
            </a:pPr>
            <a:endParaRPr kumimoji="1" lang="ja-JP" altLang="en-US" dirty="0"/>
          </a:p>
        </p:txBody>
      </p:sp>
    </p:spTree>
    <p:extLst>
      <p:ext uri="{BB962C8B-B14F-4D97-AF65-F5344CB8AC3E}">
        <p14:creationId xmlns:p14="http://schemas.microsoft.com/office/powerpoint/2010/main" val="492170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mtClean="0">
                <a:solidFill>
                  <a:schemeClr val="bg1"/>
                </a:solidFill>
              </a:rPr>
              <a:t>カスタマーディライト</a:t>
            </a:r>
          </a:p>
        </p:txBody>
      </p:sp>
      <p:sp>
        <p:nvSpPr>
          <p:cNvPr id="3" name="コンテンツ プレースホルダ 2"/>
          <p:cNvSpPr>
            <a:spLocks noGrp="1"/>
          </p:cNvSpPr>
          <p:nvPr>
            <p:ph sz="half" idx="1"/>
          </p:nvPr>
        </p:nvSpPr>
        <p:spPr>
          <a:xfrm>
            <a:off x="323850" y="1417638"/>
            <a:ext cx="4171950" cy="4708525"/>
          </a:xfrm>
        </p:spPr>
        <p:txBody>
          <a:bodyPr>
            <a:normAutofit fontScale="92500" lnSpcReduction="10000"/>
          </a:bodyPr>
          <a:lstStyle/>
          <a:p>
            <a:pPr>
              <a:defRPr/>
            </a:pPr>
            <a:r>
              <a:rPr lang="ja-JP" altLang="ja-JP" dirty="0" smtClean="0"/>
              <a:t>顧客が期待する以上の品質やレベルの製品やサービスを提供することで、顧客に予想外の歓びや感動を与えること。</a:t>
            </a:r>
            <a:endParaRPr lang="en-US" altLang="ja-JP" dirty="0" smtClean="0"/>
          </a:p>
          <a:p>
            <a:pPr>
              <a:defRPr/>
            </a:pPr>
            <a:r>
              <a:rPr lang="ja-JP" altLang="ja-JP" dirty="0" smtClean="0"/>
              <a:t>またはそのような感動を与える製品・品質やサービスレベルの度合いのこと。</a:t>
            </a:r>
            <a:endParaRPr lang="en-US" altLang="ja-JP" dirty="0" smtClean="0"/>
          </a:p>
          <a:p>
            <a:pPr>
              <a:defRPr/>
            </a:pPr>
            <a:r>
              <a:rPr lang="ja-JP" altLang="en-US" dirty="0" smtClean="0"/>
              <a:t>顧客満足を超えたものは感動となる</a:t>
            </a:r>
            <a:endParaRPr lang="ja-JP" altLang="ja-JP" dirty="0" smtClean="0"/>
          </a:p>
          <a:p>
            <a:pPr>
              <a:defRPr/>
            </a:pPr>
            <a:endParaRPr lang="ja-JP" altLang="en-US" dirty="0"/>
          </a:p>
        </p:txBody>
      </p:sp>
      <p:sp>
        <p:nvSpPr>
          <p:cNvPr id="4" name="コンテンツ プレースホルダ 3"/>
          <p:cNvSpPr>
            <a:spLocks noGrp="1"/>
          </p:cNvSpPr>
          <p:nvPr>
            <p:ph sz="half" idx="2"/>
          </p:nvPr>
        </p:nvSpPr>
        <p:spPr>
          <a:xfrm>
            <a:off x="4648200" y="1417638"/>
            <a:ext cx="4038600" cy="2443162"/>
          </a:xfrm>
        </p:spPr>
        <p:txBody>
          <a:bodyPr>
            <a:normAutofit fontScale="92500" lnSpcReduction="10000"/>
          </a:bodyPr>
          <a:lstStyle/>
          <a:p>
            <a:pPr>
              <a:defRPr/>
            </a:pPr>
            <a:r>
              <a:rPr lang="ja-JP" altLang="en-US" dirty="0" smtClean="0"/>
              <a:t>期待＞パフォーマンス→顧客は不満</a:t>
            </a:r>
            <a:endParaRPr lang="en-US" altLang="ja-JP" dirty="0" smtClean="0"/>
          </a:p>
          <a:p>
            <a:pPr>
              <a:defRPr/>
            </a:pPr>
            <a:r>
              <a:rPr lang="ja-JP" altLang="en-US" dirty="0" smtClean="0"/>
              <a:t>期待＝パフォーマンス→顧客は満足</a:t>
            </a:r>
            <a:endParaRPr lang="en-US" altLang="ja-JP" dirty="0" smtClean="0"/>
          </a:p>
          <a:p>
            <a:pPr>
              <a:defRPr/>
            </a:pPr>
            <a:r>
              <a:rPr lang="ja-JP" altLang="en-US" dirty="0" smtClean="0"/>
              <a:t>期待＜パフォーマンス→顧客は歓喜</a:t>
            </a:r>
            <a:endParaRPr lang="en-US" altLang="ja-JP" dirty="0" smtClean="0"/>
          </a:p>
          <a:p>
            <a:pPr>
              <a:defRPr/>
            </a:pPr>
            <a:endParaRPr lang="ja-JP" altLang="en-US" dirty="0"/>
          </a:p>
        </p:txBody>
      </p:sp>
      <p:pic>
        <p:nvPicPr>
          <p:cNvPr id="49157" name="Picture 2" descr="G:\2014\2014RC関係\岐阜セミナー\yamazakipan1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4060825"/>
            <a:ext cx="2232025" cy="25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89331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mtClean="0">
                <a:solidFill>
                  <a:schemeClr val="bg1"/>
                </a:solidFill>
              </a:rPr>
              <a:t>職業奉仕の実践</a:t>
            </a:r>
          </a:p>
        </p:txBody>
      </p:sp>
      <p:sp>
        <p:nvSpPr>
          <p:cNvPr id="51203" name="コンテンツ プレースホルダ 2"/>
          <p:cNvSpPr>
            <a:spLocks noGrp="1"/>
          </p:cNvSpPr>
          <p:nvPr>
            <p:ph idx="1"/>
          </p:nvPr>
        </p:nvSpPr>
        <p:spPr bwMode="auto">
          <a:xfrm>
            <a:off x="457200" y="1235075"/>
            <a:ext cx="8229600" cy="5094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mtClean="0"/>
              <a:t>企業経営面で、顧客満足・ロイヤルティの向上が利益の源泉となる</a:t>
            </a:r>
            <a:endParaRPr kumimoji="1" lang="en-US" altLang="ja-JP" smtClean="0"/>
          </a:p>
          <a:p>
            <a:pPr lvl="1"/>
            <a:r>
              <a:rPr kumimoji="1" lang="ja-JP" altLang="en-US" u="sng" smtClean="0"/>
              <a:t>最もお客様の満足を得たものが、最も多く報われる</a:t>
            </a:r>
            <a:endParaRPr kumimoji="1" lang="en-US" altLang="ja-JP" u="sng" smtClean="0"/>
          </a:p>
          <a:p>
            <a:r>
              <a:rPr lang="ja-JP" altLang="en-US" smtClean="0"/>
              <a:t>シェルドンの販売術</a:t>
            </a:r>
            <a:endParaRPr lang="en-US" altLang="ja-JP" smtClean="0"/>
          </a:p>
          <a:p>
            <a:pPr lvl="1"/>
            <a:r>
              <a:rPr kumimoji="1" lang="ja-JP" altLang="en-US" smtClean="0"/>
              <a:t>継続的な利益をもたらす顧客の確保が企業の継続的な発展を実現させる</a:t>
            </a:r>
            <a:endParaRPr kumimoji="1" lang="en-US" altLang="ja-JP" smtClean="0"/>
          </a:p>
          <a:p>
            <a:pPr lvl="1"/>
            <a:r>
              <a:rPr kumimoji="1" lang="ja-JP" altLang="en-US" sz="2000" smtClean="0"/>
              <a:t>（田中毅著「シェルドンの森」</a:t>
            </a:r>
            <a:r>
              <a:rPr kumimoji="1" lang="en-US" altLang="ja-JP" sz="2000" smtClean="0"/>
              <a:t>55</a:t>
            </a:r>
            <a:r>
              <a:rPr kumimoji="1" lang="ja-JP" altLang="en-US" sz="2000" smtClean="0"/>
              <a:t>ｐから）</a:t>
            </a:r>
            <a:endParaRPr kumimoji="1" lang="en-US" altLang="ja-JP" smtClean="0"/>
          </a:p>
          <a:p>
            <a:pPr lvl="1"/>
            <a:r>
              <a:rPr lang="en-US" altLang="ja-JP" sz="4000" b="1" smtClean="0">
                <a:solidFill>
                  <a:srgbClr val="FF0000"/>
                </a:solidFill>
              </a:rPr>
              <a:t>He</a:t>
            </a:r>
            <a:r>
              <a:rPr lang="ja-JP" altLang="en-US" sz="4000" b="1" smtClean="0">
                <a:solidFill>
                  <a:srgbClr val="FF0000"/>
                </a:solidFill>
              </a:rPr>
              <a:t> </a:t>
            </a:r>
            <a:r>
              <a:rPr lang="en-US" altLang="ja-JP" sz="4000" b="1" smtClean="0">
                <a:solidFill>
                  <a:srgbClr val="FF0000"/>
                </a:solidFill>
              </a:rPr>
              <a:t>profits most who serves best</a:t>
            </a:r>
          </a:p>
          <a:p>
            <a:pPr>
              <a:buFont typeface="Arial" panose="020B0604020202020204" pitchFamily="34" charset="0"/>
              <a:buNone/>
            </a:pPr>
            <a:endParaRPr kumimoji="1" lang="ja-JP" altLang="en-US" smtClean="0"/>
          </a:p>
        </p:txBody>
      </p:sp>
    </p:spTree>
    <p:extLst>
      <p:ext uri="{BB962C8B-B14F-4D97-AF65-F5344CB8AC3E}">
        <p14:creationId xmlns:p14="http://schemas.microsoft.com/office/powerpoint/2010/main" val="19731880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0" y="3428998"/>
            <a:ext cx="9144000" cy="1875265"/>
          </a:xfrm>
          <a:prstGeom prst="rect">
            <a:avLst/>
          </a:prstGeom>
          <a:solidFill>
            <a:srgbClr val="00246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0483" name="Rectangle 10"/>
          <p:cNvSpPr txBox="1">
            <a:spLocks noChangeArrowheads="1"/>
          </p:cNvSpPr>
          <p:nvPr/>
        </p:nvSpPr>
        <p:spPr bwMode="auto">
          <a:xfrm>
            <a:off x="457200" y="3581400"/>
            <a:ext cx="6858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eaLnBrk="1" hangingPunct="1">
              <a:spcAft>
                <a:spcPts val="2400"/>
              </a:spcAft>
            </a:pPr>
            <a:r>
              <a:rPr lang="en-US" sz="4400">
                <a:solidFill>
                  <a:prstClr val="white"/>
                </a:solidFill>
                <a:latin typeface="Arial Narrow Bold" pitchFamily="-84" charset="0"/>
                <a:ea typeface="Arial Narrow Bold" pitchFamily="-84" charset="0"/>
                <a:cs typeface="Arial Narrow Bold" pitchFamily="-84" charset="0"/>
              </a:rPr>
              <a:t>TITLE</a:t>
            </a:r>
          </a:p>
        </p:txBody>
      </p:sp>
      <p:sp>
        <p:nvSpPr>
          <p:cNvPr id="2" name="Title 1"/>
          <p:cNvSpPr>
            <a:spLocks noGrp="1"/>
          </p:cNvSpPr>
          <p:nvPr>
            <p:ph type="ctrTitle"/>
          </p:nvPr>
        </p:nvSpPr>
        <p:spPr bwMode="auto">
          <a:xfrm>
            <a:off x="0" y="3581400"/>
            <a:ext cx="9156700" cy="1722864"/>
          </a:xfrm>
          <a:effectLst>
            <a:outerShdw blurRad="57150" dist="508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lvl="0">
              <a:spcBef>
                <a:spcPct val="20000"/>
              </a:spcBef>
            </a:pPr>
            <a:r>
              <a:rPr kumimoji="1" lang="ja-JP" altLang="en-US" sz="3600" dirty="0"/>
              <a:t>「変化」への「対応」「適応」</a:t>
            </a:r>
            <a:r>
              <a:rPr kumimoji="1" lang="en-US" altLang="ja-JP" sz="3600" dirty="0"/>
              <a:t/>
            </a:r>
            <a:br>
              <a:rPr kumimoji="1" lang="en-US" altLang="ja-JP" sz="3600" dirty="0"/>
            </a:br>
            <a:r>
              <a:rPr kumimoji="1" lang="ja-JP" altLang="en-US" sz="3600" dirty="0"/>
              <a:t>パラダイムシフトへの理解</a:t>
            </a:r>
            <a:r>
              <a:rPr kumimoji="1" lang="en-US" altLang="ja-JP" sz="3200" dirty="0">
                <a:solidFill>
                  <a:srgbClr val="58585A"/>
                </a:solidFill>
              </a:rPr>
              <a:t/>
            </a:r>
            <a:br>
              <a:rPr kumimoji="1" lang="en-US" altLang="ja-JP" sz="3200" dirty="0">
                <a:solidFill>
                  <a:srgbClr val="58585A"/>
                </a:solidFill>
              </a:rPr>
            </a:br>
            <a:endParaRPr lang="en-US" sz="3600" b="1" dirty="0">
              <a:ea typeface="+mj-ea"/>
            </a:endParaRPr>
          </a:p>
        </p:txBody>
      </p:sp>
    </p:spTree>
    <p:extLst>
      <p:ext uri="{BB962C8B-B14F-4D97-AF65-F5344CB8AC3E}">
        <p14:creationId xmlns:p14="http://schemas.microsoft.com/office/powerpoint/2010/main" val="3319227575"/>
      </p:ext>
    </p:extLst>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mtClean="0">
                <a:solidFill>
                  <a:schemeClr val="bg1"/>
                </a:solidFill>
              </a:rPr>
              <a:t>パラダイムシフト</a:t>
            </a:r>
          </a:p>
        </p:txBody>
      </p:sp>
      <p:sp>
        <p:nvSpPr>
          <p:cNvPr id="55299" name="Rectangle 3"/>
          <p:cNvSpPr>
            <a:spLocks noGrp="1" noChangeArrowheads="1"/>
          </p:cNvSpPr>
          <p:nvPr>
            <p:ph type="body" idx="4294967295"/>
          </p:nvPr>
        </p:nvSpPr>
        <p:spPr bwMode="auto">
          <a:xfrm>
            <a:off x="457200" y="1600200"/>
            <a:ext cx="8229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Arial" panose="020B0604020202020204" pitchFamily="34" charset="0"/>
              <a:buNone/>
            </a:pPr>
            <a:r>
              <a:rPr lang="ja-JP" altLang="ja-JP" sz="2800" b="1" smtClean="0"/>
              <a:t>●</a:t>
            </a:r>
            <a:r>
              <a:rPr lang="ja-JP" altLang="ja-JP" sz="2800" b="1" smtClean="0">
                <a:latin typeface="ＭＳ Ｐゴシック" panose="020B0600070205080204" pitchFamily="50" charset="-128"/>
              </a:rPr>
              <a:t>パラダイムシフトとは、その時代や分野において当然のことと考えられていた認識や思想、社会全体の価値観などが革命的にもしくは劇的に変化することを言う。</a:t>
            </a:r>
            <a:endParaRPr lang="en-US" altLang="ja-JP" sz="2800" b="1" smtClean="0">
              <a:latin typeface="ＭＳ Ｐゴシック" panose="020B0600070205080204" pitchFamily="50" charset="-128"/>
            </a:endParaRPr>
          </a:p>
          <a:p>
            <a:pPr>
              <a:lnSpc>
                <a:spcPct val="90000"/>
              </a:lnSpc>
              <a:buFont typeface="Arial" panose="020B0604020202020204" pitchFamily="34" charset="0"/>
              <a:buNone/>
            </a:pPr>
            <a:r>
              <a:rPr lang="ja-JP" altLang="en-US" sz="2800" b="1" smtClean="0"/>
              <a:t>●典型的な事例は「天動説」から「地動説」への転換</a:t>
            </a:r>
            <a:endParaRPr lang="en-US" altLang="ja-JP" sz="2800" b="1" smtClean="0"/>
          </a:p>
          <a:p>
            <a:pPr>
              <a:lnSpc>
                <a:spcPct val="90000"/>
              </a:lnSpc>
              <a:buFont typeface="Arial" panose="020B0604020202020204" pitchFamily="34" charset="0"/>
              <a:buNone/>
            </a:pPr>
            <a:r>
              <a:rPr lang="ja-JP" altLang="en-US" sz="2800" b="1" smtClean="0"/>
              <a:t>●革新的な発明</a:t>
            </a:r>
            <a:endParaRPr lang="en-US" altLang="ja-JP" sz="2800" b="1" smtClean="0"/>
          </a:p>
          <a:p>
            <a:pPr>
              <a:lnSpc>
                <a:spcPct val="90000"/>
              </a:lnSpc>
              <a:buFont typeface="Arial" panose="020B0604020202020204" pitchFamily="34" charset="0"/>
              <a:buNone/>
            </a:pPr>
            <a:r>
              <a:rPr lang="ja-JP" altLang="en-US" sz="2800" b="1" smtClean="0"/>
              <a:t>⇒炎、ホイール、火薬、マイクロチップ</a:t>
            </a:r>
            <a:endParaRPr lang="en-US" altLang="ja-JP" sz="2800" b="1" smtClean="0"/>
          </a:p>
          <a:p>
            <a:pPr>
              <a:lnSpc>
                <a:spcPct val="90000"/>
              </a:lnSpc>
              <a:buFont typeface="Arial" panose="020B0604020202020204" pitchFamily="34" charset="0"/>
              <a:buNone/>
            </a:pPr>
            <a:endParaRPr lang="ja-JP" altLang="en-US" sz="2800" smtClean="0"/>
          </a:p>
        </p:txBody>
      </p:sp>
    </p:spTree>
    <p:extLst>
      <p:ext uri="{BB962C8B-B14F-4D97-AF65-F5344CB8AC3E}">
        <p14:creationId xmlns:p14="http://schemas.microsoft.com/office/powerpoint/2010/main" val="26573727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mtClean="0">
                <a:solidFill>
                  <a:schemeClr val="bg1"/>
                </a:solidFill>
              </a:rPr>
              <a:t>技術革新と社会の変化</a:t>
            </a:r>
          </a:p>
        </p:txBody>
      </p:sp>
      <p:sp>
        <p:nvSpPr>
          <p:cNvPr id="57347" name="コンテンツ プレースホルダ 2"/>
          <p:cNvSpPr>
            <a:spLocks noGrp="1"/>
          </p:cNvSpPr>
          <p:nvPr>
            <p:ph idx="1"/>
          </p:nvPr>
        </p:nvSpPr>
        <p:spPr bwMode="auto">
          <a:xfrm>
            <a:off x="457200" y="1270000"/>
            <a:ext cx="8229600" cy="4856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z="2400" smtClean="0"/>
              <a:t>産業革命がもたらしたもの（良い面のみ）</a:t>
            </a:r>
            <a:endParaRPr kumimoji="1" lang="en-US" altLang="ja-JP" sz="2400" smtClean="0"/>
          </a:p>
          <a:p>
            <a:pPr lvl="1"/>
            <a:r>
              <a:rPr kumimoji="1" lang="ja-JP" altLang="en-US" sz="2400" b="1" smtClean="0"/>
              <a:t>生活の改善と</a:t>
            </a:r>
            <a:r>
              <a:rPr kumimoji="1" lang="en-US" altLang="ja-JP" sz="2400" b="1" smtClean="0"/>
              <a:t>GDP</a:t>
            </a:r>
            <a:r>
              <a:rPr kumimoji="1" lang="ja-JP" altLang="en-US" sz="2400" b="1" smtClean="0"/>
              <a:t>拡大、余暇の増大と教育水準向上</a:t>
            </a:r>
            <a:endParaRPr kumimoji="1" lang="en-US" altLang="ja-JP" sz="2400" b="1" smtClean="0"/>
          </a:p>
          <a:p>
            <a:pPr lvl="1"/>
            <a:r>
              <a:rPr kumimoji="1" lang="ja-JP" altLang="en-US" sz="2400" b="1" smtClean="0"/>
              <a:t>移動手段の多様化がもたらした流通革命（道路、車、飛行機、船舶）</a:t>
            </a:r>
            <a:endParaRPr kumimoji="1" lang="en-US" altLang="ja-JP" sz="2400" b="1" smtClean="0"/>
          </a:p>
          <a:p>
            <a:pPr lvl="1"/>
            <a:r>
              <a:rPr kumimoji="1" lang="ja-JP" altLang="en-US" sz="2400" b="1" smtClean="0"/>
              <a:t>民主主義国家の拡大</a:t>
            </a:r>
            <a:endParaRPr kumimoji="1" lang="en-US" altLang="ja-JP" sz="2400" b="1" smtClean="0"/>
          </a:p>
          <a:p>
            <a:r>
              <a:rPr kumimoji="1" lang="ja-JP" altLang="en-US" sz="2400" smtClean="0"/>
              <a:t>インターネット社会の衝撃（今進行中の革命）</a:t>
            </a:r>
            <a:endParaRPr kumimoji="1" lang="en-US" altLang="ja-JP" sz="2400" smtClean="0"/>
          </a:p>
          <a:p>
            <a:pPr lvl="1"/>
            <a:r>
              <a:rPr kumimoji="1" lang="en-US" altLang="ja-JP" sz="2400" b="1" smtClean="0"/>
              <a:t>WWW</a:t>
            </a:r>
            <a:r>
              <a:rPr kumimoji="1" lang="ja-JP" altLang="en-US" sz="2400" b="1" smtClean="0"/>
              <a:t>による情報受発信の民主化（あらゆる情報の発信と検索）</a:t>
            </a:r>
            <a:endParaRPr kumimoji="1" lang="en-US" altLang="ja-JP" sz="2400" b="1" smtClean="0"/>
          </a:p>
          <a:p>
            <a:pPr lvl="1"/>
            <a:r>
              <a:rPr kumimoji="1" lang="ja-JP" altLang="en-US" sz="2400" b="1" smtClean="0"/>
              <a:t>既存秩序の崩壊と新産業の創設</a:t>
            </a:r>
            <a:endParaRPr kumimoji="1" lang="en-US" altLang="ja-JP" sz="2400" b="1" smtClean="0"/>
          </a:p>
          <a:p>
            <a:pPr lvl="2"/>
            <a:r>
              <a:rPr kumimoji="1" lang="ja-JP" altLang="en-US" sz="2000" b="1" smtClean="0"/>
              <a:t>（新聞社の衰退、インターネットショッピング、固定電話ネットの崩壊、地元小売業の崩壊）</a:t>
            </a:r>
            <a:endParaRPr kumimoji="1" lang="en-US" altLang="ja-JP" sz="2000" b="1" smtClean="0"/>
          </a:p>
          <a:p>
            <a:pPr lvl="1"/>
            <a:endParaRPr kumimoji="1" lang="en-US" altLang="ja-JP" smtClean="0"/>
          </a:p>
        </p:txBody>
      </p:sp>
    </p:spTree>
    <p:extLst>
      <p:ext uri="{BB962C8B-B14F-4D97-AF65-F5344CB8AC3E}">
        <p14:creationId xmlns:p14="http://schemas.microsoft.com/office/powerpoint/2010/main" val="407812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sz="4000" smtClean="0">
                <a:solidFill>
                  <a:schemeClr val="bg1"/>
                </a:solidFill>
              </a:rPr>
              <a:t>パラダイムシフト（人口減と高齢化）</a:t>
            </a:r>
          </a:p>
        </p:txBody>
      </p:sp>
      <p:pic>
        <p:nvPicPr>
          <p:cNvPr id="59395" name="Picture 4" descr="1950ピラミッド"/>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57200" y="1724025"/>
            <a:ext cx="4038600" cy="41719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6" descr="2040ピラミッド"/>
          <p:cNvPicPr>
            <a:picLocks noGrp="1" noChangeAspect="1" noChangeArrowheads="1"/>
          </p:cNvPicPr>
          <p:nvPr>
            <p:ph sz="quarter" idx="4294967295"/>
          </p:nvPr>
        </p:nvPicPr>
        <p:blipFill>
          <a:blip r:embed="rId4">
            <a:extLst>
              <a:ext uri="{28A0092B-C50C-407E-A947-70E740481C1C}">
                <a14:useLocalDpi xmlns:a14="http://schemas.microsoft.com/office/drawing/2010/main" val="0"/>
              </a:ext>
            </a:extLst>
          </a:blip>
          <a:srcRect/>
          <a:stretch>
            <a:fillRect/>
          </a:stretch>
        </p:blipFill>
        <p:spPr bwMode="auto">
          <a:xfrm>
            <a:off x="4972050" y="1724025"/>
            <a:ext cx="3389313" cy="40100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Rectangle 10"/>
          <p:cNvSpPr>
            <a:spLocks noGrp="1" noChangeArrowheads="1"/>
          </p:cNvSpPr>
          <p:nvPr>
            <p:ph sz="quarter" idx="4294967295"/>
          </p:nvPr>
        </p:nvSpPr>
        <p:spPr bwMode="auto">
          <a:xfrm>
            <a:off x="4648200" y="6057900"/>
            <a:ext cx="2038350" cy="68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sz="2400" smtClean="0"/>
          </a:p>
        </p:txBody>
      </p:sp>
    </p:spTree>
    <p:extLst>
      <p:ext uri="{BB962C8B-B14F-4D97-AF65-F5344CB8AC3E}">
        <p14:creationId xmlns:p14="http://schemas.microsoft.com/office/powerpoint/2010/main" val="4718373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z="2800" smtClean="0">
                <a:solidFill>
                  <a:schemeClr val="bg1"/>
                </a:solidFill>
              </a:rPr>
              <a:t>人口減少と急激な高齢化</a:t>
            </a:r>
          </a:p>
        </p:txBody>
      </p:sp>
      <p:pic>
        <p:nvPicPr>
          <p:cNvPr id="61443" name="Picture 3" descr="G:\2014\2014RC関係\岐阜セミナー\人口統計PPT資料\人口予測2060.gif"/>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70000"/>
            <a:ext cx="9144000" cy="558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3539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Grp="1" noChangeArrowheads="1"/>
          </p:cNvSpPr>
          <p:nvPr>
            <p:ph type="title" idx="4294967295"/>
          </p:nvPr>
        </p:nvSpPr>
        <p:spPr bwMode="auto">
          <a:xfrm>
            <a:off x="457200" y="274638"/>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b="1" smtClean="0">
                <a:solidFill>
                  <a:schemeClr val="bg1"/>
                </a:solidFill>
              </a:rPr>
              <a:t>会社企業数の推移</a:t>
            </a:r>
            <a:endParaRPr lang="ja-JP" altLang="en-US" smtClean="0">
              <a:solidFill>
                <a:schemeClr val="bg1"/>
              </a:solidFill>
            </a:endParaRPr>
          </a:p>
        </p:txBody>
      </p:sp>
      <p:sp>
        <p:nvSpPr>
          <p:cNvPr id="63491" name="Rectangle 5"/>
          <p:cNvSpPr>
            <a:spLocks noGrp="1" noChangeArrowheads="1"/>
          </p:cNvSpPr>
          <p:nvPr>
            <p:ph type="body" sz="half" idx="4294967295"/>
          </p:nvPr>
        </p:nvSpPr>
        <p:spPr bwMode="auto">
          <a:xfrm>
            <a:off x="457200" y="1600200"/>
            <a:ext cx="4038600"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ja-JP" altLang="en-US" sz="4000" smtClean="0"/>
          </a:p>
        </p:txBody>
      </p:sp>
      <p:sp>
        <p:nvSpPr>
          <p:cNvPr id="63492" name="Rectangle 6"/>
          <p:cNvSpPr>
            <a:spLocks noGrp="1" noChangeArrowheads="1"/>
          </p:cNvSpPr>
          <p:nvPr>
            <p:ph type="body" sz="half" idx="4294967295"/>
          </p:nvPr>
        </p:nvSpPr>
        <p:spPr bwMode="auto">
          <a:xfrm>
            <a:off x="4773613" y="1600200"/>
            <a:ext cx="4144962" cy="45259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 typeface="Arial" panose="020B0604020202020204" pitchFamily="34" charset="0"/>
              <a:buNone/>
            </a:pPr>
            <a:endParaRPr lang="en-US" altLang="ja-JP" sz="2800" smtClean="0"/>
          </a:p>
          <a:p>
            <a:pPr>
              <a:buFont typeface="Arial" panose="020B0604020202020204" pitchFamily="34" charset="0"/>
              <a:buNone/>
            </a:pPr>
            <a:endParaRPr lang="en-US" altLang="ja-JP" sz="2800" smtClean="0"/>
          </a:p>
          <a:p>
            <a:pPr>
              <a:buFont typeface="Arial" panose="020B0604020202020204" pitchFamily="34" charset="0"/>
              <a:buNone/>
            </a:pPr>
            <a:endParaRPr lang="en-US" altLang="ja-JP" sz="2800" smtClean="0"/>
          </a:p>
          <a:p>
            <a:pPr>
              <a:buFont typeface="Arial" panose="020B0604020202020204" pitchFamily="34" charset="0"/>
              <a:buNone/>
            </a:pPr>
            <a:endParaRPr lang="en-US" altLang="ja-JP" sz="2800" smtClean="0"/>
          </a:p>
          <a:p>
            <a:pPr>
              <a:buFont typeface="Arial" panose="020B0604020202020204" pitchFamily="34" charset="0"/>
              <a:buNone/>
            </a:pPr>
            <a:endParaRPr lang="en-US" altLang="ja-JP" sz="1600" smtClean="0"/>
          </a:p>
          <a:p>
            <a:pPr>
              <a:buFont typeface="Arial" panose="020B0604020202020204" pitchFamily="34" charset="0"/>
              <a:buNone/>
            </a:pPr>
            <a:r>
              <a:rPr lang="ja-JP" altLang="en-US" sz="2000" b="1" smtClean="0"/>
              <a:t>●会社の数は平成</a:t>
            </a:r>
            <a:r>
              <a:rPr lang="en-US" altLang="ja-JP" sz="2000" b="1" smtClean="0"/>
              <a:t>8</a:t>
            </a:r>
            <a:r>
              <a:rPr lang="ja-JP" altLang="en-US" sz="2000" b="1" smtClean="0"/>
              <a:t>年（</a:t>
            </a:r>
            <a:r>
              <a:rPr lang="en-US" altLang="ja-JP" sz="2000" b="1" smtClean="0"/>
              <a:t>1996</a:t>
            </a:r>
            <a:r>
              <a:rPr lang="ja-JP" altLang="en-US" sz="2000" b="1" smtClean="0"/>
              <a:t>年）をピークに減少に転じた。</a:t>
            </a:r>
            <a:endParaRPr lang="en-US" altLang="ja-JP" sz="2000" b="1" smtClean="0"/>
          </a:p>
          <a:p>
            <a:pPr>
              <a:buFont typeface="Arial" panose="020B0604020202020204" pitchFamily="34" charset="0"/>
              <a:buNone/>
            </a:pPr>
            <a:r>
              <a:rPr lang="ja-JP" altLang="en-US" sz="2000" b="1" smtClean="0"/>
              <a:t>●大企業、中小企業両方とも製造業は減少</a:t>
            </a:r>
            <a:endParaRPr lang="en-US" altLang="ja-JP" sz="2000" b="1" smtClean="0"/>
          </a:p>
          <a:p>
            <a:pPr>
              <a:buFont typeface="Arial" panose="020B0604020202020204" pitchFamily="34" charset="0"/>
              <a:buNone/>
            </a:pPr>
            <a:r>
              <a:rPr lang="ja-JP" altLang="en-US" sz="2000" b="1" smtClean="0"/>
              <a:t>●非製造業は従業員</a:t>
            </a:r>
            <a:r>
              <a:rPr lang="en-US" altLang="ja-JP" sz="2000" b="1" smtClean="0"/>
              <a:t>300</a:t>
            </a:r>
            <a:r>
              <a:rPr lang="ja-JP" altLang="en-US" sz="2000" b="1" smtClean="0"/>
              <a:t>人以上の大企業が増加し、それ以下は減少が著しい</a:t>
            </a:r>
            <a:endParaRPr lang="en-US" altLang="ja-JP" sz="2000" b="1" smtClean="0"/>
          </a:p>
          <a:p>
            <a:pPr>
              <a:buFont typeface="Arial" panose="020B0604020202020204" pitchFamily="34" charset="0"/>
              <a:buNone/>
            </a:pPr>
            <a:endParaRPr lang="en-US" altLang="ja-JP" sz="1600" smtClean="0"/>
          </a:p>
        </p:txBody>
      </p:sp>
      <p:pic>
        <p:nvPicPr>
          <p:cNvPr id="63493" name="Picture 7" descr="G:\2014\2014RC関係\岐阜セミナー\人口統計PPT資料\z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8" y="1417638"/>
            <a:ext cx="4233862"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Picture 8" descr="G:\2014\2014RC関係\岐阜セミナー\人口統計PPT資料\h2-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417638"/>
            <a:ext cx="4422775"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29817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z="3200" smtClean="0">
                <a:solidFill>
                  <a:schemeClr val="bg1"/>
                </a:solidFill>
              </a:rPr>
              <a:t>商工会議所会員数推移</a:t>
            </a:r>
            <a:r>
              <a:rPr kumimoji="1" lang="en-US" altLang="ja-JP" smtClean="0">
                <a:solidFill>
                  <a:schemeClr val="bg1"/>
                </a:solidFill>
              </a:rPr>
              <a:t/>
            </a:r>
            <a:br>
              <a:rPr kumimoji="1" lang="en-US" altLang="ja-JP" smtClean="0">
                <a:solidFill>
                  <a:schemeClr val="bg1"/>
                </a:solidFill>
              </a:rPr>
            </a:br>
            <a:r>
              <a:rPr kumimoji="1" lang="ja-JP" altLang="en-US" sz="2000" smtClean="0">
                <a:solidFill>
                  <a:schemeClr val="bg1"/>
                </a:solidFill>
              </a:rPr>
              <a:t>（釧路商工会議所）</a:t>
            </a:r>
            <a:endParaRPr kumimoji="1" lang="ja-JP" altLang="en-US" smtClean="0">
              <a:solidFill>
                <a:schemeClr val="bg1"/>
              </a:solidFill>
            </a:endParaRPr>
          </a:p>
        </p:txBody>
      </p:sp>
      <p:pic>
        <p:nvPicPr>
          <p:cNvPr id="65539" name="Picture 3" descr="C:\Users\VWkushiro\Desktop\長崎会議所.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77950" y="1417638"/>
            <a:ext cx="730885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85391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mtClean="0">
                <a:solidFill>
                  <a:schemeClr val="bg1"/>
                </a:solidFill>
              </a:rPr>
              <a:t>全国商工会・会員数推移</a:t>
            </a:r>
          </a:p>
        </p:txBody>
      </p:sp>
      <p:graphicFrame>
        <p:nvGraphicFramePr>
          <p:cNvPr id="66563" name="コンテンツ プレースホルダ 3"/>
          <p:cNvGraphicFramePr>
            <a:graphicFrameLocks noGrp="1"/>
          </p:cNvGraphicFramePr>
          <p:nvPr>
            <p:ph idx="1"/>
          </p:nvPr>
        </p:nvGraphicFramePr>
        <p:xfrm>
          <a:off x="406400" y="1366838"/>
          <a:ext cx="8331200" cy="4810125"/>
        </p:xfrm>
        <a:graphic>
          <a:graphicData uri="http://schemas.openxmlformats.org/presentationml/2006/ole">
            <mc:AlternateContent xmlns:mc="http://schemas.openxmlformats.org/markup-compatibility/2006">
              <mc:Choice xmlns:v="urn:schemas-microsoft-com:vml" Requires="v">
                <p:oleObj spid="_x0000_s1056" r:id="rId4" imgW="8327858" imgH="4810161" progId="Excel.Sheet.8">
                  <p:embed/>
                </p:oleObj>
              </mc:Choice>
              <mc:Fallback>
                <p:oleObj r:id="rId4" imgW="8327858" imgH="4810161" progId="Excel.Sheet.8">
                  <p:embed/>
                  <p:pic>
                    <p:nvPicPr>
                      <p:cNvPr id="0" name="Picture 22"/>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366838"/>
                        <a:ext cx="8331200" cy="4810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210013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152400" y="3429000"/>
            <a:ext cx="8991600" cy="990600"/>
          </a:xfrm>
          <a:prstGeom prst="rect">
            <a:avLst/>
          </a:prstGeom>
          <a:solidFill>
            <a:srgbClr val="00246C"/>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endParaRPr lang="en-US">
              <a:solidFill>
                <a:srgbClr val="FFFFFF"/>
              </a:solidFill>
              <a:latin typeface="Calibri" pitchFamily="34" charset="0"/>
            </a:endParaRPr>
          </a:p>
        </p:txBody>
      </p:sp>
      <p:sp>
        <p:nvSpPr>
          <p:cNvPr id="20483" name="Rectangle 10"/>
          <p:cNvSpPr txBox="1">
            <a:spLocks noChangeArrowheads="1"/>
          </p:cNvSpPr>
          <p:nvPr/>
        </p:nvSpPr>
        <p:spPr bwMode="auto">
          <a:xfrm>
            <a:off x="457200" y="3581400"/>
            <a:ext cx="6858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eaLnBrk="1" hangingPunct="1">
              <a:spcAft>
                <a:spcPts val="2400"/>
              </a:spcAft>
            </a:pPr>
            <a:r>
              <a:rPr lang="en-US" sz="4400">
                <a:solidFill>
                  <a:schemeClr val="bg1"/>
                </a:solidFill>
                <a:latin typeface="Arial Narrow Bold" pitchFamily="-84" charset="0"/>
                <a:ea typeface="Arial Narrow Bold" pitchFamily="-84" charset="0"/>
                <a:cs typeface="Arial Narrow Bold" pitchFamily="-84" charset="0"/>
              </a:rPr>
              <a:t>TITLE</a:t>
            </a:r>
          </a:p>
        </p:txBody>
      </p:sp>
      <p:sp>
        <p:nvSpPr>
          <p:cNvPr id="2" name="Title 1"/>
          <p:cNvSpPr>
            <a:spLocks noGrp="1"/>
          </p:cNvSpPr>
          <p:nvPr>
            <p:ph type="ctrTitle"/>
          </p:nvPr>
        </p:nvSpPr>
        <p:spPr bwMode="auto">
          <a:xfrm>
            <a:off x="0" y="3428999"/>
            <a:ext cx="9156700" cy="990601"/>
          </a:xfrm>
          <a:effectLst>
            <a:outerShdw blurRad="57150" dist="50800" dir="2700000" algn="tl" rotWithShape="0">
              <a:srgbClr val="808080">
                <a:alpha val="39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fontAlgn="auto" hangingPunct="1">
              <a:spcAft>
                <a:spcPts val="0"/>
              </a:spcAft>
              <a:defRPr/>
            </a:pPr>
            <a:r>
              <a:rPr lang="ja-JP" altLang="en-US" sz="3600" b="1" dirty="0" smtClean="0">
                <a:ea typeface="+mj-ea"/>
              </a:rPr>
              <a:t>ロータリーの戦略計画の概要</a:t>
            </a:r>
            <a:endParaRPr lang="en-US" sz="3600" b="1" dirty="0">
              <a:ea typeface="+mj-ea"/>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z="3200" smtClean="0">
                <a:solidFill>
                  <a:schemeClr val="bg1"/>
                </a:solidFill>
              </a:rPr>
              <a:t>日本の会員数の推移</a:t>
            </a:r>
          </a:p>
        </p:txBody>
      </p:sp>
      <p:pic>
        <p:nvPicPr>
          <p:cNvPr id="67587" name="Picture 2" descr="G:\2013\RC2013\2500地区大会\日本会員数推移.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417638"/>
            <a:ext cx="8607425" cy="4627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655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ja-JP" altLang="en-US" sz="3200" smtClean="0">
                <a:solidFill>
                  <a:schemeClr val="bg1"/>
                </a:solidFill>
              </a:rPr>
              <a:t>人口</a:t>
            </a:r>
            <a:r>
              <a:rPr lang="en-US" altLang="ja-JP" sz="3200" smtClean="0">
                <a:solidFill>
                  <a:schemeClr val="bg1"/>
                </a:solidFill>
              </a:rPr>
              <a:t>1</a:t>
            </a:r>
            <a:r>
              <a:rPr lang="ja-JP" altLang="en-US" sz="3200" smtClean="0">
                <a:solidFill>
                  <a:schemeClr val="bg1"/>
                </a:solidFill>
              </a:rPr>
              <a:t>万人当りロータリーアン数</a:t>
            </a:r>
            <a:r>
              <a:rPr lang="ja-JP" altLang="en-US" sz="4000" smtClean="0">
                <a:solidFill>
                  <a:schemeClr val="bg1"/>
                </a:solidFill>
              </a:rPr>
              <a:t/>
            </a:r>
            <a:br>
              <a:rPr lang="ja-JP" altLang="en-US" sz="4000" smtClean="0">
                <a:solidFill>
                  <a:schemeClr val="bg1"/>
                </a:solidFill>
              </a:rPr>
            </a:br>
            <a:r>
              <a:rPr lang="ja-JP" altLang="en-US" sz="3200" smtClean="0">
                <a:solidFill>
                  <a:schemeClr val="bg1"/>
                </a:solidFill>
              </a:rPr>
              <a:t>都市部と地方の</a:t>
            </a:r>
            <a:r>
              <a:rPr lang="en-US" altLang="ja-JP" sz="3200" smtClean="0">
                <a:solidFill>
                  <a:schemeClr val="bg1"/>
                </a:solidFill>
              </a:rPr>
              <a:t>2</a:t>
            </a:r>
            <a:r>
              <a:rPr lang="ja-JP" altLang="en-US" sz="3200" smtClean="0">
                <a:solidFill>
                  <a:schemeClr val="bg1"/>
                </a:solidFill>
              </a:rPr>
              <a:t>局化</a:t>
            </a:r>
          </a:p>
        </p:txBody>
      </p:sp>
      <p:pic>
        <p:nvPicPr>
          <p:cNvPr id="69635" name="グラフ 3"/>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17638"/>
            <a:ext cx="8686800" cy="4973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57380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en-US" altLang="ja-JP" smtClean="0">
                <a:solidFill>
                  <a:schemeClr val="bg1"/>
                </a:solidFill>
              </a:rPr>
              <a:t>1921</a:t>
            </a:r>
            <a:r>
              <a:rPr kumimoji="1" lang="ja-JP" altLang="en-US" smtClean="0">
                <a:solidFill>
                  <a:schemeClr val="bg1"/>
                </a:solidFill>
              </a:rPr>
              <a:t>年エジンバラ大会スピーチ</a:t>
            </a:r>
            <a:endParaRPr kumimoji="1" lang="ja-JP" altLang="en-US" smtClean="0"/>
          </a:p>
        </p:txBody>
      </p:sp>
      <p:sp>
        <p:nvSpPr>
          <p:cNvPr id="70659" name="コンテンツ プレースホルダ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b="1" u="sng" dirty="0" smtClean="0"/>
              <a:t>適者生存の法則</a:t>
            </a:r>
            <a:r>
              <a:rPr kumimoji="1" lang="ja-JP" altLang="en-US" b="1" dirty="0" smtClean="0"/>
              <a:t>は、力を利己的に生存する法則ではなく、精神力や正義感がその力を創る要素であります。</a:t>
            </a:r>
            <a:r>
              <a:rPr kumimoji="1" lang="ja-JP" altLang="en-US" b="1" u="sng" dirty="0" smtClean="0"/>
              <a:t>最も良く奉仕をした者が、最も良く利益を得、最も良く</a:t>
            </a:r>
            <a:r>
              <a:rPr kumimoji="1" lang="ja-JP" altLang="en-US" b="1" u="sng" dirty="0" smtClean="0">
                <a:solidFill>
                  <a:srgbClr val="FF0000"/>
                </a:solidFill>
              </a:rPr>
              <a:t>生き残れる</a:t>
            </a:r>
            <a:r>
              <a:rPr kumimoji="1" lang="ja-JP" altLang="en-US" b="1" u="sng" dirty="0" smtClean="0"/>
              <a:t>のです</a:t>
            </a:r>
            <a:r>
              <a:rPr kumimoji="1" lang="ja-JP" altLang="en-US" b="1" dirty="0" smtClean="0"/>
              <a:t>。自己を保存する方法は、他人に対して奉仕をすることです、他人に対する奉仕は、自分の利益を確立することです。</a:t>
            </a:r>
            <a:endParaRPr kumimoji="1" lang="en-US" altLang="ja-JP" b="1" dirty="0" smtClean="0"/>
          </a:p>
        </p:txBody>
      </p:sp>
    </p:spTree>
    <p:extLst>
      <p:ext uri="{BB962C8B-B14F-4D97-AF65-F5344CB8AC3E}">
        <p14:creationId xmlns:p14="http://schemas.microsoft.com/office/powerpoint/2010/main" val="17144185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mtClean="0">
                <a:solidFill>
                  <a:schemeClr val="bg1"/>
                </a:solidFill>
              </a:rPr>
              <a:t>ダーウィンの進化論から</a:t>
            </a:r>
          </a:p>
        </p:txBody>
      </p:sp>
      <p:sp>
        <p:nvSpPr>
          <p:cNvPr id="72707" name="コンテンツ プレースホルダ 3"/>
          <p:cNvSpPr>
            <a:spLocks noGrp="1"/>
          </p:cNvSpPr>
          <p:nvPr>
            <p:ph sz="half" idx="2"/>
          </p:nvPr>
        </p:nvSpPr>
        <p:spPr bwMode="auto">
          <a:xfrm>
            <a:off x="2719388" y="1600200"/>
            <a:ext cx="5967412"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ja-JP" altLang="en-US" smtClean="0"/>
              <a:t>「ダーウィン」は著書「種の起源」で”生き残ることのできる生物の種族は最も優れた能力を持った種族ではなく環境の変化に対応できる種族である”と述べています。</a:t>
            </a:r>
            <a:endParaRPr lang="en-US" altLang="ja-JP" smtClean="0"/>
          </a:p>
          <a:p>
            <a:pPr>
              <a:buFont typeface="Arial" panose="020B0604020202020204" pitchFamily="34" charset="0"/>
              <a:buNone/>
            </a:pPr>
            <a:r>
              <a:rPr lang="ja-JP" altLang="en-US" sz="3600" smtClean="0"/>
              <a:t>最も強い者が生き残るのではなく、最も賢い者が生き延びるのでもない。</a:t>
            </a:r>
            <a:r>
              <a:rPr lang="ja-JP" altLang="en-US" sz="3600" u="sng" smtClean="0"/>
              <a:t>唯一生き残るのは、</a:t>
            </a:r>
            <a:r>
              <a:rPr lang="ja-JP" altLang="en-US" sz="3600" u="sng" smtClean="0">
                <a:solidFill>
                  <a:srgbClr val="FF0000"/>
                </a:solidFill>
              </a:rPr>
              <a:t>変化できる者</a:t>
            </a:r>
            <a:r>
              <a:rPr lang="ja-JP" altLang="en-US" sz="3600" smtClean="0"/>
              <a:t>である</a:t>
            </a:r>
            <a:endParaRPr kumimoji="1" lang="ja-JP" altLang="en-US" sz="3600" smtClean="0"/>
          </a:p>
        </p:txBody>
      </p:sp>
      <p:pic>
        <p:nvPicPr>
          <p:cNvPr id="72708" name="Picture 2" descr="G:\2014\2014RC関係\岐阜セミナー\人口統計PPT資料\Charles_Darwin.jpg"/>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604838" y="1792288"/>
            <a:ext cx="1457325" cy="2257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45462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kumimoji="1" lang="ja-JP" altLang="en-US" smtClean="0"/>
          </a:p>
        </p:txBody>
      </p:sp>
      <p:sp>
        <p:nvSpPr>
          <p:cNvPr id="74755" name="コンテンツ プレースホルダ 2"/>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z="4800" u="sng" smtClean="0"/>
              <a:t>最も良く奉仕をした者が、最も良く利益を得、そして最も変化できる者が生き残れる</a:t>
            </a:r>
            <a:endParaRPr kumimoji="1" lang="en-US" altLang="ja-JP" sz="4800" u="sng" smtClean="0"/>
          </a:p>
          <a:p>
            <a:endParaRPr kumimoji="1" lang="en-US" altLang="ja-JP" smtClean="0"/>
          </a:p>
          <a:p>
            <a:endParaRPr kumimoji="1" lang="ja-JP" altLang="en-US" smtClean="0"/>
          </a:p>
        </p:txBody>
      </p:sp>
    </p:spTree>
    <p:extLst>
      <p:ext uri="{BB962C8B-B14F-4D97-AF65-F5344CB8AC3E}">
        <p14:creationId xmlns:p14="http://schemas.microsoft.com/office/powerpoint/2010/main" val="37149855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タイトル 1"/>
          <p:cNvSpPr>
            <a:spLocks noGrp="1"/>
          </p:cNvSpPr>
          <p:nvPr>
            <p:ph type="title"/>
          </p:nvPr>
        </p:nvSpPr>
        <p:spPr bwMode="auto">
          <a:xfrm>
            <a:off x="457200" y="274638"/>
            <a:ext cx="8229600" cy="7937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mtClean="0">
                <a:solidFill>
                  <a:schemeClr val="bg1"/>
                </a:solidFill>
              </a:rPr>
              <a:t>ロータリーの変化</a:t>
            </a:r>
          </a:p>
        </p:txBody>
      </p:sp>
      <p:sp>
        <p:nvSpPr>
          <p:cNvPr id="76803" name="コンテンツ プレースホルダ 2"/>
          <p:cNvSpPr>
            <a:spLocks noGrp="1"/>
          </p:cNvSpPr>
          <p:nvPr>
            <p:ph idx="1"/>
          </p:nvPr>
        </p:nvSpPr>
        <p:spPr bwMode="auto">
          <a:xfrm>
            <a:off x="457200" y="1246188"/>
            <a:ext cx="8229600" cy="4879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z="2800" smtClean="0"/>
              <a:t>規定審議会での規制緩和（ロータリーの変質？）</a:t>
            </a:r>
            <a:endParaRPr kumimoji="1" lang="en-US" altLang="ja-JP" sz="2800" smtClean="0"/>
          </a:p>
          <a:p>
            <a:pPr lvl="1"/>
            <a:r>
              <a:rPr kumimoji="1" lang="en-US" altLang="ja-JP" sz="2400" smtClean="0"/>
              <a:t>E</a:t>
            </a:r>
            <a:r>
              <a:rPr kumimoji="1" lang="ja-JP" altLang="en-US" sz="2400" smtClean="0"/>
              <a:t>クラブ、例会の柔軟性（出席にこだわらないクラブ、奉仕活動を出席扱いに）、試験的プログラムの既成事実化、衛星クラブ、法人会員、会員身分の民主化（奉仕に関心のある人ならだれでも入会）、第五奉仕部門の追加、</a:t>
            </a:r>
            <a:endParaRPr kumimoji="1" lang="en-US" altLang="ja-JP" sz="2400" smtClean="0"/>
          </a:p>
          <a:p>
            <a:r>
              <a:rPr kumimoji="1" lang="ja-JP" altLang="en-US" sz="2800" smtClean="0"/>
              <a:t>クラブセントラルの導入</a:t>
            </a:r>
            <a:endParaRPr kumimoji="1" lang="en-US" altLang="ja-JP" sz="2800" smtClean="0"/>
          </a:p>
          <a:p>
            <a:pPr lvl="1"/>
            <a:r>
              <a:rPr kumimoji="1" lang="ja-JP" altLang="en-US" sz="2400" smtClean="0"/>
              <a:t>国際ロータリーアーカイブの刷新</a:t>
            </a:r>
            <a:endParaRPr kumimoji="1" lang="en-US" altLang="ja-JP" sz="2400" smtClean="0"/>
          </a:p>
          <a:p>
            <a:pPr lvl="1"/>
            <a:r>
              <a:rPr kumimoji="1" lang="ja-JP" altLang="en-US" sz="2400" smtClean="0"/>
              <a:t>クラブセントラルによる相互情報交換</a:t>
            </a:r>
            <a:endParaRPr kumimoji="1" lang="en-US" altLang="ja-JP" sz="2400" smtClean="0"/>
          </a:p>
          <a:p>
            <a:pPr lvl="1"/>
            <a:r>
              <a:rPr kumimoji="1" lang="ja-JP" altLang="en-US" sz="2400" smtClean="0"/>
              <a:t>研修プログラムの充実とウェビナーの普及</a:t>
            </a:r>
            <a:endParaRPr kumimoji="1" lang="en-US" altLang="ja-JP" sz="2400" smtClean="0"/>
          </a:p>
          <a:p>
            <a:pPr lvl="1"/>
            <a:r>
              <a:rPr kumimoji="1" lang="ja-JP" altLang="en-US" sz="2400" smtClean="0"/>
              <a:t>財団への諸申請のウェブ化</a:t>
            </a:r>
            <a:endParaRPr kumimoji="1" lang="en-US" altLang="ja-JP" sz="2000" smtClean="0"/>
          </a:p>
        </p:txBody>
      </p:sp>
    </p:spTree>
    <p:extLst>
      <p:ext uri="{BB962C8B-B14F-4D97-AF65-F5344CB8AC3E}">
        <p14:creationId xmlns:p14="http://schemas.microsoft.com/office/powerpoint/2010/main" val="1131665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344488" y="1663700"/>
            <a:ext cx="8621712"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457200" eaLnBrk="0" hangingPunct="0"/>
            <a:r>
              <a:rPr lang="en-US" altLang="ja-JP" sz="2800" smtClean="0">
                <a:solidFill>
                  <a:srgbClr val="000000"/>
                </a:solidFill>
                <a:cs typeface="+mn-cs"/>
              </a:rPr>
              <a:t>RI </a:t>
            </a:r>
            <a:r>
              <a:rPr lang="ja-JP" altLang="en-US" sz="2800" smtClean="0">
                <a:solidFill>
                  <a:srgbClr val="000000"/>
                </a:solidFill>
                <a:latin typeface="ＭＳ 明朝" panose="02020609040205080304" pitchFamily="17" charset="-128"/>
                <a:ea typeface="ＭＳ 明朝" panose="02020609040205080304" pitchFamily="17" charset="-128"/>
                <a:cs typeface="+mn-cs"/>
              </a:rPr>
              <a:t>戦略計画の監督を含めるために理事会の権限に関する規定を改正する件</a:t>
            </a:r>
            <a:r>
              <a:rPr lang="ja-JP" altLang="en-US" sz="1800" b="1" smtClean="0">
                <a:solidFill>
                  <a:srgbClr val="000000"/>
                </a:solidFill>
                <a:latin typeface="ＭＳ 明朝" panose="02020609040205080304" pitchFamily="17" charset="-128"/>
                <a:ea typeface="ＭＳ 明朝" panose="02020609040205080304" pitchFamily="17" charset="-128"/>
                <a:cs typeface="+mn-cs"/>
              </a:rPr>
              <a:t>（フランス）</a:t>
            </a:r>
            <a:r>
              <a:rPr lang="en-US" altLang="ja-JP" sz="1800" b="1" smtClean="0">
                <a:solidFill>
                  <a:srgbClr val="000000"/>
                </a:solidFill>
                <a:cs typeface="+mn-cs"/>
              </a:rPr>
              <a:t>R</a:t>
            </a:r>
            <a:r>
              <a:rPr lang="ja-JP" altLang="en-US" sz="1800" b="1" smtClean="0">
                <a:solidFill>
                  <a:srgbClr val="000000"/>
                </a:solidFill>
                <a:latin typeface="ＭＳ 明朝" panose="02020609040205080304" pitchFamily="17" charset="-128"/>
                <a:ea typeface="ＭＳ 明朝" panose="02020609040205080304" pitchFamily="17" charset="-128"/>
                <a:cs typeface="+mn-cs"/>
              </a:rPr>
              <a:t>細則</a:t>
            </a:r>
            <a:r>
              <a:rPr lang="en-US" altLang="ja-JP" sz="1800" b="1" smtClean="0">
                <a:solidFill>
                  <a:srgbClr val="000000"/>
                </a:solidFill>
                <a:cs typeface="+mn-cs"/>
              </a:rPr>
              <a:t>5.010</a:t>
            </a:r>
            <a:endParaRPr lang="en-US" altLang="ja-JP" sz="1800" b="1" smtClean="0">
              <a:solidFill>
                <a:prstClr val="black"/>
              </a:solidFill>
              <a:cs typeface="+mn-cs"/>
            </a:endParaRPr>
          </a:p>
          <a:p>
            <a:pPr defTabSz="457200" eaLnBrk="0" hangingPunct="0"/>
            <a:r>
              <a:rPr lang="ja-JP" altLang="en-US" sz="2800" b="1" u="sng" smtClean="0">
                <a:solidFill>
                  <a:srgbClr val="000000"/>
                </a:solidFill>
                <a:latin typeface="ＭＳ 明朝" panose="02020609040205080304" pitchFamily="17" charset="-128"/>
                <a:ea typeface="ＭＳ 明朝" panose="02020609040205080304" pitchFamily="17" charset="-128"/>
                <a:cs typeface="+mn-cs"/>
              </a:rPr>
              <a:t>理事は自分が選出されたゾーンにおいて</a:t>
            </a:r>
            <a:endParaRPr lang="en-US" altLang="ja-JP" sz="2800" b="1" u="sng" smtClean="0">
              <a:solidFill>
                <a:srgbClr val="000000"/>
              </a:solidFill>
              <a:latin typeface="ＭＳ 明朝" panose="02020609040205080304" pitchFamily="17" charset="-128"/>
              <a:ea typeface="ＭＳ 明朝" panose="02020609040205080304" pitchFamily="17" charset="-128"/>
              <a:cs typeface="+mn-cs"/>
            </a:endParaRPr>
          </a:p>
          <a:p>
            <a:pPr defTabSz="457200" eaLnBrk="0" hangingPunct="0"/>
            <a:r>
              <a:rPr lang="en-US" altLang="ja-JP" sz="2800" b="1" u="sng" smtClean="0">
                <a:solidFill>
                  <a:srgbClr val="000000"/>
                </a:solidFill>
                <a:cs typeface="+mn-cs"/>
              </a:rPr>
              <a:t>RI</a:t>
            </a:r>
            <a:r>
              <a:rPr lang="ja-JP" altLang="en-US" sz="2800" b="1" u="sng" smtClean="0">
                <a:solidFill>
                  <a:srgbClr val="000000"/>
                </a:solidFill>
                <a:latin typeface="ＭＳ 明朝" panose="02020609040205080304" pitchFamily="17" charset="-128"/>
                <a:ea typeface="ＭＳ 明朝" panose="02020609040205080304" pitchFamily="17" charset="-128"/>
                <a:cs typeface="+mn-cs"/>
              </a:rPr>
              <a:t>戦略計画の実行を監督する</a:t>
            </a:r>
            <a:endParaRPr lang="ja-JP" altLang="en-US" sz="2800" b="1" smtClean="0">
              <a:solidFill>
                <a:prstClr val="black"/>
              </a:solidFill>
              <a:cs typeface="+mn-cs"/>
            </a:endParaRPr>
          </a:p>
          <a:p>
            <a:pPr defTabSz="457200" eaLnBrk="0" hangingPunct="0"/>
            <a:r>
              <a:rPr lang="ja-JP" altLang="en-US" b="1" smtClean="0">
                <a:solidFill>
                  <a:srgbClr val="000000"/>
                </a:solidFill>
                <a:latin typeface="ＭＳ 明朝" panose="02020609040205080304" pitchFamily="17" charset="-128"/>
                <a:ea typeface="ＭＳ 明朝" panose="02020609040205080304" pitchFamily="17" charset="-128"/>
                <a:cs typeface="+mn-cs"/>
              </a:rPr>
              <a:t>提案理由</a:t>
            </a:r>
            <a:endParaRPr lang="ja-JP" altLang="en-US" b="1" smtClean="0">
              <a:solidFill>
                <a:prstClr val="black"/>
              </a:solidFill>
              <a:cs typeface="+mn-cs"/>
            </a:endParaRPr>
          </a:p>
          <a:p>
            <a:pPr defTabSz="457200" eaLnBrk="0" hangingPunct="0"/>
            <a:r>
              <a:rPr lang="ja-JP" altLang="en-US" sz="2000" b="1" smtClean="0">
                <a:solidFill>
                  <a:srgbClr val="000000"/>
                </a:solidFill>
                <a:latin typeface="ＭＳ 明朝" panose="02020609040205080304" pitchFamily="17" charset="-128"/>
                <a:ea typeface="ＭＳ 明朝" panose="02020609040205080304" pitchFamily="17" charset="-128"/>
                <a:cs typeface="+mn-cs"/>
              </a:rPr>
              <a:t>理事は、</a:t>
            </a:r>
            <a:r>
              <a:rPr lang="en-US" altLang="ja-JP" sz="2000" b="1" smtClean="0">
                <a:solidFill>
                  <a:srgbClr val="000000"/>
                </a:solidFill>
                <a:latin typeface="Times New Roman" panose="02020603050405020304" pitchFamily="18" charset="0"/>
                <a:cs typeface="Times New Roman" panose="02020603050405020304" pitchFamily="18" charset="0"/>
              </a:rPr>
              <a:t>3 </a:t>
            </a:r>
            <a:r>
              <a:rPr lang="ja-JP" altLang="en-US" sz="2000" b="1" smtClean="0">
                <a:solidFill>
                  <a:srgbClr val="000000"/>
                </a:solidFill>
                <a:latin typeface="ＭＳ 明朝" panose="02020609040205080304" pitchFamily="17" charset="-128"/>
                <a:ea typeface="ＭＳ 明朝" panose="02020609040205080304" pitchFamily="17" charset="-128"/>
                <a:cs typeface="+mn-cs"/>
              </a:rPr>
              <a:t>人のコーディネーター（ロータリー、ロータリー公共イメージ、ロータリー財団地域の各コーディネーター）に助力してもらう必要があるであろう。</a:t>
            </a:r>
            <a:r>
              <a:rPr lang="en-US" altLang="ja-JP" sz="2000" b="1" smtClean="0">
                <a:solidFill>
                  <a:srgbClr val="000000"/>
                </a:solidFill>
                <a:latin typeface="Times New Roman" panose="02020603050405020304" pitchFamily="18" charset="0"/>
                <a:cs typeface="Times New Roman" panose="02020603050405020304" pitchFamily="18" charset="0"/>
              </a:rPr>
              <a:t>RI </a:t>
            </a:r>
            <a:r>
              <a:rPr lang="ja-JP" altLang="en-US" sz="2000" b="1" smtClean="0">
                <a:solidFill>
                  <a:srgbClr val="000000"/>
                </a:solidFill>
                <a:latin typeface="ＭＳ 明朝" panose="02020609040205080304" pitchFamily="17" charset="-128"/>
                <a:ea typeface="ＭＳ 明朝" panose="02020609040205080304" pitchFamily="17" charset="-128"/>
                <a:cs typeface="+mn-cs"/>
              </a:rPr>
              <a:t>戦略計画実行のための対策の検討と採択は、</a:t>
            </a:r>
            <a:r>
              <a:rPr lang="en-US" altLang="ja-JP" sz="2000" b="1" smtClean="0">
                <a:solidFill>
                  <a:srgbClr val="000000"/>
                </a:solidFill>
                <a:latin typeface="Times New Roman" panose="02020603050405020304" pitchFamily="18" charset="0"/>
                <a:cs typeface="Times New Roman" panose="02020603050405020304" pitchFamily="18" charset="0"/>
              </a:rPr>
              <a:t>RI </a:t>
            </a:r>
            <a:r>
              <a:rPr lang="ja-JP" altLang="en-US" sz="2000" b="1" smtClean="0">
                <a:solidFill>
                  <a:srgbClr val="000000"/>
                </a:solidFill>
                <a:latin typeface="ＭＳ 明朝" panose="02020609040205080304" pitchFamily="17" charset="-128"/>
                <a:ea typeface="ＭＳ 明朝" panose="02020609040205080304" pitchFamily="17" charset="-128"/>
                <a:cs typeface="+mn-cs"/>
              </a:rPr>
              <a:t>理事会が行い、ゾーン、</a:t>
            </a:r>
            <a:r>
              <a:rPr lang="ja-JP" altLang="en-US" sz="2000" b="1" u="sng" smtClean="0">
                <a:solidFill>
                  <a:srgbClr val="000000"/>
                </a:solidFill>
                <a:latin typeface="ＭＳ 明朝" panose="02020609040205080304" pitchFamily="17" charset="-128"/>
                <a:ea typeface="ＭＳ 明朝" panose="02020609040205080304" pitchFamily="17" charset="-128"/>
                <a:cs typeface="+mn-cs"/>
              </a:rPr>
              <a:t>地区、クラブでの実行を監督するのは、理事の任務となる</a:t>
            </a:r>
            <a:r>
              <a:rPr lang="ja-JP" altLang="en-US" sz="2000" b="1" smtClean="0">
                <a:solidFill>
                  <a:srgbClr val="000000"/>
                </a:solidFill>
                <a:latin typeface="ＭＳ 明朝" panose="02020609040205080304" pitchFamily="17" charset="-128"/>
                <a:ea typeface="ＭＳ 明朝" panose="02020609040205080304" pitchFamily="17" charset="-128"/>
                <a:cs typeface="+mn-cs"/>
              </a:rPr>
              <a:t>。</a:t>
            </a:r>
            <a:endParaRPr lang="en-US" altLang="ja-JP" sz="2000" b="1" smtClean="0">
              <a:solidFill>
                <a:srgbClr val="000000"/>
              </a:solidFill>
              <a:latin typeface="ＭＳ 明朝" panose="02020609040205080304" pitchFamily="17" charset="-128"/>
              <a:ea typeface="ＭＳ 明朝" panose="02020609040205080304" pitchFamily="17" charset="-128"/>
              <a:cs typeface="+mn-cs"/>
            </a:endParaRPr>
          </a:p>
          <a:p>
            <a:pPr defTabSz="457200" eaLnBrk="0" hangingPunct="0"/>
            <a:r>
              <a:rPr lang="ja-JP" altLang="en-US" b="1" u="sng" smtClean="0">
                <a:solidFill>
                  <a:prstClr val="black"/>
                </a:solidFill>
                <a:latin typeface="ＭＳ 明朝" panose="02020609040205080304" pitchFamily="17" charset="-128"/>
                <a:ea typeface="ＭＳ 明朝" panose="02020609040205080304" pitchFamily="17" charset="-128"/>
                <a:cs typeface="+mn-cs"/>
              </a:rPr>
              <a:t>採決</a:t>
            </a:r>
            <a:r>
              <a:rPr lang="ja-JP" altLang="en-US" b="1" u="sng" smtClean="0">
                <a:solidFill>
                  <a:prstClr val="black"/>
                </a:solidFill>
                <a:latin typeface="Century" panose="02040604050505020304" pitchFamily="18" charset="0"/>
                <a:ea typeface="ＭＳ ゴシック" panose="020B0609070205080204" pitchFamily="49" charset="-128"/>
                <a:cs typeface="+mn-cs"/>
              </a:rPr>
              <a:t>⇒</a:t>
            </a:r>
            <a:r>
              <a:rPr lang="en-US" altLang="ja-JP" b="1" u="sng" smtClean="0">
                <a:solidFill>
                  <a:prstClr val="black"/>
                </a:solidFill>
                <a:latin typeface="Times New Roman" panose="02020603050405020304" pitchFamily="18" charset="0"/>
                <a:cs typeface="Times New Roman" panose="02020603050405020304" pitchFamily="18" charset="0"/>
              </a:rPr>
              <a:t>319</a:t>
            </a:r>
            <a:r>
              <a:rPr lang="ja-JP" altLang="en-US" b="1" u="sng" smtClean="0">
                <a:solidFill>
                  <a:prstClr val="black"/>
                </a:solidFill>
                <a:latin typeface="ＭＳ 明朝" panose="02020609040205080304" pitchFamily="17" charset="-128"/>
                <a:ea typeface="ＭＳ 明朝" panose="02020609040205080304" pitchFamily="17" charset="-128"/>
                <a:cs typeface="+mn-cs"/>
              </a:rPr>
              <a:t>対</a:t>
            </a:r>
            <a:r>
              <a:rPr lang="en-US" altLang="ja-JP" b="1" u="sng" smtClean="0">
                <a:solidFill>
                  <a:prstClr val="black"/>
                </a:solidFill>
                <a:latin typeface="Times New Roman" panose="02020603050405020304" pitchFamily="18" charset="0"/>
                <a:cs typeface="Times New Roman" panose="02020603050405020304" pitchFamily="18" charset="0"/>
              </a:rPr>
              <a:t>199</a:t>
            </a:r>
            <a:r>
              <a:rPr lang="ja-JP" altLang="en-US" b="1" u="sng" smtClean="0">
                <a:solidFill>
                  <a:prstClr val="black"/>
                </a:solidFill>
                <a:latin typeface="ＭＳ 明朝" panose="02020609040205080304" pitchFamily="17" charset="-128"/>
                <a:ea typeface="ＭＳ 明朝" panose="02020609040205080304" pitchFamily="17" charset="-128"/>
                <a:cs typeface="+mn-cs"/>
              </a:rPr>
              <a:t>で採択</a:t>
            </a:r>
            <a:r>
              <a:rPr lang="en-US" altLang="ja-JP" b="1" u="sng" smtClean="0">
                <a:solidFill>
                  <a:prstClr val="black"/>
                </a:solidFill>
                <a:latin typeface="Times New Roman" panose="02020603050405020304" pitchFamily="18" charset="0"/>
                <a:cs typeface="Times New Roman" panose="02020603050405020304" pitchFamily="18" charset="0"/>
              </a:rPr>
              <a:t>A</a:t>
            </a:r>
            <a:r>
              <a:rPr lang="ja-JP" altLang="en-US" sz="1800" b="1" smtClean="0">
                <a:solidFill>
                  <a:prstClr val="black"/>
                </a:solidFill>
                <a:latin typeface="Century" panose="02040604050505020304" pitchFamily="18" charset="0"/>
                <a:cs typeface="Times New Roman" panose="02020603050405020304" pitchFamily="18" charset="0"/>
              </a:rPr>
              <a:t>（</a:t>
            </a:r>
            <a:r>
              <a:rPr lang="en-US" altLang="ja-JP" sz="1800" b="1" smtClean="0">
                <a:solidFill>
                  <a:prstClr val="black"/>
                </a:solidFill>
                <a:latin typeface="Century" panose="02040604050505020304" pitchFamily="18" charset="0"/>
                <a:cs typeface="Times New Roman" panose="02020603050405020304" pitchFamily="18" charset="0"/>
              </a:rPr>
              <a:t>2013</a:t>
            </a:r>
            <a:r>
              <a:rPr lang="ja-JP" altLang="en-US" sz="1800" b="1" smtClean="0">
                <a:solidFill>
                  <a:prstClr val="black"/>
                </a:solidFill>
                <a:latin typeface="Century" panose="02040604050505020304" pitchFamily="18" charset="0"/>
                <a:cs typeface="Times New Roman" panose="02020603050405020304" pitchFamily="18" charset="0"/>
              </a:rPr>
              <a:t>年版手続要覧</a:t>
            </a:r>
            <a:r>
              <a:rPr lang="en-US" altLang="ja-JP" sz="1800" b="1" smtClean="0">
                <a:solidFill>
                  <a:prstClr val="black"/>
                </a:solidFill>
                <a:latin typeface="Century" panose="02040604050505020304" pitchFamily="18" charset="0"/>
                <a:cs typeface="Times New Roman" panose="02020603050405020304" pitchFamily="18" charset="0"/>
              </a:rPr>
              <a:t>144</a:t>
            </a:r>
            <a:r>
              <a:rPr lang="ja-JP" altLang="en-US" sz="1800" b="1" smtClean="0">
                <a:solidFill>
                  <a:prstClr val="black"/>
                </a:solidFill>
                <a:latin typeface="Century" panose="02040604050505020304" pitchFamily="18" charset="0"/>
                <a:cs typeface="Times New Roman" panose="02020603050405020304" pitchFamily="18" charset="0"/>
              </a:rPr>
              <a:t>ページに掲載）</a:t>
            </a:r>
            <a:endParaRPr lang="ja-JP" altLang="en-US" sz="1800" b="1" smtClean="0">
              <a:solidFill>
                <a:prstClr val="black"/>
              </a:solidFill>
              <a:cs typeface="+mn-cs"/>
            </a:endParaRPr>
          </a:p>
        </p:txBody>
      </p:sp>
      <p:sp>
        <p:nvSpPr>
          <p:cNvPr id="78851" name="正方形/長方形 3"/>
          <p:cNvSpPr>
            <a:spLocks noChangeArrowheads="1"/>
          </p:cNvSpPr>
          <p:nvPr/>
        </p:nvSpPr>
        <p:spPr bwMode="auto">
          <a:xfrm>
            <a:off x="736600" y="225425"/>
            <a:ext cx="76469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Calibri" panose="020F0502020204030204" pitchFamily="34" charset="0"/>
                <a:ea typeface="ＭＳ Ｐゴシック" panose="020B0600070205080204" pitchFamily="50" charset="-128"/>
              </a:defRPr>
            </a:lvl1pPr>
            <a:lvl2pPr marL="742950" indent="-285750">
              <a:defRPr kumimoji="1">
                <a:solidFill>
                  <a:schemeClr val="tx1"/>
                </a:solidFill>
                <a:latin typeface="Calibri" panose="020F0502020204030204" pitchFamily="34" charset="0"/>
                <a:ea typeface="ＭＳ Ｐゴシック" panose="020B0600070205080204" pitchFamily="50" charset="-128"/>
              </a:defRPr>
            </a:lvl2pPr>
            <a:lvl3pPr marL="1143000" indent="-228600">
              <a:defRPr kumimoji="1">
                <a:solidFill>
                  <a:schemeClr val="tx1"/>
                </a:solidFill>
                <a:latin typeface="Calibri" panose="020F0502020204030204" pitchFamily="34" charset="0"/>
                <a:ea typeface="ＭＳ Ｐゴシック" panose="020B0600070205080204" pitchFamily="50" charset="-128"/>
              </a:defRPr>
            </a:lvl3pPr>
            <a:lvl4pPr marL="1600200" indent="-228600">
              <a:defRPr kumimoji="1">
                <a:solidFill>
                  <a:schemeClr val="tx1"/>
                </a:solidFill>
                <a:latin typeface="Calibri" panose="020F0502020204030204" pitchFamily="34" charset="0"/>
                <a:ea typeface="ＭＳ Ｐゴシック" panose="020B0600070205080204" pitchFamily="50" charset="-128"/>
              </a:defRPr>
            </a:lvl4pPr>
            <a:lvl5pPr marL="2057400" indent="-228600">
              <a:defRPr kumimoji="1">
                <a:solidFill>
                  <a:schemeClr val="tx1"/>
                </a:solidFill>
                <a:latin typeface="Calibri" panose="020F0502020204030204" pitchFamily="34" charset="0"/>
                <a:ea typeface="ＭＳ Ｐゴシック" panose="020B0600070205080204" pitchFamily="50" charset="-128"/>
              </a:defRPr>
            </a:lvl5pPr>
            <a:lvl6pPr marL="25146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6pPr>
            <a:lvl7pPr marL="29718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7pPr>
            <a:lvl8pPr marL="34290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8pPr>
            <a:lvl9pPr marL="3886200" indent="-228600" defTabSz="457200" eaLnBrk="0" fontAlgn="base" hangingPunct="0">
              <a:spcBef>
                <a:spcPct val="0"/>
              </a:spcBef>
              <a:spcAft>
                <a:spcPct val="0"/>
              </a:spcAft>
              <a:defRPr kumimoji="1">
                <a:solidFill>
                  <a:schemeClr val="tx1"/>
                </a:solidFill>
                <a:latin typeface="Calibri" panose="020F0502020204030204" pitchFamily="34" charset="0"/>
                <a:ea typeface="ＭＳ Ｐゴシック" panose="020B0600070205080204" pitchFamily="50" charset="-128"/>
              </a:defRPr>
            </a:lvl9pPr>
          </a:lstStyle>
          <a:p>
            <a:pPr defTabSz="457200" eaLnBrk="0" hangingPunct="0"/>
            <a:r>
              <a:rPr lang="en-US" altLang="ja-JP" sz="2800" b="1" smtClean="0">
                <a:solidFill>
                  <a:prstClr val="white"/>
                </a:solidFill>
                <a:latin typeface="ＭＳ 明朝" panose="02020609040205080304" pitchFamily="17" charset="-128"/>
                <a:cs typeface="+mn-cs"/>
              </a:rPr>
              <a:t>2013</a:t>
            </a:r>
            <a:r>
              <a:rPr lang="ja-JP" altLang="en-US" sz="2800" b="1" smtClean="0">
                <a:solidFill>
                  <a:prstClr val="white"/>
                </a:solidFill>
                <a:latin typeface="ＭＳ 明朝" panose="02020609040205080304" pitchFamily="17" charset="-128"/>
                <a:cs typeface="+mn-cs"/>
              </a:rPr>
              <a:t>年規定審議会　</a:t>
            </a:r>
            <a:r>
              <a:rPr lang="en-US" altLang="ja-JP" sz="2800" b="1" smtClean="0">
                <a:solidFill>
                  <a:prstClr val="white"/>
                </a:solidFill>
                <a:latin typeface="ＭＳ 明朝" panose="02020609040205080304" pitchFamily="17" charset="-128"/>
                <a:cs typeface="+mn-cs"/>
              </a:rPr>
              <a:t>13-114 </a:t>
            </a:r>
            <a:r>
              <a:rPr lang="ja-JP" altLang="en-US" sz="2800" b="1" smtClean="0">
                <a:solidFill>
                  <a:prstClr val="white"/>
                </a:solidFill>
                <a:latin typeface="ＭＳ 明朝" panose="02020609040205080304" pitchFamily="17" charset="-128"/>
                <a:cs typeface="+mn-cs"/>
              </a:rPr>
              <a:t>理事会の権限追加</a:t>
            </a:r>
            <a:endParaRPr lang="en-US" altLang="ja-JP" sz="2800" b="1" smtClean="0">
              <a:solidFill>
                <a:prstClr val="white"/>
              </a:solidFill>
              <a:latin typeface="ＭＳ 明朝" panose="02020609040205080304" pitchFamily="17" charset="-128"/>
              <a:cs typeface="+mn-cs"/>
            </a:endParaRPr>
          </a:p>
        </p:txBody>
      </p:sp>
    </p:spTree>
    <p:extLst>
      <p:ext uri="{BB962C8B-B14F-4D97-AF65-F5344CB8AC3E}">
        <p14:creationId xmlns:p14="http://schemas.microsoft.com/office/powerpoint/2010/main" val="4436327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タイトル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z="3200" b="1" dirty="0" smtClean="0">
                <a:solidFill>
                  <a:schemeClr val="bg1"/>
                </a:solidFill>
              </a:rPr>
              <a:t>シェルドンの</a:t>
            </a:r>
            <a:r>
              <a:rPr kumimoji="1" lang="en-US" altLang="ja-JP" sz="3200" b="1" dirty="0" smtClean="0">
                <a:solidFill>
                  <a:schemeClr val="bg1"/>
                </a:solidFill>
              </a:rPr>
              <a:t>1921</a:t>
            </a:r>
            <a:r>
              <a:rPr kumimoji="1" lang="ja-JP" altLang="en-US" sz="3200" b="1" dirty="0" smtClean="0">
                <a:solidFill>
                  <a:schemeClr val="bg1"/>
                </a:solidFill>
              </a:rPr>
              <a:t>年エジンバラ大会スピーチ</a:t>
            </a:r>
          </a:p>
        </p:txBody>
      </p:sp>
      <p:sp>
        <p:nvSpPr>
          <p:cNvPr id="80899" name="コンテンツ プレースホルダ 2"/>
          <p:cNvSpPr>
            <a:spLocks noGrp="1"/>
          </p:cNvSpPr>
          <p:nvPr>
            <p:ph idx="1"/>
          </p:nvPr>
        </p:nvSpPr>
        <p:spPr bwMode="auto">
          <a:xfrm>
            <a:off x="457200" y="1417638"/>
            <a:ext cx="8229600" cy="51133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kumimoji="1" lang="ja-JP" altLang="en-US" sz="3600" b="1" smtClean="0"/>
              <a:t>ロータリーが全ての人たちから受け入れられる明確な哲学を持つ必要があるとするのなら、それは実践可能なものであるべきです。</a:t>
            </a:r>
            <a:r>
              <a:rPr kumimoji="1" lang="ja-JP" altLang="en-US" sz="3600" b="1" u="sng" smtClean="0"/>
              <a:t>実践哲学は、生活、家庭、職場、市民として、ロータリアンとして適用できるものであるべきです。そして、それは実践可能で、有益な哲学を前提</a:t>
            </a:r>
            <a:r>
              <a:rPr kumimoji="1" lang="ja-JP" altLang="en-US" sz="3600" b="1" smtClean="0"/>
              <a:t>とします。</a:t>
            </a:r>
            <a:endParaRPr kumimoji="1" lang="en-US" altLang="ja-JP" sz="3600" b="1" smtClean="0"/>
          </a:p>
          <a:p>
            <a:pPr lvl="1"/>
            <a:r>
              <a:rPr kumimoji="1" lang="ja-JP" altLang="en-US" sz="1400" smtClean="0"/>
              <a:t>「ロータリーにおける講演集」田中毅翻訳より抜粋</a:t>
            </a:r>
          </a:p>
        </p:txBody>
      </p:sp>
    </p:spTree>
    <p:extLst>
      <p:ext uri="{BB962C8B-B14F-4D97-AF65-F5344CB8AC3E}">
        <p14:creationId xmlns:p14="http://schemas.microsoft.com/office/powerpoint/2010/main" val="468807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defRPr/>
            </a:pPr>
            <a:r>
              <a:rPr lang="ja-JP" altLang="en-US" dirty="0" smtClean="0">
                <a:solidFill>
                  <a:schemeClr val="bg1"/>
                </a:solidFill>
                <a:effectLst>
                  <a:outerShdw blurRad="38100" dist="38100" dir="2700000" algn="tl">
                    <a:srgbClr val="C0C0C0"/>
                  </a:outerShdw>
                </a:effectLst>
              </a:rPr>
              <a:t>２３－３４第４項</a:t>
            </a:r>
            <a:r>
              <a:rPr lang="en-US" altLang="ja-JP" dirty="0" smtClean="0">
                <a:effectLst>
                  <a:outerShdw blurRad="38100" dist="38100" dir="2700000" algn="tl">
                    <a:srgbClr val="C0C0C0"/>
                  </a:outerShdw>
                </a:effectLst>
              </a:rPr>
              <a:t/>
            </a:r>
            <a:br>
              <a:rPr lang="en-US" altLang="ja-JP" dirty="0" smtClean="0">
                <a:effectLst>
                  <a:outerShdw blurRad="38100" dist="38100" dir="2700000" algn="tl">
                    <a:srgbClr val="C0C0C0"/>
                  </a:outerShdw>
                </a:effectLst>
              </a:rPr>
            </a:br>
            <a:endParaRPr kumimoji="1" lang="ja-JP" altLang="en-US" dirty="0"/>
          </a:p>
        </p:txBody>
      </p:sp>
      <p:sp>
        <p:nvSpPr>
          <p:cNvPr id="3" name="コンテンツ プレースホルダ 2"/>
          <p:cNvSpPr>
            <a:spLocks noGrp="1"/>
          </p:cNvSpPr>
          <p:nvPr>
            <p:ph idx="1"/>
          </p:nvPr>
        </p:nvSpPr>
        <p:spPr/>
        <p:txBody>
          <a:bodyPr/>
          <a:lstStyle/>
          <a:p>
            <a:pPr>
              <a:buFontTx/>
              <a:buNone/>
              <a:tabLst>
                <a:tab pos="268288" algn="l"/>
              </a:tabLst>
              <a:defRPr/>
            </a:pPr>
            <a:r>
              <a:rPr lang="ja-JP" altLang="en-US" dirty="0" smtClean="0">
                <a:effectLst>
                  <a:outerShdw blurRad="38100" dist="38100" dir="2700000" algn="tl">
                    <a:srgbClr val="C0C0C0"/>
                  </a:outerShdw>
                </a:effectLst>
              </a:rPr>
              <a:t>奉仕するものは行動しなければならない。</a:t>
            </a:r>
          </a:p>
          <a:p>
            <a:pPr>
              <a:buFontTx/>
              <a:buNone/>
              <a:tabLst>
                <a:tab pos="268288" algn="l"/>
              </a:tabLst>
              <a:defRPr/>
            </a:pPr>
            <a:r>
              <a:rPr lang="ja-JP" altLang="en-US" sz="3600" dirty="0" smtClean="0">
                <a:effectLst>
                  <a:outerShdw blurRad="38100" dist="38100" dir="2700000" algn="tl">
                    <a:srgbClr val="C0C0C0"/>
                  </a:outerShdw>
                </a:effectLst>
              </a:rPr>
              <a:t>・ ロータリーとは、単に心構えのことを言うのではなく、ロータリーの哲学もそれを客観的な行動に表さなければならない。ロータリアン個人もロータリークラブも、奉仕の理論を実践に移さなければならない。</a:t>
            </a:r>
          </a:p>
          <a:p>
            <a:pPr>
              <a:buFont typeface="Arial" panose="020B0604020202020204" pitchFamily="34" charset="0"/>
              <a:buNone/>
              <a:defRPr/>
            </a:pPr>
            <a:endParaRPr kumimoji="1" lang="en-US" altLang="ja-JP" dirty="0" smtClean="0"/>
          </a:p>
          <a:p>
            <a:pPr>
              <a:buFont typeface="Arial" panose="020B0604020202020204" pitchFamily="34" charset="0"/>
              <a:buNone/>
              <a:defRPr/>
            </a:pPr>
            <a:endParaRPr kumimoji="1" lang="ja-JP" altLang="en-US" dirty="0"/>
          </a:p>
        </p:txBody>
      </p:sp>
    </p:spTree>
    <p:extLst>
      <p:ext uri="{BB962C8B-B14F-4D97-AF65-F5344CB8AC3E}">
        <p14:creationId xmlns:p14="http://schemas.microsoft.com/office/powerpoint/2010/main" val="720956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タイトル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kumimoji="1" lang="ja-JP" altLang="en-US" sz="2400" b="1" dirty="0" smtClean="0">
                <a:solidFill>
                  <a:schemeClr val="tx2">
                    <a:lumMod val="50000"/>
                  </a:schemeClr>
                </a:solidFill>
                <a:ea typeface="ＭＳ Ｐゴシック" charset="-128"/>
              </a:rPr>
              <a:t>パラダイムシフトへの対応</a:t>
            </a:r>
          </a:p>
        </p:txBody>
      </p:sp>
      <p:sp>
        <p:nvSpPr>
          <p:cNvPr id="84995" name="コンテンツ プレースホルダ 2"/>
          <p:cNvSpPr>
            <a:spLocks noGrp="1"/>
          </p:cNvSpPr>
          <p:nvPr>
            <p:ph idx="1"/>
          </p:nvPr>
        </p:nvSpPr>
        <p:spPr bwMode="auto">
          <a:xfrm>
            <a:off x="457200" y="990600"/>
            <a:ext cx="8229600" cy="5135563"/>
          </a:xfrm>
          <a:noFill/>
          <a:ln>
            <a:miter lim="800000"/>
            <a:headEnd/>
            <a:tailEnd/>
          </a:ln>
        </p:spPr>
        <p:txBody>
          <a:bodyPr vert="horz" wrap="square" lIns="91440" tIns="45720" rIns="91440" bIns="45720" numCol="1" anchor="t" anchorCtr="0" compatLnSpc="1">
            <a:prstTxWarp prst="textNoShape">
              <a:avLst/>
            </a:prstTxWarp>
          </a:bodyPr>
          <a:lstStyle/>
          <a:p>
            <a:r>
              <a:rPr kumimoji="1" lang="ja-JP" altLang="en-US" sz="2400" dirty="0" smtClean="0">
                <a:solidFill>
                  <a:schemeClr val="tx2">
                    <a:lumMod val="50000"/>
                  </a:schemeClr>
                </a:solidFill>
                <a:ea typeface="ＭＳ Ｐゴシック" charset="-128"/>
              </a:rPr>
              <a:t>東京、ブロック都市、県庁所在地への人口集中</a:t>
            </a:r>
            <a:endParaRPr kumimoji="1" lang="en-US" altLang="ja-JP" sz="2400" dirty="0" smtClean="0">
              <a:solidFill>
                <a:schemeClr val="tx2">
                  <a:lumMod val="50000"/>
                </a:schemeClr>
              </a:solidFill>
              <a:ea typeface="ＭＳ Ｐゴシック" charset="-128"/>
            </a:endParaRPr>
          </a:p>
          <a:p>
            <a:pPr lvl="1"/>
            <a:r>
              <a:rPr kumimoji="1" lang="ja-JP" altLang="en-US" sz="2000" dirty="0" smtClean="0">
                <a:solidFill>
                  <a:schemeClr val="tx2">
                    <a:lumMod val="50000"/>
                  </a:schemeClr>
                </a:solidFill>
                <a:ea typeface="ＭＳ Ｐゴシック" charset="-128"/>
              </a:rPr>
              <a:t>釧路はピーク</a:t>
            </a:r>
            <a:r>
              <a:rPr kumimoji="1" lang="en-US" altLang="ja-JP" sz="2000" dirty="0" smtClean="0">
                <a:solidFill>
                  <a:schemeClr val="tx2">
                    <a:lumMod val="50000"/>
                  </a:schemeClr>
                </a:solidFill>
                <a:ea typeface="ＭＳ Ｐゴシック" charset="-128"/>
              </a:rPr>
              <a:t>1983</a:t>
            </a:r>
            <a:r>
              <a:rPr kumimoji="1" lang="ja-JP" altLang="en-US" sz="2000" dirty="0" smtClean="0">
                <a:solidFill>
                  <a:schemeClr val="tx2">
                    <a:lumMod val="50000"/>
                  </a:schemeClr>
                </a:solidFill>
                <a:ea typeface="ＭＳ Ｐゴシック" charset="-128"/>
              </a:rPr>
              <a:t>年</a:t>
            </a:r>
            <a:r>
              <a:rPr kumimoji="1" lang="en-US" altLang="ja-JP" sz="2000" dirty="0" smtClean="0">
                <a:solidFill>
                  <a:schemeClr val="tx2">
                    <a:lumMod val="50000"/>
                  </a:schemeClr>
                </a:solidFill>
                <a:ea typeface="ＭＳ Ｐゴシック" charset="-128"/>
              </a:rPr>
              <a:t>228</a:t>
            </a:r>
            <a:r>
              <a:rPr kumimoji="1" lang="ja-JP" altLang="en-US" sz="2000" dirty="0" smtClean="0">
                <a:solidFill>
                  <a:schemeClr val="tx2">
                    <a:lumMod val="50000"/>
                  </a:schemeClr>
                </a:solidFill>
                <a:ea typeface="ＭＳ Ｐゴシック" charset="-128"/>
              </a:rPr>
              <a:t>千人から</a:t>
            </a:r>
            <a:r>
              <a:rPr kumimoji="1" lang="en-US" altLang="ja-JP" sz="2000" dirty="0" smtClean="0">
                <a:solidFill>
                  <a:schemeClr val="tx2">
                    <a:lumMod val="50000"/>
                  </a:schemeClr>
                </a:solidFill>
                <a:ea typeface="ＭＳ Ｐゴシック" charset="-128"/>
              </a:rPr>
              <a:t>2030</a:t>
            </a:r>
            <a:r>
              <a:rPr kumimoji="1" lang="ja-JP" altLang="en-US" sz="2000" dirty="0" smtClean="0">
                <a:solidFill>
                  <a:schemeClr val="tx2">
                    <a:lumMod val="50000"/>
                  </a:schemeClr>
                </a:solidFill>
                <a:ea typeface="ＭＳ Ｐゴシック" charset="-128"/>
              </a:rPr>
              <a:t>年</a:t>
            </a:r>
            <a:r>
              <a:rPr kumimoji="1" lang="en-US" altLang="ja-JP" sz="2000" dirty="0" smtClean="0">
                <a:solidFill>
                  <a:schemeClr val="tx2">
                    <a:lumMod val="50000"/>
                  </a:schemeClr>
                </a:solidFill>
                <a:ea typeface="ＭＳ Ｐゴシック" charset="-128"/>
              </a:rPr>
              <a:t>139</a:t>
            </a:r>
            <a:r>
              <a:rPr kumimoji="1" lang="ja-JP" altLang="en-US" sz="2000" dirty="0" smtClean="0">
                <a:solidFill>
                  <a:schemeClr val="tx2">
                    <a:lumMod val="50000"/>
                  </a:schemeClr>
                </a:solidFill>
                <a:ea typeface="ＭＳ Ｐゴシック" charset="-128"/>
              </a:rPr>
              <a:t>千人へ</a:t>
            </a:r>
            <a:endParaRPr kumimoji="1" lang="en-US" altLang="ja-JP" sz="2000" dirty="0" smtClean="0">
              <a:solidFill>
                <a:schemeClr val="tx2">
                  <a:lumMod val="50000"/>
                </a:schemeClr>
              </a:solidFill>
              <a:ea typeface="ＭＳ Ｐゴシック" charset="-128"/>
            </a:endParaRPr>
          </a:p>
          <a:p>
            <a:r>
              <a:rPr kumimoji="1" lang="ja-JP" altLang="en-US" sz="2400" dirty="0" smtClean="0">
                <a:solidFill>
                  <a:schemeClr val="tx2">
                    <a:lumMod val="50000"/>
                  </a:schemeClr>
                </a:solidFill>
                <a:ea typeface="ＭＳ Ｐゴシック" charset="-128"/>
              </a:rPr>
              <a:t>全地域での高齢化の進展</a:t>
            </a:r>
            <a:endParaRPr kumimoji="1" lang="en-US" altLang="ja-JP" sz="2400" dirty="0" smtClean="0">
              <a:solidFill>
                <a:schemeClr val="tx2">
                  <a:lumMod val="50000"/>
                </a:schemeClr>
              </a:solidFill>
              <a:ea typeface="ＭＳ Ｐゴシック" charset="-128"/>
            </a:endParaRPr>
          </a:p>
          <a:p>
            <a:r>
              <a:rPr kumimoji="1" lang="ja-JP" altLang="en-US" sz="2400" dirty="0" smtClean="0">
                <a:solidFill>
                  <a:schemeClr val="tx2">
                    <a:lumMod val="50000"/>
                  </a:schemeClr>
                </a:solidFill>
                <a:ea typeface="ＭＳ Ｐゴシック" charset="-128"/>
              </a:rPr>
              <a:t>企業数の減少（情報化社会の進展と連動）</a:t>
            </a:r>
            <a:endParaRPr kumimoji="1" lang="en-US" altLang="ja-JP" sz="2400" dirty="0" smtClean="0">
              <a:solidFill>
                <a:schemeClr val="tx2">
                  <a:lumMod val="50000"/>
                </a:schemeClr>
              </a:solidFill>
              <a:ea typeface="ＭＳ Ｐゴシック" charset="-128"/>
            </a:endParaRPr>
          </a:p>
          <a:p>
            <a:endParaRPr kumimoji="1" lang="en-US" altLang="ja-JP" sz="2400" dirty="0" smtClean="0">
              <a:solidFill>
                <a:schemeClr val="tx2">
                  <a:lumMod val="50000"/>
                </a:schemeClr>
              </a:solidFill>
              <a:ea typeface="ＭＳ Ｐゴシック" charset="-128"/>
            </a:endParaRPr>
          </a:p>
          <a:p>
            <a:pPr>
              <a:buFont typeface="Arial" charset="0"/>
              <a:buNone/>
            </a:pPr>
            <a:r>
              <a:rPr kumimoji="1" lang="ja-JP" altLang="en-US" u="sng" dirty="0" smtClean="0">
                <a:solidFill>
                  <a:schemeClr val="tx2">
                    <a:lumMod val="50000"/>
                  </a:schemeClr>
                </a:solidFill>
                <a:ea typeface="ＭＳ Ｐゴシック" charset="-128"/>
              </a:rPr>
              <a:t>ロータリーはパラダイムシフトに対応できるのか</a:t>
            </a:r>
            <a:endParaRPr kumimoji="1" lang="en-US" altLang="ja-JP" sz="2800" u="sng" dirty="0" smtClean="0">
              <a:solidFill>
                <a:schemeClr val="tx2">
                  <a:lumMod val="50000"/>
                </a:schemeClr>
              </a:solidFill>
              <a:ea typeface="ＭＳ Ｐゴシック" charset="-128"/>
            </a:endParaRPr>
          </a:p>
          <a:p>
            <a:r>
              <a:rPr kumimoji="1" lang="ja-JP" altLang="en-US" sz="2400" dirty="0" smtClean="0">
                <a:solidFill>
                  <a:schemeClr val="tx2">
                    <a:lumMod val="50000"/>
                  </a:schemeClr>
                </a:solidFill>
                <a:ea typeface="ＭＳ Ｐゴシック" charset="-128"/>
              </a:rPr>
              <a:t>人口集中地域への対応、減少地域との対応の違い</a:t>
            </a:r>
            <a:endParaRPr kumimoji="1" lang="en-US" altLang="ja-JP" sz="2400" dirty="0" smtClean="0">
              <a:solidFill>
                <a:schemeClr val="tx2">
                  <a:lumMod val="50000"/>
                </a:schemeClr>
              </a:solidFill>
              <a:ea typeface="ＭＳ Ｐゴシック" charset="-128"/>
            </a:endParaRPr>
          </a:p>
          <a:p>
            <a:r>
              <a:rPr kumimoji="1" lang="ja-JP" altLang="en-US" sz="2400" dirty="0" smtClean="0">
                <a:solidFill>
                  <a:schemeClr val="tx2">
                    <a:lumMod val="50000"/>
                  </a:schemeClr>
                </a:solidFill>
                <a:ea typeface="ＭＳ Ｐゴシック" charset="-128"/>
              </a:rPr>
              <a:t>会員身分の緩和、女性会員</a:t>
            </a:r>
            <a:endParaRPr kumimoji="1" lang="en-US" altLang="ja-JP" sz="2400" dirty="0" smtClean="0">
              <a:solidFill>
                <a:schemeClr val="tx2">
                  <a:lumMod val="50000"/>
                </a:schemeClr>
              </a:solidFill>
              <a:ea typeface="ＭＳ Ｐゴシック" charset="-128"/>
            </a:endParaRPr>
          </a:p>
          <a:p>
            <a:r>
              <a:rPr kumimoji="1" lang="ja-JP" altLang="en-US" sz="2400" dirty="0" smtClean="0">
                <a:solidFill>
                  <a:schemeClr val="tx2">
                    <a:lumMod val="50000"/>
                  </a:schemeClr>
                </a:solidFill>
                <a:ea typeface="ＭＳ Ｐゴシック" charset="-128"/>
              </a:rPr>
              <a:t>伝統的クラブ（名門クラブ、例会活動）の活性化</a:t>
            </a:r>
            <a:endParaRPr kumimoji="1" lang="en-US" altLang="ja-JP" sz="2400" dirty="0" smtClean="0">
              <a:solidFill>
                <a:schemeClr val="tx2">
                  <a:lumMod val="50000"/>
                </a:schemeClr>
              </a:solidFill>
              <a:ea typeface="ＭＳ Ｐゴシック" charset="-128"/>
            </a:endParaRPr>
          </a:p>
          <a:p>
            <a:r>
              <a:rPr kumimoji="1" lang="ja-JP" altLang="en-US" sz="2400" dirty="0" smtClean="0">
                <a:solidFill>
                  <a:schemeClr val="tx2">
                    <a:lumMod val="50000"/>
                  </a:schemeClr>
                </a:solidFill>
                <a:ea typeface="ＭＳ Ｐゴシック" charset="-128"/>
              </a:rPr>
              <a:t>革新的クラブの育成</a:t>
            </a:r>
            <a:endParaRPr kumimoji="1" lang="en-US" altLang="ja-JP" sz="2400" dirty="0" smtClean="0">
              <a:solidFill>
                <a:schemeClr val="tx2">
                  <a:lumMod val="50000"/>
                </a:schemeClr>
              </a:solidFill>
              <a:ea typeface="ＭＳ Ｐゴシック" charset="-128"/>
            </a:endParaRPr>
          </a:p>
          <a:p>
            <a:r>
              <a:rPr kumimoji="1" lang="ja-JP" altLang="en-US" sz="2400" dirty="0" smtClean="0">
                <a:solidFill>
                  <a:schemeClr val="tx2">
                    <a:lumMod val="50000"/>
                  </a:schemeClr>
                </a:solidFill>
                <a:ea typeface="ＭＳ Ｐゴシック" charset="-128"/>
              </a:rPr>
              <a:t>情報化社会への対応（</a:t>
            </a:r>
            <a:r>
              <a:rPr kumimoji="1" lang="en-US" altLang="ja-JP" sz="2400" dirty="0" smtClean="0">
                <a:solidFill>
                  <a:schemeClr val="tx2">
                    <a:lumMod val="50000"/>
                  </a:schemeClr>
                </a:solidFill>
                <a:ea typeface="ＭＳ Ｐゴシック" charset="-128"/>
              </a:rPr>
              <a:t>E</a:t>
            </a:r>
            <a:r>
              <a:rPr kumimoji="1" lang="ja-JP" altLang="en-US" sz="2400" dirty="0" smtClean="0">
                <a:solidFill>
                  <a:schemeClr val="tx2">
                    <a:lumMod val="50000"/>
                  </a:schemeClr>
                </a:solidFill>
                <a:ea typeface="ＭＳ Ｐゴシック" charset="-128"/>
              </a:rPr>
              <a:t>クラブがその回答？）</a:t>
            </a:r>
            <a:endParaRPr kumimoji="1" lang="en-US" altLang="ja-JP" sz="2400" dirty="0" smtClean="0">
              <a:solidFill>
                <a:schemeClr val="tx2">
                  <a:lumMod val="50000"/>
                </a:schemeClr>
              </a:solidFill>
              <a:ea typeface="ＭＳ Ｐゴシック" charset="-128"/>
            </a:endParaRPr>
          </a:p>
          <a:p>
            <a:endParaRPr kumimoji="1" lang="en-US" altLang="ja-JP" sz="2400" dirty="0" smtClean="0">
              <a:ea typeface="ＭＳ Ｐゴシック" charset="-128"/>
            </a:endParaRPr>
          </a:p>
          <a:p>
            <a:pPr lvl="3">
              <a:buFont typeface="Arial" charset="0"/>
              <a:buNone/>
            </a:pPr>
            <a:endParaRPr kumimoji="1" lang="en-US" altLang="ja-JP" sz="2400" dirty="0" smtClean="0">
              <a:ea typeface="ＭＳ Ｐゴシック" charset="-128"/>
            </a:endParaRPr>
          </a:p>
          <a:p>
            <a:endParaRPr kumimoji="1" lang="en-US" altLang="ja-JP" sz="2400" dirty="0" smtClean="0">
              <a:ea typeface="ＭＳ Ｐゴシック"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b="1" dirty="0" smtClean="0">
                <a:latin typeface="Arial Narrow" pitchFamily="34" charset="0"/>
              </a:rPr>
              <a:t>ロータリーの戦略計画</a:t>
            </a:r>
            <a:endParaRPr lang="en-US" b="1" dirty="0" smtClean="0">
              <a:latin typeface="Arial Narrow" pitchFamily="34" charset="0"/>
            </a:endParaRPr>
          </a:p>
        </p:txBody>
      </p:sp>
      <p:pic>
        <p:nvPicPr>
          <p:cNvPr id="5" name="Picture 4"/>
          <p:cNvPicPr/>
          <p:nvPr/>
        </p:nvPicPr>
        <p:blipFill rotWithShape="1">
          <a:blip r:embed="rId3"/>
          <a:srcRect r="6036" b="55638"/>
          <a:stretch/>
        </p:blipFill>
        <p:spPr bwMode="auto">
          <a:xfrm>
            <a:off x="485172" y="1163256"/>
            <a:ext cx="8229600" cy="4953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0690005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67990"/>
            <a:ext cx="8763000" cy="691376"/>
          </a:xfrm>
        </p:spPr>
        <p:txBody>
          <a:bodyPr/>
          <a:lstStyle/>
          <a:p>
            <a:endParaRPr kumimoji="1" lang="ja-JP" altLang="en-US" sz="3200" b="1" dirty="0"/>
          </a:p>
        </p:txBody>
      </p:sp>
      <p:sp>
        <p:nvSpPr>
          <p:cNvPr id="3" name="コンテンツ プレースホルダー 2"/>
          <p:cNvSpPr>
            <a:spLocks noGrp="1"/>
          </p:cNvSpPr>
          <p:nvPr>
            <p:ph idx="1"/>
          </p:nvPr>
        </p:nvSpPr>
        <p:spPr>
          <a:xfrm>
            <a:off x="457200" y="1219200"/>
            <a:ext cx="8229600" cy="4925122"/>
          </a:xfrm>
        </p:spPr>
        <p:txBody>
          <a:bodyPr/>
          <a:lstStyle/>
          <a:p>
            <a:pPr lvl="0"/>
            <a:r>
              <a:rPr kumimoji="1" lang="ja-JP" altLang="en-US" sz="4800" u="sng" dirty="0">
                <a:latin typeface="Georgia"/>
              </a:rPr>
              <a:t>最も良く奉仕をした</a:t>
            </a:r>
            <a:r>
              <a:rPr kumimoji="1" lang="ja-JP" altLang="en-US" sz="4800" u="sng" dirty="0">
                <a:solidFill>
                  <a:srgbClr val="FF0000"/>
                </a:solidFill>
                <a:latin typeface="Georgia"/>
              </a:rPr>
              <a:t>クラブ</a:t>
            </a:r>
            <a:r>
              <a:rPr kumimoji="1" lang="ja-JP" altLang="en-US" sz="4800" u="sng" dirty="0">
                <a:latin typeface="Georgia"/>
              </a:rPr>
              <a:t>が、最も良く利益を得、そして最も変化できる</a:t>
            </a:r>
            <a:r>
              <a:rPr kumimoji="1" lang="ja-JP" altLang="en-US" sz="4800" u="sng" dirty="0">
                <a:solidFill>
                  <a:srgbClr val="FF0000"/>
                </a:solidFill>
                <a:latin typeface="Georgia"/>
              </a:rPr>
              <a:t>クラブ</a:t>
            </a:r>
            <a:r>
              <a:rPr kumimoji="1" lang="ja-JP" altLang="en-US" sz="4800" u="sng" dirty="0">
                <a:latin typeface="Georgia"/>
              </a:rPr>
              <a:t>が生き残れる</a:t>
            </a:r>
            <a:endParaRPr kumimoji="1" lang="en-US" altLang="ja-JP" sz="4800" u="sng" dirty="0">
              <a:latin typeface="Georgia"/>
            </a:endParaRPr>
          </a:p>
          <a:p>
            <a:endParaRPr kumimoji="1" lang="en-US" altLang="ja-JP" dirty="0" smtClean="0"/>
          </a:p>
          <a:p>
            <a:endParaRPr kumimoji="1" lang="ja-JP" altLang="en-US" dirty="0"/>
          </a:p>
        </p:txBody>
      </p:sp>
    </p:spTree>
    <p:extLst>
      <p:ext uri="{BB962C8B-B14F-4D97-AF65-F5344CB8AC3E}">
        <p14:creationId xmlns:p14="http://schemas.microsoft.com/office/powerpoint/2010/main" val="21647651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b="1" dirty="0" smtClean="0">
                <a:latin typeface="Arial" pitchFamily="34" charset="0"/>
                <a:cs typeface="Arial" pitchFamily="34" charset="0"/>
              </a:rPr>
              <a:t>　</a:t>
            </a:r>
            <a:r>
              <a:rPr lang="ja-JP" altLang="en-US" sz="3200" b="1" dirty="0" smtClean="0">
                <a:solidFill>
                  <a:srgbClr val="FFFF00"/>
                </a:solidFill>
              </a:rPr>
              <a:t>ロータリーに輝きを</a:t>
            </a:r>
            <a:endParaRPr lang="en-US" sz="3200" b="1" dirty="0" smtClean="0">
              <a:solidFill>
                <a:srgbClr val="FFFF00"/>
              </a:solidFill>
            </a:endParaRPr>
          </a:p>
        </p:txBody>
      </p:sp>
      <p:sp>
        <p:nvSpPr>
          <p:cNvPr id="4" name="Oval 3"/>
          <p:cNvSpPr/>
          <p:nvPr/>
        </p:nvSpPr>
        <p:spPr>
          <a:xfrm>
            <a:off x="2033588" y="1471613"/>
            <a:ext cx="4986337" cy="4365625"/>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latin typeface="Arial" pitchFamily="34" charset="0"/>
              <a:ea typeface="MS PGothic" pitchFamily="34" charset="-128"/>
              <a:cs typeface="Arial" pitchFamily="34" charset="0"/>
            </a:endParaRPr>
          </a:p>
        </p:txBody>
      </p:sp>
      <p:pic>
        <p:nvPicPr>
          <p:cNvPr id="5" name="Picture 3" descr="GlobeBlueSil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7730" y="2021170"/>
            <a:ext cx="3497262" cy="33575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231356" y="1297206"/>
            <a:ext cx="2438400" cy="348813"/>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fontAlgn="base">
              <a:spcBef>
                <a:spcPct val="0"/>
              </a:spcBef>
              <a:spcAft>
                <a:spcPct val="0"/>
              </a:spcAft>
              <a:defRPr>
                <a:solidFill>
                  <a:schemeClr val="tx1"/>
                </a:solidFill>
                <a:latin typeface="Arial" pitchFamily="34" charset="0"/>
                <a:cs typeface="Arial" pitchFamily="34" charset="0"/>
              </a:defRPr>
            </a:lvl6pPr>
            <a:lvl7pPr marL="2971800" indent="-228600" defTabSz="457200" fontAlgn="base">
              <a:spcBef>
                <a:spcPct val="0"/>
              </a:spcBef>
              <a:spcAft>
                <a:spcPct val="0"/>
              </a:spcAft>
              <a:defRPr>
                <a:solidFill>
                  <a:schemeClr val="tx1"/>
                </a:solidFill>
                <a:latin typeface="Arial" pitchFamily="34" charset="0"/>
                <a:cs typeface="Arial" pitchFamily="34" charset="0"/>
              </a:defRPr>
            </a:lvl7pPr>
            <a:lvl8pPr marL="3429000" indent="-228600" defTabSz="457200" fontAlgn="base">
              <a:spcBef>
                <a:spcPct val="0"/>
              </a:spcBef>
              <a:spcAft>
                <a:spcPct val="0"/>
              </a:spcAft>
              <a:defRPr>
                <a:solidFill>
                  <a:schemeClr val="tx1"/>
                </a:solidFill>
                <a:latin typeface="Arial" pitchFamily="34" charset="0"/>
                <a:cs typeface="Arial" pitchFamily="34" charset="0"/>
              </a:defRPr>
            </a:lvl8pPr>
            <a:lvl9pPr marL="3886200" indent="-228600" defTabSz="457200" fontAlgn="base">
              <a:spcBef>
                <a:spcPct val="0"/>
              </a:spcBef>
              <a:spcAft>
                <a:spcPct val="0"/>
              </a:spcAft>
              <a:defRPr>
                <a:solidFill>
                  <a:schemeClr val="tx1"/>
                </a:solidFill>
                <a:latin typeface="Arial" pitchFamily="34" charset="0"/>
                <a:cs typeface="Arial" pitchFamily="34" charset="0"/>
              </a:defRPr>
            </a:lvl9pPr>
          </a:lstStyle>
          <a:p>
            <a:pPr algn="ctr" eaLnBrk="0" hangingPunct="0">
              <a:lnSpc>
                <a:spcPts val="2000"/>
              </a:lnSpc>
              <a:defRPr/>
            </a:pPr>
            <a:r>
              <a:rPr lang="ja-JP" altLang="en-US" sz="2000" b="1" dirty="0" smtClean="0">
                <a:solidFill>
                  <a:srgbClr val="00246C"/>
                </a:solidFill>
                <a:ea typeface="MS PGothic" pitchFamily="34" charset="-128"/>
              </a:rPr>
              <a:t>クラブでの切磋琢磨</a:t>
            </a:r>
            <a:endParaRPr lang="en-US" sz="2000" b="1" dirty="0">
              <a:solidFill>
                <a:srgbClr val="00246C"/>
              </a:solidFill>
              <a:ea typeface="MS PGothic" pitchFamily="34" charset="-128"/>
            </a:endParaRPr>
          </a:p>
        </p:txBody>
      </p:sp>
      <p:sp>
        <p:nvSpPr>
          <p:cNvPr id="23558" name="Text Box 13"/>
          <p:cNvSpPr txBox="1">
            <a:spLocks noChangeArrowheads="1"/>
          </p:cNvSpPr>
          <p:nvPr/>
        </p:nvSpPr>
        <p:spPr bwMode="auto">
          <a:xfrm>
            <a:off x="6274992" y="3355975"/>
            <a:ext cx="1479550" cy="111825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algn="ctr" eaLnBrk="1" hangingPunct="1">
              <a:lnSpc>
                <a:spcPts val="2000"/>
              </a:lnSpc>
            </a:pPr>
            <a:r>
              <a:rPr lang="ja-JP" altLang="en-US" sz="2000" b="1" dirty="0" smtClean="0">
                <a:solidFill>
                  <a:srgbClr val="00246C"/>
                </a:solidFill>
                <a:ea typeface="MS PGothic" pitchFamily="34" charset="-128"/>
                <a:cs typeface="Arial" pitchFamily="34" charset="0"/>
              </a:rPr>
              <a:t>職業奉仕の実践</a:t>
            </a:r>
            <a:endParaRPr lang="en-US" altLang="ja-JP" sz="2000" b="1" dirty="0" smtClean="0">
              <a:solidFill>
                <a:srgbClr val="00246C"/>
              </a:solidFill>
              <a:ea typeface="MS PGothic" pitchFamily="34" charset="-128"/>
              <a:cs typeface="Arial" pitchFamily="34" charset="0"/>
            </a:endParaRPr>
          </a:p>
          <a:p>
            <a:pPr algn="ctr" eaLnBrk="1" hangingPunct="1">
              <a:lnSpc>
                <a:spcPts val="2000"/>
              </a:lnSpc>
            </a:pPr>
            <a:r>
              <a:rPr lang="ja-JP" altLang="en-US" sz="2000" b="1" dirty="0" smtClean="0">
                <a:solidFill>
                  <a:srgbClr val="00246C"/>
                </a:solidFill>
                <a:ea typeface="MS PGothic" pitchFamily="34" charset="-128"/>
                <a:cs typeface="Arial" pitchFamily="34" charset="0"/>
              </a:rPr>
              <a:t>（地域・会社・家庭）</a:t>
            </a:r>
            <a:endParaRPr lang="en-US" sz="2000" b="1" dirty="0">
              <a:solidFill>
                <a:srgbClr val="00246C"/>
              </a:solidFill>
              <a:ea typeface="MS PGothic" pitchFamily="34" charset="-128"/>
              <a:cs typeface="Arial" pitchFamily="34" charset="0"/>
            </a:endParaRPr>
          </a:p>
        </p:txBody>
      </p:sp>
      <p:sp>
        <p:nvSpPr>
          <p:cNvPr id="23559" name="Text Box 8"/>
          <p:cNvSpPr txBox="1">
            <a:spLocks noChangeArrowheads="1"/>
          </p:cNvSpPr>
          <p:nvPr/>
        </p:nvSpPr>
        <p:spPr bwMode="auto">
          <a:xfrm>
            <a:off x="609600" y="3355975"/>
            <a:ext cx="2195513" cy="6052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algn="ctr" eaLnBrk="1" hangingPunct="1">
              <a:lnSpc>
                <a:spcPts val="2000"/>
              </a:lnSpc>
            </a:pPr>
            <a:r>
              <a:rPr lang="ja-JP" altLang="en-US" sz="2000" b="1" dirty="0" smtClean="0">
                <a:solidFill>
                  <a:srgbClr val="00246C"/>
                </a:solidFill>
                <a:ea typeface="MS PGothic" pitchFamily="34" charset="-128"/>
                <a:cs typeface="Arial" pitchFamily="34" charset="0"/>
              </a:rPr>
              <a:t>世評と会員の満足の向上</a:t>
            </a:r>
            <a:endParaRPr lang="en-US" sz="2000" b="1" dirty="0">
              <a:solidFill>
                <a:srgbClr val="00246C"/>
              </a:solidFill>
              <a:ea typeface="MS PGothic" pitchFamily="34" charset="-128"/>
              <a:cs typeface="Arial" pitchFamily="34" charset="0"/>
            </a:endParaRPr>
          </a:p>
        </p:txBody>
      </p:sp>
      <p:sp>
        <p:nvSpPr>
          <p:cNvPr id="23560" name="Text Box 9"/>
          <p:cNvSpPr txBox="1">
            <a:spLocks noChangeArrowheads="1"/>
          </p:cNvSpPr>
          <p:nvPr/>
        </p:nvSpPr>
        <p:spPr bwMode="auto">
          <a:xfrm>
            <a:off x="2881312" y="5372383"/>
            <a:ext cx="3290887" cy="3488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algn="ctr" eaLnBrk="1" hangingPunct="1">
              <a:lnSpc>
                <a:spcPts val="2000"/>
              </a:lnSpc>
            </a:pPr>
            <a:r>
              <a:rPr lang="ja-JP" altLang="en-US" sz="2000" b="1" dirty="0" smtClean="0">
                <a:solidFill>
                  <a:srgbClr val="00246C"/>
                </a:solidFill>
                <a:ea typeface="MS PGothic" pitchFamily="34" charset="-128"/>
                <a:cs typeface="Arial" pitchFamily="34" charset="0"/>
              </a:rPr>
              <a:t>充実した奉仕活動の実践</a:t>
            </a:r>
            <a:endParaRPr lang="en-US" sz="2000" b="1" dirty="0">
              <a:solidFill>
                <a:srgbClr val="00246C"/>
              </a:solidFill>
              <a:ea typeface="MS PGothic" pitchFamily="34" charset="-128"/>
              <a:cs typeface="Arial" pitchFamily="34" charset="0"/>
            </a:endParaRPr>
          </a:p>
        </p:txBody>
      </p:sp>
    </p:spTree>
    <p:extLst>
      <p:ext uri="{BB962C8B-B14F-4D97-AF65-F5344CB8AC3E}">
        <p14:creationId xmlns:p14="http://schemas.microsoft.com/office/powerpoint/2010/main" val="1101891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990600"/>
            <a:ext cx="9296400" cy="5105400"/>
          </a:xfrm>
          <a:prstGeom prst="rect">
            <a:avLst/>
          </a:prstGeom>
          <a:solidFill>
            <a:srgbClr val="E6E5D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3" name="Rectangle 12"/>
          <p:cNvSpPr>
            <a:spLocks noChangeArrowheads="1"/>
          </p:cNvSpPr>
          <p:nvPr/>
        </p:nvSpPr>
        <p:spPr bwMode="auto">
          <a:xfrm>
            <a:off x="609600" y="1885950"/>
            <a:ext cx="5257799" cy="227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a:lstStyle/>
          <a:p>
            <a:pPr>
              <a:spcBef>
                <a:spcPct val="20000"/>
              </a:spcBef>
            </a:pPr>
            <a:r>
              <a:rPr lang="ja-JP" altLang="en-US" sz="3200" dirty="0">
                <a:solidFill>
                  <a:srgbClr val="00246C"/>
                </a:solidFill>
                <a:latin typeface="ＭＳ Ｐゴシック" panose="020B0600070205080204" pitchFamily="50" charset="-128"/>
                <a:ea typeface="ＭＳ Ｐゴシック" panose="020B0600070205080204" pitchFamily="50" charset="-128"/>
                <a:cs typeface="Arial" pitchFamily="34" charset="0"/>
              </a:rPr>
              <a:t>「ロータリーがしかる</a:t>
            </a:r>
            <a:r>
              <a:rPr lang="ja-JP" altLang="en-US"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t>べき</a:t>
            </a:r>
            <a:r>
              <a:rPr lang="en-US" altLang="ja-JP"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t/>
            </a:r>
            <a:br>
              <a:rPr lang="en-US" altLang="ja-JP"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br>
            <a:r>
              <a:rPr lang="ja-JP" altLang="en-US"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t>運命</a:t>
            </a:r>
            <a:r>
              <a:rPr lang="ja-JP" altLang="en-US" sz="3200" dirty="0">
                <a:solidFill>
                  <a:srgbClr val="00246C"/>
                </a:solidFill>
                <a:latin typeface="ＭＳ Ｐゴシック" panose="020B0600070205080204" pitchFamily="50" charset="-128"/>
                <a:ea typeface="ＭＳ Ｐゴシック" panose="020B0600070205080204" pitchFamily="50" charset="-128"/>
                <a:cs typeface="Arial" pitchFamily="34" charset="0"/>
              </a:rPr>
              <a:t>を切り開くには</a:t>
            </a:r>
            <a:r>
              <a:rPr lang="ja-JP" altLang="en-US"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t>、</a:t>
            </a:r>
            <a:r>
              <a:rPr lang="en-US" altLang="ja-JP"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t/>
            </a:r>
            <a:br>
              <a:rPr lang="en-US" altLang="ja-JP"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br>
            <a:r>
              <a:rPr lang="ja-JP" altLang="en-US"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t>常に</a:t>
            </a:r>
            <a:r>
              <a:rPr lang="ja-JP" altLang="en-US" sz="3200" b="1" dirty="0">
                <a:solidFill>
                  <a:srgbClr val="00246C"/>
                </a:solidFill>
                <a:latin typeface="ＭＳ Ｐゴシック" panose="020B0600070205080204" pitchFamily="50" charset="-128"/>
                <a:ea typeface="ＭＳ Ｐゴシック" panose="020B0600070205080204" pitchFamily="50" charset="-128"/>
                <a:cs typeface="Arial" pitchFamily="34" charset="0"/>
              </a:rPr>
              <a:t>進化</a:t>
            </a:r>
            <a:r>
              <a:rPr lang="ja-JP" altLang="en-US" sz="3200" dirty="0">
                <a:solidFill>
                  <a:srgbClr val="00246C"/>
                </a:solidFill>
                <a:latin typeface="ＭＳ Ｐゴシック" panose="020B0600070205080204" pitchFamily="50" charset="-128"/>
                <a:ea typeface="ＭＳ Ｐゴシック" panose="020B0600070205080204" pitchFamily="50" charset="-128"/>
                <a:cs typeface="Arial" pitchFamily="34" charset="0"/>
              </a:rPr>
              <a:t>し、時には</a:t>
            </a:r>
            <a:r>
              <a:rPr lang="ja-JP" altLang="en-US" sz="3200" b="1" dirty="0">
                <a:solidFill>
                  <a:srgbClr val="00246C"/>
                </a:solidFill>
                <a:latin typeface="ＭＳ Ｐゴシック" panose="020B0600070205080204" pitchFamily="50" charset="-128"/>
                <a:ea typeface="ＭＳ Ｐゴシック" panose="020B0600070205080204" pitchFamily="50" charset="-128"/>
                <a:cs typeface="Arial" pitchFamily="34" charset="0"/>
              </a:rPr>
              <a:t>革命的</a:t>
            </a:r>
            <a:r>
              <a:rPr lang="ja-JP" altLang="en-US"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t>に</a:t>
            </a:r>
            <a:r>
              <a:rPr lang="en-US" altLang="ja-JP"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t/>
            </a:r>
            <a:br>
              <a:rPr lang="en-US" altLang="ja-JP"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br>
            <a:r>
              <a:rPr lang="ja-JP" altLang="en-US" sz="3200" dirty="0" smtClean="0">
                <a:solidFill>
                  <a:srgbClr val="00246C"/>
                </a:solidFill>
                <a:latin typeface="ＭＳ Ｐゴシック" panose="020B0600070205080204" pitchFamily="50" charset="-128"/>
                <a:ea typeface="ＭＳ Ｐゴシック" panose="020B0600070205080204" pitchFamily="50" charset="-128"/>
                <a:cs typeface="Arial" pitchFamily="34" charset="0"/>
              </a:rPr>
              <a:t>ならなければ</a:t>
            </a:r>
            <a:r>
              <a:rPr lang="ja-JP" altLang="en-US" sz="3200" dirty="0">
                <a:solidFill>
                  <a:srgbClr val="00246C"/>
                </a:solidFill>
                <a:latin typeface="ＭＳ Ｐゴシック" panose="020B0600070205080204" pitchFamily="50" charset="-128"/>
                <a:ea typeface="ＭＳ Ｐゴシック" panose="020B0600070205080204" pitchFamily="50" charset="-128"/>
                <a:cs typeface="Arial" pitchFamily="34" charset="0"/>
              </a:rPr>
              <a:t>なりません」</a:t>
            </a:r>
            <a:r>
              <a:rPr lang="en-US" sz="3600" dirty="0" smtClean="0">
                <a:solidFill>
                  <a:prstClr val="white"/>
                </a:solidFill>
                <a:latin typeface="Helvetica" pitchFamily="34" charset="0"/>
              </a:rPr>
              <a:t>					</a:t>
            </a:r>
            <a:endParaRPr lang="en-US" sz="2000" dirty="0">
              <a:solidFill>
                <a:prstClr val="white"/>
              </a:solidFill>
              <a:latin typeface="Helvetica" pitchFamily="34" charset="0"/>
            </a:endParaRPr>
          </a:p>
        </p:txBody>
      </p:sp>
      <p:sp>
        <p:nvSpPr>
          <p:cNvPr id="21508" name="TextBox 3"/>
          <p:cNvSpPr txBox="1">
            <a:spLocks noChangeArrowheads="1"/>
          </p:cNvSpPr>
          <p:nvPr/>
        </p:nvSpPr>
        <p:spPr bwMode="auto">
          <a:xfrm>
            <a:off x="609600" y="4552950"/>
            <a:ext cx="4786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ヒラギノ角ゴ Pro W3" charset="0"/>
                <a:cs typeface="ヒラギノ角ゴ Pro W3" charset="0"/>
              </a:defRPr>
            </a:lvl1pPr>
            <a:lvl2pPr marL="742950" indent="-285750" eaLnBrk="0" hangingPunct="0">
              <a:defRPr sz="2400">
                <a:solidFill>
                  <a:schemeClr val="tx1"/>
                </a:solidFill>
                <a:latin typeface="Arial" pitchFamily="34" charset="0"/>
                <a:ea typeface="ヒラギノ角ゴ Pro W3" charset="0"/>
                <a:cs typeface="ヒラギノ角ゴ Pro W3" charset="0"/>
              </a:defRPr>
            </a:lvl2pPr>
            <a:lvl3pPr marL="1143000" indent="-228600" eaLnBrk="0" hangingPunct="0">
              <a:defRPr sz="2400">
                <a:solidFill>
                  <a:schemeClr val="tx1"/>
                </a:solidFill>
                <a:latin typeface="Arial" pitchFamily="34" charset="0"/>
                <a:ea typeface="ヒラギノ角ゴ Pro W3" charset="0"/>
                <a:cs typeface="ヒラギノ角ゴ Pro W3" charset="0"/>
              </a:defRPr>
            </a:lvl3pPr>
            <a:lvl4pPr marL="1600200" indent="-228600" eaLnBrk="0" hangingPunct="0">
              <a:defRPr sz="2400">
                <a:solidFill>
                  <a:schemeClr val="tx1"/>
                </a:solidFill>
                <a:latin typeface="Arial" pitchFamily="34" charset="0"/>
                <a:ea typeface="ヒラギノ角ゴ Pro W3" charset="0"/>
                <a:cs typeface="ヒラギノ角ゴ Pro W3" charset="0"/>
              </a:defRPr>
            </a:lvl4pPr>
            <a:lvl5pPr marL="2057400" indent="-228600" eaLnBrk="0" hangingPunct="0">
              <a:defRPr sz="2400">
                <a:solidFill>
                  <a:schemeClr val="tx1"/>
                </a:solidFill>
                <a:latin typeface="Arial" pitchFamily="34" charset="0"/>
                <a:ea typeface="ヒラギノ角ゴ Pro W3" charset="0"/>
                <a:cs typeface="ヒラギノ角ゴ Pro W3" charset="0"/>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algn="r" eaLnBrk="1" hangingPunct="1"/>
            <a:r>
              <a:rPr lang="ja-JP" altLang="en-US" sz="2000" dirty="0">
                <a:solidFill>
                  <a:srgbClr val="00246C"/>
                </a:solidFill>
                <a:latin typeface="ＭＳ Ｐゴシック" panose="020B0600070205080204" pitchFamily="50" charset="-128"/>
                <a:ea typeface="ＭＳ Ｐゴシック" panose="020B0600070205080204" pitchFamily="50" charset="-128"/>
                <a:cs typeface="Arial" pitchFamily="34" charset="0"/>
              </a:rPr>
              <a:t>ロータリーの創始者、ポール･ハリス</a:t>
            </a:r>
          </a:p>
        </p:txBody>
      </p:sp>
      <p:sp>
        <p:nvSpPr>
          <p:cNvPr id="4" name="Title 3"/>
          <p:cNvSpPr>
            <a:spLocks noGrp="1"/>
          </p:cNvSpPr>
          <p:nvPr>
            <p:ph type="title"/>
          </p:nvPr>
        </p:nvSpPr>
        <p:spPr/>
        <p:txBody>
          <a:bodyPr/>
          <a:lstStyle/>
          <a:p>
            <a:r>
              <a:rPr lang="ja-JP" altLang="en-US" b="1" dirty="0" smtClean="0"/>
              <a:t>ロータリーの未来</a:t>
            </a:r>
            <a:endParaRPr lang="en-US" b="1" dirty="0"/>
          </a:p>
        </p:txBody>
      </p:sp>
      <p:pic>
        <p:nvPicPr>
          <p:cNvPr id="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728342" y="990599"/>
            <a:ext cx="3414786" cy="5099051"/>
          </a:xfrm>
          <a:prstGeom prst="rect">
            <a:avLst/>
          </a:prstGeom>
          <a:noFill/>
          <a:ln>
            <a:noFill/>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499600" y="4546600"/>
            <a:ext cx="184666" cy="461665"/>
          </a:xfrm>
          <a:prstGeom prst="rect">
            <a:avLst/>
          </a:prstGeom>
          <a:noFill/>
        </p:spPr>
        <p:txBody>
          <a:bodyPr wrap="none" rtlCol="0">
            <a:spAutoFit/>
          </a:bodyPr>
          <a:lstStyle/>
          <a:p>
            <a:endParaRPr lang="en-US" dirty="0">
              <a:solidFill>
                <a:srgbClr val="958D85"/>
              </a:solidFill>
            </a:endParaRPr>
          </a:p>
        </p:txBody>
      </p:sp>
    </p:spTree>
    <p:extLst>
      <p:ext uri="{BB962C8B-B14F-4D97-AF65-F5344CB8AC3E}">
        <p14:creationId xmlns:p14="http://schemas.microsoft.com/office/powerpoint/2010/main" val="8380000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b="1" dirty="0" smtClean="0">
                <a:latin typeface="Arial Narrow" pitchFamily="34" charset="0"/>
              </a:rPr>
              <a:t>中核的価値観</a:t>
            </a:r>
            <a:endParaRPr lang="en-US" b="1" dirty="0" smtClean="0">
              <a:latin typeface="Arial Narrow" pitchFamily="34" charset="0"/>
            </a:endParaRPr>
          </a:p>
        </p:txBody>
      </p:sp>
      <p:pic>
        <p:nvPicPr>
          <p:cNvPr id="6" name="Content Placeholder 5"/>
          <p:cNvPicPr>
            <a:picLocks noGrp="1"/>
          </p:cNvPicPr>
          <p:nvPr>
            <p:ph idx="1"/>
          </p:nvPr>
        </p:nvPicPr>
        <p:blipFill rotWithShape="1">
          <a:blip r:embed="rId3"/>
          <a:srcRect t="11523" b="34202"/>
          <a:stretch/>
        </p:blipFill>
        <p:spPr bwMode="auto">
          <a:xfrm>
            <a:off x="717631" y="990600"/>
            <a:ext cx="7859210" cy="530602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270732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ja-JP" altLang="en-US" b="1" dirty="0">
                <a:latin typeface="Arial" pitchFamily="34" charset="0"/>
                <a:cs typeface="Arial" pitchFamily="34" charset="0"/>
              </a:rPr>
              <a:t>戦略計画が目指すロータリーの姿</a:t>
            </a:r>
            <a:endParaRPr lang="en-US" b="1" dirty="0" smtClean="0">
              <a:latin typeface="Arial" pitchFamily="34" charset="0"/>
              <a:cs typeface="Arial" pitchFamily="34" charset="0"/>
            </a:endParaRPr>
          </a:p>
        </p:txBody>
      </p:sp>
      <p:sp>
        <p:nvSpPr>
          <p:cNvPr id="4" name="Oval 3"/>
          <p:cNvSpPr/>
          <p:nvPr/>
        </p:nvSpPr>
        <p:spPr>
          <a:xfrm>
            <a:off x="2033588" y="1471613"/>
            <a:ext cx="4986337" cy="4365625"/>
          </a:xfrm>
          <a:prstGeom prst="ellipse">
            <a:avLst/>
          </a:prstGeom>
          <a:noFill/>
          <a:ln w="38100" cmpd="sng"/>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en-US">
              <a:solidFill>
                <a:srgbClr val="FFFFFF"/>
              </a:solidFill>
              <a:latin typeface="Arial" pitchFamily="34" charset="0"/>
              <a:ea typeface="MS PGothic" pitchFamily="34" charset="-128"/>
              <a:cs typeface="Arial" pitchFamily="34" charset="0"/>
            </a:endParaRPr>
          </a:p>
        </p:txBody>
      </p:sp>
      <p:pic>
        <p:nvPicPr>
          <p:cNvPr id="5" name="Picture 3" descr="GlobeBlueSilv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7730" y="2021170"/>
            <a:ext cx="3497262" cy="33575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4"/>
          <p:cNvSpPr txBox="1">
            <a:spLocks noChangeArrowheads="1"/>
          </p:cNvSpPr>
          <p:nvPr/>
        </p:nvSpPr>
        <p:spPr bwMode="auto">
          <a:xfrm>
            <a:off x="3231356" y="1297206"/>
            <a:ext cx="2438400" cy="348813"/>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defTabSz="457200">
              <a:defRPr>
                <a:solidFill>
                  <a:schemeClr val="tx1"/>
                </a:solidFill>
                <a:latin typeface="Arial" pitchFamily="34" charset="0"/>
                <a:cs typeface="Arial" pitchFamily="34" charset="0"/>
              </a:defRPr>
            </a:lvl1pPr>
            <a:lvl2pPr marL="742950" indent="-285750" defTabSz="457200">
              <a:defRPr>
                <a:solidFill>
                  <a:schemeClr val="tx1"/>
                </a:solidFill>
                <a:latin typeface="Arial" pitchFamily="34" charset="0"/>
                <a:cs typeface="Arial" pitchFamily="34" charset="0"/>
              </a:defRPr>
            </a:lvl2pPr>
            <a:lvl3pPr marL="1143000" indent="-228600" defTabSz="457200">
              <a:defRPr>
                <a:solidFill>
                  <a:schemeClr val="tx1"/>
                </a:solidFill>
                <a:latin typeface="Arial" pitchFamily="34" charset="0"/>
                <a:cs typeface="Arial" pitchFamily="34" charset="0"/>
              </a:defRPr>
            </a:lvl3pPr>
            <a:lvl4pPr marL="1600200" indent="-228600" defTabSz="457200">
              <a:defRPr>
                <a:solidFill>
                  <a:schemeClr val="tx1"/>
                </a:solidFill>
                <a:latin typeface="Arial" pitchFamily="34" charset="0"/>
                <a:cs typeface="Arial" pitchFamily="34" charset="0"/>
              </a:defRPr>
            </a:lvl4pPr>
            <a:lvl5pPr marL="2057400" indent="-228600" defTabSz="457200">
              <a:defRPr>
                <a:solidFill>
                  <a:schemeClr val="tx1"/>
                </a:solidFill>
                <a:latin typeface="Arial" pitchFamily="34" charset="0"/>
                <a:cs typeface="Arial" pitchFamily="34" charset="0"/>
              </a:defRPr>
            </a:lvl5pPr>
            <a:lvl6pPr marL="2514600" indent="-228600" defTabSz="457200" fontAlgn="base">
              <a:spcBef>
                <a:spcPct val="0"/>
              </a:spcBef>
              <a:spcAft>
                <a:spcPct val="0"/>
              </a:spcAft>
              <a:defRPr>
                <a:solidFill>
                  <a:schemeClr val="tx1"/>
                </a:solidFill>
                <a:latin typeface="Arial" pitchFamily="34" charset="0"/>
                <a:cs typeface="Arial" pitchFamily="34" charset="0"/>
              </a:defRPr>
            </a:lvl6pPr>
            <a:lvl7pPr marL="2971800" indent="-228600" defTabSz="457200" fontAlgn="base">
              <a:spcBef>
                <a:spcPct val="0"/>
              </a:spcBef>
              <a:spcAft>
                <a:spcPct val="0"/>
              </a:spcAft>
              <a:defRPr>
                <a:solidFill>
                  <a:schemeClr val="tx1"/>
                </a:solidFill>
                <a:latin typeface="Arial" pitchFamily="34" charset="0"/>
                <a:cs typeface="Arial" pitchFamily="34" charset="0"/>
              </a:defRPr>
            </a:lvl7pPr>
            <a:lvl8pPr marL="3429000" indent="-228600" defTabSz="457200" fontAlgn="base">
              <a:spcBef>
                <a:spcPct val="0"/>
              </a:spcBef>
              <a:spcAft>
                <a:spcPct val="0"/>
              </a:spcAft>
              <a:defRPr>
                <a:solidFill>
                  <a:schemeClr val="tx1"/>
                </a:solidFill>
                <a:latin typeface="Arial" pitchFamily="34" charset="0"/>
                <a:cs typeface="Arial" pitchFamily="34" charset="0"/>
              </a:defRPr>
            </a:lvl8pPr>
            <a:lvl9pPr marL="3886200" indent="-228600" defTabSz="457200" fontAlgn="base">
              <a:spcBef>
                <a:spcPct val="0"/>
              </a:spcBef>
              <a:spcAft>
                <a:spcPct val="0"/>
              </a:spcAft>
              <a:defRPr>
                <a:solidFill>
                  <a:schemeClr val="tx1"/>
                </a:solidFill>
                <a:latin typeface="Arial" pitchFamily="34" charset="0"/>
                <a:cs typeface="Arial" pitchFamily="34" charset="0"/>
              </a:defRPr>
            </a:lvl9pPr>
          </a:lstStyle>
          <a:p>
            <a:pPr algn="ctr" eaLnBrk="0" hangingPunct="0">
              <a:lnSpc>
                <a:spcPts val="2000"/>
              </a:lnSpc>
              <a:defRPr/>
            </a:pPr>
            <a:r>
              <a:rPr lang="ja-JP" altLang="en-US" sz="2000" b="1" dirty="0" smtClean="0">
                <a:solidFill>
                  <a:schemeClr val="tx2"/>
                </a:solidFill>
                <a:ea typeface="MS PGothic" pitchFamily="34" charset="-128"/>
              </a:rPr>
              <a:t>活発なクラブ</a:t>
            </a:r>
            <a:endParaRPr lang="en-US" sz="2000" b="1" dirty="0">
              <a:solidFill>
                <a:schemeClr val="tx2"/>
              </a:solidFill>
              <a:ea typeface="MS PGothic" pitchFamily="34" charset="-128"/>
            </a:endParaRPr>
          </a:p>
        </p:txBody>
      </p:sp>
      <p:sp>
        <p:nvSpPr>
          <p:cNvPr id="23558" name="Text Box 13"/>
          <p:cNvSpPr txBox="1">
            <a:spLocks noChangeArrowheads="1"/>
          </p:cNvSpPr>
          <p:nvPr/>
        </p:nvSpPr>
        <p:spPr bwMode="auto">
          <a:xfrm>
            <a:off x="6274992" y="3355975"/>
            <a:ext cx="1479550" cy="6052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algn="ctr" eaLnBrk="1" hangingPunct="1">
              <a:lnSpc>
                <a:spcPts val="2000"/>
              </a:lnSpc>
            </a:pPr>
            <a:r>
              <a:rPr lang="ja-JP" altLang="en-US" sz="2000" b="1" dirty="0" smtClean="0">
                <a:solidFill>
                  <a:schemeClr val="tx2"/>
                </a:solidFill>
                <a:ea typeface="MS PGothic" pitchFamily="34" charset="-128"/>
                <a:cs typeface="Arial" pitchFamily="34" charset="0"/>
              </a:rPr>
              <a:t>より大きな活動成果</a:t>
            </a:r>
            <a:endParaRPr lang="en-US" sz="2000" b="1" dirty="0">
              <a:solidFill>
                <a:schemeClr val="tx2"/>
              </a:solidFill>
              <a:ea typeface="MS PGothic" pitchFamily="34" charset="-128"/>
              <a:cs typeface="Arial" pitchFamily="34" charset="0"/>
            </a:endParaRPr>
          </a:p>
        </p:txBody>
      </p:sp>
      <p:sp>
        <p:nvSpPr>
          <p:cNvPr id="23559" name="Text Box 8"/>
          <p:cNvSpPr txBox="1">
            <a:spLocks noChangeArrowheads="1"/>
          </p:cNvSpPr>
          <p:nvPr/>
        </p:nvSpPr>
        <p:spPr bwMode="auto">
          <a:xfrm>
            <a:off x="609600" y="3355975"/>
            <a:ext cx="2195513" cy="6052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algn="ctr" eaLnBrk="1" hangingPunct="1">
              <a:lnSpc>
                <a:spcPts val="2000"/>
              </a:lnSpc>
            </a:pPr>
            <a:r>
              <a:rPr lang="ja-JP" altLang="en-US" sz="2000" b="1" dirty="0" smtClean="0">
                <a:solidFill>
                  <a:schemeClr val="tx2"/>
                </a:solidFill>
                <a:ea typeface="MS PGothic" pitchFamily="34" charset="-128"/>
                <a:cs typeface="Arial" pitchFamily="34" charset="0"/>
              </a:rPr>
              <a:t>より大きな注目と影響</a:t>
            </a:r>
            <a:endParaRPr lang="en-US" sz="2000" b="1" dirty="0">
              <a:solidFill>
                <a:schemeClr val="tx2"/>
              </a:solidFill>
              <a:ea typeface="MS PGothic" pitchFamily="34" charset="-128"/>
              <a:cs typeface="Arial" pitchFamily="34" charset="0"/>
            </a:endParaRPr>
          </a:p>
        </p:txBody>
      </p:sp>
      <p:sp>
        <p:nvSpPr>
          <p:cNvPr id="23560" name="Text Box 9"/>
          <p:cNvSpPr txBox="1">
            <a:spLocks noChangeArrowheads="1"/>
          </p:cNvSpPr>
          <p:nvPr/>
        </p:nvSpPr>
        <p:spPr bwMode="auto">
          <a:xfrm>
            <a:off x="2881312" y="5372383"/>
            <a:ext cx="3290887" cy="6052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Arial" pitchFamily="34" charset="0"/>
                <a:ea typeface="ヒラギノ角ゴ Pro W3" charset="0"/>
                <a:cs typeface="ヒラギノ角ゴ Pro W3" charset="0"/>
              </a:defRPr>
            </a:lvl1pPr>
            <a:lvl2pPr marL="742950" indent="-285750" defTabSz="457200" eaLnBrk="0" hangingPunct="0">
              <a:defRPr sz="2400">
                <a:solidFill>
                  <a:schemeClr val="tx1"/>
                </a:solidFill>
                <a:latin typeface="Arial" pitchFamily="34" charset="0"/>
                <a:ea typeface="ヒラギノ角ゴ Pro W3" charset="0"/>
                <a:cs typeface="ヒラギノ角ゴ Pro W3" charset="0"/>
              </a:defRPr>
            </a:lvl2pPr>
            <a:lvl3pPr marL="1143000" indent="-228600" defTabSz="457200" eaLnBrk="0" hangingPunct="0">
              <a:defRPr sz="2400">
                <a:solidFill>
                  <a:schemeClr val="tx1"/>
                </a:solidFill>
                <a:latin typeface="Arial" pitchFamily="34" charset="0"/>
                <a:ea typeface="ヒラギノ角ゴ Pro W3" charset="0"/>
                <a:cs typeface="ヒラギノ角ゴ Pro W3" charset="0"/>
              </a:defRPr>
            </a:lvl3pPr>
            <a:lvl4pPr marL="1600200" indent="-228600" defTabSz="457200" eaLnBrk="0" hangingPunct="0">
              <a:defRPr sz="2400">
                <a:solidFill>
                  <a:schemeClr val="tx1"/>
                </a:solidFill>
                <a:latin typeface="Arial" pitchFamily="34" charset="0"/>
                <a:ea typeface="ヒラギノ角ゴ Pro W3" charset="0"/>
                <a:cs typeface="ヒラギノ角ゴ Pro W3" charset="0"/>
              </a:defRPr>
            </a:lvl4pPr>
            <a:lvl5pPr marL="2057400" indent="-228600" defTabSz="457200" eaLnBrk="0" hangingPunct="0">
              <a:defRPr sz="2400">
                <a:solidFill>
                  <a:schemeClr val="tx1"/>
                </a:solidFill>
                <a:latin typeface="Arial" pitchFamily="34" charset="0"/>
                <a:ea typeface="ヒラギノ角ゴ Pro W3" charset="0"/>
                <a:cs typeface="ヒラギノ角ゴ Pro W3" charset="0"/>
              </a:defRPr>
            </a:lvl5pPr>
            <a:lvl6pPr marL="25146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6pPr>
            <a:lvl7pPr marL="29718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7pPr>
            <a:lvl8pPr marL="34290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8pPr>
            <a:lvl9pPr marL="3886200" indent="-228600" defTabSz="457200" eaLnBrk="0" fontAlgn="base" hangingPunct="0">
              <a:spcBef>
                <a:spcPct val="0"/>
              </a:spcBef>
              <a:spcAft>
                <a:spcPct val="0"/>
              </a:spcAft>
              <a:defRPr sz="2400">
                <a:solidFill>
                  <a:schemeClr val="tx1"/>
                </a:solidFill>
                <a:latin typeface="Arial" pitchFamily="34" charset="0"/>
                <a:ea typeface="ヒラギノ角ゴ Pro W3" charset="0"/>
                <a:cs typeface="ヒラギノ角ゴ Pro W3" charset="0"/>
              </a:defRPr>
            </a:lvl9pPr>
          </a:lstStyle>
          <a:p>
            <a:pPr algn="ctr" eaLnBrk="1" hangingPunct="1">
              <a:lnSpc>
                <a:spcPts val="2000"/>
              </a:lnSpc>
            </a:pPr>
            <a:r>
              <a:rPr lang="ja-JP" altLang="en-US" sz="2000" b="1" dirty="0" smtClean="0">
                <a:solidFill>
                  <a:schemeClr val="tx2"/>
                </a:solidFill>
                <a:ea typeface="MS PGothic" pitchFamily="34" charset="-128"/>
                <a:cs typeface="Arial" pitchFamily="34" charset="0"/>
              </a:rPr>
              <a:t>より安定した財務状況と</a:t>
            </a:r>
            <a:r>
              <a:rPr lang="en-US" altLang="ja-JP" sz="2000" b="1" dirty="0" smtClean="0">
                <a:solidFill>
                  <a:schemeClr val="tx2"/>
                </a:solidFill>
                <a:ea typeface="MS PGothic" pitchFamily="34" charset="-128"/>
                <a:cs typeface="Arial" pitchFamily="34" charset="0"/>
              </a:rPr>
              <a:t/>
            </a:r>
            <a:br>
              <a:rPr lang="en-US" altLang="ja-JP" sz="2000" b="1" dirty="0" smtClean="0">
                <a:solidFill>
                  <a:schemeClr val="tx2"/>
                </a:solidFill>
                <a:ea typeface="MS PGothic" pitchFamily="34" charset="-128"/>
                <a:cs typeface="Arial" pitchFamily="34" charset="0"/>
              </a:rPr>
            </a:br>
            <a:r>
              <a:rPr lang="ja-JP" altLang="en-US" sz="2000" b="1" dirty="0" smtClean="0">
                <a:solidFill>
                  <a:schemeClr val="tx2"/>
                </a:solidFill>
                <a:ea typeface="MS PGothic" pitchFamily="34" charset="-128"/>
                <a:cs typeface="Arial" pitchFamily="34" charset="0"/>
              </a:rPr>
              <a:t>高い運営効率</a:t>
            </a:r>
            <a:endParaRPr lang="en-US" sz="2000" b="1" dirty="0">
              <a:solidFill>
                <a:schemeClr val="tx2"/>
              </a:solidFill>
              <a:ea typeface="MS PGothic" pitchFamily="34" charset="-128"/>
              <a:cs typeface="Arial" pitchFamily="34" charset="0"/>
            </a:endParaRPr>
          </a:p>
        </p:txBody>
      </p:sp>
    </p:spTree>
    <p:extLst>
      <p:ext uri="{BB962C8B-B14F-4D97-AF65-F5344CB8AC3E}">
        <p14:creationId xmlns:p14="http://schemas.microsoft.com/office/powerpoint/2010/main" val="442567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ロータリーのストーリーを伝える⇒</a:t>
            </a:r>
            <a:r>
              <a:rPr kumimoji="1" lang="ja-JP" altLang="en-US" sz="2800" dirty="0" smtClean="0">
                <a:solidFill>
                  <a:srgbClr val="FFFF00"/>
                </a:solidFill>
              </a:rPr>
              <a:t>中核的価値観</a:t>
            </a:r>
            <a:endParaRPr kumimoji="1" lang="ja-JP" altLang="en-US" sz="2800" dirty="0">
              <a:solidFill>
                <a:srgbClr val="FFFF00"/>
              </a:solidFill>
            </a:endParaRPr>
          </a:p>
        </p:txBody>
      </p:sp>
      <p:sp>
        <p:nvSpPr>
          <p:cNvPr id="3" name="コンテンツ プレースホルダー 2"/>
          <p:cNvSpPr>
            <a:spLocks noGrp="1"/>
          </p:cNvSpPr>
          <p:nvPr>
            <p:ph idx="1"/>
          </p:nvPr>
        </p:nvSpPr>
        <p:spPr/>
        <p:txBody>
          <a:bodyPr/>
          <a:lstStyle/>
          <a:p>
            <a:r>
              <a:rPr kumimoji="1" lang="ja-JP" altLang="en-US" b="1" dirty="0" smtClean="0">
                <a:solidFill>
                  <a:srgbClr val="FF0000"/>
                </a:solidFill>
              </a:rPr>
              <a:t>親睦</a:t>
            </a:r>
            <a:r>
              <a:rPr kumimoji="1" lang="ja-JP" altLang="en-US" dirty="0" smtClean="0"/>
              <a:t>を通じて友情をはぐくみ、国や文化を超えた</a:t>
            </a:r>
            <a:r>
              <a:rPr kumimoji="1" lang="ja-JP" altLang="en-US" u="sng" dirty="0" smtClean="0"/>
              <a:t>理解</a:t>
            </a:r>
            <a:r>
              <a:rPr kumimoji="1" lang="ja-JP" altLang="en-US" dirty="0" smtClean="0"/>
              <a:t>を促します。</a:t>
            </a:r>
            <a:endParaRPr kumimoji="1" lang="en-US" altLang="ja-JP" dirty="0" smtClean="0"/>
          </a:p>
          <a:p>
            <a:r>
              <a:rPr kumimoji="1" lang="ja-JP" altLang="en-US" b="1" dirty="0" smtClean="0">
                <a:solidFill>
                  <a:srgbClr val="FF0000"/>
                </a:solidFill>
              </a:rPr>
              <a:t>高潔性</a:t>
            </a:r>
            <a:r>
              <a:rPr kumimoji="1" lang="ja-JP" altLang="en-US" dirty="0" smtClean="0"/>
              <a:t>を持って約束を守り抜き、</a:t>
            </a:r>
            <a:r>
              <a:rPr kumimoji="1" lang="ja-JP" altLang="en-US" b="1" dirty="0" smtClean="0">
                <a:solidFill>
                  <a:srgbClr val="FF0000"/>
                </a:solidFill>
              </a:rPr>
              <a:t>倫理</a:t>
            </a:r>
            <a:r>
              <a:rPr kumimoji="1" lang="ja-JP" altLang="en-US" dirty="0" smtClean="0"/>
              <a:t>を守ります</a:t>
            </a:r>
            <a:endParaRPr kumimoji="1" lang="en-US" altLang="ja-JP" dirty="0" smtClean="0"/>
          </a:p>
          <a:p>
            <a:r>
              <a:rPr kumimoji="1" lang="ja-JP" altLang="en-US" b="1" dirty="0" smtClean="0">
                <a:solidFill>
                  <a:srgbClr val="FF0000"/>
                </a:solidFill>
              </a:rPr>
              <a:t>多様性</a:t>
            </a:r>
            <a:r>
              <a:rPr kumimoji="1" lang="ja-JP" altLang="en-US" dirty="0" smtClean="0"/>
              <a:t>を誇るロータリーは様々な考え方をつなぎ、</a:t>
            </a:r>
            <a:r>
              <a:rPr kumimoji="1" lang="ja-JP" altLang="en-US" u="sng" dirty="0" smtClean="0"/>
              <a:t>多角的なアプローチ</a:t>
            </a:r>
            <a:r>
              <a:rPr kumimoji="1" lang="ja-JP" altLang="en-US" dirty="0" smtClean="0"/>
              <a:t>で問題に取り組みます</a:t>
            </a:r>
            <a:endParaRPr kumimoji="1" lang="en-US" altLang="ja-JP" dirty="0" smtClean="0"/>
          </a:p>
          <a:p>
            <a:r>
              <a:rPr kumimoji="1" lang="ja-JP" altLang="en-US" b="1" dirty="0" smtClean="0">
                <a:solidFill>
                  <a:srgbClr val="FF0000"/>
                </a:solidFill>
              </a:rPr>
              <a:t>奉仕</a:t>
            </a:r>
            <a:r>
              <a:rPr kumimoji="1" lang="ja-JP" altLang="en-US" dirty="0" smtClean="0"/>
              <a:t>を通じて</a:t>
            </a:r>
            <a:r>
              <a:rPr kumimoji="1" lang="ja-JP" altLang="en-US" b="1" u="sng" dirty="0" smtClean="0">
                <a:solidFill>
                  <a:srgbClr val="FF0000"/>
                </a:solidFill>
              </a:rPr>
              <a:t>リーダーシップと職業のスキル</a:t>
            </a:r>
            <a:r>
              <a:rPr kumimoji="1" lang="ja-JP" altLang="en-US" dirty="0" smtClean="0"/>
              <a:t>を生かし、地域社会の問題に取り組みます。</a:t>
            </a:r>
            <a:endParaRPr kumimoji="1" lang="en-US" altLang="ja-JP" dirty="0" smtClean="0"/>
          </a:p>
          <a:p>
            <a:endParaRPr kumimoji="1" lang="ja-JP" altLang="en-US" dirty="0"/>
          </a:p>
        </p:txBody>
      </p:sp>
    </p:spTree>
    <p:extLst>
      <p:ext uri="{BB962C8B-B14F-4D97-AF65-F5344CB8AC3E}">
        <p14:creationId xmlns:p14="http://schemas.microsoft.com/office/powerpoint/2010/main" val="3958498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81000" y="367990"/>
            <a:ext cx="8763000" cy="691376"/>
          </a:xfrm>
        </p:spPr>
        <p:txBody>
          <a:bodyPr/>
          <a:lstStyle/>
          <a:p>
            <a:r>
              <a:rPr kumimoji="1" lang="ja-JP" altLang="en-US" sz="3200" b="1" dirty="0" smtClean="0"/>
              <a:t>ブランドとボイス</a:t>
            </a:r>
            <a:endParaRPr kumimoji="1" lang="ja-JP" altLang="en-US" sz="3200" b="1"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202" y="1437576"/>
            <a:ext cx="2264629" cy="2264629"/>
          </a:xfr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4727" y="3550310"/>
            <a:ext cx="2946932" cy="1040738"/>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18793" y="4591047"/>
            <a:ext cx="2466975" cy="1847850"/>
          </a:xfrm>
          <a:prstGeom prst="rect">
            <a:avLst/>
          </a:prstGeom>
        </p:spPr>
      </p:pic>
    </p:spTree>
    <p:extLst>
      <p:ext uri="{BB962C8B-B14F-4D97-AF65-F5344CB8AC3E}">
        <p14:creationId xmlns:p14="http://schemas.microsoft.com/office/powerpoint/2010/main" val="35567495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2800" dirty="0" smtClean="0"/>
              <a:t>ロータリーのストーリーを伝える⇒</a:t>
            </a:r>
            <a:r>
              <a:rPr kumimoji="1" lang="ja-JP" altLang="en-US" sz="2800" dirty="0" smtClean="0">
                <a:solidFill>
                  <a:srgbClr val="FFFF00"/>
                </a:solidFill>
              </a:rPr>
              <a:t>ボイス</a:t>
            </a:r>
            <a:endParaRPr kumimoji="1" lang="ja-JP" altLang="en-US" sz="2800" dirty="0">
              <a:solidFill>
                <a:srgbClr val="FFFF00"/>
              </a:solidFill>
            </a:endParaRPr>
          </a:p>
        </p:txBody>
      </p:sp>
      <p:sp>
        <p:nvSpPr>
          <p:cNvPr id="3" name="コンテンツ プレースホルダー 2"/>
          <p:cNvSpPr>
            <a:spLocks noGrp="1"/>
          </p:cNvSpPr>
          <p:nvPr>
            <p:ph idx="1"/>
          </p:nvPr>
        </p:nvSpPr>
        <p:spPr/>
        <p:txBody>
          <a:bodyPr/>
          <a:lstStyle/>
          <a:p>
            <a:r>
              <a:rPr kumimoji="1" lang="ja-JP" altLang="en-US" sz="2800" b="1" dirty="0" smtClean="0">
                <a:solidFill>
                  <a:srgbClr val="FF0000"/>
                </a:solidFill>
              </a:rPr>
              <a:t>ロータリーのボイス</a:t>
            </a:r>
            <a:r>
              <a:rPr kumimoji="1" lang="ja-JP" altLang="en-US" sz="2800" dirty="0" smtClean="0"/>
              <a:t>とは、私たちがコミュニケーションする際に使う独自のトーンやスタイル</a:t>
            </a:r>
            <a:endParaRPr kumimoji="1" lang="en-US" altLang="ja-JP" sz="2800" dirty="0" smtClean="0"/>
          </a:p>
          <a:p>
            <a:r>
              <a:rPr kumimoji="1" lang="ja-JP" altLang="en-US" sz="2800" dirty="0" smtClean="0"/>
              <a:t>ボイスの特性は</a:t>
            </a:r>
            <a:r>
              <a:rPr kumimoji="1" lang="ja-JP" altLang="en-US" sz="2800" b="1" u="sng" dirty="0" smtClean="0"/>
              <a:t>「賢明さ」「粘り強さ」「思いやり」「行動を促す力」</a:t>
            </a:r>
            <a:endParaRPr kumimoji="1" lang="en-US" altLang="ja-JP" sz="2800" b="1" u="sng" dirty="0" smtClean="0"/>
          </a:p>
          <a:p>
            <a:r>
              <a:rPr kumimoji="1" lang="ja-JP" altLang="en-US" sz="2800" dirty="0" smtClean="0"/>
              <a:t>ボイスは</a:t>
            </a:r>
            <a:r>
              <a:rPr kumimoji="1" lang="ja-JP" altLang="en-US" sz="2800" b="1" u="sng" dirty="0" smtClean="0"/>
              <a:t>話し、書き、デザインする際の指針</a:t>
            </a:r>
            <a:r>
              <a:rPr kumimoji="1" lang="ja-JP" altLang="en-US" sz="2800" dirty="0" smtClean="0"/>
              <a:t>となるもの</a:t>
            </a:r>
            <a:endParaRPr kumimoji="1" lang="en-US" altLang="ja-JP" sz="2800" dirty="0" smtClean="0"/>
          </a:p>
          <a:p>
            <a:pPr marL="0" indent="0">
              <a:buNone/>
            </a:pPr>
            <a:r>
              <a:rPr kumimoji="1" lang="ja-JP" altLang="en-US" sz="2800" dirty="0" smtClean="0"/>
              <a:t>⇒同じボイスを使ってコミュニケーションをすることによりロータリーの</a:t>
            </a:r>
            <a:r>
              <a:rPr kumimoji="1" lang="ja-JP" altLang="en-US" sz="2800" b="1" u="sng" dirty="0" smtClean="0"/>
              <a:t>価値観と目標を一貫した形で伝える</a:t>
            </a:r>
            <a:r>
              <a:rPr kumimoji="1" lang="ja-JP" altLang="en-US" sz="2800" dirty="0" smtClean="0"/>
              <a:t>こと。</a:t>
            </a:r>
            <a:endParaRPr kumimoji="1" lang="en-US" altLang="ja-JP" sz="2800" dirty="0" smtClean="0"/>
          </a:p>
          <a:p>
            <a:pPr marL="0" indent="0">
              <a:buNone/>
            </a:pPr>
            <a:r>
              <a:rPr kumimoji="1" lang="ja-JP" altLang="en-US" sz="2800" dirty="0" smtClean="0"/>
              <a:t>⇒</a:t>
            </a:r>
            <a:r>
              <a:rPr kumimoji="1" lang="ja-JP" altLang="en-US" sz="2800" b="1" dirty="0" smtClean="0"/>
              <a:t>やっぱり</a:t>
            </a:r>
            <a:r>
              <a:rPr kumimoji="1" lang="ja-JP" altLang="en-US" sz="2800" b="1" u="sng" dirty="0" smtClean="0"/>
              <a:t>ロータリーが一番という</a:t>
            </a:r>
            <a:r>
              <a:rPr kumimoji="1" lang="ja-JP" altLang="en-US" sz="2800" b="1" u="sng" dirty="0" smtClean="0">
                <a:solidFill>
                  <a:srgbClr val="FF0000"/>
                </a:solidFill>
              </a:rPr>
              <a:t>「評価」</a:t>
            </a:r>
            <a:r>
              <a:rPr kumimoji="1" lang="ja-JP" altLang="en-US" sz="2800" b="1" u="sng" dirty="0" smtClean="0"/>
              <a:t>を得る</a:t>
            </a:r>
            <a:endParaRPr kumimoji="1" lang="en-US" altLang="ja-JP" sz="2800" b="1" u="sng" dirty="0" smtClean="0"/>
          </a:p>
          <a:p>
            <a:pPr marL="0" indent="0">
              <a:buNone/>
            </a:pPr>
            <a:endParaRPr kumimoji="1" lang="en-US" altLang="ja-JP" dirty="0" smtClean="0"/>
          </a:p>
        </p:txBody>
      </p:sp>
    </p:spTree>
    <p:extLst>
      <p:ext uri="{BB962C8B-B14F-4D97-AF65-F5344CB8AC3E}">
        <p14:creationId xmlns:p14="http://schemas.microsoft.com/office/powerpoint/2010/main" val="2532156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Communications_white">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24209</TotalTime>
  <Words>2593</Words>
  <Application>Microsoft Office PowerPoint</Application>
  <PresentationFormat>画面に合わせる (4:3)</PresentationFormat>
  <Paragraphs>255</Paragraphs>
  <Slides>42</Slides>
  <Notes>35</Notes>
  <HiddenSlides>0</HiddenSlides>
  <MMClips>0</MMClips>
  <ScaleCrop>false</ScaleCrop>
  <HeadingPairs>
    <vt:vector size="8" baseType="variant">
      <vt:variant>
        <vt:lpstr>使用されているフォント</vt:lpstr>
      </vt:variant>
      <vt:variant>
        <vt:i4>13</vt:i4>
      </vt:variant>
      <vt:variant>
        <vt:lpstr>テーマ</vt:lpstr>
      </vt:variant>
      <vt:variant>
        <vt:i4>5</vt:i4>
      </vt:variant>
      <vt:variant>
        <vt:lpstr>埋め込まれた OLE サーバー</vt:lpstr>
      </vt:variant>
      <vt:variant>
        <vt:i4>1</vt:i4>
      </vt:variant>
      <vt:variant>
        <vt:lpstr>スライド タイトル</vt:lpstr>
      </vt:variant>
      <vt:variant>
        <vt:i4>42</vt:i4>
      </vt:variant>
    </vt:vector>
  </HeadingPairs>
  <TitlesOfParts>
    <vt:vector size="61" baseType="lpstr">
      <vt:lpstr>MS PGothic</vt:lpstr>
      <vt:lpstr>MS PGothic</vt:lpstr>
      <vt:lpstr>ＭＳ ゴシック</vt:lpstr>
      <vt:lpstr>ＭＳ 明朝</vt:lpstr>
      <vt:lpstr>ヒラギノ角ゴ Pro W3</vt:lpstr>
      <vt:lpstr>Arial</vt:lpstr>
      <vt:lpstr>Arial Narrow</vt:lpstr>
      <vt:lpstr>Arial Narrow Bold</vt:lpstr>
      <vt:lpstr>Calibri</vt:lpstr>
      <vt:lpstr>Century</vt:lpstr>
      <vt:lpstr>Georgia</vt:lpstr>
      <vt:lpstr>Helvetica</vt:lpstr>
      <vt:lpstr>Times New Roman</vt:lpstr>
      <vt:lpstr>Communications_white</vt:lpstr>
      <vt:lpstr>Custom Design</vt:lpstr>
      <vt:lpstr>2_Custom Design</vt:lpstr>
      <vt:lpstr>1_Custom Design</vt:lpstr>
      <vt:lpstr>3_Custom Design</vt:lpstr>
      <vt:lpstr>Microsoft Excel 97-2003 Worksheet</vt:lpstr>
      <vt:lpstr>職業奉仕の実践とパラダイムシフト  小船井　修一　RID２５００釧路ロータリークラブ </vt:lpstr>
      <vt:lpstr>, </vt:lpstr>
      <vt:lpstr>ロータリーの戦略計画の概要</vt:lpstr>
      <vt:lpstr>ロータリーの戦略計画</vt:lpstr>
      <vt:lpstr>中核的価値観</vt:lpstr>
      <vt:lpstr>戦略計画が目指すロータリーの姿</vt:lpstr>
      <vt:lpstr>ロータリーのストーリーを伝える⇒中核的価値観</vt:lpstr>
      <vt:lpstr>ブランドとボイス</vt:lpstr>
      <vt:lpstr>ロータリーのストーリーを伝える⇒ボイス</vt:lpstr>
      <vt:lpstr>源流の会の立ち位置</vt:lpstr>
      <vt:lpstr>   シェルドンの「職業奉仕の実践」 と「中核的価値観」 </vt:lpstr>
      <vt:lpstr>PowerPoint プレゼンテーション</vt:lpstr>
      <vt:lpstr>PowerPoint プレゼンテーション</vt:lpstr>
      <vt:lpstr>初期ロータリーの発展</vt:lpstr>
      <vt:lpstr>永遠の価値観を尊ぶ事</vt:lpstr>
      <vt:lpstr>He profits most Who serves best   </vt:lpstr>
      <vt:lpstr>顧客満足度と顧客ロイヤルティ</vt:lpstr>
      <vt:lpstr>顧客ロイヤルティ </vt:lpstr>
      <vt:lpstr>顧客満足・ロイヤルティの向上が利益の源泉</vt:lpstr>
      <vt:lpstr>カスタマーディライト</vt:lpstr>
      <vt:lpstr>職業奉仕の実践</vt:lpstr>
      <vt:lpstr>「変化」への「対応」「適応」 パラダイムシフトへの理解 </vt:lpstr>
      <vt:lpstr>パラダイムシフト</vt:lpstr>
      <vt:lpstr>技術革新と社会の変化</vt:lpstr>
      <vt:lpstr>パラダイムシフト（人口減と高齢化）</vt:lpstr>
      <vt:lpstr>人口減少と急激な高齢化</vt:lpstr>
      <vt:lpstr>会社企業数の推移</vt:lpstr>
      <vt:lpstr>商工会議所会員数推移 （釧路商工会議所）</vt:lpstr>
      <vt:lpstr>全国商工会・会員数推移</vt:lpstr>
      <vt:lpstr>日本の会員数の推移</vt:lpstr>
      <vt:lpstr>人口1万人当りロータリーアン数 都市部と地方の2局化</vt:lpstr>
      <vt:lpstr>1921年エジンバラ大会スピーチ</vt:lpstr>
      <vt:lpstr>ダーウィンの進化論から</vt:lpstr>
      <vt:lpstr>PowerPoint プレゼンテーション</vt:lpstr>
      <vt:lpstr>ロータリーの変化</vt:lpstr>
      <vt:lpstr>PowerPoint プレゼンテーション</vt:lpstr>
      <vt:lpstr>シェルドンの1921年エジンバラ大会スピーチ</vt:lpstr>
      <vt:lpstr>２３－３４第４項 </vt:lpstr>
      <vt:lpstr>パラダイムシフトへの対応</vt:lpstr>
      <vt:lpstr>PowerPoint プレゼンテーション</vt:lpstr>
      <vt:lpstr>　ロータリーに輝きを</vt:lpstr>
      <vt:lpstr>ロータリーの未来</vt:lpstr>
    </vt:vector>
  </TitlesOfParts>
  <Company>Rotary International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 WS-06</dc:creator>
  <cp:lastModifiedBy>shuichi kobunai</cp:lastModifiedBy>
  <cp:revision>1072</cp:revision>
  <cp:lastPrinted>2014-08-04T21:27:04Z</cp:lastPrinted>
  <dcterms:created xsi:type="dcterms:W3CDTF">2010-04-16T20:11:30Z</dcterms:created>
  <dcterms:modified xsi:type="dcterms:W3CDTF">2015-04-05T09:25:20Z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Bob Kiolbassa</vt:lpwstr>
  </property>
  <property fmtid="{D5CDD505-2E9C-101B-9397-08002B2CF9AE}" pid="3" name="WhenToUse">
    <vt:lpwstr>Powerpoint template using the new brand guidelines. This presentation has a cloud gray background on the cover and white background on other slides.</vt:lpwstr>
  </property>
  <property fmtid="{D5CDD505-2E9C-101B-9397-08002B2CF9AE}" pid="4" name="Description0">
    <vt:lpwstr>Powerpoint template using the new brand guidelines. This presentation has a cloud gray background on the cover and white background on other slides.</vt:lpwstr>
  </property>
  <property fmtid="{D5CDD505-2E9C-101B-9397-08002B2CF9AE}" pid="5" name="Status">
    <vt:lpwstr>In Review</vt:lpwstr>
  </property>
</Properties>
</file>