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257" r:id="rId2"/>
    <p:sldId id="256" r:id="rId3"/>
    <p:sldId id="271" r:id="rId4"/>
    <p:sldId id="302" r:id="rId5"/>
    <p:sldId id="303" r:id="rId6"/>
    <p:sldId id="316" r:id="rId7"/>
    <p:sldId id="284" r:id="rId8"/>
    <p:sldId id="286" r:id="rId9"/>
    <p:sldId id="285" r:id="rId10"/>
    <p:sldId id="274" r:id="rId11"/>
    <p:sldId id="275" r:id="rId12"/>
    <p:sldId id="317" r:id="rId13"/>
    <p:sldId id="276" r:id="rId14"/>
    <p:sldId id="277" r:id="rId15"/>
    <p:sldId id="278" r:id="rId16"/>
    <p:sldId id="292" r:id="rId17"/>
    <p:sldId id="304" r:id="rId18"/>
    <p:sldId id="305" r:id="rId19"/>
    <p:sldId id="318" r:id="rId20"/>
    <p:sldId id="260" r:id="rId21"/>
    <p:sldId id="261" r:id="rId22"/>
    <p:sldId id="263" r:id="rId23"/>
    <p:sldId id="266" r:id="rId24"/>
    <p:sldId id="265" r:id="rId25"/>
    <p:sldId id="264" r:id="rId26"/>
    <p:sldId id="280" r:id="rId27"/>
    <p:sldId id="272" r:id="rId28"/>
    <p:sldId id="288" r:id="rId29"/>
    <p:sldId id="273" r:id="rId30"/>
    <p:sldId id="262" r:id="rId31"/>
    <p:sldId id="267" r:id="rId32"/>
    <p:sldId id="297" r:id="rId33"/>
    <p:sldId id="289" r:id="rId34"/>
    <p:sldId id="287" r:id="rId35"/>
    <p:sldId id="324" r:id="rId36"/>
    <p:sldId id="326" r:id="rId37"/>
    <p:sldId id="327" r:id="rId38"/>
    <p:sldId id="335" r:id="rId39"/>
    <p:sldId id="329" r:id="rId40"/>
    <p:sldId id="330" r:id="rId41"/>
    <p:sldId id="328" r:id="rId42"/>
    <p:sldId id="332" r:id="rId43"/>
    <p:sldId id="300" r:id="rId44"/>
    <p:sldId id="293" r:id="rId45"/>
    <p:sldId id="298" r:id="rId46"/>
    <p:sldId id="299" r:id="rId47"/>
    <p:sldId id="320" r:id="rId48"/>
    <p:sldId id="337" r:id="rId49"/>
    <p:sldId id="295" r:id="rId50"/>
    <p:sldId id="296" r:id="rId51"/>
    <p:sldId id="307" r:id="rId52"/>
    <p:sldId id="291" r:id="rId53"/>
    <p:sldId id="319" r:id="rId54"/>
    <p:sldId id="290" r:id="rId55"/>
    <p:sldId id="336" r:id="rId56"/>
    <p:sldId id="333" r:id="rId57"/>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28" d="100"/>
          <a:sy n="128" d="100"/>
        </p:scale>
        <p:origin x="1116" y="126"/>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BAA9FE27-D344-4638-9D93-9B0ECE71F91F}" type="datetimeFigureOut">
              <a:rPr kumimoji="1" lang="ja-JP" altLang="en-US" smtClean="0"/>
              <a:t>2015/10/15</a:t>
            </a:fld>
            <a:endParaRPr kumimoji="1" lang="ja-JP" altLang="en-US"/>
          </a:p>
        </p:txBody>
      </p:sp>
      <p:sp>
        <p:nvSpPr>
          <p:cNvPr id="4" name="フッター プレースホルダー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A4A34818-EEE9-49B3-B3D7-FC4F77D7DDF6}" type="slidenum">
              <a:rPr kumimoji="1" lang="ja-JP" altLang="en-US" smtClean="0"/>
              <a:t>‹#›</a:t>
            </a:fld>
            <a:endParaRPr kumimoji="1" lang="ja-JP" altLang="en-US"/>
          </a:p>
        </p:txBody>
      </p:sp>
    </p:spTree>
    <p:extLst>
      <p:ext uri="{BB962C8B-B14F-4D97-AF65-F5344CB8AC3E}">
        <p14:creationId xmlns:p14="http://schemas.microsoft.com/office/powerpoint/2010/main" val="504450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007CCED6-2F5B-4020-A43A-337F6EEF7230}" type="datetimeFigureOut">
              <a:rPr kumimoji="1" lang="ja-JP" altLang="en-US" smtClean="0"/>
              <a:t>2015/10/15</a:t>
            </a:fld>
            <a:endParaRPr kumimoji="1" lang="ja-JP" altLang="en-US"/>
          </a:p>
        </p:txBody>
      </p:sp>
      <p:sp>
        <p:nvSpPr>
          <p:cNvPr id="4" name="スライド イメージ プレースホルダー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E20B55F2-5380-432D-A9DB-ADEBE4F3A7FF}" type="slidenum">
              <a:rPr kumimoji="1" lang="ja-JP" altLang="en-US" smtClean="0"/>
              <a:t>‹#›</a:t>
            </a:fld>
            <a:endParaRPr kumimoji="1" lang="ja-JP" altLang="en-US"/>
          </a:p>
        </p:txBody>
      </p:sp>
    </p:spTree>
    <p:extLst>
      <p:ext uri="{BB962C8B-B14F-4D97-AF65-F5344CB8AC3E}">
        <p14:creationId xmlns:p14="http://schemas.microsoft.com/office/powerpoint/2010/main" val="22566300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CAE2FCC-F80C-4F99-BC87-1AE39B73231E}" type="datetimeFigureOut">
              <a:rPr kumimoji="1" lang="ja-JP" altLang="en-US" smtClean="0"/>
              <a:t>2015/10/15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39D8EEB-40DA-4921-B422-E54B615FF2DE}" type="slidenum">
              <a:rPr kumimoji="1" lang="ja-JP" altLang="en-US" smtClean="0"/>
              <a:t>‹#›</a:t>
            </a:fld>
            <a:endParaRPr kumimoji="1" lang="ja-JP" altLang="en-US"/>
          </a:p>
        </p:txBody>
      </p:sp>
    </p:spTree>
    <p:extLst>
      <p:ext uri="{BB962C8B-B14F-4D97-AF65-F5344CB8AC3E}">
        <p14:creationId xmlns:p14="http://schemas.microsoft.com/office/powerpoint/2010/main" val="4010558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CAE2FCC-F80C-4F99-BC87-1AE39B73231E}" type="datetimeFigureOut">
              <a:rPr kumimoji="1" lang="ja-JP" altLang="en-US" smtClean="0"/>
              <a:t>2015/10/15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39D8EEB-40DA-4921-B422-E54B615FF2DE}" type="slidenum">
              <a:rPr kumimoji="1" lang="ja-JP" altLang="en-US" smtClean="0"/>
              <a:t>‹#›</a:t>
            </a:fld>
            <a:endParaRPr kumimoji="1" lang="ja-JP" altLang="en-US"/>
          </a:p>
        </p:txBody>
      </p:sp>
    </p:spTree>
    <p:extLst>
      <p:ext uri="{BB962C8B-B14F-4D97-AF65-F5344CB8AC3E}">
        <p14:creationId xmlns:p14="http://schemas.microsoft.com/office/powerpoint/2010/main" val="375726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CAE2FCC-F80C-4F99-BC87-1AE39B73231E}" type="datetimeFigureOut">
              <a:rPr kumimoji="1" lang="ja-JP" altLang="en-US" smtClean="0"/>
              <a:t>2015/10/15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39D8EEB-40DA-4921-B422-E54B615FF2DE}" type="slidenum">
              <a:rPr kumimoji="1" lang="ja-JP" altLang="en-US" smtClean="0"/>
              <a:t>‹#›</a:t>
            </a:fld>
            <a:endParaRPr kumimoji="1" lang="ja-JP" altLang="en-US"/>
          </a:p>
        </p:txBody>
      </p:sp>
    </p:spTree>
    <p:extLst>
      <p:ext uri="{BB962C8B-B14F-4D97-AF65-F5344CB8AC3E}">
        <p14:creationId xmlns:p14="http://schemas.microsoft.com/office/powerpoint/2010/main" val="3400050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ー 2"/>
          <p:cNvSpPr>
            <a:spLocks noGrp="1"/>
          </p:cNvSpPr>
          <p:nvPr>
            <p:ph type="dt" sz="half" idx="10"/>
          </p:nvPr>
        </p:nvSpPr>
        <p:spPr>
          <a:xfrm>
            <a:off x="457200" y="6245225"/>
            <a:ext cx="2133600" cy="476250"/>
          </a:xfrm>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a:xfrm>
            <a:off x="3124200" y="6245225"/>
            <a:ext cx="2895600" cy="476250"/>
          </a:xfrm>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a:xfrm>
            <a:off x="6553200" y="6245225"/>
            <a:ext cx="2133600" cy="476250"/>
          </a:xfrm>
        </p:spPr>
        <p:txBody>
          <a:bodyPr/>
          <a:lstStyle>
            <a:lvl1pPr>
              <a:defRPr/>
            </a:lvl1pPr>
          </a:lstStyle>
          <a:p>
            <a:fld id="{03E9A176-FB81-44A7-A856-B03AC368BBB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86566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CAE2FCC-F80C-4F99-BC87-1AE39B73231E}" type="datetimeFigureOut">
              <a:rPr kumimoji="1" lang="ja-JP" altLang="en-US" smtClean="0"/>
              <a:t>2015/10/15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39D8EEB-40DA-4921-B422-E54B615FF2DE}" type="slidenum">
              <a:rPr kumimoji="1" lang="ja-JP" altLang="en-US" smtClean="0"/>
              <a:t>‹#›</a:t>
            </a:fld>
            <a:endParaRPr kumimoji="1" lang="ja-JP" altLang="en-US"/>
          </a:p>
        </p:txBody>
      </p:sp>
    </p:spTree>
    <p:extLst>
      <p:ext uri="{BB962C8B-B14F-4D97-AF65-F5344CB8AC3E}">
        <p14:creationId xmlns:p14="http://schemas.microsoft.com/office/powerpoint/2010/main" val="10719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CAE2FCC-F80C-4F99-BC87-1AE39B73231E}" type="datetimeFigureOut">
              <a:rPr kumimoji="1" lang="ja-JP" altLang="en-US" smtClean="0"/>
              <a:t>2015/10/15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39D8EEB-40DA-4921-B422-E54B615FF2DE}" type="slidenum">
              <a:rPr kumimoji="1" lang="ja-JP" altLang="en-US" smtClean="0"/>
              <a:t>‹#›</a:t>
            </a:fld>
            <a:endParaRPr kumimoji="1" lang="ja-JP" altLang="en-US"/>
          </a:p>
        </p:txBody>
      </p:sp>
    </p:spTree>
    <p:extLst>
      <p:ext uri="{BB962C8B-B14F-4D97-AF65-F5344CB8AC3E}">
        <p14:creationId xmlns:p14="http://schemas.microsoft.com/office/powerpoint/2010/main" val="254302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CAE2FCC-F80C-4F99-BC87-1AE39B73231E}" type="datetimeFigureOut">
              <a:rPr kumimoji="1" lang="ja-JP" altLang="en-US" smtClean="0"/>
              <a:t>2015/10/15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39D8EEB-40DA-4921-B422-E54B615FF2DE}" type="slidenum">
              <a:rPr kumimoji="1" lang="ja-JP" altLang="en-US" smtClean="0"/>
              <a:t>‹#›</a:t>
            </a:fld>
            <a:endParaRPr kumimoji="1" lang="ja-JP" altLang="en-US"/>
          </a:p>
        </p:txBody>
      </p:sp>
    </p:spTree>
    <p:extLst>
      <p:ext uri="{BB962C8B-B14F-4D97-AF65-F5344CB8AC3E}">
        <p14:creationId xmlns:p14="http://schemas.microsoft.com/office/powerpoint/2010/main" val="315399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CAE2FCC-F80C-4F99-BC87-1AE39B73231E}" type="datetimeFigureOut">
              <a:rPr kumimoji="1" lang="ja-JP" altLang="en-US" smtClean="0"/>
              <a:t>2015/10/15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39D8EEB-40DA-4921-B422-E54B615FF2DE}" type="slidenum">
              <a:rPr kumimoji="1" lang="ja-JP" altLang="en-US" smtClean="0"/>
              <a:t>‹#›</a:t>
            </a:fld>
            <a:endParaRPr kumimoji="1" lang="ja-JP" altLang="en-US"/>
          </a:p>
        </p:txBody>
      </p:sp>
    </p:spTree>
    <p:extLst>
      <p:ext uri="{BB962C8B-B14F-4D97-AF65-F5344CB8AC3E}">
        <p14:creationId xmlns:p14="http://schemas.microsoft.com/office/powerpoint/2010/main" val="147928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CAE2FCC-F80C-4F99-BC87-1AE39B73231E}" type="datetimeFigureOut">
              <a:rPr kumimoji="1" lang="ja-JP" altLang="en-US" smtClean="0"/>
              <a:t>2015/10/15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39D8EEB-40DA-4921-B422-E54B615FF2DE}" type="slidenum">
              <a:rPr kumimoji="1" lang="ja-JP" altLang="en-US" smtClean="0"/>
              <a:t>‹#›</a:t>
            </a:fld>
            <a:endParaRPr kumimoji="1" lang="ja-JP" altLang="en-US"/>
          </a:p>
        </p:txBody>
      </p:sp>
    </p:spTree>
    <p:extLst>
      <p:ext uri="{BB962C8B-B14F-4D97-AF65-F5344CB8AC3E}">
        <p14:creationId xmlns:p14="http://schemas.microsoft.com/office/powerpoint/2010/main" val="44290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E2FCC-F80C-4F99-BC87-1AE39B73231E}" type="datetimeFigureOut">
              <a:rPr kumimoji="1" lang="ja-JP" altLang="en-US" smtClean="0"/>
              <a:t>2015/10/15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39D8EEB-40DA-4921-B422-E54B615FF2DE}" type="slidenum">
              <a:rPr kumimoji="1" lang="ja-JP" altLang="en-US" smtClean="0"/>
              <a:t>‹#›</a:t>
            </a:fld>
            <a:endParaRPr kumimoji="1" lang="ja-JP" altLang="en-US"/>
          </a:p>
        </p:txBody>
      </p:sp>
    </p:spTree>
    <p:extLst>
      <p:ext uri="{BB962C8B-B14F-4D97-AF65-F5344CB8AC3E}">
        <p14:creationId xmlns:p14="http://schemas.microsoft.com/office/powerpoint/2010/main" val="3173613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CAE2FCC-F80C-4F99-BC87-1AE39B73231E}" type="datetimeFigureOut">
              <a:rPr kumimoji="1" lang="ja-JP" altLang="en-US" smtClean="0"/>
              <a:t>2015/10/15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39D8EEB-40DA-4921-B422-E54B615FF2DE}" type="slidenum">
              <a:rPr kumimoji="1" lang="ja-JP" altLang="en-US" smtClean="0"/>
              <a:t>‹#›</a:t>
            </a:fld>
            <a:endParaRPr kumimoji="1" lang="ja-JP" altLang="en-US"/>
          </a:p>
        </p:txBody>
      </p:sp>
    </p:spTree>
    <p:extLst>
      <p:ext uri="{BB962C8B-B14F-4D97-AF65-F5344CB8AC3E}">
        <p14:creationId xmlns:p14="http://schemas.microsoft.com/office/powerpoint/2010/main" val="2509359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CAE2FCC-F80C-4F99-BC87-1AE39B73231E}" type="datetimeFigureOut">
              <a:rPr kumimoji="1" lang="ja-JP" altLang="en-US" smtClean="0"/>
              <a:t>2015/10/15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39D8EEB-40DA-4921-B422-E54B615FF2DE}" type="slidenum">
              <a:rPr kumimoji="1" lang="ja-JP" altLang="en-US" smtClean="0"/>
              <a:t>‹#›</a:t>
            </a:fld>
            <a:endParaRPr kumimoji="1" lang="ja-JP" altLang="en-US"/>
          </a:p>
        </p:txBody>
      </p:sp>
    </p:spTree>
    <p:extLst>
      <p:ext uri="{BB962C8B-B14F-4D97-AF65-F5344CB8AC3E}">
        <p14:creationId xmlns:p14="http://schemas.microsoft.com/office/powerpoint/2010/main" val="1982249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E2FCC-F80C-4F99-BC87-1AE39B73231E}" type="datetimeFigureOut">
              <a:rPr kumimoji="1" lang="ja-JP" altLang="en-US" smtClean="0"/>
              <a:t>2015/10/15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D8EEB-40DA-4921-B422-E54B615FF2DE}" type="slidenum">
              <a:rPr kumimoji="1" lang="ja-JP" altLang="en-US" smtClean="0"/>
              <a:t>‹#›</a:t>
            </a:fld>
            <a:endParaRPr kumimoji="1" lang="ja-JP" altLang="en-US"/>
          </a:p>
        </p:txBody>
      </p:sp>
    </p:spTree>
    <p:extLst>
      <p:ext uri="{BB962C8B-B14F-4D97-AF65-F5344CB8AC3E}">
        <p14:creationId xmlns:p14="http://schemas.microsoft.com/office/powerpoint/2010/main" val="2127465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slide" Target="slide12.xml"/><Relationship Id="rId18" Type="http://schemas.openxmlformats.org/officeDocument/2006/relationships/slide" Target="slide18.xml"/><Relationship Id="rId26" Type="http://schemas.openxmlformats.org/officeDocument/2006/relationships/slide" Target="slide27.xml"/><Relationship Id="rId39" Type="http://schemas.openxmlformats.org/officeDocument/2006/relationships/slide" Target="slide43.xml"/><Relationship Id="rId3" Type="http://schemas.openxmlformats.org/officeDocument/2006/relationships/slide" Target="slide7.xml"/><Relationship Id="rId21" Type="http://schemas.openxmlformats.org/officeDocument/2006/relationships/slide" Target="slide22.xml"/><Relationship Id="rId34" Type="http://schemas.openxmlformats.org/officeDocument/2006/relationships/slide" Target="slide38.xml"/><Relationship Id="rId42" Type="http://schemas.openxmlformats.org/officeDocument/2006/relationships/slide" Target="slide48.xml"/><Relationship Id="rId47" Type="http://schemas.openxmlformats.org/officeDocument/2006/relationships/slide" Target="slide54.xml"/><Relationship Id="rId7" Type="http://schemas.openxmlformats.org/officeDocument/2006/relationships/slide" Target="slide53.xml"/><Relationship Id="rId12" Type="http://schemas.openxmlformats.org/officeDocument/2006/relationships/slide" Target="slide11.xml"/><Relationship Id="rId17" Type="http://schemas.openxmlformats.org/officeDocument/2006/relationships/slide" Target="slide16.xml"/><Relationship Id="rId25" Type="http://schemas.openxmlformats.org/officeDocument/2006/relationships/slide" Target="slide26.xml"/><Relationship Id="rId33" Type="http://schemas.openxmlformats.org/officeDocument/2006/relationships/slide" Target="slide36.xml"/><Relationship Id="rId38" Type="http://schemas.openxmlformats.org/officeDocument/2006/relationships/slide" Target="slide42.xml"/><Relationship Id="rId46" Type="http://schemas.openxmlformats.org/officeDocument/2006/relationships/slide" Target="slide52.xml"/><Relationship Id="rId2" Type="http://schemas.openxmlformats.org/officeDocument/2006/relationships/slide" Target="slide3.xml"/><Relationship Id="rId16" Type="http://schemas.openxmlformats.org/officeDocument/2006/relationships/slide" Target="slide15.xml"/><Relationship Id="rId20" Type="http://schemas.openxmlformats.org/officeDocument/2006/relationships/slide" Target="slide21.xml"/><Relationship Id="rId29" Type="http://schemas.openxmlformats.org/officeDocument/2006/relationships/slide" Target="slide30.xml"/><Relationship Id="rId41" Type="http://schemas.openxmlformats.org/officeDocument/2006/relationships/slide" Target="slide47.xml"/><Relationship Id="rId1" Type="http://schemas.openxmlformats.org/officeDocument/2006/relationships/slideLayout" Target="../slideLayouts/slideLayout4.xml"/><Relationship Id="rId6" Type="http://schemas.openxmlformats.org/officeDocument/2006/relationships/slide" Target="slide34.xml"/><Relationship Id="rId11" Type="http://schemas.openxmlformats.org/officeDocument/2006/relationships/slide" Target="slide9.xml"/><Relationship Id="rId24" Type="http://schemas.openxmlformats.org/officeDocument/2006/relationships/slide" Target="slide25.xml"/><Relationship Id="rId32" Type="http://schemas.openxmlformats.org/officeDocument/2006/relationships/slide" Target="slide35.xml"/><Relationship Id="rId37" Type="http://schemas.openxmlformats.org/officeDocument/2006/relationships/slide" Target="slide41.xml"/><Relationship Id="rId40" Type="http://schemas.openxmlformats.org/officeDocument/2006/relationships/slide" Target="slide44.xml"/><Relationship Id="rId45" Type="http://schemas.openxmlformats.org/officeDocument/2006/relationships/slide" Target="slide51.xml"/><Relationship Id="rId5" Type="http://schemas.openxmlformats.org/officeDocument/2006/relationships/slide" Target="slide20.xml"/><Relationship Id="rId15" Type="http://schemas.openxmlformats.org/officeDocument/2006/relationships/slide" Target="slide14.xml"/><Relationship Id="rId23" Type="http://schemas.openxmlformats.org/officeDocument/2006/relationships/slide" Target="slide24.xml"/><Relationship Id="rId28" Type="http://schemas.openxmlformats.org/officeDocument/2006/relationships/slide" Target="slide29.xml"/><Relationship Id="rId36" Type="http://schemas.openxmlformats.org/officeDocument/2006/relationships/slide" Target="slide40.xml"/><Relationship Id="rId49" Type="http://schemas.openxmlformats.org/officeDocument/2006/relationships/slide" Target="slide56.xml"/><Relationship Id="rId10" Type="http://schemas.openxmlformats.org/officeDocument/2006/relationships/slide" Target="slide8.xml"/><Relationship Id="rId19" Type="http://schemas.openxmlformats.org/officeDocument/2006/relationships/slide" Target="slide19.xml"/><Relationship Id="rId31" Type="http://schemas.openxmlformats.org/officeDocument/2006/relationships/slide" Target="slide32.xml"/><Relationship Id="rId44" Type="http://schemas.openxmlformats.org/officeDocument/2006/relationships/slide" Target="slide50.xml"/><Relationship Id="rId4" Type="http://schemas.openxmlformats.org/officeDocument/2006/relationships/slide" Target="slide10.xml"/><Relationship Id="rId9" Type="http://schemas.openxmlformats.org/officeDocument/2006/relationships/slide" Target="slide5.xml"/><Relationship Id="rId14" Type="http://schemas.openxmlformats.org/officeDocument/2006/relationships/slide" Target="slide13.xml"/><Relationship Id="rId22" Type="http://schemas.openxmlformats.org/officeDocument/2006/relationships/slide" Target="slide23.xml"/><Relationship Id="rId27" Type="http://schemas.openxmlformats.org/officeDocument/2006/relationships/slide" Target="slide28.xml"/><Relationship Id="rId30" Type="http://schemas.openxmlformats.org/officeDocument/2006/relationships/slide" Target="slide31.xml"/><Relationship Id="rId35" Type="http://schemas.openxmlformats.org/officeDocument/2006/relationships/slide" Target="slide39.xml"/><Relationship Id="rId43" Type="http://schemas.openxmlformats.org/officeDocument/2006/relationships/slide" Target="slide49.xml"/><Relationship Id="rId48" Type="http://schemas.openxmlformats.org/officeDocument/2006/relationships/slide" Target="slide55.xml"/><Relationship Id="rId8"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slide" Target="slide2.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683568" y="2564904"/>
            <a:ext cx="770485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smtClean="0"/>
              <a:t>ロータリー運動の論点</a:t>
            </a:r>
            <a:endParaRPr kumimoji="1" lang="ja-JP" altLang="en-US" sz="5400" b="1" dirty="0"/>
          </a:p>
        </p:txBody>
      </p:sp>
      <p:sp>
        <p:nvSpPr>
          <p:cNvPr id="5" name="正方形/長方形 4"/>
          <p:cNvSpPr/>
          <p:nvPr/>
        </p:nvSpPr>
        <p:spPr>
          <a:xfrm>
            <a:off x="1619672" y="3645024"/>
            <a:ext cx="5904655"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t>2015/10/17</a:t>
            </a:r>
          </a:p>
          <a:p>
            <a:pPr algn="ctr"/>
            <a:r>
              <a:rPr lang="ja-JP" altLang="en-US" sz="2400" dirty="0" smtClean="0"/>
              <a:t>東京京浜ロータリークラブ</a:t>
            </a:r>
            <a:endParaRPr lang="en-US" altLang="ja-JP" sz="2400" dirty="0" smtClean="0"/>
          </a:p>
          <a:p>
            <a:pPr algn="ctr"/>
            <a:r>
              <a:rPr kumimoji="1" lang="ja-JP" altLang="en-US" sz="2400" dirty="0" smtClean="0"/>
              <a:t>木村　準</a:t>
            </a:r>
            <a:endParaRPr kumimoji="1" lang="ja-JP" altLang="en-US" sz="2400" dirty="0"/>
          </a:p>
        </p:txBody>
      </p:sp>
    </p:spTree>
    <p:extLst>
      <p:ext uri="{BB962C8B-B14F-4D97-AF65-F5344CB8AC3E}">
        <p14:creationId xmlns:p14="http://schemas.microsoft.com/office/powerpoint/2010/main" val="4245654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fontScale="90000"/>
          </a:bodyPr>
          <a:lstStyle/>
          <a:p>
            <a:r>
              <a:rPr lang="ja-JP" altLang="en-US" dirty="0" smtClean="0">
                <a:solidFill>
                  <a:schemeClr val="bg1"/>
                </a:solidFill>
              </a:rPr>
              <a:t>論点</a:t>
            </a:r>
            <a:r>
              <a:rPr lang="ja-JP" altLang="en-US" dirty="0">
                <a:solidFill>
                  <a:schemeClr val="bg1"/>
                </a:solidFill>
              </a:rPr>
              <a:t>３</a:t>
            </a:r>
            <a:r>
              <a:rPr lang="en-US" altLang="ja-JP" dirty="0" smtClean="0">
                <a:solidFill>
                  <a:schemeClr val="bg1"/>
                </a:solidFill>
              </a:rPr>
              <a:t/>
            </a:r>
            <a:br>
              <a:rPr lang="en-US" altLang="ja-JP" dirty="0" smtClean="0">
                <a:solidFill>
                  <a:schemeClr val="bg1"/>
                </a:solidFill>
              </a:rPr>
            </a:br>
            <a:r>
              <a:rPr lang="en-US" altLang="ja-JP" dirty="0">
                <a:solidFill>
                  <a:schemeClr val="bg1"/>
                </a:solidFill>
              </a:rPr>
              <a:t/>
            </a:r>
            <a:br>
              <a:rPr lang="en-US" altLang="ja-JP" dirty="0">
                <a:solidFill>
                  <a:schemeClr val="bg1"/>
                </a:solidFill>
              </a:rPr>
            </a:br>
            <a:r>
              <a:rPr lang="en-US" altLang="ja-JP" b="1" dirty="0" smtClean="0">
                <a:solidFill>
                  <a:schemeClr val="bg1"/>
                </a:solidFill>
              </a:rPr>
              <a:t>I serve. We serve</a:t>
            </a:r>
            <a:endParaRPr kumimoji="1" lang="ja-JP" altLang="en-US" b="1" dirty="0">
              <a:solidFill>
                <a:schemeClr val="bg1"/>
              </a:solidFill>
            </a:endParaRPr>
          </a:p>
        </p:txBody>
      </p:sp>
      <p:sp>
        <p:nvSpPr>
          <p:cNvPr id="5" name="サブタイトル 4"/>
          <p:cNvSpPr>
            <a:spLocks noGrp="1"/>
          </p:cNvSpPr>
          <p:nvPr>
            <p:ph type="subTitle" idx="1"/>
          </p:nvPr>
        </p:nvSpPr>
        <p:spPr>
          <a:xfrm>
            <a:off x="4021111" y="8916051"/>
            <a:ext cx="6858000" cy="1655762"/>
          </a:xfrm>
        </p:spPr>
        <p:txBody>
          <a:bodyPr/>
          <a:lstStyle/>
          <a:p>
            <a:endParaRPr kumimoji="1" lang="ja-JP" altLang="en-US" dirty="0"/>
          </a:p>
        </p:txBody>
      </p:sp>
      <p:sp>
        <p:nvSpPr>
          <p:cNvPr id="2" name="正方形/長方形 1">
            <a:hlinkClick r:id="rId2" action="ppaction://hlinksldjump"/>
          </p:cNvPr>
          <p:cNvSpPr/>
          <p:nvPr/>
        </p:nvSpPr>
        <p:spPr>
          <a:xfrm>
            <a:off x="8919148" y="6708098"/>
            <a:ext cx="224852" cy="149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http://blogimg.goo.ne.jp/user_image/6a/5e/f003b8ab52ca0b731a59bc63825414d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951" y="3635116"/>
            <a:ext cx="4482059" cy="307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665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二つの　</a:t>
            </a:r>
            <a:r>
              <a:rPr kumimoji="1" lang="en-US" altLang="ja-JP" sz="6000" dirty="0" smtClean="0">
                <a:solidFill>
                  <a:srgbClr val="0070C0"/>
                </a:solidFill>
              </a:rPr>
              <a:t>I Serve</a:t>
            </a:r>
            <a:endParaRPr kumimoji="1" lang="ja-JP" altLang="en-US" sz="6000" dirty="0">
              <a:solidFill>
                <a:srgbClr val="0070C0"/>
              </a:solidFill>
            </a:endParaRPr>
          </a:p>
        </p:txBody>
      </p:sp>
      <p:sp>
        <p:nvSpPr>
          <p:cNvPr id="3" name="コンテンツ プレースホルダー 2"/>
          <p:cNvSpPr>
            <a:spLocks noGrp="1"/>
          </p:cNvSpPr>
          <p:nvPr>
            <p:ph idx="1"/>
          </p:nvPr>
        </p:nvSpPr>
        <p:spPr/>
        <p:txBody>
          <a:bodyPr/>
          <a:lstStyle/>
          <a:p>
            <a:pPr marL="0" indent="0">
              <a:buNone/>
            </a:pPr>
            <a:endParaRPr lang="en-US" altLang="ja-JP" dirty="0" smtClean="0"/>
          </a:p>
          <a:p>
            <a:pPr marL="0" indent="0">
              <a:buNone/>
            </a:pPr>
            <a:r>
              <a:rPr lang="ja-JP" altLang="en-US" dirty="0" smtClean="0"/>
              <a:t>■　「職業奉仕は　</a:t>
            </a:r>
            <a:r>
              <a:rPr lang="en-US" altLang="ja-JP" dirty="0" smtClean="0"/>
              <a:t>I Serve</a:t>
            </a:r>
            <a:r>
              <a:rPr lang="ja-JP" altLang="en-US" dirty="0"/>
              <a:t>」</a:t>
            </a:r>
            <a:endParaRPr lang="en-US" altLang="ja-JP" dirty="0" smtClean="0"/>
          </a:p>
          <a:p>
            <a:endParaRPr lang="en-US" altLang="ja-JP" dirty="0"/>
          </a:p>
          <a:p>
            <a:endParaRPr lang="en-US" altLang="ja-JP" dirty="0" smtClean="0"/>
          </a:p>
          <a:p>
            <a:endParaRPr lang="en-US" altLang="ja-JP" dirty="0"/>
          </a:p>
          <a:p>
            <a:pPr marL="0" indent="0">
              <a:buNone/>
            </a:pPr>
            <a:r>
              <a:rPr lang="ja-JP" altLang="en-US" dirty="0" smtClean="0"/>
              <a:t>■　「ロータリーは</a:t>
            </a:r>
            <a:r>
              <a:rPr lang="en-US" altLang="ja-JP" dirty="0" smtClean="0"/>
              <a:t>I Serve</a:t>
            </a:r>
            <a:r>
              <a:rPr lang="ja-JP" altLang="en-US" dirty="0" err="1" smtClean="0"/>
              <a:t>、</a:t>
            </a:r>
            <a:r>
              <a:rPr lang="ja-JP" altLang="en-US" dirty="0" smtClean="0"/>
              <a:t>ライオンズは</a:t>
            </a:r>
            <a:r>
              <a:rPr lang="en-US" altLang="ja-JP" dirty="0" smtClean="0"/>
              <a:t>We Serve</a:t>
            </a:r>
            <a:r>
              <a:rPr lang="ja-JP" altLang="en-US" dirty="0" smtClean="0"/>
              <a:t>」</a:t>
            </a:r>
            <a:endParaRPr lang="en-US" altLang="ja-JP" dirty="0" smtClean="0"/>
          </a:p>
        </p:txBody>
      </p:sp>
      <p:sp>
        <p:nvSpPr>
          <p:cNvPr id="4" name="正方形/長方形 3">
            <a:hlinkClick r:id="rId2" action="ppaction://hlinksldjump"/>
          </p:cNvPr>
          <p:cNvSpPr/>
          <p:nvPr/>
        </p:nvSpPr>
        <p:spPr>
          <a:xfrm>
            <a:off x="8962768" y="6689124"/>
            <a:ext cx="181232" cy="168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0401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72622"/>
            <a:ext cx="9031573" cy="444342"/>
          </a:xfrm>
        </p:spPr>
        <p:txBody>
          <a:bodyPr>
            <a:noAutofit/>
          </a:bodyPr>
          <a:lstStyle/>
          <a:p>
            <a:r>
              <a:rPr lang="ja-JP" altLang="en-US" sz="3600" dirty="0" smtClean="0">
                <a:solidFill>
                  <a:srgbClr val="0070C0"/>
                </a:solidFill>
              </a:rPr>
              <a:t>２８４０地区本田 </a:t>
            </a:r>
            <a:r>
              <a:rPr lang="ja-JP" altLang="en-US" sz="3600" dirty="0">
                <a:solidFill>
                  <a:srgbClr val="0070C0"/>
                </a:solidFill>
              </a:rPr>
              <a:t>博</a:t>
            </a:r>
            <a:r>
              <a:rPr lang="ja-JP" altLang="en-US" sz="3600" dirty="0" smtClean="0">
                <a:solidFill>
                  <a:srgbClr val="0070C0"/>
                </a:solidFill>
              </a:rPr>
              <a:t>己</a:t>
            </a:r>
            <a:r>
              <a:rPr lang="en-US" altLang="ja-JP" sz="3600" dirty="0" smtClean="0">
                <a:solidFill>
                  <a:srgbClr val="0070C0"/>
                </a:solidFill>
              </a:rPr>
              <a:t>PDG</a:t>
            </a:r>
            <a:r>
              <a:rPr lang="ja-JP" altLang="en-US" sz="3600" dirty="0" smtClean="0">
                <a:solidFill>
                  <a:srgbClr val="0070C0"/>
                </a:solidFill>
              </a:rPr>
              <a:t>「ロータリの希望」</a:t>
            </a:r>
            <a:r>
              <a:rPr lang="ja-JP" altLang="en-US" sz="3600" dirty="0">
                <a:solidFill>
                  <a:srgbClr val="0070C0"/>
                </a:solidFill>
              </a:rPr>
              <a:t/>
            </a:r>
            <a:br>
              <a:rPr lang="ja-JP" altLang="en-US" sz="3600" dirty="0">
                <a:solidFill>
                  <a:srgbClr val="0070C0"/>
                </a:solidFill>
              </a:rPr>
            </a:br>
            <a:endParaRPr kumimoji="1" lang="ja-JP" altLang="en-US" sz="3600" dirty="0">
              <a:solidFill>
                <a:srgbClr val="0070C0"/>
              </a:solidFill>
            </a:endParaRPr>
          </a:p>
        </p:txBody>
      </p:sp>
      <p:sp>
        <p:nvSpPr>
          <p:cNvPr id="3" name="コンテンツ プレースホルダー 2"/>
          <p:cNvSpPr>
            <a:spLocks noGrp="1"/>
          </p:cNvSpPr>
          <p:nvPr>
            <p:ph idx="1"/>
          </p:nvPr>
        </p:nvSpPr>
        <p:spPr>
          <a:xfrm>
            <a:off x="0" y="682052"/>
            <a:ext cx="9144000" cy="6175948"/>
          </a:xfrm>
        </p:spPr>
        <p:txBody>
          <a:bodyPr>
            <a:noAutofit/>
          </a:bodyPr>
          <a:lstStyle/>
          <a:p>
            <a:r>
              <a:rPr lang="ja-JP" altLang="en-US" dirty="0"/>
              <a:t>個人奉仕か団体奉仕かという大論争が </a:t>
            </a:r>
            <a:r>
              <a:rPr lang="en-US" altLang="ja-JP" dirty="0"/>
              <a:t>1923 </a:t>
            </a:r>
            <a:r>
              <a:rPr lang="ja-JP" altLang="en-US" dirty="0"/>
              <a:t>年当時</a:t>
            </a:r>
            <a:r>
              <a:rPr lang="ja-JP" altLang="en-US" dirty="0" smtClean="0"/>
              <a:t>のロータリー</a:t>
            </a:r>
            <a:r>
              <a:rPr lang="ja-JP" altLang="en-US" dirty="0"/>
              <a:t>世界に</a:t>
            </a:r>
            <a:r>
              <a:rPr lang="ja-JP" altLang="en-US" dirty="0" smtClean="0"/>
              <a:t>あったのは</a:t>
            </a:r>
            <a:r>
              <a:rPr lang="ja-JP" altLang="en-US" dirty="0"/>
              <a:t>事実でしょうが、</a:t>
            </a:r>
            <a:r>
              <a:rPr lang="ja-JP" altLang="en-US" dirty="0">
                <a:solidFill>
                  <a:srgbClr val="FF0000"/>
                </a:solidFill>
              </a:rPr>
              <a:t>決議２３－３４によって、論争は決着がつきました。</a:t>
            </a:r>
          </a:p>
          <a:p>
            <a:r>
              <a:rPr lang="ja-JP" altLang="en-US" dirty="0"/>
              <a:t>日本では、同年 </a:t>
            </a:r>
            <a:r>
              <a:rPr lang="en-US" altLang="ja-JP" dirty="0"/>
              <a:t>1923 </a:t>
            </a:r>
            <a:r>
              <a:rPr lang="ja-JP" altLang="en-US" dirty="0"/>
              <a:t>年関東大震災が発生し、そのとき世界のロータリアン</a:t>
            </a:r>
            <a:r>
              <a:rPr lang="ja-JP" altLang="en-US" dirty="0" smtClean="0"/>
              <a:t>から</a:t>
            </a:r>
            <a:r>
              <a:rPr lang="ja-JP" altLang="en-US" dirty="0"/>
              <a:t>送られた多額の寄付によって、東京ロータリークラブは被災者支援活動（</a:t>
            </a:r>
            <a:r>
              <a:rPr lang="ja-JP" altLang="en-US" dirty="0" smtClean="0"/>
              <a:t>孤児院</a:t>
            </a:r>
            <a:r>
              <a:rPr lang="ja-JP" altLang="en-US" dirty="0"/>
              <a:t>の設立）を開始しました。日本のロータリアンが世界的ネットワークの</a:t>
            </a:r>
            <a:r>
              <a:rPr lang="ja-JP" altLang="en-US" dirty="0" smtClean="0"/>
              <a:t>ロータリー</a:t>
            </a:r>
            <a:r>
              <a:rPr lang="ja-JP" altLang="en-US" dirty="0"/>
              <a:t>の力を知り、「団体」としての人道的奉仕活動に目覚めた瞬間でした。</a:t>
            </a:r>
          </a:p>
          <a:p>
            <a:r>
              <a:rPr lang="ja-JP" altLang="en-US" dirty="0"/>
              <a:t>ロータリーが「団体奉仕」を否定していれば、その後の、ポリオ・プラス</a:t>
            </a:r>
            <a:r>
              <a:rPr lang="ja-JP" altLang="en-US" dirty="0" smtClean="0"/>
              <a:t>や米山</a:t>
            </a:r>
            <a:r>
              <a:rPr lang="ja-JP" altLang="en-US" dirty="0"/>
              <a:t>記念奨学会もなかったことになります。</a:t>
            </a:r>
          </a:p>
          <a:p>
            <a:r>
              <a:rPr lang="ja-JP" altLang="en-US" dirty="0">
                <a:solidFill>
                  <a:srgbClr val="FF0000"/>
                </a:solidFill>
              </a:rPr>
              <a:t>アイ・サーブかウイ・サーブかという議論は不毛です。</a:t>
            </a:r>
            <a:r>
              <a:rPr lang="ja-JP" altLang="en-US" dirty="0"/>
              <a:t>「ロータリーはアイ</a:t>
            </a:r>
            <a:r>
              <a:rPr lang="ja-JP" altLang="en-US" dirty="0" smtClean="0"/>
              <a:t>・サーブ</a:t>
            </a:r>
            <a:r>
              <a:rPr lang="ja-JP" altLang="en-US" dirty="0"/>
              <a:t>だから･･･」という言い方に固執する人は、ロータリーのこれまで </a:t>
            </a:r>
            <a:r>
              <a:rPr lang="en-US" altLang="ja-JP" dirty="0"/>
              <a:t>100 </a:t>
            </a:r>
            <a:r>
              <a:rPr lang="ja-JP" altLang="en-US" dirty="0" smtClean="0"/>
              <a:t>年以上</a:t>
            </a:r>
            <a:r>
              <a:rPr lang="ja-JP" altLang="en-US" dirty="0"/>
              <a:t>にわたる奉仕実践の歴史を否定することになります。</a:t>
            </a:r>
            <a:endParaRPr kumimoji="1" lang="ja-JP" altLang="en-US" dirty="0"/>
          </a:p>
        </p:txBody>
      </p:sp>
      <p:sp>
        <p:nvSpPr>
          <p:cNvPr id="4" name="正方形/長方形 3">
            <a:hlinkClick r:id="rId2" action="ppaction://hlinksldjump"/>
          </p:cNvPr>
          <p:cNvSpPr/>
          <p:nvPr/>
        </p:nvSpPr>
        <p:spPr>
          <a:xfrm>
            <a:off x="8829207" y="6640643"/>
            <a:ext cx="314793" cy="217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7448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2768" y="0"/>
            <a:ext cx="7886700" cy="1325563"/>
          </a:xfrm>
        </p:spPr>
        <p:txBody>
          <a:bodyPr/>
          <a:lstStyle/>
          <a:p>
            <a:r>
              <a:rPr lang="ja-JP" altLang="en-US" dirty="0">
                <a:solidFill>
                  <a:srgbClr val="0070C0"/>
                </a:solidFill>
              </a:rPr>
              <a:t>職業奉仕に関する</a:t>
            </a:r>
            <a:r>
              <a:rPr lang="ja-JP" altLang="en-US" dirty="0" smtClean="0">
                <a:solidFill>
                  <a:srgbClr val="0070C0"/>
                </a:solidFill>
              </a:rPr>
              <a:t>声明　</a:t>
            </a:r>
            <a:r>
              <a:rPr lang="en-US" altLang="ja-JP" dirty="0" smtClean="0">
                <a:solidFill>
                  <a:srgbClr val="0070C0"/>
                </a:solidFill>
              </a:rPr>
              <a:t>1987</a:t>
            </a:r>
            <a:r>
              <a:rPr lang="ja-JP" altLang="en-US" dirty="0" smtClean="0">
                <a:solidFill>
                  <a:srgbClr val="0070C0"/>
                </a:solidFill>
              </a:rPr>
              <a:t>（</a:t>
            </a:r>
            <a:r>
              <a:rPr lang="en-US" altLang="ja-JP" dirty="0">
                <a:solidFill>
                  <a:srgbClr val="0070C0"/>
                </a:solidFill>
              </a:rPr>
              <a:t>Statement on Vocational Service</a:t>
            </a:r>
            <a:endParaRPr kumimoji="1" lang="ja-JP" altLang="en-US" dirty="0">
              <a:solidFill>
                <a:srgbClr val="0070C0"/>
              </a:solidFill>
            </a:endParaRPr>
          </a:p>
        </p:txBody>
      </p:sp>
      <p:sp>
        <p:nvSpPr>
          <p:cNvPr id="3" name="コンテンツ プレースホルダー 2"/>
          <p:cNvSpPr>
            <a:spLocks noGrp="1"/>
          </p:cNvSpPr>
          <p:nvPr>
            <p:ph idx="1"/>
          </p:nvPr>
        </p:nvSpPr>
        <p:spPr>
          <a:xfrm>
            <a:off x="131804" y="1325563"/>
            <a:ext cx="8888627" cy="4838786"/>
          </a:xfrm>
        </p:spPr>
        <p:txBody>
          <a:bodyPr>
            <a:noAutofit/>
          </a:bodyPr>
          <a:lstStyle/>
          <a:p>
            <a:r>
              <a:rPr lang="ja-JP" altLang="en-US" sz="3600" dirty="0"/>
              <a:t>３）自己の職業上の手腕を社会の問題やニーズに役立てること。</a:t>
            </a:r>
          </a:p>
          <a:p>
            <a:r>
              <a:rPr lang="ja-JP" altLang="en-US" sz="3600" dirty="0"/>
              <a:t>職業奉仕は、</a:t>
            </a:r>
            <a:r>
              <a:rPr lang="ja-JP" altLang="en-US" sz="3600" dirty="0">
                <a:solidFill>
                  <a:srgbClr val="FF0000"/>
                </a:solidFill>
              </a:rPr>
              <a:t>ロータリー・</a:t>
            </a:r>
            <a:r>
              <a:rPr lang="ja-JP" altLang="en-US" sz="3600" dirty="0" smtClean="0">
                <a:solidFill>
                  <a:srgbClr val="FF0000"/>
                </a:solidFill>
              </a:rPr>
              <a:t>クラブとクラブ</a:t>
            </a:r>
            <a:r>
              <a:rPr lang="ja-JP" altLang="en-US" sz="3600" dirty="0">
                <a:solidFill>
                  <a:srgbClr val="FF0000"/>
                </a:solidFill>
              </a:rPr>
              <a:t>会員が</a:t>
            </a:r>
            <a:r>
              <a:rPr lang="ja-JP" altLang="en-US" sz="3600" dirty="0"/>
              <a:t>自己の職業上の手腕を発揮できる</a:t>
            </a:r>
            <a:r>
              <a:rPr lang="ja-JP" altLang="en-US" sz="3600" dirty="0" smtClean="0"/>
              <a:t>ような</a:t>
            </a:r>
            <a:r>
              <a:rPr lang="ja-JP" altLang="en-US" sz="3600" dirty="0"/>
              <a:t>プロジェクトを開発することによって、目標を実践、奨励することである。クラブ</a:t>
            </a:r>
            <a:r>
              <a:rPr lang="ja-JP" altLang="en-US" sz="3600" dirty="0" smtClean="0"/>
              <a:t>会員</a:t>
            </a:r>
            <a:r>
              <a:rPr lang="ja-JP" altLang="en-US" sz="3600" dirty="0"/>
              <a:t>の役割は、ロータリーの原則に沿って、自らと自分の職業を律し、併せてクラブ・</a:t>
            </a:r>
            <a:r>
              <a:rPr lang="ja-JP" altLang="en-US" sz="3600" dirty="0" smtClean="0"/>
              <a:t>プロジェクト</a:t>
            </a:r>
            <a:r>
              <a:rPr lang="ja-JP" altLang="en-US" sz="3600" dirty="0"/>
              <a:t>にこたえることである</a:t>
            </a:r>
            <a:r>
              <a:rPr lang="en-US" altLang="ja-JP" sz="3600" dirty="0"/>
              <a:t>(</a:t>
            </a:r>
            <a:r>
              <a:rPr lang="ja-JP" altLang="en-US" sz="3600" dirty="0"/>
              <a:t>ロータリー章典</a:t>
            </a:r>
            <a:r>
              <a:rPr lang="en-US" altLang="ja-JP" sz="3600" dirty="0"/>
              <a:t>8.030.1.)</a:t>
            </a:r>
            <a:r>
              <a:rPr lang="ja-JP" altLang="en-US" sz="3600" dirty="0" err="1"/>
              <a:t>。</a:t>
            </a:r>
            <a:endParaRPr kumimoji="1" lang="ja-JP" altLang="en-US" sz="3600" dirty="0"/>
          </a:p>
        </p:txBody>
      </p:sp>
      <p:sp>
        <p:nvSpPr>
          <p:cNvPr id="4" name="正方形/長方形 3">
            <a:hlinkClick r:id="rId2" action="ppaction://hlinksldjump"/>
          </p:cNvPr>
          <p:cNvSpPr/>
          <p:nvPr/>
        </p:nvSpPr>
        <p:spPr>
          <a:xfrm>
            <a:off x="8896865" y="6680886"/>
            <a:ext cx="247135" cy="177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92928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TW" altLang="en-US" b="1" dirty="0">
                <a:solidFill>
                  <a:srgbClr val="0070C0"/>
                </a:solidFill>
              </a:rPr>
              <a:t>職業奉仕入門</a:t>
            </a:r>
            <a:endParaRPr kumimoji="1" lang="ja-JP" altLang="en-US" b="1" dirty="0">
              <a:solidFill>
                <a:srgbClr val="0070C0"/>
              </a:solidFill>
            </a:endParaRPr>
          </a:p>
        </p:txBody>
      </p:sp>
      <p:sp>
        <p:nvSpPr>
          <p:cNvPr id="3" name="コンテンツ プレースホルダー 2"/>
          <p:cNvSpPr>
            <a:spLocks noGrp="1"/>
          </p:cNvSpPr>
          <p:nvPr>
            <p:ph idx="1"/>
          </p:nvPr>
        </p:nvSpPr>
        <p:spPr>
          <a:xfrm>
            <a:off x="205945" y="1817386"/>
            <a:ext cx="8789773" cy="4888213"/>
          </a:xfrm>
        </p:spPr>
        <p:txBody>
          <a:bodyPr>
            <a:normAutofit/>
          </a:bodyPr>
          <a:lstStyle/>
          <a:p>
            <a:r>
              <a:rPr lang="ja-JP" altLang="en-US" dirty="0"/>
              <a:t>職業奉仕はどのように実践できるでしょうか。以下にいくつかの方法をご紹介します。</a:t>
            </a:r>
          </a:p>
          <a:p>
            <a:endParaRPr lang="ja-JP" altLang="en-US" dirty="0"/>
          </a:p>
          <a:p>
            <a:pPr marL="0" indent="0">
              <a:buNone/>
            </a:pPr>
            <a:r>
              <a:rPr lang="en-US" altLang="ja-JP" dirty="0"/>
              <a:t>• </a:t>
            </a:r>
            <a:r>
              <a:rPr lang="ja-JP" altLang="en-US" dirty="0"/>
              <a:t>例会で、各会員が自分の職業について話し、互いの職業について学び合う。</a:t>
            </a:r>
          </a:p>
          <a:p>
            <a:pPr marL="0" indent="0">
              <a:buNone/>
            </a:pPr>
            <a:r>
              <a:rPr lang="en-US" altLang="ja-JP" dirty="0"/>
              <a:t>• </a:t>
            </a:r>
            <a:r>
              <a:rPr lang="ja-JP" altLang="en-US" dirty="0">
                <a:solidFill>
                  <a:srgbClr val="FF0000"/>
                </a:solidFill>
              </a:rPr>
              <a:t>地域社会での奉仕プロジェクトで職業スキルを生かす</a:t>
            </a:r>
            <a:r>
              <a:rPr lang="ja-JP" altLang="en-US" dirty="0"/>
              <a:t>。</a:t>
            </a:r>
          </a:p>
          <a:p>
            <a:pPr marL="0" indent="0">
              <a:buNone/>
            </a:pPr>
            <a:r>
              <a:rPr lang="en-US" altLang="ja-JP" dirty="0"/>
              <a:t>• </a:t>
            </a:r>
            <a:r>
              <a:rPr lang="ja-JP" altLang="en-US" dirty="0"/>
              <a:t>高潔の精神で仕事に取り組み、言動を通じて模範を示すことで倫理的な行動を周囲に促す。</a:t>
            </a:r>
          </a:p>
          <a:p>
            <a:pPr marL="0" indent="0">
              <a:buNone/>
            </a:pPr>
            <a:r>
              <a:rPr lang="en-US" altLang="ja-JP" dirty="0"/>
              <a:t>• </a:t>
            </a:r>
            <a:r>
              <a:rPr lang="ja-JP" altLang="en-US" dirty="0"/>
              <a:t>若者のキャリア目標を支援する。</a:t>
            </a:r>
          </a:p>
          <a:p>
            <a:pPr marL="0" indent="0">
              <a:buNone/>
            </a:pPr>
            <a:r>
              <a:rPr lang="en-US" altLang="ja-JP" dirty="0"/>
              <a:t>• </a:t>
            </a:r>
            <a:r>
              <a:rPr lang="ja-JP" altLang="en-US" dirty="0"/>
              <a:t>専門能力の開発を奨励し、指導する。</a:t>
            </a:r>
          </a:p>
        </p:txBody>
      </p:sp>
      <p:sp>
        <p:nvSpPr>
          <p:cNvPr id="4" name="正方形/長方形 3">
            <a:hlinkClick r:id="rId2" action="ppaction://hlinksldjump"/>
          </p:cNvPr>
          <p:cNvSpPr/>
          <p:nvPr/>
        </p:nvSpPr>
        <p:spPr>
          <a:xfrm>
            <a:off x="8905103" y="6672649"/>
            <a:ext cx="238897" cy="185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6402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70C0"/>
                </a:solidFill>
              </a:rPr>
              <a:t>現行定款：第４条　目的</a:t>
            </a:r>
            <a:endParaRPr kumimoji="1" lang="ja-JP" altLang="en-US" dirty="0">
              <a:solidFill>
                <a:srgbClr val="0070C0"/>
              </a:solidFill>
            </a:endParaRPr>
          </a:p>
        </p:txBody>
      </p:sp>
      <p:sp>
        <p:nvSpPr>
          <p:cNvPr id="3" name="コンテンツ プレースホルダー 2"/>
          <p:cNvSpPr>
            <a:spLocks noGrp="1"/>
          </p:cNvSpPr>
          <p:nvPr>
            <p:ph idx="1"/>
          </p:nvPr>
        </p:nvSpPr>
        <p:spPr>
          <a:xfrm>
            <a:off x="217357" y="1825625"/>
            <a:ext cx="8799227" cy="4351338"/>
          </a:xfrm>
        </p:spPr>
        <p:txBody>
          <a:bodyPr/>
          <a:lstStyle/>
          <a:p>
            <a:pPr marL="0" indent="0">
              <a:buNone/>
            </a:pPr>
            <a:endParaRPr lang="en-US" altLang="ja-JP" sz="3600" dirty="0"/>
          </a:p>
          <a:p>
            <a:pPr marL="0" indent="0">
              <a:buNone/>
            </a:pPr>
            <a:r>
              <a:rPr lang="ja-JP" altLang="en-US" sz="4400" dirty="0" smtClean="0"/>
              <a:t>第</a:t>
            </a:r>
            <a:r>
              <a:rPr lang="en-US" altLang="ja-JP" sz="4400" dirty="0" smtClean="0"/>
              <a:t>3</a:t>
            </a:r>
            <a:r>
              <a:rPr lang="ja-JP" altLang="en-US" sz="4400" dirty="0"/>
              <a:t>　ロータリアン一人一人が、個人として、また事業および社会生活において、日々、奉仕の理念を実践すること；</a:t>
            </a:r>
          </a:p>
          <a:p>
            <a:endParaRPr kumimoji="1" lang="ja-JP" altLang="en-US" dirty="0"/>
          </a:p>
        </p:txBody>
      </p:sp>
      <p:sp>
        <p:nvSpPr>
          <p:cNvPr id="4" name="正方形/長方形 3">
            <a:hlinkClick r:id="rId2" action="ppaction://hlinksldjump"/>
          </p:cNvPr>
          <p:cNvSpPr/>
          <p:nvPr/>
        </p:nvSpPr>
        <p:spPr>
          <a:xfrm>
            <a:off x="8913339" y="6652054"/>
            <a:ext cx="230659" cy="197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4717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solidFill>
                  <a:srgbClr val="0070C0"/>
                </a:solidFill>
              </a:rPr>
              <a:t>決議</a:t>
            </a:r>
            <a:r>
              <a:rPr lang="en-US" altLang="ja-JP" dirty="0" smtClean="0">
                <a:solidFill>
                  <a:srgbClr val="0070C0"/>
                </a:solidFill>
              </a:rPr>
              <a:t>23-34:1923</a:t>
            </a:r>
            <a:r>
              <a:rPr lang="ja-JP" altLang="en-US" dirty="0">
                <a:solidFill>
                  <a:srgbClr val="0070C0"/>
                </a:solidFill>
              </a:rPr>
              <a:t>年</a:t>
            </a:r>
            <a:r>
              <a:rPr lang="ja-JP" altLang="en-US" dirty="0" smtClean="0">
                <a:solidFill>
                  <a:srgbClr val="0070C0"/>
                </a:solidFill>
              </a:rPr>
              <a:t>セントルイス大会</a:t>
            </a:r>
            <a:r>
              <a:rPr lang="ja-JP" altLang="en-US" dirty="0">
                <a:solidFill>
                  <a:srgbClr val="0070C0"/>
                </a:solidFill>
              </a:rPr>
              <a:t/>
            </a:r>
            <a:br>
              <a:rPr lang="ja-JP" altLang="en-US" dirty="0">
                <a:solidFill>
                  <a:srgbClr val="0070C0"/>
                </a:solidFill>
              </a:rPr>
            </a:br>
            <a:r>
              <a:rPr lang="en-US" altLang="ja-JP" sz="3100" dirty="0">
                <a:solidFill>
                  <a:srgbClr val="0070C0"/>
                </a:solidFill>
              </a:rPr>
              <a:t>〔</a:t>
            </a:r>
            <a:r>
              <a:rPr lang="ja-JP" altLang="en-US" sz="3100" dirty="0">
                <a:solidFill>
                  <a:srgbClr val="0070C0"/>
                </a:solidFill>
              </a:rPr>
              <a:t>綱領に基づく諸活動に</a:t>
            </a:r>
            <a:r>
              <a:rPr lang="ja-JP" altLang="en-US" sz="3100" dirty="0" smtClean="0">
                <a:solidFill>
                  <a:srgbClr val="0070C0"/>
                </a:solidFill>
              </a:rPr>
              <a:t>関するロ</a:t>
            </a:r>
            <a:r>
              <a:rPr lang="en-US" altLang="ja-JP" sz="3100" dirty="0" smtClean="0">
                <a:solidFill>
                  <a:srgbClr val="0070C0"/>
                </a:solidFill>
              </a:rPr>
              <a:t>―</a:t>
            </a:r>
            <a:r>
              <a:rPr lang="ja-JP" altLang="en-US" sz="3100" dirty="0">
                <a:solidFill>
                  <a:srgbClr val="0070C0"/>
                </a:solidFill>
              </a:rPr>
              <a:t>タリーの方針</a:t>
            </a:r>
            <a:r>
              <a:rPr lang="en-US" altLang="ja-JP" sz="3100" dirty="0">
                <a:solidFill>
                  <a:srgbClr val="0070C0"/>
                </a:solidFill>
              </a:rPr>
              <a:t>〕</a:t>
            </a:r>
            <a:endParaRPr kumimoji="1" lang="ja-JP" altLang="en-US" sz="3100" dirty="0">
              <a:solidFill>
                <a:srgbClr val="0070C0"/>
              </a:solidFill>
            </a:endParaRPr>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主文：ロ</a:t>
            </a:r>
            <a:r>
              <a:rPr lang="ja-JP" altLang="en-US" dirty="0"/>
              <a:t>一タリーにおいて奉仕活動とは</a:t>
            </a:r>
            <a:r>
              <a:rPr lang="ja-JP" altLang="en-US" dirty="0" smtClean="0"/>
              <a:t>、ロ</a:t>
            </a:r>
            <a:r>
              <a:rPr lang="ja-JP" altLang="en-US" dirty="0"/>
              <a:t>一タリアンのすべてが、 個人生活。事業生活</a:t>
            </a:r>
            <a:r>
              <a:rPr lang="ja-JP" altLang="en-US" dirty="0" smtClean="0"/>
              <a:t>。社会</a:t>
            </a:r>
            <a:r>
              <a:rPr lang="ja-JP" altLang="en-US" dirty="0"/>
              <a:t>生活に、奉仕の理想を奨め育てることである</a:t>
            </a:r>
            <a:r>
              <a:rPr lang="ja-JP" altLang="en-US" dirty="0" smtClean="0"/>
              <a:t>。</a:t>
            </a:r>
            <a:endParaRPr lang="en-US" altLang="ja-JP" dirty="0" smtClean="0"/>
          </a:p>
          <a:p>
            <a:r>
              <a:rPr lang="en-US" altLang="ja-JP" dirty="0" smtClean="0"/>
              <a:t>2</a:t>
            </a:r>
            <a:r>
              <a:rPr lang="ja-JP" altLang="en-US" dirty="0"/>
              <a:t>項「 </a:t>
            </a:r>
            <a:r>
              <a:rPr lang="ja-JP" altLang="en-US" dirty="0" smtClean="0"/>
              <a:t>ロ</a:t>
            </a:r>
            <a:r>
              <a:rPr lang="en-US" altLang="ja-JP" dirty="0" smtClean="0"/>
              <a:t>―</a:t>
            </a:r>
            <a:r>
              <a:rPr lang="ja-JP" altLang="en-US" dirty="0"/>
              <a:t>タリークラブとは</a:t>
            </a:r>
            <a:r>
              <a:rPr lang="ja-JP" altLang="en-US" dirty="0" smtClean="0"/>
              <a:t>、奉仕</a:t>
            </a:r>
            <a:r>
              <a:rPr lang="ja-JP" altLang="en-US" dirty="0"/>
              <a:t>の哲学を受け入れ、次のことを実行する人の集まりである。</a:t>
            </a:r>
          </a:p>
          <a:p>
            <a:r>
              <a:rPr lang="ja-JP" altLang="en-US" dirty="0"/>
              <a:t>「奉仕の理論が職業と日常生活の成功と幸せの源」であることを、</a:t>
            </a:r>
          </a:p>
          <a:p>
            <a:r>
              <a:rPr lang="en-US" altLang="ja-JP" dirty="0" smtClean="0"/>
              <a:t>1 </a:t>
            </a:r>
            <a:r>
              <a:rPr lang="ja-JP" altLang="en-US" dirty="0"/>
              <a:t>団体で学び、</a:t>
            </a:r>
          </a:p>
          <a:p>
            <a:r>
              <a:rPr lang="en-US" altLang="ja-JP" dirty="0"/>
              <a:t>2 </a:t>
            </a:r>
            <a:r>
              <a:rPr lang="ja-JP" altLang="en-US" dirty="0"/>
              <a:t>団体で示し、</a:t>
            </a:r>
          </a:p>
          <a:p>
            <a:r>
              <a:rPr lang="en-US" altLang="ja-JP" dirty="0"/>
              <a:t>3 </a:t>
            </a:r>
            <a:r>
              <a:rPr lang="ja-JP" altLang="en-US" dirty="0"/>
              <a:t>個人として実践し、</a:t>
            </a:r>
          </a:p>
          <a:p>
            <a:r>
              <a:rPr lang="en-US" altLang="ja-JP" dirty="0"/>
              <a:t>4 </a:t>
            </a:r>
            <a:r>
              <a:rPr lang="ja-JP" altLang="en-US" dirty="0"/>
              <a:t>社会に普及する。</a:t>
            </a:r>
            <a:endParaRPr kumimoji="1" lang="ja-JP" altLang="en-US" dirty="0"/>
          </a:p>
        </p:txBody>
      </p:sp>
      <p:sp>
        <p:nvSpPr>
          <p:cNvPr id="4" name="正方形/長方形 3">
            <a:hlinkClick r:id="rId2" action="ppaction://hlinksldjump"/>
          </p:cNvPr>
          <p:cNvSpPr/>
          <p:nvPr/>
        </p:nvSpPr>
        <p:spPr>
          <a:xfrm>
            <a:off x="8880389" y="6647935"/>
            <a:ext cx="263611"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19870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solidFill>
                  <a:srgbClr val="0070C0"/>
                </a:solidFill>
              </a:rPr>
              <a:t>決議</a:t>
            </a:r>
            <a:r>
              <a:rPr kumimoji="1" lang="en-US" altLang="ja-JP" dirty="0" smtClean="0">
                <a:solidFill>
                  <a:srgbClr val="0070C0"/>
                </a:solidFill>
              </a:rPr>
              <a:t>23-34</a:t>
            </a:r>
            <a:br>
              <a:rPr kumimoji="1" lang="en-US" altLang="ja-JP" dirty="0" smtClean="0">
                <a:solidFill>
                  <a:srgbClr val="0070C0"/>
                </a:solidFill>
              </a:rPr>
            </a:br>
            <a:r>
              <a:rPr kumimoji="1" lang="ja-JP" altLang="en-US" dirty="0" smtClean="0">
                <a:solidFill>
                  <a:srgbClr val="0070C0"/>
                </a:solidFill>
              </a:rPr>
              <a:t>　　　　</a:t>
            </a:r>
            <a:r>
              <a:rPr lang="ja-JP" altLang="en-US" sz="3200" dirty="0" smtClean="0">
                <a:solidFill>
                  <a:srgbClr val="0070C0"/>
                </a:solidFill>
              </a:rPr>
              <a:t>個人</a:t>
            </a:r>
            <a:r>
              <a:rPr lang="ja-JP" altLang="en-US" sz="3200" dirty="0">
                <a:solidFill>
                  <a:srgbClr val="0070C0"/>
                </a:solidFill>
              </a:rPr>
              <a:t>での</a:t>
            </a:r>
            <a:r>
              <a:rPr lang="ja-JP" altLang="en-US" sz="3200" dirty="0" smtClean="0">
                <a:solidFill>
                  <a:srgbClr val="0070C0"/>
                </a:solidFill>
              </a:rPr>
              <a:t>奉仕：奉仕</a:t>
            </a:r>
            <a:r>
              <a:rPr lang="ja-JP" altLang="en-US" sz="3200" dirty="0">
                <a:solidFill>
                  <a:srgbClr val="0070C0"/>
                </a:solidFill>
              </a:rPr>
              <a:t>のあり方の</a:t>
            </a:r>
            <a:r>
              <a:rPr lang="ja-JP" altLang="en-US" sz="3200" dirty="0" smtClean="0">
                <a:solidFill>
                  <a:srgbClr val="0070C0"/>
                </a:solidFill>
              </a:rPr>
              <a:t>基本</a:t>
            </a:r>
            <a:endParaRPr kumimoji="1" lang="ja-JP" altLang="en-US" sz="3200" dirty="0">
              <a:solidFill>
                <a:srgbClr val="0070C0"/>
              </a:solidFill>
            </a:endParaRPr>
          </a:p>
        </p:txBody>
      </p:sp>
      <p:sp>
        <p:nvSpPr>
          <p:cNvPr id="3" name="コンテンツ プレースホルダー 2"/>
          <p:cNvSpPr>
            <a:spLocks noGrp="1"/>
          </p:cNvSpPr>
          <p:nvPr>
            <p:ph idx="1"/>
          </p:nvPr>
        </p:nvSpPr>
        <p:spPr/>
        <p:txBody>
          <a:bodyPr>
            <a:normAutofit/>
          </a:bodyPr>
          <a:lstStyle/>
          <a:p>
            <a:r>
              <a:rPr lang="ja-JP" altLang="en-US" dirty="0" smtClean="0"/>
              <a:t>第</a:t>
            </a:r>
            <a:r>
              <a:rPr lang="en-US" altLang="ja-JP" dirty="0" smtClean="0"/>
              <a:t>6</a:t>
            </a:r>
            <a:r>
              <a:rPr lang="ja-JP" altLang="en-US" dirty="0" smtClean="0"/>
              <a:t>項：クラブ</a:t>
            </a:r>
            <a:r>
              <a:rPr lang="ja-JP" altLang="en-US" dirty="0"/>
              <a:t>の奉仕活動選択の指針。</a:t>
            </a:r>
          </a:p>
          <a:p>
            <a:r>
              <a:rPr lang="ja-JP" altLang="en-US" dirty="0" err="1" smtClean="0"/>
              <a:t>ｇ</a:t>
            </a:r>
            <a:r>
              <a:rPr lang="ja-JP" altLang="en-US" dirty="0" smtClean="0"/>
              <a:t>ロ</a:t>
            </a:r>
            <a:r>
              <a:rPr lang="ja-JP" altLang="en-US" dirty="0"/>
              <a:t>一タリークラブでの奉仕活動は</a:t>
            </a:r>
            <a:r>
              <a:rPr lang="ja-JP" altLang="en-US" dirty="0" smtClean="0"/>
              <a:t>、クラブ</a:t>
            </a:r>
            <a:r>
              <a:rPr lang="ja-JP" altLang="en-US" dirty="0"/>
              <a:t>の会員に奉仕の訓練を施すために</a:t>
            </a:r>
            <a:r>
              <a:rPr lang="ja-JP" altLang="en-US" dirty="0" smtClean="0"/>
              <a:t>考えられた、いわば</a:t>
            </a:r>
            <a:r>
              <a:rPr lang="ja-JP" altLang="en-US" dirty="0">
                <a:solidFill>
                  <a:srgbClr val="FF0000"/>
                </a:solidFill>
              </a:rPr>
              <a:t>研究室の実験</a:t>
            </a:r>
            <a:r>
              <a:rPr lang="ja-JP" altLang="en-US" dirty="0"/>
              <a:t>としてのみ、これを見るべきである</a:t>
            </a:r>
            <a:r>
              <a:rPr lang="ja-JP" altLang="en-US" dirty="0" smtClean="0"/>
              <a:t>。</a:t>
            </a:r>
            <a:endParaRPr lang="en-US" altLang="ja-JP" dirty="0"/>
          </a:p>
          <a:p>
            <a:endParaRPr kumimoji="1" lang="en-US" altLang="ja-JP" dirty="0" smtClean="0"/>
          </a:p>
          <a:p>
            <a:r>
              <a:rPr lang="ja-JP" altLang="en-US" dirty="0" smtClean="0"/>
              <a:t>第</a:t>
            </a:r>
            <a:r>
              <a:rPr lang="en-US" altLang="ja-JP" dirty="0" smtClean="0"/>
              <a:t>2</a:t>
            </a:r>
            <a:r>
              <a:rPr lang="ja-JP" altLang="en-US" dirty="0" smtClean="0"/>
              <a:t>項</a:t>
            </a:r>
            <a:r>
              <a:rPr lang="ja-JP" altLang="en-US" dirty="0"/>
              <a:t>、</a:t>
            </a:r>
            <a:r>
              <a:rPr lang="ja-JP" altLang="en-US" dirty="0" smtClean="0"/>
              <a:t>第</a:t>
            </a:r>
            <a:r>
              <a:rPr lang="en-US" altLang="ja-JP" dirty="0" smtClean="0"/>
              <a:t>6</a:t>
            </a:r>
            <a:r>
              <a:rPr lang="ja-JP" altLang="en-US" dirty="0"/>
              <a:t>項</a:t>
            </a:r>
            <a:r>
              <a:rPr lang="en-US" altLang="ja-JP" dirty="0" smtClean="0"/>
              <a:t>g</a:t>
            </a:r>
            <a:r>
              <a:rPr lang="ja-JP" altLang="en-US" dirty="0" err="1" smtClean="0"/>
              <a:t>、</a:t>
            </a:r>
            <a:r>
              <a:rPr lang="ja-JP" altLang="en-US" dirty="0" smtClean="0"/>
              <a:t>綱領には、「</a:t>
            </a:r>
            <a:r>
              <a:rPr lang="ja-JP" altLang="en-US" dirty="0">
                <a:solidFill>
                  <a:srgbClr val="FF0000"/>
                </a:solidFill>
              </a:rPr>
              <a:t>個人での奉仕</a:t>
            </a:r>
            <a:r>
              <a:rPr lang="ja-JP" altLang="en-US" dirty="0" smtClean="0">
                <a:solidFill>
                  <a:srgbClr val="FF0000"/>
                </a:solidFill>
              </a:rPr>
              <a:t>がロ</a:t>
            </a:r>
            <a:r>
              <a:rPr lang="en-US" altLang="ja-JP" dirty="0" smtClean="0">
                <a:solidFill>
                  <a:srgbClr val="FF0000"/>
                </a:solidFill>
              </a:rPr>
              <a:t>―</a:t>
            </a:r>
            <a:r>
              <a:rPr lang="ja-JP" altLang="en-US" dirty="0">
                <a:solidFill>
                  <a:srgbClr val="FF0000"/>
                </a:solidFill>
              </a:rPr>
              <a:t>タリーの奉仕のあり方の基本</a:t>
            </a:r>
            <a:r>
              <a:rPr lang="ja-JP" altLang="en-US" dirty="0"/>
              <a:t>である</a:t>
            </a:r>
            <a:r>
              <a:rPr lang="ja-JP" altLang="en-US" dirty="0" smtClean="0"/>
              <a:t>」事を明確にしています。「クラブ</a:t>
            </a:r>
            <a:r>
              <a:rPr lang="ja-JP" altLang="en-US" dirty="0"/>
              <a:t>の仲間と共に集団で学んだ奉仕の理想を、個人として実践しよう</a:t>
            </a:r>
            <a:r>
              <a:rPr lang="ja-JP" altLang="en-US" dirty="0" smtClean="0"/>
              <a:t>と」いうことです。</a:t>
            </a:r>
            <a:endParaRPr lang="ja-JP" altLang="en-US" dirty="0"/>
          </a:p>
          <a:p>
            <a:endParaRPr kumimoji="1" lang="ja-JP" altLang="en-US" dirty="0"/>
          </a:p>
        </p:txBody>
      </p:sp>
      <p:sp>
        <p:nvSpPr>
          <p:cNvPr id="4" name="正方形/長方形 3">
            <a:hlinkClick r:id="rId2" action="ppaction://hlinksldjump"/>
          </p:cNvPr>
          <p:cNvSpPr/>
          <p:nvPr/>
        </p:nvSpPr>
        <p:spPr>
          <a:xfrm>
            <a:off x="8872151" y="6664411"/>
            <a:ext cx="271849" cy="193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46665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82" y="-54598"/>
            <a:ext cx="9001593" cy="1325563"/>
          </a:xfrm>
        </p:spPr>
        <p:txBody>
          <a:bodyPr/>
          <a:lstStyle/>
          <a:p>
            <a:r>
              <a:rPr kumimoji="1" lang="ja-JP" altLang="en-US" dirty="0" smtClean="0">
                <a:solidFill>
                  <a:srgbClr val="0070C0"/>
                </a:solidFill>
              </a:rPr>
              <a:t>決議</a:t>
            </a:r>
            <a:r>
              <a:rPr kumimoji="1" lang="en-US" altLang="ja-JP" dirty="0" smtClean="0">
                <a:solidFill>
                  <a:srgbClr val="0070C0"/>
                </a:solidFill>
              </a:rPr>
              <a:t>92-286:</a:t>
            </a:r>
            <a:r>
              <a:rPr kumimoji="1" lang="ja-JP" altLang="en-US" dirty="0" smtClean="0">
                <a:solidFill>
                  <a:srgbClr val="0070C0"/>
                </a:solidFill>
              </a:rPr>
              <a:t>社会奉仕に関する声明</a:t>
            </a:r>
            <a:endParaRPr kumimoji="1" lang="ja-JP" altLang="en-US" dirty="0">
              <a:solidFill>
                <a:srgbClr val="0070C0"/>
              </a:solidFill>
            </a:endParaRPr>
          </a:p>
        </p:txBody>
      </p:sp>
      <p:sp>
        <p:nvSpPr>
          <p:cNvPr id="3" name="コンテンツ プレースホルダー 2"/>
          <p:cNvSpPr>
            <a:spLocks noGrp="1"/>
          </p:cNvSpPr>
          <p:nvPr>
            <p:ph idx="1"/>
          </p:nvPr>
        </p:nvSpPr>
        <p:spPr>
          <a:xfrm>
            <a:off x="0" y="929390"/>
            <a:ext cx="9076544" cy="5928610"/>
          </a:xfrm>
        </p:spPr>
        <p:txBody>
          <a:bodyPr>
            <a:normAutofit/>
          </a:bodyPr>
          <a:lstStyle/>
          <a:p>
            <a:r>
              <a:rPr lang="ja-JP" altLang="en-US" dirty="0" smtClean="0"/>
              <a:t>冒頭、</a:t>
            </a:r>
            <a:r>
              <a:rPr lang="ja-JP" altLang="en-US" dirty="0"/>
              <a:t>「ロータリーの社会奉仕とは、ロータリアン</a:t>
            </a:r>
            <a:r>
              <a:rPr lang="ja-JP" altLang="en-US" dirty="0" smtClean="0"/>
              <a:t>ひとりひとり</a:t>
            </a:r>
            <a:r>
              <a:rPr lang="ja-JP" altLang="en-US" dirty="0"/>
              <a:t>の個人生活、事業生活、社会生活に奉仕の理想を適用することを奨励</a:t>
            </a:r>
            <a:r>
              <a:rPr lang="ja-JP" altLang="en-US" dirty="0" smtClean="0"/>
              <a:t>、育成</a:t>
            </a:r>
            <a:r>
              <a:rPr lang="ja-JP" altLang="en-US" dirty="0"/>
              <a:t>することである</a:t>
            </a:r>
            <a:r>
              <a:rPr lang="ja-JP" altLang="en-US" dirty="0" smtClean="0"/>
              <a:t>。」</a:t>
            </a:r>
            <a:endParaRPr lang="en-US" altLang="ja-JP" dirty="0" smtClean="0"/>
          </a:p>
          <a:p>
            <a:r>
              <a:rPr kumimoji="1" lang="ja-JP" altLang="en-US" dirty="0" smtClean="0"/>
              <a:t>社会奉仕プロジェクト</a:t>
            </a:r>
            <a:endParaRPr kumimoji="1" lang="en-US" altLang="ja-JP" dirty="0" smtClean="0"/>
          </a:p>
          <a:p>
            <a:pPr marL="0" indent="0">
              <a:buNone/>
            </a:pPr>
            <a:r>
              <a:rPr lang="ja-JP" altLang="en-US" dirty="0"/>
              <a:t>２</a:t>
            </a:r>
            <a:r>
              <a:rPr lang="ja-JP" altLang="en-US" dirty="0" smtClean="0"/>
              <a:t>．</a:t>
            </a:r>
            <a:r>
              <a:rPr lang="ja-JP" altLang="en-US" dirty="0" smtClean="0">
                <a:solidFill>
                  <a:srgbClr val="FF0000"/>
                </a:solidFill>
              </a:rPr>
              <a:t>奉仕</a:t>
            </a:r>
            <a:r>
              <a:rPr lang="ja-JP" altLang="en-US" dirty="0">
                <a:solidFill>
                  <a:srgbClr val="FF0000"/>
                </a:solidFill>
              </a:rPr>
              <a:t>プロジェクト</a:t>
            </a:r>
            <a:r>
              <a:rPr lang="ja-JP" altLang="en-US" dirty="0"/>
              <a:t>を実施するに当っては、会員の得意とする職業上の能力や趣味の力を生かすこと</a:t>
            </a:r>
            <a:r>
              <a:rPr lang="ja-JP" altLang="en-US" dirty="0" smtClean="0"/>
              <a:t>。</a:t>
            </a:r>
            <a:endParaRPr lang="en-US" altLang="ja-JP" dirty="0" smtClean="0"/>
          </a:p>
          <a:p>
            <a:pPr marL="0" indent="0">
              <a:buNone/>
            </a:pPr>
            <a:r>
              <a:rPr lang="ja-JP" altLang="en-US" dirty="0"/>
              <a:t>３．どのようにささやかであっても、あらゆる社会奉仕活動が重要であると認識したうえで、地域ニーズを汲み、地域内のクラブの立場や力量を勘案して</a:t>
            </a:r>
            <a:r>
              <a:rPr lang="ja-JP" altLang="en-US" dirty="0">
                <a:solidFill>
                  <a:srgbClr val="FF0000"/>
                </a:solidFill>
              </a:rPr>
              <a:t>プロジェクト</a:t>
            </a:r>
            <a:r>
              <a:rPr lang="ja-JP" altLang="en-US" dirty="0"/>
              <a:t>を始めること</a:t>
            </a:r>
            <a:r>
              <a:rPr lang="ja-JP" altLang="en-US" dirty="0" smtClean="0"/>
              <a:t>。</a:t>
            </a:r>
            <a:endParaRPr lang="en-US" altLang="ja-JP" dirty="0" smtClean="0"/>
          </a:p>
          <a:p>
            <a:pPr marL="0" indent="0">
              <a:buNone/>
            </a:pPr>
            <a:r>
              <a:rPr lang="ja-JP" altLang="en-US" dirty="0"/>
              <a:t>６．</a:t>
            </a:r>
            <a:r>
              <a:rPr lang="ja-JP" altLang="en-US" dirty="0">
                <a:solidFill>
                  <a:srgbClr val="FF0000"/>
                </a:solidFill>
              </a:rPr>
              <a:t>社会奉仕プロジェクト</a:t>
            </a:r>
            <a:r>
              <a:rPr lang="ja-JP" altLang="en-US" dirty="0"/>
              <a:t>の実行に当っては、望ましく、また、実施可能な限り、必要とされる資金や人材の提供までも</a:t>
            </a:r>
            <a:r>
              <a:rPr lang="ja-JP" altLang="en-US" dirty="0" err="1"/>
              <a:t>を</a:t>
            </a:r>
            <a:r>
              <a:rPr lang="ja-JP" altLang="en-US" dirty="0"/>
              <a:t>含めて、地域社会にも参加を求めること。</a:t>
            </a:r>
            <a:endParaRPr kumimoji="1" lang="ja-JP" altLang="en-US" dirty="0"/>
          </a:p>
        </p:txBody>
      </p:sp>
      <p:sp>
        <p:nvSpPr>
          <p:cNvPr id="4" name="正方形/長方形 3">
            <a:hlinkClick r:id="rId2" action="ppaction://hlinksldjump"/>
          </p:cNvPr>
          <p:cNvSpPr/>
          <p:nvPr/>
        </p:nvSpPr>
        <p:spPr>
          <a:xfrm>
            <a:off x="8872151" y="6647935"/>
            <a:ext cx="271849" cy="210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99721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1173" y="0"/>
            <a:ext cx="7886700" cy="1325563"/>
          </a:xfrm>
        </p:spPr>
        <p:txBody>
          <a:bodyPr/>
          <a:lstStyle/>
          <a:p>
            <a:r>
              <a:rPr lang="ja-JP" altLang="en-US" dirty="0" smtClean="0">
                <a:solidFill>
                  <a:srgbClr val="0070C0"/>
                </a:solidFill>
              </a:rPr>
              <a:t>「</a:t>
            </a:r>
            <a:r>
              <a:rPr lang="en-US" altLang="ja-JP" dirty="0" smtClean="0">
                <a:solidFill>
                  <a:srgbClr val="0070C0"/>
                </a:solidFill>
              </a:rPr>
              <a:t>I Serve</a:t>
            </a:r>
            <a:r>
              <a:rPr lang="ja-JP" altLang="en-US" dirty="0">
                <a:solidFill>
                  <a:srgbClr val="0070C0"/>
                </a:solidFill>
              </a:rPr>
              <a:t>」</a:t>
            </a:r>
            <a:r>
              <a:rPr lang="ja-JP" altLang="en-US" dirty="0" smtClean="0">
                <a:solidFill>
                  <a:srgbClr val="0070C0"/>
                </a:solidFill>
              </a:rPr>
              <a:t>服部</a:t>
            </a:r>
            <a:r>
              <a:rPr lang="ja-JP" altLang="en-US" dirty="0">
                <a:solidFill>
                  <a:srgbClr val="0070C0"/>
                </a:solidFill>
              </a:rPr>
              <a:t>　芳樹</a:t>
            </a:r>
            <a:r>
              <a:rPr lang="en-US" altLang="ja-JP" dirty="0" smtClean="0">
                <a:solidFill>
                  <a:srgbClr val="0070C0"/>
                </a:solidFill>
              </a:rPr>
              <a:t>PDG</a:t>
            </a:r>
            <a:r>
              <a:rPr lang="ja-JP" altLang="en-US" dirty="0" smtClean="0">
                <a:solidFill>
                  <a:srgbClr val="0070C0"/>
                </a:solidFill>
              </a:rPr>
              <a:t>著</a:t>
            </a:r>
            <a:endParaRPr kumimoji="1" lang="ja-JP" altLang="en-US" dirty="0">
              <a:solidFill>
                <a:srgbClr val="0070C0"/>
              </a:solidFill>
            </a:endParaRPr>
          </a:p>
        </p:txBody>
      </p:sp>
      <p:sp>
        <p:nvSpPr>
          <p:cNvPr id="3" name="コンテンツ プレースホルダー 2"/>
          <p:cNvSpPr>
            <a:spLocks noGrp="1"/>
          </p:cNvSpPr>
          <p:nvPr>
            <p:ph idx="1"/>
          </p:nvPr>
        </p:nvSpPr>
        <p:spPr>
          <a:xfrm>
            <a:off x="0" y="1158562"/>
            <a:ext cx="9144000" cy="5572022"/>
          </a:xfrm>
        </p:spPr>
        <p:txBody>
          <a:bodyPr>
            <a:normAutofit lnSpcReduction="10000"/>
          </a:bodyPr>
          <a:lstStyle/>
          <a:p>
            <a:r>
              <a:rPr lang="ja-JP" altLang="en-US" dirty="0"/>
              <a:t>この第</a:t>
            </a:r>
            <a:r>
              <a:rPr lang="en-US" altLang="ja-JP" dirty="0"/>
              <a:t>2</a:t>
            </a:r>
            <a:r>
              <a:rPr lang="ja-JP" altLang="en-US" dirty="0"/>
              <a:t>項。第</a:t>
            </a:r>
            <a:r>
              <a:rPr lang="en-US" altLang="ja-JP" dirty="0"/>
              <a:t>6</a:t>
            </a:r>
            <a:r>
              <a:rPr lang="ja-JP" altLang="en-US" dirty="0"/>
              <a:t>項</a:t>
            </a:r>
            <a:r>
              <a:rPr lang="en-US" altLang="ja-JP" dirty="0"/>
              <a:t>g</a:t>
            </a:r>
            <a:r>
              <a:rPr lang="ja-JP" altLang="en-US" dirty="0" err="1"/>
              <a:t>。</a:t>
            </a:r>
            <a:r>
              <a:rPr lang="ja-JP" altLang="en-US" dirty="0"/>
              <a:t>綱領にも説かねているように</a:t>
            </a:r>
            <a:r>
              <a:rPr lang="ja-JP" altLang="en-US" dirty="0" smtClean="0"/>
              <a:t>、「</a:t>
            </a:r>
            <a:r>
              <a:rPr lang="ja-JP" altLang="en-US" dirty="0">
                <a:solidFill>
                  <a:srgbClr val="FF0000"/>
                </a:solidFill>
              </a:rPr>
              <a:t>個人での奉仕が□</a:t>
            </a:r>
            <a:r>
              <a:rPr lang="en-US" altLang="ja-JP" dirty="0">
                <a:solidFill>
                  <a:srgbClr val="FF0000"/>
                </a:solidFill>
              </a:rPr>
              <a:t>―</a:t>
            </a:r>
            <a:r>
              <a:rPr lang="ja-JP" altLang="en-US" dirty="0">
                <a:solidFill>
                  <a:srgbClr val="FF0000"/>
                </a:solidFill>
              </a:rPr>
              <a:t>タリーの奉仕のあり方の基本である</a:t>
            </a:r>
            <a:r>
              <a:rPr lang="ja-JP" altLang="en-US" dirty="0" smtClean="0"/>
              <a:t>」と</a:t>
            </a:r>
            <a:r>
              <a:rPr lang="ja-JP" altLang="en-US" dirty="0"/>
              <a:t>明確に語りかけています。</a:t>
            </a:r>
          </a:p>
          <a:p>
            <a:r>
              <a:rPr lang="ja-JP" altLang="en-US" dirty="0"/>
              <a:t>クラブの仲間と共に集団で学んだ奉仕の理想を、</a:t>
            </a:r>
            <a:r>
              <a:rPr lang="ja-JP" altLang="en-US" dirty="0">
                <a:solidFill>
                  <a:srgbClr val="FF0000"/>
                </a:solidFill>
              </a:rPr>
              <a:t>個人として実践しよう</a:t>
            </a:r>
            <a:r>
              <a:rPr lang="ja-JP" altLang="en-US" dirty="0"/>
              <a:t>と</a:t>
            </a:r>
            <a:r>
              <a:rPr lang="ja-JP" altLang="en-US" dirty="0" smtClean="0"/>
              <a:t>語りかけています</a:t>
            </a:r>
            <a:r>
              <a:rPr lang="ja-JP" altLang="en-US" dirty="0"/>
              <a:t>。</a:t>
            </a:r>
          </a:p>
          <a:p>
            <a:r>
              <a:rPr lang="en-US" altLang="ja-JP" dirty="0">
                <a:solidFill>
                  <a:srgbClr val="FF0000"/>
                </a:solidFill>
              </a:rPr>
              <a:t>I Serve</a:t>
            </a:r>
            <a:r>
              <a:rPr lang="ja-JP" altLang="en-US" dirty="0"/>
              <a:t>の考え方です。</a:t>
            </a:r>
          </a:p>
          <a:p>
            <a:r>
              <a:rPr lang="en-US" altLang="ja-JP" dirty="0"/>
              <a:t>I Serve</a:t>
            </a:r>
            <a:r>
              <a:rPr lang="ja-JP" altLang="en-US" dirty="0"/>
              <a:t>という</a:t>
            </a:r>
            <a:r>
              <a:rPr lang="ja-JP" altLang="en-US" dirty="0" smtClean="0"/>
              <a:t>考え方それ</a:t>
            </a:r>
            <a:r>
              <a:rPr lang="ja-JP" altLang="en-US" dirty="0"/>
              <a:t>は「利休道歌」の考え方にも似ています</a:t>
            </a:r>
            <a:r>
              <a:rPr lang="ja-JP" altLang="en-US" dirty="0" smtClean="0"/>
              <a:t>。</a:t>
            </a:r>
            <a:endParaRPr lang="en-US" altLang="ja-JP" dirty="0" smtClean="0"/>
          </a:p>
          <a:p>
            <a:pPr marL="0" indent="0">
              <a:buNone/>
            </a:pPr>
            <a:r>
              <a:rPr lang="ja-JP" altLang="en-US" dirty="0"/>
              <a:t>　</a:t>
            </a:r>
            <a:r>
              <a:rPr lang="ja-JP" altLang="en-US" dirty="0" smtClean="0"/>
              <a:t>　まず</a:t>
            </a:r>
            <a:r>
              <a:rPr lang="ja-JP" altLang="en-US" dirty="0"/>
              <a:t>独り、形から入る「</a:t>
            </a:r>
            <a:r>
              <a:rPr lang="en-US" altLang="ja-JP" dirty="0"/>
              <a:t>―</a:t>
            </a:r>
            <a:r>
              <a:rPr lang="ja-JP" altLang="en-US" dirty="0"/>
              <a:t>」から習い、集団</a:t>
            </a:r>
            <a:r>
              <a:rPr lang="ja-JP" altLang="en-US" dirty="0" smtClean="0"/>
              <a:t>に和して</a:t>
            </a:r>
            <a:r>
              <a:rPr lang="ja-JP" altLang="en-US" dirty="0"/>
              <a:t>「十」に</a:t>
            </a:r>
            <a:r>
              <a:rPr lang="ja-JP" altLang="en-US" dirty="0" smtClean="0"/>
              <a:t>達すれば</a:t>
            </a:r>
            <a:r>
              <a:rPr lang="ja-JP" altLang="en-US" dirty="0"/>
              <a:t>、</a:t>
            </a:r>
            <a:r>
              <a:rPr lang="ja-JP" altLang="en-US" dirty="0" smtClean="0"/>
              <a:t>より充実</a:t>
            </a:r>
            <a:r>
              <a:rPr lang="ja-JP" altLang="en-US" dirty="0"/>
              <a:t>した「</a:t>
            </a:r>
            <a:r>
              <a:rPr lang="en-US" altLang="ja-JP" dirty="0"/>
              <a:t>―</a:t>
            </a:r>
            <a:r>
              <a:rPr lang="ja-JP" altLang="en-US" dirty="0"/>
              <a:t>」に戻ることができます。そしてその「</a:t>
            </a:r>
            <a:r>
              <a:rPr lang="en-US" altLang="ja-JP" dirty="0"/>
              <a:t>―</a:t>
            </a:r>
            <a:r>
              <a:rPr lang="ja-JP" altLang="en-US" dirty="0"/>
              <a:t>」はまた、「原点」と</a:t>
            </a:r>
            <a:r>
              <a:rPr lang="ja-JP" altLang="en-US" dirty="0" smtClean="0"/>
              <a:t>して</a:t>
            </a:r>
            <a:r>
              <a:rPr lang="ja-JP" altLang="en-US" dirty="0"/>
              <a:t>の基本であると考えられます。その繰り返しを以て、茶道の理念を会得し</a:t>
            </a:r>
            <a:r>
              <a:rPr lang="ja-JP" altLang="en-US" dirty="0" smtClean="0"/>
              <a:t>、限りない</a:t>
            </a:r>
            <a:r>
              <a:rPr lang="ja-JP" altLang="en-US" dirty="0"/>
              <a:t>高みに登ることが稽古の本質であると、説いているように思います</a:t>
            </a:r>
            <a:endParaRPr kumimoji="1" lang="ja-JP" altLang="en-US" dirty="0"/>
          </a:p>
        </p:txBody>
      </p:sp>
      <p:sp>
        <p:nvSpPr>
          <p:cNvPr id="4" name="正方形/長方形 3">
            <a:hlinkClick r:id="rId2" action="ppaction://hlinksldjump"/>
          </p:cNvPr>
          <p:cNvSpPr/>
          <p:nvPr/>
        </p:nvSpPr>
        <p:spPr>
          <a:xfrm>
            <a:off x="8934138" y="6730584"/>
            <a:ext cx="209862" cy="127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38834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73817" y="0"/>
            <a:ext cx="7886700" cy="434715"/>
          </a:xfrm>
        </p:spPr>
        <p:txBody>
          <a:bodyPr>
            <a:normAutofit fontScale="90000"/>
          </a:bodyPr>
          <a:lstStyle/>
          <a:p>
            <a:r>
              <a:rPr kumimoji="1" lang="en-US" altLang="ja-JP" b="1" dirty="0" smtClean="0">
                <a:solidFill>
                  <a:srgbClr val="0070C0"/>
                </a:solidFill>
              </a:rPr>
              <a:t>Menu</a:t>
            </a:r>
            <a:endParaRPr kumimoji="1" lang="ja-JP" altLang="en-US" b="1" dirty="0">
              <a:solidFill>
                <a:srgbClr val="0070C0"/>
              </a:solidFill>
            </a:endParaRPr>
          </a:p>
        </p:txBody>
      </p:sp>
      <p:sp>
        <p:nvSpPr>
          <p:cNvPr id="5" name="コンテンツ プレースホルダー 4"/>
          <p:cNvSpPr>
            <a:spLocks noGrp="1"/>
          </p:cNvSpPr>
          <p:nvPr>
            <p:ph sz="half" idx="1"/>
          </p:nvPr>
        </p:nvSpPr>
        <p:spPr>
          <a:xfrm>
            <a:off x="1" y="742012"/>
            <a:ext cx="2728210" cy="6115988"/>
          </a:xfrm>
        </p:spPr>
        <p:txBody>
          <a:bodyPr>
            <a:normAutofit fontScale="92500" lnSpcReduction="10000"/>
          </a:bodyPr>
          <a:lstStyle/>
          <a:p>
            <a:pPr marL="0" indent="0">
              <a:buNone/>
            </a:pPr>
            <a:r>
              <a:rPr kumimoji="1" lang="en-US" altLang="ja-JP" dirty="0" smtClean="0">
                <a:hlinkClick r:id="rId2" action="ppaction://hlinksldjump"/>
              </a:rPr>
              <a:t>1.</a:t>
            </a:r>
            <a:r>
              <a:rPr kumimoji="1" lang="ja-JP" altLang="en-US" dirty="0" smtClean="0">
                <a:hlinkClick r:id="rId2" action="ppaction://hlinksldjump"/>
              </a:rPr>
              <a:t>行動規範</a:t>
            </a:r>
            <a:endParaRPr kumimoji="1" lang="en-US" altLang="ja-JP" dirty="0" smtClean="0"/>
          </a:p>
          <a:p>
            <a:pPr marL="0" indent="0">
              <a:buNone/>
            </a:pPr>
            <a:r>
              <a:rPr lang="en-US" altLang="ja-JP" dirty="0" smtClean="0">
                <a:hlinkClick r:id="rId3" action="ppaction://hlinksldjump"/>
              </a:rPr>
              <a:t>2.</a:t>
            </a:r>
            <a:r>
              <a:rPr lang="ja-JP" altLang="en-US" dirty="0" smtClean="0">
                <a:hlinkClick r:id="rId3" action="ppaction://hlinksldjump"/>
              </a:rPr>
              <a:t>アダムスミス</a:t>
            </a:r>
            <a:endParaRPr lang="en-US" altLang="ja-JP" dirty="0" smtClean="0"/>
          </a:p>
          <a:p>
            <a:pPr marL="0" indent="0">
              <a:buNone/>
            </a:pPr>
            <a:r>
              <a:rPr lang="en-US" altLang="ja-JP" dirty="0" smtClean="0">
                <a:hlinkClick r:id="rId4" action="ppaction://hlinksldjump"/>
              </a:rPr>
              <a:t>3.I </a:t>
            </a:r>
            <a:r>
              <a:rPr lang="en-US" altLang="ja-JP" dirty="0">
                <a:hlinkClick r:id="rId4" action="ppaction://hlinksldjump"/>
              </a:rPr>
              <a:t>serve .</a:t>
            </a:r>
            <a:r>
              <a:rPr lang="en-US" altLang="ja-JP" dirty="0" smtClean="0">
                <a:hlinkClick r:id="rId4" action="ppaction://hlinksldjump"/>
              </a:rPr>
              <a:t>We serve</a:t>
            </a:r>
            <a:endParaRPr lang="en-US" altLang="ja-JP" dirty="0" smtClean="0"/>
          </a:p>
          <a:p>
            <a:pPr marL="0" indent="0">
              <a:buNone/>
            </a:pPr>
            <a:endParaRPr lang="en-US" altLang="ja-JP" dirty="0" smtClean="0">
              <a:hlinkClick r:id="rId5" action="ppaction://hlinksldjump"/>
            </a:endParaRPr>
          </a:p>
          <a:p>
            <a:pPr marL="0" indent="0">
              <a:buNone/>
            </a:pPr>
            <a:r>
              <a:rPr lang="en-US" altLang="ja-JP" dirty="0" smtClean="0">
                <a:hlinkClick r:id="rId5" action="ppaction://hlinksldjump"/>
              </a:rPr>
              <a:t>4.</a:t>
            </a:r>
            <a:r>
              <a:rPr lang="ja-JP" altLang="en-US" dirty="0" smtClean="0">
                <a:hlinkClick r:id="rId5" action="ppaction://hlinksldjump"/>
              </a:rPr>
              <a:t>奉仕の理念</a:t>
            </a:r>
            <a:endParaRPr lang="en-US" altLang="ja-JP" dirty="0" smtClean="0"/>
          </a:p>
          <a:p>
            <a:pPr marL="0" indent="0">
              <a:buNone/>
            </a:pPr>
            <a:endParaRPr lang="en-US" altLang="ja-JP" dirty="0" smtClean="0"/>
          </a:p>
          <a:p>
            <a:pPr marL="0" indent="0">
              <a:buNone/>
            </a:pPr>
            <a:endParaRPr lang="en-US" altLang="ja-JP" dirty="0" smtClean="0">
              <a:hlinkClick r:id="rId6" action="ppaction://hlinksldjump"/>
            </a:endParaRPr>
          </a:p>
          <a:p>
            <a:pPr marL="0" indent="0">
              <a:buNone/>
            </a:pPr>
            <a:r>
              <a:rPr lang="en-US" altLang="ja-JP" dirty="0" smtClean="0">
                <a:hlinkClick r:id="rId6" action="ppaction://hlinksldjump"/>
              </a:rPr>
              <a:t>5.</a:t>
            </a:r>
            <a:r>
              <a:rPr lang="ja-JP" altLang="en-US" dirty="0" smtClean="0">
                <a:hlinkClick r:id="rId6" action="ppaction://hlinksldjump"/>
              </a:rPr>
              <a:t>シェルドニズム</a:t>
            </a:r>
            <a:endParaRPr lang="en-US" altLang="ja-JP" dirty="0" smtClean="0"/>
          </a:p>
          <a:p>
            <a:pPr marL="0" indent="0">
              <a:buNone/>
            </a:pPr>
            <a:endParaRPr lang="en-US" altLang="ja-JP" dirty="0"/>
          </a:p>
          <a:p>
            <a:pPr marL="0" indent="0">
              <a:buNone/>
            </a:pPr>
            <a:endParaRPr lang="en-US" altLang="ja-JP" dirty="0" smtClean="0">
              <a:hlinkClick r:id="rId7" action="ppaction://hlinksldjump"/>
            </a:endParaRPr>
          </a:p>
          <a:p>
            <a:pPr marL="0" indent="0">
              <a:buNone/>
            </a:pPr>
            <a:endParaRPr lang="en-US" altLang="ja-JP" dirty="0" smtClean="0">
              <a:hlinkClick r:id="rId7" action="ppaction://hlinksldjump"/>
            </a:endParaRPr>
          </a:p>
          <a:p>
            <a:pPr marL="0" indent="0">
              <a:buNone/>
            </a:pPr>
            <a:r>
              <a:rPr lang="en-US" altLang="ja-JP" dirty="0" smtClean="0">
                <a:hlinkClick r:id="rId7" action="ppaction://hlinksldjump"/>
              </a:rPr>
              <a:t>6</a:t>
            </a:r>
            <a:r>
              <a:rPr lang="en-US" altLang="ja-JP" dirty="0" smtClean="0">
                <a:hlinkClick r:id="rId7" action="ppaction://hlinksldjump"/>
              </a:rPr>
              <a:t>.</a:t>
            </a:r>
            <a:r>
              <a:rPr lang="ja-JP" altLang="en-US" dirty="0" smtClean="0">
                <a:hlinkClick r:id="rId7" action="ppaction://hlinksldjump"/>
              </a:rPr>
              <a:t>結び</a:t>
            </a:r>
            <a:endParaRPr lang="en-US" altLang="ja-JP" dirty="0"/>
          </a:p>
          <a:p>
            <a:endParaRPr kumimoji="1" lang="ja-JP" altLang="en-US" dirty="0"/>
          </a:p>
        </p:txBody>
      </p:sp>
      <p:sp>
        <p:nvSpPr>
          <p:cNvPr id="2" name="コンテンツ プレースホルダー 1"/>
          <p:cNvSpPr>
            <a:spLocks noGrp="1"/>
          </p:cNvSpPr>
          <p:nvPr>
            <p:ph sz="half" idx="2"/>
          </p:nvPr>
        </p:nvSpPr>
        <p:spPr>
          <a:xfrm>
            <a:off x="2662643" y="659567"/>
            <a:ext cx="6323960" cy="6123481"/>
          </a:xfrm>
        </p:spPr>
        <p:txBody>
          <a:bodyPr>
            <a:normAutofit fontScale="92500" lnSpcReduction="10000"/>
          </a:bodyPr>
          <a:lstStyle/>
          <a:p>
            <a:r>
              <a:rPr kumimoji="1" lang="ja-JP" altLang="en-US" dirty="0" smtClean="0">
                <a:hlinkClick r:id="rId8" action="ppaction://hlinksldjump"/>
              </a:rPr>
              <a:t>行動規範、</a:t>
            </a:r>
            <a:r>
              <a:rPr kumimoji="1" lang="ja-JP" altLang="en-US" dirty="0" smtClean="0">
                <a:hlinkClick r:id="rId9" action="ppaction://hlinksldjump"/>
              </a:rPr>
              <a:t>理事会決定</a:t>
            </a:r>
            <a:endParaRPr kumimoji="1" lang="en-US" altLang="ja-JP" dirty="0" smtClean="0"/>
          </a:p>
          <a:p>
            <a:r>
              <a:rPr kumimoji="1" lang="ja-JP" altLang="en-US" dirty="0" smtClean="0">
                <a:hlinkClick r:id="rId10" action="ppaction://hlinksldjump"/>
              </a:rPr>
              <a:t>源流セミナー、</a:t>
            </a:r>
            <a:r>
              <a:rPr kumimoji="1" lang="ja-JP" altLang="en-US" dirty="0" smtClean="0">
                <a:hlinkClick r:id="rId11" action="ppaction://hlinksldjump"/>
              </a:rPr>
              <a:t>放任の終焉</a:t>
            </a:r>
            <a:endParaRPr kumimoji="1" lang="en-US" altLang="ja-JP" dirty="0" smtClean="0"/>
          </a:p>
          <a:p>
            <a:r>
              <a:rPr kumimoji="1" lang="ja-JP" altLang="en-US" dirty="0" smtClean="0">
                <a:hlinkClick r:id="rId12" action="ppaction://hlinksldjump"/>
              </a:rPr>
              <a:t>二つの、</a:t>
            </a:r>
            <a:r>
              <a:rPr lang="ja-JP" altLang="en-US" dirty="0">
                <a:hlinkClick r:id="rId13" action="ppaction://hlinksldjump"/>
              </a:rPr>
              <a:t>本田</a:t>
            </a:r>
            <a:r>
              <a:rPr lang="en-US" altLang="ja-JP" dirty="0">
                <a:hlinkClick r:id="rId13" action="ppaction://hlinksldjump"/>
              </a:rPr>
              <a:t>PDG</a:t>
            </a:r>
            <a:r>
              <a:rPr lang="ja-JP" altLang="en-US" dirty="0" err="1">
                <a:hlinkClick r:id="rId13" action="ppaction://hlinksldjump"/>
              </a:rPr>
              <a:t>、</a:t>
            </a:r>
            <a:r>
              <a:rPr kumimoji="1" lang="ja-JP" altLang="en-US" dirty="0" smtClean="0">
                <a:hlinkClick r:id="rId14" action="ppaction://hlinksldjump"/>
              </a:rPr>
              <a:t>声明、</a:t>
            </a:r>
            <a:r>
              <a:rPr kumimoji="1" lang="ja-JP" altLang="en-US" dirty="0" smtClean="0">
                <a:hlinkClick r:id="rId15" action="ppaction://hlinksldjump"/>
              </a:rPr>
              <a:t>入門、</a:t>
            </a:r>
            <a:r>
              <a:rPr kumimoji="1" lang="ja-JP" altLang="en-US" dirty="0" smtClean="0">
                <a:hlinkClick r:id="rId16" action="ppaction://hlinksldjump"/>
              </a:rPr>
              <a:t>定款、</a:t>
            </a:r>
            <a:endParaRPr kumimoji="1" lang="en-US" altLang="ja-JP" dirty="0" smtClean="0"/>
          </a:p>
          <a:p>
            <a:pPr marL="0" indent="0">
              <a:buNone/>
            </a:pPr>
            <a:r>
              <a:rPr kumimoji="1" lang="ja-JP" altLang="en-US" dirty="0" smtClean="0">
                <a:hlinkClick r:id="rId17" action="ppaction://hlinksldjump"/>
              </a:rPr>
              <a:t>　</a:t>
            </a:r>
            <a:r>
              <a:rPr kumimoji="1" lang="en-US" altLang="ja-JP" dirty="0" smtClean="0">
                <a:hlinkClick r:id="rId17" action="ppaction://hlinksldjump"/>
              </a:rPr>
              <a:t>23-34</a:t>
            </a:r>
            <a:r>
              <a:rPr kumimoji="1" lang="ja-JP" altLang="en-US" dirty="0" err="1" smtClean="0">
                <a:hlinkClick r:id="rId17" action="ppaction://hlinksldjump"/>
              </a:rPr>
              <a:t>、</a:t>
            </a:r>
            <a:r>
              <a:rPr kumimoji="1" lang="en-US" altLang="ja-JP" dirty="0" smtClean="0"/>
              <a:t> </a:t>
            </a:r>
            <a:r>
              <a:rPr kumimoji="1" lang="en-US" altLang="ja-JP" dirty="0" smtClean="0">
                <a:hlinkClick r:id="rId18" action="ppaction://hlinksldjump"/>
              </a:rPr>
              <a:t>92-286</a:t>
            </a:r>
            <a:r>
              <a:rPr kumimoji="1" lang="ja-JP" altLang="en-US" dirty="0" err="1" smtClean="0">
                <a:hlinkClick r:id="rId18" action="ppaction://hlinksldjump"/>
              </a:rPr>
              <a:t>、</a:t>
            </a:r>
            <a:r>
              <a:rPr kumimoji="1" lang="ja-JP" altLang="en-US" dirty="0" smtClean="0">
                <a:hlinkClick r:id="rId19" action="ppaction://hlinksldjump"/>
              </a:rPr>
              <a:t>服部</a:t>
            </a:r>
            <a:r>
              <a:rPr kumimoji="1" lang="en-US" altLang="ja-JP" dirty="0" smtClean="0">
                <a:hlinkClick r:id="rId19" action="ppaction://hlinksldjump"/>
              </a:rPr>
              <a:t>PDG</a:t>
            </a:r>
            <a:r>
              <a:rPr kumimoji="1" lang="ja-JP" altLang="en-US" dirty="0" err="1" smtClean="0">
                <a:hlinkClick r:id="rId19" action="ppaction://hlinksldjump"/>
              </a:rPr>
              <a:t>、</a:t>
            </a:r>
            <a:endParaRPr kumimoji="1" lang="en-US" altLang="ja-JP" dirty="0" smtClean="0"/>
          </a:p>
          <a:p>
            <a:r>
              <a:rPr kumimoji="1" lang="ja-JP" altLang="en-US" dirty="0" smtClean="0">
                <a:hlinkClick r:id="rId20" action="ppaction://hlinksldjump"/>
              </a:rPr>
              <a:t>定款、</a:t>
            </a:r>
            <a:r>
              <a:rPr kumimoji="1" lang="ja-JP" altLang="en-US" dirty="0" smtClean="0">
                <a:hlinkClick r:id="rId21" action="ppaction://hlinksldjump"/>
              </a:rPr>
              <a:t>ダルース定款、</a:t>
            </a:r>
            <a:r>
              <a:rPr kumimoji="1" lang="ja-JP" altLang="en-US" dirty="0" smtClean="0">
                <a:hlinkClick r:id="rId22" action="ppaction://hlinksldjump"/>
              </a:rPr>
              <a:t>シスコ、</a:t>
            </a:r>
            <a:endParaRPr kumimoji="1" lang="en-US" altLang="ja-JP" dirty="0" smtClean="0"/>
          </a:p>
          <a:p>
            <a:pPr marL="0" indent="0">
              <a:buNone/>
            </a:pPr>
            <a:r>
              <a:rPr lang="ja-JP" altLang="en-US" dirty="0" smtClean="0"/>
              <a:t>　</a:t>
            </a:r>
            <a:r>
              <a:rPr lang="ja-JP" altLang="en-US" dirty="0" smtClean="0">
                <a:hlinkClick r:id="rId23" action="ppaction://hlinksldjump"/>
              </a:rPr>
              <a:t>カンサス連合会綱領</a:t>
            </a:r>
            <a:r>
              <a:rPr lang="ja-JP" altLang="en-US" dirty="0" smtClean="0"/>
              <a:t>、</a:t>
            </a:r>
            <a:r>
              <a:rPr lang="ja-JP" altLang="en-US" dirty="0" smtClean="0">
                <a:hlinkClick r:id="rId24" action="ppaction://hlinksldjump"/>
              </a:rPr>
              <a:t>ロス綱領、</a:t>
            </a:r>
            <a:endParaRPr lang="en-US" altLang="ja-JP" dirty="0" smtClean="0"/>
          </a:p>
          <a:p>
            <a:pPr marL="0" indent="0">
              <a:buNone/>
            </a:pPr>
            <a:r>
              <a:rPr kumimoji="1" lang="ja-JP" altLang="en-US" dirty="0" smtClean="0"/>
              <a:t>　</a:t>
            </a:r>
            <a:r>
              <a:rPr kumimoji="1" lang="ja-JP" altLang="en-US" dirty="0" smtClean="0">
                <a:hlinkClick r:id="rId25" action="ppaction://hlinksldjump"/>
              </a:rPr>
              <a:t>カーター</a:t>
            </a:r>
            <a:r>
              <a:rPr lang="ja-JP" altLang="en-US" dirty="0" smtClean="0">
                <a:hlinkClick r:id="rId25" action="ppaction://hlinksldjump"/>
              </a:rPr>
              <a:t>、</a:t>
            </a:r>
            <a:r>
              <a:rPr lang="ja-JP" altLang="en-US" dirty="0" smtClean="0">
                <a:hlinkClick r:id="rId26" action="ppaction://hlinksldjump"/>
              </a:rPr>
              <a:t>チェスペリー、</a:t>
            </a:r>
            <a:r>
              <a:rPr lang="ja-JP" altLang="en-US" dirty="0">
                <a:hlinkClick r:id="rId27" action="ppaction://hlinksldjump"/>
              </a:rPr>
              <a:t>二つ哲学</a:t>
            </a:r>
            <a:r>
              <a:rPr lang="ja-JP" altLang="en-US" dirty="0" smtClean="0">
                <a:hlinkClick r:id="rId27" action="ppaction://hlinksldjump"/>
              </a:rPr>
              <a:t>、</a:t>
            </a:r>
            <a:r>
              <a:rPr lang="ja-JP" altLang="en-US" dirty="0" smtClean="0"/>
              <a:t>　　　　　　　</a:t>
            </a:r>
            <a:r>
              <a:rPr lang="en-US" altLang="ja-JP" dirty="0" smtClean="0">
                <a:hlinkClick r:id="rId28" action="ppaction://hlinksldjump"/>
              </a:rPr>
              <a:t>23-34</a:t>
            </a:r>
            <a:r>
              <a:rPr lang="ja-JP" altLang="en-US" dirty="0" err="1" smtClean="0">
                <a:hlinkClick r:id="rId28" action="ppaction://hlinksldjump"/>
              </a:rPr>
              <a:t>、</a:t>
            </a:r>
            <a:r>
              <a:rPr kumimoji="1" lang="ja-JP" altLang="en-US" dirty="0" smtClean="0">
                <a:hlinkClick r:id="rId29" action="ppaction://hlinksldjump"/>
              </a:rPr>
              <a:t>理念、</a:t>
            </a:r>
            <a:r>
              <a:rPr kumimoji="1" lang="ja-JP" altLang="en-US" dirty="0" smtClean="0">
                <a:hlinkClick r:id="rId30" action="ppaction://hlinksldjump"/>
              </a:rPr>
              <a:t>四大奉仕、</a:t>
            </a:r>
            <a:r>
              <a:rPr kumimoji="1" lang="ja-JP" altLang="en-US" dirty="0" smtClean="0">
                <a:hlinkClick r:id="rId31" action="ppaction://hlinksldjump"/>
              </a:rPr>
              <a:t>ショー</a:t>
            </a:r>
            <a:endParaRPr lang="en-US" altLang="ja-JP" dirty="0"/>
          </a:p>
          <a:p>
            <a:r>
              <a:rPr kumimoji="1" lang="ja-JP" altLang="en-US" dirty="0" smtClean="0">
                <a:hlinkClick r:id="rId32" action="ppaction://hlinksldjump"/>
              </a:rPr>
              <a:t>奉仕哲学、</a:t>
            </a:r>
            <a:r>
              <a:rPr kumimoji="1" lang="ja-JP" altLang="en-US" dirty="0" smtClean="0">
                <a:hlinkClick r:id="rId33" action="ppaction://hlinksldjump"/>
              </a:rPr>
              <a:t>ハミルトン、</a:t>
            </a:r>
            <a:r>
              <a:rPr kumimoji="1" lang="ja-JP" altLang="en-US" dirty="0" smtClean="0">
                <a:hlinkClick r:id="rId34" action="ppaction://hlinksldjump"/>
              </a:rPr>
              <a:t>ニュートン、</a:t>
            </a:r>
            <a:endParaRPr kumimoji="1" lang="en-US" altLang="ja-JP" dirty="0" smtClean="0"/>
          </a:p>
          <a:p>
            <a:pPr marL="0" indent="0">
              <a:buNone/>
            </a:pPr>
            <a:r>
              <a:rPr lang="ja-JP" altLang="en-US" dirty="0"/>
              <a:t>　</a:t>
            </a:r>
            <a:r>
              <a:rPr lang="ja-JP" altLang="en-US" dirty="0" smtClean="0">
                <a:hlinkClick r:id="rId35" action="ppaction://hlinksldjump"/>
              </a:rPr>
              <a:t>ハバート、</a:t>
            </a:r>
            <a:r>
              <a:rPr lang="ja-JP" altLang="en-US" dirty="0">
                <a:hlinkClick r:id="rId36" action="ppaction://hlinksldjump"/>
              </a:rPr>
              <a:t>名言、</a:t>
            </a:r>
            <a:r>
              <a:rPr lang="ja-JP" altLang="en-US" dirty="0" smtClean="0">
                <a:hlinkClick r:id="rId37" action="ppaction://hlinksldjump"/>
              </a:rPr>
              <a:t>百点、</a:t>
            </a:r>
            <a:r>
              <a:rPr lang="ja-JP" altLang="en-US" dirty="0" smtClean="0">
                <a:hlinkClick r:id="rId38" action="ppaction://hlinksldjump"/>
              </a:rPr>
              <a:t>シェルドン、</a:t>
            </a:r>
            <a:endParaRPr lang="en-US" altLang="ja-JP" dirty="0" smtClean="0"/>
          </a:p>
          <a:p>
            <a:pPr marL="0" indent="0">
              <a:buNone/>
            </a:pPr>
            <a:r>
              <a:rPr kumimoji="1" lang="ja-JP" altLang="en-US" dirty="0"/>
              <a:t>　</a:t>
            </a:r>
            <a:r>
              <a:rPr kumimoji="1" lang="ja-JP" altLang="en-US" dirty="0" smtClean="0">
                <a:hlinkClick r:id="rId39" action="ppaction://hlinksldjump"/>
              </a:rPr>
              <a:t>フランクリン</a:t>
            </a:r>
            <a:r>
              <a:rPr lang="ja-JP" altLang="en-US" dirty="0">
                <a:hlinkClick r:id="rId39" action="ppaction://hlinksldjump"/>
              </a:rPr>
              <a:t>、</a:t>
            </a:r>
            <a:r>
              <a:rPr lang="ja-JP" altLang="en-US" dirty="0" smtClean="0">
                <a:hlinkClick r:id="rId40" action="ppaction://hlinksldjump"/>
              </a:rPr>
              <a:t>続々々</a:t>
            </a:r>
            <a:r>
              <a:rPr lang="ja-JP" altLang="en-US" dirty="0">
                <a:hlinkClick r:id="rId40" action="ppaction://hlinksldjump"/>
              </a:rPr>
              <a:t>、</a:t>
            </a:r>
            <a:r>
              <a:rPr lang="ja-JP" altLang="en-US" dirty="0">
                <a:hlinkClick r:id="rId41" action="ppaction://hlinksldjump"/>
              </a:rPr>
              <a:t>理神論</a:t>
            </a:r>
            <a:r>
              <a:rPr lang="ja-JP" altLang="en-US" dirty="0" smtClean="0">
                <a:hlinkClick r:id="rId41" action="ppaction://hlinksldjump"/>
              </a:rPr>
              <a:t>、</a:t>
            </a:r>
            <a:r>
              <a:rPr lang="ja-JP" altLang="en-US" dirty="0" smtClean="0">
                <a:hlinkClick r:id="rId42" action="ppaction://hlinksldjump"/>
              </a:rPr>
              <a:t>奉仕哲学、</a:t>
            </a:r>
            <a:endParaRPr lang="en-US" altLang="ja-JP" dirty="0" smtClean="0"/>
          </a:p>
          <a:p>
            <a:pPr marL="0" indent="0">
              <a:buNone/>
            </a:pPr>
            <a:r>
              <a:rPr lang="ja-JP" altLang="en-US" dirty="0">
                <a:hlinkClick r:id="rId43" action="ppaction://hlinksldjump"/>
              </a:rPr>
              <a:t>　</a:t>
            </a:r>
            <a:r>
              <a:rPr lang="ja-JP" altLang="en-US" dirty="0" smtClean="0">
                <a:hlinkClick r:id="rId43" action="ppaction://hlinksldjump"/>
              </a:rPr>
              <a:t>プロ圏</a:t>
            </a:r>
            <a:r>
              <a:rPr lang="ja-JP" altLang="en-US" dirty="0" smtClean="0">
                <a:hlinkClick r:id="rId43" action="ppaction://hlinksldjump"/>
              </a:rPr>
              <a:t>、</a:t>
            </a:r>
            <a:r>
              <a:rPr lang="ja-JP" altLang="en-US" dirty="0" smtClean="0">
                <a:hlinkClick r:id="rId44" action="ppaction://hlinksldjump"/>
              </a:rPr>
              <a:t>天職論批判、</a:t>
            </a:r>
            <a:r>
              <a:rPr lang="ja-JP" altLang="en-US" dirty="0" smtClean="0">
                <a:hlinkClick r:id="rId45" action="ppaction://hlinksldjump"/>
              </a:rPr>
              <a:t>犯罪、</a:t>
            </a:r>
            <a:r>
              <a:rPr lang="ja-JP" altLang="en-US" dirty="0" smtClean="0">
                <a:hlinkClick r:id="rId46" action="ppaction://hlinksldjump"/>
              </a:rPr>
              <a:t>正体</a:t>
            </a:r>
            <a:endParaRPr lang="en-US" altLang="ja-JP" dirty="0" smtClean="0"/>
          </a:p>
          <a:p>
            <a:r>
              <a:rPr kumimoji="1" lang="ja-JP" altLang="en-US" dirty="0" smtClean="0">
                <a:hlinkClick r:id="rId47" action="ppaction://hlinksldjump"/>
              </a:rPr>
              <a:t>今井忠、</a:t>
            </a:r>
            <a:r>
              <a:rPr kumimoji="1" lang="ja-JP" altLang="en-US" dirty="0" smtClean="0">
                <a:hlinkClick r:id="rId48" action="ppaction://hlinksldjump"/>
              </a:rPr>
              <a:t>結び、</a:t>
            </a:r>
            <a:r>
              <a:rPr kumimoji="1" lang="ja-JP" altLang="en-US" dirty="0" smtClean="0">
                <a:hlinkClick r:id="rId49" action="ppaction://hlinksldjump"/>
              </a:rPr>
              <a:t>パロ</a:t>
            </a:r>
            <a:endParaRPr kumimoji="1" lang="ja-JP" altLang="en-US" dirty="0"/>
          </a:p>
        </p:txBody>
      </p:sp>
    </p:spTree>
    <p:extLst>
      <p:ext uri="{BB962C8B-B14F-4D97-AF65-F5344CB8AC3E}">
        <p14:creationId xmlns:p14="http://schemas.microsoft.com/office/powerpoint/2010/main" val="1215196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fontScale="90000"/>
          </a:bodyPr>
          <a:lstStyle/>
          <a:p>
            <a:r>
              <a:rPr kumimoji="1" lang="ja-JP" altLang="en-US" dirty="0" smtClean="0">
                <a:solidFill>
                  <a:schemeClr val="bg1"/>
                </a:solidFill>
              </a:rPr>
              <a:t>論点</a:t>
            </a:r>
            <a:r>
              <a:rPr lang="ja-JP" altLang="en-US" dirty="0" smtClean="0">
                <a:solidFill>
                  <a:schemeClr val="bg1"/>
                </a:solidFill>
              </a:rPr>
              <a:t>４</a:t>
            </a:r>
            <a:r>
              <a:rPr kumimoji="1" lang="en-US" altLang="ja-JP" dirty="0" smtClean="0">
                <a:solidFill>
                  <a:schemeClr val="bg1"/>
                </a:solidFill>
              </a:rPr>
              <a:t/>
            </a:r>
            <a:br>
              <a:rPr kumimoji="1" lang="en-US" altLang="ja-JP" dirty="0" smtClean="0">
                <a:solidFill>
                  <a:schemeClr val="bg1"/>
                </a:solidFill>
              </a:rPr>
            </a:br>
            <a:r>
              <a:rPr kumimoji="1" lang="en-US" altLang="ja-JP" dirty="0" smtClean="0">
                <a:solidFill>
                  <a:schemeClr val="bg1"/>
                </a:solidFill>
              </a:rPr>
              <a:t/>
            </a:r>
            <a:br>
              <a:rPr kumimoji="1" lang="en-US" altLang="ja-JP" dirty="0" smtClean="0">
                <a:solidFill>
                  <a:schemeClr val="bg1"/>
                </a:solidFill>
              </a:rPr>
            </a:br>
            <a:r>
              <a:rPr lang="ja-JP" altLang="en-US" dirty="0">
                <a:solidFill>
                  <a:schemeClr val="bg1"/>
                </a:solidFill>
              </a:rPr>
              <a:t>奉仕</a:t>
            </a:r>
            <a:r>
              <a:rPr lang="ja-JP" altLang="en-US" dirty="0" smtClean="0">
                <a:solidFill>
                  <a:schemeClr val="bg1"/>
                </a:solidFill>
              </a:rPr>
              <a:t>の理念</a:t>
            </a:r>
            <a:endParaRPr kumimoji="1" lang="ja-JP" altLang="en-US" dirty="0">
              <a:solidFill>
                <a:schemeClr val="bg1"/>
              </a:solidFill>
            </a:endParaRPr>
          </a:p>
        </p:txBody>
      </p:sp>
      <p:sp>
        <p:nvSpPr>
          <p:cNvPr id="2" name="正方形/長方形 1">
            <a:hlinkClick r:id="rId2" action="ppaction://hlinksldjump"/>
          </p:cNvPr>
          <p:cNvSpPr/>
          <p:nvPr/>
        </p:nvSpPr>
        <p:spPr>
          <a:xfrm>
            <a:off x="8934138" y="6738079"/>
            <a:ext cx="209862" cy="119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2537085" y="4099810"/>
            <a:ext cx="4069829" cy="2638269"/>
          </a:xfrm>
          <a:prstGeom prst="rect">
            <a:avLst/>
          </a:prstGeom>
        </p:spPr>
      </p:pic>
      <p:sp>
        <p:nvSpPr>
          <p:cNvPr id="6" name="AutoShape 4" descr="「奉仕の理想 ロータリーソング」の画像検索結果"/>
          <p:cNvSpPr>
            <a:spLocks noGrp="1" noChangeAspect="1" noChangeArrowheads="1"/>
          </p:cNvSpPr>
          <p:nvPr>
            <p:ph type="subTitle" idx="1"/>
          </p:nvPr>
        </p:nvSpPr>
        <p:spPr bwMode="auto">
          <a:xfrm>
            <a:off x="1143000" y="3509963"/>
            <a:ext cx="6858000" cy="16557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kumimoji="1" lang="ja-JP" altLang="en-US" dirty="0"/>
          </a:p>
        </p:txBody>
      </p:sp>
    </p:spTree>
    <p:extLst>
      <p:ext uri="{BB962C8B-B14F-4D97-AF65-F5344CB8AC3E}">
        <p14:creationId xmlns:p14="http://schemas.microsoft.com/office/powerpoint/2010/main" val="4219947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lstStyle/>
          <a:p>
            <a:r>
              <a:rPr lang="ja-JP" altLang="en-US" dirty="0">
                <a:solidFill>
                  <a:srgbClr val="0070C0"/>
                </a:solidFill>
              </a:rPr>
              <a:t>現行</a:t>
            </a:r>
            <a:r>
              <a:rPr kumimoji="1" lang="ja-JP" altLang="en-US" dirty="0" smtClean="0">
                <a:solidFill>
                  <a:srgbClr val="0070C0"/>
                </a:solidFill>
              </a:rPr>
              <a:t>定款：第４条　目的</a:t>
            </a:r>
            <a:endParaRPr kumimoji="1" lang="ja-JP" altLang="en-US" dirty="0">
              <a:solidFill>
                <a:srgbClr val="0070C0"/>
              </a:solidFill>
            </a:endParaRPr>
          </a:p>
        </p:txBody>
      </p:sp>
      <p:sp>
        <p:nvSpPr>
          <p:cNvPr id="3" name="コンテンツ プレースホルダー 2"/>
          <p:cNvSpPr>
            <a:spLocks noGrp="1"/>
          </p:cNvSpPr>
          <p:nvPr>
            <p:ph idx="1"/>
          </p:nvPr>
        </p:nvSpPr>
        <p:spPr>
          <a:xfrm>
            <a:off x="0" y="1128584"/>
            <a:ext cx="9143999" cy="5729416"/>
          </a:xfrm>
        </p:spPr>
        <p:txBody>
          <a:bodyPr>
            <a:normAutofit/>
          </a:bodyPr>
          <a:lstStyle/>
          <a:p>
            <a:r>
              <a:rPr lang="ja-JP" altLang="en-US" dirty="0" smtClean="0"/>
              <a:t>ロータリー</a:t>
            </a:r>
            <a:r>
              <a:rPr lang="ja-JP" altLang="en-US" dirty="0"/>
              <a:t>の目的は、意義ある事業の基礎として</a:t>
            </a:r>
            <a:r>
              <a:rPr lang="ja-JP" altLang="en-US" dirty="0">
                <a:solidFill>
                  <a:srgbClr val="FF0000"/>
                </a:solidFill>
              </a:rPr>
              <a:t>奉仕の理念</a:t>
            </a:r>
            <a:r>
              <a:rPr lang="ja-JP" altLang="en-US" dirty="0"/>
              <a:t>を奨励し、これを育むこと</a:t>
            </a:r>
            <a:r>
              <a:rPr lang="ja-JP" altLang="en-US" dirty="0" smtClean="0"/>
              <a:t>にある</a:t>
            </a:r>
            <a:r>
              <a:rPr lang="ja-JP" altLang="en-US" dirty="0"/>
              <a:t>。具体的には、次の各項を奨励することにある</a:t>
            </a:r>
            <a:r>
              <a:rPr lang="ja-JP" altLang="en-US" dirty="0" smtClean="0"/>
              <a:t>：</a:t>
            </a:r>
            <a:endParaRPr lang="en-US" altLang="ja-JP" dirty="0" smtClean="0"/>
          </a:p>
          <a:p>
            <a:endParaRPr lang="ja-JP" altLang="en-US" dirty="0"/>
          </a:p>
          <a:p>
            <a:r>
              <a:rPr lang="ja-JP" altLang="en-US" dirty="0"/>
              <a:t>第</a:t>
            </a:r>
            <a:r>
              <a:rPr lang="en-US" altLang="ja-JP" dirty="0"/>
              <a:t>1</a:t>
            </a:r>
            <a:r>
              <a:rPr lang="ja-JP" altLang="en-US" dirty="0"/>
              <a:t>　知り合いを広めることによって奉仕の機会とすること；</a:t>
            </a:r>
          </a:p>
          <a:p>
            <a:r>
              <a:rPr lang="ja-JP" altLang="en-US" dirty="0"/>
              <a:t>第</a:t>
            </a:r>
            <a:r>
              <a:rPr lang="en-US" altLang="ja-JP" dirty="0"/>
              <a:t>2</a:t>
            </a:r>
            <a:r>
              <a:rPr lang="ja-JP" altLang="en-US" dirty="0"/>
              <a:t>　職業上の高い倫理基準を保ち、役立つ仕事はすべて価値あるものと認識し、</a:t>
            </a:r>
            <a:r>
              <a:rPr lang="ja-JP" altLang="en-US" dirty="0" smtClean="0"/>
              <a:t>社会</a:t>
            </a:r>
            <a:r>
              <a:rPr lang="ja-JP" altLang="en-US" dirty="0"/>
              <a:t>に奉仕する機会としてロータリアン各自の職業を高潔なものにすること；</a:t>
            </a:r>
          </a:p>
          <a:p>
            <a:r>
              <a:rPr lang="ja-JP" altLang="en-US" dirty="0"/>
              <a:t>第</a:t>
            </a:r>
            <a:r>
              <a:rPr lang="en-US" altLang="ja-JP" dirty="0"/>
              <a:t>3</a:t>
            </a:r>
            <a:r>
              <a:rPr lang="ja-JP" altLang="en-US" dirty="0"/>
              <a:t>　ロータリアン一人一人が、個人として、また事業および社会生活において、日々、</a:t>
            </a:r>
            <a:r>
              <a:rPr lang="ja-JP" altLang="en-US" dirty="0" smtClean="0">
                <a:solidFill>
                  <a:srgbClr val="FF0000"/>
                </a:solidFill>
              </a:rPr>
              <a:t>奉仕</a:t>
            </a:r>
            <a:r>
              <a:rPr lang="ja-JP" altLang="en-US" dirty="0">
                <a:solidFill>
                  <a:srgbClr val="FF0000"/>
                </a:solidFill>
              </a:rPr>
              <a:t>の理念</a:t>
            </a:r>
            <a:r>
              <a:rPr lang="ja-JP" altLang="en-US" dirty="0"/>
              <a:t>を実践すること；</a:t>
            </a:r>
          </a:p>
          <a:p>
            <a:r>
              <a:rPr lang="ja-JP" altLang="en-US" dirty="0"/>
              <a:t>第</a:t>
            </a:r>
            <a:r>
              <a:rPr lang="en-US" altLang="ja-JP" dirty="0"/>
              <a:t>4</a:t>
            </a:r>
            <a:r>
              <a:rPr lang="ja-JP" altLang="en-US" dirty="0"/>
              <a:t>　</a:t>
            </a:r>
            <a:r>
              <a:rPr lang="ja-JP" altLang="en-US" dirty="0">
                <a:solidFill>
                  <a:srgbClr val="FF0000"/>
                </a:solidFill>
              </a:rPr>
              <a:t>奉仕の理念</a:t>
            </a:r>
            <a:r>
              <a:rPr lang="ja-JP" altLang="en-US" dirty="0"/>
              <a:t>で結ばれた職業人が、世界的ネットワークを通じて、国際理解、</a:t>
            </a:r>
            <a:r>
              <a:rPr lang="ja-JP" altLang="en-US" dirty="0" smtClean="0"/>
              <a:t>親善</a:t>
            </a:r>
            <a:r>
              <a:rPr lang="ja-JP" altLang="en-US" dirty="0"/>
              <a:t>、平和を推進すること。</a:t>
            </a:r>
            <a:endParaRPr kumimoji="1" lang="ja-JP" altLang="en-US" dirty="0"/>
          </a:p>
        </p:txBody>
      </p:sp>
      <p:sp>
        <p:nvSpPr>
          <p:cNvPr id="4" name="正方形/長方形 3">
            <a:hlinkClick r:id="rId2" action="ppaction://hlinksldjump"/>
          </p:cNvPr>
          <p:cNvSpPr/>
          <p:nvPr/>
        </p:nvSpPr>
        <p:spPr>
          <a:xfrm>
            <a:off x="8921578" y="6656173"/>
            <a:ext cx="222422" cy="201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24144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lstStyle/>
          <a:p>
            <a:r>
              <a:rPr lang="ja-JP" altLang="en-US" dirty="0" smtClean="0">
                <a:solidFill>
                  <a:srgbClr val="0070C0"/>
                </a:solidFill>
              </a:rPr>
              <a:t>綱領</a:t>
            </a:r>
            <a:r>
              <a:rPr lang="ja-JP" altLang="en-US" dirty="0">
                <a:solidFill>
                  <a:srgbClr val="0070C0"/>
                </a:solidFill>
              </a:rPr>
              <a:t>＜</a:t>
            </a:r>
            <a:r>
              <a:rPr lang="en-US" altLang="ja-JP" dirty="0">
                <a:solidFill>
                  <a:srgbClr val="0070C0"/>
                </a:solidFill>
              </a:rPr>
              <a:t>1912</a:t>
            </a:r>
            <a:r>
              <a:rPr lang="ja-JP" altLang="en-US" dirty="0">
                <a:solidFill>
                  <a:srgbClr val="0070C0"/>
                </a:solidFill>
              </a:rPr>
              <a:t>年　ダルース大会＞</a:t>
            </a:r>
          </a:p>
        </p:txBody>
      </p:sp>
      <p:sp>
        <p:nvSpPr>
          <p:cNvPr id="3" name="コンテンツ プレースホルダー 2"/>
          <p:cNvSpPr>
            <a:spLocks noGrp="1"/>
          </p:cNvSpPr>
          <p:nvPr>
            <p:ph idx="1"/>
          </p:nvPr>
        </p:nvSpPr>
        <p:spPr>
          <a:xfrm>
            <a:off x="115329" y="1046206"/>
            <a:ext cx="8962767" cy="5675870"/>
          </a:xfrm>
        </p:spPr>
        <p:txBody>
          <a:bodyPr>
            <a:normAutofit/>
          </a:bodyPr>
          <a:lstStyle/>
          <a:p>
            <a:pPr marL="0" indent="0">
              <a:buNone/>
            </a:pPr>
            <a:endParaRPr lang="ja-JP" altLang="en-US" dirty="0"/>
          </a:p>
          <a:p>
            <a:r>
              <a:rPr lang="ja-JP" altLang="en-US" dirty="0"/>
              <a:t>すべての合法的職業は尊重されるべきであるという認識を深め、各会員の職業を社会に対する奉仕の機会を提供するものとして品位あらしめること </a:t>
            </a:r>
          </a:p>
          <a:p>
            <a:r>
              <a:rPr lang="ja-JP" altLang="en-US" dirty="0"/>
              <a:t>事業および専門職務の道徳的水準を高めるよう奨励すること </a:t>
            </a:r>
          </a:p>
          <a:p>
            <a:r>
              <a:rPr lang="ja-JP" altLang="en-US" dirty="0"/>
              <a:t>構想や事業運営方法の交換によって各会員の能率を増進すること </a:t>
            </a:r>
          </a:p>
          <a:p>
            <a:r>
              <a:rPr lang="ja-JP" altLang="en-US" dirty="0"/>
              <a:t>奉仕の一つの機会として、また成功への道として、情理ある交友関係を推進すること </a:t>
            </a:r>
          </a:p>
          <a:p>
            <a:r>
              <a:rPr lang="ja-JP" altLang="en-US" dirty="0"/>
              <a:t>公共の福祉に対する各会員各自の関心を促し、かつ市の発展のために他の人々と協力すること </a:t>
            </a:r>
          </a:p>
          <a:p>
            <a:endParaRPr kumimoji="1" lang="ja-JP" altLang="en-US" dirty="0"/>
          </a:p>
        </p:txBody>
      </p:sp>
      <p:sp>
        <p:nvSpPr>
          <p:cNvPr id="4" name="正方形/長方形 3">
            <a:hlinkClick r:id="rId2" action="ppaction://hlinksldjump"/>
          </p:cNvPr>
          <p:cNvSpPr/>
          <p:nvPr/>
        </p:nvSpPr>
        <p:spPr>
          <a:xfrm>
            <a:off x="8979243" y="6697363"/>
            <a:ext cx="164757" cy="135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2612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lstStyle/>
          <a:p>
            <a:r>
              <a:rPr lang="en-US" altLang="ja-JP" dirty="0">
                <a:solidFill>
                  <a:srgbClr val="0070C0"/>
                </a:solidFill>
              </a:rPr>
              <a:t>1915</a:t>
            </a:r>
            <a:r>
              <a:rPr lang="ja-JP" altLang="en-US" dirty="0">
                <a:solidFill>
                  <a:srgbClr val="0070C0"/>
                </a:solidFill>
              </a:rPr>
              <a:t>年（サンフランシスコ大会）</a:t>
            </a:r>
            <a:endParaRPr kumimoji="1" lang="ja-JP" altLang="en-US" dirty="0">
              <a:solidFill>
                <a:srgbClr val="0070C0"/>
              </a:solidFill>
            </a:endParaRPr>
          </a:p>
        </p:txBody>
      </p:sp>
      <p:sp>
        <p:nvSpPr>
          <p:cNvPr id="3" name="コンテンツ プレースホルダー 2"/>
          <p:cNvSpPr>
            <a:spLocks noGrp="1"/>
          </p:cNvSpPr>
          <p:nvPr>
            <p:ph idx="1"/>
          </p:nvPr>
        </p:nvSpPr>
        <p:spPr>
          <a:xfrm>
            <a:off x="140043" y="1087395"/>
            <a:ext cx="8822725" cy="5089568"/>
          </a:xfrm>
        </p:spPr>
        <p:txBody>
          <a:bodyPr>
            <a:noAutofit/>
          </a:bodyPr>
          <a:lstStyle/>
          <a:p>
            <a:pPr marL="0" indent="0">
              <a:buNone/>
            </a:pPr>
            <a:r>
              <a:rPr lang="ja-JP" altLang="en-US" sz="3600" dirty="0" smtClean="0"/>
              <a:t>理論</a:t>
            </a:r>
            <a:r>
              <a:rPr lang="ja-JP" altLang="en-US" sz="3600" dirty="0"/>
              <a:t>及び教育委員会（</a:t>
            </a:r>
            <a:r>
              <a:rPr lang="en-US" altLang="ja-JP" sz="3600" dirty="0"/>
              <a:t>Committee on Philosophy and Education</a:t>
            </a:r>
            <a:r>
              <a:rPr lang="ja-JP" altLang="en-US" sz="3600" dirty="0"/>
              <a:t>）のグレン･ミード委員長が委員会報告の中で</a:t>
            </a:r>
            <a:r>
              <a:rPr lang="ja-JP" altLang="en-US" sz="3600" dirty="0" smtClean="0"/>
              <a:t>、</a:t>
            </a:r>
            <a:endParaRPr lang="en-US" altLang="ja-JP" sz="3600" dirty="0" smtClean="0"/>
          </a:p>
          <a:p>
            <a:pPr marL="0" indent="0">
              <a:buNone/>
            </a:pPr>
            <a:r>
              <a:rPr lang="ja-JP" altLang="en-US" sz="3600" dirty="0" smtClean="0"/>
              <a:t>“</a:t>
            </a:r>
            <a:r>
              <a:rPr lang="en-US" altLang="ja-JP" sz="3600" dirty="0"/>
              <a:t>Spirit of Rotary”</a:t>
            </a:r>
            <a:r>
              <a:rPr lang="ja-JP" altLang="en-US" sz="3600" dirty="0"/>
              <a:t>（ロータリー精神）を二つの局面すなわち</a:t>
            </a:r>
            <a:r>
              <a:rPr lang="en-US" altLang="ja-JP" sz="3600" dirty="0"/>
              <a:t>economic side</a:t>
            </a:r>
            <a:r>
              <a:rPr lang="ja-JP" altLang="en-US" sz="3600" dirty="0"/>
              <a:t>（経済的側面）と</a:t>
            </a:r>
            <a:r>
              <a:rPr lang="en-US" altLang="ja-JP" sz="3600" dirty="0"/>
              <a:t>altruistic side</a:t>
            </a:r>
            <a:r>
              <a:rPr lang="ja-JP" altLang="en-US" sz="3600" dirty="0"/>
              <a:t>（利他主義的側面）に分類して解説し</a:t>
            </a:r>
            <a:r>
              <a:rPr lang="ja-JP" altLang="en-US" sz="3600" dirty="0" smtClean="0"/>
              <a:t>、</a:t>
            </a:r>
            <a:endParaRPr lang="en-US" altLang="ja-JP" sz="3600" dirty="0" smtClean="0"/>
          </a:p>
          <a:p>
            <a:pPr marL="0" indent="0">
              <a:buNone/>
            </a:pPr>
            <a:r>
              <a:rPr lang="ja-JP" altLang="en-US" sz="3600" dirty="0" smtClean="0"/>
              <a:t>初めて</a:t>
            </a:r>
            <a:r>
              <a:rPr lang="ja-JP" altLang="en-US" sz="3600" dirty="0"/>
              <a:t>“</a:t>
            </a:r>
            <a:r>
              <a:rPr lang="en-US" altLang="ja-JP" sz="3600" dirty="0"/>
              <a:t>Ideal of service”</a:t>
            </a:r>
            <a:r>
              <a:rPr lang="ja-JP" altLang="en-US" sz="3600" dirty="0"/>
              <a:t>という語を使用した。それは、</a:t>
            </a:r>
            <a:r>
              <a:rPr lang="en-US" altLang="ja-JP" sz="3600" dirty="0"/>
              <a:t>business</a:t>
            </a:r>
            <a:r>
              <a:rPr lang="ja-JP" altLang="en-US" sz="3600" dirty="0"/>
              <a:t>生活において我々の仲間に</a:t>
            </a:r>
            <a:r>
              <a:rPr lang="en-US" altLang="ja-JP" sz="3600" dirty="0">
                <a:solidFill>
                  <a:srgbClr val="FF0000"/>
                </a:solidFill>
              </a:rPr>
              <a:t>high ideal of service</a:t>
            </a:r>
            <a:r>
              <a:rPr lang="ja-JP" altLang="en-US" sz="3600" dirty="0"/>
              <a:t>を、そして人類全体にも与えられないだろうか、という語り口であった。</a:t>
            </a:r>
            <a:endParaRPr kumimoji="1" lang="ja-JP" altLang="en-US" sz="3600" dirty="0"/>
          </a:p>
        </p:txBody>
      </p:sp>
      <p:sp>
        <p:nvSpPr>
          <p:cNvPr id="4" name="正方形/長方形 3">
            <a:hlinkClick r:id="rId2" action="ppaction://hlinksldjump"/>
          </p:cNvPr>
          <p:cNvSpPr/>
          <p:nvPr/>
        </p:nvSpPr>
        <p:spPr>
          <a:xfrm>
            <a:off x="8880389" y="6680886"/>
            <a:ext cx="263611" cy="177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9873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8302" y="0"/>
            <a:ext cx="8707395" cy="1325563"/>
          </a:xfrm>
        </p:spPr>
        <p:txBody>
          <a:bodyPr>
            <a:normAutofit/>
          </a:bodyPr>
          <a:lstStyle/>
          <a:p>
            <a:r>
              <a:rPr lang="ja-JP" altLang="en-US" dirty="0" smtClean="0">
                <a:solidFill>
                  <a:srgbClr val="0070C0"/>
                </a:solidFill>
              </a:rPr>
              <a:t>国際</a:t>
            </a:r>
            <a:r>
              <a:rPr lang="ja-JP" altLang="en-US" dirty="0">
                <a:solidFill>
                  <a:srgbClr val="0070C0"/>
                </a:solidFill>
              </a:rPr>
              <a:t>ロータリークラブ連合会綱領　</a:t>
            </a:r>
            <a:r>
              <a:rPr lang="ja-JP" altLang="en-US" sz="3600" dirty="0" smtClean="0">
                <a:solidFill>
                  <a:srgbClr val="0070C0"/>
                </a:solidFill>
              </a:rPr>
              <a:t>＜</a:t>
            </a:r>
            <a:r>
              <a:rPr lang="en-US" altLang="ja-JP" sz="3600" dirty="0" smtClean="0">
                <a:solidFill>
                  <a:srgbClr val="0070C0"/>
                </a:solidFill>
              </a:rPr>
              <a:t>1918</a:t>
            </a:r>
            <a:r>
              <a:rPr lang="ja-JP" altLang="en-US" sz="3600" dirty="0">
                <a:solidFill>
                  <a:srgbClr val="0070C0"/>
                </a:solidFill>
              </a:rPr>
              <a:t>年　カンザス・シティ大会＞</a:t>
            </a:r>
          </a:p>
        </p:txBody>
      </p:sp>
      <p:sp>
        <p:nvSpPr>
          <p:cNvPr id="3" name="コンテンツ プレースホルダー 2"/>
          <p:cNvSpPr>
            <a:spLocks noGrp="1"/>
          </p:cNvSpPr>
          <p:nvPr>
            <p:ph idx="1"/>
          </p:nvPr>
        </p:nvSpPr>
        <p:spPr>
          <a:xfrm>
            <a:off x="82377" y="1194486"/>
            <a:ext cx="8921579" cy="5577017"/>
          </a:xfrm>
        </p:spPr>
        <p:txBody>
          <a:bodyPr>
            <a:normAutofit fontScale="70000" lnSpcReduction="20000"/>
          </a:bodyPr>
          <a:lstStyle/>
          <a:p>
            <a:r>
              <a:rPr lang="ja-JP" altLang="en-US" dirty="0" smtClean="0"/>
              <a:t>世界中</a:t>
            </a:r>
            <a:r>
              <a:rPr lang="ja-JP" altLang="en-US" dirty="0"/>
              <a:t>のすべての商業中心地にロータリークラブを結成するよう奨励し、推進し、監督すること </a:t>
            </a:r>
          </a:p>
          <a:p>
            <a:r>
              <a:rPr lang="ja-JP" altLang="en-US" dirty="0"/>
              <a:t>地方的活動地ではなく、全加盟ロータリークラブの仕事および活動を調整し、標準化し、かつ全般的に指導すること </a:t>
            </a:r>
          </a:p>
          <a:p>
            <a:r>
              <a:rPr lang="ja-JP" altLang="en-US" dirty="0"/>
              <a:t>国際連合会自身の活動を通じ、また加盟ロータリークラブを通じて次の事項を鼓吹し育成すること </a:t>
            </a:r>
          </a:p>
          <a:p>
            <a:r>
              <a:rPr lang="en-US" altLang="ja-JP" dirty="0"/>
              <a:t>a) </a:t>
            </a:r>
            <a:r>
              <a:rPr lang="ja-JP" altLang="en-US" dirty="0"/>
              <a:t>実業および専門職種における高い道徳的水準 </a:t>
            </a:r>
          </a:p>
          <a:p>
            <a:r>
              <a:rPr lang="en-US" altLang="ja-JP" dirty="0"/>
              <a:t>b) </a:t>
            </a:r>
            <a:r>
              <a:rPr lang="ja-JP" altLang="en-US" dirty="0"/>
              <a:t>すべての尊敬すべき事業の基礎としての</a:t>
            </a:r>
            <a:r>
              <a:rPr lang="ja-JP" altLang="en-US" dirty="0">
                <a:solidFill>
                  <a:srgbClr val="FF0000"/>
                </a:solidFill>
              </a:rPr>
              <a:t>奉仕の理想 </a:t>
            </a:r>
          </a:p>
          <a:p>
            <a:r>
              <a:rPr lang="en-US" altLang="ja-JP" dirty="0"/>
              <a:t>c) </a:t>
            </a:r>
            <a:r>
              <a:rPr lang="ja-JP" altLang="en-US" dirty="0"/>
              <a:t>地域社会の市民、商業、社会の繁栄および道徳の高揚に対する全ロータリアンの積極的関心 </a:t>
            </a:r>
          </a:p>
          <a:p>
            <a:r>
              <a:rPr lang="en-US" altLang="ja-JP" dirty="0"/>
              <a:t>d) </a:t>
            </a:r>
            <a:r>
              <a:rPr lang="ja-JP" altLang="en-US" dirty="0"/>
              <a:t>成功を助け、かつ奉仕の一つの機会として広範な交友関係の増進 </a:t>
            </a:r>
          </a:p>
          <a:p>
            <a:r>
              <a:rPr lang="en-US" altLang="ja-JP" dirty="0"/>
              <a:t>e) </a:t>
            </a:r>
            <a:r>
              <a:rPr lang="ja-JP" altLang="en-US" dirty="0"/>
              <a:t>ロータリアンの能率と有用性を高める手段として、構想および事業運営方法の相互交換 </a:t>
            </a:r>
          </a:p>
          <a:p>
            <a:r>
              <a:rPr lang="en-US" altLang="ja-JP" dirty="0"/>
              <a:t>f) </a:t>
            </a:r>
            <a:r>
              <a:rPr lang="ja-JP" altLang="en-US" dirty="0"/>
              <a:t>すべての合法的職業は尊重されるべきであるという認識を深め、各ロータリアンの職業を、社会への奉仕の機会を提供するものとして品位あらしめること </a:t>
            </a:r>
          </a:p>
          <a:p>
            <a:endParaRPr lang="ja-JP" altLang="en-US" dirty="0"/>
          </a:p>
          <a:p>
            <a:r>
              <a:rPr lang="ja-JP" altLang="en-US" dirty="0"/>
              <a:t>専ら全ロータリアンのみの使用と利益のために、国際ロータリーの徽章、その他の記章を創案し、採択し、保存すること </a:t>
            </a:r>
          </a:p>
          <a:p>
            <a:endParaRPr kumimoji="1" lang="ja-JP" altLang="en-US" dirty="0"/>
          </a:p>
        </p:txBody>
      </p:sp>
      <p:sp>
        <p:nvSpPr>
          <p:cNvPr id="4" name="正方形/長方形 3">
            <a:hlinkClick r:id="rId2" action="ppaction://hlinksldjump"/>
          </p:cNvPr>
          <p:cNvSpPr/>
          <p:nvPr/>
        </p:nvSpPr>
        <p:spPr>
          <a:xfrm>
            <a:off x="8913341" y="6713838"/>
            <a:ext cx="230659" cy="144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049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lstStyle/>
          <a:p>
            <a:r>
              <a:rPr lang="ja-JP" altLang="en-US" dirty="0" smtClean="0">
                <a:solidFill>
                  <a:srgbClr val="0070C0"/>
                </a:solidFill>
              </a:rPr>
              <a:t>綱領　</a:t>
            </a:r>
            <a:r>
              <a:rPr lang="ja-JP" altLang="en-US" sz="3200" dirty="0" smtClean="0">
                <a:solidFill>
                  <a:srgbClr val="0070C0"/>
                </a:solidFill>
              </a:rPr>
              <a:t>＜</a:t>
            </a:r>
            <a:r>
              <a:rPr lang="en-US" altLang="ja-JP" sz="3200" dirty="0">
                <a:solidFill>
                  <a:srgbClr val="0070C0"/>
                </a:solidFill>
              </a:rPr>
              <a:t>1922</a:t>
            </a:r>
            <a:r>
              <a:rPr lang="ja-JP" altLang="en-US" sz="3200" dirty="0">
                <a:solidFill>
                  <a:srgbClr val="0070C0"/>
                </a:solidFill>
              </a:rPr>
              <a:t>年　ロスアンゼルス大会＞</a:t>
            </a:r>
          </a:p>
        </p:txBody>
      </p:sp>
      <p:sp>
        <p:nvSpPr>
          <p:cNvPr id="3" name="コンテンツ プレースホルダー 2"/>
          <p:cNvSpPr>
            <a:spLocks noGrp="1"/>
          </p:cNvSpPr>
          <p:nvPr>
            <p:ph idx="1"/>
          </p:nvPr>
        </p:nvSpPr>
        <p:spPr>
          <a:xfrm>
            <a:off x="82377" y="1001841"/>
            <a:ext cx="8987481" cy="5753186"/>
          </a:xfrm>
        </p:spPr>
        <p:txBody>
          <a:bodyPr>
            <a:normAutofit fontScale="92500"/>
          </a:bodyPr>
          <a:lstStyle/>
          <a:p>
            <a:pPr marL="0" indent="0">
              <a:buNone/>
            </a:pPr>
            <a:endParaRPr lang="ja-JP" altLang="en-US" dirty="0"/>
          </a:p>
          <a:p>
            <a:r>
              <a:rPr lang="ja-JP" altLang="en-US" dirty="0"/>
              <a:t>ロータリーの綱領は次の事項を奨励かつ育成するにある</a:t>
            </a:r>
          </a:p>
          <a:p>
            <a:endParaRPr lang="ja-JP" altLang="en-US" dirty="0"/>
          </a:p>
          <a:p>
            <a:r>
              <a:rPr lang="ja-JP" altLang="en-US" dirty="0"/>
              <a:t>すべての尊ぶべき事業の基礎として</a:t>
            </a:r>
            <a:r>
              <a:rPr lang="ja-JP" altLang="en-US" dirty="0">
                <a:solidFill>
                  <a:srgbClr val="FF0000"/>
                </a:solidFill>
              </a:rPr>
              <a:t>奉仕の理想 </a:t>
            </a:r>
          </a:p>
          <a:p>
            <a:r>
              <a:rPr lang="ja-JP" altLang="en-US" dirty="0"/>
              <a:t>実業および専門職業の道徳的基準を高めること </a:t>
            </a:r>
          </a:p>
          <a:p>
            <a:r>
              <a:rPr lang="ja-JP" altLang="en-US" dirty="0"/>
              <a:t>ロータリアンすべてがその個人、職業生活および社会生活に常に</a:t>
            </a:r>
            <a:r>
              <a:rPr lang="ja-JP" altLang="en-US" dirty="0">
                <a:solidFill>
                  <a:srgbClr val="FF0000"/>
                </a:solidFill>
              </a:rPr>
              <a:t>奉仕の理想</a:t>
            </a:r>
            <a:r>
              <a:rPr lang="ja-JP" altLang="en-US" dirty="0"/>
              <a:t>を適用すること </a:t>
            </a:r>
          </a:p>
          <a:p>
            <a:r>
              <a:rPr lang="ja-JP" altLang="en-US" dirty="0"/>
              <a:t>奉仕の機会として知り合いを広めること </a:t>
            </a:r>
          </a:p>
          <a:p>
            <a:r>
              <a:rPr lang="ja-JP" altLang="en-US" dirty="0"/>
              <a:t>あらゆる有用な職業は尊重されるべきであるという認識を深めること、そしてロータリアン各自が職業を通じて社会に奉仕するためにその職業を品位あらしめること </a:t>
            </a:r>
          </a:p>
          <a:p>
            <a:r>
              <a:rPr lang="ja-JP" altLang="en-US" dirty="0"/>
              <a:t>ロータリーの</a:t>
            </a:r>
            <a:r>
              <a:rPr lang="ja-JP" altLang="en-US" dirty="0">
                <a:solidFill>
                  <a:srgbClr val="FF0000"/>
                </a:solidFill>
              </a:rPr>
              <a:t>奉仕の理想</a:t>
            </a:r>
            <a:r>
              <a:rPr lang="ja-JP" altLang="en-US" dirty="0"/>
              <a:t>に結ばれた実業人と専門職業人の世界的親交によって、理解、親善と国際間の平和を増進すること </a:t>
            </a:r>
          </a:p>
          <a:p>
            <a:endParaRPr kumimoji="1" lang="ja-JP" altLang="en-US" dirty="0"/>
          </a:p>
        </p:txBody>
      </p:sp>
      <p:sp>
        <p:nvSpPr>
          <p:cNvPr id="4" name="正方形/長方形 3">
            <a:hlinkClick r:id="rId2" action="ppaction://hlinksldjump"/>
          </p:cNvPr>
          <p:cNvSpPr/>
          <p:nvPr/>
        </p:nvSpPr>
        <p:spPr>
          <a:xfrm>
            <a:off x="8872151" y="6664411"/>
            <a:ext cx="271849" cy="193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2365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9796" y="398077"/>
            <a:ext cx="7886700" cy="1325563"/>
          </a:xfrm>
        </p:spPr>
        <p:txBody>
          <a:bodyPr/>
          <a:lstStyle/>
          <a:p>
            <a:r>
              <a:rPr lang="ja-JP" altLang="en-US" dirty="0" smtClean="0">
                <a:solidFill>
                  <a:srgbClr val="0070C0"/>
                </a:solidFill>
              </a:rPr>
              <a:t>「</a:t>
            </a:r>
            <a:r>
              <a:rPr lang="en-US" altLang="ja-JP" b="1" dirty="0">
                <a:solidFill>
                  <a:srgbClr val="0070C0"/>
                </a:solidFill>
              </a:rPr>
              <a:t>The meaning of Rotary</a:t>
            </a:r>
            <a:r>
              <a:rPr lang="ja-JP" altLang="en-US" dirty="0" smtClean="0">
                <a:solidFill>
                  <a:srgbClr val="0070C0"/>
                </a:solidFill>
              </a:rPr>
              <a:t>」</a:t>
            </a:r>
            <a:r>
              <a:rPr lang="en-US" altLang="ja-JP" dirty="0" smtClean="0">
                <a:solidFill>
                  <a:srgbClr val="0070C0"/>
                </a:solidFill>
              </a:rPr>
              <a:t/>
            </a:r>
            <a:br>
              <a:rPr lang="en-US" altLang="ja-JP" dirty="0" smtClean="0">
                <a:solidFill>
                  <a:srgbClr val="0070C0"/>
                </a:solidFill>
              </a:rPr>
            </a:br>
            <a:r>
              <a:rPr lang="en-US" altLang="ja-JP" dirty="0" smtClean="0">
                <a:solidFill>
                  <a:srgbClr val="0070C0"/>
                </a:solidFill>
              </a:rPr>
              <a:t>                           </a:t>
            </a:r>
            <a:r>
              <a:rPr lang="ja-JP" altLang="en-US" sz="3200" dirty="0" smtClean="0">
                <a:solidFill>
                  <a:srgbClr val="0070C0"/>
                </a:solidFill>
              </a:rPr>
              <a:t>ビビアン</a:t>
            </a:r>
            <a:r>
              <a:rPr lang="ja-JP" altLang="en-US" sz="3200" dirty="0">
                <a:solidFill>
                  <a:srgbClr val="0070C0"/>
                </a:solidFill>
              </a:rPr>
              <a:t>・</a:t>
            </a:r>
            <a:r>
              <a:rPr lang="ja-JP" altLang="en-US" sz="3200" dirty="0" smtClean="0">
                <a:solidFill>
                  <a:srgbClr val="0070C0"/>
                </a:solidFill>
              </a:rPr>
              <a:t>カーター　</a:t>
            </a:r>
            <a:r>
              <a:rPr lang="en-US" altLang="ja-JP" sz="3200" dirty="0" smtClean="0">
                <a:solidFill>
                  <a:srgbClr val="0070C0"/>
                </a:solidFill>
              </a:rPr>
              <a:t>1928</a:t>
            </a:r>
            <a:endParaRPr kumimoji="1" lang="ja-JP" altLang="en-US" sz="3200" dirty="0">
              <a:solidFill>
                <a:srgbClr val="0070C0"/>
              </a:solidFill>
            </a:endParaRPr>
          </a:p>
        </p:txBody>
      </p:sp>
      <p:sp>
        <p:nvSpPr>
          <p:cNvPr id="3" name="コンテンツ プレースホルダー 2"/>
          <p:cNvSpPr>
            <a:spLocks noGrp="1"/>
          </p:cNvSpPr>
          <p:nvPr>
            <p:ph idx="1"/>
          </p:nvPr>
        </p:nvSpPr>
        <p:spPr/>
        <p:txBody>
          <a:bodyPr>
            <a:normAutofit/>
          </a:bodyPr>
          <a:lstStyle/>
          <a:p>
            <a:endParaRPr lang="en-US" altLang="ja-JP" sz="3600" dirty="0" smtClean="0"/>
          </a:p>
          <a:p>
            <a:r>
              <a:rPr lang="ja-JP" altLang="en-US" sz="3600" dirty="0" smtClean="0">
                <a:solidFill>
                  <a:srgbClr val="FF0000"/>
                </a:solidFill>
              </a:rPr>
              <a:t>奉仕</a:t>
            </a:r>
            <a:r>
              <a:rPr lang="ja-JP" altLang="en-US" sz="3600" dirty="0">
                <a:solidFill>
                  <a:srgbClr val="FF0000"/>
                </a:solidFill>
              </a:rPr>
              <a:t>の理想</a:t>
            </a:r>
            <a:r>
              <a:rPr lang="ja-JP" altLang="en-US" sz="3600" dirty="0"/>
              <a:t>は、人間の思考と同じくらい古いものである。たとえ、</a:t>
            </a:r>
            <a:r>
              <a:rPr lang="ja-JP" altLang="en-US" sz="3600" dirty="0" smtClean="0"/>
              <a:t>宗教</a:t>
            </a:r>
            <a:r>
              <a:rPr lang="ja-JP" altLang="en-US" sz="3600" dirty="0"/>
              <a:t>と哲学との差があったとしても、隣人に対して己を捧げることが</a:t>
            </a:r>
            <a:r>
              <a:rPr lang="ja-JP" altLang="en-US" sz="3600" dirty="0" smtClean="0"/>
              <a:t>道徳上</a:t>
            </a:r>
            <a:r>
              <a:rPr lang="ja-JP" altLang="en-US" sz="3600" dirty="0"/>
              <a:t>の義務であり、人生のすべての部門でそれを適用することを</a:t>
            </a:r>
            <a:r>
              <a:rPr lang="ja-JP" altLang="en-US" sz="3600" dirty="0" smtClean="0"/>
              <a:t>説いたもの</a:t>
            </a:r>
            <a:r>
              <a:rPr lang="ja-JP" altLang="en-US" sz="3600" dirty="0"/>
              <a:t>であることにはまちがいない</a:t>
            </a:r>
            <a:r>
              <a:rPr lang="ja-JP" altLang="en-US" sz="3600" dirty="0" smtClean="0"/>
              <a:t>。</a:t>
            </a:r>
            <a:endParaRPr kumimoji="1" lang="ja-JP" altLang="en-US" sz="3600" dirty="0"/>
          </a:p>
        </p:txBody>
      </p:sp>
      <p:sp>
        <p:nvSpPr>
          <p:cNvPr id="4" name="正方形/長方形 3">
            <a:hlinkClick r:id="rId2" action="ppaction://hlinksldjump"/>
          </p:cNvPr>
          <p:cNvSpPr/>
          <p:nvPr/>
        </p:nvSpPr>
        <p:spPr>
          <a:xfrm>
            <a:off x="8880389" y="6664411"/>
            <a:ext cx="263611" cy="193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743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4509" y="0"/>
            <a:ext cx="7886700" cy="1325563"/>
          </a:xfrm>
        </p:spPr>
        <p:txBody>
          <a:bodyPr>
            <a:normAutofit/>
          </a:bodyPr>
          <a:lstStyle/>
          <a:p>
            <a:r>
              <a:rPr lang="ja-JP" altLang="en-US" sz="4000" dirty="0">
                <a:solidFill>
                  <a:srgbClr val="0070C0"/>
                </a:solidFill>
              </a:rPr>
              <a:t>チェス･</a:t>
            </a:r>
            <a:r>
              <a:rPr lang="ja-JP" altLang="en-US" sz="4000" dirty="0" smtClean="0">
                <a:solidFill>
                  <a:srgbClr val="0070C0"/>
                </a:solidFill>
              </a:rPr>
              <a:t>ペリーのことば：</a:t>
            </a:r>
            <a:r>
              <a:rPr lang="en-US" altLang="ja-JP" sz="4000" dirty="0" smtClean="0">
                <a:solidFill>
                  <a:srgbClr val="0070C0"/>
                </a:solidFill>
              </a:rPr>
              <a:t>1954</a:t>
            </a:r>
            <a:r>
              <a:rPr lang="ja-JP" altLang="en-US" sz="4000" dirty="0">
                <a:solidFill>
                  <a:srgbClr val="0070C0"/>
                </a:solidFill>
              </a:rPr>
              <a:t>年</a:t>
            </a:r>
            <a:r>
              <a:rPr lang="en-US" altLang="ja-JP" sz="4000" dirty="0">
                <a:solidFill>
                  <a:srgbClr val="0070C0"/>
                </a:solidFill>
              </a:rPr>
              <a:t>3</a:t>
            </a:r>
            <a:r>
              <a:rPr lang="ja-JP" altLang="en-US" sz="4000" dirty="0">
                <a:solidFill>
                  <a:srgbClr val="0070C0"/>
                </a:solidFill>
              </a:rPr>
              <a:t>月</a:t>
            </a:r>
            <a:endParaRPr kumimoji="1" lang="ja-JP" altLang="en-US" sz="4000" dirty="0">
              <a:solidFill>
                <a:srgbClr val="0070C0"/>
              </a:solidFill>
            </a:endParaRPr>
          </a:p>
        </p:txBody>
      </p:sp>
      <p:sp>
        <p:nvSpPr>
          <p:cNvPr id="3" name="コンテンツ プレースホルダー 2"/>
          <p:cNvSpPr>
            <a:spLocks noGrp="1"/>
          </p:cNvSpPr>
          <p:nvPr>
            <p:ph idx="1"/>
          </p:nvPr>
        </p:nvSpPr>
        <p:spPr>
          <a:xfrm>
            <a:off x="90616" y="1029730"/>
            <a:ext cx="8962768" cy="5758248"/>
          </a:xfrm>
        </p:spPr>
        <p:txBody>
          <a:bodyPr>
            <a:normAutofit/>
          </a:bodyPr>
          <a:lstStyle/>
          <a:p>
            <a:r>
              <a:rPr lang="ja-JP" altLang="en-US" sz="3200" dirty="0"/>
              <a:t>かつて“</a:t>
            </a:r>
            <a:r>
              <a:rPr lang="en-US" altLang="ja-JP" sz="3200" dirty="0"/>
              <a:t>Ideal of service”</a:t>
            </a:r>
            <a:r>
              <a:rPr lang="ja-JP" altLang="en-US" sz="3200" dirty="0"/>
              <a:t>を説明する正式な文章はないと言われていたが、唯一、</a:t>
            </a:r>
            <a:r>
              <a:rPr lang="en-US" altLang="ja-JP" sz="3200" dirty="0"/>
              <a:t>2008</a:t>
            </a:r>
            <a:r>
              <a:rPr lang="ja-JP" altLang="en-US" sz="3200" dirty="0"/>
              <a:t>年版までの</a:t>
            </a:r>
            <a:r>
              <a:rPr lang="en-US" altLang="ja-JP" sz="3200" dirty="0"/>
              <a:t>Official Directory</a:t>
            </a:r>
            <a:r>
              <a:rPr lang="ja-JP" altLang="en-US" sz="3200" dirty="0"/>
              <a:t>（公式名簿）の巻末にチェス･ペリーによると言われる一文があった。</a:t>
            </a:r>
          </a:p>
          <a:p>
            <a:r>
              <a:rPr lang="ja-JP" altLang="en-US" sz="3200" dirty="0"/>
              <a:t>そこには、</a:t>
            </a:r>
            <a:r>
              <a:rPr lang="en-US" altLang="ja-JP" sz="3200" dirty="0" err="1"/>
              <a:t>the“ideal</a:t>
            </a:r>
            <a:r>
              <a:rPr lang="en-US" altLang="ja-JP" sz="3200" dirty="0"/>
              <a:t> of </a:t>
            </a:r>
            <a:r>
              <a:rPr lang="en-US" altLang="ja-JP" sz="3200" dirty="0" err="1"/>
              <a:t>Service,”which</a:t>
            </a:r>
            <a:r>
              <a:rPr lang="en-US" altLang="ja-JP" sz="3200" dirty="0"/>
              <a:t> is thoughtfulness of and helpfulness to others</a:t>
            </a:r>
            <a:r>
              <a:rPr lang="ja-JP" altLang="en-US" sz="3200" dirty="0"/>
              <a:t>とあり、これは</a:t>
            </a:r>
            <a:r>
              <a:rPr lang="en-US" altLang="ja-JP" sz="3200" dirty="0"/>
              <a:t>1954</a:t>
            </a:r>
            <a:r>
              <a:rPr lang="ja-JP" altLang="en-US" sz="3200" dirty="0"/>
              <a:t>年</a:t>
            </a:r>
            <a:r>
              <a:rPr lang="en-US" altLang="ja-JP" sz="3200" dirty="0"/>
              <a:t>3</a:t>
            </a:r>
            <a:r>
              <a:rPr lang="ja-JP" altLang="en-US" sz="3200" dirty="0"/>
              <a:t>月にオクラホマ州タルサ</a:t>
            </a:r>
            <a:r>
              <a:rPr lang="en-US" altLang="ja-JP" sz="3200" dirty="0"/>
              <a:t>RC</a:t>
            </a:r>
            <a:r>
              <a:rPr lang="ja-JP" altLang="en-US" sz="3200" dirty="0"/>
              <a:t>でペリーが語ったものと思われる。</a:t>
            </a:r>
            <a:r>
              <a:rPr lang="ja-JP" altLang="en-US" sz="3200" dirty="0">
                <a:solidFill>
                  <a:srgbClr val="FF0000"/>
                </a:solidFill>
              </a:rPr>
              <a:t>“他者に対して思いやりと手助けを”</a:t>
            </a:r>
            <a:r>
              <a:rPr lang="ja-JP" altLang="en-US" sz="3200" dirty="0"/>
              <a:t>という表現は</a:t>
            </a:r>
            <a:r>
              <a:rPr lang="en-US" altLang="ja-JP" sz="3200" dirty="0"/>
              <a:t>above self</a:t>
            </a:r>
            <a:r>
              <a:rPr lang="ja-JP" altLang="en-US" sz="3200" dirty="0"/>
              <a:t>へ傾いた表現で、当時の傾向が表れている。</a:t>
            </a:r>
          </a:p>
          <a:p>
            <a:r>
              <a:rPr lang="ja-JP" altLang="en-US" sz="3200" dirty="0"/>
              <a:t>なお、</a:t>
            </a:r>
            <a:r>
              <a:rPr lang="en-US" altLang="ja-JP" sz="3200" dirty="0"/>
              <a:t>2009</a:t>
            </a:r>
            <a:r>
              <a:rPr lang="ja-JP" altLang="en-US" sz="3200" dirty="0"/>
              <a:t>年版からは“</a:t>
            </a:r>
            <a:r>
              <a:rPr lang="en-US" altLang="ja-JP" sz="3200" dirty="0"/>
              <a:t>ideal of Service Above Self”</a:t>
            </a:r>
            <a:r>
              <a:rPr lang="ja-JP" altLang="en-US" sz="3200" dirty="0"/>
              <a:t>と作者不明のフレーズが載っている。</a:t>
            </a:r>
            <a:endParaRPr kumimoji="1" lang="ja-JP" altLang="en-US" sz="3200" dirty="0"/>
          </a:p>
        </p:txBody>
      </p:sp>
      <p:sp>
        <p:nvSpPr>
          <p:cNvPr id="4" name="正方形/長方形 3">
            <a:hlinkClick r:id="rId2" action="ppaction://hlinksldjump"/>
          </p:cNvPr>
          <p:cNvSpPr/>
          <p:nvPr/>
        </p:nvSpPr>
        <p:spPr>
          <a:xfrm>
            <a:off x="8913341" y="6689124"/>
            <a:ext cx="230659" cy="168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2722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solidFill>
                  <a:srgbClr val="0070C0"/>
                </a:solidFill>
              </a:rPr>
              <a:t>奉仕の理想</a:t>
            </a:r>
            <a:r>
              <a:rPr lang="en-US" altLang="ja-JP" dirty="0">
                <a:solidFill>
                  <a:srgbClr val="0070C0"/>
                </a:solidFill>
              </a:rPr>
              <a:t>―2</a:t>
            </a:r>
            <a:r>
              <a:rPr lang="ja-JP" altLang="en-US" dirty="0" err="1">
                <a:solidFill>
                  <a:srgbClr val="0070C0"/>
                </a:solidFill>
              </a:rPr>
              <a:t>つの</a:t>
            </a:r>
            <a:r>
              <a:rPr lang="ja-JP" altLang="en-US" dirty="0">
                <a:solidFill>
                  <a:srgbClr val="0070C0"/>
                </a:solidFill>
              </a:rPr>
              <a:t>奉仕</a:t>
            </a:r>
            <a:r>
              <a:rPr lang="ja-JP" altLang="en-US" dirty="0" smtClean="0">
                <a:solidFill>
                  <a:srgbClr val="0070C0"/>
                </a:solidFill>
              </a:rPr>
              <a:t>哲学</a:t>
            </a:r>
            <a:r>
              <a:rPr lang="en-US" altLang="ja-JP" dirty="0" smtClean="0">
                <a:solidFill>
                  <a:srgbClr val="0070C0"/>
                </a:solidFill>
              </a:rPr>
              <a:t/>
            </a:r>
            <a:br>
              <a:rPr lang="en-US" altLang="ja-JP" dirty="0" smtClean="0">
                <a:solidFill>
                  <a:srgbClr val="0070C0"/>
                </a:solidFill>
              </a:rPr>
            </a:br>
            <a:r>
              <a:rPr lang="ja-JP" altLang="en-US" dirty="0" smtClean="0">
                <a:solidFill>
                  <a:srgbClr val="0070C0"/>
                </a:solidFill>
              </a:rPr>
              <a:t>　　　　　　　　　　</a:t>
            </a:r>
            <a:r>
              <a:rPr lang="ja-JP" altLang="en-US" sz="3200" dirty="0" smtClean="0">
                <a:solidFill>
                  <a:srgbClr val="0070C0"/>
                </a:solidFill>
              </a:rPr>
              <a:t>炉辺談話</a:t>
            </a:r>
            <a:r>
              <a:rPr lang="ja-JP" altLang="en-US" dirty="0" smtClean="0">
                <a:solidFill>
                  <a:srgbClr val="0070C0"/>
                </a:solidFill>
              </a:rPr>
              <a:t>：</a:t>
            </a:r>
            <a:r>
              <a:rPr lang="ja-JP" altLang="en-US" sz="3200" dirty="0" smtClean="0">
                <a:solidFill>
                  <a:srgbClr val="0070C0"/>
                </a:solidFill>
              </a:rPr>
              <a:t>田中毅</a:t>
            </a:r>
            <a:endParaRPr kumimoji="1" lang="ja-JP" altLang="en-US" sz="3200" dirty="0">
              <a:solidFill>
                <a:srgbClr val="0070C0"/>
              </a:solidFill>
            </a:endParaRPr>
          </a:p>
        </p:txBody>
      </p:sp>
      <p:sp>
        <p:nvSpPr>
          <p:cNvPr id="3" name="コンテンツ プレースホルダー 2"/>
          <p:cNvSpPr>
            <a:spLocks noGrp="1"/>
          </p:cNvSpPr>
          <p:nvPr>
            <p:ph sz="half" idx="1"/>
          </p:nvPr>
        </p:nvSpPr>
        <p:spPr/>
        <p:txBody>
          <a:bodyPr/>
          <a:lstStyle/>
          <a:p>
            <a:r>
              <a:rPr lang="ja-JP" altLang="en-US" dirty="0"/>
              <a:t>また</a:t>
            </a:r>
            <a:r>
              <a:rPr lang="en-US" altLang="ja-JP" dirty="0"/>
              <a:t>､</a:t>
            </a:r>
            <a:r>
              <a:rPr lang="ja-JP" altLang="en-US" dirty="0"/>
              <a:t>数多いロータリーの公式文書の中で奉仕理念に触れているのは</a:t>
            </a:r>
            <a:r>
              <a:rPr lang="en-US" altLang="ja-JP" dirty="0">
                <a:solidFill>
                  <a:srgbClr val="FF0000"/>
                </a:solidFill>
              </a:rPr>
              <a:t>｢</a:t>
            </a:r>
            <a:r>
              <a:rPr lang="ja-JP" altLang="en-US" dirty="0">
                <a:solidFill>
                  <a:srgbClr val="FF0000"/>
                </a:solidFill>
              </a:rPr>
              <a:t>決議</a:t>
            </a:r>
            <a:r>
              <a:rPr lang="en-US" altLang="ja-JP" dirty="0">
                <a:solidFill>
                  <a:srgbClr val="FF0000"/>
                </a:solidFill>
              </a:rPr>
              <a:t>23</a:t>
            </a:r>
            <a:r>
              <a:rPr lang="ja-JP" altLang="en-US" dirty="0">
                <a:solidFill>
                  <a:srgbClr val="FF0000"/>
                </a:solidFill>
              </a:rPr>
              <a:t>－</a:t>
            </a:r>
            <a:r>
              <a:rPr lang="en-US" altLang="ja-JP" dirty="0">
                <a:solidFill>
                  <a:srgbClr val="FF0000"/>
                </a:solidFill>
              </a:rPr>
              <a:t>34｣</a:t>
            </a:r>
            <a:r>
              <a:rPr lang="ja-JP" altLang="en-US" dirty="0">
                <a:solidFill>
                  <a:srgbClr val="FF0000"/>
                </a:solidFill>
              </a:rPr>
              <a:t>のみ</a:t>
            </a:r>
            <a:r>
              <a:rPr lang="ja-JP" altLang="en-US" dirty="0"/>
              <a:t>です。</a:t>
            </a:r>
            <a:endParaRPr kumimoji="1" lang="ja-JP" altLang="en-US" dirty="0"/>
          </a:p>
        </p:txBody>
      </p:sp>
      <p:sp>
        <p:nvSpPr>
          <p:cNvPr id="5" name="コンテンツ プレースホルダー 4"/>
          <p:cNvSpPr>
            <a:spLocks noGrp="1"/>
          </p:cNvSpPr>
          <p:nvPr>
            <p:ph sz="half" idx="2"/>
          </p:nvPr>
        </p:nvSpPr>
        <p:spPr/>
        <p:txBody>
          <a:bodyPr/>
          <a:lstStyle/>
          <a:p>
            <a:r>
              <a:rPr lang="ja-JP" altLang="en-US" dirty="0"/>
              <a:t>すなわちロータリーには二つの奉仕理念があり</a:t>
            </a:r>
            <a:r>
              <a:rPr lang="en-US" altLang="ja-JP" dirty="0"/>
              <a:t>､</a:t>
            </a:r>
            <a:r>
              <a:rPr lang="ja-JP" altLang="en-US" dirty="0"/>
              <a:t>その一つは</a:t>
            </a:r>
            <a:r>
              <a:rPr lang="ja-JP" altLang="en-US" dirty="0">
                <a:solidFill>
                  <a:srgbClr val="FF0000"/>
                </a:solidFill>
              </a:rPr>
              <a:t>職業奉仕の理念</a:t>
            </a:r>
            <a:r>
              <a:rPr lang="en-US" altLang="ja-JP" dirty="0"/>
              <a:t>He profits most who service best </a:t>
            </a:r>
            <a:r>
              <a:rPr lang="ja-JP" altLang="en-US" dirty="0"/>
              <a:t>であり</a:t>
            </a:r>
            <a:r>
              <a:rPr lang="en-US" altLang="ja-JP" dirty="0"/>
              <a:t>､</a:t>
            </a:r>
            <a:r>
              <a:rPr lang="ja-JP" altLang="en-US" dirty="0"/>
              <a:t>もう一つは他人のことを思い遣り他人のために尽くすという</a:t>
            </a:r>
            <a:r>
              <a:rPr lang="ja-JP" altLang="en-US" dirty="0">
                <a:solidFill>
                  <a:srgbClr val="FF0000"/>
                </a:solidFill>
              </a:rPr>
              <a:t>人道的奉仕活動の理念</a:t>
            </a:r>
            <a:r>
              <a:rPr lang="en-US" altLang="ja-JP" dirty="0"/>
              <a:t>Service above self </a:t>
            </a:r>
            <a:r>
              <a:rPr lang="ja-JP" altLang="en-US" dirty="0"/>
              <a:t>だと言うことができます。</a:t>
            </a:r>
            <a:endParaRPr kumimoji="1" lang="ja-JP" altLang="en-US" dirty="0"/>
          </a:p>
        </p:txBody>
      </p:sp>
      <p:sp>
        <p:nvSpPr>
          <p:cNvPr id="2" name="正方形/長方形 1">
            <a:hlinkClick r:id="rId2" action="ppaction://hlinksldjump"/>
          </p:cNvPr>
          <p:cNvSpPr/>
          <p:nvPr/>
        </p:nvSpPr>
        <p:spPr>
          <a:xfrm>
            <a:off x="8872151" y="6722076"/>
            <a:ext cx="271849" cy="135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6764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0985" y="0"/>
            <a:ext cx="7886700" cy="1325563"/>
          </a:xfrm>
        </p:spPr>
        <p:txBody>
          <a:bodyPr/>
          <a:lstStyle/>
          <a:p>
            <a:r>
              <a:rPr kumimoji="1" lang="ja-JP" altLang="en-US" dirty="0" smtClean="0">
                <a:solidFill>
                  <a:srgbClr val="0070C0"/>
                </a:solidFill>
              </a:rPr>
              <a:t>決議</a:t>
            </a:r>
            <a:r>
              <a:rPr kumimoji="1" lang="en-US" altLang="ja-JP" dirty="0" smtClean="0">
                <a:solidFill>
                  <a:srgbClr val="0070C0"/>
                </a:solidFill>
              </a:rPr>
              <a:t>23-34</a:t>
            </a:r>
            <a:endParaRPr kumimoji="1" lang="ja-JP" altLang="en-US" dirty="0">
              <a:solidFill>
                <a:srgbClr val="0070C0"/>
              </a:solidFill>
            </a:endParaRPr>
          </a:p>
        </p:txBody>
      </p:sp>
      <p:sp>
        <p:nvSpPr>
          <p:cNvPr id="3" name="コンテンツ プレースホルダー 2"/>
          <p:cNvSpPr>
            <a:spLocks noGrp="1"/>
          </p:cNvSpPr>
          <p:nvPr>
            <p:ph idx="1"/>
          </p:nvPr>
        </p:nvSpPr>
        <p:spPr>
          <a:xfrm>
            <a:off x="156519" y="1400432"/>
            <a:ext cx="8855676" cy="5255741"/>
          </a:xfrm>
        </p:spPr>
        <p:txBody>
          <a:bodyPr/>
          <a:lstStyle/>
          <a:p>
            <a:pPr marL="0" indent="0">
              <a:buNone/>
            </a:pPr>
            <a:r>
              <a:rPr lang="ja-JP" altLang="en-US" sz="3600" dirty="0"/>
              <a:t>１</a:t>
            </a:r>
            <a:r>
              <a:rPr lang="en-US" altLang="ja-JP" sz="3600" dirty="0"/>
              <a:t>. </a:t>
            </a:r>
            <a:r>
              <a:rPr lang="en-US" altLang="ja-JP" sz="3600" dirty="0" smtClean="0"/>
              <a:t> </a:t>
            </a:r>
            <a:r>
              <a:rPr lang="ja-JP" altLang="en-US" sz="3600" dirty="0" smtClean="0"/>
              <a:t>ロータリー</a:t>
            </a:r>
            <a:r>
              <a:rPr lang="ja-JP" altLang="en-US" sz="3600" dirty="0"/>
              <a:t>は、基本的には、一つの人生哲学であり、それは</a:t>
            </a:r>
            <a:r>
              <a:rPr lang="ja-JP" altLang="en-US" sz="3600" dirty="0">
                <a:solidFill>
                  <a:srgbClr val="FF0000"/>
                </a:solidFill>
              </a:rPr>
              <a:t>利己的な欲求</a:t>
            </a:r>
            <a:r>
              <a:rPr lang="ja-JP" altLang="en-US" sz="3600" dirty="0"/>
              <a:t>と</a:t>
            </a:r>
            <a:r>
              <a:rPr lang="ja-JP" altLang="en-US" sz="3600" dirty="0">
                <a:solidFill>
                  <a:srgbClr val="FF0000"/>
                </a:solidFill>
              </a:rPr>
              <a:t>義務およびこれに</a:t>
            </a:r>
            <a:r>
              <a:rPr lang="ja-JP" altLang="en-US" sz="3600" dirty="0" smtClean="0">
                <a:solidFill>
                  <a:srgbClr val="FF0000"/>
                </a:solidFill>
              </a:rPr>
              <a:t>伴う他人</a:t>
            </a:r>
            <a:r>
              <a:rPr lang="ja-JP" altLang="en-US" sz="3600" dirty="0">
                <a:solidFill>
                  <a:srgbClr val="FF0000"/>
                </a:solidFill>
              </a:rPr>
              <a:t>のために奉仕したいという感情</a:t>
            </a:r>
            <a:r>
              <a:rPr lang="ja-JP" altLang="en-US" sz="3600" dirty="0"/>
              <a:t>とのあいだに常に存在する</a:t>
            </a:r>
            <a:r>
              <a:rPr lang="ja-JP" altLang="en-US" sz="3600" dirty="0">
                <a:solidFill>
                  <a:srgbClr val="FF0000"/>
                </a:solidFill>
              </a:rPr>
              <a:t>矛盾</a:t>
            </a:r>
            <a:r>
              <a:rPr lang="ja-JP" altLang="en-US" sz="3600" dirty="0"/>
              <a:t>を和らげようとするものである。</a:t>
            </a:r>
          </a:p>
          <a:p>
            <a:pPr marL="0" indent="0">
              <a:buNone/>
            </a:pPr>
            <a:r>
              <a:rPr lang="ja-JP" altLang="en-US" sz="3600" dirty="0"/>
              <a:t>この哲学は奉仕－「超我の奉仕」－の哲学であり、「最もよく奉仕する者、最も多く報いられる</a:t>
            </a:r>
            <a:r>
              <a:rPr lang="ja-JP" altLang="en-US" sz="3600" dirty="0" smtClean="0"/>
              <a:t>」と</a:t>
            </a:r>
            <a:r>
              <a:rPr lang="ja-JP" altLang="en-US" sz="3600" dirty="0"/>
              <a:t>いう実践理論の原則に基づくものである。</a:t>
            </a:r>
          </a:p>
          <a:p>
            <a:endParaRPr kumimoji="1" lang="ja-JP" altLang="en-US" dirty="0"/>
          </a:p>
        </p:txBody>
      </p:sp>
      <p:sp>
        <p:nvSpPr>
          <p:cNvPr id="4" name="正方形/長方形 3">
            <a:hlinkClick r:id="rId2" action="ppaction://hlinksldjump"/>
          </p:cNvPr>
          <p:cNvSpPr/>
          <p:nvPr/>
        </p:nvSpPr>
        <p:spPr>
          <a:xfrm>
            <a:off x="8896865" y="6680886"/>
            <a:ext cx="247135" cy="177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8810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fontScale="90000"/>
          </a:bodyPr>
          <a:lstStyle/>
          <a:p>
            <a:r>
              <a:rPr kumimoji="1" lang="ja-JP" altLang="en-US" dirty="0" smtClean="0">
                <a:solidFill>
                  <a:schemeClr val="bg1"/>
                </a:solidFill>
              </a:rPr>
              <a:t>論点１</a:t>
            </a:r>
            <a:r>
              <a:rPr kumimoji="1" lang="en-US" altLang="ja-JP" dirty="0" smtClean="0">
                <a:solidFill>
                  <a:schemeClr val="bg1"/>
                </a:solidFill>
              </a:rPr>
              <a:t/>
            </a:r>
            <a:br>
              <a:rPr kumimoji="1" lang="en-US" altLang="ja-JP" dirty="0" smtClean="0">
                <a:solidFill>
                  <a:schemeClr val="bg1"/>
                </a:solidFill>
              </a:rPr>
            </a:br>
            <a:r>
              <a:rPr kumimoji="1" lang="en-US" altLang="ja-JP" dirty="0" smtClean="0">
                <a:solidFill>
                  <a:schemeClr val="bg1"/>
                </a:solidFill>
              </a:rPr>
              <a:t/>
            </a:r>
            <a:br>
              <a:rPr kumimoji="1" lang="en-US" altLang="ja-JP" dirty="0" smtClean="0">
                <a:solidFill>
                  <a:schemeClr val="bg1"/>
                </a:solidFill>
              </a:rPr>
            </a:br>
            <a:r>
              <a:rPr kumimoji="1" lang="ja-JP" altLang="en-US" dirty="0" smtClean="0">
                <a:solidFill>
                  <a:schemeClr val="bg1"/>
                </a:solidFill>
              </a:rPr>
              <a:t>ロータリアンの行動規範</a:t>
            </a:r>
            <a:endParaRPr kumimoji="1" lang="ja-JP" altLang="en-US" dirty="0">
              <a:solidFill>
                <a:schemeClr val="bg1"/>
              </a:solidFill>
            </a:endParaRPr>
          </a:p>
        </p:txBody>
      </p:sp>
      <p:sp>
        <p:nvSpPr>
          <p:cNvPr id="11" name="サブタイトル 10"/>
          <p:cNvSpPr>
            <a:spLocks noGrp="1"/>
          </p:cNvSpPr>
          <p:nvPr>
            <p:ph type="subTitle" idx="1"/>
          </p:nvPr>
        </p:nvSpPr>
        <p:spPr>
          <a:xfrm>
            <a:off x="3895744" y="9228511"/>
            <a:ext cx="4360087" cy="276865"/>
          </a:xfrm>
          <a:solidFill>
            <a:schemeClr val="accent6">
              <a:lumMod val="75000"/>
            </a:schemeClr>
          </a:solidFill>
        </p:spPr>
        <p:txBody>
          <a:bodyPr>
            <a:normAutofit fontScale="70000" lnSpcReduction="20000"/>
          </a:bodyPr>
          <a:lstStyle/>
          <a:p>
            <a:endParaRPr kumimoji="1" lang="ja-JP" altLang="en-US" dirty="0"/>
          </a:p>
        </p:txBody>
      </p:sp>
      <p:sp>
        <p:nvSpPr>
          <p:cNvPr id="2" name="正方形/長方形 1">
            <a:hlinkClick r:id="rId2" action="ppaction://hlinksldjump"/>
          </p:cNvPr>
          <p:cNvSpPr/>
          <p:nvPr/>
        </p:nvSpPr>
        <p:spPr>
          <a:xfrm>
            <a:off x="8829207" y="6693108"/>
            <a:ext cx="314793" cy="16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http://www.imgworks.co.jp/wp/wp-content/uploads/sp_20081120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666" y="3786383"/>
            <a:ext cx="3875633" cy="290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313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rgbClr val="0070C0"/>
                </a:solidFill>
              </a:rPr>
              <a:t>【</a:t>
            </a:r>
            <a:r>
              <a:rPr lang="ja-JP" altLang="en-US" dirty="0">
                <a:solidFill>
                  <a:srgbClr val="0070C0"/>
                </a:solidFill>
              </a:rPr>
              <a:t>理念</a:t>
            </a:r>
            <a:r>
              <a:rPr lang="en-US" altLang="ja-JP" dirty="0">
                <a:solidFill>
                  <a:srgbClr val="0070C0"/>
                </a:solidFill>
              </a:rPr>
              <a:t>】</a:t>
            </a:r>
          </a:p>
        </p:txBody>
      </p:sp>
      <p:sp>
        <p:nvSpPr>
          <p:cNvPr id="3" name="コンテンツ プレースホルダー 2"/>
          <p:cNvSpPr>
            <a:spLocks noGrp="1"/>
          </p:cNvSpPr>
          <p:nvPr>
            <p:ph idx="1"/>
          </p:nvPr>
        </p:nvSpPr>
        <p:spPr/>
        <p:txBody>
          <a:bodyPr/>
          <a:lstStyle/>
          <a:p>
            <a:pPr marL="514350" indent="-514350">
              <a:buAutoNum type="arabicPeriod"/>
            </a:pPr>
            <a:r>
              <a:rPr lang="ja-JP" altLang="en-US" dirty="0" smtClean="0"/>
              <a:t>もの</a:t>
            </a:r>
            <a:r>
              <a:rPr lang="ja-JP" altLang="en-US" dirty="0"/>
              <a:t>の原型として考えられる、不変の完全な存在。イデー。イデア</a:t>
            </a:r>
            <a:r>
              <a:rPr lang="ja-JP" altLang="en-US" dirty="0" smtClean="0"/>
              <a:t>。</a:t>
            </a:r>
            <a:endParaRPr lang="en-US" altLang="ja-JP" dirty="0" smtClean="0"/>
          </a:p>
          <a:p>
            <a:pPr marL="514350" indent="-514350">
              <a:buAutoNum type="arabicPeriod"/>
            </a:pPr>
            <a:endParaRPr lang="ja-JP" altLang="en-US" dirty="0"/>
          </a:p>
          <a:p>
            <a:pPr marL="0" indent="0">
              <a:buNone/>
            </a:pPr>
            <a:r>
              <a:rPr lang="en-US" altLang="ja-JP" dirty="0"/>
              <a:t>2</a:t>
            </a:r>
            <a:r>
              <a:rPr lang="en-US" altLang="ja-JP" dirty="0" smtClean="0"/>
              <a:t>.</a:t>
            </a:r>
            <a:r>
              <a:rPr lang="ja-JP" altLang="en-US" dirty="0" smtClean="0"/>
              <a:t>　事業</a:t>
            </a:r>
            <a:r>
              <a:rPr lang="ja-JP" altLang="en-US" dirty="0"/>
              <a:t>・計画などの根底にある根本的な考え方。 「教育</a:t>
            </a:r>
            <a:r>
              <a:rPr lang="en-US" altLang="ja-JP" dirty="0"/>
              <a:t>―</a:t>
            </a:r>
            <a:r>
              <a:rPr lang="ja-JP" altLang="en-US" dirty="0" smtClean="0"/>
              <a:t>」</a:t>
            </a:r>
            <a:endParaRPr lang="en-US" altLang="ja-JP" dirty="0" smtClean="0"/>
          </a:p>
          <a:p>
            <a:pPr marL="0" indent="0">
              <a:buNone/>
            </a:pPr>
            <a:endParaRPr kumimoji="1" lang="en-US" altLang="ja-JP" dirty="0"/>
          </a:p>
          <a:p>
            <a:pPr marL="0" indent="0">
              <a:buNone/>
            </a:pPr>
            <a:r>
              <a:rPr lang="ja-JP" altLang="en-US" dirty="0"/>
              <a:t>「イデア」という語は、古代ギリシャ語の動詞「</a:t>
            </a:r>
            <a:r>
              <a:rPr lang="en-US" altLang="ja-JP" dirty="0" err="1"/>
              <a:t>idein</a:t>
            </a:r>
            <a:r>
              <a:rPr lang="ja-JP" altLang="en-US" dirty="0"/>
              <a:t>」（見る）に由来する</a:t>
            </a:r>
            <a:r>
              <a:rPr lang="en-US" altLang="ja-JP" dirty="0"/>
              <a:t>[</a:t>
            </a:r>
            <a:endParaRPr kumimoji="1" lang="ja-JP" altLang="en-US" dirty="0"/>
          </a:p>
        </p:txBody>
      </p:sp>
      <p:sp>
        <p:nvSpPr>
          <p:cNvPr id="4" name="正方形/長方形 3">
            <a:hlinkClick r:id="rId2" action="ppaction://hlinksldjump"/>
          </p:cNvPr>
          <p:cNvSpPr/>
          <p:nvPr/>
        </p:nvSpPr>
        <p:spPr>
          <a:xfrm>
            <a:off x="8789773" y="6590270"/>
            <a:ext cx="354227" cy="267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28092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lstStyle/>
          <a:p>
            <a:r>
              <a:rPr kumimoji="1" lang="ja-JP" altLang="en-US" dirty="0" smtClean="0">
                <a:solidFill>
                  <a:srgbClr val="0070C0"/>
                </a:solidFill>
              </a:rPr>
              <a:t>目標設定プラン </a:t>
            </a:r>
            <a:r>
              <a:rPr kumimoji="1" lang="en-US" altLang="ja-JP" dirty="0" smtClean="0">
                <a:solidFill>
                  <a:srgbClr val="0070C0"/>
                </a:solidFill>
              </a:rPr>
              <a:t>1931</a:t>
            </a:r>
            <a:br>
              <a:rPr kumimoji="1" lang="en-US" altLang="ja-JP" dirty="0" smtClean="0">
                <a:solidFill>
                  <a:srgbClr val="0070C0"/>
                </a:solidFill>
              </a:rPr>
            </a:br>
            <a:r>
              <a:rPr kumimoji="1" lang="ja-JP" altLang="en-US" dirty="0" smtClean="0">
                <a:solidFill>
                  <a:srgbClr val="0070C0"/>
                </a:solidFill>
              </a:rPr>
              <a:t>　　　　　　　　　　＜</a:t>
            </a:r>
            <a:r>
              <a:rPr lang="ja-JP" altLang="en-US" sz="3600" dirty="0" smtClean="0">
                <a:solidFill>
                  <a:srgbClr val="0070C0"/>
                </a:solidFill>
              </a:rPr>
              <a:t>職業奉仕：解釈＞</a:t>
            </a:r>
            <a:endParaRPr kumimoji="1" lang="ja-JP" altLang="en-US" sz="3600" dirty="0">
              <a:solidFill>
                <a:srgbClr val="0070C0"/>
              </a:solidFill>
            </a:endParaRPr>
          </a:p>
        </p:txBody>
      </p:sp>
      <p:sp>
        <p:nvSpPr>
          <p:cNvPr id="3" name="コンテンツ プレースホルダー 2"/>
          <p:cNvSpPr>
            <a:spLocks noGrp="1"/>
          </p:cNvSpPr>
          <p:nvPr>
            <p:ph idx="1"/>
          </p:nvPr>
        </p:nvSpPr>
        <p:spPr>
          <a:xfrm>
            <a:off x="164757" y="1325563"/>
            <a:ext cx="8880389" cy="5429464"/>
          </a:xfrm>
        </p:spPr>
        <p:txBody>
          <a:bodyPr>
            <a:normAutofit/>
          </a:bodyPr>
          <a:lstStyle/>
          <a:p>
            <a:r>
              <a:rPr lang="ja-JP" altLang="en-US" dirty="0"/>
              <a:t>ロータリーでは奉仕の理想の意味について様々な表現が行われました。“超我の奉仕”、“最も良く奉仕するもの最も多く報いられる”，他者に対する思いやり、更に自分にして欲しいことを何よりも先ず他者に与えることなどがあります。</a:t>
            </a:r>
          </a:p>
          <a:p>
            <a:r>
              <a:rPr lang="ja-JP" altLang="en-US" dirty="0"/>
              <a:t>職業奉仕を含めて</a:t>
            </a:r>
            <a:r>
              <a:rPr lang="ja-JP" altLang="en-US" dirty="0">
                <a:solidFill>
                  <a:srgbClr val="FF0000"/>
                </a:solidFill>
              </a:rPr>
              <a:t>奉仕の理想の解釈は意図的にロータリアン各自及びロータリアンのグループに任されています</a:t>
            </a:r>
            <a:r>
              <a:rPr lang="ja-JP" altLang="en-US" dirty="0"/>
              <a:t>。その適用は広範で多様な状況、問題、可能性に対応して実行されねばならないものであり、各個人が彼自身に対して“私の職業において、それを通じて奉仕の理想を適用するとは自分にとって何を意味するのか？”という問いかけに対して自ら答えることにより最も役立つことが実現出来るでしょう。</a:t>
            </a:r>
            <a:endParaRPr kumimoji="1" lang="ja-JP" altLang="en-US" dirty="0"/>
          </a:p>
        </p:txBody>
      </p:sp>
      <p:sp>
        <p:nvSpPr>
          <p:cNvPr id="4" name="正方形/長方形 3">
            <a:hlinkClick r:id="rId2" action="ppaction://hlinksldjump"/>
          </p:cNvPr>
          <p:cNvSpPr/>
          <p:nvPr/>
        </p:nvSpPr>
        <p:spPr>
          <a:xfrm>
            <a:off x="8847438" y="6656173"/>
            <a:ext cx="296562" cy="201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9288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solidFill>
                  <a:srgbClr val="0070C0"/>
                </a:solidFill>
              </a:rPr>
              <a:t>ジョージ・バーナード・</a:t>
            </a:r>
            <a:r>
              <a:rPr lang="ja-JP" altLang="en-US" dirty="0" smtClean="0">
                <a:solidFill>
                  <a:srgbClr val="0070C0"/>
                </a:solidFill>
              </a:rPr>
              <a:t>ショー</a:t>
            </a:r>
            <a:r>
              <a:rPr lang="en-US" altLang="ja-JP" dirty="0" smtClean="0">
                <a:solidFill>
                  <a:srgbClr val="0070C0"/>
                </a:solidFill>
              </a:rPr>
              <a:t/>
            </a:r>
            <a:br>
              <a:rPr lang="en-US" altLang="ja-JP" dirty="0" smtClean="0">
                <a:solidFill>
                  <a:srgbClr val="0070C0"/>
                </a:solidFill>
              </a:rPr>
            </a:br>
            <a:r>
              <a:rPr lang="ja-JP" altLang="en-US" dirty="0">
                <a:solidFill>
                  <a:srgbClr val="0070C0"/>
                </a:solidFill>
              </a:rPr>
              <a:t>　</a:t>
            </a:r>
            <a:r>
              <a:rPr lang="ja-JP" altLang="en-US" dirty="0" smtClean="0">
                <a:solidFill>
                  <a:srgbClr val="0070C0"/>
                </a:solidFill>
              </a:rPr>
              <a:t>　　　　</a:t>
            </a:r>
            <a:r>
              <a:rPr lang="zh-TW" altLang="en-US" sz="2200" dirty="0" smtClean="0">
                <a:solidFill>
                  <a:srgbClr val="0070C0"/>
                </a:solidFill>
              </a:rPr>
              <a:t>劇</a:t>
            </a:r>
            <a:r>
              <a:rPr lang="zh-TW" altLang="en-US" sz="2200" dirty="0">
                <a:solidFill>
                  <a:srgbClr val="0070C0"/>
                </a:solidFill>
              </a:rPr>
              <a:t>作家、劇評家、音楽評論家、政治家、教育家</a:t>
            </a:r>
            <a:r>
              <a:rPr lang="en-US" altLang="ja-JP" sz="2200" dirty="0" smtClean="0">
                <a:solidFill>
                  <a:srgbClr val="0070C0"/>
                </a:solidFill>
              </a:rPr>
              <a:t/>
            </a:r>
            <a:br>
              <a:rPr lang="en-US" altLang="ja-JP" sz="2200" dirty="0" smtClean="0">
                <a:solidFill>
                  <a:srgbClr val="0070C0"/>
                </a:solidFill>
              </a:rPr>
            </a:br>
            <a:r>
              <a:rPr lang="ja-JP" altLang="en-US" sz="3100" dirty="0" smtClean="0">
                <a:solidFill>
                  <a:srgbClr val="0070C0"/>
                </a:solidFill>
              </a:rPr>
              <a:t>「ロータリーはどこへ行く？」</a:t>
            </a:r>
            <a:r>
              <a:rPr lang="en-US" altLang="ja-JP" sz="3100" dirty="0" smtClean="0">
                <a:solidFill>
                  <a:srgbClr val="0070C0"/>
                </a:solidFill>
              </a:rPr>
              <a:t/>
            </a:r>
            <a:br>
              <a:rPr lang="en-US" altLang="ja-JP" sz="3100" dirty="0" smtClean="0">
                <a:solidFill>
                  <a:srgbClr val="0070C0"/>
                </a:solidFill>
              </a:rPr>
            </a:br>
            <a:r>
              <a:rPr lang="ja-JP" altLang="en-US" sz="3100" dirty="0" smtClean="0">
                <a:solidFill>
                  <a:srgbClr val="0070C0"/>
                </a:solidFill>
              </a:rPr>
              <a:t>「ロータリーはホテルへ昼食に行く」</a:t>
            </a:r>
            <a:endParaRPr kumimoji="1" lang="ja-JP" altLang="en-US" sz="3100" dirty="0">
              <a:solidFill>
                <a:srgbClr val="0070C0"/>
              </a:solidFill>
            </a:endParaRPr>
          </a:p>
        </p:txBody>
      </p:sp>
      <p:pic>
        <p:nvPicPr>
          <p:cNvPr id="1028" name="Picture 4" descr="http://www.elib.jp/thumbs/JL00523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1108" y="2262231"/>
            <a:ext cx="5801784"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hlinkClick r:id="rId3" action="ppaction://hlinksldjump"/>
          </p:cNvPr>
          <p:cNvSpPr/>
          <p:nvPr/>
        </p:nvSpPr>
        <p:spPr>
          <a:xfrm>
            <a:off x="8888627" y="6656173"/>
            <a:ext cx="255373" cy="201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0432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70C0"/>
                </a:solidFill>
              </a:rPr>
              <a:t>ジョージ・バーナード・ショー</a:t>
            </a:r>
            <a:endParaRPr kumimoji="1" lang="ja-JP" altLang="en-US" dirty="0">
              <a:solidFill>
                <a:srgbClr val="0070C0"/>
              </a:solidFill>
            </a:endParaRPr>
          </a:p>
        </p:txBody>
      </p:sp>
      <p:sp>
        <p:nvSpPr>
          <p:cNvPr id="3" name="コンテンツ プレースホルダー 2"/>
          <p:cNvSpPr>
            <a:spLocks noGrp="1"/>
          </p:cNvSpPr>
          <p:nvPr>
            <p:ph idx="1"/>
          </p:nvPr>
        </p:nvSpPr>
        <p:spPr>
          <a:xfrm>
            <a:off x="179882" y="1825625"/>
            <a:ext cx="8814216" cy="4351338"/>
          </a:xfrm>
        </p:spPr>
        <p:txBody>
          <a:bodyPr>
            <a:normAutofit/>
          </a:bodyPr>
          <a:lstStyle/>
          <a:p>
            <a:r>
              <a:rPr lang="ja-JP" altLang="en-US" sz="3200" dirty="0"/>
              <a:t>戯曲家の ジョージ・バーナード・ショーは「黄金律というのはないというのが黄金律だ」</a:t>
            </a:r>
            <a:r>
              <a:rPr lang="en-US" altLang="ja-JP" sz="3200" dirty="0"/>
              <a:t>"the golden rule is that there are no golden rules".</a:t>
            </a:r>
            <a:r>
              <a:rPr lang="ja-JP" altLang="en-US" sz="3200" dirty="0"/>
              <a:t>といい</a:t>
            </a:r>
            <a:r>
              <a:rPr lang="ja-JP" altLang="en-US" sz="3200" dirty="0" smtClean="0"/>
              <a:t>、</a:t>
            </a:r>
            <a:endParaRPr lang="en-US" altLang="ja-JP" sz="3200" dirty="0" smtClean="0"/>
          </a:p>
          <a:p>
            <a:r>
              <a:rPr lang="ja-JP" altLang="en-US" sz="3200" dirty="0" smtClean="0"/>
              <a:t>別</a:t>
            </a:r>
            <a:r>
              <a:rPr lang="ja-JP" altLang="en-US" sz="3200" dirty="0"/>
              <a:t>の「人にしてもらいたいと思うことは人にしてはならない。人の好みというのは同じではないからである」 </a:t>
            </a:r>
            <a:r>
              <a:rPr lang="en-US" altLang="ja-JP" sz="3200" dirty="0"/>
              <a:t>"Do not do unto others as you would that they should do unto you. Their tastes may not be the same" (Maxims for Revolutionists; 1903). </a:t>
            </a:r>
            <a:r>
              <a:rPr lang="ja-JP" altLang="en-US" sz="3200" dirty="0"/>
              <a:t>という言葉を残している</a:t>
            </a:r>
            <a:r>
              <a:rPr lang="ja-JP" altLang="en-US" sz="3200" dirty="0" smtClean="0"/>
              <a:t>。</a:t>
            </a:r>
            <a:endParaRPr lang="en-US" altLang="ja-JP" sz="3200" dirty="0"/>
          </a:p>
          <a:p>
            <a:endParaRPr kumimoji="1" lang="ja-JP" altLang="en-US" dirty="0"/>
          </a:p>
        </p:txBody>
      </p:sp>
      <p:sp>
        <p:nvSpPr>
          <p:cNvPr id="4" name="正方形/長方形 3">
            <a:hlinkClick r:id="rId2" action="ppaction://hlinksldjump"/>
          </p:cNvPr>
          <p:cNvSpPr/>
          <p:nvPr/>
        </p:nvSpPr>
        <p:spPr>
          <a:xfrm>
            <a:off x="8847438" y="6680886"/>
            <a:ext cx="296562" cy="177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4782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fontScale="90000"/>
          </a:bodyPr>
          <a:lstStyle/>
          <a:p>
            <a:r>
              <a:rPr kumimoji="1" lang="ja-JP" altLang="en-US" dirty="0" smtClean="0">
                <a:solidFill>
                  <a:schemeClr val="bg1"/>
                </a:solidFill>
              </a:rPr>
              <a:t>論点５</a:t>
            </a:r>
            <a:r>
              <a:rPr kumimoji="1" lang="en-US" altLang="ja-JP" dirty="0" smtClean="0">
                <a:solidFill>
                  <a:schemeClr val="bg1"/>
                </a:solidFill>
              </a:rPr>
              <a:t/>
            </a:r>
            <a:br>
              <a:rPr kumimoji="1" lang="en-US" altLang="ja-JP" dirty="0" smtClean="0">
                <a:solidFill>
                  <a:schemeClr val="bg1"/>
                </a:solidFill>
              </a:rPr>
            </a:br>
            <a:r>
              <a:rPr lang="en-US" altLang="ja-JP" dirty="0">
                <a:solidFill>
                  <a:schemeClr val="bg1"/>
                </a:solidFill>
              </a:rPr>
              <a:t/>
            </a:r>
            <a:br>
              <a:rPr lang="en-US" altLang="ja-JP" dirty="0">
                <a:solidFill>
                  <a:schemeClr val="bg1"/>
                </a:solidFill>
              </a:rPr>
            </a:br>
            <a:r>
              <a:rPr lang="ja-JP" altLang="en-US" dirty="0" smtClean="0">
                <a:solidFill>
                  <a:schemeClr val="bg1"/>
                </a:solidFill>
              </a:rPr>
              <a:t>シェルドニズム</a:t>
            </a:r>
            <a:endParaRPr kumimoji="1" lang="ja-JP" altLang="en-US" dirty="0">
              <a:solidFill>
                <a:schemeClr val="bg1"/>
              </a:solidFill>
            </a:endParaRPr>
          </a:p>
        </p:txBody>
      </p:sp>
      <p:sp>
        <p:nvSpPr>
          <p:cNvPr id="5" name="サブタイトル 4"/>
          <p:cNvSpPr>
            <a:spLocks noGrp="1"/>
          </p:cNvSpPr>
          <p:nvPr>
            <p:ph type="subTitle" idx="1"/>
          </p:nvPr>
        </p:nvSpPr>
        <p:spPr/>
        <p:txBody>
          <a:bodyPr/>
          <a:lstStyle/>
          <a:p>
            <a:endParaRPr kumimoji="1" lang="ja-JP" altLang="en-US" dirty="0"/>
          </a:p>
        </p:txBody>
      </p:sp>
      <p:pic>
        <p:nvPicPr>
          <p:cNvPr id="7" name="コンテンツ プレースホルダー 8"/>
          <p:cNvPicPr>
            <a:picLocks noGrp="1" noChangeAspect="1"/>
          </p:cNvPicPr>
          <p:nvPr>
            <p:ph sz="quarter" idx="4"/>
          </p:nvPr>
        </p:nvPicPr>
        <p:blipFill>
          <a:blip r:embed="rId2"/>
          <a:stretch>
            <a:fillRect/>
          </a:stretch>
        </p:blipFill>
        <p:spPr>
          <a:xfrm>
            <a:off x="3202521" y="3602038"/>
            <a:ext cx="2512648" cy="2693772"/>
          </a:xfrm>
          <a:prstGeom prst="rect">
            <a:avLst/>
          </a:prstGeom>
        </p:spPr>
      </p:pic>
      <p:sp>
        <p:nvSpPr>
          <p:cNvPr id="8" name="正方形/長方形 7">
            <a:hlinkClick r:id="rId3" action="ppaction://hlinksldjump"/>
          </p:cNvPr>
          <p:cNvSpPr/>
          <p:nvPr/>
        </p:nvSpPr>
        <p:spPr>
          <a:xfrm>
            <a:off x="8926643" y="6700603"/>
            <a:ext cx="217357" cy="157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34769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57397"/>
            <a:ext cx="7886700" cy="906905"/>
          </a:xfrm>
        </p:spPr>
        <p:txBody>
          <a:bodyPr>
            <a:normAutofit fontScale="90000"/>
          </a:bodyPr>
          <a:lstStyle/>
          <a:p>
            <a:r>
              <a:rPr lang="ja-JP" altLang="en-US" dirty="0" smtClean="0">
                <a:solidFill>
                  <a:srgbClr val="0070C0"/>
                </a:solidFill>
              </a:rPr>
              <a:t>「</a:t>
            </a:r>
            <a:r>
              <a:rPr lang="ja-JP" altLang="en-US" dirty="0">
                <a:solidFill>
                  <a:srgbClr val="0070C0"/>
                </a:solidFill>
              </a:rPr>
              <a:t>奉仕の哲学</a:t>
            </a:r>
            <a:r>
              <a:rPr lang="ja-JP" altLang="en-US" dirty="0" smtClean="0">
                <a:solidFill>
                  <a:srgbClr val="0070C0"/>
                </a:solidFill>
              </a:rPr>
              <a:t>」</a:t>
            </a:r>
            <a:r>
              <a:rPr lang="en-US" altLang="ja-JP" sz="3100" dirty="0">
                <a:solidFill>
                  <a:srgbClr val="0070C0"/>
                </a:solidFill>
              </a:rPr>
              <a:t>1921 </a:t>
            </a:r>
            <a:r>
              <a:rPr lang="ja-JP" altLang="en-US" sz="3100" dirty="0">
                <a:solidFill>
                  <a:srgbClr val="0070C0"/>
                </a:solidFill>
              </a:rPr>
              <a:t>年 </a:t>
            </a:r>
            <a:r>
              <a:rPr lang="en-US" altLang="ja-JP" sz="3100" dirty="0">
                <a:solidFill>
                  <a:srgbClr val="0070C0"/>
                </a:solidFill>
              </a:rPr>
              <a:t>2 </a:t>
            </a:r>
            <a:r>
              <a:rPr lang="ja-JP" altLang="en-US" sz="3100" dirty="0">
                <a:solidFill>
                  <a:srgbClr val="0070C0"/>
                </a:solidFill>
              </a:rPr>
              <a:t>月号 </a:t>
            </a:r>
            <a:r>
              <a:rPr lang="en-US" altLang="ja-JP" sz="3100" dirty="0">
                <a:solidFill>
                  <a:srgbClr val="0070C0"/>
                </a:solidFill>
              </a:rPr>
              <a:t>The Rotarian </a:t>
            </a:r>
            <a:r>
              <a:rPr lang="ja-JP" altLang="en-US" sz="3100" dirty="0">
                <a:solidFill>
                  <a:srgbClr val="0070C0"/>
                </a:solidFill>
              </a:rPr>
              <a:t/>
            </a:r>
            <a:br>
              <a:rPr lang="ja-JP" altLang="en-US" sz="3100" dirty="0">
                <a:solidFill>
                  <a:srgbClr val="0070C0"/>
                </a:solidFill>
              </a:rPr>
            </a:br>
            <a:endParaRPr kumimoji="1" lang="ja-JP" altLang="en-US" sz="3100" dirty="0">
              <a:solidFill>
                <a:srgbClr val="0070C0"/>
              </a:solidFill>
            </a:endParaRPr>
          </a:p>
        </p:txBody>
      </p:sp>
      <p:sp>
        <p:nvSpPr>
          <p:cNvPr id="3" name="コンテンツ プレースホルダー 2"/>
          <p:cNvSpPr>
            <a:spLocks noGrp="1"/>
          </p:cNvSpPr>
          <p:nvPr>
            <p:ph idx="1"/>
          </p:nvPr>
        </p:nvSpPr>
        <p:spPr>
          <a:xfrm>
            <a:off x="0" y="1131757"/>
            <a:ext cx="9144000" cy="6235908"/>
          </a:xfrm>
        </p:spPr>
        <p:txBody>
          <a:bodyPr>
            <a:noAutofit/>
          </a:bodyPr>
          <a:lstStyle/>
          <a:p>
            <a:r>
              <a:rPr lang="ja-JP" altLang="en-US" sz="3200" dirty="0"/>
              <a:t>ロータリーは哲学に成長しました。私たちは因果関係の中で生きています。英国の哲学者ハミルトンは、</a:t>
            </a:r>
            <a:r>
              <a:rPr lang="ja-JP" altLang="en-US" sz="3200" dirty="0">
                <a:solidFill>
                  <a:srgbClr val="FF0000"/>
                </a:solidFill>
              </a:rPr>
              <a:t>哲学とは因果関係の学問</a:t>
            </a:r>
            <a:r>
              <a:rPr lang="ja-JP" altLang="en-US" sz="3200" dirty="0"/>
              <a:t>であると述べています</a:t>
            </a:r>
            <a:r>
              <a:rPr lang="ja-JP" altLang="en-US" sz="3200" dirty="0" smtClean="0"/>
              <a:t>。</a:t>
            </a:r>
            <a:endParaRPr lang="en-US" altLang="ja-JP" sz="3200" dirty="0" smtClean="0"/>
          </a:p>
          <a:p>
            <a:r>
              <a:rPr lang="ja-JP" altLang="en-US" sz="3200" dirty="0" smtClean="0"/>
              <a:t>ロータリー</a:t>
            </a:r>
            <a:r>
              <a:rPr lang="ja-JP" altLang="en-US" sz="3200" dirty="0"/>
              <a:t>の哲学は因果関係の学問です。それは、世界中の人が求めている結果としての利益と、正当な利益の唯一の当然な原因である奉仕との関係です。  </a:t>
            </a:r>
            <a:endParaRPr lang="en-US" altLang="ja-JP" sz="3200" dirty="0" smtClean="0"/>
          </a:p>
          <a:p>
            <a:r>
              <a:rPr lang="ja-JP" altLang="en-US" sz="3200" dirty="0" smtClean="0"/>
              <a:t>モットー</a:t>
            </a:r>
            <a:r>
              <a:rPr lang="ja-JP" altLang="en-US" sz="3200" dirty="0"/>
              <a:t>の提唱者の心の中では、奉仕の概念は、重力、引力、牽引力等の概念と同様に、絶対確実で、自然界の確定的な事実を表すものと考えています。</a:t>
            </a:r>
            <a:r>
              <a:rPr lang="ja-JP" altLang="en-US" sz="3200" dirty="0">
                <a:solidFill>
                  <a:srgbClr val="FF0000"/>
                </a:solidFill>
              </a:rPr>
              <a:t>奉仕の概念は重力の概念が法則であるのと同じように、自然の法則を表しています。</a:t>
            </a:r>
            <a:endParaRPr kumimoji="1" lang="ja-JP" altLang="en-US" sz="3200" dirty="0">
              <a:solidFill>
                <a:srgbClr val="FF0000"/>
              </a:solidFill>
            </a:endParaRPr>
          </a:p>
        </p:txBody>
      </p:sp>
      <p:sp>
        <p:nvSpPr>
          <p:cNvPr id="4" name="正方形/長方形 3">
            <a:hlinkClick r:id="rId2" action="ppaction://hlinksldjump"/>
          </p:cNvPr>
          <p:cNvSpPr/>
          <p:nvPr/>
        </p:nvSpPr>
        <p:spPr>
          <a:xfrm>
            <a:off x="8941633" y="6723089"/>
            <a:ext cx="202367" cy="134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6252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0070C0"/>
                </a:solidFill>
              </a:rPr>
              <a:t>ウィリアム</a:t>
            </a:r>
            <a:r>
              <a:rPr lang="ja-JP" altLang="en-US" dirty="0">
                <a:solidFill>
                  <a:srgbClr val="0070C0"/>
                </a:solidFill>
              </a:rPr>
              <a:t>・</a:t>
            </a:r>
            <a:r>
              <a:rPr lang="ja-JP" altLang="en-US" dirty="0" smtClean="0">
                <a:solidFill>
                  <a:srgbClr val="0070C0"/>
                </a:solidFill>
              </a:rPr>
              <a:t>ハミルトン卿</a:t>
            </a:r>
            <a:endParaRPr kumimoji="1" lang="ja-JP" altLang="en-US" dirty="0">
              <a:solidFill>
                <a:srgbClr val="0070C0"/>
              </a:solidFill>
            </a:endParaRPr>
          </a:p>
        </p:txBody>
      </p:sp>
      <p:sp>
        <p:nvSpPr>
          <p:cNvPr id="3" name="コンテンツ プレースホルダー 2"/>
          <p:cNvSpPr>
            <a:spLocks noGrp="1"/>
          </p:cNvSpPr>
          <p:nvPr>
            <p:ph sz="half" idx="1"/>
          </p:nvPr>
        </p:nvSpPr>
        <p:spPr>
          <a:xfrm>
            <a:off x="82446" y="1825625"/>
            <a:ext cx="5014209" cy="4830008"/>
          </a:xfrm>
        </p:spPr>
        <p:txBody>
          <a:bodyPr>
            <a:normAutofit fontScale="92500" lnSpcReduction="20000"/>
          </a:bodyPr>
          <a:lstStyle/>
          <a:p>
            <a:r>
              <a:rPr lang="ja-JP" altLang="en-US" sz="3800" dirty="0" smtClean="0"/>
              <a:t>誕生：</a:t>
            </a:r>
            <a:r>
              <a:rPr lang="en-US" altLang="ja-JP" sz="3800" dirty="0" smtClean="0"/>
              <a:t>1788</a:t>
            </a:r>
            <a:r>
              <a:rPr lang="ja-JP" altLang="en-US" sz="3800" dirty="0"/>
              <a:t>年</a:t>
            </a:r>
            <a:r>
              <a:rPr lang="en-US" altLang="ja-JP" sz="3800" dirty="0"/>
              <a:t>3</a:t>
            </a:r>
            <a:r>
              <a:rPr lang="ja-JP" altLang="en-US" sz="3800" dirty="0"/>
              <a:t>月</a:t>
            </a:r>
            <a:r>
              <a:rPr lang="en-US" altLang="ja-JP" sz="3800" dirty="0"/>
              <a:t>8</a:t>
            </a:r>
            <a:r>
              <a:rPr lang="ja-JP" altLang="en-US" sz="3800" dirty="0" smtClean="0"/>
              <a:t>日</a:t>
            </a:r>
            <a:endParaRPr lang="en-US" altLang="ja-JP" sz="3800" dirty="0" smtClean="0"/>
          </a:p>
          <a:p>
            <a:pPr marL="0" indent="0">
              <a:buNone/>
            </a:pPr>
            <a:r>
              <a:rPr lang="ja-JP" altLang="en-US" sz="3800" dirty="0" smtClean="0"/>
              <a:t>グラスゴー</a:t>
            </a:r>
            <a:r>
              <a:rPr lang="ja-JP" altLang="en-US" sz="3800" dirty="0"/>
              <a:t>、</a:t>
            </a:r>
            <a:r>
              <a:rPr lang="ja-JP" altLang="en-US" sz="3800" dirty="0" smtClean="0"/>
              <a:t>スコットランド</a:t>
            </a:r>
            <a:endParaRPr lang="ja-JP" altLang="en-US" sz="3800" dirty="0"/>
          </a:p>
          <a:p>
            <a:r>
              <a:rPr lang="ja-JP" altLang="en-US" sz="3800" dirty="0" smtClean="0"/>
              <a:t>死亡：</a:t>
            </a:r>
            <a:r>
              <a:rPr lang="en-US" altLang="ja-JP" sz="3800" dirty="0" smtClean="0"/>
              <a:t>1856</a:t>
            </a:r>
            <a:r>
              <a:rPr lang="ja-JP" altLang="en-US" sz="3800" dirty="0"/>
              <a:t>年</a:t>
            </a:r>
            <a:r>
              <a:rPr lang="en-US" altLang="ja-JP" sz="3800" dirty="0"/>
              <a:t>5</a:t>
            </a:r>
            <a:r>
              <a:rPr lang="ja-JP" altLang="en-US" sz="3800" dirty="0"/>
              <a:t>月</a:t>
            </a:r>
            <a:r>
              <a:rPr lang="en-US" altLang="ja-JP" sz="3800" dirty="0"/>
              <a:t>6</a:t>
            </a:r>
            <a:r>
              <a:rPr lang="ja-JP" altLang="en-US" sz="3800" dirty="0"/>
              <a:t>日（高齢者</a:t>
            </a:r>
            <a:r>
              <a:rPr lang="en-US" altLang="ja-JP" sz="3800" dirty="0"/>
              <a:t>68</a:t>
            </a:r>
            <a:r>
              <a:rPr lang="ja-JP" altLang="en-US" sz="3800" dirty="0"/>
              <a:t>）エディンバラ、</a:t>
            </a:r>
            <a:r>
              <a:rPr lang="ja-JP" altLang="en-US" sz="3800" dirty="0" smtClean="0"/>
              <a:t>スコットランド</a:t>
            </a:r>
            <a:endParaRPr lang="ja-JP" altLang="en-US" sz="3800" dirty="0"/>
          </a:p>
          <a:p>
            <a:r>
              <a:rPr lang="ja-JP" altLang="en-US" sz="3800" dirty="0" smtClean="0"/>
              <a:t>時代：</a:t>
            </a:r>
            <a:r>
              <a:rPr lang="ja-JP" altLang="en-US" sz="3800" dirty="0"/>
              <a:t>	</a:t>
            </a:r>
            <a:r>
              <a:rPr lang="en-US" altLang="ja-JP" sz="3800" dirty="0"/>
              <a:t>19</a:t>
            </a:r>
            <a:r>
              <a:rPr lang="ja-JP" altLang="en-US" sz="3800" dirty="0" smtClean="0"/>
              <a:t>世紀、哲学</a:t>
            </a:r>
            <a:endParaRPr lang="ja-JP" altLang="en-US" sz="3800" dirty="0"/>
          </a:p>
          <a:p>
            <a:r>
              <a:rPr lang="ja-JP" altLang="en-US" sz="3800" dirty="0" smtClean="0"/>
              <a:t>領域：</a:t>
            </a:r>
            <a:r>
              <a:rPr lang="ja-JP" altLang="en-US" sz="3800" dirty="0"/>
              <a:t>	西洋哲学</a:t>
            </a:r>
          </a:p>
          <a:p>
            <a:r>
              <a:rPr lang="ja-JP" altLang="en-US" sz="3800" dirty="0" smtClean="0"/>
              <a:t>学校：コモン</a:t>
            </a:r>
            <a:r>
              <a:rPr lang="ja-JP" altLang="en-US" sz="3800" dirty="0"/>
              <a:t>・</a:t>
            </a:r>
            <a:r>
              <a:rPr lang="ja-JP" altLang="en-US" sz="3800" dirty="0" smtClean="0"/>
              <a:t>センス</a:t>
            </a:r>
            <a:endParaRPr lang="ja-JP" altLang="en-US" sz="3800" dirty="0"/>
          </a:p>
          <a:p>
            <a:r>
              <a:rPr lang="ja-JP" altLang="en-US" sz="3800" dirty="0"/>
              <a:t>主な</a:t>
            </a:r>
            <a:r>
              <a:rPr lang="ja-JP" altLang="en-US" sz="3800" dirty="0" smtClean="0"/>
              <a:t>興味：形而上学、　　　　論理</a:t>
            </a:r>
            <a:endParaRPr lang="ja-JP" altLang="en-US" sz="3800" dirty="0"/>
          </a:p>
          <a:p>
            <a:endParaRPr lang="ja-JP" altLang="en-US" dirty="0"/>
          </a:p>
          <a:p>
            <a:endParaRPr kumimoji="1" lang="ja-JP" altLang="en-US" dirty="0"/>
          </a:p>
        </p:txBody>
      </p:sp>
      <p:pic>
        <p:nvPicPr>
          <p:cNvPr id="5" name="コンテンツ プレースホルダー 6" descr="ウィリアム・ハミルトンb1788.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40350" y="1825625"/>
            <a:ext cx="3175000" cy="4279900"/>
          </a:xfrm>
          <a:prstGeom prst="rect">
            <a:avLst/>
          </a:prstGeom>
          <a:noFill/>
          <a:ln>
            <a:noFill/>
          </a:ln>
        </p:spPr>
      </p:pic>
      <p:sp>
        <p:nvSpPr>
          <p:cNvPr id="6" name="正方形/長方形 5">
            <a:hlinkClick r:id="rId3" action="ppaction://hlinksldjump"/>
          </p:cNvPr>
          <p:cNvSpPr/>
          <p:nvPr/>
        </p:nvSpPr>
        <p:spPr>
          <a:xfrm>
            <a:off x="8874177" y="6655633"/>
            <a:ext cx="269823" cy="202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8466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solidFill>
                  <a:srgbClr val="0070C0"/>
                </a:solidFill>
              </a:rPr>
              <a:t>ウィリアム・ハミルトン卿の定義</a:t>
            </a:r>
            <a:br>
              <a:rPr lang="ja-JP" altLang="en-US" dirty="0">
                <a:solidFill>
                  <a:srgbClr val="0070C0"/>
                </a:solidFill>
              </a:rPr>
            </a:br>
            <a:endParaRPr kumimoji="1" lang="ja-JP" altLang="en-US" dirty="0">
              <a:solidFill>
                <a:srgbClr val="0070C0"/>
              </a:solidFill>
            </a:endParaRPr>
          </a:p>
        </p:txBody>
      </p:sp>
      <p:sp>
        <p:nvSpPr>
          <p:cNvPr id="6" name="コンテンツ プレースホルダー 5"/>
          <p:cNvSpPr>
            <a:spLocks noGrp="1"/>
          </p:cNvSpPr>
          <p:nvPr>
            <p:ph idx="1"/>
          </p:nvPr>
        </p:nvSpPr>
        <p:spPr>
          <a:xfrm>
            <a:off x="1" y="1825624"/>
            <a:ext cx="9196466" cy="5032375"/>
          </a:xfrm>
        </p:spPr>
        <p:txBody>
          <a:bodyPr>
            <a:normAutofit/>
          </a:bodyPr>
          <a:lstStyle/>
          <a:p>
            <a:pPr marL="0" indent="0">
              <a:buNone/>
            </a:pPr>
            <a:r>
              <a:rPr lang="en-US" altLang="ja-JP" dirty="0" smtClean="0"/>
              <a:t>• </a:t>
            </a:r>
            <a:r>
              <a:rPr lang="ja-JP" altLang="en-US" dirty="0"/>
              <a:t>ウィリアム・ハミルトン卿は、哲学についていくつかの定義</a:t>
            </a:r>
            <a:r>
              <a:rPr lang="ja-JP" altLang="en-US" dirty="0" smtClean="0"/>
              <a:t>をしている。</a:t>
            </a:r>
            <a:endParaRPr lang="en-US" altLang="ja-JP" dirty="0" smtClean="0"/>
          </a:p>
          <a:p>
            <a:pPr marL="0" indent="0">
              <a:buNone/>
            </a:pPr>
            <a:endParaRPr lang="ja-JP" altLang="en-US" dirty="0"/>
          </a:p>
          <a:p>
            <a:pPr marL="0" indent="0">
              <a:buNone/>
            </a:pPr>
            <a:r>
              <a:rPr lang="en-US" altLang="ja-JP" dirty="0"/>
              <a:t>1</a:t>
            </a:r>
            <a:r>
              <a:rPr lang="en-US" altLang="ja-JP" dirty="0" smtClean="0"/>
              <a:t>.</a:t>
            </a:r>
            <a:r>
              <a:rPr lang="ja-JP" altLang="en-US" dirty="0" smtClean="0"/>
              <a:t>哲学</a:t>
            </a:r>
            <a:r>
              <a:rPr lang="ja-JP" altLang="en-US" dirty="0"/>
              <a:t>とは、基本原則から推測される事柄に関する科学</a:t>
            </a:r>
            <a:r>
              <a:rPr lang="ja-JP" altLang="en-US" dirty="0" smtClean="0"/>
              <a:t>です</a:t>
            </a:r>
            <a:endParaRPr lang="en-US" altLang="ja-JP" dirty="0" smtClean="0"/>
          </a:p>
          <a:p>
            <a:pPr marL="0" indent="0">
              <a:buNone/>
            </a:pPr>
            <a:endParaRPr lang="ja-JP" altLang="en-US" dirty="0"/>
          </a:p>
          <a:p>
            <a:pPr marL="0" indent="0">
              <a:buNone/>
            </a:pPr>
            <a:r>
              <a:rPr lang="en-US" altLang="ja-JP" dirty="0"/>
              <a:t>2</a:t>
            </a:r>
            <a:r>
              <a:rPr lang="en-US" altLang="ja-JP" dirty="0" smtClean="0"/>
              <a:t>.</a:t>
            </a:r>
            <a:r>
              <a:rPr lang="ja-JP" altLang="en-US" dirty="0" smtClean="0"/>
              <a:t>哲学</a:t>
            </a:r>
            <a:r>
              <a:rPr lang="ja-JP" altLang="en-US" dirty="0"/>
              <a:t>とは、適切な目的に対して推論を適用すること</a:t>
            </a:r>
            <a:r>
              <a:rPr lang="ja-JP" altLang="en-US" dirty="0" smtClean="0"/>
              <a:t>です。</a:t>
            </a:r>
            <a:endParaRPr lang="en-US" altLang="ja-JP" dirty="0" smtClean="0"/>
          </a:p>
          <a:p>
            <a:pPr marL="0" indent="0">
              <a:buNone/>
            </a:pPr>
            <a:endParaRPr lang="ja-JP" altLang="en-US" dirty="0"/>
          </a:p>
          <a:p>
            <a:pPr marL="0" indent="0">
              <a:buNone/>
            </a:pPr>
            <a:r>
              <a:rPr lang="en-US" altLang="ja-JP" dirty="0"/>
              <a:t>3</a:t>
            </a:r>
            <a:r>
              <a:rPr lang="en-US" altLang="ja-JP" dirty="0" smtClean="0"/>
              <a:t>.</a:t>
            </a:r>
            <a:r>
              <a:rPr lang="ja-JP" altLang="en-US" dirty="0" smtClean="0"/>
              <a:t>哲学</a:t>
            </a:r>
            <a:r>
              <a:rPr lang="ja-JP" altLang="en-US" dirty="0"/>
              <a:t>とは、原因による結果の科学</a:t>
            </a:r>
            <a:r>
              <a:rPr lang="ja-JP" altLang="en-US" dirty="0" smtClean="0"/>
              <a:t>です</a:t>
            </a:r>
            <a:r>
              <a:rPr lang="ja-JP" altLang="en-US" dirty="0"/>
              <a:t>。</a:t>
            </a:r>
            <a:endParaRPr lang="ja-JP" altLang="en-US" dirty="0"/>
          </a:p>
          <a:p>
            <a:endParaRPr kumimoji="1" lang="ja-JP" altLang="en-US" dirty="0"/>
          </a:p>
        </p:txBody>
      </p:sp>
      <p:sp>
        <p:nvSpPr>
          <p:cNvPr id="7" name="正方形/長方形 6">
            <a:hlinkClick r:id="rId2" action="ppaction://hlinksldjump"/>
          </p:cNvPr>
          <p:cNvSpPr/>
          <p:nvPr/>
        </p:nvSpPr>
        <p:spPr>
          <a:xfrm>
            <a:off x="8904157" y="6715593"/>
            <a:ext cx="239843" cy="142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73732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37279" y="365126"/>
            <a:ext cx="8559383" cy="1325563"/>
          </a:xfrm>
        </p:spPr>
        <p:txBody>
          <a:bodyPr/>
          <a:lstStyle/>
          <a:p>
            <a:r>
              <a:rPr kumimoji="1" lang="ja-JP" altLang="en-US" dirty="0" smtClean="0">
                <a:solidFill>
                  <a:srgbClr val="0070C0"/>
                </a:solidFill>
              </a:rPr>
              <a:t>アイザック・ニュートン</a:t>
            </a:r>
            <a:r>
              <a:rPr kumimoji="1" lang="en-US" altLang="ja-JP" dirty="0" smtClean="0">
                <a:solidFill>
                  <a:srgbClr val="0070C0"/>
                </a:solidFill>
              </a:rPr>
              <a:t>:</a:t>
            </a:r>
            <a:r>
              <a:rPr lang="en-US" altLang="ja-JP" dirty="0" smtClean="0">
                <a:solidFill>
                  <a:srgbClr val="0070C0"/>
                </a:solidFill>
              </a:rPr>
              <a:t>1642- 1727</a:t>
            </a:r>
            <a:endParaRPr kumimoji="1" lang="ja-JP" altLang="en-US" dirty="0">
              <a:solidFill>
                <a:srgbClr val="0070C0"/>
              </a:solidFill>
            </a:endParaRPr>
          </a:p>
        </p:txBody>
      </p:sp>
      <p:sp>
        <p:nvSpPr>
          <p:cNvPr id="5" name="コンテンツ プレースホルダー 4"/>
          <p:cNvSpPr>
            <a:spLocks noGrp="1"/>
          </p:cNvSpPr>
          <p:nvPr>
            <p:ph sz="half" idx="1"/>
          </p:nvPr>
        </p:nvSpPr>
        <p:spPr>
          <a:xfrm>
            <a:off x="134911" y="1543988"/>
            <a:ext cx="4871804" cy="5231566"/>
          </a:xfrm>
        </p:spPr>
        <p:txBody>
          <a:bodyPr>
            <a:normAutofit/>
          </a:bodyPr>
          <a:lstStyle/>
          <a:p>
            <a:r>
              <a:rPr lang="ja-JP" altLang="en-US" sz="3200" dirty="0"/>
              <a:t>絶対的時間や絶対的空間などを確立したニュートンではあるが、彼自身はそれらがキリスト教の教義と矛盾するとは考えておらず、</a:t>
            </a:r>
            <a:endParaRPr lang="en-US" altLang="ja-JP" sz="3200" dirty="0" smtClean="0"/>
          </a:p>
          <a:p>
            <a:r>
              <a:rPr lang="en-US" altLang="ja-JP" sz="3200" dirty="0" smtClean="0"/>
              <a:t>『</a:t>
            </a:r>
            <a:r>
              <a:rPr lang="ja-JP" altLang="en-US" sz="3200" dirty="0"/>
              <a:t>プリンキピア</a:t>
            </a:r>
            <a:r>
              <a:rPr lang="en-US" altLang="ja-JP" sz="3200" dirty="0"/>
              <a:t>』</a:t>
            </a:r>
            <a:r>
              <a:rPr lang="ja-JP" altLang="en-US" sz="3200" dirty="0"/>
              <a:t>一般注にて</a:t>
            </a:r>
            <a:r>
              <a:rPr lang="ja-JP" altLang="en-US" sz="3200" dirty="0">
                <a:solidFill>
                  <a:srgbClr val="FF0000"/>
                </a:solidFill>
              </a:rPr>
              <a:t>宇宙の体系を生み出した至知至能</a:t>
            </a:r>
            <a:r>
              <a:rPr lang="ja-JP" altLang="en-US" sz="3200" dirty="0"/>
              <a:t>の「唯一者」に触れ、それは万物の主だと述べている</a:t>
            </a:r>
            <a:endParaRPr kumimoji="1" lang="ja-JP" altLang="en-US" sz="3200" dirty="0"/>
          </a:p>
        </p:txBody>
      </p:sp>
      <p:pic>
        <p:nvPicPr>
          <p:cNvPr id="10242" name="Picture 2" descr="https://upload.wikimedia.org/wikipedia/commons/thumb/3/39/GodfreyKneller-IsaacNewton-1689.jpg/200px-GodfreyKneller-IsaacNewton-1689.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02250" y="2255044"/>
            <a:ext cx="2540000" cy="3492500"/>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hlinkClick r:id="rId3" action="ppaction://hlinksldjump"/>
          </p:cNvPr>
          <p:cNvSpPr/>
          <p:nvPr/>
        </p:nvSpPr>
        <p:spPr>
          <a:xfrm>
            <a:off x="8896662" y="6708098"/>
            <a:ext cx="247338" cy="149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91659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ja-JP" altLang="en-US" dirty="0"/>
              <a:t>　</a:t>
            </a:r>
            <a:r>
              <a:rPr lang="ja-JP" altLang="en-US" dirty="0">
                <a:solidFill>
                  <a:srgbClr val="0070C0"/>
                </a:solidFill>
              </a:rPr>
              <a:t>Ｅｌｂｅｒｔ　</a:t>
            </a:r>
            <a:r>
              <a:rPr lang="ja-JP" altLang="en-US" dirty="0" smtClean="0">
                <a:solidFill>
                  <a:srgbClr val="0070C0"/>
                </a:solidFill>
              </a:rPr>
              <a:t>Ｈｕｂｂａｒｄ　</a:t>
            </a:r>
            <a:r>
              <a:rPr lang="ja-JP" altLang="en-US" sz="3600" dirty="0" smtClean="0">
                <a:solidFill>
                  <a:srgbClr val="0070C0"/>
                </a:solidFill>
              </a:rPr>
              <a:t>米１８５６－１９１５</a:t>
            </a:r>
            <a:r>
              <a:rPr lang="ja-JP" altLang="en-US" dirty="0">
                <a:solidFill>
                  <a:srgbClr val="0070C0"/>
                </a:solidFill>
              </a:rPr>
              <a:t/>
            </a:r>
            <a:br>
              <a:rPr lang="ja-JP" altLang="en-US" dirty="0">
                <a:solidFill>
                  <a:srgbClr val="0070C0"/>
                </a:solidFill>
              </a:rPr>
            </a:br>
            <a:endParaRPr kumimoji="1" lang="ja-JP" altLang="en-US" dirty="0">
              <a:solidFill>
                <a:srgbClr val="0070C0"/>
              </a:solidFill>
            </a:endParaRPr>
          </a:p>
        </p:txBody>
      </p:sp>
      <p:sp>
        <p:nvSpPr>
          <p:cNvPr id="5" name="コンテンツ プレースホルダー 4"/>
          <p:cNvSpPr>
            <a:spLocks noGrp="1"/>
          </p:cNvSpPr>
          <p:nvPr>
            <p:ph sz="half" idx="1"/>
          </p:nvPr>
        </p:nvSpPr>
        <p:spPr>
          <a:xfrm>
            <a:off x="134911" y="1308464"/>
            <a:ext cx="4586991" cy="4351338"/>
          </a:xfrm>
        </p:spPr>
        <p:txBody>
          <a:bodyPr>
            <a:noAutofit/>
          </a:bodyPr>
          <a:lstStyle/>
          <a:p>
            <a:r>
              <a:rPr lang="ja-JP" altLang="en-US" sz="2400" dirty="0" smtClean="0"/>
              <a:t>作家</a:t>
            </a:r>
            <a:r>
              <a:rPr lang="ja-JP" altLang="en-US" sz="2400" dirty="0"/>
              <a:t>，工芸コミュニティ開拓者．イリノイ州ブルーミントン生まれ．</a:t>
            </a:r>
          </a:p>
          <a:p>
            <a:r>
              <a:rPr lang="ja-JP" altLang="en-US" sz="2400" dirty="0"/>
              <a:t>ビジネスマンとして何年間か成功したのち，１８９３年にイースト・オーロラに工芸制作コミュニティ，ロイクロフターズを設立．ウィリアム・モリスの理念にならい，職人たちは米国南西部の初期スペイン宣教師風の家具や，金属と皮革を用いたアール・ヌーヴォーの家庭用品を制作した．また，ロイクロフターズの月刊誌「ザ・フィリスティン」を発行し，労働者のコミュニティの思想を具現化した“ガルシアへの伝言”（１８９９）を発表した．</a:t>
            </a:r>
            <a:endParaRPr kumimoji="1" lang="ja-JP" altLang="en-US" sz="2400" dirty="0"/>
          </a:p>
        </p:txBody>
      </p:sp>
      <p:pic>
        <p:nvPicPr>
          <p:cNvPr id="8194" name="Picture 2" descr="https://upload.wikimedia.org/wikipedia/commons/8/82/Elbert_Hubbard_-_Project_Gutenberg_eText_12933.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53178" y="1867694"/>
            <a:ext cx="3438144" cy="4267200"/>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hlinkClick r:id="rId3" action="ppaction://hlinksldjump"/>
          </p:cNvPr>
          <p:cNvSpPr/>
          <p:nvPr/>
        </p:nvSpPr>
        <p:spPr>
          <a:xfrm>
            <a:off x="8926643" y="6708098"/>
            <a:ext cx="217357" cy="149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31686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5126"/>
            <a:ext cx="9144000" cy="474323"/>
          </a:xfrm>
        </p:spPr>
        <p:txBody>
          <a:bodyPr>
            <a:normAutofit fontScale="90000"/>
          </a:bodyPr>
          <a:lstStyle/>
          <a:p>
            <a:r>
              <a:rPr lang="ja-JP" altLang="en-US" sz="3600" dirty="0">
                <a:solidFill>
                  <a:srgbClr val="0070C0"/>
                </a:solidFill>
              </a:rPr>
              <a:t>ロータリアンとして、私は以下のように行動する</a:t>
            </a:r>
            <a:br>
              <a:rPr lang="ja-JP" altLang="en-US" sz="3600" dirty="0">
                <a:solidFill>
                  <a:srgbClr val="0070C0"/>
                </a:solidFill>
              </a:rPr>
            </a:br>
            <a:endParaRPr kumimoji="1" lang="ja-JP" altLang="en-US" sz="3600" dirty="0">
              <a:solidFill>
                <a:srgbClr val="0070C0"/>
              </a:solidFill>
            </a:endParaRPr>
          </a:p>
        </p:txBody>
      </p:sp>
      <p:sp>
        <p:nvSpPr>
          <p:cNvPr id="3" name="コンテンツ プレースホルダー 2"/>
          <p:cNvSpPr>
            <a:spLocks noGrp="1"/>
          </p:cNvSpPr>
          <p:nvPr>
            <p:ph idx="1"/>
          </p:nvPr>
        </p:nvSpPr>
        <p:spPr>
          <a:xfrm>
            <a:off x="232347" y="1641423"/>
            <a:ext cx="8911653" cy="5216577"/>
          </a:xfrm>
        </p:spPr>
        <p:txBody>
          <a:bodyPr>
            <a:normAutofit/>
          </a:bodyPr>
          <a:lstStyle/>
          <a:p>
            <a:pPr marL="0" lvl="0" indent="0">
              <a:lnSpc>
                <a:spcPct val="100000"/>
              </a:lnSpc>
              <a:spcBef>
                <a:spcPts val="0"/>
              </a:spcBef>
              <a:buNone/>
            </a:pPr>
            <a:r>
              <a:rPr lang="en-US" altLang="ja-JP" dirty="0" smtClean="0">
                <a:latin typeface="ＭＳ Ｐゴシック" panose="020B0600070205080204" pitchFamily="50" charset="-128"/>
              </a:rPr>
              <a:t>1.  </a:t>
            </a:r>
            <a:r>
              <a:rPr lang="ja-JP" altLang="en-US" dirty="0" smtClean="0">
                <a:latin typeface="ＭＳ Ｐゴシック" panose="020B0600070205080204" pitchFamily="50" charset="-128"/>
              </a:rPr>
              <a:t>個人</a:t>
            </a:r>
            <a:r>
              <a:rPr lang="ja-JP" altLang="en-US" dirty="0">
                <a:latin typeface="ＭＳ Ｐゴシック" panose="020B0600070205080204" pitchFamily="50" charset="-128"/>
              </a:rPr>
              <a:t>として、また事業において、高潔さと高い倫理</a:t>
            </a:r>
          </a:p>
          <a:p>
            <a:pPr marL="0" lvl="0" indent="0">
              <a:lnSpc>
                <a:spcPct val="100000"/>
              </a:lnSpc>
              <a:spcBef>
                <a:spcPts val="0"/>
              </a:spcBef>
              <a:buNone/>
            </a:pPr>
            <a:r>
              <a:rPr lang="ja-JP" altLang="en-US" dirty="0">
                <a:latin typeface="ＭＳ Ｐゴシック" panose="020B0600070205080204" pitchFamily="50" charset="-128"/>
              </a:rPr>
              <a:t>　　基準をもって行動する</a:t>
            </a:r>
          </a:p>
          <a:p>
            <a:pPr marL="0" lvl="0" indent="0">
              <a:lnSpc>
                <a:spcPct val="100000"/>
              </a:lnSpc>
              <a:spcBef>
                <a:spcPts val="0"/>
              </a:spcBef>
              <a:buNone/>
            </a:pPr>
            <a:r>
              <a:rPr lang="en-US" altLang="ja-JP" dirty="0">
                <a:latin typeface="ＭＳ Ｐゴシック" panose="020B0600070205080204" pitchFamily="50" charset="-128"/>
              </a:rPr>
              <a:t>2.</a:t>
            </a:r>
            <a:r>
              <a:rPr lang="ja-JP" altLang="en-US" dirty="0">
                <a:latin typeface="ＭＳ Ｐゴシック" panose="020B0600070205080204" pitchFamily="50" charset="-128"/>
              </a:rPr>
              <a:t>　取引のすべてにおいて公正に務め、相手とその職</a:t>
            </a:r>
          </a:p>
          <a:p>
            <a:pPr marL="0" lvl="0" indent="0">
              <a:lnSpc>
                <a:spcPct val="100000"/>
              </a:lnSpc>
              <a:spcBef>
                <a:spcPts val="0"/>
              </a:spcBef>
              <a:buNone/>
            </a:pPr>
            <a:r>
              <a:rPr lang="ja-JP" altLang="en-US" dirty="0">
                <a:latin typeface="ＭＳ Ｐゴシック" panose="020B0600070205080204" pitchFamily="50" charset="-128"/>
              </a:rPr>
              <a:t>　　業に対して尊重の念をもって接する</a:t>
            </a:r>
          </a:p>
          <a:p>
            <a:pPr marL="0" lvl="0" indent="0">
              <a:lnSpc>
                <a:spcPct val="100000"/>
              </a:lnSpc>
              <a:spcBef>
                <a:spcPts val="0"/>
              </a:spcBef>
              <a:buNone/>
            </a:pPr>
            <a:r>
              <a:rPr lang="en-US" altLang="ja-JP" dirty="0">
                <a:latin typeface="ＭＳ Ｐゴシック" panose="020B0600070205080204" pitchFamily="50" charset="-128"/>
              </a:rPr>
              <a:t>3.</a:t>
            </a:r>
            <a:r>
              <a:rPr lang="ja-JP" altLang="en-US" dirty="0">
                <a:latin typeface="ＭＳ Ｐゴシック" panose="020B0600070205080204" pitchFamily="50" charset="-128"/>
              </a:rPr>
              <a:t>　自分の職業スキルを生かして、若い人々を導き、</a:t>
            </a:r>
          </a:p>
          <a:p>
            <a:pPr marL="0" lvl="0" indent="0">
              <a:lnSpc>
                <a:spcPct val="100000"/>
              </a:lnSpc>
              <a:spcBef>
                <a:spcPts val="0"/>
              </a:spcBef>
              <a:buNone/>
            </a:pPr>
            <a:r>
              <a:rPr lang="ja-JP" altLang="en-US" dirty="0">
                <a:latin typeface="ＭＳ Ｐゴシック" panose="020B0600070205080204" pitchFamily="50" charset="-128"/>
              </a:rPr>
              <a:t>　　特別なニーズを抱える人びとを助け、地域社会や</a:t>
            </a:r>
          </a:p>
          <a:p>
            <a:pPr marL="0" lvl="0" indent="0">
              <a:lnSpc>
                <a:spcPct val="100000"/>
              </a:lnSpc>
              <a:spcBef>
                <a:spcPts val="0"/>
              </a:spcBef>
              <a:buNone/>
            </a:pPr>
            <a:r>
              <a:rPr lang="ja-JP" altLang="en-US" dirty="0">
                <a:latin typeface="ＭＳ Ｐゴシック" panose="020B0600070205080204" pitchFamily="50" charset="-128"/>
              </a:rPr>
              <a:t>　　世界中の人々の生活の質を高める</a:t>
            </a:r>
          </a:p>
          <a:p>
            <a:pPr marL="0" lvl="0" indent="0">
              <a:lnSpc>
                <a:spcPct val="100000"/>
              </a:lnSpc>
              <a:spcBef>
                <a:spcPts val="0"/>
              </a:spcBef>
              <a:buNone/>
            </a:pPr>
            <a:r>
              <a:rPr lang="en-US" altLang="ja-JP" dirty="0">
                <a:latin typeface="ＭＳ Ｐゴシック" panose="020B0600070205080204" pitchFamily="50" charset="-128"/>
              </a:rPr>
              <a:t>4.</a:t>
            </a:r>
            <a:r>
              <a:rPr lang="ja-JP" altLang="en-US" dirty="0">
                <a:latin typeface="ＭＳ Ｐゴシック" panose="020B0600070205080204" pitchFamily="50" charset="-128"/>
              </a:rPr>
              <a:t>　ロータリーやほかのロータリアンの評判を落とすよ</a:t>
            </a:r>
          </a:p>
          <a:p>
            <a:pPr marL="0" lvl="0" indent="0">
              <a:lnSpc>
                <a:spcPct val="100000"/>
              </a:lnSpc>
              <a:spcBef>
                <a:spcPts val="0"/>
              </a:spcBef>
              <a:buNone/>
            </a:pPr>
            <a:r>
              <a:rPr lang="ja-JP" altLang="en-US" dirty="0">
                <a:latin typeface="ＭＳ Ｐゴシック" panose="020B0600070205080204" pitchFamily="50" charset="-128"/>
              </a:rPr>
              <a:t>　　</a:t>
            </a:r>
            <a:r>
              <a:rPr lang="ja-JP" altLang="en-US" dirty="0" err="1">
                <a:latin typeface="ＭＳ Ｐゴシック" panose="020B0600070205080204" pitchFamily="50" charset="-128"/>
              </a:rPr>
              <a:t>うな</a:t>
            </a:r>
            <a:r>
              <a:rPr lang="ja-JP" altLang="en-US" dirty="0">
                <a:latin typeface="ＭＳ Ｐゴシック" panose="020B0600070205080204" pitchFamily="50" charset="-128"/>
              </a:rPr>
              <a:t>言動は</a:t>
            </a:r>
            <a:r>
              <a:rPr lang="ja-JP" altLang="en-US" dirty="0" smtClean="0">
                <a:latin typeface="ＭＳ Ｐゴシック" panose="020B0600070205080204" pitchFamily="50" charset="-128"/>
              </a:rPr>
              <a:t>避ける</a:t>
            </a:r>
            <a:endParaRPr lang="en-US" altLang="ja-JP" dirty="0" smtClean="0">
              <a:solidFill>
                <a:srgbClr val="FF0000"/>
              </a:solidFill>
              <a:latin typeface="ＭＳ Ｐゴシック" panose="020B0600070205080204" pitchFamily="50" charset="-128"/>
            </a:endParaRPr>
          </a:p>
          <a:p>
            <a:pPr marL="514350" lvl="0" indent="-514350">
              <a:lnSpc>
                <a:spcPct val="100000"/>
              </a:lnSpc>
              <a:spcBef>
                <a:spcPts val="0"/>
              </a:spcBef>
              <a:buFontTx/>
              <a:buAutoNum type="arabicPeriod" startAt="5"/>
            </a:pPr>
            <a:r>
              <a:rPr lang="ja-JP" altLang="en-US" dirty="0" smtClean="0">
                <a:solidFill>
                  <a:srgbClr val="FF0000"/>
                </a:solidFill>
                <a:latin typeface="ＭＳ Ｐゴシック" panose="020B0600070205080204" pitchFamily="50" charset="-128"/>
              </a:rPr>
              <a:t>事業</a:t>
            </a:r>
            <a:r>
              <a:rPr lang="ja-JP" altLang="en-US" dirty="0">
                <a:solidFill>
                  <a:srgbClr val="FF0000"/>
                </a:solidFill>
                <a:latin typeface="ＭＳ Ｐゴシック" panose="020B0600070205080204" pitchFamily="50" charset="-128"/>
              </a:rPr>
              <a:t>や職業における特典をほかのロータリアンに</a:t>
            </a:r>
          </a:p>
          <a:p>
            <a:pPr marL="0" lvl="0" indent="0">
              <a:lnSpc>
                <a:spcPct val="100000"/>
              </a:lnSpc>
              <a:spcBef>
                <a:spcPts val="0"/>
              </a:spcBef>
              <a:buNone/>
            </a:pPr>
            <a:r>
              <a:rPr lang="ja-JP" altLang="en-US" dirty="0">
                <a:solidFill>
                  <a:srgbClr val="FF0000"/>
                </a:solidFill>
                <a:latin typeface="ＭＳ Ｐゴシック" panose="020B0600070205080204" pitchFamily="50" charset="-128"/>
              </a:rPr>
              <a:t>　　求めない</a:t>
            </a:r>
          </a:p>
          <a:p>
            <a:endParaRPr kumimoji="1" lang="ja-JP" altLang="en-US" dirty="0"/>
          </a:p>
        </p:txBody>
      </p:sp>
      <p:sp>
        <p:nvSpPr>
          <p:cNvPr id="4" name="正方形/長方形 3">
            <a:hlinkClick r:id="rId2" action="ppaction://hlinksldjump"/>
          </p:cNvPr>
          <p:cNvSpPr/>
          <p:nvPr/>
        </p:nvSpPr>
        <p:spPr>
          <a:xfrm>
            <a:off x="8979243" y="6713838"/>
            <a:ext cx="164757" cy="144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50782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523719" y="0"/>
            <a:ext cx="7886700" cy="804107"/>
          </a:xfrm>
        </p:spPr>
        <p:txBody>
          <a:bodyPr/>
          <a:lstStyle/>
          <a:p>
            <a:r>
              <a:rPr kumimoji="1" lang="ja-JP" altLang="en-US" dirty="0" smtClean="0">
                <a:solidFill>
                  <a:srgbClr val="0070C0"/>
                </a:solidFill>
              </a:rPr>
              <a:t>ハバード名言集</a:t>
            </a:r>
            <a:endParaRPr kumimoji="1" lang="ja-JP" altLang="en-US" dirty="0">
              <a:solidFill>
                <a:srgbClr val="0070C0"/>
              </a:solidFill>
            </a:endParaRPr>
          </a:p>
        </p:txBody>
      </p:sp>
      <p:sp>
        <p:nvSpPr>
          <p:cNvPr id="6" name="コンテンツ プレースホルダー 5"/>
          <p:cNvSpPr>
            <a:spLocks noGrp="1"/>
          </p:cNvSpPr>
          <p:nvPr>
            <p:ph idx="1"/>
          </p:nvPr>
        </p:nvSpPr>
        <p:spPr>
          <a:xfrm>
            <a:off x="0" y="804106"/>
            <a:ext cx="9144000" cy="6053894"/>
          </a:xfrm>
        </p:spPr>
        <p:txBody>
          <a:bodyPr>
            <a:noAutofit/>
          </a:bodyPr>
          <a:lstStyle/>
          <a:p>
            <a:r>
              <a:rPr lang="ja-JP" altLang="en-US" sz="3200" dirty="0"/>
              <a:t>家から出る時は、いつでも顎を引いて顔をまっすぐに立て、できる限り大きく呼吸をすること</a:t>
            </a:r>
            <a:r>
              <a:rPr lang="ja-JP" altLang="en-US" sz="3200" dirty="0" smtClean="0"/>
              <a:t>。日光</a:t>
            </a:r>
            <a:r>
              <a:rPr lang="ja-JP" altLang="en-US" sz="3200" dirty="0"/>
              <a:t>を吸い込むのだ。</a:t>
            </a:r>
          </a:p>
          <a:p>
            <a:r>
              <a:rPr lang="ja-JP" altLang="en-US" sz="3200" dirty="0"/>
              <a:t>友人には笑顔をもって接し、握手には心をこめる。</a:t>
            </a:r>
          </a:p>
          <a:p>
            <a:r>
              <a:rPr lang="ja-JP" altLang="en-US" sz="3200" dirty="0"/>
              <a:t>誤解される心配などはせず、敵のことに心をわずらわさない。</a:t>
            </a:r>
          </a:p>
          <a:p>
            <a:r>
              <a:rPr lang="ja-JP" altLang="en-US" sz="3200" dirty="0"/>
              <a:t>やりたいことをしっかりと心の中で決める</a:t>
            </a:r>
            <a:r>
              <a:rPr lang="ja-JP" altLang="en-US" sz="3200" dirty="0" smtClean="0"/>
              <a:t>。そして</a:t>
            </a:r>
            <a:r>
              <a:rPr lang="ja-JP" altLang="en-US" sz="3200" dirty="0"/>
              <a:t>、まっしぐらに目標に向かって突進する。</a:t>
            </a:r>
          </a:p>
          <a:p>
            <a:r>
              <a:rPr lang="ja-JP" altLang="en-US" sz="3200" dirty="0"/>
              <a:t>大きなすばらしいことをやり遂げたいと考え、それを絶えず念頭に置く</a:t>
            </a:r>
            <a:r>
              <a:rPr lang="ja-JP" altLang="en-US" sz="3200" dirty="0" smtClean="0"/>
              <a:t>。する</a:t>
            </a:r>
            <a:r>
              <a:rPr lang="ja-JP" altLang="en-US" sz="3200" dirty="0"/>
              <a:t>と、月日のたつにしたがって、いつのまにか、念願を達成するに必要な機会が自分の手の中に握られていることに気がつくだろう。</a:t>
            </a:r>
            <a:endParaRPr kumimoji="1" lang="ja-JP" altLang="en-US" sz="3200" dirty="0"/>
          </a:p>
        </p:txBody>
      </p:sp>
      <p:sp>
        <p:nvSpPr>
          <p:cNvPr id="7" name="正方形/長方形 6">
            <a:hlinkClick r:id="rId2" action="ppaction://hlinksldjump"/>
          </p:cNvPr>
          <p:cNvSpPr/>
          <p:nvPr/>
        </p:nvSpPr>
        <p:spPr>
          <a:xfrm>
            <a:off x="8844197" y="6678118"/>
            <a:ext cx="299803" cy="179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992929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2426" y="0"/>
            <a:ext cx="9031574" cy="809469"/>
          </a:xfrm>
        </p:spPr>
        <p:txBody>
          <a:bodyPr/>
          <a:lstStyle/>
          <a:p>
            <a:r>
              <a:rPr lang="ja-JP" altLang="en-US" dirty="0" smtClean="0">
                <a:solidFill>
                  <a:srgbClr val="0070C0"/>
                </a:solidFill>
              </a:rPr>
              <a:t>「百点</a:t>
            </a:r>
            <a:r>
              <a:rPr lang="ja-JP" altLang="en-US" dirty="0">
                <a:solidFill>
                  <a:srgbClr val="0070C0"/>
                </a:solidFill>
              </a:rPr>
              <a:t>の</a:t>
            </a:r>
            <a:r>
              <a:rPr lang="ja-JP" altLang="en-US" dirty="0" smtClean="0">
                <a:solidFill>
                  <a:srgbClr val="0070C0"/>
                </a:solidFill>
              </a:rPr>
              <a:t>男」</a:t>
            </a:r>
            <a:r>
              <a:rPr lang="ja-JP" altLang="en-US" dirty="0" smtClean="0">
                <a:solidFill>
                  <a:srgbClr val="0070C0"/>
                </a:solidFill>
              </a:rPr>
              <a:t>：</a:t>
            </a:r>
            <a:r>
              <a:rPr lang="ja-JP" altLang="en-US" sz="4000" dirty="0" smtClean="0">
                <a:solidFill>
                  <a:srgbClr val="0070C0"/>
                </a:solidFill>
              </a:rPr>
              <a:t>エルバート</a:t>
            </a:r>
            <a:r>
              <a:rPr lang="ja-JP" altLang="en-US" sz="4000" dirty="0" smtClean="0">
                <a:solidFill>
                  <a:srgbClr val="0070C0"/>
                </a:solidFill>
              </a:rPr>
              <a:t>・ハバード</a:t>
            </a:r>
            <a:r>
              <a:rPr lang="en-US" altLang="ja-JP" dirty="0" smtClean="0">
                <a:solidFill>
                  <a:srgbClr val="0070C0"/>
                </a:solidFill>
              </a:rPr>
              <a:t>1909</a:t>
            </a:r>
            <a:endParaRPr kumimoji="1" lang="ja-JP" altLang="en-US" dirty="0">
              <a:solidFill>
                <a:srgbClr val="0070C0"/>
              </a:solidFill>
            </a:endParaRPr>
          </a:p>
        </p:txBody>
      </p:sp>
      <p:sp>
        <p:nvSpPr>
          <p:cNvPr id="3" name="コンテンツ プレースホルダー 2"/>
          <p:cNvSpPr>
            <a:spLocks noGrp="1"/>
          </p:cNvSpPr>
          <p:nvPr>
            <p:ph idx="1"/>
          </p:nvPr>
        </p:nvSpPr>
        <p:spPr>
          <a:xfrm>
            <a:off x="112426" y="1244185"/>
            <a:ext cx="8919148" cy="5951094"/>
          </a:xfrm>
        </p:spPr>
        <p:txBody>
          <a:bodyPr>
            <a:noAutofit/>
          </a:bodyPr>
          <a:lstStyle/>
          <a:p>
            <a:r>
              <a:rPr lang="ja-JP" altLang="en-US" sz="4000" dirty="0"/>
              <a:t>百点の男とは、あらゆる信頼関係に忠実であり、約束を守り、自らを雇用する会社に忠義を尽くし、侮辱の言葉に耳を貸さず、粗探しをせず、いつでも良識のある言葉を使い、見知らぬ人にも「馴れ馴れしく」ならずに礼儀正しく接し、使用人に対して思いやりがあり、暴飲暴食をせず、学ぶ意欲を持ち、慎重かつ勇敢な人物である。</a:t>
            </a:r>
            <a:endParaRPr kumimoji="1" lang="ja-JP" altLang="en-US" sz="4000" dirty="0"/>
          </a:p>
        </p:txBody>
      </p:sp>
      <p:sp>
        <p:nvSpPr>
          <p:cNvPr id="4" name="正方形/長方形 3">
            <a:hlinkClick r:id="rId2" action="ppaction://hlinksldjump"/>
          </p:cNvPr>
          <p:cNvSpPr/>
          <p:nvPr/>
        </p:nvSpPr>
        <p:spPr>
          <a:xfrm>
            <a:off x="8926643" y="6700603"/>
            <a:ext cx="269823" cy="157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733685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97435" y="365126"/>
            <a:ext cx="9046565" cy="1325563"/>
          </a:xfrm>
        </p:spPr>
        <p:txBody>
          <a:bodyPr/>
          <a:lstStyle/>
          <a:p>
            <a:r>
              <a:rPr lang="ja-JP" altLang="en-US" dirty="0" smtClean="0">
                <a:solidFill>
                  <a:srgbClr val="0070C0"/>
                </a:solidFill>
              </a:rPr>
              <a:t>「アーサー</a:t>
            </a:r>
            <a:r>
              <a:rPr lang="ja-JP" altLang="en-US" dirty="0">
                <a:solidFill>
                  <a:srgbClr val="0070C0"/>
                </a:solidFill>
              </a:rPr>
              <a:t>　</a:t>
            </a:r>
            <a:r>
              <a:rPr lang="en-US" altLang="ja-JP" b="1" dirty="0">
                <a:solidFill>
                  <a:srgbClr val="0070C0"/>
                </a:solidFill>
              </a:rPr>
              <a:t>F. </a:t>
            </a:r>
            <a:r>
              <a:rPr lang="ja-JP" altLang="en-US" dirty="0" smtClean="0">
                <a:solidFill>
                  <a:srgbClr val="0070C0"/>
                </a:solidFill>
              </a:rPr>
              <a:t>シェルドン」：ハバード著</a:t>
            </a:r>
            <a:endParaRPr kumimoji="1" lang="ja-JP" altLang="en-US" dirty="0">
              <a:solidFill>
                <a:srgbClr val="0070C0"/>
              </a:solidFill>
            </a:endParaRPr>
          </a:p>
        </p:txBody>
      </p:sp>
      <p:sp>
        <p:nvSpPr>
          <p:cNvPr id="4" name="コンテンツ プレースホルダー 3"/>
          <p:cNvSpPr>
            <a:spLocks noGrp="1"/>
          </p:cNvSpPr>
          <p:nvPr>
            <p:ph idx="1"/>
          </p:nvPr>
        </p:nvSpPr>
        <p:spPr/>
        <p:txBody>
          <a:bodyPr>
            <a:noAutofit/>
          </a:bodyPr>
          <a:lstStyle/>
          <a:p>
            <a:r>
              <a:rPr lang="ja-JP" altLang="en-US" sz="3200" dirty="0" smtClean="0">
                <a:solidFill>
                  <a:srgbClr val="FF0000"/>
                </a:solidFill>
              </a:rPr>
              <a:t>宇宙は一元論（</a:t>
            </a:r>
            <a:r>
              <a:rPr lang="en-US" altLang="ja-JP" sz="3200" dirty="0" smtClean="0">
                <a:solidFill>
                  <a:srgbClr val="FF0000"/>
                </a:solidFill>
              </a:rPr>
              <a:t>Monad</a:t>
            </a:r>
            <a:r>
              <a:rPr lang="ja-JP" altLang="en-US" sz="3200" dirty="0" smtClean="0">
                <a:solidFill>
                  <a:srgbClr val="FF0000"/>
                </a:solidFill>
              </a:rPr>
              <a:t>）</a:t>
            </a:r>
            <a:r>
              <a:rPr lang="ja-JP" altLang="en-US" sz="3200" dirty="0" smtClean="0"/>
              <a:t>であり、シェルドニズムは一元論的（</a:t>
            </a:r>
            <a:r>
              <a:rPr lang="en-US" altLang="ja-JP" sz="3200" dirty="0" smtClean="0"/>
              <a:t>monistic</a:t>
            </a:r>
            <a:r>
              <a:rPr lang="ja-JP" altLang="en-US" sz="3200" dirty="0" smtClean="0"/>
              <a:t>）な信念がある場合にのみ可能である。</a:t>
            </a:r>
            <a:endParaRPr lang="en-US" altLang="ja-JP" sz="3200" dirty="0" smtClean="0"/>
          </a:p>
          <a:p>
            <a:r>
              <a:rPr lang="ja-JP" altLang="en-US" sz="3200" dirty="0" smtClean="0"/>
              <a:t>人類は一つである。我々は互いに他者の部分であるだけでなく、互いに他者そのものである。他者を傷つけることは自分を傷つけることであり、他人を助けることによってのみ自分を助けることができる。</a:t>
            </a:r>
          </a:p>
          <a:p>
            <a:r>
              <a:rPr lang="ja-JP" altLang="en-US" sz="3200" dirty="0" smtClean="0">
                <a:solidFill>
                  <a:srgbClr val="FF0000"/>
                </a:solidFill>
              </a:rPr>
              <a:t>シェルドニズムは一元論（</a:t>
            </a:r>
            <a:r>
              <a:rPr lang="en-US" altLang="ja-JP" sz="3200" dirty="0" smtClean="0">
                <a:solidFill>
                  <a:srgbClr val="FF0000"/>
                </a:solidFill>
              </a:rPr>
              <a:t>Monism</a:t>
            </a:r>
            <a:r>
              <a:rPr lang="ja-JP" altLang="en-US" sz="3200" dirty="0" smtClean="0">
                <a:solidFill>
                  <a:srgbClr val="FF0000"/>
                </a:solidFill>
              </a:rPr>
              <a:t>）に立脚</a:t>
            </a:r>
            <a:r>
              <a:rPr lang="ja-JP" altLang="en-US" sz="3200" dirty="0" smtClean="0"/>
              <a:t>している。</a:t>
            </a:r>
            <a:endParaRPr lang="ja-JP" altLang="en-US" sz="3200" dirty="0"/>
          </a:p>
        </p:txBody>
      </p:sp>
      <p:sp>
        <p:nvSpPr>
          <p:cNvPr id="9" name="正方形/長方形 8">
            <a:hlinkClick r:id="rId2" action="ppaction://hlinksldjump"/>
          </p:cNvPr>
          <p:cNvSpPr/>
          <p:nvPr/>
        </p:nvSpPr>
        <p:spPr>
          <a:xfrm>
            <a:off x="8934138" y="6693108"/>
            <a:ext cx="209862" cy="16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72931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89942" y="0"/>
            <a:ext cx="8874177" cy="883097"/>
          </a:xfrm>
        </p:spPr>
        <p:txBody>
          <a:bodyPr/>
          <a:lstStyle/>
          <a:p>
            <a:r>
              <a:rPr lang="ja-JP" altLang="en-US" dirty="0">
                <a:solidFill>
                  <a:srgbClr val="0070C0"/>
                </a:solidFill>
              </a:rPr>
              <a:t>ベンジャミン・</a:t>
            </a:r>
            <a:r>
              <a:rPr lang="ja-JP" altLang="en-US" dirty="0" smtClean="0">
                <a:solidFill>
                  <a:srgbClr val="0070C0"/>
                </a:solidFill>
              </a:rPr>
              <a:t>フランクリン </a:t>
            </a:r>
            <a:r>
              <a:rPr lang="en-US" altLang="ja-JP" dirty="0" smtClean="0">
                <a:solidFill>
                  <a:srgbClr val="0070C0"/>
                </a:solidFill>
              </a:rPr>
              <a:t>1706-1790</a:t>
            </a:r>
            <a:endParaRPr kumimoji="1" lang="ja-JP" altLang="en-US" dirty="0">
              <a:solidFill>
                <a:srgbClr val="0070C0"/>
              </a:solidFill>
            </a:endParaRPr>
          </a:p>
        </p:txBody>
      </p:sp>
      <p:pic>
        <p:nvPicPr>
          <p:cNvPr id="4" name="コンテンツ プレースホルダー 3"/>
          <p:cNvPicPr>
            <a:picLocks noGrp="1" noChangeAspect="1"/>
          </p:cNvPicPr>
          <p:nvPr>
            <p:ph sz="half" idx="1"/>
          </p:nvPr>
        </p:nvPicPr>
        <p:blipFill>
          <a:blip r:embed="rId2"/>
          <a:stretch>
            <a:fillRect/>
          </a:stretch>
        </p:blipFill>
        <p:spPr>
          <a:xfrm>
            <a:off x="-65902" y="2949147"/>
            <a:ext cx="3698788" cy="1622232"/>
          </a:xfrm>
          <a:prstGeom prst="rect">
            <a:avLst/>
          </a:prstGeom>
        </p:spPr>
      </p:pic>
      <p:sp>
        <p:nvSpPr>
          <p:cNvPr id="6" name="コンテンツ プレースホルダー 5"/>
          <p:cNvSpPr>
            <a:spLocks noGrp="1"/>
          </p:cNvSpPr>
          <p:nvPr>
            <p:ph sz="half" idx="2"/>
          </p:nvPr>
        </p:nvSpPr>
        <p:spPr>
          <a:xfrm>
            <a:off x="3632886" y="691047"/>
            <a:ext cx="5453450" cy="6115987"/>
          </a:xfrm>
        </p:spPr>
        <p:txBody>
          <a:bodyPr>
            <a:normAutofit/>
          </a:bodyPr>
          <a:lstStyle/>
          <a:p>
            <a:r>
              <a:rPr lang="ja-JP" altLang="en-US" sz="3200" dirty="0" smtClean="0"/>
              <a:t>アメリカ</a:t>
            </a:r>
            <a:r>
              <a:rPr lang="ja-JP" altLang="en-US" sz="3200" dirty="0"/>
              <a:t>合衆国の政治家、外交官、著述家、物理学者、気象学者。印刷業で成功を収めた後、政界に進出し</a:t>
            </a:r>
            <a:r>
              <a:rPr lang="ja-JP" altLang="en-US" sz="3200" dirty="0" smtClean="0"/>
              <a:t>アメリカ独立</a:t>
            </a:r>
            <a:r>
              <a:rPr lang="ja-JP" altLang="en-US" sz="3200" dirty="0"/>
              <a:t>に多大な貢献を</a:t>
            </a:r>
            <a:r>
              <a:rPr lang="ja-JP" altLang="en-US" sz="3200" dirty="0" smtClean="0"/>
              <a:t>した</a:t>
            </a:r>
            <a:endParaRPr lang="en-US" altLang="ja-JP" sz="3200" dirty="0" smtClean="0"/>
          </a:p>
          <a:p>
            <a:r>
              <a:rPr lang="ja-JP" altLang="en-US" sz="3200" dirty="0">
                <a:solidFill>
                  <a:srgbClr val="FF0000"/>
                </a:solidFill>
              </a:rPr>
              <a:t>勤勉性、探究心の強さ、合理主義、社会活動への参加</a:t>
            </a:r>
            <a:r>
              <a:rPr lang="ja-JP" altLang="en-US" sz="3200" dirty="0"/>
              <a:t>という</a:t>
            </a:r>
            <a:r>
              <a:rPr lang="en-US" altLang="ja-JP" sz="3200" dirty="0">
                <a:solidFill>
                  <a:srgbClr val="FF0000"/>
                </a:solidFill>
              </a:rPr>
              <a:t>18</a:t>
            </a:r>
            <a:r>
              <a:rPr lang="ja-JP" altLang="en-US" sz="3200" dirty="0">
                <a:solidFill>
                  <a:srgbClr val="FF0000"/>
                </a:solidFill>
              </a:rPr>
              <a:t>世紀における近代的人間像</a:t>
            </a:r>
            <a:r>
              <a:rPr lang="ja-JP" altLang="en-US" sz="3200" dirty="0"/>
              <a:t>を象徴する人物</a:t>
            </a:r>
            <a:r>
              <a:rPr lang="ja-JP" altLang="en-US" sz="3200" dirty="0" smtClean="0"/>
              <a:t>。</a:t>
            </a:r>
            <a:endParaRPr lang="en-US" altLang="ja-JP" sz="3200" dirty="0" smtClean="0"/>
          </a:p>
          <a:p>
            <a:r>
              <a:rPr lang="ja-JP" altLang="en-US" sz="3200" dirty="0" smtClean="0"/>
              <a:t>アメリカ</a:t>
            </a:r>
            <a:r>
              <a:rPr lang="ja-JP" altLang="en-US" sz="3200" dirty="0"/>
              <a:t>合衆国建国の父の一人として讃えられる。</a:t>
            </a:r>
            <a:r>
              <a:rPr lang="en-US" altLang="ja-JP" sz="3200" dirty="0"/>
              <a:t>『</a:t>
            </a:r>
            <a:r>
              <a:rPr lang="ja-JP" altLang="en-US" sz="3200" dirty="0"/>
              <a:t>フランクリン自伝</a:t>
            </a:r>
            <a:r>
              <a:rPr lang="en-US" altLang="ja-JP" sz="3200" dirty="0"/>
              <a:t>』</a:t>
            </a:r>
            <a:r>
              <a:rPr lang="ja-JP" altLang="en-US" sz="3200" dirty="0"/>
              <a:t>はアメリカのロング・ベストセラーの一つである。</a:t>
            </a:r>
            <a:endParaRPr kumimoji="1" lang="ja-JP" altLang="en-US" sz="3200" dirty="0"/>
          </a:p>
        </p:txBody>
      </p:sp>
      <p:sp>
        <p:nvSpPr>
          <p:cNvPr id="2" name="正方形/長方形 1">
            <a:hlinkClick r:id="rId3" action="ppaction://hlinksldjump"/>
          </p:cNvPr>
          <p:cNvSpPr/>
          <p:nvPr/>
        </p:nvSpPr>
        <p:spPr>
          <a:xfrm>
            <a:off x="8814486" y="6614984"/>
            <a:ext cx="329514" cy="243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9601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862" y="0"/>
            <a:ext cx="8719953" cy="1325563"/>
          </a:xfrm>
        </p:spPr>
        <p:txBody>
          <a:bodyPr>
            <a:normAutofit fontScale="90000"/>
          </a:bodyPr>
          <a:lstStyle/>
          <a:p>
            <a:r>
              <a:rPr lang="ja-JP" altLang="en-US" sz="3600" dirty="0" smtClean="0">
                <a:solidFill>
                  <a:srgbClr val="0070C0"/>
                </a:solidFill>
              </a:rPr>
              <a:t>続々々・職業奉仕、職業奉仕のルーツ</a:t>
            </a:r>
            <a:r>
              <a:rPr lang="en-US" altLang="ja-JP" sz="3600" dirty="0" smtClean="0">
                <a:solidFill>
                  <a:srgbClr val="0070C0"/>
                </a:solidFill>
              </a:rPr>
              <a:t/>
            </a:r>
            <a:br>
              <a:rPr lang="en-US" altLang="ja-JP" sz="3600" dirty="0" smtClean="0">
                <a:solidFill>
                  <a:srgbClr val="0070C0"/>
                </a:solidFill>
              </a:rPr>
            </a:br>
            <a:r>
              <a:rPr lang="ja-JP" altLang="en-US" sz="3600" dirty="0" smtClean="0">
                <a:solidFill>
                  <a:srgbClr val="0070C0"/>
                </a:solidFill>
              </a:rPr>
              <a:t>　　</a:t>
            </a:r>
            <a:r>
              <a:rPr lang="en-US" altLang="ja-JP" sz="3100" dirty="0" smtClean="0">
                <a:solidFill>
                  <a:srgbClr val="0070C0"/>
                </a:solidFill>
              </a:rPr>
              <a:t>2014.11.25  </a:t>
            </a:r>
            <a:r>
              <a:rPr lang="ja-JP" altLang="en-US" sz="3100" dirty="0" smtClean="0">
                <a:solidFill>
                  <a:srgbClr val="0070C0"/>
                </a:solidFill>
              </a:rPr>
              <a:t>ロータリアンの広場：塚原房樹　</a:t>
            </a:r>
            <a:r>
              <a:rPr lang="en-US" altLang="ja-JP" sz="3100" dirty="0" smtClean="0">
                <a:solidFill>
                  <a:srgbClr val="0070C0"/>
                </a:solidFill>
              </a:rPr>
              <a:t>2510 PDG</a:t>
            </a:r>
            <a:endParaRPr kumimoji="1" lang="ja-JP" altLang="en-US" sz="3100" dirty="0">
              <a:solidFill>
                <a:srgbClr val="0070C0"/>
              </a:solidFill>
            </a:endParaRPr>
          </a:p>
        </p:txBody>
      </p:sp>
      <p:sp>
        <p:nvSpPr>
          <p:cNvPr id="3" name="コンテンツ プレースホルダー 2"/>
          <p:cNvSpPr>
            <a:spLocks noGrp="1"/>
          </p:cNvSpPr>
          <p:nvPr>
            <p:ph idx="1"/>
          </p:nvPr>
        </p:nvSpPr>
        <p:spPr>
          <a:xfrm>
            <a:off x="65902" y="1886465"/>
            <a:ext cx="8863913" cy="4971535"/>
          </a:xfrm>
        </p:spPr>
        <p:txBody>
          <a:bodyPr>
            <a:normAutofit/>
          </a:bodyPr>
          <a:lstStyle/>
          <a:p>
            <a:r>
              <a:rPr lang="ja-JP" altLang="en-US" sz="3600" dirty="0"/>
              <a:t>フランクリンは宗教的レベルの天職論</a:t>
            </a:r>
            <a:r>
              <a:rPr lang="en-US" altLang="ja-JP" sz="3600" dirty="0"/>
              <a:t>(</a:t>
            </a:r>
            <a:r>
              <a:rPr lang="ja-JP" altLang="en-US" sz="3600" dirty="0"/>
              <a:t>神のみ心にかなう隣人愛</a:t>
            </a:r>
            <a:r>
              <a:rPr lang="en-US" altLang="ja-JP" sz="3600" dirty="0"/>
              <a:t>)</a:t>
            </a:r>
            <a:r>
              <a:rPr lang="ja-JP" altLang="en-US" sz="3600" dirty="0"/>
              <a:t>を、</a:t>
            </a:r>
            <a:r>
              <a:rPr lang="ja-JP" altLang="en-US" sz="3600" dirty="0">
                <a:solidFill>
                  <a:srgbClr val="FF0000"/>
                </a:solidFill>
              </a:rPr>
              <a:t>道徳と</a:t>
            </a:r>
            <a:r>
              <a:rPr lang="ja-JP" altLang="en-US" sz="3600" dirty="0" smtClean="0">
                <a:solidFill>
                  <a:srgbClr val="FF0000"/>
                </a:solidFill>
              </a:rPr>
              <a:t>して</a:t>
            </a:r>
            <a:r>
              <a:rPr lang="ja-JP" altLang="en-US" sz="3600" dirty="0">
                <a:solidFill>
                  <a:srgbClr val="FF0000"/>
                </a:solidFill>
              </a:rPr>
              <a:t>日常生活の中に職業義務の思想</a:t>
            </a:r>
            <a:r>
              <a:rPr lang="ja-JP" altLang="en-US" sz="3600" dirty="0"/>
              <a:t>として提唱しました。彼は“</a:t>
            </a:r>
            <a:r>
              <a:rPr lang="ja-JP" altLang="en-US" sz="3600" dirty="0" smtClean="0"/>
              <a:t>ニューイングランド</a:t>
            </a:r>
            <a:r>
              <a:rPr lang="ja-JP" altLang="en-US" sz="3600" dirty="0"/>
              <a:t>精神</a:t>
            </a:r>
            <a:r>
              <a:rPr lang="en-US" altLang="ja-JP" sz="3600" dirty="0"/>
              <a:t>"</a:t>
            </a:r>
            <a:r>
              <a:rPr lang="ja-JP" altLang="en-US" sz="3600" dirty="0"/>
              <a:t>を具現した人物というよりは“典型的なアメリカ人</a:t>
            </a:r>
            <a:r>
              <a:rPr lang="en-US" altLang="ja-JP" sz="3600" dirty="0"/>
              <a:t>"</a:t>
            </a:r>
            <a:r>
              <a:rPr lang="ja-JP" altLang="en-US" sz="3600" dirty="0" err="1"/>
              <a:t>、</a:t>
            </a:r>
            <a:r>
              <a:rPr lang="ja-JP" altLang="en-US" sz="3600" dirty="0"/>
              <a:t>“すべての</a:t>
            </a:r>
            <a:r>
              <a:rPr lang="ja-JP" altLang="en-US" sz="3600" dirty="0" smtClean="0"/>
              <a:t>ヤンキー</a:t>
            </a:r>
            <a:r>
              <a:rPr lang="ja-JP" altLang="en-US" sz="3600" dirty="0"/>
              <a:t>の友</a:t>
            </a:r>
            <a:r>
              <a:rPr lang="en-US" altLang="ja-JP" sz="3600" dirty="0"/>
              <a:t>"“</a:t>
            </a:r>
            <a:r>
              <a:rPr lang="ja-JP" altLang="en-US" sz="3600" dirty="0"/>
              <a:t>賢人</a:t>
            </a:r>
            <a:r>
              <a:rPr lang="en-US" altLang="ja-JP" sz="3600" dirty="0"/>
              <a:t>"</a:t>
            </a:r>
            <a:r>
              <a:rPr lang="ja-JP" altLang="en-US" sz="3600" dirty="0"/>
              <a:t>などの呼称が示すように、アメリカ全体の“精神的父</a:t>
            </a:r>
            <a:r>
              <a:rPr lang="en-US" altLang="ja-JP" sz="3600" dirty="0"/>
              <a:t>"</a:t>
            </a:r>
            <a:r>
              <a:rPr lang="ja-JP" altLang="en-US" sz="3600" dirty="0" err="1" smtClean="0"/>
              <a:t>のような</a:t>
            </a:r>
            <a:r>
              <a:rPr lang="ja-JP" altLang="en-US" sz="3600" dirty="0"/>
              <a:t>存在でした</a:t>
            </a:r>
            <a:r>
              <a:rPr lang="ja-JP" altLang="en-US" sz="3600" dirty="0" smtClean="0"/>
              <a:t>。</a:t>
            </a:r>
            <a:endParaRPr lang="en-US" altLang="ja-JP" sz="3600" dirty="0" smtClean="0"/>
          </a:p>
          <a:p>
            <a:pPr marL="0" indent="0">
              <a:buNone/>
            </a:pPr>
            <a:endParaRPr kumimoji="1" lang="ja-JP" altLang="en-US" sz="3600" dirty="0"/>
          </a:p>
        </p:txBody>
      </p:sp>
      <p:sp>
        <p:nvSpPr>
          <p:cNvPr id="4" name="正方形/長方形 3">
            <a:hlinkClick r:id="rId2" action="ppaction://hlinksldjump"/>
          </p:cNvPr>
          <p:cNvSpPr/>
          <p:nvPr/>
        </p:nvSpPr>
        <p:spPr>
          <a:xfrm>
            <a:off x="8863914" y="6623222"/>
            <a:ext cx="280086" cy="234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277526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1155" y="0"/>
            <a:ext cx="7886700" cy="1325563"/>
          </a:xfrm>
        </p:spPr>
        <p:txBody>
          <a:bodyPr>
            <a:normAutofit/>
          </a:bodyPr>
          <a:lstStyle/>
          <a:p>
            <a:r>
              <a:rPr lang="ja-JP" altLang="en-US" sz="3600" dirty="0">
                <a:solidFill>
                  <a:srgbClr val="0070C0"/>
                </a:solidFill>
              </a:rPr>
              <a:t>続々々・職業奉仕、職業奉仕のルーツ</a:t>
            </a:r>
            <a:endParaRPr kumimoji="1" lang="ja-JP" altLang="en-US" sz="3600" dirty="0">
              <a:solidFill>
                <a:srgbClr val="0070C0"/>
              </a:solidFill>
            </a:endParaRPr>
          </a:p>
        </p:txBody>
      </p:sp>
      <p:sp>
        <p:nvSpPr>
          <p:cNvPr id="3" name="コンテンツ プレースホルダー 2"/>
          <p:cNvSpPr>
            <a:spLocks noGrp="1"/>
          </p:cNvSpPr>
          <p:nvPr>
            <p:ph idx="1"/>
          </p:nvPr>
        </p:nvSpPr>
        <p:spPr>
          <a:xfrm>
            <a:off x="149902" y="1499016"/>
            <a:ext cx="8941632" cy="5299023"/>
          </a:xfrm>
        </p:spPr>
        <p:txBody>
          <a:bodyPr>
            <a:normAutofit/>
          </a:bodyPr>
          <a:lstStyle/>
          <a:p>
            <a:r>
              <a:rPr lang="ja-JP" altLang="en-US" sz="3600" dirty="0"/>
              <a:t>その影響力は大きく、ポ</a:t>
            </a:r>
            <a:r>
              <a:rPr lang="en-US" altLang="ja-JP" sz="3600" dirty="0"/>
              <a:t>‐</a:t>
            </a:r>
            <a:r>
              <a:rPr lang="ja-JP" altLang="en-US" sz="3600" dirty="0"/>
              <a:t>ル・ハリスの「ロータリーは宗教でもなければ、その代用物でもない。</a:t>
            </a:r>
            <a:r>
              <a:rPr lang="ja-JP" altLang="en-US" sz="3600" dirty="0">
                <a:solidFill>
                  <a:srgbClr val="FF0000"/>
                </a:solidFill>
              </a:rPr>
              <a:t>古くからある道徳観念を</a:t>
            </a:r>
            <a:r>
              <a:rPr lang="en-US" altLang="ja-JP" sz="3600" dirty="0"/>
              <a:t>……</a:t>
            </a:r>
            <a:r>
              <a:rPr lang="ja-JP" altLang="en-US" sz="3600" dirty="0"/>
              <a:t>」という言葉は、ロータリーにおける信仰の自由の表明であり、フランクリンの</a:t>
            </a:r>
            <a:r>
              <a:rPr lang="ja-JP" altLang="en-US" sz="3600" dirty="0">
                <a:solidFill>
                  <a:srgbClr val="FF0000"/>
                </a:solidFill>
              </a:rPr>
              <a:t>功利的現世主義</a:t>
            </a:r>
            <a:r>
              <a:rPr lang="ja-JP" altLang="en-US" sz="3600" dirty="0"/>
              <a:t>に根ざすものでありました</a:t>
            </a:r>
            <a:r>
              <a:rPr lang="ja-JP" altLang="en-US" sz="3600" dirty="0" smtClean="0"/>
              <a:t>。</a:t>
            </a:r>
            <a:endParaRPr lang="en-US" altLang="ja-JP" sz="3600" dirty="0" smtClean="0"/>
          </a:p>
          <a:p>
            <a:r>
              <a:rPr lang="ja-JP" altLang="en-US" sz="3600" dirty="0" smtClean="0"/>
              <a:t>また</a:t>
            </a:r>
            <a:r>
              <a:rPr lang="ja-JP" altLang="en-US" sz="3600" dirty="0"/>
              <a:t>フランクリンが「自伝」に記している“徳を得るための</a:t>
            </a:r>
            <a:r>
              <a:rPr lang="en-US" altLang="ja-JP" sz="3600" dirty="0"/>
              <a:t>13 </a:t>
            </a:r>
            <a:r>
              <a:rPr lang="ja-JP" altLang="en-US" sz="3600" dirty="0"/>
              <a:t>の項目</a:t>
            </a:r>
            <a:r>
              <a:rPr lang="en-US" altLang="ja-JP" sz="3600" dirty="0"/>
              <a:t>"</a:t>
            </a:r>
            <a:r>
              <a:rPr lang="ja-JP" altLang="en-US" sz="3600" dirty="0"/>
              <a:t>は、ポールが祖父母から習った道徳、すなわち、犠牲、献身、名誉、友愛、誠実、勤労、質素と同じものでした。</a:t>
            </a:r>
          </a:p>
          <a:p>
            <a:endParaRPr kumimoji="1" lang="ja-JP" altLang="en-US" sz="3600" dirty="0"/>
          </a:p>
        </p:txBody>
      </p:sp>
      <p:sp>
        <p:nvSpPr>
          <p:cNvPr id="4" name="正方形/長方形 3">
            <a:hlinkClick r:id="rId2" action="ppaction://hlinksldjump"/>
          </p:cNvPr>
          <p:cNvSpPr/>
          <p:nvPr/>
        </p:nvSpPr>
        <p:spPr>
          <a:xfrm>
            <a:off x="8855676" y="6656173"/>
            <a:ext cx="288324" cy="201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14883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325563"/>
          </a:xfrm>
        </p:spPr>
        <p:txBody>
          <a:bodyPr>
            <a:normAutofit/>
          </a:bodyPr>
          <a:lstStyle/>
          <a:p>
            <a:r>
              <a:rPr lang="ja-JP" altLang="en-US" dirty="0">
                <a:solidFill>
                  <a:srgbClr val="0070C0"/>
                </a:solidFill>
              </a:rPr>
              <a:t>続々々・職業奉仕、職業奉仕のルーツ</a:t>
            </a:r>
            <a:endParaRPr kumimoji="1" lang="ja-JP" altLang="en-US" dirty="0">
              <a:solidFill>
                <a:srgbClr val="0070C0"/>
              </a:solidFill>
            </a:endParaRPr>
          </a:p>
        </p:txBody>
      </p:sp>
      <p:sp>
        <p:nvSpPr>
          <p:cNvPr id="3" name="コンテンツ プレースホルダー 2"/>
          <p:cNvSpPr>
            <a:spLocks noGrp="1"/>
          </p:cNvSpPr>
          <p:nvPr>
            <p:ph idx="1"/>
          </p:nvPr>
        </p:nvSpPr>
        <p:spPr>
          <a:xfrm>
            <a:off x="59961" y="1825624"/>
            <a:ext cx="9016583" cy="5032375"/>
          </a:xfrm>
        </p:spPr>
        <p:txBody>
          <a:bodyPr>
            <a:normAutofit lnSpcReduction="10000"/>
          </a:bodyPr>
          <a:lstStyle/>
          <a:p>
            <a:r>
              <a:rPr lang="ja-JP" altLang="en-US" sz="4400" dirty="0"/>
              <a:t>そして、ロータリーにサービスという概念をもたらした、アーサー・フレデリック・シェルドンの「奉仕に徹するものに最大の利益あり」というモットーもこの</a:t>
            </a:r>
            <a:r>
              <a:rPr lang="ja-JP" altLang="en-US" sz="4400" dirty="0">
                <a:solidFill>
                  <a:srgbClr val="FF0000"/>
                </a:solidFill>
              </a:rPr>
              <a:t>実業倫理主義に基づいた</a:t>
            </a:r>
            <a:r>
              <a:rPr lang="ja-JP" altLang="en-US" sz="4400" dirty="0"/>
              <a:t>ものと思われます</a:t>
            </a:r>
            <a:r>
              <a:rPr lang="ja-JP" altLang="en-US" sz="4400" dirty="0" smtClean="0"/>
              <a:t>。</a:t>
            </a:r>
            <a:endParaRPr lang="en-US" altLang="ja-JP" sz="4400" dirty="0" smtClean="0"/>
          </a:p>
          <a:p>
            <a:r>
              <a:rPr lang="ja-JP" altLang="en-US" sz="4400" dirty="0" smtClean="0"/>
              <a:t>ロータリー</a:t>
            </a:r>
            <a:r>
              <a:rPr lang="ja-JP" altLang="en-US" sz="4400" dirty="0"/>
              <a:t>は</a:t>
            </a:r>
            <a:r>
              <a:rPr lang="ja-JP" altLang="en-US" sz="4400" dirty="0">
                <a:solidFill>
                  <a:srgbClr val="FF0000"/>
                </a:solidFill>
              </a:rPr>
              <a:t>「神を抜いたピューリタニズム」</a:t>
            </a:r>
            <a:r>
              <a:rPr lang="ja-JP" altLang="en-US" sz="4400" dirty="0"/>
              <a:t>と言えましょう。</a:t>
            </a:r>
          </a:p>
          <a:p>
            <a:endParaRPr kumimoji="1" lang="ja-JP" altLang="en-US" dirty="0"/>
          </a:p>
        </p:txBody>
      </p:sp>
      <p:sp>
        <p:nvSpPr>
          <p:cNvPr id="4" name="正方形/長方形 3">
            <a:hlinkClick r:id="rId2" action="ppaction://hlinksldjump"/>
          </p:cNvPr>
          <p:cNvSpPr/>
          <p:nvPr/>
        </p:nvSpPr>
        <p:spPr>
          <a:xfrm>
            <a:off x="8880389" y="6557319"/>
            <a:ext cx="263611" cy="300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91342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0070C0"/>
                </a:solidFill>
              </a:rPr>
              <a:t>無</a:t>
            </a:r>
            <a:r>
              <a:rPr kumimoji="1" lang="ja-JP" altLang="en-US" dirty="0" smtClean="0">
                <a:solidFill>
                  <a:srgbClr val="0070C0"/>
                </a:solidFill>
              </a:rPr>
              <a:t>神論か理神論か？</a:t>
            </a:r>
            <a:endParaRPr kumimoji="1" lang="ja-JP" altLang="en-US" dirty="0">
              <a:solidFill>
                <a:srgbClr val="0070C0"/>
              </a:solidFill>
            </a:endParaRPr>
          </a:p>
        </p:txBody>
      </p:sp>
      <p:sp>
        <p:nvSpPr>
          <p:cNvPr id="4" name="コンテンツ プレースホルダー 3"/>
          <p:cNvSpPr>
            <a:spLocks noGrp="1"/>
          </p:cNvSpPr>
          <p:nvPr>
            <p:ph idx="1"/>
          </p:nvPr>
        </p:nvSpPr>
        <p:spPr>
          <a:xfrm>
            <a:off x="-1" y="1825624"/>
            <a:ext cx="9069049" cy="5032375"/>
          </a:xfrm>
        </p:spPr>
        <p:txBody>
          <a:bodyPr>
            <a:normAutofit/>
          </a:bodyPr>
          <a:lstStyle/>
          <a:p>
            <a:r>
              <a:rPr lang="ja-JP" altLang="en-US" sz="3600" dirty="0">
                <a:solidFill>
                  <a:srgbClr val="0070C0"/>
                </a:solidFill>
              </a:rPr>
              <a:t>理神論：英</a:t>
            </a:r>
            <a:r>
              <a:rPr lang="en-US" altLang="ja-JP" sz="3600" dirty="0">
                <a:solidFill>
                  <a:srgbClr val="0070C0"/>
                </a:solidFill>
              </a:rPr>
              <a:t>: </a:t>
            </a:r>
            <a:r>
              <a:rPr lang="en-US" altLang="ja-JP" sz="3600" dirty="0" smtClean="0">
                <a:solidFill>
                  <a:srgbClr val="0070C0"/>
                </a:solidFill>
              </a:rPr>
              <a:t>deism</a:t>
            </a:r>
            <a:endParaRPr kumimoji="1" lang="en-US" altLang="ja-JP" sz="3600" dirty="0" smtClean="0">
              <a:solidFill>
                <a:srgbClr val="0070C0"/>
              </a:solidFill>
            </a:endParaRPr>
          </a:p>
          <a:p>
            <a:r>
              <a:rPr lang="ja-JP" altLang="en-US" sz="3600" dirty="0" smtClean="0"/>
              <a:t>創造者</a:t>
            </a:r>
            <a:r>
              <a:rPr lang="ja-JP" altLang="en-US" sz="3600" dirty="0"/>
              <a:t>としての神は認めるが、</a:t>
            </a:r>
            <a:r>
              <a:rPr lang="ja-JP" altLang="en-US" sz="3600" dirty="0">
                <a:solidFill>
                  <a:srgbClr val="FF0000"/>
                </a:solidFill>
              </a:rPr>
              <a:t>神を人格的存在とは認めず</a:t>
            </a:r>
            <a:r>
              <a:rPr lang="ja-JP" altLang="en-US" sz="3600" dirty="0"/>
              <a:t>啓示を否定する哲学・神学説。 </a:t>
            </a:r>
            <a:endParaRPr lang="en-US" altLang="ja-JP" sz="3600" dirty="0" smtClean="0"/>
          </a:p>
          <a:p>
            <a:r>
              <a:rPr lang="ja-JP" altLang="en-US" sz="3600" dirty="0" smtClean="0"/>
              <a:t>神</a:t>
            </a:r>
            <a:r>
              <a:rPr lang="ja-JP" altLang="en-US" sz="3600" dirty="0"/>
              <a:t>の活動性は宇宙の創造に限られ、それ以後の宇宙は自己発展する力を持つとされる。 </a:t>
            </a:r>
            <a:r>
              <a:rPr lang="ja-JP" altLang="en-US" sz="3600" dirty="0">
                <a:solidFill>
                  <a:srgbClr val="FF0000"/>
                </a:solidFill>
              </a:rPr>
              <a:t>人間理性の存在</a:t>
            </a:r>
            <a:r>
              <a:rPr lang="ja-JP" altLang="en-US" sz="3600" dirty="0"/>
              <a:t>をその説の前提とし、奇跡・予言などによる神の介入はあり得ないとして排斥される。</a:t>
            </a:r>
            <a:endParaRPr kumimoji="1" lang="en-US" altLang="ja-JP" sz="3600" dirty="0" smtClean="0"/>
          </a:p>
          <a:p>
            <a:endParaRPr kumimoji="1" lang="ja-JP" altLang="en-US" sz="3600" dirty="0"/>
          </a:p>
        </p:txBody>
      </p:sp>
      <p:sp>
        <p:nvSpPr>
          <p:cNvPr id="6" name="正方形/長方形 5">
            <a:hlinkClick r:id="rId2" action="ppaction://hlinksldjump"/>
          </p:cNvPr>
          <p:cNvSpPr/>
          <p:nvPr/>
        </p:nvSpPr>
        <p:spPr>
          <a:xfrm>
            <a:off x="8911652" y="6693108"/>
            <a:ext cx="232348" cy="16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23290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325563"/>
          </a:xfrm>
        </p:spPr>
        <p:txBody>
          <a:bodyPr>
            <a:normAutofit/>
          </a:bodyPr>
          <a:lstStyle/>
          <a:p>
            <a:r>
              <a:rPr lang="ja-JP" altLang="en-US" dirty="0">
                <a:solidFill>
                  <a:srgbClr val="0070C0"/>
                </a:solidFill>
              </a:rPr>
              <a:t>「奉仕の哲学」</a:t>
            </a:r>
            <a:r>
              <a:rPr lang="ja-JP" altLang="en-US" sz="3600" dirty="0">
                <a:solidFill>
                  <a:srgbClr val="0070C0"/>
                </a:solidFill>
              </a:rPr>
              <a:t>シェルドン：</a:t>
            </a:r>
            <a:r>
              <a:rPr lang="en-US" altLang="ja-JP" sz="3600" dirty="0">
                <a:solidFill>
                  <a:srgbClr val="0070C0"/>
                </a:solidFill>
              </a:rPr>
              <a:t>1921 </a:t>
            </a:r>
            <a:r>
              <a:rPr lang="ja-JP" altLang="en-US" sz="3600" dirty="0">
                <a:solidFill>
                  <a:srgbClr val="0070C0"/>
                </a:solidFill>
              </a:rPr>
              <a:t>年 </a:t>
            </a:r>
            <a:r>
              <a:rPr lang="en-US" altLang="ja-JP" sz="3600" dirty="0">
                <a:solidFill>
                  <a:srgbClr val="0070C0"/>
                </a:solidFill>
              </a:rPr>
              <a:t>2 </a:t>
            </a:r>
            <a:r>
              <a:rPr lang="ja-JP" altLang="en-US" sz="3600" dirty="0">
                <a:solidFill>
                  <a:srgbClr val="0070C0"/>
                </a:solidFill>
              </a:rPr>
              <a:t>月号 </a:t>
            </a:r>
            <a:r>
              <a:rPr lang="ja-JP" altLang="en-US" sz="3600" dirty="0" smtClean="0">
                <a:solidFill>
                  <a:srgbClr val="0070C0"/>
                </a:solidFill>
              </a:rPr>
              <a:t>　　　　　　　　　　　　　　</a:t>
            </a:r>
            <a:r>
              <a:rPr lang="en-US" altLang="ja-JP" sz="3600" dirty="0" smtClean="0">
                <a:solidFill>
                  <a:srgbClr val="0070C0"/>
                </a:solidFill>
              </a:rPr>
              <a:t>The </a:t>
            </a:r>
            <a:r>
              <a:rPr lang="en-US" altLang="ja-JP" sz="3600" dirty="0">
                <a:solidFill>
                  <a:srgbClr val="0070C0"/>
                </a:solidFill>
              </a:rPr>
              <a:t>Rotarian </a:t>
            </a:r>
            <a:endParaRPr lang="ja-JP" altLang="en-US" sz="3600" dirty="0">
              <a:solidFill>
                <a:srgbClr val="0070C0"/>
              </a:solidFill>
            </a:endParaRPr>
          </a:p>
        </p:txBody>
      </p:sp>
      <p:sp>
        <p:nvSpPr>
          <p:cNvPr id="5" name="コンテンツ プレースホルダー 4"/>
          <p:cNvSpPr>
            <a:spLocks noGrp="1"/>
          </p:cNvSpPr>
          <p:nvPr>
            <p:ph idx="1"/>
          </p:nvPr>
        </p:nvSpPr>
        <p:spPr>
          <a:xfrm>
            <a:off x="52466" y="1626432"/>
            <a:ext cx="9091534" cy="5134131"/>
          </a:xfrm>
        </p:spPr>
        <p:txBody>
          <a:bodyPr>
            <a:normAutofit lnSpcReduction="10000"/>
          </a:bodyPr>
          <a:lstStyle/>
          <a:p>
            <a:r>
              <a:rPr lang="ja-JP" altLang="en-US" sz="3600" dirty="0"/>
              <a:t>最後に、ロータリーの奉仕哲学を学ぶ人は個人の背後に最終的に「</a:t>
            </a:r>
            <a:r>
              <a:rPr lang="en-US" altLang="ja-JP" sz="3600" dirty="0"/>
              <a:t>G</a:t>
            </a:r>
            <a:r>
              <a:rPr lang="ja-JP" altLang="en-US" sz="3600" dirty="0"/>
              <a:t>」があることを忘れないで下さい。それは万物の根源であり、</a:t>
            </a:r>
            <a:r>
              <a:rPr lang="ja-JP" altLang="en-US" sz="3600" dirty="0">
                <a:solidFill>
                  <a:srgbClr val="FF0000"/>
                </a:solidFill>
              </a:rPr>
              <a:t>全知、全能、普遍の </a:t>
            </a:r>
            <a:r>
              <a:rPr lang="en-US" altLang="ja-JP" sz="3600" dirty="0">
                <a:solidFill>
                  <a:srgbClr val="FF0000"/>
                </a:solidFill>
              </a:rPr>
              <a:t>God</a:t>
            </a:r>
            <a:r>
              <a:rPr lang="ja-JP" altLang="en-US" sz="3600" dirty="0"/>
              <a:t>です</a:t>
            </a:r>
            <a:r>
              <a:rPr lang="ja-JP" altLang="en-US" sz="3600" dirty="0" smtClean="0"/>
              <a:t>。</a:t>
            </a:r>
            <a:endParaRPr lang="en-US" altLang="ja-JP" sz="3600" dirty="0"/>
          </a:p>
          <a:p>
            <a:r>
              <a:rPr lang="ja-JP" altLang="en-US" sz="3600" dirty="0" smtClean="0"/>
              <a:t>もし</a:t>
            </a:r>
            <a:r>
              <a:rPr lang="ja-JP" altLang="en-US" sz="3600" dirty="0"/>
              <a:t>も貴方が</a:t>
            </a:r>
            <a:r>
              <a:rPr lang="ja-JP" altLang="en-US" sz="3600" dirty="0">
                <a:solidFill>
                  <a:srgbClr val="FF0000"/>
                </a:solidFill>
              </a:rPr>
              <a:t>唯物論者</a:t>
            </a:r>
            <a:r>
              <a:rPr lang="ja-JP" altLang="en-US" sz="3600" dirty="0"/>
              <a:t>なら神の代わりに</a:t>
            </a:r>
            <a:r>
              <a:rPr lang="ja-JP" altLang="en-US" sz="3600" dirty="0">
                <a:solidFill>
                  <a:srgbClr val="FF0000"/>
                </a:solidFill>
              </a:rPr>
              <a:t>造物主</a:t>
            </a:r>
            <a:r>
              <a:rPr lang="ja-JP" altLang="en-US" sz="3600" dirty="0"/>
              <a:t>と呼んで下さい。事実をありのままに認めることが肝要です。全ての創造物には創造者がいます。これは宗教家であっても唯物論者であっても認めざるを得ない純粋理論です。</a:t>
            </a:r>
          </a:p>
          <a:p>
            <a:pPr marL="0" indent="0">
              <a:buNone/>
            </a:pPr>
            <a:r>
              <a:rPr lang="ja-JP" altLang="en-US" sz="3600" dirty="0" smtClean="0"/>
              <a:t> </a:t>
            </a:r>
            <a:endParaRPr lang="ja-JP" altLang="en-US" sz="3600" dirty="0"/>
          </a:p>
          <a:p>
            <a:endParaRPr kumimoji="1" lang="ja-JP" altLang="en-US" dirty="0"/>
          </a:p>
        </p:txBody>
      </p:sp>
      <p:sp>
        <p:nvSpPr>
          <p:cNvPr id="6" name="正方形/長方形 5">
            <a:hlinkClick r:id="rId2" action="ppaction://hlinksldjump"/>
          </p:cNvPr>
          <p:cNvSpPr/>
          <p:nvPr/>
        </p:nvSpPr>
        <p:spPr>
          <a:xfrm>
            <a:off x="8911652" y="6760563"/>
            <a:ext cx="232348" cy="97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73720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tretch>
            <a:fillRect/>
          </a:stretch>
        </p:blipFill>
        <p:spPr>
          <a:xfrm>
            <a:off x="0" y="0"/>
            <a:ext cx="9144000" cy="6858000"/>
          </a:xfrm>
          <a:prstGeom prst="rect">
            <a:avLst/>
          </a:prstGeom>
        </p:spPr>
      </p:pic>
      <p:sp>
        <p:nvSpPr>
          <p:cNvPr id="3" name="正方形/長方形 2">
            <a:hlinkClick r:id="rId3" action="ppaction://hlinksldjump"/>
          </p:cNvPr>
          <p:cNvSpPr/>
          <p:nvPr/>
        </p:nvSpPr>
        <p:spPr>
          <a:xfrm>
            <a:off x="8798011" y="6614984"/>
            <a:ext cx="345989" cy="172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4910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3680" y="0"/>
            <a:ext cx="7886700" cy="1049311"/>
          </a:xfrm>
        </p:spPr>
        <p:txBody>
          <a:bodyPr>
            <a:normAutofit fontScale="90000"/>
          </a:bodyPr>
          <a:lstStyle/>
          <a:p>
            <a:r>
              <a:rPr lang="en-US" altLang="ja-JP" dirty="0">
                <a:solidFill>
                  <a:srgbClr val="0070C0"/>
                </a:solidFill>
              </a:rPr>
              <a:t>2014</a:t>
            </a:r>
            <a:r>
              <a:rPr lang="ja-JP" altLang="en-US" dirty="0">
                <a:solidFill>
                  <a:srgbClr val="0070C0"/>
                </a:solidFill>
              </a:rPr>
              <a:t>年</a:t>
            </a:r>
            <a:r>
              <a:rPr lang="en-US" altLang="ja-JP" dirty="0">
                <a:solidFill>
                  <a:srgbClr val="0070C0"/>
                </a:solidFill>
              </a:rPr>
              <a:t>10</a:t>
            </a:r>
            <a:r>
              <a:rPr lang="ja-JP" altLang="en-US" dirty="0">
                <a:solidFill>
                  <a:srgbClr val="0070C0"/>
                </a:solidFill>
              </a:rPr>
              <a:t>月理事会決定</a:t>
            </a:r>
            <a:br>
              <a:rPr lang="ja-JP" altLang="en-US" dirty="0">
                <a:solidFill>
                  <a:srgbClr val="0070C0"/>
                </a:solidFill>
              </a:rPr>
            </a:br>
            <a:endParaRPr kumimoji="1" lang="ja-JP" altLang="en-US" dirty="0">
              <a:solidFill>
                <a:srgbClr val="0070C0"/>
              </a:solidFill>
            </a:endParaRPr>
          </a:p>
        </p:txBody>
      </p:sp>
      <p:sp>
        <p:nvSpPr>
          <p:cNvPr id="3" name="コンテンツ プレースホルダー 2"/>
          <p:cNvSpPr>
            <a:spLocks noGrp="1"/>
          </p:cNvSpPr>
          <p:nvPr>
            <p:ph idx="1"/>
          </p:nvPr>
        </p:nvSpPr>
        <p:spPr>
          <a:xfrm>
            <a:off x="0" y="771994"/>
            <a:ext cx="9144000" cy="5928610"/>
          </a:xfrm>
        </p:spPr>
        <p:txBody>
          <a:bodyPr>
            <a:normAutofit/>
          </a:bodyPr>
          <a:lstStyle/>
          <a:p>
            <a:pPr marL="0" indent="0">
              <a:buNone/>
            </a:pPr>
            <a:r>
              <a:rPr lang="ja-JP" altLang="en-US" dirty="0"/>
              <a:t>☆ 会長エレクトは提携カードプログラムは</a:t>
            </a:r>
            <a:r>
              <a:rPr lang="ja-JP" altLang="en-US" dirty="0" smtClean="0"/>
              <a:t>会員の</a:t>
            </a:r>
            <a:r>
              <a:rPr lang="ja-JP" altLang="en-US" dirty="0"/>
              <a:t>特典として更に</a:t>
            </a:r>
            <a:r>
              <a:rPr lang="ja-JP" altLang="en-US" dirty="0">
                <a:solidFill>
                  <a:srgbClr val="FF0000"/>
                </a:solidFill>
              </a:rPr>
              <a:t>会員増強の潜在的手段</a:t>
            </a:r>
            <a:r>
              <a:rPr lang="ja-JP" altLang="en-US" dirty="0" smtClean="0"/>
              <a:t>として</a:t>
            </a:r>
            <a:r>
              <a:rPr lang="ja-JP" altLang="en-US" dirty="0"/>
              <a:t>、展開していくことを提案した。</a:t>
            </a:r>
          </a:p>
          <a:p>
            <a:pPr marL="0" indent="0">
              <a:buNone/>
            </a:pPr>
            <a:endParaRPr lang="en-US" altLang="ja-JP" dirty="0" smtClean="0"/>
          </a:p>
          <a:p>
            <a:pPr marL="0" indent="0">
              <a:buNone/>
            </a:pPr>
            <a:r>
              <a:rPr lang="ja-JP" altLang="en-US" dirty="0" smtClean="0"/>
              <a:t>☆ </a:t>
            </a:r>
            <a:r>
              <a:rPr lang="ja-JP" altLang="en-US" dirty="0"/>
              <a:t>評判の良い会社に会員との業者間割引</a:t>
            </a:r>
            <a:r>
              <a:rPr lang="ja-JP" altLang="en-US" dirty="0" smtClean="0"/>
              <a:t>を交渉</a:t>
            </a:r>
            <a:r>
              <a:rPr lang="ja-JP" altLang="en-US" dirty="0"/>
              <a:t>することによって、ロータリアンに</a:t>
            </a:r>
            <a:r>
              <a:rPr lang="ja-JP" altLang="en-US" dirty="0" smtClean="0"/>
              <a:t>会員特典</a:t>
            </a:r>
            <a:r>
              <a:rPr lang="ja-JP" altLang="en-US" dirty="0"/>
              <a:t>プログラムを提供すること。</a:t>
            </a:r>
          </a:p>
          <a:p>
            <a:pPr marL="0" indent="0">
              <a:buNone/>
            </a:pPr>
            <a:endParaRPr lang="en-US" altLang="ja-JP" dirty="0" smtClean="0"/>
          </a:p>
          <a:p>
            <a:pPr marL="0" indent="0">
              <a:buNone/>
            </a:pPr>
            <a:r>
              <a:rPr lang="ja-JP" altLang="en-US" dirty="0" smtClean="0"/>
              <a:t>☆ </a:t>
            </a:r>
            <a:r>
              <a:rPr lang="ja-JP" altLang="en-US" dirty="0"/>
              <a:t>参加を希望するロータリアンに</a:t>
            </a:r>
            <a:r>
              <a:rPr lang="ja-JP" altLang="en-US" dirty="0">
                <a:solidFill>
                  <a:srgbClr val="FF0000"/>
                </a:solidFill>
              </a:rPr>
              <a:t>バーチャル</a:t>
            </a:r>
            <a:r>
              <a:rPr lang="ja-JP" altLang="en-US" dirty="0" smtClean="0">
                <a:solidFill>
                  <a:srgbClr val="FF0000"/>
                </a:solidFill>
              </a:rPr>
              <a:t>・メンバーカード</a:t>
            </a:r>
            <a:r>
              <a:rPr lang="ja-JP" altLang="en-US" dirty="0"/>
              <a:t>を提供する。</a:t>
            </a:r>
          </a:p>
          <a:p>
            <a:pPr marL="0" indent="0">
              <a:buNone/>
            </a:pPr>
            <a:endParaRPr lang="en-US" altLang="ja-JP" dirty="0" smtClean="0"/>
          </a:p>
          <a:p>
            <a:pPr marL="0" indent="0">
              <a:buNone/>
            </a:pPr>
            <a:r>
              <a:rPr lang="ja-JP" altLang="en-US" dirty="0" smtClean="0"/>
              <a:t>☆ </a:t>
            </a:r>
            <a:r>
              <a:rPr lang="ja-JP" altLang="en-US" dirty="0"/>
              <a:t>会員をより惹きつけ、企業パートナーに</a:t>
            </a:r>
            <a:r>
              <a:rPr lang="ja-JP" altLang="en-US" dirty="0" smtClean="0"/>
              <a:t>恩恵を</a:t>
            </a:r>
            <a:r>
              <a:rPr lang="ja-JP" altLang="en-US" dirty="0"/>
              <a:t>もたらすようにする。</a:t>
            </a:r>
          </a:p>
          <a:p>
            <a:endParaRPr kumimoji="1" lang="ja-JP" altLang="en-US" dirty="0"/>
          </a:p>
        </p:txBody>
      </p:sp>
      <p:sp>
        <p:nvSpPr>
          <p:cNvPr id="4" name="正方形/長方形 3">
            <a:hlinkClick r:id="rId2" action="ppaction://hlinksldjump"/>
          </p:cNvPr>
          <p:cNvSpPr/>
          <p:nvPr/>
        </p:nvSpPr>
        <p:spPr>
          <a:xfrm>
            <a:off x="8938054" y="6697362"/>
            <a:ext cx="205946" cy="160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968087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solidFill>
                  <a:srgbClr val="0070C0"/>
                </a:solidFill>
              </a:rPr>
              <a:t>天職論＆職業倫理：批判</a:t>
            </a:r>
            <a:endParaRPr kumimoji="1" lang="ja-JP" altLang="en-US" dirty="0">
              <a:solidFill>
                <a:srgbClr val="0070C0"/>
              </a:solidFill>
            </a:endParaRPr>
          </a:p>
        </p:txBody>
      </p:sp>
      <p:sp>
        <p:nvSpPr>
          <p:cNvPr id="5" name="テキスト プレースホルダー 4"/>
          <p:cNvSpPr>
            <a:spLocks noGrp="1"/>
          </p:cNvSpPr>
          <p:nvPr>
            <p:ph type="body" idx="1"/>
          </p:nvPr>
        </p:nvSpPr>
        <p:spPr>
          <a:xfrm>
            <a:off x="197708" y="1482812"/>
            <a:ext cx="4300474" cy="1631092"/>
          </a:xfrm>
        </p:spPr>
        <p:txBody>
          <a:bodyPr>
            <a:normAutofit lnSpcReduction="10000"/>
          </a:bodyPr>
          <a:lstStyle/>
          <a:p>
            <a:r>
              <a:rPr lang="ja-JP" altLang="en-US" dirty="0" smtClean="0"/>
              <a:t>マックス</a:t>
            </a:r>
            <a:r>
              <a:rPr lang="ja-JP" altLang="en-US" dirty="0"/>
              <a:t>・ウェーバー</a:t>
            </a:r>
            <a:r>
              <a:rPr lang="ja-JP" altLang="en-US" dirty="0" smtClean="0"/>
              <a:t>の著作</a:t>
            </a:r>
            <a:endParaRPr lang="en-US" altLang="ja-JP" dirty="0" smtClean="0"/>
          </a:p>
          <a:p>
            <a:r>
              <a:rPr lang="ja-JP" altLang="en-US" dirty="0" smtClean="0"/>
              <a:t>「</a:t>
            </a:r>
            <a:r>
              <a:rPr lang="ja-JP" altLang="en-US" dirty="0"/>
              <a:t>プロテスタンティズムの倫理と資本主義の精神</a:t>
            </a:r>
            <a:r>
              <a:rPr lang="ja-JP" altLang="en-US" dirty="0" smtClean="0"/>
              <a:t>」</a:t>
            </a:r>
            <a:endParaRPr lang="en-US" altLang="ja-JP" dirty="0" smtClean="0"/>
          </a:p>
          <a:p>
            <a:r>
              <a:rPr lang="en-US" altLang="ja-JP" dirty="0"/>
              <a:t>1904</a:t>
            </a:r>
            <a:r>
              <a:rPr lang="ja-JP" altLang="en-US" dirty="0"/>
              <a:t>～</a:t>
            </a:r>
            <a:r>
              <a:rPr lang="en-US" altLang="ja-JP" dirty="0"/>
              <a:t>05</a:t>
            </a:r>
            <a:endParaRPr lang="ja-JP" altLang="en-US" dirty="0"/>
          </a:p>
        </p:txBody>
      </p:sp>
      <p:sp>
        <p:nvSpPr>
          <p:cNvPr id="6" name="テキスト プレースホルダー 5"/>
          <p:cNvSpPr>
            <a:spLocks noGrp="1"/>
          </p:cNvSpPr>
          <p:nvPr>
            <p:ph type="body" sz="quarter" idx="3"/>
          </p:nvPr>
        </p:nvSpPr>
        <p:spPr>
          <a:xfrm>
            <a:off x="4629149" y="1482813"/>
            <a:ext cx="4234765" cy="1360014"/>
          </a:xfrm>
        </p:spPr>
        <p:txBody>
          <a:bodyPr>
            <a:normAutofit/>
          </a:bodyPr>
          <a:lstStyle/>
          <a:p>
            <a:r>
              <a:rPr kumimoji="1" lang="ja-JP" altLang="en-US" dirty="0" smtClean="0"/>
              <a:t>　　　シェルドン著作活動：</a:t>
            </a:r>
            <a:endParaRPr kumimoji="1" lang="en-US" altLang="ja-JP" dirty="0" smtClean="0"/>
          </a:p>
          <a:p>
            <a:r>
              <a:rPr lang="en-US" altLang="ja-JP" dirty="0"/>
              <a:t> </a:t>
            </a:r>
            <a:r>
              <a:rPr lang="en-US" altLang="ja-JP" dirty="0" smtClean="0"/>
              <a:t>                     </a:t>
            </a:r>
            <a:r>
              <a:rPr kumimoji="1" lang="en-US" altLang="ja-JP" dirty="0" smtClean="0"/>
              <a:t>1910</a:t>
            </a:r>
            <a:r>
              <a:rPr kumimoji="1" lang="ja-JP" altLang="en-US" dirty="0" smtClean="0"/>
              <a:t>～</a:t>
            </a:r>
            <a:r>
              <a:rPr kumimoji="1" lang="en-US" altLang="ja-JP" dirty="0" smtClean="0"/>
              <a:t>1921</a:t>
            </a:r>
            <a:endParaRPr kumimoji="1" lang="ja-JP" altLang="en-US" dirty="0"/>
          </a:p>
        </p:txBody>
      </p:sp>
      <p:pic>
        <p:nvPicPr>
          <p:cNvPr id="9" name="コンテンツ プレースホルダー 8"/>
          <p:cNvPicPr>
            <a:picLocks noGrp="1" noChangeAspect="1"/>
          </p:cNvPicPr>
          <p:nvPr>
            <p:ph sz="quarter" idx="4"/>
          </p:nvPr>
        </p:nvPicPr>
        <p:blipFill>
          <a:blip r:embed="rId2"/>
          <a:stretch>
            <a:fillRect/>
          </a:stretch>
        </p:blipFill>
        <p:spPr>
          <a:xfrm>
            <a:off x="5511006" y="3377514"/>
            <a:ext cx="2512648" cy="2693772"/>
          </a:xfrm>
          <a:prstGeom prst="rect">
            <a:avLst/>
          </a:prstGeom>
        </p:spPr>
      </p:pic>
      <p:pic>
        <p:nvPicPr>
          <p:cNvPr id="2052" name="Picture 4" descr="http://kyouhanshinbun.hp2.jp/max-weber.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342768" y="3476368"/>
            <a:ext cx="2331307" cy="2594918"/>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hlinkClick r:id="rId4" action="ppaction://hlinksldjump"/>
          </p:cNvPr>
          <p:cNvSpPr/>
          <p:nvPr/>
        </p:nvSpPr>
        <p:spPr>
          <a:xfrm>
            <a:off x="8798011" y="6606746"/>
            <a:ext cx="345989" cy="251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372590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89942" y="1"/>
            <a:ext cx="8829205" cy="652072"/>
          </a:xfrm>
        </p:spPr>
        <p:txBody>
          <a:bodyPr>
            <a:normAutofit/>
          </a:bodyPr>
          <a:lstStyle/>
          <a:p>
            <a:r>
              <a:rPr lang="en-US" altLang="ja-JP" sz="4000" dirty="0">
                <a:solidFill>
                  <a:srgbClr val="0070C0"/>
                </a:solidFill>
              </a:rPr>
              <a:t>『</a:t>
            </a:r>
            <a:r>
              <a:rPr lang="ja-JP" altLang="en-US" sz="4000" dirty="0">
                <a:solidFill>
                  <a:srgbClr val="0070C0"/>
                </a:solidFill>
              </a:rPr>
              <a:t>マックス・ヴェーバーの犯罪</a:t>
            </a:r>
            <a:r>
              <a:rPr lang="en-US" altLang="ja-JP" sz="4000" dirty="0" smtClean="0">
                <a:solidFill>
                  <a:srgbClr val="0070C0"/>
                </a:solidFill>
              </a:rPr>
              <a:t>』</a:t>
            </a:r>
            <a:r>
              <a:rPr lang="ja-JP" altLang="en-US" sz="4000" dirty="0">
                <a:solidFill>
                  <a:srgbClr val="0070C0"/>
                </a:solidFill>
              </a:rPr>
              <a:t>羽入 辰郎</a:t>
            </a:r>
            <a:endParaRPr kumimoji="1" lang="ja-JP" altLang="en-US" sz="4000" dirty="0">
              <a:solidFill>
                <a:srgbClr val="0070C0"/>
              </a:solidFill>
            </a:endParaRPr>
          </a:p>
        </p:txBody>
      </p:sp>
      <p:sp>
        <p:nvSpPr>
          <p:cNvPr id="8" name="コンテンツ プレースホルダー 7"/>
          <p:cNvSpPr>
            <a:spLocks noGrp="1"/>
          </p:cNvSpPr>
          <p:nvPr>
            <p:ph sz="half" idx="1"/>
          </p:nvPr>
        </p:nvSpPr>
        <p:spPr>
          <a:xfrm>
            <a:off x="0" y="757004"/>
            <a:ext cx="5794177" cy="6100996"/>
          </a:xfrm>
        </p:spPr>
        <p:txBody>
          <a:bodyPr>
            <a:noAutofit/>
          </a:bodyPr>
          <a:lstStyle/>
          <a:p>
            <a:r>
              <a:rPr lang="en-US" altLang="ja-JP" dirty="0"/>
              <a:t>『</a:t>
            </a:r>
            <a:r>
              <a:rPr lang="ja-JP" altLang="en-US" dirty="0"/>
              <a:t>マックス・ヴェーバーの犯罪</a:t>
            </a:r>
            <a:r>
              <a:rPr lang="en-US" altLang="ja-JP" dirty="0"/>
              <a:t>』</a:t>
            </a:r>
            <a:r>
              <a:rPr lang="ja-JP" altLang="en-US" dirty="0"/>
              <a:t>（</a:t>
            </a:r>
            <a:r>
              <a:rPr lang="en-US" altLang="ja-JP" dirty="0"/>
              <a:t>2002</a:t>
            </a:r>
            <a:r>
              <a:rPr lang="ja-JP" altLang="en-US" dirty="0"/>
              <a:t>年）で、</a:t>
            </a:r>
            <a:r>
              <a:rPr lang="en-US" altLang="ja-JP" dirty="0"/>
              <a:t>『</a:t>
            </a:r>
            <a:r>
              <a:rPr lang="ja-JP" altLang="en-US" dirty="0"/>
              <a:t>プロテスタンティズムの倫理と資本主義の精神</a:t>
            </a:r>
            <a:r>
              <a:rPr lang="en-US" altLang="ja-JP" dirty="0"/>
              <a:t>』</a:t>
            </a:r>
            <a:r>
              <a:rPr lang="ja-JP" altLang="en-US" dirty="0"/>
              <a:t>におけるヴェーバーの資料操作の問題点を指摘、</a:t>
            </a:r>
            <a:r>
              <a:rPr lang="en-US" altLang="ja-JP" dirty="0"/>
              <a:t>2003</a:t>
            </a:r>
            <a:r>
              <a:rPr lang="ja-JP" altLang="en-US" dirty="0"/>
              <a:t>年同書で山本七平賞を受賞した</a:t>
            </a:r>
            <a:r>
              <a:rPr lang="ja-JP" altLang="en-US" dirty="0" smtClean="0"/>
              <a:t>。</a:t>
            </a:r>
            <a:endParaRPr lang="en-US" altLang="ja-JP" dirty="0" smtClean="0"/>
          </a:p>
          <a:p>
            <a:r>
              <a:rPr lang="ja-JP" altLang="en-US" dirty="0" smtClean="0"/>
              <a:t>東京</a:t>
            </a:r>
            <a:r>
              <a:rPr lang="ja-JP" altLang="en-US" dirty="0"/>
              <a:t>大学名誉教授の</a:t>
            </a:r>
            <a:r>
              <a:rPr lang="ja-JP" altLang="en-US" dirty="0">
                <a:solidFill>
                  <a:srgbClr val="FF0000"/>
                </a:solidFill>
              </a:rPr>
              <a:t>折原浩</a:t>
            </a:r>
            <a:r>
              <a:rPr lang="ja-JP" altLang="en-US" dirty="0"/>
              <a:t>はこれに対し、羽入を批判する著作を続けて刊行した</a:t>
            </a:r>
            <a:r>
              <a:rPr lang="ja-JP" altLang="en-US" dirty="0" smtClean="0"/>
              <a:t>。</a:t>
            </a:r>
            <a:endParaRPr lang="en-US" altLang="ja-JP" dirty="0" smtClean="0"/>
          </a:p>
          <a:p>
            <a:r>
              <a:rPr lang="ja-JP" altLang="en-US" dirty="0" smtClean="0"/>
              <a:t>北海道大学准</a:t>
            </a:r>
            <a:r>
              <a:rPr lang="ja-JP" altLang="en-US" dirty="0"/>
              <a:t>教授の</a:t>
            </a:r>
            <a:r>
              <a:rPr lang="ja-JP" altLang="en-US" dirty="0">
                <a:solidFill>
                  <a:srgbClr val="FF0000"/>
                </a:solidFill>
              </a:rPr>
              <a:t>橋本努</a:t>
            </a:r>
            <a:r>
              <a:rPr lang="ja-JP" altLang="en-US" dirty="0"/>
              <a:t>は自身のホームページに</a:t>
            </a:r>
            <a:r>
              <a:rPr lang="ja-JP" altLang="en-US" dirty="0">
                <a:solidFill>
                  <a:srgbClr val="FF0000"/>
                </a:solidFill>
              </a:rPr>
              <a:t>「羽入・折原論争」</a:t>
            </a:r>
            <a:r>
              <a:rPr lang="ja-JP" altLang="en-US" dirty="0"/>
              <a:t>のコーナーを開設し、複数の評者の意見を</a:t>
            </a:r>
            <a:r>
              <a:rPr lang="en-US" altLang="ja-JP" dirty="0"/>
              <a:t>Web</a:t>
            </a:r>
            <a:r>
              <a:rPr lang="ja-JP" altLang="en-US" dirty="0"/>
              <a:t>上で公開した。羽入</a:t>
            </a:r>
            <a:r>
              <a:rPr lang="ja-JP" altLang="en-US" dirty="0" smtClean="0"/>
              <a:t>は、</a:t>
            </a:r>
            <a:r>
              <a:rPr lang="en-US" altLang="ja-JP" dirty="0"/>
              <a:t>2008</a:t>
            </a:r>
            <a:r>
              <a:rPr lang="ja-JP" altLang="en-US" dirty="0"/>
              <a:t>年に折原を批判する</a:t>
            </a:r>
            <a:r>
              <a:rPr lang="en-US" altLang="ja-JP" dirty="0"/>
              <a:t>『</a:t>
            </a:r>
            <a:r>
              <a:rPr lang="ja-JP" altLang="en-US" dirty="0"/>
              <a:t>学問とは何か</a:t>
            </a:r>
            <a:r>
              <a:rPr lang="en-US" altLang="ja-JP" dirty="0"/>
              <a:t>』</a:t>
            </a:r>
            <a:r>
              <a:rPr lang="ja-JP" altLang="en-US" dirty="0"/>
              <a:t>を上梓した。</a:t>
            </a:r>
            <a:endParaRPr kumimoji="1" lang="ja-JP" altLang="en-US" dirty="0"/>
          </a:p>
        </p:txBody>
      </p:sp>
      <p:pic>
        <p:nvPicPr>
          <p:cNvPr id="5122" name="Picture 2" descr="http://livedoor.blogimg.jp/bbgmgt/imgs/6/e/6e55c3d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63521" y="1765664"/>
            <a:ext cx="2998033" cy="3893124"/>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hlinkClick r:id="rId3" action="ppaction://hlinksldjump"/>
          </p:cNvPr>
          <p:cNvSpPr/>
          <p:nvPr/>
        </p:nvSpPr>
        <p:spPr>
          <a:xfrm>
            <a:off x="8863914" y="6606746"/>
            <a:ext cx="280086" cy="251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3478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3680" y="1"/>
            <a:ext cx="7886700" cy="816964"/>
          </a:xfrm>
        </p:spPr>
        <p:txBody>
          <a:bodyPr/>
          <a:lstStyle/>
          <a:p>
            <a:r>
              <a:rPr kumimoji="1" lang="ja-JP" altLang="en-US" dirty="0" smtClean="0">
                <a:solidFill>
                  <a:srgbClr val="0070C0"/>
                </a:solidFill>
              </a:rPr>
              <a:t>「資本主義の正体」　</a:t>
            </a:r>
            <a:r>
              <a:rPr kumimoji="1" lang="ja-JP" altLang="en-US" sz="3600" dirty="0" smtClean="0">
                <a:solidFill>
                  <a:srgbClr val="0070C0"/>
                </a:solidFill>
              </a:rPr>
              <a:t>池田信夫</a:t>
            </a:r>
            <a:endParaRPr kumimoji="1" lang="ja-JP" altLang="en-US" sz="3600" dirty="0">
              <a:solidFill>
                <a:srgbClr val="0070C0"/>
              </a:solidFill>
            </a:endParaRPr>
          </a:p>
        </p:txBody>
      </p:sp>
      <p:sp>
        <p:nvSpPr>
          <p:cNvPr id="3" name="コンテンツ プレースホルダー 2"/>
          <p:cNvSpPr>
            <a:spLocks noGrp="1"/>
          </p:cNvSpPr>
          <p:nvPr>
            <p:ph sz="half" idx="1"/>
          </p:nvPr>
        </p:nvSpPr>
        <p:spPr>
          <a:xfrm>
            <a:off x="90616" y="1004342"/>
            <a:ext cx="5824152" cy="5853658"/>
          </a:xfrm>
        </p:spPr>
        <p:txBody>
          <a:bodyPr>
            <a:normAutofit/>
          </a:bodyPr>
          <a:lstStyle/>
          <a:p>
            <a:r>
              <a:rPr kumimoji="1" lang="ja-JP" altLang="en-US" sz="3200" dirty="0" smtClean="0"/>
              <a:t>今「プロテスタントの倫理・・・」を読むと奇異に感じるのは、個別の事例ばかりで統計データがほとんど出てこないことだ。</a:t>
            </a:r>
            <a:endParaRPr kumimoji="1" lang="en-US" altLang="ja-JP" sz="3200" dirty="0" smtClean="0"/>
          </a:p>
          <a:p>
            <a:r>
              <a:rPr kumimoji="1" lang="ja-JP" altLang="en-US" sz="3200" dirty="0" smtClean="0">
                <a:solidFill>
                  <a:srgbClr val="FF0000"/>
                </a:solidFill>
              </a:rPr>
              <a:t>統計データで見ると</a:t>
            </a:r>
            <a:r>
              <a:rPr kumimoji="1" lang="ja-JP" altLang="en-US" sz="3200" dirty="0" smtClean="0"/>
              <a:t>、ウェーバーの説はほとんど反証されてしまう。</a:t>
            </a:r>
            <a:endParaRPr kumimoji="1" lang="en-US" altLang="ja-JP" sz="3200" dirty="0" smtClean="0"/>
          </a:p>
          <a:p>
            <a:r>
              <a:rPr kumimoji="1" lang="ja-JP" altLang="en-US" sz="3200" dirty="0" smtClean="0"/>
              <a:t>たとえば１４世紀から１８世紀までにドイツの２７６の都市で行われた実体調査では、プロテスタントが経済成長律に与えた影響は認められない。</a:t>
            </a:r>
            <a:endParaRPr kumimoji="1" lang="ja-JP" altLang="en-US" sz="3200" dirty="0"/>
          </a:p>
        </p:txBody>
      </p:sp>
      <p:pic>
        <p:nvPicPr>
          <p:cNvPr id="3074" name="Picture 2" descr="http://ecx.images-amazon.com/images/I/51-ZDXGXa-L._SX336_BO1,204,203,200_.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04712" y="1690689"/>
            <a:ext cx="2947399"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hlinkClick r:id="rId3" action="ppaction://hlinksldjump"/>
          </p:cNvPr>
          <p:cNvSpPr/>
          <p:nvPr/>
        </p:nvSpPr>
        <p:spPr>
          <a:xfrm>
            <a:off x="8781535" y="6631459"/>
            <a:ext cx="362465" cy="226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45348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ja-JP" altLang="en-US" dirty="0" smtClean="0">
                <a:solidFill>
                  <a:schemeClr val="bg1"/>
                </a:solidFill>
              </a:rPr>
              <a:t>結び</a:t>
            </a:r>
            <a:endParaRPr kumimoji="1" lang="ja-JP" altLang="en-US" dirty="0">
              <a:solidFill>
                <a:schemeClr val="bg1"/>
              </a:solidFill>
            </a:endParaRPr>
          </a:p>
        </p:txBody>
      </p:sp>
      <p:pic>
        <p:nvPicPr>
          <p:cNvPr id="7" name="図 6"/>
          <p:cNvPicPr>
            <a:picLocks noChangeAspect="1"/>
          </p:cNvPicPr>
          <p:nvPr/>
        </p:nvPicPr>
        <p:blipFill>
          <a:blip r:embed="rId2"/>
          <a:stretch>
            <a:fillRect/>
          </a:stretch>
        </p:blipFill>
        <p:spPr>
          <a:xfrm>
            <a:off x="3028013" y="4365910"/>
            <a:ext cx="3087974" cy="2124830"/>
          </a:xfrm>
          <a:prstGeom prst="rect">
            <a:avLst/>
          </a:prstGeom>
        </p:spPr>
      </p:pic>
      <p:sp>
        <p:nvSpPr>
          <p:cNvPr id="6" name="サブタイトル 5"/>
          <p:cNvSpPr>
            <a:spLocks noGrp="1"/>
          </p:cNvSpPr>
          <p:nvPr>
            <p:ph type="subTitle" idx="1"/>
          </p:nvPr>
        </p:nvSpPr>
        <p:spPr/>
        <p:txBody>
          <a:bodyPr/>
          <a:lstStyle/>
          <a:p>
            <a:endParaRPr kumimoji="1" lang="ja-JP" altLang="en-US" dirty="0"/>
          </a:p>
        </p:txBody>
      </p:sp>
      <p:sp>
        <p:nvSpPr>
          <p:cNvPr id="8" name="正方形/長方形 7">
            <a:hlinkClick r:id="rId3" action="ppaction://hlinksldjump"/>
          </p:cNvPr>
          <p:cNvSpPr/>
          <p:nvPr/>
        </p:nvSpPr>
        <p:spPr>
          <a:xfrm>
            <a:off x="8904157" y="6715593"/>
            <a:ext cx="239843" cy="142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52068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6184" y="0"/>
            <a:ext cx="7886700" cy="1325563"/>
          </a:xfrm>
        </p:spPr>
        <p:txBody>
          <a:bodyPr>
            <a:normAutofit fontScale="90000"/>
          </a:bodyPr>
          <a:lstStyle/>
          <a:p>
            <a:r>
              <a:rPr lang="ja-JP" altLang="en-US" sz="3600" dirty="0">
                <a:solidFill>
                  <a:srgbClr val="0070C0"/>
                </a:solidFill>
              </a:rPr>
              <a:t>国際ロータリー第２５８０地区</a:t>
            </a:r>
            <a:br>
              <a:rPr lang="ja-JP" altLang="en-US" sz="3600" dirty="0">
                <a:solidFill>
                  <a:srgbClr val="0070C0"/>
                </a:solidFill>
              </a:rPr>
            </a:br>
            <a:r>
              <a:rPr lang="ja-JP" altLang="en-US" sz="3600" dirty="0">
                <a:solidFill>
                  <a:srgbClr val="0070C0"/>
                </a:solidFill>
              </a:rPr>
              <a:t>東京臨海</a:t>
            </a:r>
            <a:r>
              <a:rPr lang="ja-JP" altLang="en-US" sz="3600" dirty="0" smtClean="0">
                <a:solidFill>
                  <a:srgbClr val="0070C0"/>
                </a:solidFill>
              </a:rPr>
              <a:t>ロータリークラブ</a:t>
            </a:r>
            <a:r>
              <a:rPr lang="ja-JP" altLang="en-US" dirty="0" smtClean="0">
                <a:solidFill>
                  <a:srgbClr val="0070C0"/>
                </a:solidFill>
              </a:rPr>
              <a:t>　　今井</a:t>
            </a:r>
            <a:r>
              <a:rPr lang="ja-JP" altLang="en-US" dirty="0">
                <a:solidFill>
                  <a:srgbClr val="0070C0"/>
                </a:solidFill>
              </a:rPr>
              <a:t>　</a:t>
            </a:r>
            <a:r>
              <a:rPr lang="ja-JP" altLang="en-US" dirty="0" smtClean="0">
                <a:solidFill>
                  <a:srgbClr val="0070C0"/>
                </a:solidFill>
              </a:rPr>
              <a:t>忠様</a:t>
            </a:r>
            <a:endParaRPr kumimoji="1" lang="ja-JP" altLang="en-US" dirty="0">
              <a:solidFill>
                <a:srgbClr val="0070C0"/>
              </a:solidFill>
            </a:endParaRPr>
          </a:p>
        </p:txBody>
      </p:sp>
      <p:sp>
        <p:nvSpPr>
          <p:cNvPr id="3" name="コンテンツ プレースホルダー 2"/>
          <p:cNvSpPr>
            <a:spLocks noGrp="1"/>
          </p:cNvSpPr>
          <p:nvPr>
            <p:ph idx="1"/>
          </p:nvPr>
        </p:nvSpPr>
        <p:spPr>
          <a:xfrm>
            <a:off x="0" y="1469037"/>
            <a:ext cx="9144000" cy="5696261"/>
          </a:xfrm>
        </p:spPr>
        <p:txBody>
          <a:bodyPr>
            <a:normAutofit lnSpcReduction="10000"/>
          </a:bodyPr>
          <a:lstStyle/>
          <a:p>
            <a:r>
              <a:rPr lang="ja-JP" altLang="en-US" sz="3200" dirty="0"/>
              <a:t>２０１５年の１月のサンディアゴでの国際研修会で</a:t>
            </a:r>
            <a:r>
              <a:rPr lang="ja-JP" altLang="en-US" sz="3200" dirty="0" smtClean="0"/>
              <a:t>の講演集</a:t>
            </a:r>
            <a:r>
              <a:rPr lang="ja-JP" altLang="en-US" sz="3200" dirty="0"/>
              <a:t>なるものを２８３０地区の</a:t>
            </a:r>
            <a:r>
              <a:rPr lang="en-US" altLang="ja-JP" sz="3200" dirty="0"/>
              <a:t>HP</a:t>
            </a:r>
            <a:r>
              <a:rPr lang="ja-JP" altLang="en-US" sz="3200" dirty="0"/>
              <a:t>より偶然に発見</a:t>
            </a:r>
            <a:r>
              <a:rPr lang="ja-JP" altLang="en-US" sz="3200" dirty="0" smtClean="0"/>
              <a:t>し一読</a:t>
            </a:r>
            <a:r>
              <a:rPr lang="ja-JP" altLang="en-US" sz="3200" dirty="0"/>
              <a:t>しました</a:t>
            </a:r>
            <a:r>
              <a:rPr lang="ja-JP" altLang="en-US" sz="3200" dirty="0" smtClean="0"/>
              <a:t>。</a:t>
            </a:r>
            <a:endParaRPr lang="en-US" altLang="ja-JP" sz="3200" dirty="0" smtClean="0"/>
          </a:p>
          <a:p>
            <a:r>
              <a:rPr lang="ja-JP" altLang="en-US" sz="3200" dirty="0"/>
              <a:t>その内容は、</a:t>
            </a:r>
            <a:r>
              <a:rPr lang="ja-JP" altLang="en-US" sz="3200" dirty="0" smtClean="0"/>
              <a:t>全て拡大</a:t>
            </a:r>
            <a:r>
              <a:rPr lang="ja-JP" altLang="en-US" sz="3200" dirty="0"/>
              <a:t>と増強と財団寄与の重要性と広報</a:t>
            </a:r>
            <a:r>
              <a:rPr lang="en-US" altLang="ja-JP" sz="3200" dirty="0"/>
              <a:t>(</a:t>
            </a:r>
            <a:r>
              <a:rPr lang="ja-JP" altLang="en-US" sz="3200" dirty="0"/>
              <a:t>ロータリーブランドの確立</a:t>
            </a:r>
            <a:r>
              <a:rPr lang="en-US" altLang="ja-JP" sz="3200" dirty="0" smtClean="0"/>
              <a:t>)</a:t>
            </a:r>
            <a:r>
              <a:rPr lang="ja-JP" altLang="en-US" sz="3200" dirty="0" smtClean="0"/>
              <a:t>に</a:t>
            </a:r>
            <a:r>
              <a:rPr lang="ja-JP" altLang="en-US" sz="3200" dirty="0"/>
              <a:t>、時代にあったロータリーに“変貌”することの重要性</a:t>
            </a:r>
            <a:r>
              <a:rPr lang="en-US" altLang="ja-JP" sz="3200" dirty="0" smtClean="0"/>
              <a:t>???</a:t>
            </a:r>
            <a:r>
              <a:rPr lang="ja-JP" altLang="en-US" sz="3200" dirty="0" smtClean="0"/>
              <a:t>を</a:t>
            </a:r>
            <a:r>
              <a:rPr lang="ja-JP" altLang="en-US" sz="3200" dirty="0"/>
              <a:t>講義したもの一色でした</a:t>
            </a:r>
            <a:r>
              <a:rPr lang="ja-JP" altLang="en-US" sz="3200" dirty="0" smtClean="0"/>
              <a:t>。</a:t>
            </a:r>
            <a:endParaRPr lang="en-US" altLang="ja-JP" sz="3200" dirty="0" smtClean="0"/>
          </a:p>
          <a:p>
            <a:r>
              <a:rPr lang="ja-JP" altLang="en-US" sz="3200" dirty="0"/>
              <a:t>国際ロータリーの推奨</a:t>
            </a:r>
            <a:r>
              <a:rPr lang="en-US" altLang="ja-JP" sz="3200" dirty="0"/>
              <a:t>(</a:t>
            </a:r>
            <a:r>
              <a:rPr lang="ja-JP" altLang="en-US" sz="3200" dirty="0"/>
              <a:t>半強制</a:t>
            </a:r>
            <a:r>
              <a:rPr lang="en-US" altLang="ja-JP" sz="3200" dirty="0"/>
              <a:t>?)</a:t>
            </a:r>
            <a:r>
              <a:rPr lang="ja-JP" altLang="en-US" sz="3200" dirty="0"/>
              <a:t>する</a:t>
            </a:r>
            <a:r>
              <a:rPr lang="ja-JP" altLang="en-US" sz="3200" dirty="0" smtClean="0"/>
              <a:t>、</a:t>
            </a:r>
            <a:r>
              <a:rPr lang="en-US" altLang="ja-JP" sz="3200" dirty="0" smtClean="0"/>
              <a:t>“</a:t>
            </a:r>
            <a:r>
              <a:rPr lang="ja-JP" altLang="en-US" sz="3200" dirty="0" smtClean="0"/>
              <a:t>国際</a:t>
            </a:r>
            <a:r>
              <a:rPr lang="ja-JP" altLang="en-US" sz="3200" dirty="0"/>
              <a:t>奉仕的人道</a:t>
            </a:r>
            <a:r>
              <a:rPr lang="ja-JP" altLang="en-US" sz="3200" dirty="0" smtClean="0"/>
              <a:t>支援</a:t>
            </a:r>
            <a:r>
              <a:rPr lang="en-US" altLang="ja-JP" sz="3200" dirty="0" smtClean="0"/>
              <a:t>”</a:t>
            </a:r>
            <a:r>
              <a:rPr lang="ja-JP" altLang="en-US" sz="3200" dirty="0" err="1" smtClean="0"/>
              <a:t>へ</a:t>
            </a:r>
            <a:r>
              <a:rPr lang="ja-JP" altLang="en-US" sz="3200" dirty="0" err="1"/>
              <a:t>の</a:t>
            </a:r>
            <a:r>
              <a:rPr lang="ja-JP" altLang="en-US" sz="3200" dirty="0"/>
              <a:t>道を、ひたすら、まっしぐら</a:t>
            </a:r>
            <a:r>
              <a:rPr lang="ja-JP" altLang="en-US" sz="3200" dirty="0" smtClean="0"/>
              <a:t>に進む</a:t>
            </a:r>
            <a:r>
              <a:rPr lang="ja-JP" altLang="en-US" sz="3200" dirty="0"/>
              <a:t>以外</a:t>
            </a:r>
            <a:r>
              <a:rPr lang="ja-JP" altLang="en-US" sz="3200" dirty="0" smtClean="0"/>
              <a:t>なく</a:t>
            </a:r>
            <a:r>
              <a:rPr lang="ja-JP" altLang="en-US" sz="3200" dirty="0"/>
              <a:t>なるのかと・・倫理運動体として</a:t>
            </a:r>
            <a:r>
              <a:rPr lang="ja-JP" altLang="en-US" sz="3200" dirty="0" smtClean="0"/>
              <a:t>の</a:t>
            </a:r>
            <a:r>
              <a:rPr lang="ja-JP" altLang="en-US" sz="3200" dirty="0"/>
              <a:t>ロ</a:t>
            </a:r>
            <a:r>
              <a:rPr lang="ja-JP" altLang="en-US" sz="3200" dirty="0" smtClean="0"/>
              <a:t>ータリー</a:t>
            </a:r>
            <a:r>
              <a:rPr lang="ja-JP" altLang="en-US" sz="3200" dirty="0"/>
              <a:t>の行く末を危惧いたしております。</a:t>
            </a:r>
          </a:p>
          <a:p>
            <a:pPr marL="0" indent="0">
              <a:buNone/>
            </a:pPr>
            <a:r>
              <a:rPr lang="ja-JP" altLang="en-US" sz="3200" dirty="0" smtClean="0"/>
              <a:t>　　　　　　　　　　　　　　　　　　　　　（源流の会：ＭＬ）</a:t>
            </a:r>
            <a:endParaRPr lang="ja-JP" altLang="en-US" sz="3200" dirty="0"/>
          </a:p>
          <a:p>
            <a:endParaRPr kumimoji="1" lang="ja-JP" altLang="en-US" dirty="0"/>
          </a:p>
        </p:txBody>
      </p:sp>
      <p:sp>
        <p:nvSpPr>
          <p:cNvPr id="4" name="正方形/長方形 3">
            <a:hlinkClick r:id="rId2" action="ppaction://hlinksldjump"/>
          </p:cNvPr>
          <p:cNvSpPr/>
          <p:nvPr/>
        </p:nvSpPr>
        <p:spPr>
          <a:xfrm>
            <a:off x="8888627" y="6664411"/>
            <a:ext cx="255373" cy="193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99943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職業奉仕派の心得</a:t>
            </a:r>
            <a:endParaRPr kumimoji="1" lang="ja-JP" altLang="en-US" dirty="0">
              <a:solidFill>
                <a:srgbClr val="0070C0"/>
              </a:solidFill>
            </a:endParaRPr>
          </a:p>
        </p:txBody>
      </p:sp>
      <p:sp>
        <p:nvSpPr>
          <p:cNvPr id="3" name="コンテンツ プレースホルダー 2"/>
          <p:cNvSpPr>
            <a:spLocks noGrp="1"/>
          </p:cNvSpPr>
          <p:nvPr>
            <p:ph idx="1"/>
          </p:nvPr>
        </p:nvSpPr>
        <p:spPr>
          <a:xfrm>
            <a:off x="134911" y="1825625"/>
            <a:ext cx="8889168" cy="4351338"/>
          </a:xfrm>
        </p:spPr>
        <p:txBody>
          <a:bodyPr>
            <a:normAutofit fontScale="92500"/>
          </a:bodyPr>
          <a:lstStyle/>
          <a:p>
            <a:r>
              <a:rPr kumimoji="1" lang="ja-JP" altLang="en-US" dirty="0" smtClean="0"/>
              <a:t>少数から始めよう。</a:t>
            </a:r>
            <a:endParaRPr kumimoji="1" lang="en-US" altLang="ja-JP" dirty="0" smtClean="0"/>
          </a:p>
          <a:p>
            <a:r>
              <a:rPr lang="ja-JP" altLang="en-US" dirty="0" smtClean="0"/>
              <a:t>孤立を恐れるな。</a:t>
            </a:r>
            <a:endParaRPr kumimoji="1" lang="en-US" altLang="ja-JP" dirty="0" smtClean="0"/>
          </a:p>
          <a:p>
            <a:r>
              <a:rPr lang="ja-JP" altLang="en-US" dirty="0" smtClean="0"/>
              <a:t>ロータリーを背負っているのは少数であることを自覚しよう。</a:t>
            </a:r>
            <a:endParaRPr lang="en-US" altLang="ja-JP" dirty="0" smtClean="0"/>
          </a:p>
          <a:p>
            <a:endParaRPr kumimoji="1" lang="en-US" altLang="ja-JP" dirty="0" smtClean="0"/>
          </a:p>
          <a:p>
            <a:r>
              <a:rPr lang="ja-JP" altLang="en-US" dirty="0" smtClean="0"/>
              <a:t>職業奉仕の多様性を認めよう。</a:t>
            </a:r>
            <a:endParaRPr lang="en-US" altLang="ja-JP" dirty="0" smtClean="0"/>
          </a:p>
          <a:p>
            <a:r>
              <a:rPr lang="ja-JP" altLang="en-US" dirty="0" smtClean="0"/>
              <a:t>小異を捨てて大同に就こう。</a:t>
            </a:r>
            <a:endParaRPr lang="en-US" altLang="ja-JP" dirty="0" smtClean="0"/>
          </a:p>
          <a:p>
            <a:endParaRPr lang="en-US" altLang="ja-JP" dirty="0" smtClean="0"/>
          </a:p>
          <a:p>
            <a:r>
              <a:rPr lang="ja-JP" altLang="en-US" dirty="0" smtClean="0"/>
              <a:t>流れ</a:t>
            </a:r>
            <a:r>
              <a:rPr lang="ja-JP" altLang="en-US" dirty="0"/>
              <a:t>に逆らおう</a:t>
            </a:r>
            <a:r>
              <a:rPr lang="ja-JP" altLang="en-US" dirty="0" smtClean="0"/>
              <a:t>。</a:t>
            </a:r>
            <a:endParaRPr lang="en-US" altLang="ja-JP" dirty="0" smtClean="0"/>
          </a:p>
          <a:p>
            <a:r>
              <a:rPr lang="ja-JP" altLang="en-US" dirty="0" smtClean="0"/>
              <a:t>しかし、硬直せず、妥協も必要と考えよう。</a:t>
            </a:r>
            <a:endParaRPr lang="en-US" altLang="ja-JP" dirty="0" smtClean="0"/>
          </a:p>
          <a:p>
            <a:endParaRPr kumimoji="1" lang="ja-JP" altLang="en-US" dirty="0"/>
          </a:p>
        </p:txBody>
      </p:sp>
      <p:sp>
        <p:nvSpPr>
          <p:cNvPr id="4" name="正方形/長方形 3">
            <a:hlinkClick r:id="rId2" action="ppaction://hlinksldjump"/>
          </p:cNvPr>
          <p:cNvSpPr/>
          <p:nvPr/>
        </p:nvSpPr>
        <p:spPr>
          <a:xfrm>
            <a:off x="8934138" y="6723089"/>
            <a:ext cx="209862" cy="134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7189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コンテンツ プレースホルダー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テキスト ボックス 4"/>
          <p:cNvSpPr txBox="1"/>
          <p:nvPr/>
        </p:nvSpPr>
        <p:spPr>
          <a:xfrm>
            <a:off x="59961" y="6325849"/>
            <a:ext cx="5403954" cy="584775"/>
          </a:xfrm>
          <a:prstGeom prst="rect">
            <a:avLst/>
          </a:prstGeom>
          <a:noFill/>
        </p:spPr>
        <p:txBody>
          <a:bodyPr wrap="square" rtlCol="0">
            <a:spAutoFit/>
          </a:bodyPr>
          <a:lstStyle/>
          <a:p>
            <a:r>
              <a:rPr kumimoji="1" lang="ja-JP" altLang="en-US" sz="3200" dirty="0" smtClean="0">
                <a:solidFill>
                  <a:schemeClr val="bg1"/>
                </a:solidFill>
              </a:rPr>
              <a:t>ご清聴ありがとうございました。</a:t>
            </a:r>
            <a:endParaRPr kumimoji="1" lang="ja-JP" altLang="en-US" sz="3200" dirty="0">
              <a:solidFill>
                <a:schemeClr val="bg1"/>
              </a:solidFill>
            </a:endParaRPr>
          </a:p>
        </p:txBody>
      </p:sp>
      <p:sp>
        <p:nvSpPr>
          <p:cNvPr id="6" name="テキスト ボックス 5"/>
          <p:cNvSpPr txBox="1"/>
          <p:nvPr/>
        </p:nvSpPr>
        <p:spPr>
          <a:xfrm>
            <a:off x="712033" y="509666"/>
            <a:ext cx="2983042" cy="769441"/>
          </a:xfrm>
          <a:prstGeom prst="rect">
            <a:avLst/>
          </a:prstGeom>
          <a:noFill/>
        </p:spPr>
        <p:txBody>
          <a:bodyPr wrap="square" rtlCol="0">
            <a:spAutoFit/>
          </a:bodyPr>
          <a:lstStyle/>
          <a:p>
            <a:r>
              <a:rPr kumimoji="1" lang="en-US" altLang="ja-JP" sz="4400" dirty="0" smtClean="0">
                <a:solidFill>
                  <a:schemeClr val="bg1"/>
                </a:solidFill>
              </a:rPr>
              <a:t>Thank You!</a:t>
            </a:r>
            <a:endParaRPr kumimoji="1" lang="ja-JP" altLang="en-US" sz="4400" dirty="0">
              <a:solidFill>
                <a:schemeClr val="bg1"/>
              </a:solidFill>
            </a:endParaRPr>
          </a:p>
        </p:txBody>
      </p:sp>
      <p:sp>
        <p:nvSpPr>
          <p:cNvPr id="7" name="正方形/長方形 6">
            <a:hlinkClick r:id="rId3" action="ppaction://hlinksldjump"/>
          </p:cNvPr>
          <p:cNvSpPr/>
          <p:nvPr/>
        </p:nvSpPr>
        <p:spPr>
          <a:xfrm>
            <a:off x="8956623" y="6738079"/>
            <a:ext cx="187376" cy="119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7926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smtClean="0">
                <a:solidFill>
                  <a:srgbClr val="0070C0"/>
                </a:solidFill>
              </a:rPr>
              <a:t>モットーの変更</a:t>
            </a:r>
            <a:endParaRPr kumimoji="1" lang="ja-JP" altLang="en-US" sz="4800" dirty="0">
              <a:solidFill>
                <a:srgbClr val="0070C0"/>
              </a:solidFill>
            </a:endParaRPr>
          </a:p>
        </p:txBody>
      </p:sp>
      <p:sp>
        <p:nvSpPr>
          <p:cNvPr id="3" name="コンテンツ プレースホルダー 2"/>
          <p:cNvSpPr>
            <a:spLocks noGrp="1"/>
          </p:cNvSpPr>
          <p:nvPr>
            <p:ph idx="1"/>
          </p:nvPr>
        </p:nvSpPr>
        <p:spPr>
          <a:xfrm>
            <a:off x="104931" y="1825625"/>
            <a:ext cx="8941633" cy="4351338"/>
          </a:xfrm>
        </p:spPr>
        <p:txBody>
          <a:bodyPr>
            <a:normAutofit/>
          </a:bodyPr>
          <a:lstStyle/>
          <a:p>
            <a:pPr marL="0" indent="0">
              <a:buNone/>
            </a:pPr>
            <a:endParaRPr kumimoji="1" lang="en-US" altLang="ja-JP" dirty="0" smtClean="0"/>
          </a:p>
          <a:p>
            <a:pPr marL="0" indent="0">
              <a:buNone/>
            </a:pPr>
            <a:r>
              <a:rPr lang="ja-JP" altLang="en-US" sz="3600" dirty="0"/>
              <a:t>■　唯我の受益。</a:t>
            </a:r>
          </a:p>
          <a:p>
            <a:pPr marL="0" indent="0">
              <a:buNone/>
            </a:pPr>
            <a:endParaRPr kumimoji="1" lang="en-US" altLang="ja-JP" sz="3600" dirty="0" smtClean="0"/>
          </a:p>
          <a:p>
            <a:pPr marL="0" indent="0">
              <a:buNone/>
            </a:pPr>
            <a:endParaRPr kumimoji="1" lang="en-US" altLang="ja-JP" sz="3600" dirty="0" smtClean="0"/>
          </a:p>
          <a:p>
            <a:pPr marL="0" indent="0">
              <a:buNone/>
            </a:pPr>
            <a:r>
              <a:rPr kumimoji="1" lang="ja-JP" altLang="en-US" sz="3600" dirty="0" smtClean="0"/>
              <a:t>■　ロータリーに入る者、最も利益を得る。</a:t>
            </a:r>
            <a:endParaRPr kumimoji="1" lang="en-US" altLang="ja-JP" sz="3600" dirty="0" smtClean="0"/>
          </a:p>
          <a:p>
            <a:pPr marL="0" indent="0">
              <a:buNone/>
            </a:pPr>
            <a:endParaRPr lang="en-US" altLang="ja-JP" dirty="0" smtClean="0"/>
          </a:p>
          <a:p>
            <a:pPr marL="0" indent="0">
              <a:buNone/>
            </a:pPr>
            <a:endParaRPr lang="en-US" altLang="ja-JP" dirty="0"/>
          </a:p>
          <a:p>
            <a:pPr marL="0" indent="0">
              <a:buNone/>
            </a:pPr>
            <a:endParaRPr lang="en-US" altLang="ja-JP" dirty="0"/>
          </a:p>
        </p:txBody>
      </p:sp>
      <p:sp>
        <p:nvSpPr>
          <p:cNvPr id="4" name="正方形/長方形 3">
            <a:hlinkClick r:id="rId2" action="ppaction://hlinksldjump"/>
          </p:cNvPr>
          <p:cNvSpPr/>
          <p:nvPr/>
        </p:nvSpPr>
        <p:spPr>
          <a:xfrm>
            <a:off x="8880389" y="6680886"/>
            <a:ext cx="263611" cy="177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6644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fontScale="90000"/>
          </a:bodyPr>
          <a:lstStyle/>
          <a:p>
            <a:r>
              <a:rPr lang="ja-JP" altLang="en-US" dirty="0" smtClean="0">
                <a:solidFill>
                  <a:schemeClr val="bg1"/>
                </a:solidFill>
              </a:rPr>
              <a:t>論点２</a:t>
            </a:r>
            <a:r>
              <a:rPr lang="en-US" altLang="ja-JP" dirty="0" smtClean="0">
                <a:solidFill>
                  <a:schemeClr val="bg1"/>
                </a:solidFill>
              </a:rPr>
              <a:t/>
            </a:r>
            <a:br>
              <a:rPr lang="en-US" altLang="ja-JP" dirty="0" smtClean="0">
                <a:solidFill>
                  <a:schemeClr val="bg1"/>
                </a:solidFill>
              </a:rPr>
            </a:br>
            <a:r>
              <a:rPr lang="en-US" altLang="ja-JP" dirty="0">
                <a:solidFill>
                  <a:schemeClr val="bg1"/>
                </a:solidFill>
              </a:rPr>
              <a:t/>
            </a:r>
            <a:br>
              <a:rPr lang="en-US" altLang="ja-JP" dirty="0">
                <a:solidFill>
                  <a:schemeClr val="bg1"/>
                </a:solidFill>
              </a:rPr>
            </a:br>
            <a:r>
              <a:rPr lang="ja-JP" altLang="en-US" dirty="0" smtClean="0">
                <a:solidFill>
                  <a:schemeClr val="bg1"/>
                </a:solidFill>
              </a:rPr>
              <a:t>アダム・スミス</a:t>
            </a:r>
            <a:endParaRPr kumimoji="1" lang="ja-JP" altLang="en-US" dirty="0">
              <a:solidFill>
                <a:schemeClr val="bg1"/>
              </a:solidFill>
            </a:endParaRPr>
          </a:p>
        </p:txBody>
      </p:sp>
      <p:sp>
        <p:nvSpPr>
          <p:cNvPr id="5" name="サブタイトル 4"/>
          <p:cNvSpPr>
            <a:spLocks noGrp="1"/>
          </p:cNvSpPr>
          <p:nvPr>
            <p:ph type="subTitle" idx="1"/>
          </p:nvPr>
        </p:nvSpPr>
        <p:spPr>
          <a:xfrm>
            <a:off x="4845571" y="8778590"/>
            <a:ext cx="6858000" cy="1655762"/>
          </a:xfrm>
        </p:spPr>
        <p:txBody>
          <a:bodyPr/>
          <a:lstStyle/>
          <a:p>
            <a:endParaRPr kumimoji="1" lang="ja-JP" altLang="en-US" dirty="0"/>
          </a:p>
        </p:txBody>
      </p:sp>
      <p:pic>
        <p:nvPicPr>
          <p:cNvPr id="4098" name="Picture 2" descr="http://ks.c.yimg.jp/res/chie-que-14121/14/121/292/089/i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7699" y="3725056"/>
            <a:ext cx="2008682" cy="2818151"/>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hlinkClick r:id="rId3" action="ppaction://hlinksldjump"/>
          </p:cNvPr>
          <p:cNvSpPr/>
          <p:nvPr/>
        </p:nvSpPr>
        <p:spPr>
          <a:xfrm>
            <a:off x="8934138" y="6738079"/>
            <a:ext cx="209862" cy="119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7070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solidFill>
                  <a:srgbClr val="0070C0"/>
                </a:solidFill>
              </a:rPr>
              <a:t>源流セミナー  </a:t>
            </a:r>
            <a:r>
              <a:rPr kumimoji="1" lang="en-US" altLang="ja-JP" dirty="0" smtClean="0">
                <a:solidFill>
                  <a:srgbClr val="0070C0"/>
                </a:solidFill>
              </a:rPr>
              <a:t>14/3/29</a:t>
            </a:r>
            <a:br>
              <a:rPr kumimoji="1" lang="en-US" altLang="ja-JP" dirty="0" smtClean="0">
                <a:solidFill>
                  <a:srgbClr val="0070C0"/>
                </a:solidFill>
              </a:rPr>
            </a:br>
            <a:r>
              <a:rPr lang="en-US" altLang="ja-JP" dirty="0">
                <a:solidFill>
                  <a:srgbClr val="0070C0"/>
                </a:solidFill>
              </a:rPr>
              <a:t/>
            </a:r>
            <a:br>
              <a:rPr lang="en-US" altLang="ja-JP" dirty="0">
                <a:solidFill>
                  <a:srgbClr val="0070C0"/>
                </a:solidFill>
              </a:rPr>
            </a:br>
            <a:endParaRPr kumimoji="1" lang="ja-JP" altLang="en-US" dirty="0">
              <a:solidFill>
                <a:srgbClr val="0070C0"/>
              </a:solidFill>
            </a:endParaRPr>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アダムスミスの「自由放任」以来、経済倫理問題</a:t>
            </a:r>
            <a:endParaRPr lang="en-US" altLang="ja-JP" dirty="0" smtClean="0"/>
          </a:p>
          <a:p>
            <a:r>
              <a:rPr lang="ja-JP" altLang="en-US" dirty="0" smtClean="0"/>
              <a:t>ロータリーは経済倫理問題に対応する。</a:t>
            </a:r>
            <a:endParaRPr lang="en-US" altLang="ja-JP" dirty="0" smtClean="0"/>
          </a:p>
          <a:p>
            <a:r>
              <a:rPr lang="ja-JP" altLang="en-US" dirty="0" smtClean="0"/>
              <a:t>「国富論」「道徳感情論」</a:t>
            </a:r>
            <a:endParaRPr lang="en-US" altLang="ja-JP" dirty="0" smtClean="0"/>
          </a:p>
          <a:p>
            <a:endParaRPr lang="en-US" altLang="ja-JP" dirty="0"/>
          </a:p>
          <a:p>
            <a:r>
              <a:rPr lang="ja-JP" altLang="en-US" dirty="0" smtClean="0"/>
              <a:t>ロータリアンの広場に寄稿</a:t>
            </a:r>
            <a:endParaRPr lang="en-US" altLang="ja-JP" dirty="0" smtClean="0"/>
          </a:p>
          <a:p>
            <a:r>
              <a:rPr lang="ja-JP" altLang="en-US" dirty="0" smtClean="0"/>
              <a:t>「</a:t>
            </a:r>
            <a:r>
              <a:rPr lang="ja-JP" altLang="en-US" dirty="0"/>
              <a:t>経済と倫理 </a:t>
            </a:r>
            <a:r>
              <a:rPr lang="en-US" altLang="ja-JP" dirty="0"/>
              <a:t>― </a:t>
            </a:r>
            <a:r>
              <a:rPr lang="ja-JP" altLang="en-US" dirty="0"/>
              <a:t>アダム・スミスの人間観」</a:t>
            </a:r>
          </a:p>
          <a:p>
            <a:r>
              <a:rPr lang="en-US" altLang="ja-JP" dirty="0"/>
              <a:t>2660</a:t>
            </a:r>
            <a:r>
              <a:rPr lang="ja-JP" altLang="en-US" dirty="0"/>
              <a:t>地区　</a:t>
            </a:r>
            <a:r>
              <a:rPr lang="en-US" altLang="ja-JP" dirty="0"/>
              <a:t>PDG </a:t>
            </a:r>
            <a:r>
              <a:rPr lang="ja-JP" altLang="en-US" dirty="0"/>
              <a:t>神崎　茂（大阪西ＲＣ）</a:t>
            </a:r>
          </a:p>
          <a:p>
            <a:r>
              <a:rPr lang="ja-JP" altLang="en-US" dirty="0"/>
              <a:t>（大阪大学大学院教授 堂目　卓生 著「 アダム・スミス 」より引用 </a:t>
            </a:r>
            <a:r>
              <a:rPr lang="ja-JP" altLang="en-US" dirty="0" smtClean="0"/>
              <a:t>）</a:t>
            </a:r>
            <a:endParaRPr lang="en-US" altLang="ja-JP" dirty="0" smtClean="0"/>
          </a:p>
          <a:p>
            <a:r>
              <a:rPr kumimoji="1" lang="ja-JP" altLang="en-US" dirty="0" smtClean="0"/>
              <a:t>１４・７・</a:t>
            </a:r>
            <a:r>
              <a:rPr lang="ja-JP" altLang="en-US" dirty="0" smtClean="0"/>
              <a:t>５</a:t>
            </a:r>
            <a:endParaRPr kumimoji="1" lang="ja-JP" altLang="en-US" dirty="0"/>
          </a:p>
        </p:txBody>
      </p:sp>
      <p:sp>
        <p:nvSpPr>
          <p:cNvPr id="4" name="正方形/長方形 3">
            <a:hlinkClick r:id="rId2" action="ppaction://hlinksldjump"/>
          </p:cNvPr>
          <p:cNvSpPr/>
          <p:nvPr/>
        </p:nvSpPr>
        <p:spPr>
          <a:xfrm>
            <a:off x="8946292" y="6705600"/>
            <a:ext cx="19770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4047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496"/>
            <a:ext cx="9144000" cy="1064304"/>
          </a:xfrm>
        </p:spPr>
        <p:txBody>
          <a:bodyPr>
            <a:normAutofit fontScale="90000"/>
          </a:bodyPr>
          <a:lstStyle/>
          <a:p>
            <a:r>
              <a:rPr kumimoji="1" lang="ja-JP" altLang="en-US" dirty="0" smtClean="0">
                <a:solidFill>
                  <a:srgbClr val="0070C0"/>
                </a:solidFill>
              </a:rPr>
              <a:t>「自由</a:t>
            </a:r>
            <a:r>
              <a:rPr kumimoji="1" lang="ja-JP" altLang="en-US" dirty="0" smtClean="0">
                <a:solidFill>
                  <a:srgbClr val="0070C0"/>
                </a:solidFill>
              </a:rPr>
              <a:t>放任の</a:t>
            </a:r>
            <a:r>
              <a:rPr kumimoji="1" lang="ja-JP" altLang="en-US" dirty="0" smtClean="0">
                <a:solidFill>
                  <a:srgbClr val="0070C0"/>
                </a:solidFill>
              </a:rPr>
              <a:t>終焉」：</a:t>
            </a:r>
            <a:r>
              <a:rPr lang="ja-JP" altLang="en-US" dirty="0" smtClean="0">
                <a:solidFill>
                  <a:srgbClr val="0070C0"/>
                </a:solidFill>
              </a:rPr>
              <a:t>  </a:t>
            </a:r>
            <a:r>
              <a:rPr kumimoji="1" lang="en-US" altLang="ja-JP" dirty="0" smtClean="0">
                <a:solidFill>
                  <a:srgbClr val="0070C0"/>
                </a:solidFill>
              </a:rPr>
              <a:t>J.M</a:t>
            </a:r>
            <a:r>
              <a:rPr kumimoji="1" lang="ja-JP" altLang="en-US" dirty="0" smtClean="0">
                <a:solidFill>
                  <a:srgbClr val="0070C0"/>
                </a:solidFill>
              </a:rPr>
              <a:t>ケインズ</a:t>
            </a:r>
            <a:r>
              <a:rPr kumimoji="1" lang="en-US" altLang="ja-JP" dirty="0" smtClean="0">
                <a:solidFill>
                  <a:srgbClr val="0070C0"/>
                </a:solidFill>
              </a:rPr>
              <a:t>,1926</a:t>
            </a:r>
            <a:endParaRPr kumimoji="1" lang="ja-JP" altLang="en-US" dirty="0">
              <a:solidFill>
                <a:srgbClr val="0070C0"/>
              </a:solidFill>
            </a:endParaRPr>
          </a:p>
        </p:txBody>
      </p:sp>
      <p:sp>
        <p:nvSpPr>
          <p:cNvPr id="3" name="コンテンツ プレースホルダー 2"/>
          <p:cNvSpPr>
            <a:spLocks noGrp="1"/>
          </p:cNvSpPr>
          <p:nvPr>
            <p:ph idx="1"/>
          </p:nvPr>
        </p:nvSpPr>
        <p:spPr>
          <a:xfrm>
            <a:off x="0" y="1558977"/>
            <a:ext cx="9144000" cy="5299022"/>
          </a:xfrm>
        </p:spPr>
        <p:txBody>
          <a:bodyPr>
            <a:noAutofit/>
          </a:bodyPr>
          <a:lstStyle/>
          <a:p>
            <a:pPr marL="0" indent="0">
              <a:buNone/>
            </a:pPr>
            <a:r>
              <a:rPr lang="ja-JP" altLang="en-US" sz="2400" dirty="0"/>
              <a:t>一方で</a:t>
            </a:r>
            <a:r>
              <a:rPr lang="ja-JP" altLang="en-US" sz="2400" dirty="0" smtClean="0"/>
              <a:t>、</a:t>
            </a:r>
            <a:r>
              <a:rPr lang="ja-JP" altLang="en-US" sz="2400" dirty="0" smtClean="0">
                <a:solidFill>
                  <a:srgbClr val="FF0000"/>
                </a:solidFill>
              </a:rPr>
              <a:t>自由放任</a:t>
            </a:r>
            <a:r>
              <a:rPr lang="ja-JP" altLang="en-US" sz="2400" dirty="0" smtClean="0"/>
              <a:t>と</a:t>
            </a:r>
            <a:r>
              <a:rPr lang="ja-JP" altLang="en-US" sz="2400" dirty="0"/>
              <a:t>いうフレーズは、アダム・スミス、リカード、マルサスの著作中には見あたらない。さらにこの</a:t>
            </a:r>
            <a:r>
              <a:rPr lang="ja-JP" altLang="en-US" sz="2400" dirty="0" smtClean="0"/>
              <a:t>考え</a:t>
            </a:r>
            <a:r>
              <a:rPr lang="ja-JP" altLang="en-US" sz="2400" dirty="0"/>
              <a:t>は</a:t>
            </a:r>
            <a:r>
              <a:rPr lang="ja-JP" altLang="en-US" sz="2400" dirty="0" smtClean="0"/>
              <a:t>教条的</a:t>
            </a:r>
            <a:r>
              <a:rPr lang="ja-JP" altLang="en-US" sz="2400" dirty="0"/>
              <a:t>な形で示されることもない</a:t>
            </a:r>
            <a:r>
              <a:rPr lang="ja-JP" altLang="en-US" sz="2400" dirty="0" smtClean="0"/>
              <a:t>。</a:t>
            </a:r>
            <a:endParaRPr lang="en-US" altLang="ja-JP" sz="2400" dirty="0" smtClean="0"/>
          </a:p>
          <a:p>
            <a:pPr marL="0" indent="0">
              <a:buNone/>
            </a:pPr>
            <a:r>
              <a:rPr lang="ja-JP" altLang="en-US" sz="2400" dirty="0" smtClean="0"/>
              <a:t>アダム</a:t>
            </a:r>
            <a:r>
              <a:rPr lang="ja-JP" altLang="en-US" sz="2400" dirty="0"/>
              <a:t>・スミスといえばもちろん自由貿易主義者であり、</a:t>
            </a:r>
            <a:r>
              <a:rPr lang="en-US" altLang="ja-JP" sz="2400" dirty="0"/>
              <a:t>18</a:t>
            </a:r>
            <a:r>
              <a:rPr lang="ja-JP" altLang="en-US" sz="2400" dirty="0"/>
              <a:t>世紀の様々な貿易制限に反対していた。しかし彼の航海法や高利禁止法に対する態度は、彼が教条的な人物ではなかったことを示している</a:t>
            </a:r>
            <a:r>
              <a:rPr lang="ja-JP" altLang="en-US" sz="2400" dirty="0" smtClean="0"/>
              <a:t>。</a:t>
            </a:r>
            <a:endParaRPr lang="en-US" altLang="ja-JP" sz="2400" dirty="0" smtClean="0"/>
          </a:p>
          <a:p>
            <a:pPr marL="0" indent="0">
              <a:buNone/>
            </a:pPr>
            <a:r>
              <a:rPr lang="ja-JP" altLang="en-US" sz="2400" dirty="0" smtClean="0"/>
              <a:t>彼</a:t>
            </a:r>
            <a:r>
              <a:rPr lang="ja-JP" altLang="en-US" sz="2400" dirty="0"/>
              <a:t>の有名な「</a:t>
            </a:r>
            <a:r>
              <a:rPr lang="ja-JP" altLang="en-US" sz="2400" dirty="0">
                <a:solidFill>
                  <a:srgbClr val="FF0000"/>
                </a:solidFill>
              </a:rPr>
              <a:t>見えざる手</a:t>
            </a:r>
            <a:r>
              <a:rPr lang="ja-JP" altLang="en-US" sz="2400" dirty="0"/>
              <a:t>」についての文章も、</a:t>
            </a:r>
            <a:r>
              <a:rPr lang="ja-JP" altLang="en-US" sz="2400" dirty="0" err="1">
                <a:solidFill>
                  <a:srgbClr val="FF0000"/>
                </a:solidFill>
              </a:rPr>
              <a:t>ぺ</a:t>
            </a:r>
            <a:r>
              <a:rPr lang="ja-JP" altLang="en-US" sz="2400" dirty="0">
                <a:solidFill>
                  <a:srgbClr val="FF0000"/>
                </a:solidFill>
              </a:rPr>
              <a:t>ーリーの神の摂理につながるもので</a:t>
            </a:r>
            <a:r>
              <a:rPr lang="ja-JP" altLang="en-US" sz="2400" dirty="0" smtClean="0">
                <a:solidFill>
                  <a:srgbClr val="FF0000"/>
                </a:solidFill>
              </a:rPr>
              <a:t>あって自由放任と</a:t>
            </a:r>
            <a:r>
              <a:rPr lang="ja-JP" altLang="en-US" sz="2400" dirty="0">
                <a:solidFill>
                  <a:srgbClr val="FF0000"/>
                </a:solidFill>
              </a:rPr>
              <a:t>いう経済的ドグマではない</a:t>
            </a:r>
            <a:r>
              <a:rPr lang="ja-JP" altLang="en-US" sz="2400" dirty="0" smtClean="0">
                <a:solidFill>
                  <a:srgbClr val="FF0000"/>
                </a:solidFill>
              </a:rPr>
              <a:t>。</a:t>
            </a:r>
            <a:endParaRPr lang="en-US" altLang="ja-JP" sz="2400" dirty="0" smtClean="0">
              <a:solidFill>
                <a:srgbClr val="FF0000"/>
              </a:solidFill>
            </a:endParaRPr>
          </a:p>
          <a:p>
            <a:pPr marL="0" indent="0">
              <a:buNone/>
            </a:pPr>
            <a:r>
              <a:rPr lang="ja-JP" altLang="en-US" sz="2400" dirty="0" smtClean="0"/>
              <a:t>シジウィック</a:t>
            </a:r>
            <a:r>
              <a:rPr lang="ja-JP" altLang="en-US" sz="2400" dirty="0"/>
              <a:t>とクリフ・レズリーが指摘するように、アダム・スミスの「自然的自由の明らかで単純なシステム」という主張は、政治経済の専門家としての問題意識からではなく、</a:t>
            </a:r>
            <a:r>
              <a:rPr lang="ja-JP" altLang="en-US" sz="2400" dirty="0">
                <a:solidFill>
                  <a:srgbClr val="FF0000"/>
                </a:solidFill>
              </a:rPr>
              <a:t>有神論的で楽観的な世界観</a:t>
            </a:r>
            <a:r>
              <a:rPr lang="ja-JP" altLang="en-US" sz="2400" dirty="0"/>
              <a:t>からでてきたもので、それは彼の</a:t>
            </a:r>
            <a:r>
              <a:rPr lang="en-US" altLang="ja-JP" sz="2400" dirty="0"/>
              <a:t>『</a:t>
            </a:r>
            <a:r>
              <a:rPr lang="ja-JP" altLang="en-US" sz="2400" dirty="0">
                <a:solidFill>
                  <a:srgbClr val="FF0000"/>
                </a:solidFill>
              </a:rPr>
              <a:t>道徳感情論</a:t>
            </a:r>
            <a:r>
              <a:rPr lang="en-US" altLang="ja-JP" sz="2400" dirty="0"/>
              <a:t>』(Theory of Moral Sentiments, 1759)</a:t>
            </a:r>
            <a:r>
              <a:rPr lang="ja-JP" altLang="en-US" sz="2400" dirty="0"/>
              <a:t>のなかに</a:t>
            </a:r>
            <a:r>
              <a:rPr lang="ja-JP" altLang="en-US" sz="2400" dirty="0" smtClean="0"/>
              <a:t>見て取れる。</a:t>
            </a:r>
            <a:endParaRPr kumimoji="1" lang="ja-JP" altLang="en-US" sz="2400" dirty="0"/>
          </a:p>
        </p:txBody>
      </p:sp>
      <p:sp>
        <p:nvSpPr>
          <p:cNvPr id="4" name="正方形/長方形 3">
            <a:hlinkClick r:id="rId2" action="ppaction://hlinksldjump"/>
          </p:cNvPr>
          <p:cNvSpPr/>
          <p:nvPr/>
        </p:nvSpPr>
        <p:spPr>
          <a:xfrm>
            <a:off x="8938054" y="6697362"/>
            <a:ext cx="205946" cy="160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43111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37075</TotalTime>
  <Words>4397</Words>
  <Application>Microsoft Office PowerPoint</Application>
  <PresentationFormat>画面に合わせる (4:3)</PresentationFormat>
  <Paragraphs>283</Paragraphs>
  <Slides>56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56</vt:i4>
      </vt:variant>
    </vt:vector>
  </HeadingPairs>
  <TitlesOfParts>
    <vt:vector size="62" baseType="lpstr">
      <vt:lpstr>ＭＳ Ｐゴシック</vt:lpstr>
      <vt:lpstr>新細明體</vt:lpstr>
      <vt:lpstr>Arial</vt:lpstr>
      <vt:lpstr>Calibri</vt:lpstr>
      <vt:lpstr>Calibri Light</vt:lpstr>
      <vt:lpstr>Office テーマ</vt:lpstr>
      <vt:lpstr>PowerPoint プレゼンテーション</vt:lpstr>
      <vt:lpstr>Menu</vt:lpstr>
      <vt:lpstr>論点１  ロータリアンの行動規範</vt:lpstr>
      <vt:lpstr>ロータリアンとして、私は以下のように行動する </vt:lpstr>
      <vt:lpstr>2014年10月理事会決定 </vt:lpstr>
      <vt:lpstr>モットーの変更</vt:lpstr>
      <vt:lpstr>論点２  アダム・スミス</vt:lpstr>
      <vt:lpstr>源流セミナー  14/3/29  </vt:lpstr>
      <vt:lpstr>「自由放任の終焉」：  J.Mケインズ,1926</vt:lpstr>
      <vt:lpstr>論点３  I serve. We serve</vt:lpstr>
      <vt:lpstr>二つの　I Serve</vt:lpstr>
      <vt:lpstr>２８４０地区本田 博己PDG「ロータリの希望」 </vt:lpstr>
      <vt:lpstr>職業奉仕に関する声明　1987（Statement on Vocational Service</vt:lpstr>
      <vt:lpstr>職業奉仕入門</vt:lpstr>
      <vt:lpstr>現行定款：第４条　目的</vt:lpstr>
      <vt:lpstr>決議23-34:1923年セントルイス大会 〔綱領に基づく諸活動に関するロ―タリーの方針〕</vt:lpstr>
      <vt:lpstr>決議23-34 　　　　個人での奉仕：奉仕のあり方の基本</vt:lpstr>
      <vt:lpstr>決議92-286:社会奉仕に関する声明</vt:lpstr>
      <vt:lpstr>「I Serve」服部　芳樹PDG著</vt:lpstr>
      <vt:lpstr>論点４  奉仕の理念</vt:lpstr>
      <vt:lpstr>現行定款：第４条　目的</vt:lpstr>
      <vt:lpstr>綱領＜1912年　ダルース大会＞</vt:lpstr>
      <vt:lpstr>1915年（サンフランシスコ大会）</vt:lpstr>
      <vt:lpstr>国際ロータリークラブ連合会綱領　＜1918年　カンザス・シティ大会＞</vt:lpstr>
      <vt:lpstr>綱領　＜1922年　ロスアンゼルス大会＞</vt:lpstr>
      <vt:lpstr>「The meaning of Rotary」                            ビビアン・カーター　1928</vt:lpstr>
      <vt:lpstr>チェス･ペリーのことば：1954年3月</vt:lpstr>
      <vt:lpstr>奉仕の理想―2つの奉仕哲学 　　　　　　　　　　炉辺談話：田中毅</vt:lpstr>
      <vt:lpstr>決議23-34</vt:lpstr>
      <vt:lpstr>【理念】</vt:lpstr>
      <vt:lpstr>目標設定プラン 1931 　　　　　　　　　　＜職業奉仕：解釈＞</vt:lpstr>
      <vt:lpstr>ジョージ・バーナード・ショー 　　　　　劇作家、劇評家、音楽評論家、政治家、教育家 「ロータリーはどこへ行く？」 「ロータリーはホテルへ昼食に行く」</vt:lpstr>
      <vt:lpstr>ジョージ・バーナード・ショー</vt:lpstr>
      <vt:lpstr>論点５  シェルドニズム</vt:lpstr>
      <vt:lpstr>「奉仕の哲学」1921 年 2 月号 The Rotarian  </vt:lpstr>
      <vt:lpstr>ウィリアム・ハミルトン卿</vt:lpstr>
      <vt:lpstr>ウィリアム・ハミルトン卿の定義 </vt:lpstr>
      <vt:lpstr>アイザック・ニュートン:1642- 1727</vt:lpstr>
      <vt:lpstr>　Ｅｌｂｅｒｔ　Ｈｕｂｂａｒｄ　米１８５６－１９１５ </vt:lpstr>
      <vt:lpstr>ハバード名言集</vt:lpstr>
      <vt:lpstr>「百点の男」：エルバート・ハバード1909</vt:lpstr>
      <vt:lpstr>「アーサー　F. シェルドン」：ハバード著</vt:lpstr>
      <vt:lpstr>ベンジャミン・フランクリン 1706-1790</vt:lpstr>
      <vt:lpstr>続々々・職業奉仕、職業奉仕のルーツ 　　2014.11.25  ロータリアンの広場：塚原房樹　2510 PDG</vt:lpstr>
      <vt:lpstr>続々々・職業奉仕、職業奉仕のルーツ</vt:lpstr>
      <vt:lpstr>続々々・職業奉仕、職業奉仕のルーツ</vt:lpstr>
      <vt:lpstr>無神論か理神論か？</vt:lpstr>
      <vt:lpstr>「奉仕の哲学」シェルドン：1921 年 2 月号 　　　　　　　　　　　　　　The Rotarian </vt:lpstr>
      <vt:lpstr>PowerPoint プレゼンテーション</vt:lpstr>
      <vt:lpstr>天職論＆職業倫理：批判</vt:lpstr>
      <vt:lpstr>『マックス・ヴェーバーの犯罪』羽入 辰郎</vt:lpstr>
      <vt:lpstr>「資本主義の正体」　池田信夫</vt:lpstr>
      <vt:lpstr>結び</vt:lpstr>
      <vt:lpstr>国際ロータリー第２５８０地区 東京臨海ロータリークラブ　　今井　忠様</vt:lpstr>
      <vt:lpstr>職業奉仕派の心得</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kimura</dc:creator>
  <cp:lastModifiedBy>kimura</cp:lastModifiedBy>
  <cp:revision>199</cp:revision>
  <cp:lastPrinted>2015-10-01T01:56:19Z</cp:lastPrinted>
  <dcterms:created xsi:type="dcterms:W3CDTF">2015-09-18T23:25:27Z</dcterms:created>
  <dcterms:modified xsi:type="dcterms:W3CDTF">2015-10-15T05:14:22Z</dcterms:modified>
</cp:coreProperties>
</file>