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9" r:id="rId2"/>
    <p:sldId id="298" r:id="rId3"/>
    <p:sldId id="313" r:id="rId4"/>
    <p:sldId id="305" r:id="rId5"/>
    <p:sldId id="303" r:id="rId6"/>
    <p:sldId id="312" r:id="rId7"/>
    <p:sldId id="306" r:id="rId8"/>
    <p:sldId id="300" r:id="rId9"/>
    <p:sldId id="272" r:id="rId10"/>
    <p:sldId id="311" r:id="rId11"/>
    <p:sldId id="263" r:id="rId12"/>
    <p:sldId id="318" r:id="rId13"/>
    <p:sldId id="271" r:id="rId1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80" autoAdjust="0"/>
    <p:restoredTop sz="68254" autoAdjust="0"/>
  </p:normalViewPr>
  <p:slideViewPr>
    <p:cSldViewPr>
      <p:cViewPr varScale="1">
        <p:scale>
          <a:sx n="68" d="100"/>
          <a:sy n="68" d="100"/>
        </p:scale>
        <p:origin x="-76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0A404-F0EB-4B6A-A14B-9A2E98688218}" type="datetimeFigureOut">
              <a:rPr kumimoji="1" lang="ja-JP" altLang="en-US" smtClean="0"/>
              <a:pPr/>
              <a:t>2015/10/15</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4C42A7-B942-4189-9866-71090890C180}"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b="1" kern="1200" dirty="0" smtClean="0">
                <a:solidFill>
                  <a:schemeClr val="tx1"/>
                </a:solidFill>
                <a:latin typeface="+mn-lt"/>
                <a:ea typeface="+mn-ea"/>
                <a:cs typeface="+mn-cs"/>
              </a:rPr>
              <a:t>＊本日は、この様な機会をいただきありがとうございます。今日も東京恵比寿ＲＣの皆さんが多数お見えになっております。４年前、東京での第１８回源流セミナーでは恵比寿ＲＣの皆さんにお世話になりました。今回は荒井さん、小山さん、他幹事の皆さんにいろいろお世話になります。こうした機会はめったにありません。ロータリアンの冥利に尽き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さて、貴重なお時間ですので、早速、始めさせていただきます。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ロータリーは２１世紀に入り、明らかに、国際ロータリーの本質的な部分に変化が生じてきました。今、国際ロータリーで起こっている本質的な変化が、世界の変化に対応した適切な変化であるのか、ないのか、これからの話を通して、皆さんと共に考え、今後の国際ロータリーのあるべき姿、進むべき方向を模索することが本日の講演の目的です。本日のテーマを正確に言いますと「ロータリー失われた１０年　国際ロータリー戦略計画に関する最近のＲＩ理事会の決定に見る、国際ロータリーの変質」ということになります。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＊実は、昨年の４月、ロータリアンの広場に「ロータリー失われた１０年　２０１３年規定審議会で見た、国際ロータリーの変質」という表題で投稿させていただいております。本日の講演はその続編とお考えください。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＊この二つを対比する意味で、更にその内容に関し、昨年のものを「国際ロータリー組織の再編成」とし、本日のものを「国際ロータリー理念の再編成」とし、区別させていただきます。</a:t>
            </a:r>
            <a:endParaRPr kumimoji="1" lang="ja-JP" altLang="ja-JP" sz="1200" kern="1200" dirty="0" smtClean="0">
              <a:solidFill>
                <a:schemeClr val="tx1"/>
              </a:solidFill>
              <a:latin typeface="+mn-lt"/>
              <a:ea typeface="+mn-ea"/>
              <a:cs typeface="+mn-cs"/>
            </a:endParaRPr>
          </a:p>
          <a:p>
            <a:r>
              <a:rPr kumimoji="1" lang="en-US" altLang="ja-JP" sz="1200" b="1"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6C4C42A7-B942-4189-9866-71090890C180}" type="slidenum">
              <a:rPr kumimoji="1" lang="ja-JP" altLang="en-US" smtClean="0"/>
              <a:pPr/>
              <a:t>1</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r>
              <a:rPr kumimoji="1" lang="ja-JP" altLang="ja-JP" sz="1200" b="1" kern="1200" dirty="0" smtClean="0">
                <a:solidFill>
                  <a:schemeClr val="tx1"/>
                </a:solidFill>
                <a:latin typeface="+mn-lt"/>
                <a:ea typeface="+mn-ea"/>
                <a:cs typeface="+mn-cs"/>
              </a:rPr>
              <a:t>＊ＲＩ細則上の「ＲＩ理事会の任務」に関する規定は１９２２年以来２００１年までほとんど変わっていません。それが、先ほどお話ししましたように、ＲＩ戦略計画の採択と関連し、ＲＩの目的が変わると同時に、ＲＩ理事会の任務も</a:t>
            </a:r>
            <a:r>
              <a:rPr kumimoji="1" lang="en-US" altLang="ja-JP" sz="1200" b="1" kern="1200" dirty="0" smtClean="0">
                <a:solidFill>
                  <a:schemeClr val="tx1"/>
                </a:solidFill>
                <a:latin typeface="+mn-lt"/>
                <a:ea typeface="+mn-ea"/>
                <a:cs typeface="+mn-cs"/>
              </a:rPr>
              <a:t>80</a:t>
            </a:r>
            <a:r>
              <a:rPr kumimoji="1" lang="ja-JP" altLang="ja-JP" sz="1200" b="1" kern="1200" dirty="0" smtClean="0">
                <a:solidFill>
                  <a:schemeClr val="tx1"/>
                </a:solidFill>
                <a:latin typeface="+mn-lt"/>
                <a:ea typeface="+mn-ea"/>
                <a:cs typeface="+mn-cs"/>
              </a:rPr>
              <a:t>年ぶりで変わりました。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＊更に、２０１３年規定審議会制定案１３－１１４の採択によって、理事会の任務に各ゾーンでのＲＩ戦略計画の実行を監督することが追加され、理事会の権限としてＲＩ細則 </a:t>
            </a:r>
            <a:r>
              <a:rPr kumimoji="1" lang="en-US" altLang="ja-JP" sz="1200" b="1" kern="1200" dirty="0" smtClean="0">
                <a:solidFill>
                  <a:schemeClr val="tx1"/>
                </a:solidFill>
                <a:latin typeface="+mn-lt"/>
                <a:ea typeface="+mn-ea"/>
                <a:cs typeface="+mn-cs"/>
              </a:rPr>
              <a:t>5.040.3</a:t>
            </a:r>
            <a:r>
              <a:rPr kumimoji="1" lang="ja-JP" altLang="ja-JP" sz="1200" b="1" kern="1200" dirty="0" smtClean="0">
                <a:solidFill>
                  <a:schemeClr val="tx1"/>
                </a:solidFill>
                <a:latin typeface="+mn-lt"/>
                <a:ea typeface="+mn-ea"/>
                <a:cs typeface="+mn-cs"/>
              </a:rPr>
              <a:t>を新設することによって、各理事に一定の権限を付与しました。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＊一定の権限とは、現在、三種類の地域コーディネーター（①ＲＣ：ロータリーコーディネーター②</a:t>
            </a:r>
            <a:r>
              <a:rPr kumimoji="1" lang="en-US" altLang="ja-JP" sz="1200" b="1" kern="1200" dirty="0" smtClean="0">
                <a:solidFill>
                  <a:schemeClr val="tx1"/>
                </a:solidFill>
                <a:latin typeface="+mn-lt"/>
                <a:ea typeface="+mn-ea"/>
                <a:cs typeface="+mn-cs"/>
              </a:rPr>
              <a:t>RRFC</a:t>
            </a:r>
            <a:r>
              <a:rPr kumimoji="1" lang="ja-JP" altLang="ja-JP" sz="1200" b="1" kern="1200" dirty="0" smtClean="0">
                <a:solidFill>
                  <a:schemeClr val="tx1"/>
                </a:solidFill>
                <a:latin typeface="+mn-lt"/>
                <a:ea typeface="+mn-ea"/>
                <a:cs typeface="+mn-cs"/>
              </a:rPr>
              <a:t>：ロータリー財団地域コーディネーター③</a:t>
            </a:r>
            <a:r>
              <a:rPr kumimoji="1" lang="en-US" altLang="ja-JP" sz="1200" b="1" kern="1200" dirty="0" smtClean="0">
                <a:solidFill>
                  <a:schemeClr val="tx1"/>
                </a:solidFill>
                <a:latin typeface="+mn-lt"/>
                <a:ea typeface="+mn-ea"/>
                <a:cs typeface="+mn-cs"/>
              </a:rPr>
              <a:t>RPIC</a:t>
            </a:r>
            <a:r>
              <a:rPr kumimoji="1" lang="ja-JP" altLang="ja-JP" sz="1200" b="1" kern="1200" dirty="0" smtClean="0">
                <a:solidFill>
                  <a:schemeClr val="tx1"/>
                </a:solidFill>
                <a:latin typeface="+mn-lt"/>
                <a:ea typeface="+mn-ea"/>
                <a:cs typeface="+mn-cs"/>
              </a:rPr>
              <a:t>：ロータリー公共イメージコーディネーター）を介して、各理事に担当ゾーンの地区におけるＲＩ戦略計画の実行を監督する権限のことです。このことは、ＲＩ理事から担当ＲＩ理事、担当ＲＩ理事から地域コーディネーター、地域コーディネーターから地区ガバナー、地区ガバナーからクラブへ、というＲＩ戦略計画に関する指導体制が確立されたことを意味し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＊ロータリー章典上、</a:t>
            </a:r>
            <a:r>
              <a:rPr kumimoji="1" lang="ja-JP" altLang="ja-JP" sz="1200" kern="1200" dirty="0" smtClean="0">
                <a:solidFill>
                  <a:schemeClr val="tx1"/>
                </a:solidFill>
                <a:latin typeface="+mn-lt"/>
                <a:ea typeface="+mn-ea"/>
                <a:cs typeface="+mn-cs"/>
              </a:rPr>
              <a:t>ロータリー章典</a:t>
            </a:r>
            <a:r>
              <a:rPr kumimoji="1" lang="en-US" altLang="ja-JP" sz="1200" kern="1200" dirty="0" smtClean="0">
                <a:solidFill>
                  <a:schemeClr val="tx1"/>
                </a:solidFill>
                <a:latin typeface="+mn-lt"/>
                <a:ea typeface="+mn-ea"/>
                <a:cs typeface="+mn-cs"/>
              </a:rPr>
              <a:t>28.005.-</a:t>
            </a:r>
            <a:r>
              <a:rPr kumimoji="1" lang="ja-JP" altLang="ja-JP" sz="1200" kern="1200" dirty="0" smtClean="0">
                <a:solidFill>
                  <a:schemeClr val="tx1"/>
                </a:solidFill>
                <a:latin typeface="+mn-lt"/>
                <a:ea typeface="+mn-ea"/>
                <a:cs typeface="+mn-cs"/>
              </a:rPr>
              <a:t>Ｂの</a:t>
            </a:r>
            <a:r>
              <a:rPr kumimoji="1" lang="en-US" altLang="ja-JP" sz="1200" b="1" kern="1200" dirty="0" smtClean="0">
                <a:solidFill>
                  <a:schemeClr val="tx1"/>
                </a:solidFill>
                <a:latin typeface="+mn-lt"/>
                <a:ea typeface="+mn-ea"/>
                <a:cs typeface="+mn-cs"/>
              </a:rPr>
              <a:t>RI</a:t>
            </a:r>
            <a:r>
              <a:rPr kumimoji="1" lang="ja-JP" altLang="ja-JP" sz="1200" b="1" kern="1200" dirty="0" smtClean="0">
                <a:solidFill>
                  <a:schemeClr val="tx1"/>
                </a:solidFill>
                <a:latin typeface="+mn-lt"/>
                <a:ea typeface="+mn-ea"/>
                <a:cs typeface="+mn-cs"/>
              </a:rPr>
              <a:t>理事会の役割の中で、以前は</a:t>
            </a:r>
            <a:r>
              <a:rPr kumimoji="1" lang="en-US" altLang="ja-JP" sz="1200" b="1" kern="1200" dirty="0" smtClean="0">
                <a:solidFill>
                  <a:schemeClr val="tx1"/>
                </a:solidFill>
                <a:latin typeface="+mn-lt"/>
                <a:ea typeface="+mn-ea"/>
                <a:cs typeface="+mn-cs"/>
              </a:rPr>
              <a:t>3</a:t>
            </a:r>
            <a:r>
              <a:rPr kumimoji="1" lang="ja-JP" altLang="ja-JP" sz="1200" b="1" kern="1200" dirty="0" smtClean="0">
                <a:solidFill>
                  <a:schemeClr val="tx1"/>
                </a:solidFill>
                <a:latin typeface="+mn-lt"/>
                <a:ea typeface="+mn-ea"/>
                <a:cs typeface="+mn-cs"/>
              </a:rPr>
              <a:t>年毎に長期計画を見直すことのなっていました（</a:t>
            </a:r>
            <a:r>
              <a:rPr kumimoji="1" lang="en-US" altLang="ja-JP" sz="1200" b="1" kern="1200" dirty="0" smtClean="0">
                <a:solidFill>
                  <a:schemeClr val="tx1"/>
                </a:solidFill>
                <a:latin typeface="+mn-lt"/>
                <a:ea typeface="+mn-ea"/>
                <a:cs typeface="+mn-cs"/>
              </a:rPr>
              <a:t>The Board shall review the strategic plan every three years.</a:t>
            </a:r>
            <a:r>
              <a:rPr kumimoji="1" lang="ja-JP" altLang="ja-JP" sz="1200" b="1" kern="1200" dirty="0" smtClean="0">
                <a:solidFill>
                  <a:schemeClr val="tx1"/>
                </a:solidFill>
                <a:latin typeface="+mn-lt"/>
                <a:ea typeface="+mn-ea"/>
                <a:cs typeface="+mn-cs"/>
              </a:rPr>
              <a:t>）。これが、</a:t>
            </a:r>
            <a:r>
              <a:rPr kumimoji="1" lang="en-US" altLang="ja-JP" sz="1200" b="1" kern="1200" dirty="0" smtClean="0">
                <a:solidFill>
                  <a:schemeClr val="tx1"/>
                </a:solidFill>
                <a:latin typeface="+mn-lt"/>
                <a:ea typeface="+mn-ea"/>
                <a:cs typeface="+mn-cs"/>
              </a:rPr>
              <a:t>2013</a:t>
            </a:r>
            <a:r>
              <a:rPr kumimoji="1" lang="ja-JP" altLang="ja-JP" sz="1200" b="1" kern="1200" dirty="0" smtClean="0">
                <a:solidFill>
                  <a:schemeClr val="tx1"/>
                </a:solidFill>
                <a:latin typeface="+mn-lt"/>
                <a:ea typeface="+mn-ea"/>
                <a:cs typeface="+mn-cs"/>
              </a:rPr>
              <a:t>年６月理事会決定１９６号により、定期的に見直して行くことに変更されました（</a:t>
            </a:r>
            <a:r>
              <a:rPr kumimoji="1" lang="en-US" altLang="ja-JP" sz="1200" b="1" kern="1200" dirty="0" smtClean="0">
                <a:solidFill>
                  <a:schemeClr val="tx1"/>
                </a:solidFill>
                <a:latin typeface="+mn-lt"/>
                <a:ea typeface="+mn-ea"/>
                <a:cs typeface="+mn-cs"/>
              </a:rPr>
              <a:t>The Board shall review the strategic plan regularly.</a:t>
            </a:r>
            <a:r>
              <a:rPr kumimoji="1" lang="ja-JP" altLang="ja-JP" sz="1200" b="1"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＊理事会決定に対する提訴は、ＲＩ細則</a:t>
            </a:r>
            <a:r>
              <a:rPr kumimoji="1" lang="en-US" altLang="ja-JP" sz="1200" b="1" kern="1200" dirty="0" smtClean="0">
                <a:solidFill>
                  <a:schemeClr val="tx1"/>
                </a:solidFill>
                <a:latin typeface="+mn-lt"/>
                <a:ea typeface="+mn-ea"/>
                <a:cs typeface="+mn-cs"/>
              </a:rPr>
              <a:t>5.030.</a:t>
            </a:r>
            <a:r>
              <a:rPr kumimoji="1" lang="ja-JP" altLang="ja-JP" sz="1200" b="1" kern="1200" dirty="0" smtClean="0">
                <a:solidFill>
                  <a:schemeClr val="tx1"/>
                </a:solidFill>
                <a:latin typeface="+mn-lt"/>
                <a:ea typeface="+mn-ea"/>
                <a:cs typeface="+mn-cs"/>
              </a:rPr>
              <a:t>をお読みいただければお解りのように、事実上不可能に近いものになっております。しかも、いったん決定されたものについては、理事といえども反対意見は表記されますが、それを覆すことはできません。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ＲＩ理事会は、現会長と協力して、ＲＩ戦略計画とＲＩ会長の目標に沿ったＲＩ理事会の達成目標を設定しなければならないと同時に、ＲＩ戦略計画に関する理事会決定は、規定審議会に関係なく、いつでも変更することが出来るのが現状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＊ＲＩ戦略計画委員会は、先ほどお話ししましたように、２００４年規定審議会制定案０４－２１７が採択されることによってＲＩ理事会直轄の特別委員会としてＲＩ細則</a:t>
            </a:r>
            <a:r>
              <a:rPr kumimoji="1" lang="en-US" altLang="ja-JP" sz="1200" b="1" kern="1200" dirty="0" smtClean="0">
                <a:solidFill>
                  <a:schemeClr val="tx1"/>
                </a:solidFill>
                <a:latin typeface="+mn-lt"/>
                <a:ea typeface="+mn-ea"/>
                <a:cs typeface="+mn-cs"/>
              </a:rPr>
              <a:t>16.100</a:t>
            </a:r>
            <a:r>
              <a:rPr kumimoji="1" lang="ja-JP" altLang="ja-JP" sz="1200" b="1" kern="1200" dirty="0" smtClean="0">
                <a:solidFill>
                  <a:schemeClr val="tx1"/>
                </a:solidFill>
                <a:latin typeface="+mn-lt"/>
                <a:ea typeface="+mn-ea"/>
                <a:cs typeface="+mn-cs"/>
              </a:rPr>
              <a:t>に規定されました。設立当初、元会長、現任の理事、ロータリー財団管理委員はメンバーになれませんでした。しかし、２０１０年規定審議会制定案１０</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１７３の採択により、２名のＲＩ理事をメンバーすることができるようになり、更に、２０１３年規定審議会制定案１３－１１３の採択により、財団管理委員もメンバーになれるようになりました。来年の２０１６年規定審議会制定案１６－９３では</a:t>
            </a:r>
            <a:r>
              <a:rPr kumimoji="1" lang="ja-JP" altLang="en-US"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定数を６名から８名に変更すると同時に、２名の財団管理委員をメンバーに加える案が予定されています。これまでの委員会構成メンバーに関する制定案は、全てＲＩ理事会の提案によるものです。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＊そして委員には、ロータリー財団委員が加わり、ＲＩ戦略計画の立案、ＲＩ及び</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またはロータリー財団のプログラムと活動、および財務管理等に精通した委員を選出するという制定案が出されます。 </a:t>
            </a:r>
            <a:endParaRPr kumimoji="1" lang="ja-JP" altLang="ja-JP" sz="1200" kern="1200" dirty="0" smtClean="0">
              <a:solidFill>
                <a:schemeClr val="tx1"/>
              </a:solidFill>
              <a:latin typeface="+mn-lt"/>
              <a:ea typeface="+mn-ea"/>
              <a:cs typeface="+mn-cs"/>
            </a:endParaRPr>
          </a:p>
          <a:p>
            <a:r>
              <a:rPr kumimoji="1" lang="en-US" altLang="ja-JP" sz="1200" b="1"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＊今後</a:t>
            </a:r>
            <a:r>
              <a:rPr kumimoji="1" lang="ja-JP" altLang="en-US" sz="1200" b="1" kern="1200" dirty="0" smtClean="0">
                <a:solidFill>
                  <a:schemeClr val="tx1"/>
                </a:solidFill>
                <a:latin typeface="+mn-lt"/>
                <a:ea typeface="+mn-ea"/>
                <a:cs typeface="+mn-cs"/>
              </a:rPr>
              <a:t>ことですが</a:t>
            </a:r>
            <a:r>
              <a:rPr kumimoji="1" lang="ja-JP" altLang="ja-JP" sz="1200" b="1" kern="1200" dirty="0" smtClean="0">
                <a:solidFill>
                  <a:schemeClr val="tx1"/>
                </a:solidFill>
                <a:latin typeface="+mn-lt"/>
                <a:ea typeface="+mn-ea"/>
                <a:cs typeface="+mn-cs"/>
              </a:rPr>
              <a:t>、ＲＩ理事会とロータリー財団委員会は、より一層強力な関係となり、戦略計画委員会からの提案を検討することによって、近々国際ロータリーとロータリー財団の共同目標が設定されることになると思い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ロータリー運動の担い手はあくまで一人ひとりのロータリアンです。あまりにも細部にわたる目標と施策が提示されることによって、任意であるものが、半強制的なものとなり得ます。特に、ロータリー財団１００周年に向けて、会員の増強の施策と寄付金の要請の施策がますます増えてくると推測致します。 </a:t>
            </a:r>
            <a:endParaRPr kumimoji="1" lang="ja-JP" altLang="ja-JP" sz="1200" kern="1200" dirty="0" smtClean="0">
              <a:solidFill>
                <a:schemeClr val="tx1"/>
              </a:solidFill>
              <a:latin typeface="+mn-lt"/>
              <a:ea typeface="+mn-ea"/>
              <a:cs typeface="+mn-cs"/>
            </a:endParaRPr>
          </a:p>
          <a:p>
            <a:r>
              <a:rPr kumimoji="1" lang="en-US" altLang="ja-JP" sz="1200" b="1"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　</a:t>
            </a:r>
            <a:endParaRPr kumimoji="1" lang="en-US" altLang="ja-JP" b="1" dirty="0" smtClean="0"/>
          </a:p>
        </p:txBody>
      </p:sp>
      <p:sp>
        <p:nvSpPr>
          <p:cNvPr id="4" name="スライド番号プレースホルダ 3"/>
          <p:cNvSpPr>
            <a:spLocks noGrp="1"/>
          </p:cNvSpPr>
          <p:nvPr>
            <p:ph type="sldNum" sz="quarter" idx="10"/>
          </p:nvPr>
        </p:nvSpPr>
        <p:spPr/>
        <p:txBody>
          <a:bodyPr/>
          <a:lstStyle/>
          <a:p>
            <a:fld id="{6C4C42A7-B942-4189-9866-71090890C180}" type="slidenum">
              <a:rPr kumimoji="1" lang="ja-JP" altLang="en-US" smtClean="0"/>
              <a:pPr/>
              <a:t>10</a:t>
            </a:fld>
            <a:endParaRPr kumimoji="1" lang="ja-JP"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b="1" kern="1200" dirty="0" smtClean="0">
                <a:solidFill>
                  <a:schemeClr val="tx1"/>
                </a:solidFill>
                <a:latin typeface="+mn-lt"/>
                <a:ea typeface="+mn-ea"/>
                <a:cs typeface="+mn-cs"/>
              </a:rPr>
              <a:t>　むすびあたり、</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国際ロータリーの組織の再編成に対しては、２０１６年規定審議会理事会提案にあるように、今後、緩和される傾向にあります。会員やクラブの形態などの変化は、クラブの裁量権で決められることになります。従って、クラブは、会員の合意形成を基に、独自のアイデンティティーを持つことが重要となり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そして、国際ロータリーの理念の再編成に対しては、ロータリアン一人ひとりが、地域社会のリーダーとして自信を持ち、孤立を恐れず、しっかりした正確な判断のできる主体性を持つことが大切になります。　　　　　　　　　　　　　　　ご静聴ありがとうございました。　　　</a:t>
            </a:r>
            <a:endParaRPr kumimoji="1" lang="ja-JP" altLang="en-US" b="0" dirty="0"/>
          </a:p>
        </p:txBody>
      </p:sp>
      <p:sp>
        <p:nvSpPr>
          <p:cNvPr id="4" name="スライド番号プレースホルダ 3"/>
          <p:cNvSpPr>
            <a:spLocks noGrp="1"/>
          </p:cNvSpPr>
          <p:nvPr>
            <p:ph type="sldNum" sz="quarter" idx="10"/>
          </p:nvPr>
        </p:nvSpPr>
        <p:spPr/>
        <p:txBody>
          <a:bodyPr/>
          <a:lstStyle/>
          <a:p>
            <a:fld id="{6C4C42A7-B942-4189-9866-71090890C180}" type="slidenum">
              <a:rPr kumimoji="1" lang="ja-JP" altLang="en-US" smtClean="0"/>
              <a:pPr/>
              <a:t>11</a:t>
            </a:fld>
            <a:endParaRPr kumimoji="1" lang="ja-JP"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700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smtClean="0">
                <a:solidFill>
                  <a:schemeClr val="tx1"/>
                </a:solidFill>
                <a:latin typeface="+mn-lt"/>
                <a:ea typeface="+mn-ea"/>
                <a:cs typeface="+mn-cs"/>
              </a:rPr>
              <a:t>＊</a:t>
            </a:r>
            <a:r>
              <a:rPr kumimoji="1" lang="ja-JP" altLang="en-US" sz="1200" b="0" kern="1200" dirty="0" smtClean="0">
                <a:solidFill>
                  <a:schemeClr val="tx1"/>
                </a:solidFill>
                <a:latin typeface="+mn-lt"/>
                <a:ea typeface="+mn-ea"/>
                <a:cs typeface="+mn-cs"/>
              </a:rPr>
              <a:t>２０１３年の規定審議会では、スライドにある様なロータリーの目的に青少年に関する第５項を追加する制定案が２件（１３－６４、１３－６５）提出されました。共に議論の末、ＲＩ理事会付託となりました。今回、２つの制定案とは全く文面の異なる制定案がＲＩ理事会提案として出されました。</a:t>
            </a:r>
            <a:endParaRPr kumimoji="1" lang="en-US" altLang="ja-JP" sz="1200" b="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tx1"/>
                </a:solidFill>
                <a:latin typeface="+mn-lt"/>
                <a:ea typeface="+mn-ea"/>
                <a:cs typeface="+mn-cs"/>
              </a:rPr>
              <a:t>付託された案が、度に様な協議を経て、</a:t>
            </a:r>
            <a:r>
              <a:rPr kumimoji="1" lang="en-US" altLang="ja-JP" sz="1200" b="0" kern="1200" dirty="0" smtClean="0">
                <a:solidFill>
                  <a:schemeClr val="tx1"/>
                </a:solidFill>
                <a:latin typeface="+mn-lt"/>
                <a:ea typeface="+mn-ea"/>
                <a:cs typeface="+mn-cs"/>
              </a:rPr>
              <a:t>RI</a:t>
            </a:r>
            <a:r>
              <a:rPr kumimoji="1" lang="ja-JP" altLang="en-US" sz="1200" b="0" kern="1200" dirty="0" smtClean="0">
                <a:solidFill>
                  <a:schemeClr val="tx1"/>
                </a:solidFill>
                <a:latin typeface="+mn-lt"/>
                <a:ea typeface="+mn-ea"/>
                <a:cs typeface="+mn-cs"/>
              </a:rPr>
              <a:t>理事会に案となったのか、全く説明がなされていません。</a:t>
            </a:r>
            <a:endParaRPr kumimoji="1" lang="en-US" altLang="ja-JP" sz="1200" b="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tx1"/>
                </a:solidFill>
                <a:latin typeface="+mn-lt"/>
                <a:ea typeface="+mn-ea"/>
                <a:cs typeface="+mn-cs"/>
              </a:rPr>
              <a:t>規定審議会での提出側の主な論点は、ＲＩ定款、クラブ定款に５大奉仕部門があるが、ロータリーの目的は４項目だけである、というもので、五大奉仕部門とロータリーの目的とのそれぞれの項目の関係をパレレルなものと考えている。この点何等理事会は見解を明らかにしていない。</a:t>
            </a:r>
            <a:endParaRPr kumimoji="1" lang="en-US" altLang="ja-JP" sz="1200" b="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smtClean="0">
                <a:solidFill>
                  <a:schemeClr val="tx1"/>
                </a:solidFill>
                <a:latin typeface="+mn-lt"/>
                <a:ea typeface="+mn-ea"/>
                <a:cs typeface="+mn-cs"/>
              </a:rPr>
              <a:t>＊</a:t>
            </a:r>
            <a:r>
              <a:rPr kumimoji="1" lang="ja-JP" altLang="en-US" sz="1200" b="0" kern="1200" dirty="0" smtClean="0">
                <a:solidFill>
                  <a:schemeClr val="tx1"/>
                </a:solidFill>
                <a:latin typeface="+mn-lt"/>
                <a:ea typeface="+mn-ea"/>
                <a:cs typeface="+mn-cs"/>
              </a:rPr>
              <a:t>実は、ＲＩ理事会はロータリーの目的についてどのように考えているのかを質す意味で、</a:t>
            </a:r>
            <a:r>
              <a:rPr kumimoji="1" lang="ja-JP" altLang="en-US" sz="1200" kern="1200" dirty="0" smtClean="0">
                <a:solidFill>
                  <a:schemeClr val="tx1"/>
                </a:solidFill>
                <a:latin typeface="+mn-lt"/>
                <a:ea typeface="+mn-ea"/>
                <a:cs typeface="+mn-cs"/>
              </a:rPr>
              <a:t>先月９月の初め、前橋ロータリークラブからＲＩ理事会に対し請願書が出されました。その内容を要約しますと、この５つの基本理念の位置付けの中で、また五大奉仕部門との関係で、ＲＩ理事会は「ロータリーの目的」をどう考えているのか、２０１６年規定審議会までにＲＩ理事会の見解と立場を明確にしてほしいという請願が出されています。</a:t>
            </a:r>
            <a:endParaRPr kumimoji="1" lang="en-US" altLang="ja-JP" sz="1200" kern="120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43D3AB8B-A68C-460B-9B40-B5A66B5CFF32}" type="slidenum">
              <a:rPr kumimoji="1" lang="ja-JP" altLang="en-US" smtClean="0"/>
              <a:pPr/>
              <a:t>13</a:t>
            </a:fld>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b="1" kern="1200" dirty="0" smtClean="0">
                <a:solidFill>
                  <a:schemeClr val="tx1"/>
                </a:solidFill>
                <a:latin typeface="+mn-lt"/>
                <a:ea typeface="+mn-ea"/>
                <a:cs typeface="+mn-cs"/>
              </a:rPr>
              <a:t>＊昨年のものは、既にお読みいただいていると思いますが、その内容を要約しますと、２００１年規定審議会で、ＲＩ理事会提案として出された３つの制定案が採択されることによって、ロータリーの組織の基本的な要素である「会員」「クラブ」その集合体である「地区／ゾーン」が、本質的な部分で変化したということを書かせていただきました。</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＊この「国際ロータリー組織の再編成」は今もなお継続中ですが、基本的には、この３つの採択制定案によって、既に方向付けられたと言って良いと思います。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＊今後明らかになると思われますが、現在進行中の試験的プログラムとの関係で、新たな会員として、準会員や法人会員等が検討され、クラブとしては、革新性と柔軟性のあるクラブが検討されています。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来年の２０１６年規定審議会次第では、会員資格と職業分類に柔軟性を認めるという意味で、新たな種類の正会員をクラブが任意に選挙できることを認めたり、例会や出席に関して柔軟性を持たせるという意味で、これまでのＥクラブや衛星クラブとは異なる様々な内容と形態を持つクラブ、例えば、例会の回数がクラブによって違ったり、参加を重視する奉仕プロジェクトを例会としたりするクラブが誕生するかもしれません。</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＊来年の規定審議会の立法案集日本語版は、近々皆さんのお手元に地区代表議員を通じて届けられると思います。</a:t>
            </a:r>
            <a:endParaRPr kumimoji="1" lang="ja-JP" altLang="ja-JP" sz="1200" kern="1200" dirty="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43D3AB8B-A68C-460B-9B40-B5A66B5CFF32}"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70000" lnSpcReduction="20000"/>
          </a:bodyPr>
          <a:lstStyle/>
          <a:p>
            <a:r>
              <a:rPr kumimoji="1" lang="ja-JP" altLang="ja-JP" sz="1200" b="1" kern="1200" dirty="0" smtClean="0">
                <a:solidFill>
                  <a:schemeClr val="tx1"/>
                </a:solidFill>
                <a:latin typeface="+mn-lt"/>
                <a:ea typeface="+mn-ea"/>
                <a:cs typeface="+mn-cs"/>
              </a:rPr>
              <a:t>＊実は、昨年４月に投稿した拙文の最後で、本日のテーマと関係のあることに触れております。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後ほど詳しくお話ししますが、２００４年規定審議会で、ＲＩ理事会提案として出されたこのスライドにあるこの３つの立法案が、現在の国際ロータリーの戦略計画の元となっており、これが採択されたことによって、「国際ロータリー理念の再編成」が、具体的に始まったことを示唆したつもり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＊組織の再編成は、会員の量的かつ質的な歴史的変化に因る、組織の維持・保全のための、ある意味で必然的なものでした。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ＲＩ理事会はこの組織の必然的な変化を説明し、整合性を保つ理念を考えだす必要に迫られました。これこそが、今尚変化し続けている国際ロータリーの戦略計画です。国際ロータリーの戦略計画を、以前の長期計画を含め、これから「ＲＩ戦略計画」と呼ばせて頂き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２００４年から今日までの１０年余りの間に、ＲＩ戦略計画は、その内容が何度か修正され、新たな理念が生み出されております。このＲＩ戦略計画の変化の中にこそ、一連のＲＩ理事会の決定を通じて、ロータリーの理念の変化を窺い知ることができるの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初めの頃は、何故、８０年間変更されなかった国際ロータリーの目的を、敢えて変更する必要があったのか理解できませんでした。しかし､皆さんご存じかどうか知りませんが、最近、ＲＩ戦略計画に４番目の優先項目とそれに付随する４つの目標が追加されたこと、そして２０１６年規定審議会にＲＩ理事会から提案されるいくつかの立法案を知ることによって、目から鱗が取れたように、一連のＲＩ理事会決定によって、国際ロータリーの理念が変わりつつあること</a:t>
            </a:r>
            <a:r>
              <a:rPr kumimoji="1" lang="ja-JP" altLang="en-US" sz="1200" b="1" kern="1200" dirty="0" smtClean="0">
                <a:solidFill>
                  <a:schemeClr val="tx1"/>
                </a:solidFill>
                <a:latin typeface="+mn-lt"/>
                <a:ea typeface="+mn-ea"/>
                <a:cs typeface="+mn-cs"/>
              </a:rPr>
              <a:t>を</a:t>
            </a:r>
            <a:r>
              <a:rPr kumimoji="1" lang="ja-JP" altLang="ja-JP" sz="1200" b="1" kern="1200" dirty="0" smtClean="0">
                <a:solidFill>
                  <a:schemeClr val="tx1"/>
                </a:solidFill>
                <a:latin typeface="+mn-lt"/>
                <a:ea typeface="+mn-ea"/>
                <a:cs typeface="+mn-cs"/>
              </a:rPr>
              <a:t>確信いたしました。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ロータリーにおいて最も本質的なことは、ロータリー運動の主役は誰かであります。変化の本質的部分として、ロータリー運動（活動）の主役が、ロータリアン個人から、クラブや地区に変化し、更にＲＩ理事会とロータリー財団管理委員会が主導する国際ロータリーに変化してきているように思え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＊後ほどお話ししますが、国際ロータリーの目的とロータリーの目的は、明確に区別しなければなりません。</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＊ロータリーの目的は、ロータリアン個人に宛てたものであり、クラブや地区に宛てたものではありません。ましてや国際ロータリーに宛てたものではありません。</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＊それこそ杞憂であれば良いのですが、ロータリーの目的と５大奉仕部門との関係がどうなるかにも依りますが、ロータリーの目的が今後変更される可能性が出てきました。</a:t>
            </a:r>
            <a:r>
              <a:rPr kumimoji="1" lang="en-US" altLang="ja-JP" sz="1200" b="1"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ところで、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＊人間の身体の変化は目で見れば解ります。しかし人間の思考＝思いや考え＝の変化は、当初、頭の中でのことですから、その過程や変化を目で見ることはできません。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＊組織の再編成は人間の身体のように、それなりにその変化を理解することが出来ます。例えば　会員種類がどのように変化してきたか、今は所謂主婦でも会員になれることで、その変化を具体的に知ることができます。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＊理念の再編成は、人間の思考のように、なかなかその変化は把握しづらいものです。言葉や文章の形になってはじめて、その変化を、どうにか窺い知ることができるくらいです。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れから、いくつかの事例を挙げることになりますが、国際ロータリーの理念の再編成を理解していただけるか自信がありません。疑問に思うことが多々あると思います。是非、後ほど、懇親会の席で質問なり、ご批判なりをしていただきたいと思います</a:t>
            </a:r>
            <a:endParaRPr kumimoji="1" lang="ja-JP" altLang="en-US" dirty="0"/>
          </a:p>
        </p:txBody>
      </p:sp>
      <p:sp>
        <p:nvSpPr>
          <p:cNvPr id="4" name="スライド番号プレースホルダ 3"/>
          <p:cNvSpPr>
            <a:spLocks noGrp="1"/>
          </p:cNvSpPr>
          <p:nvPr>
            <p:ph type="sldNum" sz="quarter" idx="10"/>
          </p:nvPr>
        </p:nvSpPr>
        <p:spPr/>
        <p:txBody>
          <a:bodyPr/>
          <a:lstStyle/>
          <a:p>
            <a:fld id="{6C4C42A7-B942-4189-9866-71090890C180}" type="slidenum">
              <a:rPr kumimoji="1" lang="ja-JP" altLang="en-US" smtClean="0"/>
              <a:pPr/>
              <a:t>3</a:t>
            </a:fld>
            <a:endParaRPr kumimoji="1"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b="1" kern="1200" dirty="0" smtClean="0">
                <a:solidFill>
                  <a:schemeClr val="tx1"/>
                </a:solidFill>
                <a:latin typeface="+mn-lt"/>
                <a:ea typeface="+mn-ea"/>
                <a:cs typeface="+mn-cs"/>
              </a:rPr>
              <a:t>＊前置きが長くなりました。徐々に本題に入ろうと思います。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＊この表題「いい加減な文献　手続要覧」に見覚えのある方がおられると思います。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＊そうです、田中先生の炉辺談話の中の２００７年に書かれた小論文の表題です。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＊要約させていただきますと、性別限定用語が使用禁止になったことで、２３－３４決議の中から</a:t>
            </a:r>
            <a:r>
              <a:rPr kumimoji="1" lang="en-US" altLang="ja-JP" sz="1200" b="1" kern="1200" dirty="0" smtClean="0">
                <a:solidFill>
                  <a:schemeClr val="tx1"/>
                </a:solidFill>
                <a:latin typeface="+mn-lt"/>
                <a:ea typeface="+mn-ea"/>
                <a:cs typeface="+mn-cs"/>
              </a:rPr>
              <a:t>He profits most who serves best</a:t>
            </a:r>
            <a:r>
              <a:rPr kumimoji="1" lang="ja-JP" altLang="ja-JP" sz="1200" b="1" kern="1200" dirty="0" smtClean="0">
                <a:solidFill>
                  <a:schemeClr val="tx1"/>
                </a:solidFill>
                <a:latin typeface="+mn-lt"/>
                <a:ea typeface="+mn-ea"/>
                <a:cs typeface="+mn-cs"/>
              </a:rPr>
              <a:t>が手続要覧から抹消されたことに対して、国際大会で決議されたものを理事会が勝手に変更し、そのまま事務局が抹消するような手続要覧に</a:t>
            </a:r>
            <a:r>
              <a:rPr kumimoji="1" lang="ja-JP" altLang="ja-JP" sz="1200" b="1" kern="1200" dirty="0" err="1" smtClean="0">
                <a:solidFill>
                  <a:schemeClr val="tx1"/>
                </a:solidFill>
                <a:latin typeface="+mn-lt"/>
                <a:ea typeface="+mn-ea"/>
                <a:cs typeface="+mn-cs"/>
              </a:rPr>
              <a:t>頼るの</a:t>
            </a:r>
            <a:r>
              <a:rPr kumimoji="1" lang="ja-JP" altLang="ja-JP" sz="1200" b="1" kern="1200" dirty="0" smtClean="0">
                <a:solidFill>
                  <a:schemeClr val="tx1"/>
                </a:solidFill>
                <a:latin typeface="+mn-lt"/>
                <a:ea typeface="+mn-ea"/>
                <a:cs typeface="+mn-cs"/>
              </a:rPr>
              <a:t>はやめましょう、というものでした。</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＊いつから手続要覧がいい加減で、当てにならないものになったのでしょうか。　私見ですが、２００１年度版から、それまでの手続要覧と違ってきたように思います。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１９９８年の手続要覧までは、３年毎の規定審議会で改定された箇所、あるいは３年間の間でＲＩ理事会が決定し、または財団管理委員会が決定した箇所には、全てではありませんが、下線が引かれ、ひと目でどこがどのように変わったか解りました。従って、とても解りやすく、その限りで信頼の置けるものでした。</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今は全く状況が違っています。２００１年手続要覧から変更部分の下線はなくなりました。最近では、毎回のＲＩ理事会決定が、その都度ロータリー章典に反映することになったため、理事会決定が変わるたびにロータリー章典も目まぐるしく変わってい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＊そんな理由からなのでしょうか、２０１３年手続要覧の巻頭部分、目次裏の「参考文献について」には､スライドにある文章が書かれております。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手続要覧の白いページは、ＲＩの方針の非公式な要約である。ＲＩの方針には常に変更が加えられるため､手続要覧の白いページが必ずしも最新のＲＩの方針と一致しない場合がある｣と。このような注釈は、今までの手続要覧にはありませんで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ＲＩ組織規定、つまりＲＩ定款・細則・標準ロータリークラブ定款は、３年に一度の規定審議会によってでしか変更することができないので、規定審議会のあとに公表される「決定報告書」と比較すれば、どこが変わったか理解できます。しかし、最新のＲＩの方針の変化をロータリー章典から探し出すのは神業に近いこと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＊最近のロータリー章典がどのように更新されるか、簡単にお話ししますと、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ロータリー章典に拠れば「事務総長は、毎回の理事会の終わりに、その会合で採択された決定を確認し、章典に追加すべき決定がリストアップされた報告書を、次回の理事会に提出する」ことが要請されています（</a:t>
            </a:r>
            <a:r>
              <a:rPr kumimoji="1" lang="en-US" altLang="ja-JP" sz="1200" b="1" kern="1200" dirty="0" smtClean="0">
                <a:solidFill>
                  <a:schemeClr val="tx1"/>
                </a:solidFill>
                <a:latin typeface="+mn-lt"/>
                <a:ea typeface="+mn-ea"/>
                <a:cs typeface="+mn-cs"/>
              </a:rPr>
              <a:t>49.060.</a:t>
            </a:r>
            <a:r>
              <a:rPr kumimoji="1" lang="ja-JP" altLang="ja-JP" sz="1200" b="1" kern="1200" dirty="0" smtClean="0">
                <a:solidFill>
                  <a:schemeClr val="tx1"/>
                </a:solidFill>
                <a:latin typeface="+mn-lt"/>
                <a:ea typeface="+mn-ea"/>
                <a:cs typeface="+mn-cs"/>
              </a:rPr>
              <a:t>）。この報告書が「ロータリー章典の最新版</a:t>
            </a:r>
            <a:r>
              <a:rPr kumimoji="1" lang="en-US" altLang="ja-JP" sz="1200" b="1" kern="1200" dirty="0" smtClean="0">
                <a:solidFill>
                  <a:schemeClr val="tx1"/>
                </a:solidFill>
                <a:latin typeface="+mn-lt"/>
                <a:ea typeface="+mn-ea"/>
                <a:cs typeface="+mn-cs"/>
              </a:rPr>
              <a:t>Updates to the Rotary Code of Policies</a:t>
            </a:r>
            <a:r>
              <a:rPr kumimoji="1" lang="ja-JP" altLang="ja-JP" sz="1200" b="1" kern="1200" dirty="0" smtClean="0">
                <a:solidFill>
                  <a:schemeClr val="tx1"/>
                </a:solidFill>
                <a:latin typeface="+mn-lt"/>
                <a:ea typeface="+mn-ea"/>
                <a:cs typeface="+mn-cs"/>
              </a:rPr>
              <a:t>」として、理事会で再度検討され、決定されたものがロータリー章典で更新されるということになっております。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＊しかもほとんどの場合、その提案書の具体的内容が書かれた付属資料（</a:t>
            </a:r>
            <a:r>
              <a:rPr kumimoji="1" lang="en-US" altLang="ja-JP" sz="1200" b="1" kern="1200" dirty="0" smtClean="0">
                <a:solidFill>
                  <a:schemeClr val="tx1"/>
                </a:solidFill>
                <a:latin typeface="+mn-lt"/>
                <a:ea typeface="+mn-ea"/>
                <a:cs typeface="+mn-cs"/>
              </a:rPr>
              <a:t>APPENDIX</a:t>
            </a:r>
            <a:r>
              <a:rPr kumimoji="1" lang="ja-JP" altLang="ja-JP" sz="1200" b="1" kern="1200" dirty="0" smtClean="0">
                <a:solidFill>
                  <a:schemeClr val="tx1"/>
                </a:solidFill>
                <a:latin typeface="+mn-lt"/>
                <a:ea typeface="+mn-ea"/>
                <a:cs typeface="+mn-cs"/>
              </a:rPr>
              <a:t>）は、公開されません。その後、改定される最新の英文のロータリー章典を確認しながら、どこが変更されたのか探がし当てるしかないのです。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ような状況で、日本のロータリアンが、ＲＩ理事会議事録やロータリー章典から、ＲＩの方針やその変化を知ることができるでしょうか。私たちは今、このような環境に置かれているということを充分認識しておく必要があり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＊ＲＩの基本的理念に関しても、このような環境の下で決定され、ある意味で、単に結果を知らされているだけであるということを認識しておく必要があります。</a:t>
            </a:r>
            <a:endParaRPr kumimoji="1" lang="en-US" altLang="ja-JP" sz="1200" b="0" kern="120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6C4C42A7-B942-4189-9866-71090890C180}"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b="1" kern="1200" dirty="0" smtClean="0">
                <a:solidFill>
                  <a:schemeClr val="tx1"/>
                </a:solidFill>
                <a:latin typeface="+mn-lt"/>
                <a:ea typeface="+mn-ea"/>
                <a:cs typeface="+mn-cs"/>
              </a:rPr>
              <a:t>＊最近の理事会決定との関係で、基本理念についてお話しします。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＊２０１３年手続要覧 第６章に、新たに 「基本理念</a:t>
            </a:r>
            <a:r>
              <a:rPr kumimoji="1" lang="en-US" altLang="ja-JP" sz="1200" b="1" kern="1200" dirty="0" smtClean="0">
                <a:solidFill>
                  <a:schemeClr val="tx1"/>
                </a:solidFill>
                <a:latin typeface="+mn-lt"/>
                <a:ea typeface="+mn-ea"/>
                <a:cs typeface="+mn-cs"/>
              </a:rPr>
              <a:t>Guiding Principles</a:t>
            </a:r>
            <a:r>
              <a:rPr kumimoji="1" lang="ja-JP" altLang="ja-JP" sz="1200" b="1" kern="1200" dirty="0" smtClean="0">
                <a:solidFill>
                  <a:schemeClr val="tx1"/>
                </a:solidFill>
                <a:latin typeface="+mn-lt"/>
                <a:ea typeface="+mn-ea"/>
                <a:cs typeface="+mn-cs"/>
              </a:rPr>
              <a:t>」が設けられました。そして、５つの基本理念として「四つのテスト」「ロータリーの目的」｢国際ロータリーの使命」「ロータリー財団の使命」「中核的価値観」が並列的に「ひとくくり」にされております。それらがどのような関係にあり、どれが上位理念なのか、説明がありません。「ロータリーの目的」が、ほかの理念と同じように取り扱われているように思え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＊今のＲＩ理事会は「ロータリーの目的」をどのようなものと考えているのでしょうか。</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ロータリーの目的」は１９３５年メキシコ･シティ国際大会で現在の４項目になって以来８０年間、ほとんど変わっておりません。「四つのテスト」も、２０１０年まで、手続要覧の職業奉仕の項目の中に６０年以上にわたり掲載され続けてきま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他方、「国際ロータリーの使命」は１９９１年ＲＩ理事会で初めて決定され、１９９６年と２０００年に変更され、ＲＩ戦略計画が発表されてからも３回も変わっています。「ロータリー財団の使命」は１９９５年に財団の目的の中にはじめて取り入れられ、これも何回も変わっています。ましてや「中核的価値観」は考えだされて１０年経っておりません。当時ＲＩ長期計画の「７つの優先項目と目標」や「使命とビジョン」と共に、２００７年６月の理事会で承認され、ソルトレイクシティー国際大会で発表されたもの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＊この５つの基本理念については、それらが生まれた歴史的背景や経緯、更にはその本質的意味には全く触れられておりません。 </a:t>
            </a:r>
            <a:endParaRPr kumimoji="1" lang="ja-JP" altLang="ja-JP" sz="1200" kern="1200" dirty="0" smtClean="0">
              <a:solidFill>
                <a:schemeClr val="tx1"/>
              </a:solidFill>
              <a:latin typeface="+mn-lt"/>
              <a:ea typeface="+mn-ea"/>
              <a:cs typeface="+mn-cs"/>
            </a:endParaRPr>
          </a:p>
          <a:p>
            <a:endParaRPr kumimoji="1" lang="en-US" altLang="ja-JP" sz="1200" kern="120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6C4C42A7-B942-4189-9866-71090890C180}"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b="1" kern="1200" dirty="0" smtClean="0">
                <a:solidFill>
                  <a:schemeClr val="tx1"/>
                </a:solidFill>
                <a:latin typeface="+mn-lt"/>
                <a:ea typeface="+mn-ea"/>
                <a:cs typeface="+mn-cs"/>
              </a:rPr>
              <a:t>＊この５つの基本理念がどのような歴史的背景の下で生まれ、どのような意味をもっているのか、という意味で、ＲＩ戦略計画と「国際ロータリーの使命」との関係についてお話しさせていただきます。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＊資料１－「国際ロータリーの使命とＲＩ戦略計画の関係」をご参照下さい。</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＊国際ロータリーの使命は、私の知る限り、その文言を何度か変えながら、２００３年５月までは本文単独で、２０１０年１１月までは、スライドにあるように項目を加えて、ロータリー章典</a:t>
            </a:r>
            <a:r>
              <a:rPr kumimoji="1" lang="en-US" altLang="ja-JP" sz="1200" b="1" kern="1200" dirty="0" smtClean="0">
                <a:solidFill>
                  <a:schemeClr val="tx1"/>
                </a:solidFill>
                <a:latin typeface="+mn-lt"/>
                <a:ea typeface="+mn-ea"/>
                <a:cs typeface="+mn-cs"/>
              </a:rPr>
              <a:t>26.010 </a:t>
            </a:r>
            <a:r>
              <a:rPr kumimoji="1" lang="ja-JP" altLang="ja-JP" sz="1200" b="1" kern="1200" dirty="0" smtClean="0">
                <a:solidFill>
                  <a:schemeClr val="tx1"/>
                </a:solidFill>
                <a:latin typeface="+mn-lt"/>
                <a:ea typeface="+mn-ea"/>
                <a:cs typeface="+mn-cs"/>
              </a:rPr>
              <a:t>に「</a:t>
            </a:r>
            <a:r>
              <a:rPr kumimoji="1" lang="en-US" altLang="ja-JP" sz="1200" b="1" kern="1200" dirty="0" smtClean="0">
                <a:solidFill>
                  <a:schemeClr val="tx1"/>
                </a:solidFill>
                <a:latin typeface="+mn-lt"/>
                <a:ea typeface="+mn-ea"/>
                <a:cs typeface="+mn-cs"/>
              </a:rPr>
              <a:t>Mission of Rotary International</a:t>
            </a:r>
            <a:r>
              <a:rPr kumimoji="1" lang="ja-JP" altLang="ja-JP" sz="1200" b="1" kern="1200" dirty="0" smtClean="0">
                <a:solidFill>
                  <a:schemeClr val="tx1"/>
                </a:solidFill>
                <a:latin typeface="+mn-lt"/>
                <a:ea typeface="+mn-ea"/>
                <a:cs typeface="+mn-cs"/>
              </a:rPr>
              <a:t>」として掲載され続けておりました。</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＊２０１１年１月のロータリー章典で、この</a:t>
            </a:r>
            <a:r>
              <a:rPr kumimoji="1" lang="en-US" altLang="ja-JP" sz="1200" b="1" kern="1200" dirty="0" smtClean="0">
                <a:solidFill>
                  <a:schemeClr val="tx1"/>
                </a:solidFill>
                <a:latin typeface="+mn-lt"/>
                <a:ea typeface="+mn-ea"/>
                <a:cs typeface="+mn-cs"/>
              </a:rPr>
              <a:t>26.010.</a:t>
            </a:r>
            <a:r>
              <a:rPr kumimoji="1" lang="ja-JP" altLang="ja-JP" sz="1200" b="1" kern="1200" dirty="0" smtClean="0">
                <a:solidFill>
                  <a:schemeClr val="tx1"/>
                </a:solidFill>
                <a:latin typeface="+mn-lt"/>
                <a:ea typeface="+mn-ea"/>
                <a:cs typeface="+mn-cs"/>
              </a:rPr>
              <a:t>は、「</a:t>
            </a:r>
            <a:r>
              <a:rPr kumimoji="1" lang="en-US" altLang="ja-JP" sz="1200" b="1" kern="1200" dirty="0" smtClean="0">
                <a:solidFill>
                  <a:schemeClr val="tx1"/>
                </a:solidFill>
                <a:latin typeface="+mn-lt"/>
                <a:ea typeface="+mn-ea"/>
                <a:cs typeface="+mn-cs"/>
              </a:rPr>
              <a:t>Rotary International Strategic Plan </a:t>
            </a:r>
            <a:r>
              <a:rPr kumimoji="1" lang="ja-JP" altLang="ja-JP" sz="1200" b="1" kern="1200" dirty="0" smtClean="0">
                <a:solidFill>
                  <a:schemeClr val="tx1"/>
                </a:solidFill>
                <a:latin typeface="+mn-lt"/>
                <a:ea typeface="+mn-ea"/>
                <a:cs typeface="+mn-cs"/>
              </a:rPr>
              <a:t>国際ロータリー戦略計画」にとって変わられました。そして、国際ロータリーの使命は、ロータリー章典</a:t>
            </a:r>
            <a:r>
              <a:rPr kumimoji="1" lang="en-US" altLang="ja-JP" sz="1200" b="1" kern="1200" dirty="0" smtClean="0">
                <a:solidFill>
                  <a:schemeClr val="tx1"/>
                </a:solidFill>
                <a:latin typeface="+mn-lt"/>
                <a:ea typeface="+mn-ea"/>
                <a:cs typeface="+mn-cs"/>
              </a:rPr>
              <a:t>26.010.2.</a:t>
            </a:r>
            <a:r>
              <a:rPr kumimoji="1" lang="ja-JP" altLang="ja-JP" sz="1200" b="1" kern="1200" dirty="0" smtClean="0">
                <a:solidFill>
                  <a:schemeClr val="tx1"/>
                </a:solidFill>
                <a:latin typeface="+mn-lt"/>
                <a:ea typeface="+mn-ea"/>
                <a:cs typeface="+mn-cs"/>
              </a:rPr>
              <a:t>に｢</a:t>
            </a:r>
            <a:r>
              <a:rPr kumimoji="1" lang="en-US" altLang="ja-JP" sz="1200" b="1" kern="1200" dirty="0" smtClean="0">
                <a:solidFill>
                  <a:schemeClr val="tx1"/>
                </a:solidFill>
                <a:latin typeface="+mn-lt"/>
                <a:ea typeface="+mn-ea"/>
                <a:cs typeface="+mn-cs"/>
              </a:rPr>
              <a:t>Mission Statement</a:t>
            </a:r>
            <a:r>
              <a:rPr kumimoji="1" lang="ja-JP" altLang="ja-JP" sz="1200" b="1" kern="1200" dirty="0" smtClean="0">
                <a:solidFill>
                  <a:schemeClr val="tx1"/>
                </a:solidFill>
                <a:latin typeface="+mn-lt"/>
                <a:ea typeface="+mn-ea"/>
                <a:cs typeface="+mn-cs"/>
              </a:rPr>
              <a:t>」として、その内容は、以前のものと一字一句変わらずに、タイトルだけ変えられ掲載されました。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＊私は、２０１０年１１月理事会決定３８号によって、この時、国際ロータリーの使命は、ＲＩ戦略計画の中に取り込まれたと考えています。しかも、１．の「</a:t>
            </a:r>
            <a:r>
              <a:rPr kumimoji="1" lang="en-US" altLang="ja-JP" sz="1200" b="1" kern="1200" dirty="0" smtClean="0">
                <a:solidFill>
                  <a:schemeClr val="tx1"/>
                </a:solidFill>
                <a:latin typeface="+mn-lt"/>
                <a:ea typeface="+mn-ea"/>
                <a:cs typeface="+mn-cs"/>
              </a:rPr>
              <a:t>Core Essence </a:t>
            </a:r>
            <a:r>
              <a:rPr kumimoji="1" lang="ja-JP" altLang="ja-JP" sz="1200" b="1" kern="1200" dirty="0" smtClean="0">
                <a:solidFill>
                  <a:schemeClr val="tx1"/>
                </a:solidFill>
                <a:latin typeface="+mn-lt"/>
                <a:ea typeface="+mn-ea"/>
                <a:cs typeface="+mn-cs"/>
              </a:rPr>
              <a:t>本質」と ３</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の「</a:t>
            </a:r>
            <a:r>
              <a:rPr kumimoji="1" lang="en-US" altLang="ja-JP" sz="1200" b="1" kern="1200" dirty="0" smtClean="0">
                <a:solidFill>
                  <a:schemeClr val="tx1"/>
                </a:solidFill>
                <a:latin typeface="+mn-lt"/>
                <a:ea typeface="+mn-ea"/>
                <a:cs typeface="+mn-cs"/>
              </a:rPr>
              <a:t>Core </a:t>
            </a:r>
            <a:r>
              <a:rPr kumimoji="1" lang="ja-JP" altLang="ja-JP" sz="1200" b="1" kern="1200" dirty="0" smtClean="0">
                <a:solidFill>
                  <a:schemeClr val="tx1"/>
                </a:solidFill>
                <a:latin typeface="+mn-lt"/>
                <a:ea typeface="+mn-ea"/>
                <a:cs typeface="+mn-cs"/>
              </a:rPr>
              <a:t>Ｖ</a:t>
            </a:r>
            <a:r>
              <a:rPr kumimoji="1" lang="en-US" altLang="ja-JP" sz="1200" b="1" kern="1200" dirty="0" err="1" smtClean="0">
                <a:solidFill>
                  <a:schemeClr val="tx1"/>
                </a:solidFill>
                <a:latin typeface="+mn-lt"/>
                <a:ea typeface="+mn-ea"/>
                <a:cs typeface="+mn-cs"/>
              </a:rPr>
              <a:t>alues</a:t>
            </a:r>
            <a:r>
              <a:rPr kumimoji="1" lang="en-US" altLang="ja-JP" sz="1200" b="1" kern="1200" dirty="0" smtClean="0">
                <a:solidFill>
                  <a:schemeClr val="tx1"/>
                </a:solidFill>
                <a:latin typeface="+mn-lt"/>
                <a:ea typeface="+mn-ea"/>
                <a:cs typeface="+mn-cs"/>
              </a:rPr>
              <a:t> </a:t>
            </a:r>
            <a:r>
              <a:rPr kumimoji="1" lang="ja-JP" altLang="ja-JP" sz="1200" b="1" kern="1200" dirty="0" smtClean="0">
                <a:solidFill>
                  <a:schemeClr val="tx1"/>
                </a:solidFill>
                <a:latin typeface="+mn-lt"/>
                <a:ea typeface="+mn-ea"/>
                <a:cs typeface="+mn-cs"/>
              </a:rPr>
              <a:t>中核的価値観」が新たに加</a:t>
            </a:r>
            <a:r>
              <a:rPr kumimoji="1" lang="ja-JP" altLang="ja-JP" sz="1200" b="1" kern="1200" dirty="0" err="1" smtClean="0">
                <a:solidFill>
                  <a:schemeClr val="tx1"/>
                </a:solidFill>
                <a:latin typeface="+mn-lt"/>
                <a:ea typeface="+mn-ea"/>
                <a:cs typeface="+mn-cs"/>
              </a:rPr>
              <a:t>わ</a:t>
            </a:r>
            <a:r>
              <a:rPr kumimoji="1" lang="ja-JP" altLang="ja-JP" sz="1200" b="1" kern="1200" dirty="0" smtClean="0">
                <a:solidFill>
                  <a:schemeClr val="tx1"/>
                </a:solidFill>
                <a:latin typeface="+mn-lt"/>
                <a:ea typeface="+mn-ea"/>
                <a:cs typeface="+mn-cs"/>
              </a:rPr>
              <a:t>えられました。</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a:t>
            </a:r>
            <a:r>
              <a:rPr kumimoji="1" lang="en-US" altLang="ja-JP" sz="1200" b="1" kern="1200" dirty="0" smtClean="0">
                <a:solidFill>
                  <a:schemeClr val="tx1"/>
                </a:solidFill>
                <a:latin typeface="+mn-lt"/>
                <a:ea typeface="+mn-ea"/>
                <a:cs typeface="+mn-cs"/>
              </a:rPr>
              <a:t>Core Essence </a:t>
            </a:r>
            <a:r>
              <a:rPr kumimoji="1" lang="ja-JP" altLang="ja-JP" sz="1200" b="1" kern="1200" dirty="0" smtClean="0">
                <a:solidFill>
                  <a:schemeClr val="tx1"/>
                </a:solidFill>
                <a:latin typeface="+mn-lt"/>
                <a:ea typeface="+mn-ea"/>
                <a:cs typeface="+mn-cs"/>
              </a:rPr>
              <a:t>本質」は２０１３年に削除されましたが、その後も、国際ロータリーの使命は「</a:t>
            </a:r>
            <a:r>
              <a:rPr kumimoji="1" lang="en-US" altLang="ja-JP" sz="1200" b="1" kern="1200" dirty="0" smtClean="0">
                <a:solidFill>
                  <a:schemeClr val="tx1"/>
                </a:solidFill>
                <a:latin typeface="+mn-lt"/>
                <a:ea typeface="+mn-ea"/>
                <a:cs typeface="+mn-cs"/>
              </a:rPr>
              <a:t>Mission Statement</a:t>
            </a:r>
            <a:r>
              <a:rPr kumimoji="1" lang="ja-JP" altLang="ja-JP" sz="1200" b="1" kern="1200" dirty="0" smtClean="0">
                <a:solidFill>
                  <a:schemeClr val="tx1"/>
                </a:solidFill>
                <a:latin typeface="+mn-lt"/>
                <a:ea typeface="+mn-ea"/>
                <a:cs typeface="+mn-cs"/>
              </a:rPr>
              <a:t>」として、ＲＩ戦略計画の中に、中核的価値観、優先項目と目標、と共に残され続けています。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スライドで注目し、ご記憶いただきたいことは、一つは、国際ロータリーの使命がＲＩ戦略計画の中に取り込まれたことです。もう一つは、２０１０年頃から、国際ロータリーの使命の英語の表現で、主語が「</a:t>
            </a:r>
            <a:r>
              <a:rPr kumimoji="1" lang="en-US" altLang="ja-JP" sz="1200" b="1" kern="1200" dirty="0" smtClean="0">
                <a:solidFill>
                  <a:schemeClr val="tx1"/>
                </a:solidFill>
                <a:latin typeface="+mn-lt"/>
                <a:ea typeface="+mn-ea"/>
                <a:cs typeface="+mn-cs"/>
              </a:rPr>
              <a:t>The Mission of Rotary International</a:t>
            </a:r>
            <a:r>
              <a:rPr kumimoji="1" lang="ja-JP" altLang="ja-JP" sz="1200" b="1" kern="1200" dirty="0" smtClean="0">
                <a:solidFill>
                  <a:schemeClr val="tx1"/>
                </a:solidFill>
                <a:latin typeface="+mn-lt"/>
                <a:ea typeface="+mn-ea"/>
                <a:cs typeface="+mn-cs"/>
              </a:rPr>
              <a:t>」 から「</a:t>
            </a:r>
            <a:r>
              <a:rPr kumimoji="1" lang="en-US" altLang="ja-JP" sz="1200" b="1" kern="1200" dirty="0" smtClean="0">
                <a:solidFill>
                  <a:schemeClr val="tx1"/>
                </a:solidFill>
                <a:latin typeface="+mn-lt"/>
                <a:ea typeface="+mn-ea"/>
                <a:cs typeface="+mn-cs"/>
              </a:rPr>
              <a:t>We</a:t>
            </a:r>
            <a:r>
              <a:rPr kumimoji="1" lang="ja-JP" altLang="ja-JP" sz="1200" b="1" kern="1200" dirty="0" smtClean="0">
                <a:solidFill>
                  <a:schemeClr val="tx1"/>
                </a:solidFill>
                <a:latin typeface="+mn-lt"/>
                <a:ea typeface="+mn-ea"/>
                <a:cs typeface="+mn-cs"/>
              </a:rPr>
              <a:t>」に変わったことです。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＊国際ロータリーの使命がＲＩ戦略計画の中に取り込まれたこと､英文の主語が｢</a:t>
            </a:r>
            <a:r>
              <a:rPr kumimoji="1" lang="en-US" altLang="ja-JP" sz="1200" b="1" kern="1200" dirty="0" smtClean="0">
                <a:solidFill>
                  <a:schemeClr val="tx1"/>
                </a:solidFill>
                <a:latin typeface="+mn-lt"/>
                <a:ea typeface="+mn-ea"/>
                <a:cs typeface="+mn-cs"/>
              </a:rPr>
              <a:t>Mission of Rotary International</a:t>
            </a:r>
            <a:r>
              <a:rPr kumimoji="1" lang="ja-JP" altLang="ja-JP" sz="1200" b="1" kern="1200" dirty="0" smtClean="0">
                <a:solidFill>
                  <a:schemeClr val="tx1"/>
                </a:solidFill>
                <a:latin typeface="+mn-lt"/>
                <a:ea typeface="+mn-ea"/>
                <a:cs typeface="+mn-cs"/>
              </a:rPr>
              <a:t>」から「</a:t>
            </a:r>
            <a:r>
              <a:rPr kumimoji="1" lang="en-US" altLang="ja-JP" sz="1200" b="1" kern="1200" dirty="0" smtClean="0">
                <a:solidFill>
                  <a:schemeClr val="tx1"/>
                </a:solidFill>
                <a:latin typeface="+mn-lt"/>
                <a:ea typeface="+mn-ea"/>
                <a:cs typeface="+mn-cs"/>
              </a:rPr>
              <a:t>We</a:t>
            </a:r>
            <a:r>
              <a:rPr kumimoji="1" lang="ja-JP" altLang="ja-JP" sz="1200" b="1" kern="1200" dirty="0" smtClean="0">
                <a:solidFill>
                  <a:schemeClr val="tx1"/>
                </a:solidFill>
                <a:latin typeface="+mn-lt"/>
                <a:ea typeface="+mn-ea"/>
                <a:cs typeface="+mn-cs"/>
              </a:rPr>
              <a:t>」という人称代名詞に変わったことは、見過ごしててはならない重要な問題です。</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a:t>
            </a:r>
            <a:r>
              <a:rPr kumimoji="1" lang="en-US" altLang="ja-JP" sz="1200" b="1" kern="1200" dirty="0" smtClean="0">
                <a:solidFill>
                  <a:schemeClr val="tx1"/>
                </a:solidFill>
                <a:latin typeface="+mn-lt"/>
                <a:ea typeface="+mn-ea"/>
                <a:cs typeface="+mn-cs"/>
              </a:rPr>
              <a:t>We</a:t>
            </a:r>
            <a:r>
              <a:rPr kumimoji="1" lang="ja-JP" altLang="ja-JP" sz="1200" b="1" kern="1200" dirty="0" smtClean="0">
                <a:solidFill>
                  <a:schemeClr val="tx1"/>
                </a:solidFill>
                <a:latin typeface="+mn-lt"/>
                <a:ea typeface="+mn-ea"/>
                <a:cs typeface="+mn-cs"/>
              </a:rPr>
              <a:t>とは誰を指しているのか。そして</a:t>
            </a:r>
            <a:r>
              <a:rPr kumimoji="1" lang="en-US" altLang="ja-JP" sz="1200" b="1" kern="1200" dirty="0" smtClean="0">
                <a:solidFill>
                  <a:schemeClr val="tx1"/>
                </a:solidFill>
                <a:latin typeface="+mn-lt"/>
                <a:ea typeface="+mn-ea"/>
                <a:cs typeface="+mn-cs"/>
              </a:rPr>
              <a:t>We</a:t>
            </a:r>
            <a:r>
              <a:rPr kumimoji="1" lang="ja-JP" altLang="ja-JP" sz="1200" b="1" kern="1200" dirty="0" smtClean="0">
                <a:solidFill>
                  <a:schemeClr val="tx1"/>
                </a:solidFill>
                <a:latin typeface="+mn-lt"/>
                <a:ea typeface="+mn-ea"/>
                <a:cs typeface="+mn-cs"/>
              </a:rPr>
              <a:t>が誰を支援するのか、支援する具体的項目と方法は、どういうものなのか。このことを明確にする必要が出てきました。このことこそ、ＲＩ戦略計画の本質を明らかにし、国際ロータリー理念の再編成を考える上で、重要なことなのです。</a:t>
            </a:r>
            <a:endParaRPr kumimoji="1" lang="ja-JP" altLang="ja-JP" sz="1200" kern="1200" dirty="0" smtClean="0">
              <a:solidFill>
                <a:schemeClr val="tx1"/>
              </a:solidFill>
              <a:latin typeface="+mn-lt"/>
              <a:ea typeface="+mn-ea"/>
              <a:cs typeface="+mn-cs"/>
            </a:endParaRPr>
          </a:p>
          <a:p>
            <a:r>
              <a:rPr kumimoji="1" lang="en-US" altLang="ja-JP" sz="1200" b="1"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endParaRPr kumimoji="1" lang="en-US" altLang="ja-JP" sz="1200" b="0" kern="120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6C4C42A7-B942-4189-9866-71090890C180}"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b="1" kern="1200" dirty="0" smtClean="0">
                <a:solidFill>
                  <a:schemeClr val="tx1"/>
                </a:solidFill>
                <a:latin typeface="+mn-lt"/>
                <a:ea typeface="+mn-ea"/>
                <a:cs typeface="+mn-cs"/>
              </a:rPr>
              <a:t>＊本質的変化の原点に迫るために、ＲＩ戦略計画に取り込まれた国際ロータリーの使命の持つ歴史的意義についてお話します。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私は、１９９０年前後の、国際ロータリーのＲＩ理事会を中心としたシニアリーダー達に共通した「ある考え方」が、１９９１年ＲＩ理事会で初めて決定された国際ロータリーの使命に表現されていると思っており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唐突で恐縮ですが、１９８７年ＲＩ理事会が決定した「職業奉仕に関する声明」にも、この「ある考え方」が表現されています。それは、皆さんご存じの「職業奉仕は、ロータリークラブとクラブ会員双方の責務である」という一文の中に表現されています。 </a:t>
            </a:r>
            <a:endParaRPr kumimoji="1" lang="ja-JP" altLang="ja-JP" sz="1200" kern="1200" dirty="0" smtClean="0">
              <a:solidFill>
                <a:schemeClr val="tx1"/>
              </a:solidFill>
              <a:latin typeface="+mn-lt"/>
              <a:ea typeface="+mn-ea"/>
              <a:cs typeface="+mn-cs"/>
            </a:endParaRPr>
          </a:p>
          <a:p>
            <a:r>
              <a:rPr kumimoji="1" lang="en-US" altLang="ja-JP" sz="1200" b="1"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第二次世界大戦後、所謂南北問題を契機に、１９６０年代に世界社会奉仕の考え方がロータリーに生まれます。富の偏在による社会問題が顕在化し、人権侵害や環境破壊が国際社会レベルで生じました。もはや、ロータリアン個人の地域社会での奉仕活動に限界が生じたのです。海外のクラブと提携し、クラブ同士が奉仕活動することが奨励されるようになりました。この頃、初めてクラブがロータリー運動の表舞台に登場したと考え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＊更に、１９７８年ＲＩ理事会は、創立７５周年を記念して３Ｈプログラムを開発します。そしてその中からで、１９８５年、ＲＩ主導のポリオプラスが生まれます。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ような歴史を辿り、１９９０年代の前後頃から、職業奉仕に関する声明や国際ロータリーの使命に見られる、ロータリーアンとクラブの双方が、ロータリー運動を担う同格の主体として考えられるようになった、と私は考え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＊１９７０年代から８０年代後半にかけて、ロータリー運動の主役がロータリアン個人からロータリアンとクラブ双方に変わったことは事実です。その証拠に、このころ、「ロータリーは Ｉ </a:t>
            </a:r>
            <a:r>
              <a:rPr kumimoji="1" lang="en-US" altLang="ja-JP" sz="1200" b="1" kern="1200" dirty="0" smtClean="0">
                <a:solidFill>
                  <a:schemeClr val="tx1"/>
                </a:solidFill>
                <a:latin typeface="+mn-lt"/>
                <a:ea typeface="+mn-ea"/>
                <a:cs typeface="+mn-cs"/>
              </a:rPr>
              <a:t>Serve </a:t>
            </a:r>
            <a:r>
              <a:rPr kumimoji="1" lang="ja-JP" altLang="ja-JP" sz="1200" b="1" kern="1200" dirty="0" smtClean="0">
                <a:solidFill>
                  <a:schemeClr val="tx1"/>
                </a:solidFill>
                <a:latin typeface="+mn-lt"/>
                <a:ea typeface="+mn-ea"/>
                <a:cs typeface="+mn-cs"/>
              </a:rPr>
              <a:t>か</a:t>
            </a:r>
            <a:r>
              <a:rPr kumimoji="1" lang="en-US" altLang="ja-JP" sz="1200" b="1" kern="1200" dirty="0" smtClean="0">
                <a:solidFill>
                  <a:schemeClr val="tx1"/>
                </a:solidFill>
                <a:latin typeface="+mn-lt"/>
                <a:ea typeface="+mn-ea"/>
                <a:cs typeface="+mn-cs"/>
              </a:rPr>
              <a:t> We Serve</a:t>
            </a:r>
            <a:r>
              <a:rPr kumimoji="1" lang="ja-JP" altLang="ja-JP" sz="1200" b="1" kern="1200" dirty="0" smtClean="0">
                <a:solidFill>
                  <a:schemeClr val="tx1"/>
                </a:solidFill>
                <a:latin typeface="+mn-lt"/>
                <a:ea typeface="+mn-ea"/>
                <a:cs typeface="+mn-cs"/>
              </a:rPr>
              <a:t>か」という問題が盛んに取り上げられました。（例：Ｄ</a:t>
            </a:r>
            <a:r>
              <a:rPr kumimoji="1" lang="en-US" altLang="ja-JP" sz="1200" b="1" kern="1200" dirty="0" smtClean="0">
                <a:solidFill>
                  <a:schemeClr val="tx1"/>
                </a:solidFill>
                <a:latin typeface="+mn-lt"/>
                <a:ea typeface="+mn-ea"/>
                <a:cs typeface="+mn-cs"/>
              </a:rPr>
              <a:t>2650 1985-86</a:t>
            </a:r>
            <a:r>
              <a:rPr kumimoji="1" lang="ja-JP" altLang="ja-JP" sz="1200" b="1" kern="1200" dirty="0" smtClean="0">
                <a:solidFill>
                  <a:schemeClr val="tx1"/>
                </a:solidFill>
                <a:latin typeface="+mn-lt"/>
                <a:ea typeface="+mn-ea"/>
                <a:cs typeface="+mn-cs"/>
              </a:rPr>
              <a:t>年度増田房二ガ</a:t>
            </a:r>
            <a:r>
              <a:rPr kumimoji="1" lang="ja-JP" altLang="en-US" sz="1200" b="1" kern="1200" dirty="0" smtClean="0">
                <a:solidFill>
                  <a:schemeClr val="tx1"/>
                </a:solidFill>
                <a:latin typeface="+mn-lt"/>
                <a:ea typeface="+mn-ea"/>
                <a:cs typeface="+mn-cs"/>
              </a:rPr>
              <a:t>バ</a:t>
            </a:r>
            <a:r>
              <a:rPr kumimoji="1" lang="ja-JP" altLang="ja-JP" sz="1200" b="1" kern="1200" dirty="0" smtClean="0">
                <a:solidFill>
                  <a:schemeClr val="tx1"/>
                </a:solidFill>
                <a:latin typeface="+mn-lt"/>
                <a:ea typeface="+mn-ea"/>
                <a:cs typeface="+mn-cs"/>
              </a:rPr>
              <a:t>ナーのガバナー月信</a:t>
            </a:r>
            <a:r>
              <a:rPr kumimoji="1" lang="en-US" altLang="ja-JP" sz="1200" b="1" kern="1200" dirty="0" smtClean="0">
                <a:solidFill>
                  <a:schemeClr val="tx1"/>
                </a:solidFill>
                <a:latin typeface="+mn-lt"/>
                <a:ea typeface="+mn-ea"/>
                <a:cs typeface="+mn-cs"/>
              </a:rPr>
              <a:t>10</a:t>
            </a:r>
            <a:r>
              <a:rPr kumimoji="1" lang="ja-JP" altLang="ja-JP" sz="1200" b="1" kern="1200" dirty="0" smtClean="0">
                <a:solidFill>
                  <a:schemeClr val="tx1"/>
                </a:solidFill>
                <a:latin typeface="+mn-lt"/>
                <a:ea typeface="+mn-ea"/>
                <a:cs typeface="+mn-cs"/>
              </a:rPr>
              <a:t>号、小冊子「私のロータリー観－アイ・サーブとウイ・サーブ</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京都東ロータリークラブロータリー情報委員会発行等を参照） </a:t>
            </a:r>
          </a:p>
          <a:p>
            <a:r>
              <a:rPr kumimoji="1" lang="ja-JP" altLang="ja-JP" sz="1200" b="1" kern="1200" dirty="0" smtClean="0">
                <a:solidFill>
                  <a:schemeClr val="tx1"/>
                </a:solidFill>
                <a:latin typeface="+mn-lt"/>
                <a:ea typeface="+mn-ea"/>
                <a:cs typeface="+mn-cs"/>
              </a:rPr>
              <a:t>＊スライドにある１９９１年ＲＩ理事会決定の「国際ロータリーの使命」はその後、表現は何度か変わります。資料１</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の一ページを参照下さい。１９９８年理事会決定では「個人と団体による奉仕活動を強調し、・・・ロータリアンとロータリークラブによるロータリーの綱領の遂行を援助、指導することである」と、そして、２０００年理事会決定では「加盟クラブによるロータリーの綱領遂行を支援することにある」と変わってきているのが解り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２０世紀後半のロータリーの奉仕活動に、ロータリー財団プログラムを媒介としながら、微妙な変化が生じます。「ロータリアン」がロータリー運動の背後に後退し、変わってクラブが主役の座を獲得することが多くなりました。マッチング・グランドの申請が年間１万件を超えたのもこのころです。更に、ポリオ･プラスがロータリー全体のプログラムとして、ＲＩが主導するようになるのもこの頃です。 </a:t>
            </a:r>
            <a:endParaRPr kumimoji="1" lang="en-US" altLang="ja-JP" sz="1200" kern="120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6C4C42A7-B942-4189-9866-71090890C180}"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85000" lnSpcReduction="10000"/>
          </a:bodyPr>
          <a:lstStyle/>
          <a:p>
            <a:r>
              <a:rPr kumimoji="1" lang="ja-JP" altLang="ja-JP" sz="1200" b="1" kern="1200" dirty="0" smtClean="0">
                <a:solidFill>
                  <a:schemeClr val="tx1"/>
                </a:solidFill>
                <a:latin typeface="+mn-lt"/>
                <a:ea typeface="+mn-ea"/>
                <a:cs typeface="+mn-cs"/>
              </a:rPr>
              <a:t>＊２００４年の規定審議会で、ＲＩ理事会提案による制定案０４－２１５が採択されることによって、スライドにあるように「ロータリーの綱領を推進するＲＩ加盟クラブとＲＩ地区を支援すること」が、ＲＩの目的に８２年ぶりに加えられま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＊このスライドのＲＩの目的の（</a:t>
            </a:r>
            <a:r>
              <a:rPr kumimoji="1" lang="en-US" altLang="ja-JP" sz="1200" b="1" kern="1200" dirty="0" smtClean="0">
                <a:solidFill>
                  <a:schemeClr val="tx1"/>
                </a:solidFill>
                <a:latin typeface="+mn-lt"/>
                <a:ea typeface="+mn-ea"/>
                <a:cs typeface="+mn-cs"/>
              </a:rPr>
              <a:t>b</a:t>
            </a:r>
            <a:r>
              <a:rPr kumimoji="1" lang="ja-JP" altLang="ja-JP" sz="1200" b="1" kern="1200" dirty="0" smtClean="0">
                <a:solidFill>
                  <a:schemeClr val="tx1"/>
                </a:solidFill>
                <a:latin typeface="+mn-lt"/>
                <a:ea typeface="+mn-ea"/>
                <a:cs typeface="+mn-cs"/>
              </a:rPr>
              <a:t>）と</a:t>
            </a:r>
            <a:r>
              <a:rPr kumimoji="1" lang="en-US" altLang="ja-JP" sz="1200" b="1" kern="1200" dirty="0" smtClean="0">
                <a:solidFill>
                  <a:schemeClr val="tx1"/>
                </a:solidFill>
                <a:latin typeface="+mn-lt"/>
                <a:ea typeface="+mn-ea"/>
                <a:cs typeface="+mn-cs"/>
              </a:rPr>
              <a:t>(c) </a:t>
            </a:r>
            <a:r>
              <a:rPr kumimoji="1" lang="ja-JP" altLang="ja-JP" sz="1200" b="1" kern="1200" dirty="0" smtClean="0">
                <a:solidFill>
                  <a:schemeClr val="tx1"/>
                </a:solidFill>
                <a:latin typeface="+mn-lt"/>
                <a:ea typeface="+mn-ea"/>
                <a:cs typeface="+mn-cs"/>
              </a:rPr>
              <a:t>は､１９２２年国際ロータリークラブ連合会が国際ロータリーと改名された際、従来の国際ロータリークラブ連合会の「</a:t>
            </a:r>
            <a:r>
              <a:rPr kumimoji="1" lang="en-US" altLang="ja-JP" sz="1200" b="1" kern="1200" dirty="0" smtClean="0">
                <a:solidFill>
                  <a:schemeClr val="tx1"/>
                </a:solidFill>
                <a:latin typeface="+mn-lt"/>
                <a:ea typeface="+mn-ea"/>
                <a:cs typeface="+mn-cs"/>
              </a:rPr>
              <a:t>Object</a:t>
            </a:r>
            <a:r>
              <a:rPr kumimoji="1" lang="ja-JP" altLang="ja-JP" sz="1200" b="1" kern="1200" dirty="0" smtClean="0">
                <a:solidFill>
                  <a:schemeClr val="tx1"/>
                </a:solidFill>
                <a:latin typeface="+mn-lt"/>
                <a:ea typeface="+mn-ea"/>
                <a:cs typeface="+mn-cs"/>
              </a:rPr>
              <a:t>」が、現行のＲＩ定款にある国際ロータリーの目的（</a:t>
            </a:r>
            <a:r>
              <a:rPr kumimoji="1" lang="en-US" altLang="ja-JP" sz="1200" b="1" kern="1200" dirty="0" smtClean="0">
                <a:solidFill>
                  <a:schemeClr val="tx1"/>
                </a:solidFill>
                <a:latin typeface="+mn-lt"/>
                <a:ea typeface="+mn-ea"/>
                <a:cs typeface="+mn-cs"/>
              </a:rPr>
              <a:t>Purposes</a:t>
            </a:r>
            <a:r>
              <a:rPr kumimoji="1" lang="ja-JP" altLang="ja-JP" sz="1200" b="1" kern="1200" dirty="0" smtClean="0">
                <a:solidFill>
                  <a:schemeClr val="tx1"/>
                </a:solidFill>
                <a:latin typeface="+mn-lt"/>
                <a:ea typeface="+mn-ea"/>
                <a:cs typeface="+mn-cs"/>
              </a:rPr>
              <a:t>）とロータリーの目的（</a:t>
            </a:r>
            <a:r>
              <a:rPr kumimoji="1" lang="en-US" altLang="ja-JP" sz="1200" b="1" kern="1200" dirty="0" smtClean="0">
                <a:solidFill>
                  <a:schemeClr val="tx1"/>
                </a:solidFill>
                <a:latin typeface="+mn-lt"/>
                <a:ea typeface="+mn-ea"/>
                <a:cs typeface="+mn-cs"/>
              </a:rPr>
              <a:t>Object</a:t>
            </a:r>
            <a:r>
              <a:rPr kumimoji="1" lang="ja-JP" altLang="ja-JP" sz="1200" b="1" kern="1200" dirty="0" smtClean="0">
                <a:solidFill>
                  <a:schemeClr val="tx1"/>
                </a:solidFill>
                <a:latin typeface="+mn-lt"/>
                <a:ea typeface="+mn-ea"/>
                <a:cs typeface="+mn-cs"/>
              </a:rPr>
              <a:t>）に分離されて以来、これまで８０年余り変わっておりません。それが何故、突如この時点で、国際ロータリーの目的の改正を提案したのでしょうか。そして、同時にＲＩ理事会提案として、ＲＩ戦略計画に関係する制定案０４</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２１７と決議案０４－２１９を提出したのでしょうか。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それは、冒頭で触れましたように、国際ロータリーは、ＲＩ組織の再編成を促がした時代背景の変化に対応する新たな目標を、加盟する全クラブに示す必要があったからと考えます。その目標が当初、ＲＩ長期計画の７つの目標と２３の趣旨項目に示されま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＊ＲＩ戦略計画は、国際ロータリーの将来に向けた「ロータリーの理念」と、時代に対応した「具体的な実践方法」を定めたものと言われております。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＊その後、何度かのＲＩ理事会決定を経て（</a:t>
            </a:r>
            <a:r>
              <a:rPr kumimoji="1" lang="en-US" altLang="ja-JP" sz="1200" b="1" kern="1200" dirty="0" smtClean="0">
                <a:solidFill>
                  <a:schemeClr val="tx1"/>
                </a:solidFill>
                <a:latin typeface="+mn-lt"/>
                <a:ea typeface="+mn-ea"/>
                <a:cs typeface="+mn-cs"/>
              </a:rPr>
              <a:t>2007</a:t>
            </a:r>
            <a:r>
              <a:rPr kumimoji="1" lang="ja-JP" altLang="ja-JP" sz="1200" b="1" kern="1200" dirty="0" smtClean="0">
                <a:solidFill>
                  <a:schemeClr val="tx1"/>
                </a:solidFill>
                <a:latin typeface="+mn-lt"/>
                <a:ea typeface="+mn-ea"/>
                <a:cs typeface="+mn-cs"/>
              </a:rPr>
              <a:t>年</a:t>
            </a:r>
            <a:r>
              <a:rPr kumimoji="1" lang="en-US" altLang="ja-JP" sz="1200" b="1" kern="1200" dirty="0" smtClean="0">
                <a:solidFill>
                  <a:schemeClr val="tx1"/>
                </a:solidFill>
                <a:latin typeface="+mn-lt"/>
                <a:ea typeface="+mn-ea"/>
                <a:cs typeface="+mn-cs"/>
              </a:rPr>
              <a:t>6</a:t>
            </a:r>
            <a:r>
              <a:rPr kumimoji="1" lang="ja-JP" altLang="ja-JP" sz="1200" b="1" kern="1200" dirty="0" smtClean="0">
                <a:solidFill>
                  <a:schemeClr val="tx1"/>
                </a:solidFill>
                <a:latin typeface="+mn-lt"/>
                <a:ea typeface="+mn-ea"/>
                <a:cs typeface="+mn-cs"/>
              </a:rPr>
              <a:t>月ＲＩ理事会決定</a:t>
            </a:r>
            <a:r>
              <a:rPr kumimoji="1" lang="en-US" altLang="ja-JP" sz="1200" b="1" kern="1200" dirty="0" smtClean="0">
                <a:solidFill>
                  <a:schemeClr val="tx1"/>
                </a:solidFill>
                <a:latin typeface="+mn-lt"/>
                <a:ea typeface="+mn-ea"/>
                <a:cs typeface="+mn-cs"/>
              </a:rPr>
              <a:t>228</a:t>
            </a:r>
            <a:r>
              <a:rPr kumimoji="1" lang="ja-JP" altLang="ja-JP" sz="1200" b="1" kern="1200" dirty="0" smtClean="0">
                <a:solidFill>
                  <a:schemeClr val="tx1"/>
                </a:solidFill>
                <a:latin typeface="+mn-lt"/>
                <a:ea typeface="+mn-ea"/>
                <a:cs typeface="+mn-cs"/>
              </a:rPr>
              <a:t>号､</a:t>
            </a:r>
            <a:r>
              <a:rPr kumimoji="1" lang="en-US" altLang="ja-JP" sz="1200" b="1" kern="1200" dirty="0" smtClean="0">
                <a:solidFill>
                  <a:schemeClr val="tx1"/>
                </a:solidFill>
                <a:latin typeface="+mn-lt"/>
                <a:ea typeface="+mn-ea"/>
                <a:cs typeface="+mn-cs"/>
              </a:rPr>
              <a:t>2008</a:t>
            </a:r>
            <a:r>
              <a:rPr kumimoji="1" lang="ja-JP" altLang="ja-JP" sz="1200" b="1" kern="1200" dirty="0" smtClean="0">
                <a:solidFill>
                  <a:schemeClr val="tx1"/>
                </a:solidFill>
                <a:latin typeface="+mn-lt"/>
                <a:ea typeface="+mn-ea"/>
                <a:cs typeface="+mn-cs"/>
              </a:rPr>
              <a:t>年</a:t>
            </a:r>
            <a:r>
              <a:rPr kumimoji="1" lang="en-US" altLang="ja-JP" sz="1200" b="1" kern="1200" dirty="0" smtClean="0">
                <a:solidFill>
                  <a:schemeClr val="tx1"/>
                </a:solidFill>
                <a:latin typeface="+mn-lt"/>
                <a:ea typeface="+mn-ea"/>
                <a:cs typeface="+mn-cs"/>
              </a:rPr>
              <a:t>6</a:t>
            </a:r>
            <a:r>
              <a:rPr kumimoji="1" lang="ja-JP" altLang="ja-JP" sz="1200" b="1" kern="1200" dirty="0" smtClean="0">
                <a:solidFill>
                  <a:schemeClr val="tx1"/>
                </a:solidFill>
                <a:latin typeface="+mn-lt"/>
                <a:ea typeface="+mn-ea"/>
                <a:cs typeface="+mn-cs"/>
              </a:rPr>
              <a:t>月ＲＩ理事会決定</a:t>
            </a:r>
            <a:r>
              <a:rPr kumimoji="1" lang="en-US" altLang="ja-JP" sz="1200" b="1" kern="1200" dirty="0" smtClean="0">
                <a:solidFill>
                  <a:schemeClr val="tx1"/>
                </a:solidFill>
                <a:latin typeface="+mn-lt"/>
                <a:ea typeface="+mn-ea"/>
                <a:cs typeface="+mn-cs"/>
              </a:rPr>
              <a:t>227</a:t>
            </a:r>
            <a:r>
              <a:rPr kumimoji="1" lang="ja-JP" altLang="ja-JP" sz="1200" b="1" kern="1200" dirty="0" smtClean="0">
                <a:solidFill>
                  <a:schemeClr val="tx1"/>
                </a:solidFill>
                <a:latin typeface="+mn-lt"/>
                <a:ea typeface="+mn-ea"/>
                <a:cs typeface="+mn-cs"/>
              </a:rPr>
              <a:t>号､</a:t>
            </a:r>
            <a:r>
              <a:rPr kumimoji="1" lang="en-US" altLang="ja-JP" sz="1200" b="1" kern="1200" dirty="0" smtClean="0">
                <a:solidFill>
                  <a:schemeClr val="tx1"/>
                </a:solidFill>
                <a:latin typeface="+mn-lt"/>
                <a:ea typeface="+mn-ea"/>
                <a:cs typeface="+mn-cs"/>
              </a:rPr>
              <a:t>2010</a:t>
            </a:r>
            <a:r>
              <a:rPr kumimoji="1" lang="ja-JP" altLang="ja-JP" sz="1200" b="1" kern="1200" dirty="0" smtClean="0">
                <a:solidFill>
                  <a:schemeClr val="tx1"/>
                </a:solidFill>
                <a:latin typeface="+mn-lt"/>
                <a:ea typeface="+mn-ea"/>
                <a:cs typeface="+mn-cs"/>
              </a:rPr>
              <a:t>年</a:t>
            </a:r>
            <a:r>
              <a:rPr kumimoji="1" lang="en-US" altLang="ja-JP" sz="1200" b="1" kern="1200" dirty="0" smtClean="0">
                <a:solidFill>
                  <a:schemeClr val="tx1"/>
                </a:solidFill>
                <a:latin typeface="+mn-lt"/>
                <a:ea typeface="+mn-ea"/>
                <a:cs typeface="+mn-cs"/>
              </a:rPr>
              <a:t>7</a:t>
            </a:r>
            <a:r>
              <a:rPr kumimoji="1" lang="ja-JP" altLang="ja-JP" sz="1200" b="1" kern="1200" dirty="0" smtClean="0">
                <a:solidFill>
                  <a:schemeClr val="tx1"/>
                </a:solidFill>
                <a:latin typeface="+mn-lt"/>
                <a:ea typeface="+mn-ea"/>
                <a:cs typeface="+mn-cs"/>
              </a:rPr>
              <a:t>のＲＩ理事会決定</a:t>
            </a:r>
            <a:r>
              <a:rPr kumimoji="1" lang="en-US" altLang="ja-JP" sz="1200" b="1" kern="1200" dirty="0" smtClean="0">
                <a:solidFill>
                  <a:schemeClr val="tx1"/>
                </a:solidFill>
                <a:latin typeface="+mn-lt"/>
                <a:ea typeface="+mn-ea"/>
                <a:cs typeface="+mn-cs"/>
              </a:rPr>
              <a:t>182</a:t>
            </a:r>
            <a:r>
              <a:rPr kumimoji="1" lang="ja-JP" altLang="ja-JP" sz="1200" b="1" kern="1200" dirty="0" smtClean="0">
                <a:solidFill>
                  <a:schemeClr val="tx1"/>
                </a:solidFill>
                <a:latin typeface="+mn-lt"/>
                <a:ea typeface="+mn-ea"/>
                <a:cs typeface="+mn-cs"/>
              </a:rPr>
              <a:t>号､</a:t>
            </a:r>
            <a:r>
              <a:rPr kumimoji="1" lang="en-US" altLang="ja-JP" sz="1200" b="1" kern="1200" dirty="0" smtClean="0">
                <a:solidFill>
                  <a:schemeClr val="tx1"/>
                </a:solidFill>
                <a:latin typeface="+mn-lt"/>
                <a:ea typeface="+mn-ea"/>
                <a:cs typeface="+mn-cs"/>
              </a:rPr>
              <a:t>2010</a:t>
            </a:r>
            <a:r>
              <a:rPr kumimoji="1" lang="ja-JP" altLang="ja-JP" sz="1200" b="1" kern="1200" dirty="0" smtClean="0">
                <a:solidFill>
                  <a:schemeClr val="tx1"/>
                </a:solidFill>
                <a:latin typeface="+mn-lt"/>
                <a:ea typeface="+mn-ea"/>
                <a:cs typeface="+mn-cs"/>
              </a:rPr>
              <a:t>年</a:t>
            </a:r>
            <a:r>
              <a:rPr kumimoji="1" lang="en-US" altLang="ja-JP" sz="1200" b="1" kern="1200" dirty="0" smtClean="0">
                <a:solidFill>
                  <a:schemeClr val="tx1"/>
                </a:solidFill>
                <a:latin typeface="+mn-lt"/>
                <a:ea typeface="+mn-ea"/>
                <a:cs typeface="+mn-cs"/>
              </a:rPr>
              <a:t>11</a:t>
            </a:r>
            <a:r>
              <a:rPr kumimoji="1" lang="ja-JP" altLang="ja-JP" sz="1200" b="1" kern="1200" dirty="0" smtClean="0">
                <a:solidFill>
                  <a:schemeClr val="tx1"/>
                </a:solidFill>
                <a:latin typeface="+mn-lt"/>
                <a:ea typeface="+mn-ea"/>
                <a:cs typeface="+mn-cs"/>
              </a:rPr>
              <a:t>月理事会決定</a:t>
            </a:r>
            <a:r>
              <a:rPr kumimoji="1" lang="en-US" altLang="ja-JP" sz="1200" b="1" kern="1200" dirty="0" smtClean="0">
                <a:solidFill>
                  <a:schemeClr val="tx1"/>
                </a:solidFill>
                <a:latin typeface="+mn-lt"/>
                <a:ea typeface="+mn-ea"/>
                <a:cs typeface="+mn-cs"/>
              </a:rPr>
              <a:t>46</a:t>
            </a:r>
            <a:r>
              <a:rPr kumimoji="1" lang="ja-JP" altLang="ja-JP" sz="1200" b="1" kern="1200" dirty="0" smtClean="0">
                <a:solidFill>
                  <a:schemeClr val="tx1"/>
                </a:solidFill>
                <a:latin typeface="+mn-lt"/>
                <a:ea typeface="+mn-ea"/>
                <a:cs typeface="+mn-cs"/>
              </a:rPr>
              <a:t>号）現在、ロータリーの理念は「使命」と「中核的価値観」として表現され、具体的な実践方法は、「４つの優先項目と２０の目標」として表現されております。これまでどのように変化をしたかについての具体的内容は、資料１</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を参考にして下さい。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スライドにある２００４年規定審議会の３つの立法案の内容について、簡単に触れますが、ここで最も重要なことは、この３つの立法案の採択により、ＲＩ理事会は、規定審議会で審議する必要もなく、戦略計画委員会から提案された計画を独自に検討、決定することによって、クラブと地区に対し具体的な活動指針を提示し、クラブ及び地区を指導するための独自の、しかもいつでも変更できる戦略計画を提示することが出来るようになったということ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＊採択制定案０４</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２１７の内容は、ＲＩ理事会の任務の変更と長期計画委員会設立の承認です。改定したロータリーの目的を果たすために、ＲＩ戦略計画を採択することが、ＲＩ理事会の任務に加えられました。そして同時に、採択決議案０４</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２１９によって、既に決定していた当時の７つの目標と２３の趣旨項目についてのＲＩ理事会からの提案を、唯一の立法機関である規定審議会が承認した形をとりました。そして、ＲＩ長期計画委員会が、ＲＩ理事会の直接管轄下に置かれる特別委員会として、それ以降、ＲＩの長期計画案を作成し、更新する役割を担う委員会として活動することになりま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再度確認いたします。これ以降は、ＲＩ理事会直轄のＲＩ戦略計画委員会が計画案を作成し、ＲＩ理事会がそれを検討し、採択されれば、規定審議会の採択を経ることなく、ＲＩ理事会が決定したＲＩ戦略計画として、ロータリー章典に掲載することが出来ることになりました。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＊ＲＩ戦略計画は、クラブ／地区に対する、ＲＩ理事会が生み出した独自の理念と実践方法として、クラブ地区に対する「指導要綱」のような</a:t>
            </a:r>
            <a:r>
              <a:rPr kumimoji="1" lang="ja-JP" altLang="en-US" sz="1200" b="1" kern="1200" dirty="0" smtClean="0">
                <a:solidFill>
                  <a:schemeClr val="tx1"/>
                </a:solidFill>
                <a:latin typeface="+mn-lt"/>
                <a:ea typeface="+mn-ea"/>
                <a:cs typeface="+mn-cs"/>
              </a:rPr>
              <a:t>も</a:t>
            </a:r>
            <a:r>
              <a:rPr kumimoji="1" lang="ja-JP" altLang="ja-JP" sz="1200" b="1" kern="1200" dirty="0" smtClean="0">
                <a:solidFill>
                  <a:schemeClr val="tx1"/>
                </a:solidFill>
                <a:latin typeface="+mn-lt"/>
                <a:ea typeface="+mn-ea"/>
                <a:cs typeface="+mn-cs"/>
              </a:rPr>
              <a:t>のとして機能することになります。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＊今まで説明した経緯を経て、ＲＩ理事会が決定した最新のＲＩ戦略計画を紹介致します。 </a:t>
            </a:r>
            <a:endParaRPr kumimoji="1" lang="ja-JP" altLang="ja-JP" sz="1200" kern="1200" dirty="0" smtClean="0">
              <a:solidFill>
                <a:schemeClr val="tx1"/>
              </a:solidFill>
              <a:latin typeface="+mn-lt"/>
              <a:ea typeface="+mn-ea"/>
              <a:cs typeface="+mn-cs"/>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43D3AB8B-A68C-460B-9B40-B5A66B5CFF32}"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ja-JP" sz="1200" b="1" kern="1200" dirty="0" smtClean="0">
                <a:solidFill>
                  <a:schemeClr val="tx1"/>
                </a:solidFill>
                <a:latin typeface="+mn-lt"/>
                <a:ea typeface="+mn-ea"/>
                <a:cs typeface="+mn-cs"/>
              </a:rPr>
              <a:t>＊最新のロータリー章典におけるＲＩ戦略計画の全文は、本日配布致しました資料１</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の４ページと５ページをご参照下さい。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＊最新のＲＩ戦略計画は、４項目からなり、１は「</a:t>
            </a:r>
            <a:r>
              <a:rPr kumimoji="1" lang="en-US" altLang="ja-JP" sz="1200" b="1" kern="1200" dirty="0" smtClean="0">
                <a:solidFill>
                  <a:schemeClr val="tx1"/>
                </a:solidFill>
                <a:latin typeface="+mn-lt"/>
                <a:ea typeface="+mn-ea"/>
                <a:cs typeface="+mn-cs"/>
              </a:rPr>
              <a:t>Mission Statement </a:t>
            </a:r>
            <a:r>
              <a:rPr kumimoji="1" lang="ja-JP" altLang="ja-JP" sz="1200" b="1" kern="1200" dirty="0" smtClean="0">
                <a:solidFill>
                  <a:schemeClr val="tx1"/>
                </a:solidFill>
                <a:latin typeface="+mn-lt"/>
                <a:ea typeface="+mn-ea"/>
                <a:cs typeface="+mn-cs"/>
              </a:rPr>
              <a:t>使命」、２は「</a:t>
            </a:r>
            <a:r>
              <a:rPr kumimoji="1" lang="en-US" altLang="ja-JP" sz="1200" b="1" kern="1200" dirty="0" smtClean="0">
                <a:solidFill>
                  <a:schemeClr val="tx1"/>
                </a:solidFill>
                <a:latin typeface="+mn-lt"/>
                <a:ea typeface="+mn-ea"/>
                <a:cs typeface="+mn-cs"/>
              </a:rPr>
              <a:t>Core Values</a:t>
            </a:r>
            <a:r>
              <a:rPr kumimoji="1" lang="ja-JP" altLang="ja-JP" sz="1200" b="1" kern="1200" dirty="0" smtClean="0">
                <a:solidFill>
                  <a:schemeClr val="tx1"/>
                </a:solidFill>
                <a:latin typeface="+mn-lt"/>
                <a:ea typeface="+mn-ea"/>
                <a:cs typeface="+mn-cs"/>
              </a:rPr>
              <a:t>中核的価値観」、３は「</a:t>
            </a:r>
            <a:r>
              <a:rPr kumimoji="1" lang="en-US" altLang="ja-JP" sz="1200" b="1" kern="1200" dirty="0" smtClean="0">
                <a:solidFill>
                  <a:schemeClr val="tx1"/>
                </a:solidFill>
                <a:latin typeface="+mn-lt"/>
                <a:ea typeface="+mn-ea"/>
                <a:cs typeface="+mn-cs"/>
              </a:rPr>
              <a:t>Strategic Priorities and Goals</a:t>
            </a:r>
            <a:r>
              <a:rPr kumimoji="1" lang="ja-JP" altLang="ja-JP" sz="1200" b="1" kern="1200" dirty="0" smtClean="0">
                <a:solidFill>
                  <a:schemeClr val="tx1"/>
                </a:solidFill>
                <a:latin typeface="+mn-lt"/>
                <a:ea typeface="+mn-ea"/>
                <a:cs typeface="+mn-cs"/>
              </a:rPr>
              <a:t>戦略的優先項目と目標」、４は「</a:t>
            </a:r>
            <a:r>
              <a:rPr kumimoji="1" lang="en-US" altLang="ja-JP" sz="1200" b="1" kern="1200" dirty="0" smtClean="0">
                <a:solidFill>
                  <a:schemeClr val="tx1"/>
                </a:solidFill>
                <a:latin typeface="+mn-lt"/>
                <a:ea typeface="+mn-ea"/>
                <a:cs typeface="+mn-cs"/>
              </a:rPr>
              <a:t>RI Board Performance Goals and Annual Strategic Alignment </a:t>
            </a:r>
            <a:r>
              <a:rPr kumimoji="1" lang="ja-JP" altLang="ja-JP" sz="1200" b="1" kern="1200" dirty="0" smtClean="0">
                <a:solidFill>
                  <a:schemeClr val="tx1"/>
                </a:solidFill>
                <a:latin typeface="+mn-lt"/>
                <a:ea typeface="+mn-ea"/>
                <a:cs typeface="+mn-cs"/>
              </a:rPr>
              <a:t>ＲＩ理事会の達成目標と年間戦略連携」です。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＊１の「</a:t>
            </a:r>
            <a:r>
              <a:rPr kumimoji="1" lang="en-US" altLang="ja-JP" sz="1200" b="1" kern="1200" dirty="0" smtClean="0">
                <a:solidFill>
                  <a:schemeClr val="tx1"/>
                </a:solidFill>
                <a:latin typeface="+mn-lt"/>
                <a:ea typeface="+mn-ea"/>
                <a:cs typeface="+mn-cs"/>
              </a:rPr>
              <a:t>Mission Statement </a:t>
            </a:r>
            <a:r>
              <a:rPr kumimoji="1" lang="ja-JP" altLang="ja-JP" sz="1200" b="1" kern="1200" dirty="0" smtClean="0">
                <a:solidFill>
                  <a:schemeClr val="tx1"/>
                </a:solidFill>
                <a:latin typeface="+mn-lt"/>
                <a:ea typeface="+mn-ea"/>
                <a:cs typeface="+mn-cs"/>
              </a:rPr>
              <a:t>使命」については、既にお話し致しました。 </a:t>
            </a:r>
          </a:p>
          <a:p>
            <a:r>
              <a:rPr kumimoji="1" lang="ja-JP" altLang="ja-JP" sz="1200" b="1" kern="1200" dirty="0" smtClean="0">
                <a:solidFill>
                  <a:schemeClr val="tx1"/>
                </a:solidFill>
                <a:latin typeface="+mn-lt"/>
                <a:ea typeface="+mn-ea"/>
                <a:cs typeface="+mn-cs"/>
              </a:rPr>
              <a:t>＊２の「</a:t>
            </a:r>
            <a:r>
              <a:rPr kumimoji="1" lang="en-US" altLang="ja-JP" sz="1200" b="1" kern="1200" dirty="0" smtClean="0">
                <a:solidFill>
                  <a:schemeClr val="tx1"/>
                </a:solidFill>
                <a:latin typeface="+mn-lt"/>
                <a:ea typeface="+mn-ea"/>
                <a:cs typeface="+mn-cs"/>
              </a:rPr>
              <a:t>Core Values</a:t>
            </a:r>
            <a:r>
              <a:rPr kumimoji="1" lang="ja-JP" altLang="ja-JP" sz="1200" b="1" kern="1200" dirty="0" smtClean="0">
                <a:solidFill>
                  <a:schemeClr val="tx1"/>
                </a:solidFill>
                <a:latin typeface="+mn-lt"/>
                <a:ea typeface="+mn-ea"/>
                <a:cs typeface="+mn-cs"/>
              </a:rPr>
              <a:t>中核的価値観」については、最近ＲＩウェブサイト上で、その表現の仕方が変わってきていることだけ指摘し、詳しい説明は省略させていただきます。 </a:t>
            </a:r>
          </a:p>
          <a:p>
            <a:r>
              <a:rPr kumimoji="1" lang="ja-JP" altLang="ja-JP" sz="1200" b="1" kern="1200" dirty="0" smtClean="0">
                <a:solidFill>
                  <a:schemeClr val="tx1"/>
                </a:solidFill>
                <a:latin typeface="+mn-lt"/>
                <a:ea typeface="+mn-ea"/>
                <a:cs typeface="+mn-cs"/>
              </a:rPr>
              <a:t>＊４の「ＲＩ </a:t>
            </a:r>
            <a:r>
              <a:rPr kumimoji="1" lang="en-US" altLang="ja-JP" sz="1200" b="1" kern="1200" dirty="0" smtClean="0">
                <a:solidFill>
                  <a:schemeClr val="tx1"/>
                </a:solidFill>
                <a:latin typeface="+mn-lt"/>
                <a:ea typeface="+mn-ea"/>
                <a:cs typeface="+mn-cs"/>
              </a:rPr>
              <a:t>Board Performance Goals and Annual Strategic Alignment </a:t>
            </a:r>
            <a:r>
              <a:rPr kumimoji="1" lang="ja-JP" altLang="ja-JP" sz="1200" b="1" kern="1200" dirty="0" smtClean="0">
                <a:solidFill>
                  <a:schemeClr val="tx1"/>
                </a:solidFill>
                <a:latin typeface="+mn-lt"/>
                <a:ea typeface="+mn-ea"/>
                <a:cs typeface="+mn-cs"/>
              </a:rPr>
              <a:t>ＲＩ理事会の達成目標と年間戦略連携」は､資料２</a:t>
            </a:r>
            <a:r>
              <a:rPr kumimoji="1" lang="en-US" altLang="ja-JP"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をご参照下さい。</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項目は、２０１１年９月理事会決定４３号と､２０１２年１月理事会決定１５８号によって、ロータリー章典のＲＩ戦略計画に初めて掲載されたものです。その後、２０１４年７月理事会決定９号で修正されました。この修正は、事務総長が提案したもので、現実の実務活動に合わせる必要があったためになされたものと言われております。 </a:t>
            </a:r>
          </a:p>
          <a:p>
            <a:r>
              <a:rPr kumimoji="1" lang="ja-JP" altLang="ja-JP" sz="1200" b="1" kern="1200" dirty="0" smtClean="0">
                <a:solidFill>
                  <a:schemeClr val="tx1"/>
                </a:solidFill>
                <a:latin typeface="+mn-lt"/>
                <a:ea typeface="+mn-ea"/>
                <a:cs typeface="+mn-cs"/>
              </a:rPr>
              <a:t>＊この内容は「ＲＩ理事会は、</a:t>
            </a:r>
            <a:r>
              <a:rPr kumimoji="1" lang="ja-JP" altLang="ja-JP" sz="1200" b="1" u="sng" kern="1200" dirty="0" smtClean="0">
                <a:solidFill>
                  <a:schemeClr val="tx1"/>
                </a:solidFill>
                <a:latin typeface="+mn-lt"/>
                <a:ea typeface="+mn-ea"/>
                <a:cs typeface="+mn-cs"/>
              </a:rPr>
              <a:t>現会長と協力して</a:t>
            </a:r>
            <a:r>
              <a:rPr kumimoji="1" lang="ja-JP" altLang="ja-JP" sz="1200" b="1" kern="1200" dirty="0" smtClean="0">
                <a:solidFill>
                  <a:schemeClr val="tx1"/>
                </a:solidFill>
                <a:latin typeface="+mn-lt"/>
                <a:ea typeface="+mn-ea"/>
                <a:cs typeface="+mn-cs"/>
              </a:rPr>
              <a:t>、ＲＩ戦略計画および</a:t>
            </a:r>
            <a:r>
              <a:rPr kumimoji="1" lang="ja-JP" altLang="ja-JP" sz="1200" b="1" u="sng" kern="1200" dirty="0" smtClean="0">
                <a:solidFill>
                  <a:schemeClr val="tx1"/>
                </a:solidFill>
                <a:latin typeface="+mn-lt"/>
                <a:ea typeface="+mn-ea"/>
                <a:cs typeface="+mn-cs"/>
              </a:rPr>
              <a:t>ＲＩ会長の目標</a:t>
            </a:r>
            <a:r>
              <a:rPr kumimoji="1" lang="ja-JP" altLang="ja-JP" sz="1200" b="1" kern="1200" dirty="0" smtClean="0">
                <a:solidFill>
                  <a:schemeClr val="tx1"/>
                </a:solidFill>
                <a:latin typeface="+mn-lt"/>
                <a:ea typeface="+mn-ea"/>
                <a:cs typeface="+mn-cs"/>
              </a:rPr>
              <a:t>とビジョンに沿ったＲＩ理事会の達成目標を設定</a:t>
            </a:r>
            <a:r>
              <a:rPr kumimoji="1" lang="ja-JP" altLang="ja-JP" sz="1200" b="1" u="sng" kern="1200" dirty="0" smtClean="0">
                <a:solidFill>
                  <a:schemeClr val="tx1"/>
                </a:solidFill>
                <a:latin typeface="+mn-lt"/>
                <a:ea typeface="+mn-ea"/>
                <a:cs typeface="+mn-cs"/>
              </a:rPr>
              <a:t>しなければならない</a:t>
            </a:r>
            <a:r>
              <a:rPr kumimoji="1" lang="ja-JP" altLang="ja-JP" sz="1200" b="1" kern="1200" dirty="0" smtClean="0">
                <a:solidFill>
                  <a:schemeClr val="tx1"/>
                </a:solidFill>
                <a:latin typeface="+mn-lt"/>
                <a:ea typeface="+mn-ea"/>
                <a:cs typeface="+mn-cs"/>
              </a:rPr>
              <a:t>」とし、更に、これまではＲＩ理事会の達成目標は、年初の第１回目の会合で決定するということでしたが、これからは「事務総長は、毎回の定例会合で、理事会が検討するための、目標の策定と報告のための仕組みを考えなければならない」ということになりました。</a:t>
            </a:r>
          </a:p>
          <a:p>
            <a:r>
              <a:rPr kumimoji="1" lang="ja-JP" altLang="ja-JP" sz="1200" b="1" kern="1200" dirty="0" smtClean="0">
                <a:solidFill>
                  <a:schemeClr val="tx1"/>
                </a:solidFill>
                <a:latin typeface="+mn-lt"/>
                <a:ea typeface="+mn-ea"/>
                <a:cs typeface="+mn-cs"/>
              </a:rPr>
              <a:t>＊ここでいう「</a:t>
            </a:r>
            <a:r>
              <a:rPr kumimoji="1" lang="en-US" altLang="ja-JP" sz="1200" b="1" kern="1200" dirty="0" smtClean="0">
                <a:solidFill>
                  <a:schemeClr val="tx1"/>
                </a:solidFill>
                <a:latin typeface="+mn-lt"/>
                <a:ea typeface="+mn-ea"/>
                <a:cs typeface="+mn-cs"/>
              </a:rPr>
              <a:t>mechanism</a:t>
            </a:r>
            <a:r>
              <a:rPr kumimoji="1" lang="ja-JP" altLang="ja-JP" sz="1200" b="1" kern="1200" dirty="0" smtClean="0">
                <a:solidFill>
                  <a:schemeClr val="tx1"/>
                </a:solidFill>
                <a:latin typeface="+mn-lt"/>
                <a:ea typeface="+mn-ea"/>
                <a:cs typeface="+mn-cs"/>
              </a:rPr>
              <a:t>」の実体が、実は何であるかが問題で、恐らくこれからお話しすることと関係があると思います。</a:t>
            </a:r>
          </a:p>
          <a:p>
            <a:r>
              <a:rPr kumimoji="1" lang="ja-JP" altLang="ja-JP" sz="1200" b="1" kern="1200" dirty="0" smtClean="0">
                <a:solidFill>
                  <a:schemeClr val="tx1"/>
                </a:solidFill>
                <a:latin typeface="+mn-lt"/>
                <a:ea typeface="+mn-ea"/>
                <a:cs typeface="+mn-cs"/>
              </a:rPr>
              <a:t>ところで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＊本日の源流の会に出席された方で、このスライドに赤い文字で示したロータリー章典</a:t>
            </a:r>
            <a:r>
              <a:rPr kumimoji="1" lang="en-US" altLang="ja-JP" sz="1200" b="1" kern="1200" dirty="0" smtClean="0">
                <a:solidFill>
                  <a:schemeClr val="tx1"/>
                </a:solidFill>
                <a:latin typeface="+mn-lt"/>
                <a:ea typeface="+mn-ea"/>
                <a:cs typeface="+mn-cs"/>
              </a:rPr>
              <a:t>26.010.3</a:t>
            </a:r>
            <a:r>
              <a:rPr kumimoji="1" lang="ja-JP" altLang="ja-JP" sz="1200" b="1" kern="1200" dirty="0" smtClean="0">
                <a:solidFill>
                  <a:schemeClr val="tx1"/>
                </a:solidFill>
                <a:latin typeface="+mn-lt"/>
                <a:ea typeface="+mn-ea"/>
                <a:cs typeface="+mn-cs"/>
              </a:rPr>
              <a:t>戦略的優先項目と目標の、第４の優先項目と４つの目標が、ＲＩ戦略計画に追加されたことをご存じの方は何人おられるでしょうか。</a:t>
            </a:r>
            <a:r>
              <a:rPr kumimoji="1" lang="en-US" altLang="ja-JP" sz="1200" b="1"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＊冒頭、私が「目から鱗が落ちた」といった瞬間とは、正にこの第４の優先項目と目標を知ったときです。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れまでのＲＩ戦略計画の三つの優先項目と１６の目標は、ＲＩ加盟クラブとＲＩ地区を支援するための、具体的な実践項目を我々に示したものとばかり信じていました。皆さんは、この４番目の優先項目と目標が、クラブや地区を支援するためのものと思いますか。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＊何度読み返してみても、私の貧困な頭脳では、国際ロータリーとロータリー財団の２つの組織を維持・強化するためのものでしかないと、考えざるを得ないのです。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今やロータリーは、国際ロータリー、特にＲＩ理事会とロータリー財団管理委員会との強力な連携と主導のもとに、加盟ロータリークラブを管理、指導し、名実ともに世界一の規模を誇るボランティア団体として一歩踏み出したと、私は考えます。 </a:t>
            </a:r>
            <a:endParaRPr kumimoji="1" lang="ja-JP" altLang="ja-JP" sz="1200" kern="1200" dirty="0" smtClean="0">
              <a:solidFill>
                <a:schemeClr val="tx1"/>
              </a:solidFill>
              <a:latin typeface="+mn-lt"/>
              <a:ea typeface="+mn-ea"/>
              <a:cs typeface="+mn-cs"/>
            </a:endParaRPr>
          </a:p>
          <a:p>
            <a:r>
              <a:rPr kumimoji="1" lang="en-US" altLang="ja-JP" sz="1200" b="1" kern="1200" dirty="0" smtClean="0">
                <a:solidFill>
                  <a:schemeClr val="tx1"/>
                </a:solidFill>
                <a:latin typeface="+mn-lt"/>
                <a:ea typeface="+mn-ea"/>
                <a:cs typeface="+mn-cs"/>
              </a:rPr>
              <a:t>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この追加優先項目と目標は、昨年２０１４年１０月ＲＩ理事会で決定３８号として、ロータリー章典２０１５年１月版に掲載されたものです。この決定の元となるものは、２０１４年５月理事会会合で、戦略委員会からの報告を受け、理事会が承認したものと推測致します。この５月理事会決定１２２号の２には「ロータリークラブとロータリアンを支援する際、国際ロータリーとロータリー財団が行うべき、ＲＩ戦略計画の優先項目と目標の追加を承認する」とあります。しかし、いつもの様に、公開議事録には付属資料は添付されていません。そして、それが２０１４年１０月理事会決定３８号として２０１５年１月のロータリー章典に掲載されているのを発見、確認したので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＊その後、 ＲＩウェブサイト上の２０１５年７月（実際は６月に開催）ＲＩ理事会決定抄録の中に、初めて４番目の優先項目が書かれています。 </a:t>
            </a:r>
            <a:endParaRPr kumimoji="1" lang="ja-JP" altLang="ja-JP" sz="1200" kern="1200" dirty="0" smtClean="0">
              <a:solidFill>
                <a:schemeClr val="tx1"/>
              </a:solidFill>
              <a:latin typeface="+mn-lt"/>
              <a:ea typeface="+mn-ea"/>
              <a:cs typeface="+mn-cs"/>
            </a:endParaRPr>
          </a:p>
          <a:p>
            <a:r>
              <a:rPr kumimoji="1" lang="ja-JP" altLang="ja-JP" sz="1200" b="1" kern="1200" dirty="0" smtClean="0">
                <a:solidFill>
                  <a:schemeClr val="tx1"/>
                </a:solidFill>
                <a:latin typeface="+mn-lt"/>
                <a:ea typeface="+mn-ea"/>
                <a:cs typeface="+mn-cs"/>
              </a:rPr>
              <a:t>＊抄録では「２０１６～１７年度に向けて次の４つの優先項目とそれを支える目標を採択。これらはロータリー財団管理委員会６月会合でも採択された。</a:t>
            </a:r>
            <a:r>
              <a:rPr kumimoji="1" lang="ja-JP" altLang="en-US" sz="1200" b="1" kern="1200" dirty="0" smtClean="0">
                <a:solidFill>
                  <a:schemeClr val="tx1"/>
                </a:solidFill>
                <a:latin typeface="+mn-lt"/>
                <a:ea typeface="+mn-ea"/>
                <a:cs typeface="+mn-cs"/>
              </a:rPr>
              <a:t>「</a:t>
            </a:r>
            <a:r>
              <a:rPr kumimoji="1" lang="ja-JP" altLang="ja-JP" sz="1200" b="1" kern="1200" dirty="0" smtClean="0">
                <a:solidFill>
                  <a:schemeClr val="tx1"/>
                </a:solidFill>
                <a:latin typeface="+mn-lt"/>
                <a:ea typeface="+mn-ea"/>
                <a:cs typeface="+mn-cs"/>
              </a:rPr>
              <a:t>（１）クラブのサポートと強化（２）人道的奉仕の重点化と増加（３）公共イメージと認知度の向上（４）財務の持続可能性と運営</a:t>
            </a:r>
            <a:r>
              <a:rPr kumimoji="1" lang="ja-JP" altLang="en-US" sz="1200" b="1" kern="1200" dirty="0" smtClean="0">
                <a:solidFill>
                  <a:schemeClr val="tx1"/>
                </a:solidFill>
                <a:latin typeface="+mn-lt"/>
                <a:ea typeface="+mn-ea"/>
                <a:cs typeface="+mn-cs"/>
              </a:rPr>
              <a:t>効果</a:t>
            </a:r>
            <a:r>
              <a:rPr kumimoji="1" lang="ja-JP" altLang="ja-JP" sz="1200" b="1" kern="1200" dirty="0" smtClean="0">
                <a:solidFill>
                  <a:schemeClr val="tx1"/>
                </a:solidFill>
                <a:latin typeface="+mn-lt"/>
                <a:ea typeface="+mn-ea"/>
                <a:cs typeface="+mn-cs"/>
              </a:rPr>
              <a:t>の向上」とのみ書かれております。 </a:t>
            </a:r>
          </a:p>
          <a:p>
            <a:r>
              <a:rPr kumimoji="1" lang="ja-JP" altLang="ja-JP" sz="1200" b="1" kern="1200" dirty="0" smtClean="0">
                <a:solidFill>
                  <a:schemeClr val="tx1"/>
                </a:solidFill>
                <a:latin typeface="+mn-lt"/>
                <a:ea typeface="+mn-ea"/>
                <a:cs typeface="+mn-cs"/>
              </a:rPr>
              <a:t>＊第４優先項目の４つの目標については、「採択された」という記述はありますが、ロータリー章典に掲載されているだけで、未だ明らかにされておりません。決定から一年経っても、今もってこのような状況にあるのには、何か理由があるはずです。 </a:t>
            </a:r>
          </a:p>
          <a:p>
            <a:r>
              <a:rPr kumimoji="1" lang="ja-JP" altLang="ja-JP" sz="1200" b="1" kern="1200" dirty="0" smtClean="0">
                <a:solidFill>
                  <a:schemeClr val="tx1"/>
                </a:solidFill>
                <a:latin typeface="+mn-lt"/>
                <a:ea typeface="+mn-ea"/>
                <a:cs typeface="+mn-cs"/>
              </a:rPr>
              <a:t>＊実は昨年１０月のこのＲＩ理事会決定３８号と同じ時期に、ロータリー財団管理委員会の議事録に注目すべき二つの決定がなされています。２０１４年１０月の決定９号と決定１７号です。 </a:t>
            </a:r>
          </a:p>
          <a:p>
            <a:r>
              <a:rPr kumimoji="1" lang="ja-JP" altLang="ja-JP" sz="1200" b="1" kern="1200" dirty="0" smtClean="0">
                <a:solidFill>
                  <a:schemeClr val="tx1"/>
                </a:solidFill>
                <a:latin typeface="+mn-lt"/>
                <a:ea typeface="+mn-ea"/>
                <a:cs typeface="+mn-cs"/>
              </a:rPr>
              <a:t>＊現在ロータリー財団は、２０１６－１７年度をロータリー財団１００周年と決定しています。それに向けて、２０１５年７月１日から２０１８年６月３０日までの３年間の達成目標として、財団独自の４つの優先項目を承認、決定しました。これが今申し上げた決定９号「財団の優先項目と目標」です。これは、スライドのＲＩ戦略計画の優先項目と目標を支援するために提案され、決定されたものです。そして今、ＲＩの戦略計画の優先項目と目標に関し、両者の間で目標を更に細かく実施するための施策（</a:t>
            </a:r>
            <a:r>
              <a:rPr kumimoji="1" lang="en-US" altLang="ja-JP" sz="1200" b="1" kern="1200" dirty="0" smtClean="0">
                <a:solidFill>
                  <a:schemeClr val="tx1"/>
                </a:solidFill>
                <a:latin typeface="+mn-lt"/>
                <a:ea typeface="+mn-ea"/>
                <a:cs typeface="+mn-cs"/>
              </a:rPr>
              <a:t>Measure</a:t>
            </a:r>
            <a:r>
              <a:rPr kumimoji="1" lang="ja-JP" altLang="ja-JP" sz="1200" b="1" kern="1200" dirty="0" smtClean="0">
                <a:solidFill>
                  <a:schemeClr val="tx1"/>
                </a:solidFill>
                <a:latin typeface="+mn-lt"/>
                <a:ea typeface="+mn-ea"/>
                <a:cs typeface="+mn-cs"/>
              </a:rPr>
              <a:t>）を巡り調整が行われています。これが決定１７号「改定された戦略計画優先項目、目標及び施策」の内容です。 </a:t>
            </a:r>
          </a:p>
          <a:p>
            <a:r>
              <a:rPr kumimoji="1" lang="ja-JP" altLang="ja-JP" sz="1200" b="1" kern="1200" dirty="0" smtClean="0">
                <a:solidFill>
                  <a:schemeClr val="tx1"/>
                </a:solidFill>
                <a:latin typeface="+mn-lt"/>
                <a:ea typeface="+mn-ea"/>
                <a:cs typeface="+mn-cs"/>
              </a:rPr>
              <a:t>＊事務総長が、両者間の優先項目と目標及び施策に関する考えを調整しているというのが現状で、改定された戦略計画が明確に公表できない事情がこのあたりにあると私は推測しています。 </a:t>
            </a:r>
          </a:p>
          <a:p>
            <a:r>
              <a:rPr kumimoji="1" lang="ja-JP" altLang="ja-JP" sz="1200" b="1" kern="1200" dirty="0" smtClean="0">
                <a:solidFill>
                  <a:schemeClr val="tx1"/>
                </a:solidFill>
                <a:latin typeface="+mn-lt"/>
                <a:ea typeface="+mn-ea"/>
                <a:cs typeface="+mn-cs"/>
              </a:rPr>
              <a:t>＊最新の２０１５年７月ＲＩ理事会決定６号「２０１６－１７年度 理事会目標」の中に、「国際ロータリーとロータリー財団の両方のために提供される年次目標を採択する」とあり、「これらの目標は、２０１４年１０月決定第９号の中にある、ロータリー財団管理委員会によって採択された３年間の目標が反映され、また含まれることを認める」とあります。そして「戦略計画委員会に対し、国際ロータリーとロータリー財団の共同目標の設定プロセスを再検討するよう要請」しています。 </a:t>
            </a:r>
          </a:p>
          <a:p>
            <a:r>
              <a:rPr kumimoji="1" lang="ja-JP" altLang="ja-JP" sz="1200" b="1" kern="1200" dirty="0" smtClean="0">
                <a:solidFill>
                  <a:schemeClr val="tx1"/>
                </a:solidFill>
                <a:latin typeface="+mn-lt"/>
                <a:ea typeface="+mn-ea"/>
                <a:cs typeface="+mn-cs"/>
              </a:rPr>
              <a:t>＊こうした国際ロータリーとロータリー財団の強力な連携を生み出すに至った背景には、ここ１０年余りの間の、ＲＩ理事会の任務の変更をはじめとする一連の戦略的な決定がありました。この流れこそ、今後のＲＩ戦略計画の本質と方向性を決定するものと考えています。</a:t>
            </a:r>
            <a:endParaRPr kumimoji="1" lang="ja-JP" altLang="en-US" b="0" dirty="0"/>
          </a:p>
        </p:txBody>
      </p:sp>
      <p:sp>
        <p:nvSpPr>
          <p:cNvPr id="4" name="スライド番号プレースホルダ 3"/>
          <p:cNvSpPr>
            <a:spLocks noGrp="1"/>
          </p:cNvSpPr>
          <p:nvPr>
            <p:ph type="sldNum" sz="quarter" idx="10"/>
          </p:nvPr>
        </p:nvSpPr>
        <p:spPr/>
        <p:txBody>
          <a:bodyPr/>
          <a:lstStyle/>
          <a:p>
            <a:fld id="{6C4C42A7-B942-4189-9866-71090890C180}" type="slidenum">
              <a:rPr kumimoji="1" lang="ja-JP" altLang="en-US" smtClean="0"/>
              <a:pPr/>
              <a:t>9</a:t>
            </a:fld>
            <a:endParaRPr kumimoji="1"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270D7E4-57B1-43E4-99F6-27E741B364E9}" type="datetimeFigureOut">
              <a:rPr kumimoji="1" lang="ja-JP" altLang="en-US" smtClean="0"/>
              <a:pPr/>
              <a:t>2015/10/15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CF4C1207-DD70-4383-B001-473F8DDF6AAD}"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70D7E4-57B1-43E4-99F6-27E741B364E9}" type="datetimeFigureOut">
              <a:rPr kumimoji="1" lang="ja-JP" altLang="en-US" smtClean="0"/>
              <a:pPr/>
              <a:t>2015/10/15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C1207-DD70-4383-B001-473F8DDF6AA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71600" y="2348880"/>
            <a:ext cx="7272808" cy="1440160"/>
          </a:xfrm>
          <a:solidFill>
            <a:srgbClr val="92D050"/>
          </a:solidFill>
        </p:spPr>
        <p:style>
          <a:lnRef idx="2">
            <a:schemeClr val="accent2"/>
          </a:lnRef>
          <a:fillRef idx="1">
            <a:schemeClr val="lt1"/>
          </a:fillRef>
          <a:effectRef idx="0">
            <a:schemeClr val="accent2"/>
          </a:effectRef>
          <a:fontRef idx="minor">
            <a:schemeClr val="dk1"/>
          </a:fontRef>
        </p:style>
        <p:txBody>
          <a:bodyPr>
            <a:normAutofit/>
          </a:bodyPr>
          <a:lstStyle/>
          <a:p>
            <a:r>
              <a:rPr lang="en-US" altLang="ja-JP" sz="2800" dirty="0" smtClean="0"/>
              <a:t>=</a:t>
            </a:r>
            <a:r>
              <a:rPr lang="ja-JP" altLang="en-US" sz="2800" dirty="0" smtClean="0"/>
              <a:t>最近の ＲＩ理事会の決定に見る</a:t>
            </a:r>
            <a:r>
              <a:rPr lang="en-US" altLang="ja-JP" sz="2800" dirty="0" smtClean="0"/>
              <a:t>=</a:t>
            </a:r>
            <a:br>
              <a:rPr lang="en-US" altLang="ja-JP" sz="2800" dirty="0" smtClean="0"/>
            </a:br>
            <a:r>
              <a:rPr lang="ja-JP" altLang="en-US" sz="4800" dirty="0" smtClean="0"/>
              <a:t>国際ロータリーの変質</a:t>
            </a:r>
            <a:endParaRPr kumimoji="1" lang="ja-JP" altLang="en-US" sz="2800" dirty="0"/>
          </a:p>
        </p:txBody>
      </p:sp>
      <p:pic>
        <p:nvPicPr>
          <p:cNvPr id="7" name="図 6" descr="C:\Users\新藤信之\Pictures\2015-16年度RIテーマロゴ"/>
          <p:cNvPicPr/>
          <p:nvPr/>
        </p:nvPicPr>
        <p:blipFill>
          <a:blip r:embed="rId3" cstate="print"/>
          <a:srcRect/>
          <a:stretch>
            <a:fillRect/>
          </a:stretch>
        </p:blipFill>
        <p:spPr bwMode="auto">
          <a:xfrm>
            <a:off x="3347864" y="188640"/>
            <a:ext cx="2123728" cy="1512168"/>
          </a:xfrm>
          <a:prstGeom prst="rect">
            <a:avLst/>
          </a:prstGeom>
          <a:noFill/>
          <a:ln w="9525">
            <a:noFill/>
            <a:miter lim="800000"/>
            <a:headEnd/>
            <a:tailEnd/>
          </a:ln>
        </p:spPr>
      </p:pic>
      <p:sp>
        <p:nvSpPr>
          <p:cNvPr id="8" name="サブタイトル 4"/>
          <p:cNvSpPr txBox="1">
            <a:spLocks/>
          </p:cNvSpPr>
          <p:nvPr/>
        </p:nvSpPr>
        <p:spPr>
          <a:xfrm>
            <a:off x="1619672" y="4221088"/>
            <a:ext cx="6048672" cy="576064"/>
          </a:xfrm>
          <a:prstGeom prst="rect">
            <a:avLst/>
          </a:prstGeom>
        </p:spPr>
        <p:txBody>
          <a:bodyPr vert="horz" lIns="91440" tIns="45720" rIns="91440" bIns="45720" rtlCol="0">
            <a:normAutofit fontScale="250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ja-JP" altLang="en-US" sz="2400" b="1" dirty="0"/>
              <a:t>　</a:t>
            </a:r>
            <a:r>
              <a:rPr lang="ja-JP" altLang="en-US" sz="2400" b="1" dirty="0" smtClean="0"/>
              <a:t> </a:t>
            </a:r>
            <a:endParaRPr kumimoji="1" lang="en-US" altLang="ja-JP" sz="3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1" lang="ja-JP" altLang="en-US" sz="5100" b="1" i="0" u="none" strike="noStrike" kern="1200" cap="none" spc="0" normalizeH="0" baseline="0" noProof="0" dirty="0" smtClean="0">
                <a:ln>
                  <a:noFill/>
                </a:ln>
                <a:solidFill>
                  <a:schemeClr val="tx1"/>
                </a:solidFill>
                <a:effectLst/>
                <a:uLnTx/>
                <a:uFillTx/>
                <a:latin typeface="+mn-lt"/>
                <a:ea typeface="+mn-ea"/>
                <a:cs typeface="+mn-cs"/>
              </a:rPr>
              <a:t>　</a:t>
            </a:r>
            <a:r>
              <a:rPr kumimoji="1" lang="ja-JP" altLang="en-US" sz="9600" b="1" i="0" u="none" strike="noStrike" kern="1200" cap="none" spc="0" normalizeH="0" baseline="0" noProof="0" dirty="0" smtClean="0">
                <a:ln>
                  <a:noFill/>
                </a:ln>
                <a:solidFill>
                  <a:schemeClr val="tx1"/>
                </a:solidFill>
                <a:effectLst/>
                <a:uLnTx/>
                <a:uFillTx/>
                <a:latin typeface="+mn-lt"/>
                <a:ea typeface="+mn-ea"/>
                <a:cs typeface="+mn-cs"/>
              </a:rPr>
              <a:t>国際ロータリー　Ｄ２７５０　ＰＤＧ　新 藤 信 之</a:t>
            </a:r>
            <a:endParaRPr kumimoji="1" lang="en-US" altLang="ja-JP" sz="9600" b="1" i="0" u="none" strike="noStrike" kern="1200" cap="none" spc="0" normalizeH="0" baseline="0" noProof="0" dirty="0" smtClean="0">
              <a:ln>
                <a:noFill/>
              </a:ln>
              <a:solidFill>
                <a:schemeClr val="tx1"/>
              </a:solidFill>
              <a:effectLst/>
              <a:uLnTx/>
              <a:uFillTx/>
              <a:latin typeface="+mn-lt"/>
              <a:ea typeface="+mn-ea"/>
              <a:cs typeface="+mn-cs"/>
            </a:endParaRPr>
          </a:p>
          <a:p>
            <a:pPr marL="342900" lvl="0" indent="-342900">
              <a:spcBef>
                <a:spcPct val="20000"/>
              </a:spcBef>
              <a:defRPr/>
            </a:pPr>
            <a:r>
              <a:rPr lang="ja-JP" altLang="en-US" sz="3400" b="1" dirty="0" smtClean="0"/>
              <a:t>　　　　　　　　　　　</a:t>
            </a:r>
            <a:r>
              <a:rPr lang="ja-JP" altLang="en-US" sz="8000" b="1" dirty="0" smtClean="0"/>
              <a:t>　　　　　　　（東京立川こぶしロータリークラブ）</a:t>
            </a:r>
            <a:endParaRPr kumimoji="1" lang="en-US" altLang="ja-JP" sz="80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lang="ja-JP" altLang="en-US" sz="5100" b="1" dirty="0" smtClean="0"/>
              <a:t>　　　</a:t>
            </a:r>
            <a:endParaRPr kumimoji="1" lang="en-US" altLang="ja-JP"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テキスト ボックス 10"/>
          <p:cNvSpPr txBox="1"/>
          <p:nvPr/>
        </p:nvSpPr>
        <p:spPr>
          <a:xfrm>
            <a:off x="2123728" y="5517232"/>
            <a:ext cx="5400600" cy="892552"/>
          </a:xfrm>
          <a:prstGeom prst="rect">
            <a:avLst/>
          </a:prstGeom>
          <a:noFill/>
        </p:spPr>
        <p:txBody>
          <a:bodyPr wrap="square" rtlCol="0">
            <a:spAutoFit/>
          </a:bodyPr>
          <a:lstStyle/>
          <a:p>
            <a:r>
              <a:rPr kumimoji="1" lang="ja-JP" altLang="en-US" sz="2800" b="1" dirty="0" smtClean="0"/>
              <a:t>　於：第</a:t>
            </a:r>
            <a:r>
              <a:rPr kumimoji="1" lang="en-US" altLang="ja-JP" sz="2800" b="1" dirty="0" smtClean="0"/>
              <a:t>27</a:t>
            </a:r>
            <a:r>
              <a:rPr kumimoji="1" lang="ja-JP" altLang="en-US" sz="2800" b="1" dirty="0" smtClean="0"/>
              <a:t>回　源流の会 </a:t>
            </a:r>
            <a:r>
              <a:rPr lang="en-US" altLang="ja-JP" sz="2800" b="1" dirty="0" smtClean="0"/>
              <a:t>in</a:t>
            </a:r>
            <a:r>
              <a:rPr lang="ja-JP" altLang="en-US" sz="2800" b="1" dirty="0" smtClean="0"/>
              <a:t> </a:t>
            </a:r>
            <a:r>
              <a:rPr kumimoji="1" lang="ja-JP" altLang="en-US" sz="2800" b="1" dirty="0" smtClean="0"/>
              <a:t>富山</a:t>
            </a:r>
            <a:r>
              <a:rPr lang="ja-JP" altLang="en-US" sz="2800" b="1" dirty="0" smtClean="0"/>
              <a:t>　</a:t>
            </a:r>
            <a:r>
              <a:rPr kumimoji="1" lang="ja-JP" altLang="en-US" sz="2800" b="1" dirty="0" smtClean="0"/>
              <a:t>　　　</a:t>
            </a:r>
            <a:r>
              <a:rPr kumimoji="1" lang="ja-JP" altLang="en-US" sz="2400" b="1" dirty="0" smtClean="0"/>
              <a:t>   　</a:t>
            </a:r>
            <a:endParaRPr kumimoji="1" lang="en-US" altLang="ja-JP" sz="2400" b="1" dirty="0" smtClean="0"/>
          </a:p>
          <a:p>
            <a:r>
              <a:rPr kumimoji="1" lang="ja-JP" altLang="en-US" sz="2400" b="1" dirty="0" smtClean="0"/>
              <a:t>　　　　　</a:t>
            </a:r>
            <a:endParaRPr lang="en-US" altLang="ja-JP" sz="2400" b="1" dirty="0" smtClean="0"/>
          </a:p>
        </p:txBody>
      </p:sp>
      <p:sp>
        <p:nvSpPr>
          <p:cNvPr id="6" name="テキスト ボックス 5"/>
          <p:cNvSpPr txBox="1"/>
          <p:nvPr/>
        </p:nvSpPr>
        <p:spPr>
          <a:xfrm>
            <a:off x="3563888" y="5949280"/>
            <a:ext cx="2376264" cy="461665"/>
          </a:xfrm>
          <a:prstGeom prst="rect">
            <a:avLst/>
          </a:prstGeom>
          <a:noFill/>
        </p:spPr>
        <p:txBody>
          <a:bodyPr wrap="square" rtlCol="0">
            <a:spAutoFit/>
          </a:bodyPr>
          <a:lstStyle/>
          <a:p>
            <a:r>
              <a:rPr kumimoji="1" lang="en-US" altLang="ja-JP" sz="2400" b="1" dirty="0" smtClean="0"/>
              <a:t>2015</a:t>
            </a:r>
            <a:r>
              <a:rPr kumimoji="1" lang="ja-JP" altLang="en-US" sz="2400" b="1" dirty="0" smtClean="0"/>
              <a:t>年</a:t>
            </a:r>
            <a:r>
              <a:rPr kumimoji="1" lang="en-US" altLang="ja-JP" sz="2400" b="1" dirty="0" smtClean="0"/>
              <a:t>10</a:t>
            </a:r>
            <a:r>
              <a:rPr kumimoji="1" lang="ja-JP" altLang="en-US" sz="2400" b="1" dirty="0" smtClean="0"/>
              <a:t>月</a:t>
            </a:r>
            <a:r>
              <a:rPr kumimoji="1" lang="en-US" altLang="ja-JP" sz="2400" b="1" dirty="0" smtClean="0"/>
              <a:t>17</a:t>
            </a:r>
            <a:r>
              <a:rPr kumimoji="1" lang="ja-JP" altLang="en-US" sz="2400" b="1" dirty="0" smtClean="0"/>
              <a:t>日</a:t>
            </a:r>
            <a:endParaRPr kumimoji="1" lang="ja-JP" altLang="en-US" sz="2400" b="1" dirty="0"/>
          </a:p>
        </p:txBody>
      </p:sp>
      <p:sp>
        <p:nvSpPr>
          <p:cNvPr id="9" name="テキスト ボックス 8"/>
          <p:cNvSpPr txBox="1"/>
          <p:nvPr/>
        </p:nvSpPr>
        <p:spPr>
          <a:xfrm>
            <a:off x="2195736" y="1844824"/>
            <a:ext cx="4968552" cy="523220"/>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800" dirty="0" smtClean="0"/>
              <a:t>（続）　ロータリー 失われた</a:t>
            </a:r>
            <a:r>
              <a:rPr kumimoji="1" lang="en-US" altLang="ja-JP" sz="2800" dirty="0" smtClean="0"/>
              <a:t>10</a:t>
            </a:r>
            <a:r>
              <a:rPr kumimoji="1" lang="ja-JP" altLang="en-US" sz="2800" dirty="0" smtClean="0"/>
              <a:t>年</a:t>
            </a:r>
            <a:endParaRPr kumimoji="1" lang="ja-JP" alt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3568" y="332656"/>
            <a:ext cx="7848872" cy="936104"/>
          </a:xfrm>
          <a:solidFill>
            <a:srgbClr val="92D050"/>
          </a:solidFill>
        </p:spPr>
        <p:style>
          <a:lnRef idx="2">
            <a:schemeClr val="accent2"/>
          </a:lnRef>
          <a:fillRef idx="1">
            <a:schemeClr val="lt1"/>
          </a:fillRef>
          <a:effectRef idx="0">
            <a:schemeClr val="accent2"/>
          </a:effectRef>
          <a:fontRef idx="minor">
            <a:schemeClr val="dk1"/>
          </a:fontRef>
        </p:style>
        <p:txBody>
          <a:bodyPr>
            <a:normAutofit/>
          </a:bodyPr>
          <a:lstStyle/>
          <a:p>
            <a:r>
              <a:rPr lang="ja-JP" altLang="en-US" sz="4000" b="1" dirty="0" smtClean="0"/>
              <a:t>ＲＩ理事会任務の変更と権限の拡大</a:t>
            </a:r>
            <a:endParaRPr kumimoji="1" lang="ja-JP" altLang="en-US" sz="4000" b="1" dirty="0"/>
          </a:p>
        </p:txBody>
      </p:sp>
      <p:sp>
        <p:nvSpPr>
          <p:cNvPr id="3" name="コンテンツ プレースホルダ 2"/>
          <p:cNvSpPr>
            <a:spLocks noGrp="1"/>
          </p:cNvSpPr>
          <p:nvPr>
            <p:ph idx="1"/>
          </p:nvPr>
        </p:nvSpPr>
        <p:spPr>
          <a:xfrm>
            <a:off x="467544" y="2060848"/>
            <a:ext cx="8373616" cy="4569371"/>
          </a:xfrm>
        </p:spPr>
        <p:txBody>
          <a:bodyPr>
            <a:normAutofit/>
          </a:bodyPr>
          <a:lstStyle/>
          <a:p>
            <a:pPr>
              <a:buNone/>
            </a:pPr>
            <a:r>
              <a:rPr lang="ja-JP" altLang="en-US" sz="1800" b="1" dirty="0" smtClean="0"/>
              <a:t> </a:t>
            </a:r>
            <a:r>
              <a:rPr lang="ja-JP" altLang="en-US" sz="2800" b="1" dirty="0" smtClean="0"/>
              <a:t>＊ＲＩ戦略計画に関する指導体制の確立</a:t>
            </a:r>
            <a:endParaRPr lang="en-US" altLang="ja-JP" sz="2800" b="1" dirty="0" smtClean="0"/>
          </a:p>
          <a:p>
            <a:pPr>
              <a:buNone/>
            </a:pPr>
            <a:r>
              <a:rPr lang="ja-JP" altLang="en-US" sz="1800" b="1" dirty="0" smtClean="0"/>
              <a:t>　　　</a:t>
            </a:r>
            <a:r>
              <a:rPr lang="ja-JP" altLang="en-US" sz="2000" b="1" dirty="0" smtClean="0"/>
              <a:t>ＲＩ理事会⇒担当理事⇒地域コーディネーター⇒地区ガバナー⇒　クラブ</a:t>
            </a:r>
            <a:endParaRPr lang="en-US" altLang="ja-JP" sz="2000" b="1" dirty="0" smtClean="0"/>
          </a:p>
          <a:p>
            <a:pPr>
              <a:buNone/>
            </a:pPr>
            <a:r>
              <a:rPr lang="ja-JP" altLang="en-US" sz="2800" b="1" dirty="0" smtClean="0"/>
              <a:t>＊ＲＩ戦略計画に関する理事会決定の変更</a:t>
            </a:r>
            <a:endParaRPr lang="en-US" altLang="ja-JP" sz="2800" b="1" dirty="0" smtClean="0"/>
          </a:p>
          <a:p>
            <a:pPr>
              <a:buNone/>
            </a:pPr>
            <a:r>
              <a:rPr lang="ja-JP" altLang="en-US" sz="1800" b="1" dirty="0" smtClean="0"/>
              <a:t>　　　</a:t>
            </a:r>
            <a:r>
              <a:rPr lang="ja-JP" altLang="en-US" sz="2000" b="1" dirty="0" smtClean="0"/>
              <a:t>３年毎に長期計画を見直す⇒  定期的に見直す</a:t>
            </a:r>
            <a:endParaRPr lang="en-US" altLang="ja-JP" sz="2000" b="1" dirty="0" smtClean="0"/>
          </a:p>
          <a:p>
            <a:pPr>
              <a:buNone/>
            </a:pPr>
            <a:endParaRPr lang="en-US" altLang="ja-JP" sz="2000" b="1" dirty="0" smtClean="0"/>
          </a:p>
          <a:p>
            <a:pPr>
              <a:buNone/>
            </a:pPr>
            <a:r>
              <a:rPr lang="ja-JP" altLang="en-US" sz="2000" dirty="0" smtClean="0"/>
              <a:t>　　　</a:t>
            </a:r>
            <a:endParaRPr lang="en-US" altLang="ja-JP" sz="2000" dirty="0" smtClean="0"/>
          </a:p>
          <a:p>
            <a:pPr>
              <a:buNone/>
            </a:pPr>
            <a:r>
              <a:rPr kumimoji="1" lang="ja-JP" altLang="en-US" sz="2800" b="1" dirty="0" smtClean="0"/>
              <a:t>＊戦略計画委員会の構成メンバー等の変更</a:t>
            </a:r>
            <a:endParaRPr kumimoji="1" lang="en-US" altLang="ja-JP" sz="900" b="1" dirty="0" smtClean="0"/>
          </a:p>
          <a:p>
            <a:pPr>
              <a:buNone/>
            </a:pPr>
            <a:r>
              <a:rPr lang="ja-JP" altLang="en-US" sz="900" b="1" dirty="0" smtClean="0"/>
              <a:t>　　　　　　</a:t>
            </a:r>
            <a:r>
              <a:rPr kumimoji="1" lang="ja-JP" altLang="en-US" sz="2000" b="1" dirty="0" smtClean="0"/>
              <a:t>元会長、理事会メンバー、ロータリー財団管理委員会メンバー</a:t>
            </a:r>
            <a:endParaRPr kumimoji="1" lang="en-US" altLang="ja-JP" sz="2000" b="1" dirty="0" smtClean="0"/>
          </a:p>
          <a:p>
            <a:pPr>
              <a:buNone/>
            </a:pPr>
            <a:r>
              <a:rPr kumimoji="1" lang="ja-JP" altLang="en-US" sz="2800" b="1" dirty="0" smtClean="0"/>
              <a:t>＊理事会とＲ財団管理委員会の</a:t>
            </a:r>
            <a:r>
              <a:rPr lang="ja-JP" altLang="en-US" sz="2800" b="1" dirty="0" smtClean="0"/>
              <a:t>連携強化</a:t>
            </a:r>
            <a:endParaRPr lang="en-US" altLang="ja-JP" sz="900" b="1" dirty="0" smtClean="0"/>
          </a:p>
          <a:p>
            <a:pPr>
              <a:buNone/>
            </a:pPr>
            <a:r>
              <a:rPr lang="ja-JP" altLang="en-US" sz="900" b="1" dirty="0" smtClean="0"/>
              <a:t>　　　</a:t>
            </a:r>
            <a:r>
              <a:rPr lang="ja-JP" altLang="en-US" sz="2000" b="1" dirty="0" smtClean="0"/>
              <a:t>　 ２０１６年規定審議会制定案１６－９３　</a:t>
            </a:r>
            <a:r>
              <a:rPr lang="ja-JP" altLang="en-US" sz="1700" b="1" dirty="0" smtClean="0"/>
              <a:t>（２０１５年１月ＲＩ理事会決定１２３号）</a:t>
            </a:r>
            <a:endParaRPr lang="en-US" altLang="ja-JP" sz="1700" b="1" dirty="0" smtClean="0"/>
          </a:p>
          <a:p>
            <a:pPr>
              <a:buNone/>
            </a:pPr>
            <a:r>
              <a:rPr kumimoji="1" lang="ja-JP" altLang="en-US" sz="1700" b="1" dirty="0" smtClean="0"/>
              <a:t>　</a:t>
            </a:r>
            <a:endParaRPr kumimoji="1" lang="ja-JP" altLang="en-US" sz="1700" b="1" dirty="0"/>
          </a:p>
        </p:txBody>
      </p:sp>
      <p:sp>
        <p:nvSpPr>
          <p:cNvPr id="4" name="テキスト ボックス 3"/>
          <p:cNvSpPr txBox="1"/>
          <p:nvPr/>
        </p:nvSpPr>
        <p:spPr>
          <a:xfrm>
            <a:off x="683568" y="1484784"/>
            <a:ext cx="3456384" cy="523220"/>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800" b="1" dirty="0" smtClean="0"/>
              <a:t>ＲＩ細則</a:t>
            </a:r>
            <a:r>
              <a:rPr lang="en-US" altLang="ja-JP" sz="2800" b="1" dirty="0" smtClean="0"/>
              <a:t>5.010.</a:t>
            </a:r>
            <a:r>
              <a:rPr lang="ja-JP" altLang="en-US" sz="2800" b="1" dirty="0" smtClean="0"/>
              <a:t>～</a:t>
            </a:r>
            <a:r>
              <a:rPr lang="en-US" altLang="ja-JP" sz="2800" b="1" dirty="0" smtClean="0"/>
              <a:t>5.040</a:t>
            </a:r>
            <a:endParaRPr kumimoji="1" lang="ja-JP" altLang="en-US" sz="2800" b="1" dirty="0"/>
          </a:p>
        </p:txBody>
      </p:sp>
      <p:sp>
        <p:nvSpPr>
          <p:cNvPr id="5" name="テキスト ボックス 4"/>
          <p:cNvSpPr txBox="1"/>
          <p:nvPr/>
        </p:nvSpPr>
        <p:spPr>
          <a:xfrm>
            <a:off x="755576" y="4005064"/>
            <a:ext cx="2289409" cy="523220"/>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none" rtlCol="0">
            <a:spAutoFit/>
          </a:bodyPr>
          <a:lstStyle/>
          <a:p>
            <a:r>
              <a:rPr lang="ja-JP" altLang="en-US" sz="2800" b="1" dirty="0" smtClean="0"/>
              <a:t>ＲＩ細則</a:t>
            </a:r>
            <a:r>
              <a:rPr lang="en-US" altLang="ja-JP" sz="2800" b="1" dirty="0" smtClean="0"/>
              <a:t>16.100</a:t>
            </a:r>
            <a:endParaRPr kumimoji="1" lang="ja-JP" altLang="en-US" sz="2800" b="1" dirty="0"/>
          </a:p>
        </p:txBody>
      </p:sp>
      <p:sp>
        <p:nvSpPr>
          <p:cNvPr id="7" name="テキスト ボックス 6"/>
          <p:cNvSpPr txBox="1"/>
          <p:nvPr/>
        </p:nvSpPr>
        <p:spPr>
          <a:xfrm>
            <a:off x="4139952" y="1484784"/>
            <a:ext cx="2736304" cy="492443"/>
          </a:xfrm>
          <a:prstGeom prst="rect">
            <a:avLst/>
          </a:prstGeom>
          <a:noFill/>
        </p:spPr>
        <p:txBody>
          <a:bodyPr wrap="square" rtlCol="0">
            <a:spAutoFit/>
          </a:bodyPr>
          <a:lstStyle/>
          <a:p>
            <a:r>
              <a:rPr kumimoji="1" lang="ja-JP" altLang="en-US" sz="2600" b="1" dirty="0" smtClean="0"/>
              <a:t>＜資料３ 参照＞</a:t>
            </a:r>
            <a:endParaRPr kumimoji="1" lang="ja-JP" altLang="en-US" sz="2600" b="1" dirty="0"/>
          </a:p>
        </p:txBody>
      </p:sp>
      <p:sp>
        <p:nvSpPr>
          <p:cNvPr id="8" name="テキスト ボックス 7"/>
          <p:cNvSpPr txBox="1"/>
          <p:nvPr/>
        </p:nvSpPr>
        <p:spPr>
          <a:xfrm>
            <a:off x="2987824" y="4005064"/>
            <a:ext cx="2592288" cy="492443"/>
          </a:xfrm>
          <a:prstGeom prst="rect">
            <a:avLst/>
          </a:prstGeom>
          <a:noFill/>
        </p:spPr>
        <p:txBody>
          <a:bodyPr wrap="square" rtlCol="0">
            <a:spAutoFit/>
          </a:bodyPr>
          <a:lstStyle/>
          <a:p>
            <a:r>
              <a:rPr kumimoji="1" lang="ja-JP" altLang="en-US" sz="2600" b="1" dirty="0" smtClean="0"/>
              <a:t>＜資料４ 参照＞</a:t>
            </a:r>
            <a:endParaRPr kumimoji="1" lang="ja-JP" altLang="en-US" sz="26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C:\Users\新藤信之\Pictures\2015-16年度RIテーマロゴ"/>
          <p:cNvPicPr/>
          <p:nvPr/>
        </p:nvPicPr>
        <p:blipFill>
          <a:blip r:embed="rId3" cstate="print"/>
          <a:srcRect/>
          <a:stretch>
            <a:fillRect/>
          </a:stretch>
        </p:blipFill>
        <p:spPr bwMode="auto">
          <a:xfrm>
            <a:off x="611560" y="548680"/>
            <a:ext cx="1944216" cy="1584176"/>
          </a:xfrm>
          <a:prstGeom prst="rect">
            <a:avLst/>
          </a:prstGeom>
          <a:noFill/>
          <a:ln w="9525">
            <a:noFill/>
            <a:miter lim="800000"/>
            <a:headEnd/>
            <a:tailEnd/>
          </a:ln>
        </p:spPr>
      </p:pic>
      <p:sp>
        <p:nvSpPr>
          <p:cNvPr id="5" name="テキスト ボックス 4"/>
          <p:cNvSpPr txBox="1"/>
          <p:nvPr/>
        </p:nvSpPr>
        <p:spPr>
          <a:xfrm>
            <a:off x="1835696" y="4653136"/>
            <a:ext cx="5277407" cy="584775"/>
          </a:xfrm>
          <a:prstGeom prst="rect">
            <a:avLst/>
          </a:prstGeom>
          <a:noFill/>
        </p:spPr>
        <p:txBody>
          <a:bodyPr wrap="none" rtlCol="0">
            <a:spAutoFit/>
          </a:bodyPr>
          <a:lstStyle/>
          <a:p>
            <a:r>
              <a:rPr lang="ja-JP" altLang="en-US" sz="3200" b="1" dirty="0" smtClean="0"/>
              <a:t>ご静聴ありがとうございました</a:t>
            </a:r>
            <a:endParaRPr kumimoji="1" lang="ja-JP" altLang="en-US" sz="3200" b="1" dirty="0"/>
          </a:p>
        </p:txBody>
      </p:sp>
      <p:sp>
        <p:nvSpPr>
          <p:cNvPr id="6" name="正方形/長方形 5"/>
          <p:cNvSpPr/>
          <p:nvPr/>
        </p:nvSpPr>
        <p:spPr>
          <a:xfrm>
            <a:off x="539552" y="2348880"/>
            <a:ext cx="7704856" cy="1631216"/>
          </a:xfrm>
          <a:prstGeom prst="rect">
            <a:avLst/>
          </a:prstGeom>
        </p:spPr>
        <p:txBody>
          <a:bodyPr wrap="square">
            <a:spAutoFit/>
          </a:bodyPr>
          <a:lstStyle/>
          <a:p>
            <a:r>
              <a:rPr lang="ja-JP" altLang="ja-JP" sz="3200" b="1" dirty="0" smtClean="0"/>
              <a:t>「</a:t>
            </a:r>
            <a:r>
              <a:rPr lang="en-US" altLang="ja-JP" sz="3200" b="1" dirty="0" smtClean="0"/>
              <a:t>Leaders are like Eagles.  They don't flock.</a:t>
            </a:r>
            <a:endParaRPr lang="en-US" altLang="ja-JP" sz="800" b="1" dirty="0" smtClean="0"/>
          </a:p>
          <a:p>
            <a:endParaRPr lang="en-US" altLang="ja-JP" sz="800" b="1" dirty="0" smtClean="0"/>
          </a:p>
          <a:p>
            <a:r>
              <a:rPr lang="en-US" altLang="ja-JP" sz="3200" b="1" dirty="0" smtClean="0"/>
              <a:t>                          You find them one at a time.</a:t>
            </a:r>
            <a:r>
              <a:rPr lang="ja-JP" altLang="ja-JP" sz="3200" b="1" dirty="0" smtClean="0"/>
              <a:t>」</a:t>
            </a:r>
          </a:p>
          <a:p>
            <a:r>
              <a:rPr lang="ja-JP" altLang="ja-JP" sz="2800" b="1" dirty="0" smtClean="0"/>
              <a:t>　　　　　　　　　　　　　　　　　　　　</a:t>
            </a:r>
            <a:r>
              <a:rPr lang="ja-JP" altLang="ja-JP" dirty="0" smtClean="0"/>
              <a:t>　　　　　　　　　　　　　　</a:t>
            </a:r>
            <a:endParaRPr lang="ja-JP" altLang="ja-JP" dirty="0"/>
          </a:p>
        </p:txBody>
      </p:sp>
      <p:sp>
        <p:nvSpPr>
          <p:cNvPr id="7" name="テキスト ボックス 6"/>
          <p:cNvSpPr txBox="1"/>
          <p:nvPr/>
        </p:nvSpPr>
        <p:spPr>
          <a:xfrm>
            <a:off x="3059832" y="1628800"/>
            <a:ext cx="2204450" cy="584775"/>
          </a:xfrm>
          <a:prstGeom prst="rect">
            <a:avLst/>
          </a:prstGeom>
          <a:noFill/>
        </p:spPr>
        <p:txBody>
          <a:bodyPr wrap="none" rtlCol="0">
            <a:spAutoFit/>
          </a:bodyPr>
          <a:lstStyle/>
          <a:p>
            <a:r>
              <a:rPr lang="ja-JP" altLang="en-US" sz="3200" b="1" dirty="0" smtClean="0"/>
              <a:t>＜むすび＞</a:t>
            </a:r>
            <a:endParaRPr kumimoji="1" lang="ja-JP" altLang="en-US" sz="32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43608" y="620688"/>
            <a:ext cx="6984776" cy="1008112"/>
          </a:xfrm>
          <a:solidFill>
            <a:srgbClr val="92D050"/>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ja-JP" altLang="en-US" dirty="0" smtClean="0"/>
              <a:t>ロータリー目的の第５項の追加</a:t>
            </a:r>
            <a:endParaRPr kumimoji="1" lang="ja-JP" altLang="en-US" dirty="0"/>
          </a:p>
        </p:txBody>
      </p:sp>
      <p:sp>
        <p:nvSpPr>
          <p:cNvPr id="3" name="コンテンツ プレースホルダ 2"/>
          <p:cNvSpPr>
            <a:spLocks noGrp="1"/>
          </p:cNvSpPr>
          <p:nvPr>
            <p:ph idx="1"/>
          </p:nvPr>
        </p:nvSpPr>
        <p:spPr>
          <a:xfrm>
            <a:off x="251520" y="1700808"/>
            <a:ext cx="8723312" cy="4752528"/>
          </a:xfrm>
        </p:spPr>
        <p:txBody>
          <a:bodyPr>
            <a:normAutofit/>
          </a:bodyPr>
          <a:lstStyle/>
          <a:p>
            <a:pPr>
              <a:buNone/>
            </a:pPr>
            <a:r>
              <a:rPr lang="ja-JP" altLang="en-US" sz="1900" b="1" dirty="0" smtClean="0"/>
              <a:t>（Ｒ Ｉ 理事会提案）</a:t>
            </a:r>
            <a:r>
              <a:rPr lang="ja-JP" altLang="en-US" sz="2400" b="1" dirty="0" smtClean="0"/>
              <a:t>　</a:t>
            </a:r>
            <a:r>
              <a:rPr lang="en-US" altLang="ja-JP" sz="2400" b="1" dirty="0" smtClean="0"/>
              <a:t>2016</a:t>
            </a:r>
            <a:r>
              <a:rPr lang="ja-JP" altLang="en-US" sz="2400" b="1" dirty="0" smtClean="0"/>
              <a:t>規定審議会制定案１６－１４</a:t>
            </a:r>
            <a:endParaRPr lang="en-US" altLang="ja-JP" sz="2400" b="1" dirty="0" smtClean="0"/>
          </a:p>
          <a:p>
            <a:pPr>
              <a:buNone/>
            </a:pPr>
            <a:endParaRPr lang="en-US" altLang="ja-JP" sz="2800" b="1" dirty="0" smtClean="0"/>
          </a:p>
          <a:p>
            <a:pPr>
              <a:buNone/>
            </a:pPr>
            <a:endParaRPr lang="en-US" altLang="ja-JP" sz="900" dirty="0" smtClean="0"/>
          </a:p>
          <a:p>
            <a:pPr>
              <a:buNone/>
            </a:pPr>
            <a:r>
              <a:rPr lang="ja-JP" altLang="en-US" sz="1800" dirty="0" smtClean="0"/>
              <a:t>　</a:t>
            </a:r>
            <a:r>
              <a:rPr kumimoji="1" lang="ja-JP" altLang="en-US" sz="2400" b="1" u="sng" dirty="0" smtClean="0"/>
              <a:t>Ｒ Ｉ 理事会はＲ Ｉ 定款を下記のように</a:t>
            </a:r>
            <a:r>
              <a:rPr lang="ja-JP" altLang="en-US" sz="2400" b="1" u="sng" dirty="0" smtClean="0"/>
              <a:t>改正</a:t>
            </a:r>
            <a:r>
              <a:rPr kumimoji="1" lang="ja-JP" altLang="en-US" sz="2400" b="1" u="sng" dirty="0" smtClean="0"/>
              <a:t>することを提案する</a:t>
            </a:r>
            <a:endParaRPr kumimoji="1" lang="en-US" altLang="ja-JP" sz="2400" b="1" u="sng" dirty="0" smtClean="0"/>
          </a:p>
          <a:p>
            <a:pPr>
              <a:buNone/>
            </a:pPr>
            <a:r>
              <a:rPr lang="ja-JP" altLang="en-US" sz="2000" b="1" dirty="0" smtClean="0"/>
              <a:t>　 </a:t>
            </a:r>
            <a:r>
              <a:rPr lang="ja-JP" altLang="en-US" sz="2400" b="1" dirty="0" smtClean="0"/>
              <a:t>第１～第４　</a:t>
            </a:r>
            <a:r>
              <a:rPr lang="en-US" altLang="ja-JP" sz="2400" b="1" dirty="0" smtClean="0"/>
              <a:t>(</a:t>
            </a:r>
            <a:r>
              <a:rPr lang="ja-JP" altLang="en-US" sz="2400" b="1" dirty="0" smtClean="0"/>
              <a:t>省略</a:t>
            </a:r>
            <a:r>
              <a:rPr lang="en-US" altLang="ja-JP" sz="2400" b="1" dirty="0" smtClean="0"/>
              <a:t>)</a:t>
            </a:r>
          </a:p>
          <a:p>
            <a:pPr>
              <a:buNone/>
            </a:pPr>
            <a:r>
              <a:rPr lang="ja-JP" altLang="en-US" sz="2000" b="1" dirty="0" smtClean="0"/>
              <a:t>　 </a:t>
            </a:r>
            <a:r>
              <a:rPr lang="ja-JP" altLang="en-US" sz="2400" b="1" u="sng" dirty="0" smtClean="0">
                <a:solidFill>
                  <a:srgbClr val="FF0000"/>
                </a:solidFill>
              </a:rPr>
              <a:t>第５．奉仕、メンターシップ、国際的交流、リーダーシップ開発の</a:t>
            </a:r>
            <a:endParaRPr lang="en-US" altLang="ja-JP" sz="2400" b="1" u="sng" dirty="0" smtClean="0">
              <a:solidFill>
                <a:srgbClr val="FF0000"/>
              </a:solidFill>
            </a:endParaRPr>
          </a:p>
          <a:p>
            <a:pPr>
              <a:buNone/>
            </a:pPr>
            <a:r>
              <a:rPr lang="ja-JP" altLang="en-US" sz="2400" b="1" dirty="0" smtClean="0">
                <a:solidFill>
                  <a:srgbClr val="FF0000"/>
                </a:solidFill>
              </a:rPr>
              <a:t>　</a:t>
            </a:r>
            <a:r>
              <a:rPr lang="ja-JP" altLang="en-US" sz="2400" b="1" u="sng" dirty="0" smtClean="0">
                <a:solidFill>
                  <a:srgbClr val="FF0000"/>
                </a:solidFill>
              </a:rPr>
              <a:t>機会を通じて、世界のリーダーとなる新世代を育成すること；</a:t>
            </a:r>
            <a:endParaRPr lang="en-US" altLang="ja-JP" sz="2400" b="1" u="sng" dirty="0" smtClean="0">
              <a:solidFill>
                <a:srgbClr val="FF0000"/>
              </a:solidFill>
            </a:endParaRPr>
          </a:p>
          <a:p>
            <a:pPr>
              <a:buNone/>
            </a:pPr>
            <a:r>
              <a:rPr lang="ja-JP" altLang="en-US" sz="2000" i="1" dirty="0" smtClean="0">
                <a:solidFill>
                  <a:srgbClr val="FF0000"/>
                </a:solidFill>
              </a:rPr>
              <a:t>　　</a:t>
            </a:r>
            <a:r>
              <a:rPr lang="en-US" altLang="ja-JP" sz="2000" i="1" u="sng" dirty="0" smtClean="0">
                <a:solidFill>
                  <a:srgbClr val="FF0000"/>
                </a:solidFill>
              </a:rPr>
              <a:t>Fifth.</a:t>
            </a:r>
            <a:r>
              <a:rPr lang="ja-JP" altLang="en-US" sz="2000" u="sng" dirty="0" smtClean="0">
                <a:solidFill>
                  <a:srgbClr val="FF0000"/>
                </a:solidFill>
              </a:rPr>
              <a:t> </a:t>
            </a:r>
            <a:r>
              <a:rPr lang="en-US" altLang="ja-JP" sz="2000" i="1" u="sng" dirty="0" smtClean="0">
                <a:solidFill>
                  <a:srgbClr val="FF0000"/>
                </a:solidFill>
              </a:rPr>
              <a:t>The empowerment of a new generation of global leaders through service, </a:t>
            </a:r>
            <a:r>
              <a:rPr lang="en-US" altLang="ja-JP" sz="2000" i="1" u="sng" dirty="0" err="1" smtClean="0">
                <a:solidFill>
                  <a:srgbClr val="FF0000"/>
                </a:solidFill>
              </a:rPr>
              <a:t>mentorship,international</a:t>
            </a:r>
            <a:r>
              <a:rPr lang="en-US" altLang="ja-JP" sz="2000" i="1" u="sng" dirty="0" smtClean="0">
                <a:solidFill>
                  <a:srgbClr val="FF0000"/>
                </a:solidFill>
              </a:rPr>
              <a:t> exchange, and leadership development opportunities</a:t>
            </a:r>
            <a:endParaRPr lang="ja-JP" altLang="ja-JP" sz="2000" i="1" u="sng" dirty="0" smtClean="0">
              <a:solidFill>
                <a:srgbClr val="FF0000"/>
              </a:solidFill>
            </a:endParaRPr>
          </a:p>
          <a:p>
            <a:pPr>
              <a:buNone/>
            </a:pPr>
            <a:r>
              <a:rPr lang="ja-JP" altLang="en-US" sz="2400" b="1" i="1" u="sng" dirty="0" smtClean="0"/>
              <a:t>　　</a:t>
            </a:r>
            <a:endParaRPr kumimoji="1" lang="ja-JP" altLang="en-US" sz="2400" b="1" i="1" u="sng" dirty="0"/>
          </a:p>
        </p:txBody>
      </p:sp>
      <p:sp>
        <p:nvSpPr>
          <p:cNvPr id="4" name="テキスト ボックス 3"/>
          <p:cNvSpPr txBox="1"/>
          <p:nvPr/>
        </p:nvSpPr>
        <p:spPr>
          <a:xfrm>
            <a:off x="323528" y="5517232"/>
            <a:ext cx="8568952" cy="723275"/>
          </a:xfrm>
          <a:prstGeom prst="rect">
            <a:avLst/>
          </a:prstGeom>
          <a:noFill/>
        </p:spPr>
        <p:txBody>
          <a:bodyPr wrap="square" rtlCol="0">
            <a:spAutoFit/>
          </a:bodyPr>
          <a:lstStyle/>
          <a:p>
            <a:r>
              <a:rPr kumimoji="1" lang="ja-JP" altLang="en-US" b="1" u="sng" dirty="0" smtClean="0"/>
              <a:t>さらに、ＲＩ理事会は標準ロータリークラブ定款</a:t>
            </a:r>
            <a:r>
              <a:rPr lang="ja-JP" altLang="en-US" b="1" u="sng" dirty="0" smtClean="0"/>
              <a:t>を下記のように修正することを提案する</a:t>
            </a:r>
            <a:endParaRPr lang="en-US" altLang="ja-JP" b="1" u="sng" dirty="0" smtClean="0"/>
          </a:p>
          <a:p>
            <a:endParaRPr lang="en-US" altLang="ja-JP" sz="900" u="sng" dirty="0" smtClean="0"/>
          </a:p>
          <a:p>
            <a:r>
              <a:rPr kumimoji="1" lang="ja-JP" altLang="en-US" sz="1400" b="1" dirty="0" smtClean="0"/>
              <a:t>　　　第４条　ロータリーの目的　（以下省略 ）</a:t>
            </a:r>
            <a:endParaRPr kumimoji="1" lang="ja-JP" altLang="en-US" sz="1400" b="1" dirty="0"/>
          </a:p>
        </p:txBody>
      </p:sp>
      <p:sp>
        <p:nvSpPr>
          <p:cNvPr id="5" name="テキスト ボックス 4"/>
          <p:cNvSpPr txBox="1"/>
          <p:nvPr/>
        </p:nvSpPr>
        <p:spPr>
          <a:xfrm>
            <a:off x="2699792" y="260648"/>
            <a:ext cx="3888432" cy="400110"/>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000" b="1" dirty="0" smtClean="0"/>
              <a:t>２０１４年１０月ＲＩ理事会決定５３号</a:t>
            </a:r>
            <a:endParaRPr kumimoji="1" lang="ja-JP" altLang="en-US" sz="2000" b="1" dirty="0"/>
          </a:p>
        </p:txBody>
      </p:sp>
      <p:sp>
        <p:nvSpPr>
          <p:cNvPr id="7" name="テキスト ボックス 6"/>
          <p:cNvSpPr txBox="1"/>
          <p:nvPr/>
        </p:nvSpPr>
        <p:spPr>
          <a:xfrm>
            <a:off x="323528" y="2204864"/>
            <a:ext cx="849694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b="1" dirty="0" smtClean="0"/>
              <a:t>世界の</a:t>
            </a:r>
            <a:r>
              <a:rPr kumimoji="1" lang="ja-JP" altLang="en-US" b="1" dirty="0" smtClean="0"/>
              <a:t>リーダーとなる新世代を奨励するため、ロータリーの目的に</a:t>
            </a:r>
            <a:r>
              <a:rPr lang="ja-JP" altLang="en-US" b="1" dirty="0" smtClean="0"/>
              <a:t>第５項を追加する件</a:t>
            </a:r>
            <a:endParaRPr kumimoji="1" lang="en-US" altLang="ja-JP" b="1" dirty="0" smtClean="0"/>
          </a:p>
        </p:txBody>
      </p:sp>
      <p:sp>
        <p:nvSpPr>
          <p:cNvPr id="8" name="テキスト ボックス 7"/>
          <p:cNvSpPr txBox="1"/>
          <p:nvPr/>
        </p:nvSpPr>
        <p:spPr>
          <a:xfrm>
            <a:off x="5724128" y="6309320"/>
            <a:ext cx="3127779" cy="369332"/>
          </a:xfrm>
          <a:prstGeom prst="rect">
            <a:avLst/>
          </a:prstGeom>
          <a:noFill/>
        </p:spPr>
        <p:txBody>
          <a:bodyPr wrap="none" rtlCol="0">
            <a:spAutoFit/>
          </a:bodyPr>
          <a:lstStyle/>
          <a:p>
            <a:r>
              <a:rPr kumimoji="1" lang="ja-JP" altLang="en-US" b="1" dirty="0" smtClean="0"/>
              <a:t>（Ｄ</a:t>
            </a:r>
            <a:r>
              <a:rPr kumimoji="1" lang="en-US" altLang="ja-JP" b="1" dirty="0" smtClean="0"/>
              <a:t>2650PDE</a:t>
            </a:r>
            <a:r>
              <a:rPr kumimoji="1" lang="ja-JP" altLang="en-US" b="1" dirty="0" smtClean="0"/>
              <a:t> 刀根荘兵衛氏訳）</a:t>
            </a:r>
            <a:endParaRPr kumimoji="1" lang="ja-JP" altLang="en-US" b="1"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755576" y="548680"/>
            <a:ext cx="7632848" cy="769441"/>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a:spAutoFit/>
          </a:bodyPr>
          <a:lstStyle/>
          <a:p>
            <a:pPr>
              <a:buNone/>
            </a:pPr>
            <a:r>
              <a:rPr lang="ja-JP" altLang="en-US" sz="4000" b="1" dirty="0" smtClean="0"/>
              <a:t>  </a:t>
            </a:r>
            <a:r>
              <a:rPr lang="ja-JP" altLang="en-US" sz="4400" b="1" dirty="0" smtClean="0"/>
              <a:t>国際ロータリー</a:t>
            </a:r>
            <a:r>
              <a:rPr lang="ja-JP" altLang="en-US" sz="4400" b="1" dirty="0" smtClean="0">
                <a:solidFill>
                  <a:srgbClr val="FF0000"/>
                </a:solidFill>
              </a:rPr>
              <a:t>組織</a:t>
            </a:r>
            <a:r>
              <a:rPr lang="ja-JP" altLang="en-US" sz="4400" b="1" dirty="0" smtClean="0"/>
              <a:t>の再編成　</a:t>
            </a:r>
            <a:endParaRPr lang="en-US" altLang="ja-JP" sz="4400" b="1" dirty="0" smtClean="0"/>
          </a:p>
        </p:txBody>
      </p:sp>
      <p:sp>
        <p:nvSpPr>
          <p:cNvPr id="12" name="テキスト ボックス 11"/>
          <p:cNvSpPr txBox="1"/>
          <p:nvPr/>
        </p:nvSpPr>
        <p:spPr>
          <a:xfrm>
            <a:off x="611560" y="1484784"/>
            <a:ext cx="7560840" cy="584775"/>
          </a:xfrm>
          <a:prstGeom prst="rect">
            <a:avLst/>
          </a:prstGeom>
          <a:noFill/>
        </p:spPr>
        <p:txBody>
          <a:bodyPr wrap="square" rtlCol="0">
            <a:spAutoFit/>
          </a:bodyPr>
          <a:lstStyle/>
          <a:p>
            <a:r>
              <a:rPr kumimoji="1" lang="ja-JP" altLang="en-US" sz="3200" b="1" dirty="0" smtClean="0"/>
              <a:t>＊２００１年規定審議会３つの採択制定案</a:t>
            </a:r>
            <a:endParaRPr kumimoji="1" lang="ja-JP" altLang="en-US" sz="3200" b="1" dirty="0"/>
          </a:p>
        </p:txBody>
      </p:sp>
      <p:sp>
        <p:nvSpPr>
          <p:cNvPr id="7" name="テキスト ボックス 6"/>
          <p:cNvSpPr txBox="1"/>
          <p:nvPr/>
        </p:nvSpPr>
        <p:spPr>
          <a:xfrm>
            <a:off x="611560" y="2060848"/>
            <a:ext cx="8136904" cy="3539430"/>
          </a:xfrm>
          <a:prstGeom prst="rect">
            <a:avLst/>
          </a:prstGeom>
          <a:noFill/>
        </p:spPr>
        <p:txBody>
          <a:bodyPr wrap="square" rtlCol="0">
            <a:spAutoFit/>
          </a:bodyPr>
          <a:lstStyle/>
          <a:p>
            <a:pPr>
              <a:buNone/>
            </a:pPr>
            <a:r>
              <a:rPr lang="ja-JP" altLang="en-US" sz="2800" b="1" dirty="0" smtClean="0"/>
              <a:t>１．採択制定案</a:t>
            </a:r>
            <a:r>
              <a:rPr lang="en-US" altLang="ja-JP" sz="2800" b="1" dirty="0" smtClean="0"/>
              <a:t>01-148</a:t>
            </a:r>
            <a:r>
              <a:rPr lang="ja-JP" altLang="en-US" sz="2800" b="1" dirty="0" smtClean="0"/>
              <a:t>　</a:t>
            </a:r>
            <a:r>
              <a:rPr lang="ja-JP" altLang="en-US" sz="2800" b="1" dirty="0" smtClean="0">
                <a:solidFill>
                  <a:srgbClr val="FF0000"/>
                </a:solidFill>
              </a:rPr>
              <a:t> 　　⇒　会員の再編成</a:t>
            </a:r>
            <a:endParaRPr lang="en-US" altLang="ja-JP" sz="2800" b="1" dirty="0" smtClean="0"/>
          </a:p>
          <a:p>
            <a:pPr>
              <a:buNone/>
            </a:pPr>
            <a:r>
              <a:rPr lang="ja-JP" altLang="en-US" sz="2800" b="1" dirty="0" smtClean="0"/>
              <a:t>　「職業分類の原則を保持しつつ、クラブ会員の種類</a:t>
            </a:r>
            <a:endParaRPr lang="en-US" altLang="ja-JP" sz="2800" b="1" dirty="0" smtClean="0"/>
          </a:p>
          <a:p>
            <a:pPr>
              <a:buNone/>
            </a:pPr>
            <a:r>
              <a:rPr lang="ja-JP" altLang="en-US" sz="2800" b="1" dirty="0" smtClean="0"/>
              <a:t>　　を正会員と名誉会員に簡素化する件」　　　</a:t>
            </a:r>
            <a:endParaRPr lang="en-US" altLang="ja-JP" sz="2800" b="1" dirty="0" smtClean="0"/>
          </a:p>
          <a:p>
            <a:pPr>
              <a:buNone/>
            </a:pPr>
            <a:r>
              <a:rPr lang="ja-JP" altLang="en-US" sz="2800" b="1" dirty="0" smtClean="0"/>
              <a:t>２．採択制定案</a:t>
            </a:r>
            <a:r>
              <a:rPr lang="en-US" altLang="ja-JP" sz="2800" b="1" dirty="0" smtClean="0"/>
              <a:t>01-186</a:t>
            </a:r>
            <a:r>
              <a:rPr lang="ja-JP" altLang="en-US" sz="2800" b="1" dirty="0" smtClean="0">
                <a:solidFill>
                  <a:srgbClr val="FF0000"/>
                </a:solidFill>
              </a:rPr>
              <a:t> 　　　⇒　クラブの再編成</a:t>
            </a:r>
            <a:endParaRPr lang="en-US" altLang="ja-JP" sz="2800" b="1" dirty="0" smtClean="0"/>
          </a:p>
          <a:p>
            <a:pPr>
              <a:buNone/>
            </a:pPr>
            <a:r>
              <a:rPr lang="ja-JP" altLang="en-US" sz="2800" b="1" dirty="0" smtClean="0"/>
              <a:t>　「ニューモデルに基づいてロータリークラブを</a:t>
            </a:r>
            <a:r>
              <a:rPr lang="ja-JP" altLang="en-US" sz="2800" b="1" dirty="0" err="1" smtClean="0"/>
              <a:t>創設す</a:t>
            </a:r>
            <a:endParaRPr lang="en-US" altLang="ja-JP" sz="2800" b="1" dirty="0" smtClean="0"/>
          </a:p>
          <a:p>
            <a:pPr>
              <a:buNone/>
            </a:pPr>
            <a:r>
              <a:rPr lang="ja-JP" altLang="en-US" sz="2800" b="1" dirty="0" smtClean="0"/>
              <a:t>　　る試験的プロジェクトを実施することを認める件」</a:t>
            </a:r>
            <a:endParaRPr lang="en-US" altLang="ja-JP" sz="2800" b="1" dirty="0" smtClean="0"/>
          </a:p>
          <a:p>
            <a:pPr>
              <a:buNone/>
            </a:pPr>
            <a:r>
              <a:rPr lang="ja-JP" altLang="en-US" sz="2800" b="1" dirty="0" smtClean="0"/>
              <a:t>３．採択制定案</a:t>
            </a:r>
            <a:r>
              <a:rPr lang="en-US" altLang="ja-JP" sz="2800" b="1" dirty="0" smtClean="0"/>
              <a:t>01-215</a:t>
            </a:r>
            <a:r>
              <a:rPr lang="ja-JP" altLang="en-US" sz="2800" b="1" dirty="0" smtClean="0"/>
              <a:t>　</a:t>
            </a:r>
            <a:r>
              <a:rPr lang="ja-JP" altLang="en-US" sz="2800" b="1" dirty="0" smtClean="0">
                <a:solidFill>
                  <a:srgbClr val="FF0000"/>
                </a:solidFill>
              </a:rPr>
              <a:t> 　　⇒地区・ゾーンの再編成</a:t>
            </a:r>
            <a:endParaRPr lang="en-US" altLang="ja-JP" sz="2800" b="1" dirty="0" smtClean="0"/>
          </a:p>
          <a:p>
            <a:pPr>
              <a:buNone/>
            </a:pPr>
            <a:r>
              <a:rPr lang="ja-JP" altLang="en-US" sz="2800" b="1" dirty="0" smtClean="0"/>
              <a:t>　「クラブ所在地域を定義する件」　</a:t>
            </a:r>
            <a:endParaRPr kumimoji="1" lang="ja-JP" altLang="en-US" sz="2800" b="1" dirty="0"/>
          </a:p>
        </p:txBody>
      </p:sp>
      <p:sp>
        <p:nvSpPr>
          <p:cNvPr id="5" name="テキスト ボックス 4"/>
          <p:cNvSpPr txBox="1"/>
          <p:nvPr/>
        </p:nvSpPr>
        <p:spPr>
          <a:xfrm>
            <a:off x="1043608" y="5805264"/>
            <a:ext cx="3240360" cy="892552"/>
          </a:xfrm>
          <a:prstGeom prst="rect">
            <a:avLst/>
          </a:prstGeom>
          <a:noFill/>
        </p:spPr>
        <p:txBody>
          <a:bodyPr wrap="square" rtlCol="0">
            <a:spAutoFit/>
          </a:bodyPr>
          <a:lstStyle/>
          <a:p>
            <a:r>
              <a:rPr kumimoji="1" lang="ja-JP" altLang="en-US" sz="2400" b="1" dirty="0" smtClean="0">
                <a:solidFill>
                  <a:srgbClr val="FF0000"/>
                </a:solidFill>
              </a:rPr>
              <a:t> </a:t>
            </a:r>
            <a:r>
              <a:rPr kumimoji="1" lang="ja-JP" altLang="en-US" sz="2600" b="1" dirty="0" smtClean="0">
                <a:solidFill>
                  <a:srgbClr val="FF0000"/>
                </a:solidFill>
              </a:rPr>
              <a:t>会員資格と職業分類</a:t>
            </a:r>
            <a:endParaRPr kumimoji="1" lang="en-US" altLang="ja-JP" sz="2600" b="1" dirty="0" smtClean="0">
              <a:solidFill>
                <a:srgbClr val="FF0000"/>
              </a:solidFill>
            </a:endParaRPr>
          </a:p>
          <a:p>
            <a:r>
              <a:rPr kumimoji="1" lang="ja-JP" altLang="en-US" sz="2600" b="1" dirty="0" smtClean="0">
                <a:solidFill>
                  <a:srgbClr val="FF0000"/>
                </a:solidFill>
              </a:rPr>
              <a:t> クラブ例会と出　席</a:t>
            </a:r>
            <a:endParaRPr kumimoji="1" lang="ja-JP" altLang="en-US" sz="2600" b="1" dirty="0">
              <a:solidFill>
                <a:srgbClr val="FF0000"/>
              </a:solidFill>
            </a:endParaRPr>
          </a:p>
        </p:txBody>
      </p:sp>
      <p:sp>
        <p:nvSpPr>
          <p:cNvPr id="6" name="テキスト ボックス 5"/>
          <p:cNvSpPr txBox="1"/>
          <p:nvPr/>
        </p:nvSpPr>
        <p:spPr>
          <a:xfrm>
            <a:off x="539552" y="5877272"/>
            <a:ext cx="646331" cy="584775"/>
          </a:xfrm>
          <a:prstGeom prst="rect">
            <a:avLst/>
          </a:prstGeom>
          <a:noFill/>
        </p:spPr>
        <p:txBody>
          <a:bodyPr wrap="square" rtlCol="0">
            <a:spAutoFit/>
          </a:bodyPr>
          <a:lstStyle/>
          <a:p>
            <a:r>
              <a:rPr kumimoji="1" lang="ja-JP" altLang="en-US" sz="3200" b="1" dirty="0" smtClean="0">
                <a:solidFill>
                  <a:srgbClr val="FF0000"/>
                </a:solidFill>
              </a:rPr>
              <a:t>⇒</a:t>
            </a:r>
            <a:endParaRPr kumimoji="1" lang="ja-JP" altLang="en-US" sz="3200" b="1" dirty="0">
              <a:solidFill>
                <a:srgbClr val="FF0000"/>
              </a:solidFill>
            </a:endParaRPr>
          </a:p>
        </p:txBody>
      </p:sp>
      <p:sp>
        <p:nvSpPr>
          <p:cNvPr id="8" name="テキスト ボックス 7"/>
          <p:cNvSpPr txBox="1"/>
          <p:nvPr/>
        </p:nvSpPr>
        <p:spPr>
          <a:xfrm>
            <a:off x="4139952" y="6093296"/>
            <a:ext cx="2744662" cy="492443"/>
          </a:xfrm>
          <a:prstGeom prst="rect">
            <a:avLst/>
          </a:prstGeom>
          <a:noFill/>
        </p:spPr>
        <p:txBody>
          <a:bodyPr wrap="none" rtlCol="0">
            <a:spAutoFit/>
          </a:bodyPr>
          <a:lstStyle/>
          <a:p>
            <a:r>
              <a:rPr lang="ja-JP" altLang="en-US" sz="2600" b="1" dirty="0" smtClean="0">
                <a:solidFill>
                  <a:srgbClr val="FF0000"/>
                </a:solidFill>
              </a:rPr>
              <a:t>に</a:t>
            </a:r>
            <a:r>
              <a:rPr kumimoji="1" lang="ja-JP" altLang="en-US" sz="2600" b="1" dirty="0" smtClean="0">
                <a:solidFill>
                  <a:srgbClr val="FF0000"/>
                </a:solidFill>
              </a:rPr>
              <a:t>柔軟性を認める</a:t>
            </a:r>
            <a:endParaRPr kumimoji="1" lang="ja-JP" altLang="en-US" sz="2600" b="1" dirty="0">
              <a:solidFill>
                <a:srgbClr val="FF0000"/>
              </a:solidFill>
            </a:endParaRPr>
          </a:p>
        </p:txBody>
      </p:sp>
      <p:sp>
        <p:nvSpPr>
          <p:cNvPr id="9" name="テキスト ボックス 8"/>
          <p:cNvSpPr txBox="1"/>
          <p:nvPr/>
        </p:nvSpPr>
        <p:spPr>
          <a:xfrm>
            <a:off x="6732240" y="6237312"/>
            <a:ext cx="2195736" cy="461665"/>
          </a:xfrm>
          <a:prstGeom prst="rect">
            <a:avLst/>
          </a:prstGeom>
          <a:noFill/>
        </p:spPr>
        <p:txBody>
          <a:bodyPr wrap="square" rtlCol="0">
            <a:spAutoFit/>
          </a:bodyPr>
          <a:lstStyle/>
          <a:p>
            <a:r>
              <a:rPr kumimoji="1" lang="ja-JP" altLang="en-US" sz="2400" b="1" dirty="0" smtClean="0">
                <a:solidFill>
                  <a:srgbClr val="FF0000"/>
                </a:solidFill>
              </a:rPr>
              <a:t>（制定案</a:t>
            </a:r>
            <a:r>
              <a:rPr kumimoji="1" lang="en-US" altLang="ja-JP" sz="2400" b="1" dirty="0" smtClean="0">
                <a:solidFill>
                  <a:srgbClr val="FF0000"/>
                </a:solidFill>
              </a:rPr>
              <a:t>16-21</a:t>
            </a:r>
            <a:r>
              <a:rPr kumimoji="1" lang="ja-JP" altLang="en-US" sz="2400" b="1" dirty="0" smtClean="0">
                <a:solidFill>
                  <a:srgbClr val="FF0000"/>
                </a:solidFill>
              </a:rPr>
              <a:t>）</a:t>
            </a:r>
            <a:endParaRPr kumimoji="1" lang="ja-JP" altLang="en-US" sz="2400" b="1" dirty="0">
              <a:solidFill>
                <a:srgbClr val="FF0000"/>
              </a:solidFill>
            </a:endParaRPr>
          </a:p>
        </p:txBody>
      </p:sp>
      <p:sp>
        <p:nvSpPr>
          <p:cNvPr id="11" name="テキスト ボックス 10"/>
          <p:cNvSpPr txBox="1"/>
          <p:nvPr/>
        </p:nvSpPr>
        <p:spPr>
          <a:xfrm>
            <a:off x="6732240" y="5805264"/>
            <a:ext cx="2160240" cy="461665"/>
          </a:xfrm>
          <a:prstGeom prst="rect">
            <a:avLst/>
          </a:prstGeom>
          <a:noFill/>
        </p:spPr>
        <p:txBody>
          <a:bodyPr wrap="square" rtlCol="0">
            <a:spAutoFit/>
          </a:bodyPr>
          <a:lstStyle/>
          <a:p>
            <a:r>
              <a:rPr kumimoji="1" lang="ja-JP" altLang="en-US" sz="2400" b="1" dirty="0" smtClean="0">
                <a:solidFill>
                  <a:srgbClr val="FF0000"/>
                </a:solidFill>
              </a:rPr>
              <a:t>（制定案</a:t>
            </a:r>
            <a:r>
              <a:rPr kumimoji="1" lang="en-US" altLang="ja-JP" sz="2400" b="1" dirty="0" smtClean="0">
                <a:solidFill>
                  <a:srgbClr val="FF0000"/>
                </a:solidFill>
              </a:rPr>
              <a:t>16-36</a:t>
            </a:r>
            <a:r>
              <a:rPr kumimoji="1" lang="ja-JP" altLang="en-US" sz="2400" b="1" dirty="0" smtClean="0">
                <a:solidFill>
                  <a:srgbClr val="FF0000"/>
                </a:solidFill>
              </a:rPr>
              <a:t>）</a:t>
            </a:r>
            <a:endParaRPr kumimoji="1" lang="ja-JP" altLang="en-US" sz="2400" b="1" dirty="0">
              <a:solidFill>
                <a:srgbClr val="FF0000"/>
              </a:solidFill>
            </a:endParaRPr>
          </a:p>
        </p:txBody>
      </p:sp>
      <p:graphicFrame>
        <p:nvGraphicFramePr>
          <p:cNvPr id="14" name="表 13"/>
          <p:cNvGraphicFramePr>
            <a:graphicFrameLocks noGrp="1"/>
          </p:cNvGraphicFramePr>
          <p:nvPr/>
        </p:nvGraphicFramePr>
        <p:xfrm>
          <a:off x="520505" y="5733256"/>
          <a:ext cx="8412480" cy="962966"/>
        </p:xfrm>
        <a:graphic>
          <a:graphicData uri="http://schemas.openxmlformats.org/drawingml/2006/table">
            <a:tbl>
              <a:tblPr/>
              <a:tblGrid>
                <a:gridCol w="8412480"/>
              </a:tblGrid>
              <a:tr h="962966">
                <a:tc>
                  <a:txBody>
                    <a:bodyPr/>
                    <a:lstStyle/>
                    <a:p>
                      <a:endParaRPr kumimoji="1" lang="ja-JP" alt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323528" y="1988840"/>
            <a:ext cx="8676456" cy="4032448"/>
          </a:xfrm>
        </p:spPr>
        <p:txBody>
          <a:bodyPr>
            <a:normAutofit/>
          </a:bodyPr>
          <a:lstStyle/>
          <a:p>
            <a:pPr>
              <a:buNone/>
            </a:pPr>
            <a:r>
              <a:rPr lang="ja-JP" altLang="en-US" sz="3300" b="1" dirty="0" smtClean="0"/>
              <a:t>１．</a:t>
            </a:r>
            <a:r>
              <a:rPr lang="ja-JP" altLang="en-US" sz="2800" b="1" dirty="0" smtClean="0"/>
              <a:t>採択制定案</a:t>
            </a:r>
            <a:r>
              <a:rPr lang="en-US" altLang="ja-JP" sz="2800" b="1" dirty="0" smtClean="0"/>
              <a:t>04-215</a:t>
            </a:r>
            <a:r>
              <a:rPr lang="ja-JP" altLang="en-US" sz="2800" b="1" dirty="0" smtClean="0">
                <a:solidFill>
                  <a:srgbClr val="FF0000"/>
                </a:solidFill>
              </a:rPr>
              <a:t> 　　⇒ＲＩの目的の改正</a:t>
            </a:r>
            <a:endParaRPr lang="en-US" altLang="ja-JP" sz="2800" b="1" dirty="0" smtClean="0"/>
          </a:p>
          <a:p>
            <a:pPr>
              <a:buNone/>
            </a:pPr>
            <a:r>
              <a:rPr lang="ja-JP" altLang="en-US" sz="2800" b="1" dirty="0" smtClean="0"/>
              <a:t>　「ＲＩの目的を改正する件」</a:t>
            </a:r>
            <a:r>
              <a:rPr lang="ja-JP" altLang="en-US" b="1" dirty="0" smtClean="0"/>
              <a:t>　</a:t>
            </a:r>
            <a:endParaRPr lang="en-US" altLang="ja-JP" b="1" dirty="0" smtClean="0"/>
          </a:p>
          <a:p>
            <a:pPr>
              <a:buNone/>
            </a:pPr>
            <a:r>
              <a:rPr lang="ja-JP" altLang="en-US" sz="3300" b="1" dirty="0" smtClean="0"/>
              <a:t>２．</a:t>
            </a:r>
            <a:r>
              <a:rPr lang="ja-JP" altLang="en-US" sz="2800" b="1" dirty="0" smtClean="0"/>
              <a:t>採択制定案</a:t>
            </a:r>
            <a:r>
              <a:rPr lang="en-US" altLang="ja-JP" sz="2800" b="1" dirty="0" smtClean="0"/>
              <a:t>04-217</a:t>
            </a:r>
            <a:r>
              <a:rPr lang="ja-JP" altLang="en-US" sz="2800" b="1" dirty="0" smtClean="0">
                <a:solidFill>
                  <a:srgbClr val="FF0000"/>
                </a:solidFill>
              </a:rPr>
              <a:t> 　　⇒理事会の任務・権限の変更</a:t>
            </a:r>
            <a:endParaRPr lang="en-US" altLang="ja-JP" sz="2800" b="1" dirty="0" smtClean="0"/>
          </a:p>
          <a:p>
            <a:pPr>
              <a:buNone/>
            </a:pPr>
            <a:r>
              <a:rPr lang="ja-JP" altLang="en-US" b="1" dirty="0" smtClean="0"/>
              <a:t>　</a:t>
            </a:r>
            <a:r>
              <a:rPr lang="ja-JP" altLang="en-US" sz="2800" b="1" dirty="0" smtClean="0"/>
              <a:t>「ＲＩの長期計画に関する手続の件」</a:t>
            </a:r>
            <a:endParaRPr lang="en-US" altLang="ja-JP" sz="2800" b="1" dirty="0" smtClean="0"/>
          </a:p>
          <a:p>
            <a:pPr>
              <a:buNone/>
            </a:pPr>
            <a:r>
              <a:rPr lang="ja-JP" altLang="en-US" sz="3300" b="1" dirty="0" smtClean="0"/>
              <a:t>３．</a:t>
            </a:r>
            <a:r>
              <a:rPr lang="ja-JP" altLang="en-US" sz="2800" b="1" dirty="0" smtClean="0"/>
              <a:t>採択決議案</a:t>
            </a:r>
            <a:r>
              <a:rPr lang="en-US" altLang="ja-JP" sz="2800" b="1" dirty="0" smtClean="0"/>
              <a:t>04-219</a:t>
            </a:r>
            <a:r>
              <a:rPr lang="ja-JP" altLang="en-US" sz="2800" b="1" dirty="0" smtClean="0"/>
              <a:t>　</a:t>
            </a:r>
            <a:r>
              <a:rPr lang="ja-JP" altLang="en-US" sz="2800" b="1" dirty="0" smtClean="0">
                <a:solidFill>
                  <a:srgbClr val="FF0000"/>
                </a:solidFill>
              </a:rPr>
              <a:t> 　⇒優先項目と目標の設定</a:t>
            </a:r>
            <a:endParaRPr lang="en-US" altLang="ja-JP" sz="2800" b="1" dirty="0" smtClean="0"/>
          </a:p>
          <a:p>
            <a:pPr>
              <a:buNone/>
            </a:pPr>
            <a:r>
              <a:rPr lang="ja-JP" altLang="en-US" sz="2800" b="1" dirty="0" smtClean="0"/>
              <a:t>　「長期計画目標及び趣旨項目を推薦する件」</a:t>
            </a:r>
            <a:endParaRPr lang="en-US" altLang="ja-JP" sz="2800" b="1" dirty="0" smtClean="0"/>
          </a:p>
          <a:p>
            <a:pPr>
              <a:buNone/>
            </a:pPr>
            <a:endParaRPr lang="en-US" altLang="ja-JP" sz="900" b="1" dirty="0" smtClean="0"/>
          </a:p>
          <a:p>
            <a:pPr>
              <a:buNone/>
            </a:pPr>
            <a:endParaRPr lang="en-US" altLang="ja-JP" sz="900" b="1" dirty="0" smtClean="0"/>
          </a:p>
          <a:p>
            <a:pPr>
              <a:buNone/>
            </a:pPr>
            <a:endParaRPr lang="en-US" altLang="ja-JP" sz="900" b="1" dirty="0" smtClean="0"/>
          </a:p>
          <a:p>
            <a:endParaRPr kumimoji="1" lang="ja-JP" altLang="en-US" dirty="0"/>
          </a:p>
        </p:txBody>
      </p:sp>
      <p:sp>
        <p:nvSpPr>
          <p:cNvPr id="4" name="タイトル 3"/>
          <p:cNvSpPr>
            <a:spLocks noGrp="1"/>
          </p:cNvSpPr>
          <p:nvPr>
            <p:ph type="title"/>
          </p:nvPr>
        </p:nvSpPr>
        <p:spPr>
          <a:xfrm>
            <a:off x="611560" y="476672"/>
            <a:ext cx="7920880" cy="769441"/>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a:spAutoFit/>
          </a:bodyPr>
          <a:lstStyle/>
          <a:p>
            <a:pPr>
              <a:buNone/>
            </a:pPr>
            <a:r>
              <a:rPr lang="ja-JP" altLang="en-US" b="1" dirty="0" smtClean="0"/>
              <a:t>国際ロータリー</a:t>
            </a:r>
            <a:r>
              <a:rPr lang="ja-JP" altLang="en-US" b="1" dirty="0" smtClean="0">
                <a:solidFill>
                  <a:srgbClr val="FF0000"/>
                </a:solidFill>
              </a:rPr>
              <a:t>理念</a:t>
            </a:r>
            <a:r>
              <a:rPr lang="ja-JP" altLang="en-US" b="1" dirty="0" smtClean="0"/>
              <a:t>の再編成</a:t>
            </a:r>
            <a:r>
              <a:rPr lang="ja-JP" altLang="en-US" sz="4000" b="1" dirty="0" smtClean="0"/>
              <a:t>　</a:t>
            </a:r>
            <a:endParaRPr lang="en-US" altLang="ja-JP" sz="4000" b="1" dirty="0" smtClean="0"/>
          </a:p>
        </p:txBody>
      </p:sp>
      <p:sp>
        <p:nvSpPr>
          <p:cNvPr id="5" name="テキスト ボックス 4"/>
          <p:cNvSpPr txBox="1"/>
          <p:nvPr/>
        </p:nvSpPr>
        <p:spPr>
          <a:xfrm>
            <a:off x="611560" y="1484784"/>
            <a:ext cx="7704856" cy="584775"/>
          </a:xfrm>
          <a:prstGeom prst="rect">
            <a:avLst/>
          </a:prstGeom>
          <a:noFill/>
        </p:spPr>
        <p:txBody>
          <a:bodyPr wrap="square" rtlCol="0">
            <a:spAutoFit/>
          </a:bodyPr>
          <a:lstStyle/>
          <a:p>
            <a:r>
              <a:rPr lang="ja-JP" altLang="en-US" sz="3200" b="1" dirty="0" smtClean="0"/>
              <a:t>＊２００４年規定審議会３つの採択立法案</a:t>
            </a:r>
            <a:endParaRPr kumimoji="1" lang="ja-JP" altLang="en-US" sz="3200" dirty="0"/>
          </a:p>
        </p:txBody>
      </p:sp>
      <p:sp>
        <p:nvSpPr>
          <p:cNvPr id="6" name="テキスト ボックス 5"/>
          <p:cNvSpPr txBox="1"/>
          <p:nvPr/>
        </p:nvSpPr>
        <p:spPr>
          <a:xfrm>
            <a:off x="539552" y="5805264"/>
            <a:ext cx="8064896" cy="584775"/>
          </a:xfrm>
          <a:prstGeom prst="rect">
            <a:avLst/>
          </a:prstGeom>
          <a:noFill/>
        </p:spPr>
        <p:txBody>
          <a:bodyPr wrap="square" rtlCol="0">
            <a:spAutoFit/>
          </a:bodyPr>
          <a:lstStyle/>
          <a:p>
            <a:pPr>
              <a:buNone/>
            </a:pPr>
            <a:r>
              <a:rPr lang="ja-JP" altLang="en-US" sz="3200" b="1" dirty="0" smtClean="0">
                <a:solidFill>
                  <a:srgbClr val="FF0000"/>
                </a:solidFill>
              </a:rPr>
              <a:t>　⇒ </a:t>
            </a:r>
            <a:r>
              <a:rPr lang="ja-JP" altLang="en-US" sz="2800" b="1" dirty="0" smtClean="0">
                <a:solidFill>
                  <a:srgbClr val="FF0000"/>
                </a:solidFill>
              </a:rPr>
              <a:t>「ロータリーの目的」の変更　</a:t>
            </a:r>
            <a:r>
              <a:rPr lang="ja-JP" altLang="en-US" sz="3200" b="1" dirty="0" smtClean="0">
                <a:solidFill>
                  <a:srgbClr val="FF0000"/>
                </a:solidFill>
              </a:rPr>
              <a:t>（</a:t>
            </a:r>
            <a:r>
              <a:rPr lang="ja-JP" altLang="en-US" sz="2800" b="1" dirty="0" smtClean="0">
                <a:solidFill>
                  <a:srgbClr val="FF0000"/>
                </a:solidFill>
              </a:rPr>
              <a:t>制定案</a:t>
            </a:r>
            <a:r>
              <a:rPr lang="en-US" altLang="ja-JP" sz="3200" b="1" dirty="0" smtClean="0">
                <a:solidFill>
                  <a:srgbClr val="FF0000"/>
                </a:solidFill>
              </a:rPr>
              <a:t>16-14</a:t>
            </a:r>
            <a:r>
              <a:rPr lang="ja-JP" altLang="en-US" sz="3200" b="1" dirty="0" smtClean="0">
                <a:solidFill>
                  <a:srgbClr val="FF0000"/>
                </a:solidFill>
              </a:rPr>
              <a:t>）  </a:t>
            </a:r>
          </a:p>
        </p:txBody>
      </p:sp>
      <p:graphicFrame>
        <p:nvGraphicFramePr>
          <p:cNvPr id="7" name="表 6"/>
          <p:cNvGraphicFramePr>
            <a:graphicFrameLocks noGrp="1"/>
          </p:cNvGraphicFramePr>
          <p:nvPr/>
        </p:nvGraphicFramePr>
        <p:xfrm>
          <a:off x="683568" y="5733256"/>
          <a:ext cx="7704856" cy="661181"/>
        </p:xfrm>
        <a:graphic>
          <a:graphicData uri="http://schemas.openxmlformats.org/drawingml/2006/table">
            <a:tbl>
              <a:tblPr/>
              <a:tblGrid>
                <a:gridCol w="7704856"/>
              </a:tblGrid>
              <a:tr h="661181">
                <a:tc>
                  <a:txBody>
                    <a:bodyPr/>
                    <a:lstStyle/>
                    <a:p>
                      <a:endParaRPr kumimoji="1" lang="ja-JP" alt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467544" y="1961456"/>
            <a:ext cx="8291264" cy="4896544"/>
          </a:xfrm>
        </p:spPr>
        <p:txBody>
          <a:bodyPr>
            <a:normAutofit fontScale="92500"/>
          </a:bodyPr>
          <a:lstStyle/>
          <a:p>
            <a:pPr>
              <a:buNone/>
            </a:pPr>
            <a:r>
              <a:rPr kumimoji="1" lang="ja-JP" altLang="en-US" sz="3500" dirty="0" smtClean="0"/>
              <a:t>参考文献について　　　　　　</a:t>
            </a:r>
            <a:r>
              <a:rPr kumimoji="1" lang="ja-JP" altLang="en-US" sz="3500" b="1" dirty="0" smtClean="0"/>
              <a:t>　</a:t>
            </a:r>
            <a:endParaRPr kumimoji="1" lang="en-US" altLang="ja-JP" sz="1100" dirty="0" smtClean="0"/>
          </a:p>
          <a:p>
            <a:pPr>
              <a:buNone/>
            </a:pPr>
            <a:r>
              <a:rPr kumimoji="1" lang="ja-JP" altLang="en-US" u="sng" dirty="0" smtClean="0"/>
              <a:t>手続要覧の白いページは</a:t>
            </a:r>
            <a:r>
              <a:rPr kumimoji="1" lang="ja-JP" altLang="en-US" dirty="0" smtClean="0"/>
              <a:t>、ＲＩ組織規定ならびに</a:t>
            </a:r>
            <a:endParaRPr kumimoji="1" lang="en-US" altLang="ja-JP" dirty="0" smtClean="0"/>
          </a:p>
          <a:p>
            <a:pPr>
              <a:buNone/>
            </a:pPr>
            <a:r>
              <a:rPr kumimoji="1" lang="ja-JP" altLang="en-US" dirty="0" smtClean="0"/>
              <a:t>ロータリー</a:t>
            </a:r>
            <a:r>
              <a:rPr lang="ja-JP" altLang="en-US" dirty="0" smtClean="0"/>
              <a:t>章典</a:t>
            </a:r>
            <a:r>
              <a:rPr kumimoji="1" lang="ja-JP" altLang="en-US" dirty="0" smtClean="0"/>
              <a:t>を含む </a:t>
            </a:r>
            <a:r>
              <a:rPr kumimoji="1" lang="ja-JP" altLang="en-US" u="sng" dirty="0" smtClean="0"/>
              <a:t>Ｒ Ｉ</a:t>
            </a:r>
            <a:r>
              <a:rPr lang="ja-JP" altLang="en-US" u="sng" dirty="0" smtClean="0"/>
              <a:t>の</a:t>
            </a:r>
            <a:r>
              <a:rPr kumimoji="1" lang="ja-JP" altLang="en-US" u="sng" dirty="0" smtClean="0"/>
              <a:t>方針の非公式な要約</a:t>
            </a:r>
            <a:endParaRPr kumimoji="1" lang="en-US" altLang="ja-JP" u="sng" dirty="0" smtClean="0"/>
          </a:p>
          <a:p>
            <a:pPr>
              <a:buNone/>
            </a:pPr>
            <a:r>
              <a:rPr kumimoji="1" lang="ja-JP" altLang="en-US" u="sng" dirty="0" smtClean="0"/>
              <a:t>である。 Ｒ Ｉ の方針には常に</a:t>
            </a:r>
            <a:r>
              <a:rPr lang="ja-JP" altLang="en-US" u="sng" dirty="0" smtClean="0"/>
              <a:t>変更が</a:t>
            </a:r>
            <a:r>
              <a:rPr lang="ja-JP" altLang="en-US" u="sng" dirty="0" err="1" smtClean="0"/>
              <a:t>加えられるた</a:t>
            </a:r>
            <a:endParaRPr lang="en-US" altLang="ja-JP" u="sng" dirty="0" smtClean="0"/>
          </a:p>
          <a:p>
            <a:pPr>
              <a:buNone/>
            </a:pPr>
            <a:r>
              <a:rPr lang="ja-JP" altLang="en-US" u="sng" dirty="0" smtClean="0"/>
              <a:t>め、手続要覧の白いページが必ずしも最新のＲ Ｉ </a:t>
            </a:r>
            <a:endParaRPr lang="en-US" altLang="ja-JP" u="sng" dirty="0" smtClean="0"/>
          </a:p>
          <a:p>
            <a:pPr>
              <a:buNone/>
            </a:pPr>
            <a:r>
              <a:rPr lang="ja-JP" altLang="en-US" u="sng" dirty="0" smtClean="0"/>
              <a:t>の方針と一致しない場合もある。</a:t>
            </a:r>
            <a:r>
              <a:rPr lang="ja-JP" altLang="en-US" dirty="0" smtClean="0"/>
              <a:t>最新のＲ Ｉ の方針</a:t>
            </a:r>
            <a:endParaRPr lang="en-US" altLang="ja-JP" dirty="0" smtClean="0"/>
          </a:p>
          <a:p>
            <a:pPr>
              <a:buNone/>
            </a:pPr>
            <a:r>
              <a:rPr lang="ja-JP" altLang="en-US" dirty="0" smtClean="0"/>
              <a:t>については、ＲＩ組織規定とロータリー章典を参照</a:t>
            </a:r>
            <a:endParaRPr lang="en-US" altLang="ja-JP" dirty="0" smtClean="0"/>
          </a:p>
          <a:p>
            <a:pPr>
              <a:buNone/>
            </a:pPr>
            <a:r>
              <a:rPr lang="ja-JP" altLang="en-US" dirty="0" smtClean="0"/>
              <a:t>するか、事務局に問い合わせる必要がある。</a:t>
            </a:r>
            <a:endParaRPr lang="en-US" altLang="ja-JP" dirty="0" smtClean="0"/>
          </a:p>
        </p:txBody>
      </p:sp>
      <p:sp>
        <p:nvSpPr>
          <p:cNvPr id="4" name="テキスト ボックス 3"/>
          <p:cNvSpPr txBox="1"/>
          <p:nvPr/>
        </p:nvSpPr>
        <p:spPr>
          <a:xfrm>
            <a:off x="899592" y="404664"/>
            <a:ext cx="7272808" cy="830997"/>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4800" dirty="0" smtClean="0"/>
              <a:t>  いい加減な文献 手続要覧 </a:t>
            </a:r>
            <a:endParaRPr lang="en-US" altLang="ja-JP" sz="4800" dirty="0" smtClean="0"/>
          </a:p>
        </p:txBody>
      </p:sp>
      <p:sp>
        <p:nvSpPr>
          <p:cNvPr id="5" name="テキスト ボックス 4"/>
          <p:cNvSpPr txBox="1"/>
          <p:nvPr/>
        </p:nvSpPr>
        <p:spPr>
          <a:xfrm>
            <a:off x="2411760" y="1268760"/>
            <a:ext cx="4038285" cy="461665"/>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sz="2400" b="1" dirty="0" smtClean="0"/>
              <a:t> </a:t>
            </a:r>
            <a:r>
              <a:rPr kumimoji="1" lang="en-US" altLang="ja-JP" sz="2400" b="1" dirty="0" smtClean="0"/>
              <a:t>2013</a:t>
            </a:r>
            <a:r>
              <a:rPr kumimoji="1" lang="ja-JP" altLang="en-US" sz="2400" b="1" dirty="0" smtClean="0"/>
              <a:t>年手続要覧の目次裏面 </a:t>
            </a:r>
            <a:endParaRPr kumimoji="1" lang="ja-JP" altLang="en-US"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4" y="274638"/>
            <a:ext cx="7488832" cy="1143000"/>
          </a:xfrm>
          <a:solidFill>
            <a:srgbClr val="92D050"/>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ja-JP" altLang="en-US" sz="3600" dirty="0" smtClean="0"/>
              <a:t>＝２０１３年手続要覧＝</a:t>
            </a:r>
            <a:r>
              <a:rPr lang="en-US" altLang="ja-JP" dirty="0" smtClean="0"/>
              <a:t/>
            </a:r>
            <a:br>
              <a:rPr lang="en-US" altLang="ja-JP" dirty="0" smtClean="0"/>
            </a:br>
            <a:r>
              <a:rPr lang="ja-JP" altLang="en-US" sz="4900" dirty="0" smtClean="0"/>
              <a:t>基 本 理 念</a:t>
            </a:r>
            <a:r>
              <a:rPr lang="ja-JP" altLang="en-US" dirty="0" smtClean="0"/>
              <a:t>（</a:t>
            </a:r>
            <a:r>
              <a:rPr lang="en-US" altLang="ja-JP" dirty="0" smtClean="0"/>
              <a:t>Guiding</a:t>
            </a:r>
            <a:r>
              <a:rPr lang="ja-JP" altLang="en-US" dirty="0" smtClean="0"/>
              <a:t> </a:t>
            </a:r>
            <a:r>
              <a:rPr lang="en-US" altLang="ja-JP" dirty="0" smtClean="0"/>
              <a:t>Principle</a:t>
            </a:r>
            <a:r>
              <a:rPr lang="ja-JP" altLang="en-US" dirty="0" smtClean="0"/>
              <a:t>）</a:t>
            </a:r>
            <a:endParaRPr kumimoji="1" lang="ja-JP" altLang="en-US" dirty="0"/>
          </a:p>
        </p:txBody>
      </p:sp>
      <p:sp>
        <p:nvSpPr>
          <p:cNvPr id="5" name="テキスト ボックス 4"/>
          <p:cNvSpPr txBox="1"/>
          <p:nvPr/>
        </p:nvSpPr>
        <p:spPr>
          <a:xfrm>
            <a:off x="539552" y="1772816"/>
            <a:ext cx="6153864" cy="707886"/>
          </a:xfrm>
          <a:prstGeom prst="rect">
            <a:avLst/>
          </a:prstGeom>
          <a:noFill/>
        </p:spPr>
        <p:txBody>
          <a:bodyPr wrap="none" rtlCol="0">
            <a:spAutoFit/>
          </a:bodyPr>
          <a:lstStyle/>
          <a:p>
            <a:r>
              <a:rPr lang="ja-JP" altLang="en-US" sz="4000" dirty="0" smtClean="0"/>
              <a:t>・ </a:t>
            </a:r>
            <a:r>
              <a:rPr lang="ja-JP" altLang="en-US" sz="3200" b="1" dirty="0" smtClean="0"/>
              <a:t>四つのテスト</a:t>
            </a:r>
            <a:r>
              <a:rPr lang="ja-JP" altLang="en-US" sz="2800" dirty="0" smtClean="0"/>
              <a:t>（</a:t>
            </a:r>
            <a:r>
              <a:rPr lang="en-US" altLang="ja-JP" sz="2800" dirty="0" smtClean="0"/>
              <a:t>THE</a:t>
            </a:r>
            <a:r>
              <a:rPr lang="ja-JP" altLang="en-US" sz="2800" dirty="0" smtClean="0"/>
              <a:t> </a:t>
            </a:r>
            <a:r>
              <a:rPr lang="en-US" altLang="ja-JP" sz="2800" dirty="0" smtClean="0"/>
              <a:t>FOUR-WAY</a:t>
            </a:r>
            <a:r>
              <a:rPr lang="ja-JP" altLang="en-US" sz="2800" dirty="0" smtClean="0"/>
              <a:t> </a:t>
            </a:r>
            <a:r>
              <a:rPr lang="en-US" altLang="ja-JP" sz="2800" dirty="0" smtClean="0"/>
              <a:t>TEST</a:t>
            </a:r>
            <a:r>
              <a:rPr lang="ja-JP" altLang="en-US" sz="2800" dirty="0" smtClean="0"/>
              <a:t>）</a:t>
            </a:r>
            <a:endParaRPr lang="en-US" altLang="ja-JP" sz="2800" dirty="0" smtClean="0"/>
          </a:p>
        </p:txBody>
      </p:sp>
      <p:sp>
        <p:nvSpPr>
          <p:cNvPr id="7" name="テキスト ボックス 6"/>
          <p:cNvSpPr txBox="1"/>
          <p:nvPr/>
        </p:nvSpPr>
        <p:spPr>
          <a:xfrm>
            <a:off x="539552" y="2564904"/>
            <a:ext cx="8136904" cy="707886"/>
          </a:xfrm>
          <a:prstGeom prst="rect">
            <a:avLst/>
          </a:prstGeom>
          <a:noFill/>
        </p:spPr>
        <p:txBody>
          <a:bodyPr wrap="square" rtlCol="0">
            <a:spAutoFit/>
          </a:bodyPr>
          <a:lstStyle/>
          <a:p>
            <a:r>
              <a:rPr lang="ja-JP" altLang="en-US" sz="4000" dirty="0" smtClean="0"/>
              <a:t>・ </a:t>
            </a:r>
            <a:r>
              <a:rPr lang="ja-JP" altLang="en-US" sz="3200" b="1" dirty="0" smtClean="0"/>
              <a:t>ロータリーの目的</a:t>
            </a:r>
            <a:r>
              <a:rPr lang="ja-JP" altLang="en-US" sz="2800" dirty="0" smtClean="0"/>
              <a:t>（</a:t>
            </a:r>
            <a:r>
              <a:rPr lang="en-US" altLang="ja-JP" sz="2800" dirty="0" smtClean="0"/>
              <a:t>OBJECT</a:t>
            </a:r>
            <a:r>
              <a:rPr lang="ja-JP" altLang="en-US" sz="2800" dirty="0" smtClean="0"/>
              <a:t> </a:t>
            </a:r>
            <a:r>
              <a:rPr lang="en-US" altLang="ja-JP" sz="2800" dirty="0" smtClean="0"/>
              <a:t>OF</a:t>
            </a:r>
            <a:r>
              <a:rPr lang="ja-JP" altLang="en-US" sz="2800" dirty="0" smtClean="0"/>
              <a:t> </a:t>
            </a:r>
            <a:r>
              <a:rPr lang="en-US" altLang="ja-JP" sz="2800" dirty="0" smtClean="0"/>
              <a:t>ROTARY</a:t>
            </a:r>
            <a:r>
              <a:rPr lang="ja-JP" altLang="en-US" sz="2800" dirty="0" smtClean="0"/>
              <a:t>）</a:t>
            </a:r>
            <a:endParaRPr lang="ja-JP" altLang="en-US" sz="2800" dirty="0"/>
          </a:p>
        </p:txBody>
      </p:sp>
      <p:sp>
        <p:nvSpPr>
          <p:cNvPr id="8" name="テキスト ボックス 7"/>
          <p:cNvSpPr txBox="1"/>
          <p:nvPr/>
        </p:nvSpPr>
        <p:spPr>
          <a:xfrm>
            <a:off x="539552" y="3284984"/>
            <a:ext cx="9469560" cy="1200329"/>
          </a:xfrm>
          <a:prstGeom prst="rect">
            <a:avLst/>
          </a:prstGeom>
          <a:noFill/>
        </p:spPr>
        <p:txBody>
          <a:bodyPr wrap="square" rtlCol="0">
            <a:spAutoFit/>
          </a:bodyPr>
          <a:lstStyle/>
          <a:p>
            <a:r>
              <a:rPr lang="ja-JP" altLang="en-US" sz="4000" dirty="0" smtClean="0"/>
              <a:t>・</a:t>
            </a:r>
            <a:r>
              <a:rPr lang="ja-JP" altLang="en-US" sz="3200" dirty="0" smtClean="0"/>
              <a:t> </a:t>
            </a:r>
            <a:r>
              <a:rPr lang="ja-JP" altLang="en-US" sz="3200" b="1" dirty="0" smtClean="0"/>
              <a:t>国際ロータリーの使命</a:t>
            </a:r>
            <a:endParaRPr lang="en-US" altLang="ja-JP" sz="3200" b="1" dirty="0" smtClean="0"/>
          </a:p>
          <a:p>
            <a:r>
              <a:rPr lang="ja-JP" altLang="en-US" sz="3200" dirty="0" smtClean="0"/>
              <a:t>　　　　　　　</a:t>
            </a:r>
            <a:r>
              <a:rPr lang="ja-JP" altLang="en-US" sz="2800" dirty="0" smtClean="0"/>
              <a:t>（</a:t>
            </a:r>
            <a:r>
              <a:rPr lang="en-US" altLang="ja-JP" sz="2800" dirty="0" smtClean="0"/>
              <a:t>MISSION</a:t>
            </a:r>
            <a:r>
              <a:rPr lang="ja-JP" altLang="en-US" sz="2800" dirty="0" smtClean="0"/>
              <a:t> </a:t>
            </a:r>
            <a:r>
              <a:rPr lang="en-US" altLang="ja-JP" sz="2800" dirty="0" smtClean="0"/>
              <a:t>OF</a:t>
            </a:r>
            <a:r>
              <a:rPr lang="ja-JP" altLang="en-US" sz="2800" dirty="0" smtClean="0"/>
              <a:t> </a:t>
            </a:r>
            <a:r>
              <a:rPr lang="en-US" altLang="ja-JP" sz="2800" dirty="0" smtClean="0"/>
              <a:t>ROTARY</a:t>
            </a:r>
            <a:r>
              <a:rPr lang="ja-JP" altLang="en-US" sz="2800" dirty="0" smtClean="0"/>
              <a:t> </a:t>
            </a:r>
            <a:r>
              <a:rPr lang="en-US" altLang="ja-JP" sz="2800" dirty="0" smtClean="0"/>
              <a:t>INTERNATIONAL</a:t>
            </a:r>
            <a:r>
              <a:rPr lang="ja-JP" altLang="en-US" sz="2800" dirty="0" smtClean="0"/>
              <a:t>）</a:t>
            </a:r>
            <a:endParaRPr lang="ja-JP" altLang="en-US" sz="2800" dirty="0"/>
          </a:p>
        </p:txBody>
      </p:sp>
      <p:sp>
        <p:nvSpPr>
          <p:cNvPr id="9" name="テキスト ボックス 8"/>
          <p:cNvSpPr txBox="1"/>
          <p:nvPr/>
        </p:nvSpPr>
        <p:spPr>
          <a:xfrm>
            <a:off x="539552" y="4437112"/>
            <a:ext cx="8041369" cy="1138773"/>
          </a:xfrm>
          <a:prstGeom prst="rect">
            <a:avLst/>
          </a:prstGeom>
          <a:noFill/>
        </p:spPr>
        <p:txBody>
          <a:bodyPr wrap="none" rtlCol="0">
            <a:spAutoFit/>
          </a:bodyPr>
          <a:lstStyle/>
          <a:p>
            <a:r>
              <a:rPr lang="ja-JP" altLang="en-US" sz="4000" dirty="0" smtClean="0"/>
              <a:t>・</a:t>
            </a:r>
            <a:r>
              <a:rPr lang="ja-JP" altLang="en-US" sz="3200" b="1" dirty="0" smtClean="0"/>
              <a:t>ロータリー財団の使命</a:t>
            </a:r>
            <a:endParaRPr lang="en-US" altLang="ja-JP" sz="3200" b="1" dirty="0" smtClean="0"/>
          </a:p>
          <a:p>
            <a:pPr>
              <a:buNone/>
            </a:pPr>
            <a:r>
              <a:rPr lang="ja-JP" altLang="en-US" dirty="0" smtClean="0"/>
              <a:t>　　　　　　　　　　　</a:t>
            </a:r>
            <a:r>
              <a:rPr lang="ja-JP" altLang="en-US" sz="2800" dirty="0" smtClean="0"/>
              <a:t>（</a:t>
            </a:r>
            <a:r>
              <a:rPr lang="en-US" altLang="ja-JP" sz="2800" dirty="0" smtClean="0"/>
              <a:t>MISSION</a:t>
            </a:r>
            <a:r>
              <a:rPr lang="ja-JP" altLang="en-US" sz="2800" dirty="0" smtClean="0"/>
              <a:t>  </a:t>
            </a:r>
            <a:r>
              <a:rPr lang="en-US" altLang="ja-JP" sz="2800" dirty="0" smtClean="0"/>
              <a:t>OF</a:t>
            </a:r>
            <a:r>
              <a:rPr lang="ja-JP" altLang="en-US" sz="2800" dirty="0" smtClean="0"/>
              <a:t> </a:t>
            </a:r>
            <a:r>
              <a:rPr lang="en-US" altLang="ja-JP" sz="2800" dirty="0" smtClean="0"/>
              <a:t>THE</a:t>
            </a:r>
            <a:r>
              <a:rPr lang="ja-JP" altLang="en-US" sz="2800" dirty="0" smtClean="0"/>
              <a:t> </a:t>
            </a:r>
            <a:r>
              <a:rPr lang="en-US" altLang="ja-JP" sz="2800" dirty="0" smtClean="0"/>
              <a:t>ROTARY</a:t>
            </a:r>
            <a:r>
              <a:rPr lang="ja-JP" altLang="en-US" sz="2800" dirty="0" smtClean="0"/>
              <a:t> </a:t>
            </a:r>
            <a:r>
              <a:rPr lang="en-US" altLang="ja-JP" sz="2800" dirty="0" smtClean="0"/>
              <a:t>FOUNDATION</a:t>
            </a:r>
            <a:r>
              <a:rPr lang="ja-JP" altLang="en-US" sz="2800" dirty="0" smtClean="0"/>
              <a:t>）</a:t>
            </a:r>
            <a:endParaRPr lang="ja-JP" altLang="en-US" sz="2800" dirty="0"/>
          </a:p>
        </p:txBody>
      </p:sp>
      <p:sp>
        <p:nvSpPr>
          <p:cNvPr id="10" name="テキスト ボックス 9"/>
          <p:cNvSpPr txBox="1"/>
          <p:nvPr/>
        </p:nvSpPr>
        <p:spPr>
          <a:xfrm>
            <a:off x="539552" y="5517232"/>
            <a:ext cx="5254195" cy="707886"/>
          </a:xfrm>
          <a:prstGeom prst="rect">
            <a:avLst/>
          </a:prstGeom>
          <a:noFill/>
        </p:spPr>
        <p:txBody>
          <a:bodyPr wrap="none" rtlCol="0">
            <a:spAutoFit/>
          </a:bodyPr>
          <a:lstStyle/>
          <a:p>
            <a:r>
              <a:rPr kumimoji="1" lang="ja-JP" altLang="en-US" sz="4000" dirty="0" smtClean="0"/>
              <a:t>・</a:t>
            </a:r>
            <a:r>
              <a:rPr kumimoji="1" lang="ja-JP" altLang="en-US" sz="3200" b="1" dirty="0" smtClean="0"/>
              <a:t>中核的価値観</a:t>
            </a:r>
            <a:r>
              <a:rPr kumimoji="1" lang="ja-JP" altLang="en-US" sz="2800" dirty="0" smtClean="0"/>
              <a:t>（</a:t>
            </a:r>
            <a:r>
              <a:rPr kumimoji="1" lang="en-US" altLang="ja-JP" sz="2800" dirty="0" smtClean="0"/>
              <a:t>CORE</a:t>
            </a:r>
            <a:r>
              <a:rPr kumimoji="1" lang="ja-JP" altLang="en-US" sz="2800" dirty="0" smtClean="0"/>
              <a:t> </a:t>
            </a:r>
            <a:r>
              <a:rPr kumimoji="1" lang="en-US" altLang="ja-JP" sz="2800" dirty="0" smtClean="0"/>
              <a:t>VALUES</a:t>
            </a:r>
            <a:r>
              <a:rPr kumimoji="1" lang="ja-JP" altLang="en-US" sz="2800" dirty="0" smtClean="0"/>
              <a:t>）</a:t>
            </a:r>
            <a:endParaRPr kumimoji="1" lang="ja-JP" alt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323528" y="908720"/>
            <a:ext cx="8820472" cy="5688632"/>
          </a:xfrm>
        </p:spPr>
        <p:txBody>
          <a:bodyPr>
            <a:normAutofit fontScale="92500" lnSpcReduction="20000"/>
          </a:bodyPr>
          <a:lstStyle/>
          <a:p>
            <a:r>
              <a:rPr lang="en-US" altLang="ja-JP" sz="3300" b="1" dirty="0" smtClean="0">
                <a:solidFill>
                  <a:srgbClr val="FF0000"/>
                </a:solidFill>
              </a:rPr>
              <a:t>26.010. Mission of Rotary International</a:t>
            </a:r>
          </a:p>
          <a:p>
            <a:pPr>
              <a:buNone/>
            </a:pPr>
            <a:r>
              <a:rPr lang="en-US" altLang="ja-JP" sz="2400" dirty="0" smtClean="0"/>
              <a:t>          We provide service to others, promote integrity, and advance world understanding, goodwill, and peace through our fellowship of business, professional, and community leaders. </a:t>
            </a:r>
            <a:endParaRPr lang="da-DK" altLang="ja-JP" sz="2400" i="1" dirty="0" smtClean="0"/>
          </a:p>
          <a:p>
            <a:pPr>
              <a:buNone/>
            </a:pPr>
            <a:r>
              <a:rPr lang="en-US" altLang="ja-JP" sz="2600" b="1" dirty="0" smtClean="0"/>
              <a:t>       </a:t>
            </a:r>
            <a:r>
              <a:rPr lang="en-US" altLang="ja-JP" sz="2400" b="1" dirty="0" smtClean="0"/>
              <a:t>26.010.1.</a:t>
            </a:r>
            <a:r>
              <a:rPr lang="da-DK" altLang="ja-JP" sz="2400" b="1" i="1" dirty="0" smtClean="0"/>
              <a:t> </a:t>
            </a:r>
            <a:r>
              <a:rPr lang="en-US" altLang="ja-JP" sz="2400" dirty="0" smtClean="0"/>
              <a:t>Strategic Priorities and Goals</a:t>
            </a:r>
            <a:r>
              <a:rPr lang="da-DK" altLang="ja-JP" sz="2400" i="1" dirty="0" smtClean="0"/>
              <a:t> </a:t>
            </a:r>
          </a:p>
          <a:p>
            <a:pPr>
              <a:buNone/>
            </a:pPr>
            <a:r>
              <a:rPr lang="da-DK" altLang="ja-JP" sz="2400" b="1" i="1" dirty="0" smtClean="0"/>
              <a:t>       </a:t>
            </a:r>
            <a:r>
              <a:rPr lang="en-US" altLang="ja-JP" sz="2400" b="1" dirty="0" smtClean="0"/>
              <a:t>26.010.2</a:t>
            </a:r>
            <a:r>
              <a:rPr lang="en-US" altLang="ja-JP" sz="2400" dirty="0" smtClean="0"/>
              <a:t>. Rotary International Vision Statement</a:t>
            </a:r>
          </a:p>
          <a:p>
            <a:pPr>
              <a:buNone/>
            </a:pPr>
            <a:endParaRPr lang="en-US" altLang="ja-JP" sz="2400" dirty="0" smtClean="0"/>
          </a:p>
          <a:p>
            <a:pPr>
              <a:buNone/>
            </a:pPr>
            <a:endParaRPr kumimoji="1" lang="en-US" altLang="ja-JP" dirty="0" smtClean="0"/>
          </a:p>
          <a:p>
            <a:r>
              <a:rPr lang="en-US" altLang="ja-JP" sz="3300" b="1" dirty="0" smtClean="0">
                <a:solidFill>
                  <a:srgbClr val="FF0000"/>
                </a:solidFill>
              </a:rPr>
              <a:t>26.010. Rotary International Strategic Plan </a:t>
            </a:r>
          </a:p>
          <a:p>
            <a:pPr>
              <a:buNone/>
            </a:pPr>
            <a:r>
              <a:rPr lang="en-US" altLang="ja-JP" sz="2400" b="1" dirty="0" smtClean="0"/>
              <a:t>     </a:t>
            </a:r>
            <a:r>
              <a:rPr lang="ja-JP" altLang="en-US" sz="2400" b="1" dirty="0" smtClean="0"/>
              <a:t>  </a:t>
            </a:r>
            <a:r>
              <a:rPr lang="en-US" altLang="ja-JP" sz="2400" b="1" dirty="0" smtClean="0"/>
              <a:t>26.010.1.</a:t>
            </a:r>
            <a:r>
              <a:rPr lang="en-US" altLang="ja-JP" sz="2400" dirty="0" smtClean="0"/>
              <a:t> Core Essence</a:t>
            </a:r>
            <a:r>
              <a:rPr lang="ja-JP" altLang="en-US" sz="2400" b="1" dirty="0" smtClean="0"/>
              <a:t> </a:t>
            </a:r>
            <a:endParaRPr lang="en-US" altLang="ja-JP" sz="2400" b="1" dirty="0" smtClean="0"/>
          </a:p>
          <a:p>
            <a:pPr>
              <a:buNone/>
            </a:pPr>
            <a:r>
              <a:rPr lang="ja-JP" altLang="en-US" sz="2400" b="1" dirty="0" smtClean="0"/>
              <a:t>　　</a:t>
            </a:r>
            <a:r>
              <a:rPr lang="en-US" altLang="ja-JP" sz="2400" b="1" dirty="0" smtClean="0">
                <a:solidFill>
                  <a:srgbClr val="FF0000"/>
                </a:solidFill>
              </a:rPr>
              <a:t> 26.010.2.</a:t>
            </a:r>
            <a:r>
              <a:rPr lang="en-US" altLang="ja-JP" sz="2400" dirty="0" smtClean="0">
                <a:solidFill>
                  <a:srgbClr val="FF0000"/>
                </a:solidFill>
              </a:rPr>
              <a:t> </a:t>
            </a:r>
            <a:r>
              <a:rPr lang="en-US" altLang="ja-JP" sz="2400" b="1" dirty="0" smtClean="0">
                <a:solidFill>
                  <a:srgbClr val="FF0000"/>
                </a:solidFill>
              </a:rPr>
              <a:t>Mission Statement</a:t>
            </a:r>
            <a:r>
              <a:rPr lang="en-US" altLang="ja-JP" sz="2800" b="1" dirty="0" smtClean="0">
                <a:solidFill>
                  <a:srgbClr val="FF0000"/>
                </a:solidFill>
              </a:rPr>
              <a:t> </a:t>
            </a:r>
          </a:p>
          <a:p>
            <a:pPr>
              <a:buNone/>
            </a:pPr>
            <a:r>
              <a:rPr lang="en-US" altLang="ja-JP" sz="2200" dirty="0" smtClean="0"/>
              <a:t>         </a:t>
            </a:r>
            <a:r>
              <a:rPr lang="en-US" altLang="ja-JP" sz="2400" dirty="0" smtClean="0"/>
              <a:t> We provide service to others, promote integrity, and advance world understanding, goodwill, and peace through our fellowship of business, professional, and community leaders. </a:t>
            </a:r>
            <a:endParaRPr lang="en-US" altLang="ja-JP" sz="2400" i="1" dirty="0" smtClean="0"/>
          </a:p>
          <a:p>
            <a:pPr>
              <a:buNone/>
            </a:pPr>
            <a:r>
              <a:rPr lang="en-US" altLang="ja-JP" sz="2400" dirty="0" smtClean="0"/>
              <a:t>      </a:t>
            </a:r>
            <a:r>
              <a:rPr lang="en-US" altLang="ja-JP" sz="2400" b="1" dirty="0" smtClean="0"/>
              <a:t>26.010.3. </a:t>
            </a:r>
            <a:r>
              <a:rPr lang="en-US" altLang="ja-JP" sz="2400" dirty="0" smtClean="0"/>
              <a:t>Core Values</a:t>
            </a:r>
          </a:p>
          <a:p>
            <a:pPr>
              <a:buNone/>
            </a:pPr>
            <a:r>
              <a:rPr lang="en-US" altLang="ja-JP" sz="2400" b="1" dirty="0" smtClean="0"/>
              <a:t>      26.010.4. </a:t>
            </a:r>
            <a:r>
              <a:rPr lang="en-US" altLang="ja-JP" sz="2400" dirty="0" smtClean="0"/>
              <a:t>Strategic Priorities and Goals  </a:t>
            </a:r>
          </a:p>
          <a:p>
            <a:endParaRPr kumimoji="1" lang="ja-JP" altLang="en-US" dirty="0"/>
          </a:p>
        </p:txBody>
      </p:sp>
      <p:sp>
        <p:nvSpPr>
          <p:cNvPr id="4" name="テキスト ボックス 3"/>
          <p:cNvSpPr txBox="1"/>
          <p:nvPr/>
        </p:nvSpPr>
        <p:spPr>
          <a:xfrm>
            <a:off x="1835696" y="260648"/>
            <a:ext cx="5230919" cy="584775"/>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none" rtlCol="0">
            <a:spAutoFit/>
          </a:bodyPr>
          <a:lstStyle/>
          <a:p>
            <a:pPr>
              <a:buNone/>
            </a:pPr>
            <a:r>
              <a:rPr lang="en-US" altLang="ja-JP" sz="3200" dirty="0" smtClean="0">
                <a:latin typeface="+mn-ea"/>
              </a:rPr>
              <a:t>2010</a:t>
            </a:r>
            <a:r>
              <a:rPr lang="ja-JP" altLang="en-US" sz="3200" dirty="0" smtClean="0">
                <a:latin typeface="+mn-ea"/>
              </a:rPr>
              <a:t>年</a:t>
            </a:r>
            <a:r>
              <a:rPr lang="en-US" altLang="ja-JP" sz="3200" dirty="0" smtClean="0">
                <a:latin typeface="+mn-ea"/>
              </a:rPr>
              <a:t>11</a:t>
            </a:r>
            <a:r>
              <a:rPr lang="ja-JP" altLang="en-US" sz="3200" dirty="0" smtClean="0">
                <a:latin typeface="+mn-ea"/>
              </a:rPr>
              <a:t>月のロータリー章典</a:t>
            </a:r>
            <a:endParaRPr lang="en-US" altLang="ja-JP" sz="3200" dirty="0" smtClean="0">
              <a:latin typeface="+mn-ea"/>
            </a:endParaRPr>
          </a:p>
        </p:txBody>
      </p:sp>
      <p:sp>
        <p:nvSpPr>
          <p:cNvPr id="5" name="テキスト ボックス 4"/>
          <p:cNvSpPr txBox="1"/>
          <p:nvPr/>
        </p:nvSpPr>
        <p:spPr>
          <a:xfrm>
            <a:off x="1763688" y="3068960"/>
            <a:ext cx="5256584" cy="584775"/>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buNone/>
            </a:pPr>
            <a:r>
              <a:rPr lang="en-US" altLang="ja-JP" sz="3200" dirty="0" smtClean="0">
                <a:latin typeface="+mn-ea"/>
              </a:rPr>
              <a:t>2011</a:t>
            </a:r>
            <a:r>
              <a:rPr lang="ja-JP" altLang="en-US" sz="3200" dirty="0" smtClean="0">
                <a:latin typeface="+mn-ea"/>
              </a:rPr>
              <a:t>年 </a:t>
            </a:r>
            <a:r>
              <a:rPr lang="en-US" altLang="ja-JP" sz="3200" dirty="0" smtClean="0">
                <a:latin typeface="+mn-ea"/>
              </a:rPr>
              <a:t>1</a:t>
            </a:r>
            <a:r>
              <a:rPr lang="ja-JP" altLang="en-US" sz="3200" dirty="0" smtClean="0">
                <a:latin typeface="+mn-ea"/>
              </a:rPr>
              <a:t>月のロータリー章典</a:t>
            </a:r>
            <a:endParaRPr lang="en-US" altLang="ja-JP" sz="3200" dirty="0" smtClean="0">
              <a:latin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575048" y="1844824"/>
            <a:ext cx="8101408" cy="3024336"/>
          </a:xfrm>
        </p:spPr>
        <p:txBody>
          <a:bodyPr>
            <a:normAutofit fontScale="55000" lnSpcReduction="20000"/>
          </a:bodyPr>
          <a:lstStyle/>
          <a:p>
            <a:pPr>
              <a:buNone/>
            </a:pPr>
            <a:endParaRPr kumimoji="1" lang="en-US" altLang="ja-JP" sz="1000" dirty="0" smtClean="0"/>
          </a:p>
          <a:p>
            <a:pPr>
              <a:buNone/>
            </a:pPr>
            <a:r>
              <a:rPr lang="ja-JP" altLang="en-US" sz="5100" b="1" dirty="0" smtClean="0"/>
              <a:t>国際ロータリーの使命は、  </a:t>
            </a:r>
            <a:r>
              <a:rPr lang="ja-JP" altLang="en-US" sz="4500" b="1" dirty="0" smtClean="0">
                <a:solidFill>
                  <a:srgbClr val="FF0000"/>
                </a:solidFill>
              </a:rPr>
              <a:t>ロータリアン とロータリー･ク</a:t>
            </a:r>
            <a:endParaRPr lang="en-US" altLang="ja-JP" sz="4500" b="1" dirty="0" smtClean="0">
              <a:solidFill>
                <a:srgbClr val="FF0000"/>
              </a:solidFill>
            </a:endParaRPr>
          </a:p>
          <a:p>
            <a:pPr>
              <a:buNone/>
            </a:pPr>
            <a:r>
              <a:rPr lang="ja-JP" altLang="en-US" sz="4500" b="1" dirty="0" smtClean="0">
                <a:solidFill>
                  <a:srgbClr val="FF0000"/>
                </a:solidFill>
              </a:rPr>
              <a:t>ラブがロータリーの綱領を遂行するため</a:t>
            </a:r>
            <a:r>
              <a:rPr lang="ja-JP" altLang="en-US" sz="4500" b="1" dirty="0" smtClean="0"/>
              <a:t>の力となり、併せて</a:t>
            </a:r>
            <a:r>
              <a:rPr lang="en-US" altLang="ja-JP" sz="4500" b="1" dirty="0" smtClean="0"/>
              <a:t>､</a:t>
            </a:r>
          </a:p>
          <a:p>
            <a:pPr>
              <a:buNone/>
            </a:pPr>
            <a:r>
              <a:rPr lang="ja-JP" altLang="en-US" sz="4500" b="1" dirty="0" smtClean="0"/>
              <a:t>ロータリーが発展を遂げたこの目覚ましい時代においては、</a:t>
            </a:r>
            <a:endParaRPr lang="en-US" altLang="ja-JP" sz="4500" b="1" dirty="0" smtClean="0"/>
          </a:p>
          <a:p>
            <a:pPr>
              <a:buNone/>
            </a:pPr>
            <a:r>
              <a:rPr kumimoji="1" lang="ja-JP" altLang="en-US" sz="4500" b="1" dirty="0" smtClean="0">
                <a:solidFill>
                  <a:srgbClr val="FF0000"/>
                </a:solidFill>
              </a:rPr>
              <a:t>個人と団体に</a:t>
            </a:r>
            <a:r>
              <a:rPr lang="ja-JP" altLang="en-US" sz="4500" b="1" dirty="0" smtClean="0">
                <a:solidFill>
                  <a:srgbClr val="FF0000"/>
                </a:solidFill>
              </a:rPr>
              <a:t>よる奉仕活動に第一の眼目を置き</a:t>
            </a:r>
            <a:r>
              <a:rPr lang="ja-JP" altLang="en-US" sz="4500" b="1" dirty="0" smtClean="0"/>
              <a:t>つつ、人間</a:t>
            </a:r>
            <a:endParaRPr lang="en-US" altLang="ja-JP" sz="4500" b="1" dirty="0" smtClean="0"/>
          </a:p>
          <a:p>
            <a:pPr>
              <a:buNone/>
            </a:pPr>
            <a:r>
              <a:rPr lang="ja-JP" altLang="en-US" sz="4500" b="1" dirty="0" smtClean="0"/>
              <a:t>の品位と生活の質を高め、世界平和推進のため</a:t>
            </a:r>
            <a:r>
              <a:rPr lang="en-US" altLang="ja-JP" sz="4500" b="1" dirty="0" smtClean="0"/>
              <a:t>､</a:t>
            </a:r>
            <a:r>
              <a:rPr lang="ja-JP" altLang="en-US" sz="4500" b="1" dirty="0" smtClean="0"/>
              <a:t> あまねく</a:t>
            </a:r>
            <a:endParaRPr lang="en-US" altLang="ja-JP" sz="4500" b="1" dirty="0" smtClean="0"/>
          </a:p>
          <a:p>
            <a:pPr>
              <a:buNone/>
            </a:pPr>
            <a:r>
              <a:rPr lang="ja-JP" altLang="en-US" sz="4500" b="1" dirty="0" smtClean="0"/>
              <a:t>人々の大いなる英知を喚起することにある。</a:t>
            </a:r>
            <a:endParaRPr lang="en-US" altLang="ja-JP" sz="4500" b="1" dirty="0" smtClean="0"/>
          </a:p>
          <a:p>
            <a:pPr>
              <a:buNone/>
            </a:pPr>
            <a:endParaRPr lang="en-US" altLang="ja-JP" sz="1600" b="1" dirty="0" smtClean="0"/>
          </a:p>
          <a:p>
            <a:pPr>
              <a:buNone/>
            </a:pPr>
            <a:r>
              <a:rPr kumimoji="1" lang="ja-JP" altLang="en-US" sz="2600" b="1" dirty="0" smtClean="0"/>
              <a:t>　　　　　　　　　　　　　　　　　　　　　　　　　　　　　　　　　　　　　　　　　　　　　　　（注：赤字はプレゼンテーター）</a:t>
            </a:r>
            <a:endParaRPr kumimoji="1" lang="ja-JP" altLang="en-US" sz="2600" b="1" dirty="0"/>
          </a:p>
        </p:txBody>
      </p:sp>
      <p:sp>
        <p:nvSpPr>
          <p:cNvPr id="7" name="テキスト ボックス 6"/>
          <p:cNvSpPr txBox="1"/>
          <p:nvPr/>
        </p:nvSpPr>
        <p:spPr>
          <a:xfrm>
            <a:off x="1187624" y="908720"/>
            <a:ext cx="6264696" cy="830997"/>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4800" b="1" dirty="0" smtClean="0"/>
              <a:t> 国際ロータリーの使命</a:t>
            </a:r>
            <a:endParaRPr kumimoji="1" lang="ja-JP" altLang="en-US" sz="4800" b="1" dirty="0"/>
          </a:p>
        </p:txBody>
      </p:sp>
      <p:sp>
        <p:nvSpPr>
          <p:cNvPr id="8" name="テキスト ボックス 7"/>
          <p:cNvSpPr txBox="1"/>
          <p:nvPr/>
        </p:nvSpPr>
        <p:spPr>
          <a:xfrm>
            <a:off x="2339752" y="404664"/>
            <a:ext cx="3960440" cy="477054"/>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buNone/>
            </a:pPr>
            <a:r>
              <a:rPr lang="ja-JP" altLang="en-US" sz="2500" b="1" dirty="0" smtClean="0"/>
              <a:t>＜１９９１年ＲＩ理事会決定＞</a:t>
            </a:r>
            <a:endParaRPr lang="en-US" altLang="ja-JP" sz="2500" b="1" dirty="0" smtClean="0"/>
          </a:p>
        </p:txBody>
      </p:sp>
      <p:sp>
        <p:nvSpPr>
          <p:cNvPr id="5" name="テキスト ボックス 4"/>
          <p:cNvSpPr txBox="1"/>
          <p:nvPr/>
        </p:nvSpPr>
        <p:spPr>
          <a:xfrm>
            <a:off x="1115616" y="4437112"/>
            <a:ext cx="1641668" cy="369332"/>
          </a:xfrm>
          <a:prstGeom prst="rect">
            <a:avLst/>
          </a:prstGeom>
          <a:noFill/>
        </p:spPr>
        <p:txBody>
          <a:bodyPr wrap="square" rtlCol="0">
            <a:spAutoFit/>
          </a:bodyPr>
          <a:lstStyle/>
          <a:p>
            <a:r>
              <a:rPr kumimoji="1" lang="ja-JP" altLang="en-US" b="1" dirty="0" smtClean="0"/>
              <a:t>＜比較参考＞</a:t>
            </a:r>
            <a:endParaRPr kumimoji="1" lang="ja-JP" altLang="en-US" b="1" dirty="0"/>
          </a:p>
        </p:txBody>
      </p:sp>
      <p:sp>
        <p:nvSpPr>
          <p:cNvPr id="6" name="テキスト ボックス 5"/>
          <p:cNvSpPr txBox="1"/>
          <p:nvPr/>
        </p:nvSpPr>
        <p:spPr>
          <a:xfrm>
            <a:off x="683568" y="5517232"/>
            <a:ext cx="7992888" cy="861774"/>
          </a:xfrm>
          <a:prstGeom prst="rect">
            <a:avLst/>
          </a:prstGeom>
          <a:noFill/>
        </p:spPr>
        <p:txBody>
          <a:bodyPr wrap="square" rtlCol="0">
            <a:spAutoFit/>
          </a:bodyPr>
          <a:lstStyle/>
          <a:p>
            <a:r>
              <a:rPr kumimoji="1" lang="ja-JP" altLang="en-US" sz="2500" b="1" dirty="0" smtClean="0"/>
              <a:t>職業奉仕は、ロータリークラブとクラブ会員両方の責務で</a:t>
            </a:r>
            <a:endParaRPr kumimoji="1" lang="en-US" altLang="ja-JP" sz="2500" b="1" dirty="0" smtClean="0"/>
          </a:p>
          <a:p>
            <a:r>
              <a:rPr kumimoji="1" lang="ja-JP" altLang="en-US" sz="2500" b="1" dirty="0" smtClean="0"/>
              <a:t>ある。クラブの役割は・・・・。クラブ会員の役割は・・・・・・・。</a:t>
            </a:r>
            <a:endParaRPr kumimoji="1" lang="ja-JP" altLang="en-US" sz="2500" b="1" dirty="0"/>
          </a:p>
        </p:txBody>
      </p:sp>
      <p:sp>
        <p:nvSpPr>
          <p:cNvPr id="9" name="テキスト ボックス 8"/>
          <p:cNvSpPr txBox="1"/>
          <p:nvPr/>
        </p:nvSpPr>
        <p:spPr>
          <a:xfrm>
            <a:off x="1187624" y="4869160"/>
            <a:ext cx="5256584" cy="523220"/>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800" b="1" dirty="0" smtClean="0"/>
              <a:t>１９８７年　職業奉仕に関する声明</a:t>
            </a:r>
            <a:endParaRPr kumimoji="1" lang="ja-JP" altLang="en-US" sz="2800" b="1" dirty="0"/>
          </a:p>
        </p:txBody>
      </p:sp>
      <p:sp>
        <p:nvSpPr>
          <p:cNvPr id="10" name="テキスト ボックス 9"/>
          <p:cNvSpPr txBox="1"/>
          <p:nvPr/>
        </p:nvSpPr>
        <p:spPr>
          <a:xfrm>
            <a:off x="6588224" y="5013176"/>
            <a:ext cx="1584175" cy="400110"/>
          </a:xfrm>
          <a:prstGeom prst="rect">
            <a:avLst/>
          </a:prstGeom>
          <a:noFill/>
        </p:spPr>
        <p:txBody>
          <a:bodyPr wrap="square" rtlCol="0">
            <a:spAutoFit/>
          </a:bodyPr>
          <a:lstStyle/>
          <a:p>
            <a:r>
              <a:rPr lang="ja-JP" altLang="en-US" sz="2000" b="1" dirty="0" smtClean="0"/>
              <a:t>（</a:t>
            </a:r>
            <a:r>
              <a:rPr kumimoji="1" lang="ja-JP" altLang="en-US" sz="2000" b="1" dirty="0" smtClean="0"/>
              <a:t>中の一文）</a:t>
            </a:r>
            <a:endParaRPr kumimoji="1" lang="ja-JP" altLang="en-US" sz="2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99592" y="260648"/>
            <a:ext cx="7272808" cy="1080120"/>
          </a:xfrm>
          <a:solidFill>
            <a:srgbClr val="92D050"/>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ja-JP" altLang="en-US" sz="3100" dirty="0" smtClean="0"/>
              <a:t>＝</a:t>
            </a:r>
            <a:r>
              <a:rPr lang="en-US" altLang="ja-JP" sz="3100" dirty="0" smtClean="0"/>
              <a:t>2004</a:t>
            </a:r>
            <a:r>
              <a:rPr lang="ja-JP" altLang="en-US" sz="3100" dirty="0" smtClean="0"/>
              <a:t>年規定審議会＝</a:t>
            </a:r>
            <a:r>
              <a:rPr lang="en-US" altLang="ja-JP" dirty="0" smtClean="0"/>
              <a:t/>
            </a:r>
            <a:br>
              <a:rPr lang="en-US" altLang="ja-JP" dirty="0" smtClean="0"/>
            </a:br>
            <a:r>
              <a:rPr lang="ja-JP" altLang="en-US" sz="4000" dirty="0" smtClean="0"/>
              <a:t>Ｒ Ｉ 理念再編成の契機となる立法案</a:t>
            </a:r>
            <a:endParaRPr kumimoji="1" lang="ja-JP" altLang="en-US" sz="4000" dirty="0"/>
          </a:p>
        </p:txBody>
      </p:sp>
      <p:sp>
        <p:nvSpPr>
          <p:cNvPr id="3" name="コンテンツ プレースホルダ 2"/>
          <p:cNvSpPr>
            <a:spLocks noGrp="1"/>
          </p:cNvSpPr>
          <p:nvPr>
            <p:ph idx="1"/>
          </p:nvPr>
        </p:nvSpPr>
        <p:spPr>
          <a:xfrm>
            <a:off x="395536" y="1700808"/>
            <a:ext cx="8496944" cy="4680520"/>
          </a:xfrm>
        </p:spPr>
        <p:txBody>
          <a:bodyPr>
            <a:normAutofit fontScale="47500" lnSpcReduction="20000"/>
          </a:bodyPr>
          <a:lstStyle/>
          <a:p>
            <a:pPr>
              <a:buNone/>
            </a:pPr>
            <a:r>
              <a:rPr lang="ja-JP" altLang="en-US" sz="5100" b="1" dirty="0" smtClean="0"/>
              <a:t>１．採択制定案</a:t>
            </a:r>
            <a:r>
              <a:rPr lang="en-US" altLang="ja-JP" sz="5100" b="1" dirty="0" smtClean="0"/>
              <a:t>04-215</a:t>
            </a:r>
            <a:r>
              <a:rPr lang="ja-JP" altLang="en-US" sz="5100" b="1" dirty="0" smtClean="0"/>
              <a:t>　　「ＲＩの目的を改正する件」</a:t>
            </a:r>
            <a:endParaRPr lang="en-US" altLang="ja-JP" sz="5100" b="1" dirty="0" smtClean="0"/>
          </a:p>
          <a:p>
            <a:pPr>
              <a:buNone/>
            </a:pPr>
            <a:r>
              <a:rPr lang="ja-JP" altLang="en-US" b="1" dirty="0" smtClean="0"/>
              <a:t>　　　</a:t>
            </a:r>
            <a:r>
              <a:rPr lang="ja-JP" altLang="en-US" sz="3800" b="1" dirty="0" smtClean="0"/>
              <a:t>＜ＲＩ定款　第３条　ＲＩの目的＞</a:t>
            </a:r>
            <a:endParaRPr lang="en-US" altLang="ja-JP" sz="3800" b="1" dirty="0" smtClean="0"/>
          </a:p>
          <a:p>
            <a:pPr>
              <a:buNone/>
            </a:pPr>
            <a:r>
              <a:rPr lang="ja-JP" altLang="en-US" sz="3800" b="1" dirty="0" smtClean="0"/>
              <a:t>　　　</a:t>
            </a:r>
            <a:r>
              <a:rPr lang="ja-JP" altLang="en-US" sz="3800" b="1" dirty="0" smtClean="0">
                <a:solidFill>
                  <a:srgbClr val="FF0000"/>
                </a:solidFill>
              </a:rPr>
              <a:t>（ａ）ロータリーの綱領を推進するようなプログラムや活動を追求しているＲＩ加盟</a:t>
            </a:r>
            <a:endParaRPr lang="en-US" altLang="ja-JP" sz="3800" b="1" dirty="0" smtClean="0">
              <a:solidFill>
                <a:srgbClr val="FF0000"/>
              </a:solidFill>
            </a:endParaRPr>
          </a:p>
          <a:p>
            <a:pPr>
              <a:buNone/>
            </a:pPr>
            <a:r>
              <a:rPr lang="ja-JP" altLang="en-US" sz="3800" b="1" dirty="0" smtClean="0">
                <a:solidFill>
                  <a:srgbClr val="FF0000"/>
                </a:solidFill>
              </a:rPr>
              <a:t>　　　　　　クラブとＲＩ地区を支援すること。</a:t>
            </a:r>
            <a:endParaRPr lang="en-US" altLang="ja-JP" sz="3800" b="1" dirty="0" smtClean="0">
              <a:solidFill>
                <a:srgbClr val="FF0000"/>
              </a:solidFill>
            </a:endParaRPr>
          </a:p>
          <a:p>
            <a:pPr>
              <a:buNone/>
            </a:pPr>
            <a:r>
              <a:rPr lang="ja-JP" altLang="en-US" sz="3800" b="1" dirty="0" smtClean="0"/>
              <a:t>　　　（</a:t>
            </a:r>
            <a:r>
              <a:rPr lang="en-US" altLang="ja-JP" sz="3800" b="1" dirty="0" smtClean="0"/>
              <a:t>b</a:t>
            </a:r>
            <a:r>
              <a:rPr lang="ja-JP" altLang="en-US" sz="3800" b="1" dirty="0" smtClean="0"/>
              <a:t>）全世界にわたって、ロータリーを奨励し、助長し、拡大し、管理すること。</a:t>
            </a:r>
            <a:endParaRPr lang="en-US" altLang="ja-JP" sz="3800" b="1" dirty="0" smtClean="0"/>
          </a:p>
          <a:p>
            <a:pPr>
              <a:buNone/>
            </a:pPr>
            <a:r>
              <a:rPr lang="ja-JP" altLang="en-US" sz="3800" b="1" dirty="0" smtClean="0"/>
              <a:t>　　　（</a:t>
            </a:r>
            <a:r>
              <a:rPr lang="en-US" altLang="ja-JP" sz="3800" b="1" dirty="0" smtClean="0"/>
              <a:t>C</a:t>
            </a:r>
            <a:r>
              <a:rPr lang="ja-JP" altLang="en-US" sz="3800" b="1" dirty="0" smtClean="0"/>
              <a:t>）ＲＩの活動を調整し、全般的にこれを指導すること</a:t>
            </a:r>
            <a:r>
              <a:rPr lang="ja-JP" altLang="en-US" b="1" dirty="0" smtClean="0"/>
              <a:t>。</a:t>
            </a:r>
            <a:endParaRPr lang="en-US" altLang="ja-JP" b="1" dirty="0" smtClean="0"/>
          </a:p>
          <a:p>
            <a:pPr>
              <a:buNone/>
            </a:pPr>
            <a:endParaRPr lang="en-US" altLang="ja-JP" b="1" dirty="0" smtClean="0"/>
          </a:p>
          <a:p>
            <a:pPr>
              <a:buNone/>
            </a:pPr>
            <a:r>
              <a:rPr lang="ja-JP" altLang="en-US" sz="5100" b="1" dirty="0" smtClean="0"/>
              <a:t>２．採択制定案</a:t>
            </a:r>
            <a:r>
              <a:rPr lang="en-US" altLang="ja-JP" sz="5100" b="1" dirty="0" smtClean="0"/>
              <a:t>04-217</a:t>
            </a:r>
            <a:r>
              <a:rPr lang="ja-JP" altLang="en-US" sz="5100" b="1" dirty="0" smtClean="0"/>
              <a:t>　　「ＲＩ長期計画に関する手続の件」</a:t>
            </a:r>
            <a:endParaRPr lang="en-US" altLang="ja-JP" sz="5100" b="1" dirty="0" smtClean="0"/>
          </a:p>
          <a:p>
            <a:pPr>
              <a:buNone/>
            </a:pPr>
            <a:r>
              <a:rPr lang="ja-JP" altLang="en-US" sz="3800" b="1" dirty="0" smtClean="0"/>
              <a:t>　　＜ＲＩ細則　第５条　理事会　　 ５．０１０</a:t>
            </a:r>
            <a:r>
              <a:rPr lang="en-US" altLang="ja-JP" sz="3800" b="1" dirty="0" smtClean="0"/>
              <a:t>.</a:t>
            </a:r>
            <a:r>
              <a:rPr lang="ja-JP" altLang="en-US" sz="3800" b="1" dirty="0" smtClean="0"/>
              <a:t>理事会の任務＞</a:t>
            </a:r>
            <a:endParaRPr lang="en-US" altLang="ja-JP" sz="3800" b="1" dirty="0" smtClean="0"/>
          </a:p>
          <a:p>
            <a:pPr>
              <a:buNone/>
            </a:pPr>
            <a:r>
              <a:rPr lang="ja-JP" altLang="en-US" sz="3800" b="1" dirty="0" smtClean="0"/>
              <a:t>　　　</a:t>
            </a:r>
            <a:r>
              <a:rPr lang="ja-JP" altLang="en-US" sz="3800" b="1" dirty="0" smtClean="0">
                <a:solidFill>
                  <a:srgbClr val="FF0000"/>
                </a:solidFill>
              </a:rPr>
              <a:t>＊追加「ＲＩ定款第３条の目的を果たすため、理事会は長期計画を採択する」</a:t>
            </a:r>
            <a:endParaRPr lang="en-US" altLang="ja-JP" sz="3800" b="1" dirty="0" smtClean="0">
              <a:solidFill>
                <a:srgbClr val="FF0000"/>
              </a:solidFill>
            </a:endParaRPr>
          </a:p>
          <a:p>
            <a:pPr>
              <a:buNone/>
            </a:pPr>
            <a:r>
              <a:rPr lang="ja-JP" altLang="en-US" sz="3800" b="1" dirty="0" smtClean="0"/>
              <a:t>　　＜ＲＩ細則　第</a:t>
            </a:r>
            <a:r>
              <a:rPr lang="en-US" altLang="ja-JP" sz="3800" b="1" dirty="0" smtClean="0"/>
              <a:t>16</a:t>
            </a:r>
            <a:r>
              <a:rPr lang="ja-JP" altLang="en-US" sz="3800" b="1" dirty="0" smtClean="0"/>
              <a:t>条　委員会　１６．０４０</a:t>
            </a:r>
            <a:r>
              <a:rPr lang="en-US" altLang="ja-JP" sz="3800" b="1" dirty="0" smtClean="0"/>
              <a:t>.</a:t>
            </a:r>
            <a:r>
              <a:rPr lang="ja-JP" altLang="en-US" sz="3800" b="1" dirty="0" smtClean="0"/>
              <a:t>特別委員会＞</a:t>
            </a:r>
            <a:endParaRPr lang="en-US" altLang="ja-JP" sz="3800" b="1" dirty="0" smtClean="0"/>
          </a:p>
          <a:p>
            <a:pPr>
              <a:buNone/>
            </a:pPr>
            <a:r>
              <a:rPr lang="ja-JP" altLang="en-US" sz="3800" b="1" dirty="0" smtClean="0">
                <a:solidFill>
                  <a:srgbClr val="FF0000"/>
                </a:solidFill>
              </a:rPr>
              <a:t>　　　＊追加「長期計画委員会」</a:t>
            </a:r>
            <a:r>
              <a:rPr lang="ja-JP" altLang="en-US" sz="3400" b="1" dirty="0" smtClean="0"/>
              <a:t>（主な任務：理事会の検討のための案の作成、推奨、更新）</a:t>
            </a:r>
            <a:endParaRPr lang="en-US" altLang="ja-JP" sz="3400" b="1" dirty="0" smtClean="0"/>
          </a:p>
          <a:p>
            <a:pPr>
              <a:buNone/>
            </a:pPr>
            <a:r>
              <a:rPr lang="ja-JP" altLang="en-US" b="1" dirty="0" smtClean="0">
                <a:solidFill>
                  <a:srgbClr val="FF0000"/>
                </a:solidFill>
              </a:rPr>
              <a:t>　　　　　　　　　　　　　　　　　　　　　</a:t>
            </a:r>
            <a:endParaRPr lang="en-US" altLang="ja-JP" b="1" dirty="0" smtClean="0">
              <a:solidFill>
                <a:srgbClr val="FF0000"/>
              </a:solidFill>
            </a:endParaRPr>
          </a:p>
          <a:p>
            <a:pPr>
              <a:buNone/>
            </a:pPr>
            <a:r>
              <a:rPr lang="ja-JP" altLang="en-US" sz="5100" b="1" dirty="0" smtClean="0"/>
              <a:t>３．採択決議案</a:t>
            </a:r>
            <a:r>
              <a:rPr lang="en-US" altLang="ja-JP" sz="5100" b="1" dirty="0" smtClean="0"/>
              <a:t>04-219</a:t>
            </a:r>
            <a:r>
              <a:rPr lang="ja-JP" altLang="en-US" sz="4200" b="1" dirty="0" smtClean="0"/>
              <a:t>　「長期計画目標および趣旨項目を推薦する件」</a:t>
            </a:r>
            <a:endParaRPr lang="en-US" altLang="ja-JP" sz="4200" b="1" dirty="0" smtClean="0"/>
          </a:p>
          <a:p>
            <a:pPr>
              <a:buNone/>
            </a:pPr>
            <a:r>
              <a:rPr lang="ja-JP" altLang="en-US" sz="4200" b="1" dirty="0" smtClean="0"/>
              <a:t>　　　</a:t>
            </a:r>
            <a:r>
              <a:rPr lang="ja-JP" altLang="en-US" sz="4200" b="1" dirty="0" smtClean="0">
                <a:solidFill>
                  <a:srgbClr val="FF0000"/>
                </a:solidFill>
              </a:rPr>
              <a:t>＊理事会推薦の第１目標：ポリオの撲滅他６つの</a:t>
            </a:r>
            <a:r>
              <a:rPr lang="ja-JP" altLang="en-US" sz="4200" b="1" u="sng" dirty="0" smtClean="0">
                <a:solidFill>
                  <a:srgbClr val="0070C0"/>
                </a:solidFill>
              </a:rPr>
              <a:t>目標と趣旨項目</a:t>
            </a:r>
            <a:r>
              <a:rPr lang="ja-JP" altLang="en-US" sz="4200" b="1" dirty="0" smtClean="0">
                <a:solidFill>
                  <a:srgbClr val="FF0000"/>
                </a:solidFill>
              </a:rPr>
              <a:t>を決議</a:t>
            </a:r>
            <a:endParaRPr lang="en-US" altLang="ja-JP" sz="4200" b="1" dirty="0" smtClean="0">
              <a:solidFill>
                <a:srgbClr val="FF0000"/>
              </a:solidFill>
            </a:endParaRPr>
          </a:p>
          <a:p>
            <a:pPr>
              <a:buNone/>
            </a:pPr>
            <a:r>
              <a:rPr lang="ja-JP" altLang="en-US" b="1" dirty="0" smtClean="0"/>
              <a:t>　　　　　　　　　　　　　　　           </a:t>
            </a:r>
            <a:endParaRPr kumimoji="1" lang="ja-JP" altLang="en-US" dirty="0"/>
          </a:p>
        </p:txBody>
      </p:sp>
      <p:sp>
        <p:nvSpPr>
          <p:cNvPr id="4" name="テキスト ボックス 3"/>
          <p:cNvSpPr txBox="1"/>
          <p:nvPr/>
        </p:nvSpPr>
        <p:spPr>
          <a:xfrm>
            <a:off x="0" y="6021288"/>
            <a:ext cx="9144000" cy="400110"/>
          </a:xfrm>
          <a:prstGeom prst="rect">
            <a:avLst/>
          </a:prstGeom>
          <a:noFill/>
        </p:spPr>
        <p:txBody>
          <a:bodyPr wrap="square" rtlCol="0">
            <a:spAutoFit/>
          </a:bodyPr>
          <a:lstStyle/>
          <a:p>
            <a:pPr>
              <a:buNone/>
            </a:pPr>
            <a:r>
              <a:rPr lang="ja-JP" altLang="en-US" sz="2000" b="1" dirty="0" smtClean="0">
                <a:solidFill>
                  <a:srgbClr val="0070C0"/>
                </a:solidFill>
              </a:rPr>
              <a:t>　</a:t>
            </a:r>
            <a:endParaRPr kumimoji="1" lang="ja-JP" alt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31640" y="548680"/>
            <a:ext cx="6408712" cy="864096"/>
          </a:xfrm>
          <a:solidFill>
            <a:srgbClr val="92D050"/>
          </a:solidFill>
        </p:spPr>
        <p:style>
          <a:lnRef idx="2">
            <a:schemeClr val="accent2"/>
          </a:lnRef>
          <a:fillRef idx="1">
            <a:schemeClr val="lt1"/>
          </a:fillRef>
          <a:effectRef idx="0">
            <a:schemeClr val="accent2"/>
          </a:effectRef>
          <a:fontRef idx="minor">
            <a:schemeClr val="dk1"/>
          </a:fontRef>
        </p:style>
        <p:txBody>
          <a:bodyPr>
            <a:normAutofit/>
          </a:bodyPr>
          <a:lstStyle/>
          <a:p>
            <a:r>
              <a:rPr lang="ja-JP" altLang="en-US" dirty="0" smtClean="0"/>
              <a:t>最新</a:t>
            </a:r>
            <a:r>
              <a:rPr kumimoji="1" lang="ja-JP" altLang="en-US" dirty="0" smtClean="0"/>
              <a:t>のＲ Ｉ 戦略計画</a:t>
            </a:r>
            <a:endParaRPr kumimoji="1" lang="ja-JP" altLang="en-US" dirty="0"/>
          </a:p>
        </p:txBody>
      </p:sp>
      <p:sp>
        <p:nvSpPr>
          <p:cNvPr id="3" name="コンテンツ プレースホルダ 2"/>
          <p:cNvSpPr>
            <a:spLocks noGrp="1"/>
          </p:cNvSpPr>
          <p:nvPr>
            <p:ph idx="1"/>
          </p:nvPr>
        </p:nvSpPr>
        <p:spPr>
          <a:xfrm>
            <a:off x="251520" y="1484784"/>
            <a:ext cx="8712968" cy="4968552"/>
          </a:xfrm>
        </p:spPr>
        <p:txBody>
          <a:bodyPr>
            <a:normAutofit fontScale="92500"/>
          </a:bodyPr>
          <a:lstStyle/>
          <a:p>
            <a:r>
              <a:rPr kumimoji="1" lang="ja-JP" altLang="en-US" sz="3000" b="1" dirty="0" smtClean="0"/>
              <a:t>ロータリー章典２６．０１０．３．戦略的優先項目と目標</a:t>
            </a:r>
            <a:endParaRPr lang="en-US" altLang="ja-JP" sz="900" b="1" dirty="0" smtClean="0"/>
          </a:p>
          <a:p>
            <a:pPr>
              <a:buNone/>
            </a:pPr>
            <a:r>
              <a:rPr lang="ja-JP" altLang="en-US" sz="2200" b="1" dirty="0" smtClean="0"/>
              <a:t>　１．優先項目－ クラブのサポートと強化、　　  　目標</a:t>
            </a:r>
            <a:r>
              <a:rPr lang="en-US" altLang="ja-JP" sz="2200" b="1" dirty="0" smtClean="0"/>
              <a:t>(</a:t>
            </a:r>
            <a:r>
              <a:rPr lang="ja-JP" altLang="en-US" sz="2200" b="1" dirty="0" smtClean="0"/>
              <a:t>７項目 省略）</a:t>
            </a:r>
            <a:endParaRPr lang="en-US" altLang="ja-JP" sz="2200" b="1" dirty="0" smtClean="0"/>
          </a:p>
          <a:p>
            <a:pPr>
              <a:buNone/>
            </a:pPr>
            <a:r>
              <a:rPr lang="ja-JP" altLang="en-US" sz="2200" b="1" dirty="0" smtClean="0"/>
              <a:t>　２．優先項目－人道的奉仕の重点化と増加、　</a:t>
            </a:r>
            <a:r>
              <a:rPr kumimoji="1" lang="ja-JP" altLang="en-US" sz="2200" b="1" dirty="0" smtClean="0"/>
              <a:t>目標</a:t>
            </a:r>
            <a:r>
              <a:rPr kumimoji="1" lang="en-US" altLang="ja-JP" sz="2200" b="1" dirty="0" smtClean="0"/>
              <a:t>(</a:t>
            </a:r>
            <a:r>
              <a:rPr kumimoji="1" lang="ja-JP" altLang="en-US" sz="2200" b="1" dirty="0" smtClean="0"/>
              <a:t>４項目</a:t>
            </a:r>
            <a:r>
              <a:rPr lang="ja-JP" altLang="en-US" sz="2200" b="1" dirty="0" smtClean="0"/>
              <a:t> </a:t>
            </a:r>
            <a:r>
              <a:rPr kumimoji="1" lang="ja-JP" altLang="en-US" sz="2200" b="1" dirty="0" smtClean="0"/>
              <a:t>省略</a:t>
            </a:r>
            <a:r>
              <a:rPr lang="ja-JP" altLang="en-US" sz="2200" b="1" dirty="0" smtClean="0"/>
              <a:t>）</a:t>
            </a:r>
            <a:endParaRPr kumimoji="1" lang="en-US" altLang="ja-JP" sz="2200" b="1" dirty="0" smtClean="0"/>
          </a:p>
          <a:p>
            <a:pPr>
              <a:buNone/>
            </a:pPr>
            <a:r>
              <a:rPr lang="ja-JP" altLang="en-US" sz="2200" b="1" dirty="0" smtClean="0"/>
              <a:t>　３．優先項目－公共イメージと認知度の向上、</a:t>
            </a:r>
            <a:r>
              <a:rPr kumimoji="1" lang="ja-JP" altLang="en-US" sz="2200" b="1" dirty="0" smtClean="0"/>
              <a:t>目標 </a:t>
            </a:r>
            <a:r>
              <a:rPr kumimoji="1" lang="en-US" altLang="ja-JP" sz="2200" b="1" dirty="0" smtClean="0"/>
              <a:t>(</a:t>
            </a:r>
            <a:r>
              <a:rPr lang="ja-JP" altLang="en-US" sz="2200" b="1" dirty="0" smtClean="0"/>
              <a:t>５</a:t>
            </a:r>
            <a:r>
              <a:rPr kumimoji="1" lang="ja-JP" altLang="en-US" sz="2200" b="1" dirty="0" smtClean="0"/>
              <a:t>項目</a:t>
            </a:r>
            <a:r>
              <a:rPr lang="ja-JP" altLang="en-US" sz="2200" b="1" dirty="0" smtClean="0"/>
              <a:t> </a:t>
            </a:r>
            <a:r>
              <a:rPr kumimoji="1" lang="ja-JP" altLang="en-US" sz="2200" b="1" dirty="0" smtClean="0"/>
              <a:t>省略）</a:t>
            </a:r>
            <a:endParaRPr kumimoji="1" lang="en-US" altLang="ja-JP" sz="2200" b="1" dirty="0" smtClean="0"/>
          </a:p>
          <a:p>
            <a:pPr>
              <a:buNone/>
            </a:pPr>
            <a:r>
              <a:rPr lang="ja-JP" altLang="en-US" sz="2600" b="1" dirty="0" smtClean="0"/>
              <a:t>　</a:t>
            </a:r>
            <a:r>
              <a:rPr lang="ja-JP" altLang="en-US" sz="2200" b="1" dirty="0" smtClean="0">
                <a:solidFill>
                  <a:srgbClr val="FF0000"/>
                </a:solidFill>
              </a:rPr>
              <a:t>４．優先項目－財政的持続性と運用有効性の向上</a:t>
            </a:r>
            <a:endParaRPr lang="en-US" altLang="ja-JP" sz="2200" b="1" dirty="0" smtClean="0">
              <a:solidFill>
                <a:srgbClr val="FF0000"/>
              </a:solidFill>
            </a:endParaRPr>
          </a:p>
          <a:p>
            <a:pPr>
              <a:buNone/>
            </a:pPr>
            <a:r>
              <a:rPr kumimoji="1" lang="ja-JP" altLang="en-US" sz="2600" b="1" dirty="0" smtClean="0">
                <a:solidFill>
                  <a:srgbClr val="FF0000"/>
                </a:solidFill>
              </a:rPr>
              <a:t>　　　</a:t>
            </a:r>
            <a:r>
              <a:rPr kumimoji="1" lang="ja-JP" altLang="en-US" sz="1900" b="1" dirty="0" smtClean="0">
                <a:solidFill>
                  <a:srgbClr val="FF0000"/>
                </a:solidFill>
              </a:rPr>
              <a:t>目標</a:t>
            </a:r>
            <a:r>
              <a:rPr lang="ja-JP" altLang="ja-JP" sz="1900" b="1" dirty="0" smtClean="0">
                <a:solidFill>
                  <a:srgbClr val="FF0000"/>
                </a:solidFill>
              </a:rPr>
              <a:t>＊</a:t>
            </a:r>
            <a:r>
              <a:rPr kumimoji="1" lang="ja-JP" altLang="en-US" sz="1900" b="1" dirty="0" smtClean="0">
                <a:solidFill>
                  <a:srgbClr val="FF0000"/>
                </a:solidFill>
              </a:rPr>
              <a:t>財源の多様性を維持する　（例えば、資金提供者など）</a:t>
            </a:r>
            <a:endParaRPr kumimoji="1" lang="en-US" altLang="ja-JP" sz="1900" b="1" dirty="0" smtClean="0">
              <a:solidFill>
                <a:srgbClr val="FF0000"/>
              </a:solidFill>
            </a:endParaRPr>
          </a:p>
          <a:p>
            <a:pPr>
              <a:buNone/>
            </a:pPr>
            <a:r>
              <a:rPr lang="ja-JP" altLang="en-US" sz="1900" b="1" dirty="0" smtClean="0">
                <a:solidFill>
                  <a:srgbClr val="FF0000"/>
                </a:solidFill>
              </a:rPr>
              <a:t>　　　　　</a:t>
            </a:r>
            <a:r>
              <a:rPr lang="ja-JP" altLang="ja-JP" sz="1900" b="1" dirty="0" smtClean="0">
                <a:solidFill>
                  <a:srgbClr val="FF0000"/>
                </a:solidFill>
              </a:rPr>
              <a:t> </a:t>
            </a:r>
            <a:r>
              <a:rPr lang="ja-JP" altLang="en-US" sz="1900" b="1" dirty="0" smtClean="0">
                <a:solidFill>
                  <a:srgbClr val="FF0000"/>
                </a:solidFill>
              </a:rPr>
              <a:t>     </a:t>
            </a:r>
            <a:r>
              <a:rPr lang="ja-JP" altLang="ja-JP" sz="1900" b="1" dirty="0" smtClean="0">
                <a:solidFill>
                  <a:srgbClr val="FF0000"/>
                </a:solidFill>
              </a:rPr>
              <a:t>＊</a:t>
            </a:r>
            <a:r>
              <a:rPr lang="ja-JP" altLang="en-US" sz="1900" b="1" dirty="0" smtClean="0">
                <a:solidFill>
                  <a:srgbClr val="FF0000"/>
                </a:solidFill>
              </a:rPr>
              <a:t>景気下降期において、プログラムや運営を維持するために、ＲＩとＴＲＦは財</a:t>
            </a:r>
            <a:endParaRPr lang="en-US" altLang="ja-JP" sz="1900" b="1" dirty="0" smtClean="0">
              <a:solidFill>
                <a:srgbClr val="FF0000"/>
              </a:solidFill>
            </a:endParaRPr>
          </a:p>
          <a:p>
            <a:pPr>
              <a:buNone/>
            </a:pPr>
            <a:r>
              <a:rPr lang="ja-JP" altLang="en-US" sz="1900" b="1" dirty="0" smtClean="0">
                <a:solidFill>
                  <a:srgbClr val="FF0000"/>
                </a:solidFill>
              </a:rPr>
              <a:t>　　　　　　　　　政的な柔軟性を確保する</a:t>
            </a:r>
            <a:endParaRPr lang="en-US" altLang="ja-JP" sz="1900" b="1" dirty="0" smtClean="0">
              <a:solidFill>
                <a:srgbClr val="FF0000"/>
              </a:solidFill>
            </a:endParaRPr>
          </a:p>
          <a:p>
            <a:pPr>
              <a:buNone/>
            </a:pPr>
            <a:r>
              <a:rPr lang="ja-JP" altLang="en-US" sz="1900" b="1" dirty="0" smtClean="0">
                <a:solidFill>
                  <a:srgbClr val="FF0000"/>
                </a:solidFill>
              </a:rPr>
              <a:t>　　　　　　　</a:t>
            </a:r>
            <a:r>
              <a:rPr lang="ja-JP" altLang="ja-JP" sz="1900" b="1" dirty="0" smtClean="0">
                <a:solidFill>
                  <a:srgbClr val="FF0000"/>
                </a:solidFill>
              </a:rPr>
              <a:t>＊</a:t>
            </a:r>
            <a:r>
              <a:rPr lang="ja-JP" altLang="en-US" sz="1900" b="1" dirty="0" smtClean="0">
                <a:solidFill>
                  <a:srgbClr val="FF0000"/>
                </a:solidFill>
              </a:rPr>
              <a:t>理事会や財団委員会によって承認された運営準備金の３年目標が達成さ</a:t>
            </a:r>
            <a:endParaRPr lang="en-US" altLang="ja-JP" sz="1900" b="1" dirty="0" smtClean="0">
              <a:solidFill>
                <a:srgbClr val="FF0000"/>
              </a:solidFill>
            </a:endParaRPr>
          </a:p>
          <a:p>
            <a:pPr>
              <a:buNone/>
            </a:pPr>
            <a:r>
              <a:rPr lang="ja-JP" altLang="en-US" sz="1900" b="1" dirty="0" smtClean="0">
                <a:solidFill>
                  <a:srgbClr val="FF0000"/>
                </a:solidFill>
              </a:rPr>
              <a:t>　　　　　　　　  </a:t>
            </a:r>
            <a:r>
              <a:rPr lang="ja-JP" altLang="en-US" sz="1900" b="1" dirty="0" err="1" smtClean="0">
                <a:solidFill>
                  <a:srgbClr val="FF0000"/>
                </a:solidFill>
              </a:rPr>
              <a:t>れる</a:t>
            </a:r>
            <a:r>
              <a:rPr lang="ja-JP" altLang="en-US" sz="1900" b="1" dirty="0" smtClean="0">
                <a:solidFill>
                  <a:srgbClr val="FF0000"/>
                </a:solidFill>
              </a:rPr>
              <a:t>ことを確実にする</a:t>
            </a:r>
            <a:endParaRPr lang="en-US" altLang="ja-JP" sz="1900" b="1" dirty="0" smtClean="0">
              <a:solidFill>
                <a:srgbClr val="FF0000"/>
              </a:solidFill>
            </a:endParaRPr>
          </a:p>
          <a:p>
            <a:pPr>
              <a:buNone/>
            </a:pPr>
            <a:r>
              <a:rPr lang="ja-JP" altLang="en-US" sz="1900" b="1" dirty="0" smtClean="0">
                <a:solidFill>
                  <a:srgbClr val="FF0000"/>
                </a:solidFill>
              </a:rPr>
              <a:t>　　　　　　　</a:t>
            </a:r>
            <a:r>
              <a:rPr lang="ja-JP" altLang="ja-JP" sz="1900" b="1" dirty="0" smtClean="0">
                <a:solidFill>
                  <a:srgbClr val="FF0000"/>
                </a:solidFill>
              </a:rPr>
              <a:t>＊</a:t>
            </a:r>
            <a:r>
              <a:rPr lang="ja-JP" altLang="en-US" sz="1900" b="1" dirty="0" smtClean="0">
                <a:solidFill>
                  <a:srgbClr val="FF0000"/>
                </a:solidFill>
              </a:rPr>
              <a:t>戦略的成果を達成し、運営の効率性を最大化するためにボランティアや職</a:t>
            </a:r>
            <a:endParaRPr lang="en-US" altLang="ja-JP" sz="1900" b="1" dirty="0" smtClean="0">
              <a:solidFill>
                <a:srgbClr val="FF0000"/>
              </a:solidFill>
            </a:endParaRPr>
          </a:p>
          <a:p>
            <a:pPr>
              <a:buNone/>
            </a:pPr>
            <a:r>
              <a:rPr lang="ja-JP" altLang="en-US" sz="1900" b="1" dirty="0" smtClean="0">
                <a:solidFill>
                  <a:srgbClr val="FF0000"/>
                </a:solidFill>
              </a:rPr>
              <a:t>　　　　　　　　　員や財源を活用する　　　</a:t>
            </a:r>
            <a:endParaRPr lang="en-US" altLang="ja-JP" sz="1900" b="1" dirty="0" smtClean="0">
              <a:solidFill>
                <a:srgbClr val="FF0000"/>
              </a:solidFill>
            </a:endParaRPr>
          </a:p>
          <a:p>
            <a:pPr>
              <a:buNone/>
            </a:pPr>
            <a:r>
              <a:rPr kumimoji="1" lang="ja-JP" altLang="en-US" sz="2400" b="1" dirty="0" smtClean="0">
                <a:solidFill>
                  <a:srgbClr val="FF0000"/>
                </a:solidFill>
              </a:rPr>
              <a:t>　　　　</a:t>
            </a:r>
            <a:endParaRPr kumimoji="1" lang="ja-JP" altLang="en-US" sz="1050" b="1" dirty="0">
              <a:solidFill>
                <a:srgbClr val="FF0000"/>
              </a:solidFill>
            </a:endParaRPr>
          </a:p>
        </p:txBody>
      </p:sp>
      <p:sp>
        <p:nvSpPr>
          <p:cNvPr id="4" name="テキスト ボックス 3"/>
          <p:cNvSpPr txBox="1"/>
          <p:nvPr/>
        </p:nvSpPr>
        <p:spPr>
          <a:xfrm>
            <a:off x="5940152" y="5805264"/>
            <a:ext cx="2834430" cy="338554"/>
          </a:xfrm>
          <a:prstGeom prst="rect">
            <a:avLst/>
          </a:prstGeom>
          <a:noFill/>
        </p:spPr>
        <p:txBody>
          <a:bodyPr wrap="none" rtlCol="0">
            <a:spAutoFit/>
          </a:bodyPr>
          <a:lstStyle/>
          <a:p>
            <a:r>
              <a:rPr kumimoji="1" lang="ja-JP" altLang="en-US" sz="1600" b="1" dirty="0" smtClean="0"/>
              <a:t>（Ｄ</a:t>
            </a:r>
            <a:r>
              <a:rPr kumimoji="1" lang="en-US" altLang="ja-JP" sz="1600" b="1" dirty="0" smtClean="0"/>
              <a:t>2650PDN</a:t>
            </a:r>
            <a:r>
              <a:rPr kumimoji="1" lang="ja-JP" altLang="en-US" sz="1600" b="1" dirty="0" smtClean="0"/>
              <a:t> 刀根荘兵衛氏訳）</a:t>
            </a:r>
            <a:endParaRPr kumimoji="1" lang="ja-JP" altLang="en-US" sz="1600" b="1" dirty="0"/>
          </a:p>
        </p:txBody>
      </p:sp>
      <p:sp>
        <p:nvSpPr>
          <p:cNvPr id="5" name="テキスト ボックス 4"/>
          <p:cNvSpPr txBox="1"/>
          <p:nvPr/>
        </p:nvSpPr>
        <p:spPr>
          <a:xfrm>
            <a:off x="2699792" y="188640"/>
            <a:ext cx="3888432" cy="400110"/>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000" b="1" dirty="0" smtClean="0"/>
              <a:t>２０１４年１０月ＲＩ理事会決定</a:t>
            </a:r>
            <a:r>
              <a:rPr lang="ja-JP" altLang="en-US" sz="2000" b="1" dirty="0" smtClean="0"/>
              <a:t>３８</a:t>
            </a:r>
            <a:r>
              <a:rPr kumimoji="1" lang="ja-JP" altLang="en-US" sz="2000" b="1" dirty="0" smtClean="0"/>
              <a:t>号</a:t>
            </a:r>
            <a:endParaRPr kumimoji="1" lang="ja-JP" altLang="en-US" sz="2000" b="1" dirty="0"/>
          </a:p>
        </p:txBody>
      </p:sp>
      <p:sp>
        <p:nvSpPr>
          <p:cNvPr id="6" name="テキスト ボックス 5"/>
          <p:cNvSpPr txBox="1"/>
          <p:nvPr/>
        </p:nvSpPr>
        <p:spPr>
          <a:xfrm>
            <a:off x="611560" y="6093296"/>
            <a:ext cx="4032448" cy="923330"/>
          </a:xfrm>
          <a:prstGeom prst="rect">
            <a:avLst/>
          </a:prstGeom>
          <a:noFill/>
        </p:spPr>
        <p:txBody>
          <a:bodyPr wrap="square" rtlCol="0">
            <a:spAutoFit/>
          </a:bodyPr>
          <a:lstStyle/>
          <a:p>
            <a:pPr>
              <a:buNone/>
            </a:pPr>
            <a:r>
              <a:rPr lang="ja-JP" altLang="en-US" b="1" dirty="0" smtClean="0">
                <a:solidFill>
                  <a:srgbClr val="FF0000"/>
                </a:solidFill>
              </a:rPr>
              <a:t> </a:t>
            </a:r>
            <a:r>
              <a:rPr lang="ja-JP" altLang="en-US" b="1" dirty="0" smtClean="0">
                <a:solidFill>
                  <a:schemeClr val="tx2"/>
                </a:solidFill>
              </a:rPr>
              <a:t>＊</a:t>
            </a:r>
            <a:r>
              <a:rPr lang="en-US" altLang="ja-JP" b="1" dirty="0" smtClean="0">
                <a:solidFill>
                  <a:schemeClr val="tx2"/>
                </a:solidFill>
              </a:rPr>
              <a:t>2014</a:t>
            </a:r>
            <a:r>
              <a:rPr lang="ja-JP" altLang="en-US" b="1" dirty="0" smtClean="0">
                <a:solidFill>
                  <a:schemeClr val="tx2"/>
                </a:solidFill>
              </a:rPr>
              <a:t>年  </a:t>
            </a:r>
            <a:r>
              <a:rPr lang="en-US" altLang="ja-JP" b="1" dirty="0" smtClean="0">
                <a:solidFill>
                  <a:schemeClr val="tx2"/>
                </a:solidFill>
              </a:rPr>
              <a:t>5</a:t>
            </a:r>
            <a:r>
              <a:rPr lang="ja-JP" altLang="en-US" b="1" dirty="0" smtClean="0">
                <a:solidFill>
                  <a:schemeClr val="tx2"/>
                </a:solidFill>
              </a:rPr>
              <a:t>月理事会会合　決定</a:t>
            </a:r>
            <a:r>
              <a:rPr lang="en-US" altLang="ja-JP" b="1" dirty="0" smtClean="0">
                <a:solidFill>
                  <a:schemeClr val="tx2"/>
                </a:solidFill>
              </a:rPr>
              <a:t>122</a:t>
            </a:r>
            <a:r>
              <a:rPr lang="ja-JP" altLang="en-US" b="1" dirty="0" smtClean="0">
                <a:solidFill>
                  <a:schemeClr val="tx2"/>
                </a:solidFill>
              </a:rPr>
              <a:t>号</a:t>
            </a:r>
            <a:r>
              <a:rPr lang="en-US" altLang="ja-JP" b="1" dirty="0" smtClean="0">
                <a:solidFill>
                  <a:schemeClr val="tx2"/>
                </a:solidFill>
              </a:rPr>
              <a:t>    </a:t>
            </a:r>
          </a:p>
          <a:p>
            <a:pPr>
              <a:buNone/>
            </a:pPr>
            <a:r>
              <a:rPr lang="en-US" altLang="ja-JP" b="1" dirty="0" smtClean="0">
                <a:solidFill>
                  <a:schemeClr val="tx2"/>
                </a:solidFill>
              </a:rPr>
              <a:t> </a:t>
            </a:r>
            <a:r>
              <a:rPr lang="ja-JP" altLang="en-US" b="1" dirty="0" smtClean="0">
                <a:solidFill>
                  <a:schemeClr val="tx2"/>
                </a:solidFill>
              </a:rPr>
              <a:t>＊</a:t>
            </a:r>
            <a:r>
              <a:rPr lang="en-US" altLang="ja-JP" b="1" dirty="0" smtClean="0">
                <a:solidFill>
                  <a:schemeClr val="tx2"/>
                </a:solidFill>
              </a:rPr>
              <a:t>2014</a:t>
            </a:r>
            <a:r>
              <a:rPr lang="ja-JP" altLang="en-US" b="1" dirty="0" smtClean="0">
                <a:solidFill>
                  <a:schemeClr val="tx2"/>
                </a:solidFill>
              </a:rPr>
              <a:t>年</a:t>
            </a:r>
            <a:r>
              <a:rPr lang="en-US" altLang="ja-JP" b="1" dirty="0" smtClean="0">
                <a:solidFill>
                  <a:schemeClr val="tx2"/>
                </a:solidFill>
              </a:rPr>
              <a:t>10</a:t>
            </a:r>
            <a:r>
              <a:rPr lang="ja-JP" altLang="en-US" b="1" dirty="0" smtClean="0">
                <a:solidFill>
                  <a:schemeClr val="tx2"/>
                </a:solidFill>
              </a:rPr>
              <a:t>月理事会会合　決定  </a:t>
            </a:r>
            <a:r>
              <a:rPr lang="en-US" altLang="ja-JP" b="1" dirty="0" smtClean="0">
                <a:solidFill>
                  <a:schemeClr val="tx2"/>
                </a:solidFill>
              </a:rPr>
              <a:t>38</a:t>
            </a:r>
            <a:r>
              <a:rPr lang="ja-JP" altLang="en-US" b="1" dirty="0" smtClean="0">
                <a:solidFill>
                  <a:schemeClr val="tx2"/>
                </a:solidFill>
              </a:rPr>
              <a:t>号　</a:t>
            </a:r>
            <a:r>
              <a:rPr lang="ja-JP" altLang="en-US" sz="1600" b="1" dirty="0" smtClean="0">
                <a:solidFill>
                  <a:schemeClr val="tx2"/>
                </a:solidFill>
              </a:rPr>
              <a:t>　</a:t>
            </a:r>
            <a:endParaRPr lang="ja-JP" altLang="en-US" dirty="0" smtClean="0">
              <a:solidFill>
                <a:schemeClr val="tx2"/>
              </a:solidFill>
            </a:endParaRPr>
          </a:p>
          <a:p>
            <a:endParaRPr kumimoji="1" lang="ja-JP" altLang="en-US" dirty="0"/>
          </a:p>
        </p:txBody>
      </p:sp>
      <p:sp>
        <p:nvSpPr>
          <p:cNvPr id="7" name="テキスト ボックス 6"/>
          <p:cNvSpPr txBox="1"/>
          <p:nvPr/>
        </p:nvSpPr>
        <p:spPr>
          <a:xfrm>
            <a:off x="4644008" y="6237312"/>
            <a:ext cx="4174032" cy="400110"/>
          </a:xfrm>
          <a:prstGeom prst="rect">
            <a:avLst/>
          </a:prstGeom>
          <a:noFill/>
        </p:spPr>
        <p:txBody>
          <a:bodyPr wrap="square" rtlCol="0">
            <a:spAutoFit/>
          </a:bodyPr>
          <a:lstStyle/>
          <a:p>
            <a:r>
              <a:rPr lang="ja-JP" altLang="en-US" sz="2000" b="1" dirty="0" smtClean="0">
                <a:solidFill>
                  <a:schemeClr val="tx2"/>
                </a:solidFill>
              </a:rPr>
              <a:t>⇒　</a:t>
            </a:r>
            <a:r>
              <a:rPr lang="en-US" altLang="ja-JP" b="1" dirty="0" smtClean="0">
                <a:solidFill>
                  <a:schemeClr val="tx2"/>
                </a:solidFill>
              </a:rPr>
              <a:t>2015</a:t>
            </a:r>
            <a:r>
              <a:rPr lang="ja-JP" altLang="en-US" sz="1600" b="1" dirty="0" smtClean="0">
                <a:solidFill>
                  <a:schemeClr val="tx2"/>
                </a:solidFill>
              </a:rPr>
              <a:t>年</a:t>
            </a:r>
            <a:r>
              <a:rPr lang="en-US" altLang="ja-JP" b="1" dirty="0" smtClean="0">
                <a:solidFill>
                  <a:schemeClr val="tx2"/>
                </a:solidFill>
              </a:rPr>
              <a:t>1</a:t>
            </a:r>
            <a:r>
              <a:rPr lang="ja-JP" altLang="en-US" sz="1600" b="1" dirty="0" smtClean="0">
                <a:solidFill>
                  <a:schemeClr val="tx2"/>
                </a:solidFill>
              </a:rPr>
              <a:t>月版　ロータリー章典</a:t>
            </a:r>
            <a:r>
              <a:rPr lang="en-US" altLang="ja-JP" b="1" dirty="0" smtClean="0">
                <a:solidFill>
                  <a:schemeClr val="tx2"/>
                </a:solidFill>
              </a:rPr>
              <a:t>26.010.3</a:t>
            </a:r>
            <a:endParaRPr kumimoji="1" lang="ja-JP" altLang="en-US" dirty="0">
              <a:solidFill>
                <a:schemeClr val="tx2"/>
              </a:solidFill>
            </a:endParaRPr>
          </a:p>
        </p:txBody>
      </p:sp>
      <p:graphicFrame>
        <p:nvGraphicFramePr>
          <p:cNvPr id="10" name="表 9"/>
          <p:cNvGraphicFramePr>
            <a:graphicFrameLocks noGrp="1"/>
          </p:cNvGraphicFramePr>
          <p:nvPr/>
        </p:nvGraphicFramePr>
        <p:xfrm>
          <a:off x="548640" y="6105378"/>
          <a:ext cx="8159262" cy="633047"/>
        </p:xfrm>
        <a:graphic>
          <a:graphicData uri="http://schemas.openxmlformats.org/drawingml/2006/table">
            <a:tbl>
              <a:tblPr/>
              <a:tblGrid>
                <a:gridCol w="8159262"/>
              </a:tblGrid>
              <a:tr h="633047">
                <a:tc>
                  <a:txBody>
                    <a:bodyPr/>
                    <a:lstStyle/>
                    <a:p>
                      <a:endParaRPr kumimoji="1" lang="ja-JP" alt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11975</TotalTime>
  <Words>5130</Words>
  <Application>Microsoft Office PowerPoint</Application>
  <PresentationFormat>画面に合わせる (4:3)</PresentationFormat>
  <Paragraphs>292</Paragraphs>
  <Slides>13</Slides>
  <Notes>12</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Office テーマ</vt:lpstr>
      <vt:lpstr>=最近の ＲＩ理事会の決定に見る= 国際ロータリーの変質</vt:lpstr>
      <vt:lpstr>スライド 2</vt:lpstr>
      <vt:lpstr>国際ロータリー理念の再編成　</vt:lpstr>
      <vt:lpstr>スライド 4</vt:lpstr>
      <vt:lpstr>＝２０１３年手続要覧＝ 基 本 理 念（Guiding Principle）</vt:lpstr>
      <vt:lpstr>スライド 6</vt:lpstr>
      <vt:lpstr>スライド 7</vt:lpstr>
      <vt:lpstr>＝2004年規定審議会＝ Ｒ Ｉ 理念再編成の契機となる立法案</vt:lpstr>
      <vt:lpstr>最新のＲ Ｉ 戦略計画</vt:lpstr>
      <vt:lpstr>ＲＩ理事会任務の変更と権限の拡大</vt:lpstr>
      <vt:lpstr>スライド 11</vt:lpstr>
      <vt:lpstr>スライド 12</vt:lpstr>
      <vt:lpstr>ロータリー目的の第５項の追加</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Ｒ Ｉ 組織再編成のための制定案 ＝２００１年規定審議会 理事会提案＝</dc:title>
  <dc:creator>新藤信之</dc:creator>
  <cp:lastModifiedBy>新藤信之</cp:lastModifiedBy>
  <cp:revision>1071</cp:revision>
  <dcterms:created xsi:type="dcterms:W3CDTF">2015-01-30T02:01:49Z</dcterms:created>
  <dcterms:modified xsi:type="dcterms:W3CDTF">2015-10-15T02:17:35Z</dcterms:modified>
</cp:coreProperties>
</file>