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7" r:id="rId3"/>
    <p:sldId id="258" r:id="rId4"/>
    <p:sldId id="259" r:id="rId5"/>
    <p:sldId id="260" r:id="rId6"/>
    <p:sldId id="264" r:id="rId7"/>
    <p:sldId id="275" r:id="rId8"/>
    <p:sldId id="263" r:id="rId9"/>
    <p:sldId id="274" r:id="rId10"/>
    <p:sldId id="265" r:id="rId11"/>
    <p:sldId id="266" r:id="rId12"/>
    <p:sldId id="267" r:id="rId13"/>
    <p:sldId id="268" r:id="rId14"/>
    <p:sldId id="276" r:id="rId15"/>
    <p:sldId id="269" r:id="rId16"/>
    <p:sldId id="270" r:id="rId17"/>
    <p:sldId id="271" r:id="rId18"/>
    <p:sldId id="286" r:id="rId19"/>
    <p:sldId id="277" r:id="rId20"/>
    <p:sldId id="278" r:id="rId21"/>
    <p:sldId id="279" r:id="rId22"/>
    <p:sldId id="280" r:id="rId23"/>
    <p:sldId id="285" r:id="rId24"/>
    <p:sldId id="284" r:id="rId25"/>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B03C4A45-A9F5-454A-9DFD-4DF81BF05FD4}">
          <p14:sldIdLst>
            <p14:sldId id="256"/>
            <p14:sldId id="257"/>
            <p14:sldId id="258"/>
            <p14:sldId id="259"/>
            <p14:sldId id="260"/>
            <p14:sldId id="264"/>
            <p14:sldId id="275"/>
            <p14:sldId id="263"/>
            <p14:sldId id="274"/>
            <p14:sldId id="265"/>
            <p14:sldId id="266"/>
            <p14:sldId id="267"/>
            <p14:sldId id="268"/>
            <p14:sldId id="276"/>
            <p14:sldId id="269"/>
            <p14:sldId id="270"/>
            <p14:sldId id="271"/>
            <p14:sldId id="286"/>
            <p14:sldId id="277"/>
            <p14:sldId id="278"/>
            <p14:sldId id="279"/>
            <p14:sldId id="280"/>
            <p14:sldId id="285"/>
            <p14:sldId id="284"/>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59" autoAdjust="0"/>
    <p:restoredTop sz="86331" autoAdjust="0"/>
  </p:normalViewPr>
  <p:slideViewPr>
    <p:cSldViewPr>
      <p:cViewPr varScale="1">
        <p:scale>
          <a:sx n="73" d="100"/>
          <a:sy n="73" d="100"/>
        </p:scale>
        <p:origin x="-114" y="-2178"/>
      </p:cViewPr>
      <p:guideLst>
        <p:guide orient="horz" pos="2160"/>
        <p:guide pos="2880"/>
      </p:guideLst>
    </p:cSldViewPr>
  </p:slideViewPr>
  <p:outlineViewPr>
    <p:cViewPr>
      <p:scale>
        <a:sx n="33" d="100"/>
        <a:sy n="33" d="100"/>
      </p:scale>
      <p:origin x="0" y="-10590"/>
    </p:cViewPr>
  </p:outlineViewPr>
  <p:notesTextViewPr>
    <p:cViewPr>
      <p:scale>
        <a:sx n="150" d="100"/>
        <a:sy n="15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C3E956A-F5BE-46A3-83FB-BDFF51EF7BB9}" type="datetimeFigureOut">
              <a:rPr kumimoji="1" lang="ja-JP" altLang="en-US" smtClean="0"/>
              <a:t>2016/10/4</a:t>
            </a:fld>
            <a:endParaRPr kumimoji="1" lang="ja-JP" altLang="en-US" dirty="0"/>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dirty="0"/>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F93C80-81E2-4D16-87DE-BDBC6BA378CD}" type="slidenum">
              <a:rPr kumimoji="1" lang="ja-JP" altLang="en-US" smtClean="0"/>
              <a:t>‹#›</a:t>
            </a:fld>
            <a:endParaRPr kumimoji="1" lang="ja-JP" altLang="en-US" dirty="0"/>
          </a:p>
        </p:txBody>
      </p:sp>
    </p:spTree>
    <p:extLst>
      <p:ext uri="{BB962C8B-B14F-4D97-AF65-F5344CB8AC3E}">
        <p14:creationId xmlns:p14="http://schemas.microsoft.com/office/powerpoint/2010/main" val="136807808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97F93C80-81E2-4D16-87DE-BDBC6BA378CD}" type="slidenum">
              <a:rPr kumimoji="1" lang="ja-JP" altLang="en-US" smtClean="0"/>
              <a:t>1</a:t>
            </a:fld>
            <a:endParaRPr kumimoji="1" lang="ja-JP" altLang="en-US" dirty="0"/>
          </a:p>
        </p:txBody>
      </p:sp>
    </p:spTree>
    <p:extLst>
      <p:ext uri="{BB962C8B-B14F-4D97-AF65-F5344CB8AC3E}">
        <p14:creationId xmlns:p14="http://schemas.microsoft.com/office/powerpoint/2010/main" val="9865772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先般、「ガルシアへの手紙」や数々の名言を残した有名な、作家･教育者であるエルバート・ハーバードが、特にシェルドンの業績を湛えて書いた小冊子を発見しましたので、その一部をご紹介します。</a:t>
            </a:r>
          </a:p>
          <a:p>
            <a:r>
              <a:rPr kumimoji="1" lang="ja-JP" altLang="ja-JP" sz="1200" kern="1200" dirty="0" smtClean="0">
                <a:solidFill>
                  <a:schemeClr val="tx1"/>
                </a:solidFill>
                <a:effectLst/>
                <a:latin typeface="+mn-lt"/>
                <a:ea typeface="+mn-ea"/>
                <a:cs typeface="+mn-cs"/>
              </a:rPr>
              <a:t>ハーバードがミシガン大学に籍を置いていたこと、シエルドンが</a:t>
            </a:r>
            <a:r>
              <a:rPr kumimoji="1" lang="en-US" altLang="ja-JP" sz="1200" kern="1200" dirty="0" smtClean="0">
                <a:solidFill>
                  <a:schemeClr val="tx1"/>
                </a:solidFill>
                <a:effectLst/>
                <a:latin typeface="+mn-lt"/>
                <a:ea typeface="+mn-ea"/>
                <a:cs typeface="+mn-cs"/>
              </a:rPr>
              <a:t>10</a:t>
            </a:r>
            <a:r>
              <a:rPr kumimoji="1" lang="ja-JP" altLang="ja-JP" sz="1200" kern="1200" dirty="0" smtClean="0">
                <a:solidFill>
                  <a:schemeClr val="tx1"/>
                </a:solidFill>
                <a:effectLst/>
                <a:latin typeface="+mn-lt"/>
                <a:ea typeface="+mn-ea"/>
                <a:cs typeface="+mn-cs"/>
              </a:rPr>
              <a:t>歳ほど年下であることを考えると、多分子弟の関係にあったことと推察されます。ハーバードは社会的、経済的、国内的、政治的、精神的な自由を信じ、自らをアナキストと自認し、「私はアナキストである。すべての良い男性はアナキストである。教養を持ち、親切な紳士、すべてただの男性はアナキストである。イエス・キリストは典型的なアナキストである。」</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アナキズムは、国家や権威の存在を望まず、不必要、有害であると考え、その代わりに国家のない一つのまとまった政治思想社会や政治思想や個人主義や自由主義の流れを汲むものなど、時には相互に衝突する多数の潮流の総称なのである。」と述べています。</a:t>
            </a:r>
            <a:endParaRPr kumimoji="1" lang="ja-JP" alt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smtClean="0">
                <a:solidFill>
                  <a:schemeClr val="tx1"/>
                </a:solidFill>
                <a:effectLst/>
                <a:latin typeface="+mn-lt"/>
                <a:ea typeface="+mn-ea"/>
                <a:cs typeface="+mn-cs"/>
              </a:rPr>
              <a:t>ハーバード氏は自らがアナキストであることを宣言することによって、シェルドンも共に正当な思考を持った学者であることを証明すると共に、世の中の人に</a:t>
            </a:r>
            <a:r>
              <a:rPr kumimoji="1" lang="ja-JP" altLang="en-US" sz="1200" kern="1200" dirty="0" smtClean="0">
                <a:solidFill>
                  <a:schemeClr val="tx1"/>
                </a:solidFill>
                <a:effectLst/>
                <a:latin typeface="+mn-lt"/>
                <a:ea typeface="+mn-ea"/>
                <a:cs typeface="+mn-cs"/>
              </a:rPr>
              <a:t>社会主義者と</a:t>
            </a:r>
            <a:r>
              <a:rPr kumimoji="1" lang="ja-JP" altLang="ja-JP" sz="1200" kern="1200" dirty="0" smtClean="0">
                <a:solidFill>
                  <a:schemeClr val="tx1"/>
                </a:solidFill>
                <a:effectLst/>
                <a:latin typeface="+mn-lt"/>
                <a:ea typeface="+mn-ea"/>
                <a:cs typeface="+mn-cs"/>
              </a:rPr>
              <a:t>誤解されているアナキストの定義を正当化しようとしたものと思われます。</a:t>
            </a:r>
          </a:p>
          <a:p>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97F93C80-81E2-4D16-87DE-BDBC6BA378CD}" type="slidenum">
              <a:rPr kumimoji="1" lang="ja-JP" altLang="en-US" smtClean="0"/>
              <a:t>10</a:t>
            </a:fld>
            <a:endParaRPr kumimoji="1" lang="ja-JP" altLang="en-US" dirty="0"/>
          </a:p>
        </p:txBody>
      </p:sp>
    </p:spTree>
    <p:extLst>
      <p:ext uri="{BB962C8B-B14F-4D97-AF65-F5344CB8AC3E}">
        <p14:creationId xmlns:p14="http://schemas.microsoft.com/office/powerpoint/2010/main" val="7221846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シェルドン・スクールがモットーとして選んだ言葉は「</a:t>
            </a:r>
            <a:r>
              <a:rPr kumimoji="1" lang="en-US" altLang="ja-JP" sz="1200" kern="1200" dirty="0" smtClean="0">
                <a:solidFill>
                  <a:schemeClr val="tx1"/>
                </a:solidFill>
                <a:effectLst/>
                <a:latin typeface="+mn-lt"/>
                <a:ea typeface="+mn-ea"/>
                <a:cs typeface="+mn-cs"/>
              </a:rPr>
              <a:t> He profits most who serves best </a:t>
            </a:r>
            <a:r>
              <a:rPr kumimoji="1" lang="ja-JP" altLang="ja-JP" sz="1200" kern="1200" dirty="0" smtClean="0">
                <a:solidFill>
                  <a:schemeClr val="tx1"/>
                </a:solidFill>
                <a:effectLst/>
                <a:latin typeface="+mn-lt"/>
                <a:ea typeface="+mn-ea"/>
                <a:cs typeface="+mn-cs"/>
              </a:rPr>
              <a:t>」であり、このモットーは黄金律である「</a:t>
            </a:r>
            <a:r>
              <a:rPr kumimoji="1" lang="en-US" altLang="ja-JP" sz="1200" kern="1200" dirty="0" smtClean="0">
                <a:solidFill>
                  <a:schemeClr val="tx1"/>
                </a:solidFill>
                <a:effectLst/>
                <a:latin typeface="+mn-lt"/>
                <a:ea typeface="+mn-ea"/>
                <a:cs typeface="+mn-cs"/>
              </a:rPr>
              <a:t>do unto others as you would have them do unto you </a:t>
            </a:r>
            <a:r>
              <a:rPr kumimoji="1" lang="ja-JP" altLang="ja-JP" sz="1200" kern="1200" dirty="0" smtClean="0">
                <a:solidFill>
                  <a:schemeClr val="tx1"/>
                </a:solidFill>
                <a:effectLst/>
                <a:latin typeface="+mn-lt"/>
                <a:ea typeface="+mn-ea"/>
                <a:cs typeface="+mn-cs"/>
              </a:rPr>
              <a:t>」すなわち、「あなたが他人からしてもらいたいことを、先に他人にしてあげなさい。」ということ</a:t>
            </a:r>
            <a:r>
              <a:rPr kumimoji="1" lang="ja-JP" altLang="en-US" sz="1200" kern="1200" dirty="0" smtClean="0">
                <a:solidFill>
                  <a:schemeClr val="tx1"/>
                </a:solidFill>
                <a:effectLst/>
                <a:latin typeface="+mn-lt"/>
                <a:ea typeface="+mn-ea"/>
                <a:cs typeface="+mn-cs"/>
              </a:rPr>
              <a:t>現したもの</a:t>
            </a:r>
            <a:r>
              <a:rPr kumimoji="1" lang="ja-JP" altLang="ja-JP" sz="1200" kern="1200" dirty="0" smtClean="0">
                <a:solidFill>
                  <a:schemeClr val="tx1"/>
                </a:solidFill>
                <a:effectLst/>
                <a:latin typeface="+mn-lt"/>
                <a:ea typeface="+mn-ea"/>
                <a:cs typeface="+mn-cs"/>
              </a:rPr>
              <a:t>でした。自分一人で儲けるのではなく、その事業に関係した人と利益を公正に再配分する。自分が儲けることよりも</a:t>
            </a:r>
            <a:r>
              <a:rPr kumimoji="1" lang="ja-JP" altLang="en-US" sz="1200" kern="1200" dirty="0" smtClean="0">
                <a:solidFill>
                  <a:schemeClr val="tx1"/>
                </a:solidFill>
                <a:effectLst/>
                <a:latin typeface="+mn-lt"/>
                <a:ea typeface="+mn-ea"/>
                <a:cs typeface="+mn-cs"/>
              </a:rPr>
              <a:t>、先に</a:t>
            </a:r>
            <a:r>
              <a:rPr kumimoji="1" lang="ja-JP" altLang="ja-JP" sz="1200" kern="1200" dirty="0" smtClean="0">
                <a:solidFill>
                  <a:schemeClr val="tx1"/>
                </a:solidFill>
                <a:effectLst/>
                <a:latin typeface="+mn-lt"/>
                <a:ea typeface="+mn-ea"/>
                <a:cs typeface="+mn-cs"/>
              </a:rPr>
              <a:t>他人が利益を得る</a:t>
            </a:r>
            <a:r>
              <a:rPr kumimoji="1" lang="ja-JP" altLang="en-US" sz="1200" kern="1200" dirty="0" smtClean="0">
                <a:solidFill>
                  <a:schemeClr val="tx1"/>
                </a:solidFill>
                <a:effectLst/>
                <a:latin typeface="+mn-lt"/>
                <a:ea typeface="+mn-ea"/>
                <a:cs typeface="+mn-cs"/>
              </a:rPr>
              <a:t>ように尽力する</a:t>
            </a:r>
            <a:r>
              <a:rPr kumimoji="1" lang="ja-JP" altLang="ja-JP" sz="1200" kern="1200" dirty="0" smtClean="0">
                <a:solidFill>
                  <a:schemeClr val="tx1"/>
                </a:solidFill>
                <a:effectLst/>
                <a:latin typeface="+mn-lt"/>
                <a:ea typeface="+mn-ea"/>
                <a:cs typeface="+mn-cs"/>
              </a:rPr>
              <a:t>。先に奉仕に徹すれば、</a:t>
            </a:r>
            <a:r>
              <a:rPr kumimoji="1" lang="ja-JP" altLang="en-US" sz="1200" kern="1200" dirty="0" smtClean="0">
                <a:solidFill>
                  <a:schemeClr val="tx1"/>
                </a:solidFill>
                <a:effectLst/>
                <a:latin typeface="+mn-lt"/>
                <a:ea typeface="+mn-ea"/>
                <a:cs typeface="+mn-cs"/>
              </a:rPr>
              <a:t>必ず</a:t>
            </a:r>
            <a:r>
              <a:rPr kumimoji="1" lang="ja-JP" altLang="ja-JP" sz="1200" kern="1200" dirty="0" smtClean="0">
                <a:solidFill>
                  <a:schemeClr val="tx1"/>
                </a:solidFill>
                <a:effectLst/>
                <a:latin typeface="+mn-lt"/>
                <a:ea typeface="+mn-ea"/>
                <a:cs typeface="+mn-cs"/>
              </a:rPr>
              <a:t>後から利益が付いてくるのです。</a:t>
            </a:r>
            <a:r>
              <a:rPr kumimoji="1" lang="ja-JP" altLang="en-US" sz="1200" kern="1200" dirty="0" smtClean="0">
                <a:solidFill>
                  <a:schemeClr val="tx1"/>
                </a:solidFill>
                <a:effectLst/>
                <a:latin typeface="+mn-lt"/>
                <a:ea typeface="+mn-ea"/>
                <a:cs typeface="+mn-cs"/>
              </a:rPr>
              <a:t>逆の言い方をすれば、先に利益を得ようとするから事業に失敗するのです。</a:t>
            </a:r>
          </a:p>
        </p:txBody>
      </p:sp>
      <p:sp>
        <p:nvSpPr>
          <p:cNvPr id="4" name="スライド番号プレースホルダー 3"/>
          <p:cNvSpPr>
            <a:spLocks noGrp="1"/>
          </p:cNvSpPr>
          <p:nvPr>
            <p:ph type="sldNum" sz="quarter" idx="10"/>
          </p:nvPr>
        </p:nvSpPr>
        <p:spPr/>
        <p:txBody>
          <a:bodyPr/>
          <a:lstStyle/>
          <a:p>
            <a:fld id="{97F93C80-81E2-4D16-87DE-BDBC6BA378CD}" type="slidenum">
              <a:rPr kumimoji="1" lang="ja-JP" altLang="en-US" smtClean="0"/>
              <a:t>11</a:t>
            </a:fld>
            <a:endParaRPr kumimoji="1" lang="ja-JP" altLang="en-US" dirty="0"/>
          </a:p>
        </p:txBody>
      </p:sp>
    </p:spTree>
    <p:extLst>
      <p:ext uri="{BB962C8B-B14F-4D97-AF65-F5344CB8AC3E}">
        <p14:creationId xmlns:p14="http://schemas.microsoft.com/office/powerpoint/2010/main" val="38251120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ja-JP" sz="1200" kern="1200" dirty="0" smtClean="0">
                <a:solidFill>
                  <a:schemeClr val="tx1"/>
                </a:solidFill>
                <a:effectLst/>
                <a:latin typeface="+mn-lt"/>
                <a:ea typeface="+mn-ea"/>
                <a:cs typeface="+mn-cs"/>
              </a:rPr>
              <a:t>人間関係学から事業経営を考えなければなりません。</a:t>
            </a:r>
          </a:p>
          <a:p>
            <a:r>
              <a:rPr kumimoji="1" lang="ja-JP" altLang="ja-JP" sz="1200" kern="1200" dirty="0" smtClean="0">
                <a:solidFill>
                  <a:schemeClr val="tx1"/>
                </a:solidFill>
                <a:effectLst/>
                <a:latin typeface="+mn-lt"/>
                <a:ea typeface="+mn-ea"/>
                <a:cs typeface="+mn-cs"/>
              </a:rPr>
              <a:t>良好な労働環境を提供するのは資本家の責務であると考えて、適正な報酬を支払うこと、安全、福利厚生、社会保障、快適な生活を保証すること、教育の機会を与えることが必要です。資本家が利益を独占するのではなくて、従業員や取引に関係する人たちと適正に再配分することが継続的に利益を得る方法なのです。</a:t>
            </a:r>
          </a:p>
          <a:p>
            <a:r>
              <a:rPr kumimoji="1" lang="ja-JP" altLang="ja-JP" sz="1200" kern="1200" dirty="0" smtClean="0">
                <a:solidFill>
                  <a:schemeClr val="tx1"/>
                </a:solidFill>
                <a:effectLst/>
                <a:latin typeface="+mn-lt"/>
                <a:ea typeface="+mn-ea"/>
                <a:cs typeface="+mn-cs"/>
              </a:rPr>
              <a:t>企業がグローバル競争に勝つために、有能な人たちは正規雇用者としてしっかり確保する代わりに、単なる労働力として使う人たちを低賃金で雇うということは、シェルドンの理念に反する行為です。</a:t>
            </a:r>
          </a:p>
          <a:p>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従業員の雇用主に対する責務は、最善を尽くして働くこと。過失を最小限におさえること。会社の管理運営に協力することが要請されます。</a:t>
            </a:r>
          </a:p>
          <a:p>
            <a:r>
              <a:rPr kumimoji="1" lang="ja-JP" altLang="ja-JP" sz="1200" kern="1200" dirty="0" smtClean="0">
                <a:solidFill>
                  <a:schemeClr val="tx1"/>
                </a:solidFill>
                <a:effectLst/>
                <a:latin typeface="+mn-lt"/>
                <a:ea typeface="+mn-ea"/>
                <a:cs typeface="+mn-cs"/>
              </a:rPr>
              <a:t>雇用主と従業員がこの三種類の責務をお互いに果たすことが、会社の発展に繋がるのです。</a:t>
            </a:r>
            <a:endParaRPr kumimoji="1" lang="ja-JP" altLang="en-US"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そして、会社は誰のためにあるのかをよく考えなければなりません。会社や従業員のための</a:t>
            </a:r>
            <a:r>
              <a:rPr kumimoji="1" lang="en-US" altLang="ja-JP" sz="1200" kern="1200" dirty="0" smtClean="0">
                <a:solidFill>
                  <a:schemeClr val="tx1"/>
                </a:solidFill>
                <a:effectLst/>
                <a:latin typeface="+mn-lt"/>
                <a:ea typeface="+mn-ea"/>
                <a:cs typeface="+mn-cs"/>
              </a:rPr>
              <a:t>M&amp;A</a:t>
            </a:r>
            <a:r>
              <a:rPr kumimoji="1" lang="ja-JP" altLang="en-US" sz="1200" kern="1200" dirty="0" smtClean="0">
                <a:solidFill>
                  <a:schemeClr val="tx1"/>
                </a:solidFill>
                <a:effectLst/>
                <a:latin typeface="+mn-lt"/>
                <a:ea typeface="+mn-ea"/>
                <a:cs typeface="+mn-cs"/>
              </a:rPr>
              <a:t>は会社経営の正当な行為の一つかも知れませんが、経営者が儲けるための</a:t>
            </a:r>
            <a:r>
              <a:rPr kumimoji="1" lang="en-US" altLang="ja-JP" sz="1200" kern="1200" dirty="0" smtClean="0">
                <a:solidFill>
                  <a:schemeClr val="tx1"/>
                </a:solidFill>
                <a:effectLst/>
                <a:latin typeface="+mn-lt"/>
                <a:ea typeface="+mn-ea"/>
                <a:cs typeface="+mn-cs"/>
              </a:rPr>
              <a:t>M&amp;A</a:t>
            </a:r>
            <a:r>
              <a:rPr kumimoji="1" lang="ja-JP" altLang="en-US" sz="1200" kern="1200" dirty="0" smtClean="0">
                <a:solidFill>
                  <a:schemeClr val="tx1"/>
                </a:solidFill>
                <a:effectLst/>
                <a:latin typeface="+mn-lt"/>
                <a:ea typeface="+mn-ea"/>
                <a:cs typeface="+mn-cs"/>
              </a:rPr>
              <a:t>は、許されるべき行為ではありません。</a:t>
            </a:r>
            <a:endParaRPr kumimoji="1" lang="ja-JP" altLang="en-US" sz="1200" kern="1200" dirty="0" smtClean="0">
              <a:solidFill>
                <a:schemeClr val="tx1"/>
              </a:solidFill>
              <a:latin typeface="+mn-lt"/>
              <a:ea typeface="+mn-ea"/>
              <a:cs typeface="+mn-cs"/>
            </a:endParaRPr>
          </a:p>
        </p:txBody>
      </p:sp>
      <p:sp>
        <p:nvSpPr>
          <p:cNvPr id="4" name="スライド番号プレースホルダ 3"/>
          <p:cNvSpPr>
            <a:spLocks noGrp="1"/>
          </p:cNvSpPr>
          <p:nvPr>
            <p:ph type="sldNum" sz="quarter" idx="10"/>
          </p:nvPr>
        </p:nvSpPr>
        <p:spPr/>
        <p:txBody>
          <a:bodyPr/>
          <a:lstStyle/>
          <a:p>
            <a:fld id="{50B7F070-1137-452A-9EF2-1BB4B6F7747C}" type="slidenum">
              <a:rPr kumimoji="1" lang="ja-JP" altLang="en-US" smtClean="0"/>
              <a:pPr/>
              <a:t>12</a:t>
            </a:fld>
            <a:endParaRPr kumimoji="1" lang="ja-JP" altLang="en-US" dirty="0"/>
          </a:p>
        </p:txBody>
      </p:sp>
    </p:spTree>
    <p:extLst>
      <p:ext uri="{BB962C8B-B14F-4D97-AF65-F5344CB8AC3E}">
        <p14:creationId xmlns:p14="http://schemas.microsoft.com/office/powerpoint/2010/main" val="21933996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当時は共和党が政権を握っている時代でした。労働者を酷使することで利益をあげることが当然とされていた時代に、政府の方針に従わなかったばかりか、さらにシェルドンの経営理念に従った人たちが大きく事業を伸ばしていったことは皮肉なことでした。特に大統領をはじめ、大部分の会員が共和党支持者であったロータリアンからは、共和党の経済政策に反旗をひるがえしたアナキストと誤解を受けることになりますが、共和党政権が破れて民主党がニユーディール政策に転換したとたん、そのほとんどの政策がシェルドンが今まで説いてきた政策と酷似したものであることに気づき、民主党の政策を</a:t>
            </a:r>
            <a:r>
              <a:rPr kumimoji="1" lang="en-US" altLang="ja-JP" dirty="0" smtClean="0"/>
              <a:t>30</a:t>
            </a:r>
            <a:r>
              <a:rPr kumimoji="1" lang="ja-JP" altLang="en-US" dirty="0" smtClean="0"/>
              <a:t>年先取りした彼の偉大さに、改めて驚いたに違いありません・</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effectLst/>
                <a:latin typeface="+mn-lt"/>
                <a:ea typeface="+mn-ea"/>
                <a:cs typeface="+mn-cs"/>
              </a:rPr>
              <a:t>彼がアナキスト呼ばわりされたのは、彼の経営学の方針が、時の政府の方針を先取りしただけのことです。</a:t>
            </a:r>
            <a:endParaRPr kumimoji="1" lang="ja-JP" altLang="ja-JP" sz="1200" kern="1200" dirty="0" smtClean="0">
              <a:solidFill>
                <a:schemeClr val="tx1"/>
              </a:solidFill>
              <a:effectLst/>
              <a:latin typeface="+mn-lt"/>
              <a:ea typeface="+mn-ea"/>
              <a:cs typeface="+mn-cs"/>
            </a:endParaRPr>
          </a:p>
          <a:p>
            <a:endParaRPr kumimoji="1" lang="ja-JP" altLang="ja-JP"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p>
        </p:txBody>
      </p:sp>
      <p:sp>
        <p:nvSpPr>
          <p:cNvPr id="4" name="スライド番号プレースホルダー 3"/>
          <p:cNvSpPr>
            <a:spLocks noGrp="1"/>
          </p:cNvSpPr>
          <p:nvPr>
            <p:ph type="sldNum" sz="quarter" idx="10"/>
          </p:nvPr>
        </p:nvSpPr>
        <p:spPr/>
        <p:txBody>
          <a:bodyPr/>
          <a:lstStyle/>
          <a:p>
            <a:fld id="{97F93C80-81E2-4D16-87DE-BDBC6BA378CD}" type="slidenum">
              <a:rPr kumimoji="1" lang="ja-JP" altLang="en-US" smtClean="0"/>
              <a:t>13</a:t>
            </a:fld>
            <a:endParaRPr kumimoji="1" lang="ja-JP" altLang="en-US" dirty="0"/>
          </a:p>
        </p:txBody>
      </p:sp>
    </p:spTree>
    <p:extLst>
      <p:ext uri="{BB962C8B-B14F-4D97-AF65-F5344CB8AC3E}">
        <p14:creationId xmlns:p14="http://schemas.microsoft.com/office/powerpoint/2010/main" val="17384017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aseline="0" dirty="0" smtClean="0"/>
              <a:t>真の雄者の弁こそ、</a:t>
            </a:r>
            <a:r>
              <a:rPr kumimoji="1" lang="en-US" altLang="ja-JP" baseline="0" dirty="0" smtClean="0"/>
              <a:t>He profits most who serves best </a:t>
            </a:r>
            <a:r>
              <a:rPr kumimoji="1" lang="ja-JP" altLang="en-US" baseline="0" dirty="0" smtClean="0"/>
              <a:t>でなければならないことは、十分理解されたことと思います。しかしそれが現時点では逆転の危機を迎えていることを、同時に理解して、正しい方向に矯正する努力をしなければなりません。</a:t>
            </a:r>
          </a:p>
          <a:p>
            <a:r>
              <a:rPr kumimoji="1" lang="ja-JP" altLang="en-US" baseline="0" dirty="0" smtClean="0"/>
              <a:t>ここで「 </a:t>
            </a:r>
            <a:r>
              <a:rPr kumimoji="1" lang="en-US" altLang="ja-JP" baseline="0" dirty="0" smtClean="0"/>
              <a:t>He profits most who serves best </a:t>
            </a:r>
            <a:r>
              <a:rPr kumimoji="1" lang="ja-JP" altLang="en-US" baseline="0" dirty="0" smtClean="0"/>
              <a:t>」のライバルとして、</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 Service above self </a:t>
            </a:r>
            <a:r>
              <a:rPr kumimoji="1" lang="ja-JP" altLang="ja-JP" sz="1200" kern="1200" dirty="0" smtClean="0">
                <a:solidFill>
                  <a:schemeClr val="tx1"/>
                </a:solidFill>
                <a:effectLst/>
                <a:latin typeface="+mn-lt"/>
                <a:ea typeface="+mn-ea"/>
                <a:cs typeface="+mn-cs"/>
              </a:rPr>
              <a:t>」</a:t>
            </a:r>
            <a:r>
              <a:rPr kumimoji="1" lang="ja-JP" altLang="en-US" sz="1200" kern="1200" dirty="0" smtClean="0">
                <a:solidFill>
                  <a:schemeClr val="tx1"/>
                </a:solidFill>
                <a:effectLst/>
                <a:latin typeface="+mn-lt"/>
                <a:ea typeface="+mn-ea"/>
                <a:cs typeface="+mn-cs"/>
              </a:rPr>
              <a:t>が</a:t>
            </a:r>
            <a:r>
              <a:rPr kumimoji="1" lang="ja-JP" altLang="en-US" baseline="0" dirty="0" smtClean="0"/>
              <a:t>ロータリー運動の中心的存在となろうとしている経緯について説明しておかなければなりません。</a:t>
            </a:r>
            <a:endParaRPr kumimoji="1" lang="en-US" altLang="ja-JP" baseline="0" dirty="0" smtClean="0"/>
          </a:p>
        </p:txBody>
      </p:sp>
      <p:sp>
        <p:nvSpPr>
          <p:cNvPr id="4" name="スライド番号プレースホルダー 3"/>
          <p:cNvSpPr>
            <a:spLocks noGrp="1"/>
          </p:cNvSpPr>
          <p:nvPr>
            <p:ph type="sldNum" sz="quarter" idx="10"/>
          </p:nvPr>
        </p:nvSpPr>
        <p:spPr/>
        <p:txBody>
          <a:bodyPr/>
          <a:lstStyle/>
          <a:p>
            <a:fld id="{97F93C80-81E2-4D16-87DE-BDBC6BA378CD}" type="slidenum">
              <a:rPr kumimoji="1" lang="ja-JP" altLang="en-US" smtClean="0"/>
              <a:t>14</a:t>
            </a:fld>
            <a:endParaRPr kumimoji="1" lang="ja-JP" altLang="en-US" dirty="0"/>
          </a:p>
        </p:txBody>
      </p:sp>
    </p:spTree>
    <p:extLst>
      <p:ext uri="{BB962C8B-B14F-4D97-AF65-F5344CB8AC3E}">
        <p14:creationId xmlns:p14="http://schemas.microsoft.com/office/powerpoint/2010/main" val="21461930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1905</a:t>
            </a:r>
            <a:r>
              <a:rPr kumimoji="1" lang="ja-JP" altLang="ja-JP" sz="1200" kern="1200" dirty="0" smtClean="0">
                <a:solidFill>
                  <a:schemeClr val="tx1"/>
                </a:solidFill>
                <a:effectLst/>
                <a:latin typeface="+mn-lt"/>
                <a:ea typeface="+mn-ea"/>
                <a:cs typeface="+mn-cs"/>
              </a:rPr>
              <a:t>年にミネアポリスに広告業界の相互扶助クラブである、ミネアポリス・パブリシテイ・クラブが創立され、このクラブのモットーが</a:t>
            </a:r>
            <a:r>
              <a:rPr kumimoji="1" lang="en-US" altLang="ja-JP" sz="1200" kern="1200" dirty="0" smtClean="0">
                <a:solidFill>
                  <a:schemeClr val="tx1"/>
                </a:solidFill>
                <a:effectLst/>
                <a:latin typeface="+mn-lt"/>
                <a:ea typeface="+mn-ea"/>
                <a:cs typeface="+mn-cs"/>
              </a:rPr>
              <a:t> Service, not self </a:t>
            </a:r>
            <a:r>
              <a:rPr kumimoji="1" lang="ja-JP" altLang="ja-JP" sz="1200" kern="1200" dirty="0" smtClean="0">
                <a:solidFill>
                  <a:schemeClr val="tx1"/>
                </a:solidFill>
                <a:effectLst/>
                <a:latin typeface="+mn-lt"/>
                <a:ea typeface="+mn-ea"/>
                <a:cs typeface="+mn-cs"/>
              </a:rPr>
              <a:t>でした。このモットーは約</a:t>
            </a:r>
            <a:r>
              <a:rPr kumimoji="1" lang="en-US" altLang="ja-JP" sz="1200" kern="1200" dirty="0" smtClean="0">
                <a:solidFill>
                  <a:schemeClr val="tx1"/>
                </a:solidFill>
                <a:effectLst/>
                <a:latin typeface="+mn-lt"/>
                <a:ea typeface="+mn-ea"/>
                <a:cs typeface="+mn-cs"/>
              </a:rPr>
              <a:t>180</a:t>
            </a:r>
            <a:r>
              <a:rPr kumimoji="1" lang="ja-JP" altLang="ja-JP" sz="1200" kern="1200" dirty="0" smtClean="0">
                <a:solidFill>
                  <a:schemeClr val="tx1"/>
                </a:solidFill>
                <a:effectLst/>
                <a:latin typeface="+mn-lt"/>
                <a:ea typeface="+mn-ea"/>
                <a:cs typeface="+mn-cs"/>
              </a:rPr>
              <a:t>名いたミネアポリス・パブリシテイ・クラブの会員を大量にスカウトして、</a:t>
            </a:r>
            <a:r>
              <a:rPr kumimoji="1" lang="en-US" altLang="ja-JP" sz="1200" kern="1200" dirty="0" smtClean="0">
                <a:solidFill>
                  <a:schemeClr val="tx1"/>
                </a:solidFill>
                <a:effectLst/>
                <a:latin typeface="+mn-lt"/>
                <a:ea typeface="+mn-ea"/>
                <a:cs typeface="+mn-cs"/>
              </a:rPr>
              <a:t>1910</a:t>
            </a:r>
            <a:r>
              <a:rPr kumimoji="1" lang="ja-JP" altLang="ja-JP" sz="1200" kern="1200" dirty="0" smtClean="0">
                <a:solidFill>
                  <a:schemeClr val="tx1"/>
                </a:solidFill>
                <a:effectLst/>
                <a:latin typeface="+mn-lt"/>
                <a:ea typeface="+mn-ea"/>
                <a:cs typeface="+mn-cs"/>
              </a:rPr>
              <a:t>年に創立されたミネアポリス・ロータリークラブに引き継がれたものと思われます。</a:t>
            </a:r>
          </a:p>
          <a:p>
            <a:r>
              <a:rPr kumimoji="1" lang="ja-JP" altLang="ja-JP" sz="1200" kern="1200" dirty="0" smtClean="0">
                <a:solidFill>
                  <a:schemeClr val="tx1"/>
                </a:solidFill>
                <a:effectLst/>
                <a:latin typeface="+mn-lt"/>
                <a:ea typeface="+mn-ea"/>
                <a:cs typeface="+mn-cs"/>
              </a:rPr>
              <a:t>余談ながらミネアポリス・パブリシテイ・クラブはその後、</a:t>
            </a:r>
            <a:r>
              <a:rPr kumimoji="1" lang="en-US" altLang="ja-JP" sz="1200" kern="1200" dirty="0" smtClean="0">
                <a:solidFill>
                  <a:schemeClr val="tx1"/>
                </a:solidFill>
                <a:effectLst/>
                <a:latin typeface="+mn-lt"/>
                <a:ea typeface="+mn-ea"/>
                <a:cs typeface="+mn-cs"/>
              </a:rPr>
              <a:t>AD Fed MN </a:t>
            </a:r>
            <a:r>
              <a:rPr kumimoji="1" lang="ja-JP" altLang="ja-JP" sz="1200" kern="1200" dirty="0" smtClean="0">
                <a:solidFill>
                  <a:schemeClr val="tx1"/>
                </a:solidFill>
                <a:effectLst/>
                <a:latin typeface="+mn-lt"/>
                <a:ea typeface="+mn-ea"/>
                <a:cs typeface="+mn-cs"/>
              </a:rPr>
              <a:t>ミネソタ広告連盟と名称変更をして、順調に活動を展開し、</a:t>
            </a:r>
            <a:r>
              <a:rPr kumimoji="1" lang="en-US" altLang="ja-JP" sz="1200" kern="1200" dirty="0" smtClean="0">
                <a:solidFill>
                  <a:schemeClr val="tx1"/>
                </a:solidFill>
                <a:effectLst/>
                <a:latin typeface="+mn-lt"/>
                <a:ea typeface="+mn-ea"/>
                <a:cs typeface="+mn-cs"/>
              </a:rPr>
              <a:t>2005</a:t>
            </a:r>
            <a:r>
              <a:rPr kumimoji="1" lang="ja-JP" altLang="ja-JP" sz="1200" kern="1200" dirty="0" smtClean="0">
                <a:solidFill>
                  <a:schemeClr val="tx1"/>
                </a:solidFill>
                <a:effectLst/>
                <a:latin typeface="+mn-lt"/>
                <a:ea typeface="+mn-ea"/>
                <a:cs typeface="+mn-cs"/>
              </a:rPr>
              <a:t>年には創立</a:t>
            </a:r>
            <a:r>
              <a:rPr kumimoji="1" lang="en-US" altLang="ja-JP" sz="1200" kern="1200" dirty="0" smtClean="0">
                <a:solidFill>
                  <a:schemeClr val="tx1"/>
                </a:solidFill>
                <a:effectLst/>
                <a:latin typeface="+mn-lt"/>
                <a:ea typeface="+mn-ea"/>
                <a:cs typeface="+mn-cs"/>
              </a:rPr>
              <a:t>100</a:t>
            </a:r>
            <a:r>
              <a:rPr kumimoji="1" lang="ja-JP" altLang="ja-JP" sz="1200" kern="1200" dirty="0" smtClean="0">
                <a:solidFill>
                  <a:schemeClr val="tx1"/>
                </a:solidFill>
                <a:effectLst/>
                <a:latin typeface="+mn-lt"/>
                <a:ea typeface="+mn-ea"/>
                <a:cs typeface="+mn-cs"/>
              </a:rPr>
              <a:t>周年を迎えたことがウエブサイトで報告されています。</a:t>
            </a:r>
            <a:endParaRPr kumimoji="1" lang="ja-JP" alt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smtClean="0">
                <a:solidFill>
                  <a:schemeClr val="tx1"/>
                </a:solidFill>
                <a:effectLst/>
                <a:latin typeface="+mn-lt"/>
                <a:ea typeface="+mn-ea"/>
                <a:cs typeface="+mn-cs"/>
              </a:rPr>
              <a:t>この事実から、「 </a:t>
            </a:r>
            <a:r>
              <a:rPr kumimoji="1" lang="en-US" altLang="ja-JP" sz="1200" kern="1200" dirty="0" smtClean="0">
                <a:solidFill>
                  <a:schemeClr val="tx1"/>
                </a:solidFill>
                <a:effectLst/>
                <a:latin typeface="+mn-lt"/>
                <a:ea typeface="+mn-ea"/>
                <a:cs typeface="+mn-cs"/>
              </a:rPr>
              <a:t>Service, not self </a:t>
            </a:r>
            <a:r>
              <a:rPr kumimoji="1" lang="ja-JP" altLang="ja-JP" sz="1200" kern="1200" dirty="0" smtClean="0">
                <a:solidFill>
                  <a:schemeClr val="tx1"/>
                </a:solidFill>
                <a:effectLst/>
                <a:latin typeface="+mn-lt"/>
                <a:ea typeface="+mn-ea"/>
                <a:cs typeface="+mn-cs"/>
              </a:rPr>
              <a:t>」というモットーは、お互いに会員同士が取引によって儲けあおうという、物質的相互扶助のモットーであり、それをパブリシテイ・クラブからロータリークラブが引き継ぎ、フランク・コリンズはそれをロータリークラブの連合会で発表したにすぎないことが解ります。大会の数か月前、シェルドンはコリンズと会い、この二つのモットーの意味のすり合わせを試みた模様ですが、全く異質のモットーであり、</a:t>
            </a:r>
            <a:r>
              <a:rPr kumimoji="1" lang="ja-JP" altLang="en-US" sz="1200" kern="1200" dirty="0" smtClean="0">
                <a:solidFill>
                  <a:schemeClr val="tx1"/>
                </a:solidFill>
                <a:effectLst/>
                <a:latin typeface="+mn-lt"/>
                <a:ea typeface="+mn-ea"/>
                <a:cs typeface="+mn-cs"/>
              </a:rPr>
              <a:t>両者の思考能力と</a:t>
            </a:r>
            <a:r>
              <a:rPr kumimoji="1" lang="ja-JP" altLang="ja-JP" sz="1200" kern="1200" dirty="0" smtClean="0">
                <a:solidFill>
                  <a:schemeClr val="tx1"/>
                </a:solidFill>
                <a:effectLst/>
                <a:latin typeface="+mn-lt"/>
                <a:ea typeface="+mn-ea"/>
                <a:cs typeface="+mn-cs"/>
              </a:rPr>
              <a:t>次元が違い過ぎたため、</a:t>
            </a:r>
            <a:r>
              <a:rPr kumimoji="1" lang="ja-JP" altLang="en-US" sz="1200" kern="1200" dirty="0" smtClean="0">
                <a:solidFill>
                  <a:schemeClr val="tx1"/>
                </a:solidFill>
                <a:effectLst/>
                <a:latin typeface="+mn-lt"/>
                <a:ea typeface="+mn-ea"/>
                <a:cs typeface="+mn-cs"/>
              </a:rPr>
              <a:t>コリンズは</a:t>
            </a:r>
            <a:r>
              <a:rPr kumimoji="1" lang="ja-JP" altLang="ja-JP" sz="1200" kern="1200" dirty="0" smtClean="0">
                <a:solidFill>
                  <a:schemeClr val="tx1"/>
                </a:solidFill>
                <a:effectLst/>
                <a:latin typeface="+mn-lt"/>
                <a:ea typeface="+mn-ea"/>
                <a:cs typeface="+mn-cs"/>
              </a:rPr>
              <a:t>会員同士の相互扶助によって取引が拡大されたこと</a:t>
            </a:r>
            <a:r>
              <a:rPr kumimoji="1" lang="ja-JP" altLang="en-US" sz="1200" kern="1200" dirty="0" smtClean="0">
                <a:solidFill>
                  <a:schemeClr val="tx1"/>
                </a:solidFill>
                <a:effectLst/>
                <a:latin typeface="+mn-lt"/>
                <a:ea typeface="+mn-ea"/>
                <a:cs typeface="+mn-cs"/>
              </a:rPr>
              <a:t>を</a:t>
            </a:r>
            <a:r>
              <a:rPr kumimoji="1" lang="ja-JP" altLang="ja-JP" sz="1200" kern="1200" dirty="0" smtClean="0">
                <a:solidFill>
                  <a:schemeClr val="tx1"/>
                </a:solidFill>
                <a:effectLst/>
                <a:latin typeface="+mn-lt"/>
                <a:ea typeface="+mn-ea"/>
                <a:cs typeface="+mn-cs"/>
              </a:rPr>
              <a:t>延々と述べただけで、二つのモットーの共通点として纏めあげたかった道徳律「</a:t>
            </a:r>
            <a:r>
              <a:rPr kumimoji="1" lang="en-US" altLang="ja-JP" sz="1200" kern="1200" dirty="0" smtClean="0">
                <a:solidFill>
                  <a:schemeClr val="tx1"/>
                </a:solidFill>
                <a:effectLst/>
                <a:latin typeface="+mn-lt"/>
                <a:ea typeface="+mn-ea"/>
                <a:cs typeface="+mn-cs"/>
              </a:rPr>
              <a:t>do unto others as you would have them do unto you</a:t>
            </a:r>
            <a:r>
              <a:rPr kumimoji="1" lang="ja-JP" altLang="ja-JP" sz="1200" kern="1200" dirty="0" smtClean="0">
                <a:solidFill>
                  <a:schemeClr val="tx1"/>
                </a:solidFill>
                <a:effectLst/>
                <a:latin typeface="+mn-lt"/>
                <a:ea typeface="+mn-ea"/>
                <a:cs typeface="+mn-cs"/>
              </a:rPr>
              <a:t>」の精神は、コリンズのスピーチ</a:t>
            </a:r>
            <a:r>
              <a:rPr kumimoji="1" lang="ja-JP" altLang="en-US" sz="1200" kern="1200" dirty="0" smtClean="0">
                <a:solidFill>
                  <a:schemeClr val="tx1"/>
                </a:solidFill>
                <a:effectLst/>
                <a:latin typeface="+mn-lt"/>
                <a:ea typeface="+mn-ea"/>
                <a:cs typeface="+mn-cs"/>
              </a:rPr>
              <a:t>とは縁遠いものでした</a:t>
            </a:r>
            <a:r>
              <a:rPr kumimoji="1" lang="ja-JP" altLang="ja-JP" sz="1200" kern="1200" dirty="0" smtClean="0">
                <a:solidFill>
                  <a:schemeClr val="tx1"/>
                </a:solidFill>
                <a:effectLst/>
                <a:latin typeface="+mn-lt"/>
                <a:ea typeface="+mn-ea"/>
                <a:cs typeface="+mn-cs"/>
              </a:rPr>
              <a:t>。</a:t>
            </a:r>
          </a:p>
          <a:p>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97F93C80-81E2-4D16-87DE-BDBC6BA378CD}" type="slidenum">
              <a:rPr kumimoji="1" lang="ja-JP" altLang="en-US" smtClean="0"/>
              <a:t>15</a:t>
            </a:fld>
            <a:endParaRPr kumimoji="1" lang="ja-JP" altLang="en-US" dirty="0"/>
          </a:p>
        </p:txBody>
      </p:sp>
    </p:spTree>
    <p:extLst>
      <p:ext uri="{BB962C8B-B14F-4D97-AF65-F5344CB8AC3E}">
        <p14:creationId xmlns:p14="http://schemas.microsoft.com/office/powerpoint/2010/main" val="1325474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シェルドンは危機的な局面を迎えつつある資本主義を正常な形に戻すためには、正しい経営学に則った企業経営をする必要があると考えました。そのために考え出した手法が「</a:t>
            </a:r>
            <a:r>
              <a:rPr kumimoji="1" lang="en-US" altLang="ja-JP" sz="1200" kern="1200" dirty="0" smtClean="0">
                <a:solidFill>
                  <a:schemeClr val="tx1"/>
                </a:solidFill>
                <a:effectLst/>
                <a:latin typeface="+mn-lt"/>
                <a:ea typeface="+mn-ea"/>
                <a:cs typeface="+mn-cs"/>
              </a:rPr>
              <a:t> He profits most who serves best </a:t>
            </a:r>
            <a:r>
              <a:rPr kumimoji="1" lang="ja-JP" altLang="ja-JP" sz="1200" kern="1200" dirty="0" smtClean="0">
                <a:solidFill>
                  <a:schemeClr val="tx1"/>
                </a:solidFill>
                <a:effectLst/>
                <a:latin typeface="+mn-lt"/>
                <a:ea typeface="+mn-ea"/>
                <a:cs typeface="+mn-cs"/>
              </a:rPr>
              <a:t>」のモットーとそれに付随する数々の職業奉仕活動の実践でした。アナキスト呼ばわりされながらも、彼の考え方に共感して、経営方針を転換した人は一様に事業を伸ばしました。</a:t>
            </a:r>
          </a:p>
          <a:p>
            <a:r>
              <a:rPr kumimoji="1" lang="ja-JP" altLang="ja-JP" sz="1200" kern="1200" dirty="0" smtClean="0">
                <a:solidFill>
                  <a:schemeClr val="tx1"/>
                </a:solidFill>
                <a:effectLst/>
                <a:latin typeface="+mn-lt"/>
                <a:ea typeface="+mn-ea"/>
                <a:cs typeface="+mn-cs"/>
              </a:rPr>
              <a:t>金が溜まりはじめると、贖罪の意味も含めて、チャリティ事業に走る人が現れます。中にはボランティア活動に生きがいを見出したグループも現れました。特に</a:t>
            </a:r>
            <a:r>
              <a:rPr kumimoji="1" lang="en-US" altLang="ja-JP" sz="1200" kern="1200" dirty="0" smtClean="0">
                <a:solidFill>
                  <a:schemeClr val="tx1"/>
                </a:solidFill>
                <a:effectLst/>
                <a:latin typeface="+mn-lt"/>
                <a:ea typeface="+mn-ea"/>
                <a:cs typeface="+mn-cs"/>
              </a:rPr>
              <a:t>1914</a:t>
            </a:r>
            <a:r>
              <a:rPr kumimoji="1" lang="ja-JP" altLang="ja-JP" sz="1200" kern="1200" dirty="0" smtClean="0">
                <a:solidFill>
                  <a:schemeClr val="tx1"/>
                </a:solidFill>
                <a:effectLst/>
                <a:latin typeface="+mn-lt"/>
                <a:ea typeface="+mn-ea"/>
                <a:cs typeface="+mn-cs"/>
              </a:rPr>
              <a:t>年に</a:t>
            </a:r>
            <a:r>
              <a:rPr kumimoji="1" lang="en-US" altLang="ja-JP" sz="1200" kern="1200" dirty="0" smtClean="0">
                <a:solidFill>
                  <a:schemeClr val="tx1"/>
                </a:solidFill>
                <a:effectLst/>
                <a:latin typeface="+mn-lt"/>
                <a:ea typeface="+mn-ea"/>
                <a:cs typeface="+mn-cs"/>
              </a:rPr>
              <a:t>RI</a:t>
            </a:r>
            <a:r>
              <a:rPr kumimoji="1" lang="ja-JP" altLang="ja-JP" sz="1200" kern="1200" dirty="0" smtClean="0">
                <a:solidFill>
                  <a:schemeClr val="tx1"/>
                </a:solidFill>
                <a:effectLst/>
                <a:latin typeface="+mn-lt"/>
                <a:ea typeface="+mn-ea"/>
                <a:cs typeface="+mn-cs"/>
              </a:rPr>
              <a:t>会長を務めたマルホランドは</a:t>
            </a:r>
            <a:r>
              <a:rPr kumimoji="1" lang="ja-JP" altLang="en-US" sz="1200" kern="1200" dirty="0" smtClean="0">
                <a:solidFill>
                  <a:schemeClr val="tx1"/>
                </a:solidFill>
                <a:effectLst/>
                <a:latin typeface="+mn-lt"/>
                <a:ea typeface="+mn-ea"/>
                <a:cs typeface="+mn-cs"/>
              </a:rPr>
              <a:t>、社会的奉仕活動の実践こそロータリーの役割だと主張して、</a:t>
            </a:r>
            <a:r>
              <a:rPr kumimoji="1" lang="ja-JP" altLang="ja-JP" sz="1200" kern="1200" dirty="0" smtClean="0">
                <a:solidFill>
                  <a:schemeClr val="tx1"/>
                </a:solidFill>
                <a:effectLst/>
                <a:latin typeface="+mn-lt"/>
                <a:ea typeface="+mn-ea"/>
                <a:cs typeface="+mn-cs"/>
              </a:rPr>
              <a:t>身体障害児対策に熱心に取り組みました。</a:t>
            </a:r>
          </a:p>
          <a:p>
            <a:r>
              <a:rPr kumimoji="1" lang="ja-JP" altLang="en-US" sz="1200" kern="1200" dirty="0" smtClean="0">
                <a:solidFill>
                  <a:schemeClr val="tx1"/>
                </a:solidFill>
                <a:effectLst/>
                <a:latin typeface="+mn-lt"/>
                <a:ea typeface="+mn-ea"/>
                <a:cs typeface="+mn-cs"/>
              </a:rPr>
              <a:t>経済学者の間では著名な存在であったシェルドンも、ロータリーの社会では、クラブ会長すら務めたことのない、一介のロータリアンに過ぎませんでした。元</a:t>
            </a:r>
            <a:r>
              <a:rPr kumimoji="1" lang="en-US" altLang="ja-JP" sz="1200" kern="1200" dirty="0" smtClean="0">
                <a:solidFill>
                  <a:schemeClr val="tx1"/>
                </a:solidFill>
                <a:effectLst/>
                <a:latin typeface="+mn-lt"/>
                <a:ea typeface="+mn-ea"/>
                <a:cs typeface="+mn-cs"/>
              </a:rPr>
              <a:t>RI</a:t>
            </a:r>
            <a:r>
              <a:rPr kumimoji="1" lang="ja-JP" altLang="en-US" sz="1200" kern="1200" dirty="0" smtClean="0">
                <a:solidFill>
                  <a:schemeClr val="tx1"/>
                </a:solidFill>
                <a:effectLst/>
                <a:latin typeface="+mn-lt"/>
                <a:ea typeface="+mn-ea"/>
                <a:cs typeface="+mn-cs"/>
              </a:rPr>
              <a:t>会長の強い影響を受けたボランテイァ派は、一気にその勢力を伸ばしていきました。</a:t>
            </a:r>
            <a:r>
              <a:rPr kumimoji="1" lang="en-US" altLang="ja-JP" sz="1200" kern="1200" dirty="0" smtClean="0">
                <a:solidFill>
                  <a:schemeClr val="tx1"/>
                </a:solidFill>
                <a:effectLst/>
                <a:latin typeface="+mn-lt"/>
                <a:ea typeface="+mn-ea"/>
                <a:cs typeface="+mn-cs"/>
              </a:rPr>
              <a:t> </a:t>
            </a:r>
            <a:endParaRPr kumimoji="1" lang="ja-JP" altLang="en-US" dirty="0"/>
          </a:p>
        </p:txBody>
      </p:sp>
      <p:sp>
        <p:nvSpPr>
          <p:cNvPr id="4" name="スライド番号プレースホルダー 3"/>
          <p:cNvSpPr>
            <a:spLocks noGrp="1"/>
          </p:cNvSpPr>
          <p:nvPr>
            <p:ph type="sldNum" sz="quarter" idx="10"/>
          </p:nvPr>
        </p:nvSpPr>
        <p:spPr/>
        <p:txBody>
          <a:bodyPr/>
          <a:lstStyle/>
          <a:p>
            <a:fld id="{97F93C80-81E2-4D16-87DE-BDBC6BA378CD}" type="slidenum">
              <a:rPr kumimoji="1" lang="ja-JP" altLang="en-US" smtClean="0"/>
              <a:t>16</a:t>
            </a:fld>
            <a:endParaRPr kumimoji="1" lang="ja-JP" altLang="en-US" dirty="0"/>
          </a:p>
        </p:txBody>
      </p:sp>
    </p:spTree>
    <p:extLst>
      <p:ext uri="{BB962C8B-B14F-4D97-AF65-F5344CB8AC3E}">
        <p14:creationId xmlns:p14="http://schemas.microsoft.com/office/powerpoint/2010/main" val="3428633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ボランティア活動を現すモットーが次から次へと生まれました。前述の「</a:t>
            </a:r>
            <a:r>
              <a:rPr kumimoji="1" lang="en-US" altLang="ja-JP" sz="1200" kern="1200" dirty="0" smtClean="0">
                <a:solidFill>
                  <a:schemeClr val="tx1"/>
                </a:solidFill>
                <a:effectLst/>
                <a:latin typeface="+mn-lt"/>
                <a:ea typeface="+mn-ea"/>
                <a:cs typeface="+mn-cs"/>
              </a:rPr>
              <a:t> Service, not self </a:t>
            </a:r>
            <a:r>
              <a:rPr kumimoji="1" lang="ja-JP" altLang="ja-JP" sz="1200" kern="1200" dirty="0" smtClean="0">
                <a:solidFill>
                  <a:schemeClr val="tx1"/>
                </a:solidFill>
                <a:effectLst/>
                <a:latin typeface="+mn-lt"/>
                <a:ea typeface="+mn-ea"/>
                <a:cs typeface="+mn-cs"/>
              </a:rPr>
              <a:t>」に続いて「</a:t>
            </a:r>
            <a:r>
              <a:rPr kumimoji="1" lang="en-US" altLang="ja-JP" sz="1200" kern="1200" dirty="0" smtClean="0">
                <a:solidFill>
                  <a:schemeClr val="tx1"/>
                </a:solidFill>
                <a:effectLst/>
                <a:latin typeface="+mn-lt"/>
                <a:ea typeface="+mn-ea"/>
                <a:cs typeface="+mn-cs"/>
              </a:rPr>
              <a:t> Service before self </a:t>
            </a:r>
            <a:r>
              <a:rPr kumimoji="1" lang="ja-JP" altLang="ja-JP" sz="1200" kern="1200" dirty="0" smtClean="0">
                <a:solidFill>
                  <a:schemeClr val="tx1"/>
                </a:solidFill>
                <a:effectLst/>
                <a:latin typeface="+mn-lt"/>
                <a:ea typeface="+mn-ea"/>
                <a:cs typeface="+mn-cs"/>
              </a:rPr>
              <a:t>」などの言葉遊びのようなモットーも出て、結局</a:t>
            </a:r>
            <a:r>
              <a:rPr kumimoji="1" lang="en-US" altLang="ja-JP" sz="1200" kern="1200" dirty="0" smtClean="0">
                <a:solidFill>
                  <a:schemeClr val="tx1"/>
                </a:solidFill>
                <a:effectLst/>
                <a:latin typeface="+mn-lt"/>
                <a:ea typeface="+mn-ea"/>
                <a:cs typeface="+mn-cs"/>
              </a:rPr>
              <a:t>1920</a:t>
            </a:r>
            <a:r>
              <a:rPr kumimoji="1" lang="ja-JP" altLang="ja-JP" sz="1200" kern="1200" dirty="0" smtClean="0">
                <a:solidFill>
                  <a:schemeClr val="tx1"/>
                </a:solidFill>
                <a:effectLst/>
                <a:latin typeface="+mn-lt"/>
                <a:ea typeface="+mn-ea"/>
                <a:cs typeface="+mn-cs"/>
              </a:rPr>
              <a:t>年に「</a:t>
            </a:r>
            <a:r>
              <a:rPr kumimoji="1" lang="en-US" altLang="ja-JP" sz="1200" kern="1200" dirty="0" smtClean="0">
                <a:solidFill>
                  <a:schemeClr val="tx1"/>
                </a:solidFill>
                <a:effectLst/>
                <a:latin typeface="+mn-lt"/>
                <a:ea typeface="+mn-ea"/>
                <a:cs typeface="+mn-cs"/>
              </a:rPr>
              <a:t> He profits most who serves best </a:t>
            </a:r>
            <a:r>
              <a:rPr kumimoji="1" lang="ja-JP" altLang="ja-JP" sz="1200" kern="1200" dirty="0" smtClean="0">
                <a:solidFill>
                  <a:schemeClr val="tx1"/>
                </a:solidFill>
                <a:effectLst/>
                <a:latin typeface="+mn-lt"/>
                <a:ea typeface="+mn-ea"/>
                <a:cs typeface="+mn-cs"/>
              </a:rPr>
              <a:t>」と「</a:t>
            </a:r>
            <a:r>
              <a:rPr kumimoji="1" lang="en-US" altLang="ja-JP" sz="1200" kern="1200" dirty="0" smtClean="0">
                <a:solidFill>
                  <a:schemeClr val="tx1"/>
                </a:solidFill>
                <a:effectLst/>
                <a:latin typeface="+mn-lt"/>
                <a:ea typeface="+mn-ea"/>
                <a:cs typeface="+mn-cs"/>
              </a:rPr>
              <a:t> Service above self </a:t>
            </a:r>
            <a:r>
              <a:rPr kumimoji="1" lang="ja-JP" altLang="ja-JP" sz="1200" kern="1200" dirty="0" smtClean="0">
                <a:solidFill>
                  <a:schemeClr val="tx1"/>
                </a:solidFill>
                <a:effectLst/>
                <a:latin typeface="+mn-lt"/>
                <a:ea typeface="+mn-ea"/>
                <a:cs typeface="+mn-cs"/>
              </a:rPr>
              <a:t>」が正式に二つのモットーとして使われることになります。</a:t>
            </a:r>
          </a:p>
          <a:p>
            <a:r>
              <a:rPr kumimoji="1" lang="ja-JP" altLang="ja-JP" sz="1200" kern="1200" dirty="0" smtClean="0">
                <a:solidFill>
                  <a:schemeClr val="tx1"/>
                </a:solidFill>
                <a:effectLst/>
                <a:latin typeface="+mn-lt"/>
                <a:ea typeface="+mn-ea"/>
                <a:cs typeface="+mn-cs"/>
              </a:rPr>
              <a:t>この</a:t>
            </a:r>
            <a:r>
              <a:rPr kumimoji="1" lang="ja-JP" altLang="en-US" sz="1200" kern="1200" dirty="0" smtClean="0">
                <a:solidFill>
                  <a:schemeClr val="tx1"/>
                </a:solidFill>
                <a:effectLst/>
                <a:latin typeface="+mn-lt"/>
                <a:ea typeface="+mn-ea"/>
                <a:cs typeface="+mn-cs"/>
              </a:rPr>
              <a:t>頃から</a:t>
            </a:r>
            <a:r>
              <a:rPr kumimoji="1" lang="ja-JP" altLang="ja-JP" sz="1200" kern="1200" dirty="0" smtClean="0">
                <a:solidFill>
                  <a:schemeClr val="tx1"/>
                </a:solidFill>
                <a:effectLst/>
                <a:latin typeface="+mn-lt"/>
                <a:ea typeface="+mn-ea"/>
                <a:cs typeface="+mn-cs"/>
              </a:rPr>
              <a:t>、正しい経営学に基づいて事業を健全に運営しようとして、ロータリー運動に参加</a:t>
            </a:r>
            <a:r>
              <a:rPr kumimoji="1" lang="ja-JP" altLang="en-US" sz="1200" kern="1200" dirty="0" smtClean="0">
                <a:solidFill>
                  <a:schemeClr val="tx1"/>
                </a:solidFill>
                <a:effectLst/>
                <a:latin typeface="+mn-lt"/>
                <a:ea typeface="+mn-ea"/>
                <a:cs typeface="+mn-cs"/>
              </a:rPr>
              <a:t>しょうとする</a:t>
            </a:r>
            <a:r>
              <a:rPr kumimoji="1" lang="ja-JP" altLang="ja-JP" sz="1200" kern="1200" dirty="0" smtClean="0">
                <a:solidFill>
                  <a:schemeClr val="tx1"/>
                </a:solidFill>
                <a:effectLst/>
                <a:latin typeface="+mn-lt"/>
                <a:ea typeface="+mn-ea"/>
                <a:cs typeface="+mn-cs"/>
              </a:rPr>
              <a:t>人は</a:t>
            </a:r>
            <a:r>
              <a:rPr kumimoji="1" lang="ja-JP" altLang="en-US" sz="1200" kern="1200" dirty="0" smtClean="0">
                <a:solidFill>
                  <a:schemeClr val="tx1"/>
                </a:solidFill>
                <a:effectLst/>
                <a:latin typeface="+mn-lt"/>
                <a:ea typeface="+mn-ea"/>
                <a:cs typeface="+mn-cs"/>
              </a:rPr>
              <a:t>徐々に減少し</a:t>
            </a:r>
            <a:r>
              <a:rPr kumimoji="1" lang="ja-JP" altLang="ja-JP" sz="1200" kern="1200" dirty="0" smtClean="0">
                <a:solidFill>
                  <a:schemeClr val="tx1"/>
                </a:solidFill>
                <a:effectLst/>
                <a:latin typeface="+mn-lt"/>
                <a:ea typeface="+mn-ea"/>
                <a:cs typeface="+mn-cs"/>
              </a:rPr>
              <a:t>、エリート意識</a:t>
            </a:r>
            <a:r>
              <a:rPr kumimoji="1" lang="ja-JP" altLang="en-US" sz="1200" kern="1200" dirty="0" smtClean="0">
                <a:solidFill>
                  <a:schemeClr val="tx1"/>
                </a:solidFill>
                <a:effectLst/>
                <a:latin typeface="+mn-lt"/>
                <a:ea typeface="+mn-ea"/>
                <a:cs typeface="+mn-cs"/>
              </a:rPr>
              <a:t>をもった</a:t>
            </a:r>
            <a:r>
              <a:rPr kumimoji="1" lang="ja-JP" altLang="ja-JP" sz="1200" kern="1200" dirty="0" smtClean="0">
                <a:solidFill>
                  <a:schemeClr val="tx1"/>
                </a:solidFill>
                <a:effectLst/>
                <a:latin typeface="+mn-lt"/>
                <a:ea typeface="+mn-ea"/>
                <a:cs typeface="+mn-cs"/>
              </a:rPr>
              <a:t>ボランティア</a:t>
            </a:r>
            <a:r>
              <a:rPr kumimoji="1" lang="ja-JP" altLang="en-US" sz="1200" kern="1200" dirty="0" smtClean="0">
                <a:solidFill>
                  <a:schemeClr val="tx1"/>
                </a:solidFill>
                <a:effectLst/>
                <a:latin typeface="+mn-lt"/>
                <a:ea typeface="+mn-ea"/>
                <a:cs typeface="+mn-cs"/>
              </a:rPr>
              <a:t>活動</a:t>
            </a:r>
            <a:r>
              <a:rPr kumimoji="1" lang="ja-JP" altLang="ja-JP" sz="1200" kern="1200" dirty="0" smtClean="0">
                <a:solidFill>
                  <a:schemeClr val="tx1"/>
                </a:solidFill>
                <a:effectLst/>
                <a:latin typeface="+mn-lt"/>
                <a:ea typeface="+mn-ea"/>
                <a:cs typeface="+mn-cs"/>
              </a:rPr>
              <a:t>派としてロータリーに在籍する人が増えてきました。</a:t>
            </a:r>
          </a:p>
          <a:p>
            <a:endParaRPr kumimoji="1" lang="ja-JP" altLang="en-US"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1923</a:t>
            </a:r>
            <a:r>
              <a:rPr kumimoji="1" lang="ja-JP" altLang="ja-JP" sz="1200" kern="1200" dirty="0" smtClean="0">
                <a:solidFill>
                  <a:schemeClr val="tx1"/>
                </a:solidFill>
                <a:effectLst/>
                <a:latin typeface="+mn-lt"/>
                <a:ea typeface="+mn-ea"/>
                <a:cs typeface="+mn-cs"/>
              </a:rPr>
              <a:t>年にはこの双方の主張に決着をつける「決議</a:t>
            </a:r>
            <a:r>
              <a:rPr kumimoji="1" lang="en-US" altLang="ja-JP" sz="1200" kern="1200" dirty="0" smtClean="0">
                <a:solidFill>
                  <a:schemeClr val="tx1"/>
                </a:solidFill>
                <a:effectLst/>
                <a:latin typeface="+mn-lt"/>
                <a:ea typeface="+mn-ea"/>
                <a:cs typeface="+mn-cs"/>
              </a:rPr>
              <a:t>23-34</a:t>
            </a:r>
            <a:r>
              <a:rPr kumimoji="1" lang="ja-JP" altLang="ja-JP" sz="1200" kern="1200" dirty="0" smtClean="0">
                <a:solidFill>
                  <a:schemeClr val="tx1"/>
                </a:solidFill>
                <a:effectLst/>
                <a:latin typeface="+mn-lt"/>
                <a:ea typeface="+mn-ea"/>
                <a:cs typeface="+mn-cs"/>
              </a:rPr>
              <a:t>」が決議されますが、ボランティア派にとって大きな収穫は、「</a:t>
            </a:r>
            <a:r>
              <a:rPr kumimoji="1" lang="en-US" altLang="ja-JP" sz="1200" kern="1200" dirty="0" smtClean="0">
                <a:solidFill>
                  <a:schemeClr val="tx1"/>
                </a:solidFill>
                <a:effectLst/>
                <a:latin typeface="+mn-lt"/>
                <a:ea typeface="+mn-ea"/>
                <a:cs typeface="+mn-cs"/>
              </a:rPr>
              <a:t> Service above self </a:t>
            </a:r>
            <a:r>
              <a:rPr kumimoji="1" lang="ja-JP" altLang="ja-JP" sz="1200" kern="1200" dirty="0" smtClean="0">
                <a:solidFill>
                  <a:schemeClr val="tx1"/>
                </a:solidFill>
                <a:effectLst/>
                <a:latin typeface="+mn-lt"/>
                <a:ea typeface="+mn-ea"/>
                <a:cs typeface="+mn-cs"/>
              </a:rPr>
              <a:t>」に対して「他人のことを思い遣り、他人のために尽くす活動」というお墨付きを得て、双方がモットーとして正式に認められたことです。</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経済学者としてまた教育者として不動の地位を築いていたシェルドンにとっては、アナキスト呼ばわりされること</a:t>
            </a:r>
            <a:r>
              <a:rPr kumimoji="1" lang="ja-JP" altLang="en-US" sz="1200" kern="1200" dirty="0" smtClean="0">
                <a:solidFill>
                  <a:schemeClr val="tx1"/>
                </a:solidFill>
                <a:effectLst/>
                <a:latin typeface="+mn-lt"/>
                <a:ea typeface="+mn-ea"/>
                <a:cs typeface="+mn-cs"/>
              </a:rPr>
              <a:t>より</a:t>
            </a:r>
            <a:r>
              <a:rPr kumimoji="1" lang="ja-JP" altLang="ja-JP" sz="1200" kern="1200" dirty="0" smtClean="0">
                <a:solidFill>
                  <a:schemeClr val="tx1"/>
                </a:solidFill>
                <a:effectLst/>
                <a:latin typeface="+mn-lt"/>
                <a:ea typeface="+mn-ea"/>
                <a:cs typeface="+mn-cs"/>
              </a:rPr>
              <a:t>も、経済界の専門家が一様に高く評価している「</a:t>
            </a:r>
            <a:r>
              <a:rPr kumimoji="1" lang="en-US" altLang="ja-JP" sz="1200" kern="1200" dirty="0" smtClean="0">
                <a:solidFill>
                  <a:schemeClr val="tx1"/>
                </a:solidFill>
                <a:effectLst/>
                <a:latin typeface="+mn-lt"/>
                <a:ea typeface="+mn-ea"/>
                <a:cs typeface="+mn-cs"/>
              </a:rPr>
              <a:t> </a:t>
            </a:r>
            <a:r>
              <a:rPr kumimoji="1" lang="en-US" altLang="ja-JP" sz="1200" kern="1200" dirty="0" err="1" smtClean="0">
                <a:solidFill>
                  <a:schemeClr val="tx1"/>
                </a:solidFill>
                <a:effectLst/>
                <a:latin typeface="+mn-lt"/>
                <a:ea typeface="+mn-ea"/>
                <a:cs typeface="+mn-cs"/>
              </a:rPr>
              <a:t>Sheldonism</a:t>
            </a:r>
            <a:r>
              <a:rPr kumimoji="1" lang="en-US" altLang="ja-JP" sz="1200" kern="1200" baseline="0" dirty="0" smtClean="0">
                <a:solidFill>
                  <a:schemeClr val="tx1"/>
                </a:solidFill>
                <a:effectLst/>
                <a:latin typeface="+mn-lt"/>
                <a:ea typeface="+mn-ea"/>
                <a:cs typeface="+mn-cs"/>
              </a:rPr>
              <a:t> </a:t>
            </a:r>
            <a:r>
              <a:rPr kumimoji="1" lang="en-US" altLang="ja-JP"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a:t>
            </a:r>
            <a:r>
              <a:rPr kumimoji="1" lang="ja-JP" altLang="en-US" sz="1200" kern="1200" dirty="0" smtClean="0">
                <a:solidFill>
                  <a:schemeClr val="tx1"/>
                </a:solidFill>
                <a:effectLst/>
                <a:latin typeface="+mn-lt"/>
                <a:ea typeface="+mn-ea"/>
                <a:cs typeface="+mn-cs"/>
              </a:rPr>
              <a:t>の理念</a:t>
            </a:r>
            <a:r>
              <a:rPr kumimoji="1" lang="ja-JP" altLang="ja-JP" sz="1200" kern="1200" dirty="0" smtClean="0">
                <a:solidFill>
                  <a:schemeClr val="tx1"/>
                </a:solidFill>
                <a:effectLst/>
                <a:latin typeface="+mn-lt"/>
                <a:ea typeface="+mn-ea"/>
                <a:cs typeface="+mn-cs"/>
              </a:rPr>
              <a:t>について、素人</a:t>
            </a:r>
            <a:r>
              <a:rPr kumimoji="1" lang="ja-JP" altLang="en-US" sz="1200" kern="1200" dirty="0" smtClean="0">
                <a:solidFill>
                  <a:schemeClr val="tx1"/>
                </a:solidFill>
                <a:effectLst/>
                <a:latin typeface="+mn-lt"/>
                <a:ea typeface="+mn-ea"/>
                <a:cs typeface="+mn-cs"/>
              </a:rPr>
              <a:t>集団に過ぎない</a:t>
            </a:r>
            <a:r>
              <a:rPr kumimoji="1" lang="ja-JP" altLang="ja-JP" sz="1200" kern="1200" dirty="0" smtClean="0">
                <a:solidFill>
                  <a:schemeClr val="tx1"/>
                </a:solidFill>
                <a:effectLst/>
                <a:latin typeface="+mn-lt"/>
                <a:ea typeface="+mn-ea"/>
                <a:cs typeface="+mn-cs"/>
              </a:rPr>
              <a:t>ロータリーの内部から批判を受けることの方が、不愉快きわまりないことであったと思われます。</a:t>
            </a:r>
            <a:r>
              <a:rPr kumimoji="1" lang="en-US" altLang="ja-JP" sz="1200" kern="1200" dirty="0" smtClean="0">
                <a:solidFill>
                  <a:schemeClr val="tx1"/>
                </a:solidFill>
                <a:effectLst/>
                <a:latin typeface="+mn-lt"/>
                <a:ea typeface="+mn-ea"/>
                <a:cs typeface="+mn-cs"/>
              </a:rPr>
              <a:t>1921</a:t>
            </a:r>
            <a:r>
              <a:rPr kumimoji="1" lang="ja-JP" altLang="ja-JP" sz="1200" kern="1200" dirty="0" smtClean="0">
                <a:solidFill>
                  <a:schemeClr val="tx1"/>
                </a:solidFill>
                <a:effectLst/>
                <a:latin typeface="+mn-lt"/>
                <a:ea typeface="+mn-ea"/>
                <a:cs typeface="+mn-cs"/>
              </a:rPr>
              <a:t>年のエジンバラでの演説を最後にロータリーとは完全に手を切って、それ以後は、悠々自適自らのライフワーク</a:t>
            </a:r>
            <a:r>
              <a:rPr kumimoji="1" lang="ja-JP" altLang="en-US" sz="1200" kern="1200" dirty="0" smtClean="0">
                <a:solidFill>
                  <a:schemeClr val="tx1"/>
                </a:solidFill>
                <a:effectLst/>
                <a:latin typeface="+mn-lt"/>
                <a:ea typeface="+mn-ea"/>
                <a:cs typeface="+mn-cs"/>
              </a:rPr>
              <a:t>である経済人の育成</a:t>
            </a:r>
            <a:r>
              <a:rPr kumimoji="1" lang="ja-JP" altLang="ja-JP" sz="1200" kern="1200" dirty="0" smtClean="0">
                <a:solidFill>
                  <a:schemeClr val="tx1"/>
                </a:solidFill>
                <a:effectLst/>
                <a:latin typeface="+mn-lt"/>
                <a:ea typeface="+mn-ea"/>
                <a:cs typeface="+mn-cs"/>
              </a:rPr>
              <a:t>に没頭します。</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 He profits most who serves best </a:t>
            </a:r>
            <a:r>
              <a:rPr kumimoji="1" lang="ja-JP" altLang="ja-JP" sz="1200" kern="1200" dirty="0" smtClean="0">
                <a:solidFill>
                  <a:schemeClr val="tx1"/>
                </a:solidFill>
                <a:effectLst/>
                <a:latin typeface="+mn-lt"/>
                <a:ea typeface="+mn-ea"/>
                <a:cs typeface="+mn-cs"/>
              </a:rPr>
              <a:t>」と「</a:t>
            </a:r>
            <a:r>
              <a:rPr kumimoji="1" lang="en-US" altLang="ja-JP" sz="1200" kern="1200" dirty="0" smtClean="0">
                <a:solidFill>
                  <a:schemeClr val="tx1"/>
                </a:solidFill>
                <a:effectLst/>
                <a:latin typeface="+mn-lt"/>
                <a:ea typeface="+mn-ea"/>
                <a:cs typeface="+mn-cs"/>
              </a:rPr>
              <a:t> Service above self </a:t>
            </a:r>
            <a:r>
              <a:rPr kumimoji="1" lang="ja-JP" altLang="ja-JP" sz="1200" kern="1200" dirty="0" smtClean="0">
                <a:solidFill>
                  <a:schemeClr val="tx1"/>
                </a:solidFill>
                <a:effectLst/>
                <a:latin typeface="+mn-lt"/>
                <a:ea typeface="+mn-ea"/>
                <a:cs typeface="+mn-cs"/>
              </a:rPr>
              <a:t>」</a:t>
            </a:r>
            <a:r>
              <a:rPr kumimoji="1" lang="ja-JP" altLang="en-US" sz="1200" kern="1200" dirty="0" smtClean="0">
                <a:solidFill>
                  <a:schemeClr val="tx1"/>
                </a:solidFill>
                <a:effectLst/>
                <a:latin typeface="+mn-lt"/>
                <a:ea typeface="+mn-ea"/>
                <a:cs typeface="+mn-cs"/>
              </a:rPr>
              <a:t>を共にロータリーの</a:t>
            </a:r>
            <a:r>
              <a:rPr kumimoji="1" lang="ja-JP" altLang="en-US" dirty="0" smtClean="0">
                <a:solidFill>
                  <a:schemeClr val="bg1"/>
                </a:solidFill>
              </a:rPr>
              <a:t>両雄を会い並べようとする努力は水泡に帰したわけです。</a:t>
            </a:r>
            <a:endParaRPr kumimoji="1" lang="ja-JP" altLang="ja-JP" sz="1200" kern="1200" dirty="0" smtClean="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97F93C80-81E2-4D16-87DE-BDBC6BA378CD}" type="slidenum">
              <a:rPr kumimoji="1" lang="ja-JP" altLang="en-US" smtClean="0"/>
              <a:t>17</a:t>
            </a:fld>
            <a:endParaRPr kumimoji="1" lang="ja-JP" altLang="en-US" dirty="0"/>
          </a:p>
        </p:txBody>
      </p:sp>
    </p:spTree>
    <p:extLst>
      <p:ext uri="{BB962C8B-B14F-4D97-AF65-F5344CB8AC3E}">
        <p14:creationId xmlns:p14="http://schemas.microsoft.com/office/powerpoint/2010/main" val="3310296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シェルドンは</a:t>
            </a:r>
            <a:r>
              <a:rPr kumimoji="1" lang="en-US" altLang="ja-JP" dirty="0" smtClean="0"/>
              <a:t>1921</a:t>
            </a:r>
            <a:r>
              <a:rPr kumimoji="1" lang="ja-JP" altLang="en-US" dirty="0" smtClean="0"/>
              <a:t>年のエジンバラ大会を最後に、ロータリーとは一線を画し、悠悠自適の生活を送っていましたが、</a:t>
            </a:r>
            <a:r>
              <a:rPr kumimoji="1" lang="en-US" altLang="ja-JP" dirty="0" smtClean="0"/>
              <a:t>1929</a:t>
            </a:r>
            <a:r>
              <a:rPr kumimoji="1" lang="ja-JP" altLang="en-US" dirty="0" smtClean="0"/>
              <a:t>年に世界大恐慌に見舞われ、さらに愛の息子を失いました、</a:t>
            </a:r>
          </a:p>
          <a:p>
            <a:r>
              <a:rPr kumimoji="1" lang="en-US" altLang="ja-JP" dirty="0" smtClean="0"/>
              <a:t>1930</a:t>
            </a:r>
            <a:r>
              <a:rPr kumimoji="1" lang="ja-JP" altLang="en-US" dirty="0" smtClean="0"/>
              <a:t>年にシカゴ・クラブを退会し、これらの経験を踏まえて、</a:t>
            </a:r>
            <a:r>
              <a:rPr lang="ja-JP" altLang="en-US" dirty="0" smtClean="0">
                <a:solidFill>
                  <a:schemeClr val="bg1"/>
                </a:solidFill>
              </a:rPr>
              <a:t>「奉仕の原則と保全の法則」を出版し、新たに蓄積した財産を保全することの必要性を説いています。</a:t>
            </a:r>
          </a:p>
          <a:p>
            <a:r>
              <a:rPr kumimoji="1" lang="ja-JP" altLang="en-US" dirty="0" smtClean="0">
                <a:solidFill>
                  <a:schemeClr val="bg1"/>
                </a:solidFill>
              </a:rPr>
              <a:t>最後に改正された彼のモットーは </a:t>
            </a:r>
            <a:r>
              <a:rPr kumimoji="1" lang="en-US" altLang="ja-JP" dirty="0" smtClean="0">
                <a:solidFill>
                  <a:schemeClr val="bg1"/>
                </a:solidFill>
              </a:rPr>
              <a:t>He profits most who serves and conserves best</a:t>
            </a:r>
            <a:r>
              <a:rPr kumimoji="1" lang="ja-JP" altLang="en-US" dirty="0" smtClean="0">
                <a:solidFill>
                  <a:schemeClr val="bg1"/>
                </a:solidFill>
              </a:rPr>
              <a:t>であり、</a:t>
            </a:r>
            <a:r>
              <a:rPr kumimoji="1" lang="en-US" altLang="ja-JP" dirty="0" smtClean="0">
                <a:solidFill>
                  <a:schemeClr val="bg1"/>
                </a:solidFill>
              </a:rPr>
              <a:t>193</a:t>
            </a:r>
            <a:r>
              <a:rPr kumimoji="1" lang="en-US" altLang="ja-JP" dirty="0" smtClean="0"/>
              <a:t>5</a:t>
            </a:r>
            <a:r>
              <a:rPr kumimoji="1" lang="ja-JP" altLang="en-US" dirty="0" smtClean="0"/>
              <a:t>年にこの世を去っています。</a:t>
            </a:r>
          </a:p>
          <a:p>
            <a:r>
              <a:rPr kumimoji="1" lang="ja-JP" altLang="en-US" dirty="0" smtClean="0"/>
              <a:t>偉大な功績を遺したにも関わらず、評価する人の少ない人生でした。</a:t>
            </a:r>
          </a:p>
          <a:p>
            <a:r>
              <a:rPr kumimoji="1" lang="ja-JP" altLang="en-US" dirty="0" smtClean="0"/>
              <a:t>シェルドン・スクールはその後も活動を続け、</a:t>
            </a:r>
            <a:r>
              <a:rPr kumimoji="1" lang="en-US" altLang="ja-JP" dirty="0" smtClean="0"/>
              <a:t>1946</a:t>
            </a:r>
            <a:r>
              <a:rPr kumimoji="1" lang="ja-JP" altLang="en-US" dirty="0" smtClean="0"/>
              <a:t>年に発行された教科書が残されています。</a:t>
            </a:r>
          </a:p>
          <a:p>
            <a:endParaRPr kumimoji="1" lang="ja-JP" altLang="en-US" dirty="0" smtClean="0"/>
          </a:p>
        </p:txBody>
      </p:sp>
      <p:sp>
        <p:nvSpPr>
          <p:cNvPr id="4" name="スライド番号プレースホルダー 3"/>
          <p:cNvSpPr>
            <a:spLocks noGrp="1"/>
          </p:cNvSpPr>
          <p:nvPr>
            <p:ph type="sldNum" sz="quarter" idx="10"/>
          </p:nvPr>
        </p:nvSpPr>
        <p:spPr/>
        <p:txBody>
          <a:bodyPr/>
          <a:lstStyle/>
          <a:p>
            <a:fld id="{97F93C80-81E2-4D16-87DE-BDBC6BA378CD}" type="slidenum">
              <a:rPr kumimoji="1" lang="ja-JP" altLang="en-US" smtClean="0"/>
              <a:t>18</a:t>
            </a:fld>
            <a:endParaRPr kumimoji="1" lang="ja-JP" altLang="en-US" dirty="0"/>
          </a:p>
        </p:txBody>
      </p:sp>
    </p:spTree>
    <p:extLst>
      <p:ext uri="{BB962C8B-B14F-4D97-AF65-F5344CB8AC3E}">
        <p14:creationId xmlns:p14="http://schemas.microsoft.com/office/powerpoint/2010/main" val="30633996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フォルクスワーゲンがいかに高い技術力を発揮する宣伝をしても、人の心に感動をもたらす広告をしても、一つの不祥事が、再起不能の状態を作り出します。</a:t>
            </a:r>
            <a:endParaRPr kumimoji="1" lang="ja-JP" altLang="en-US" dirty="0"/>
          </a:p>
        </p:txBody>
      </p:sp>
      <p:sp>
        <p:nvSpPr>
          <p:cNvPr id="4" name="スライド番号プレースホルダー 3"/>
          <p:cNvSpPr>
            <a:spLocks noGrp="1"/>
          </p:cNvSpPr>
          <p:nvPr>
            <p:ph type="sldNum" sz="quarter" idx="10"/>
          </p:nvPr>
        </p:nvSpPr>
        <p:spPr/>
        <p:txBody>
          <a:bodyPr/>
          <a:lstStyle/>
          <a:p>
            <a:fld id="{97F93C80-81E2-4D16-87DE-BDBC6BA378CD}" type="slidenum">
              <a:rPr kumimoji="1" lang="ja-JP" altLang="en-US" smtClean="0"/>
              <a:t>19</a:t>
            </a:fld>
            <a:endParaRPr kumimoji="1" lang="ja-JP" altLang="en-US" dirty="0"/>
          </a:p>
        </p:txBody>
      </p:sp>
    </p:spTree>
    <p:extLst>
      <p:ext uri="{BB962C8B-B14F-4D97-AF65-F5344CB8AC3E}">
        <p14:creationId xmlns:p14="http://schemas.microsoft.com/office/powerpoint/2010/main" val="540427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これをロータリーの奉仕理念に置き換えて、両雄の一方を「</a:t>
            </a:r>
            <a:r>
              <a:rPr kumimoji="1" lang="en-US" altLang="ja-JP" sz="1200" kern="1200" dirty="0" smtClean="0">
                <a:solidFill>
                  <a:schemeClr val="tx1"/>
                </a:solidFill>
                <a:effectLst/>
                <a:latin typeface="+mn-lt"/>
                <a:ea typeface="+mn-ea"/>
                <a:cs typeface="+mn-cs"/>
              </a:rPr>
              <a:t> He profits most who serves best </a:t>
            </a:r>
            <a:r>
              <a:rPr kumimoji="1" lang="ja-JP" altLang="ja-JP" sz="1200" kern="1200" dirty="0" smtClean="0">
                <a:solidFill>
                  <a:schemeClr val="tx1"/>
                </a:solidFill>
                <a:effectLst/>
                <a:latin typeface="+mn-lt"/>
                <a:ea typeface="+mn-ea"/>
                <a:cs typeface="+mn-cs"/>
              </a:rPr>
              <a:t>」もう一方を「</a:t>
            </a:r>
            <a:r>
              <a:rPr kumimoji="1" lang="en-US" altLang="ja-JP" sz="1200" kern="1200" dirty="0" smtClean="0">
                <a:solidFill>
                  <a:schemeClr val="tx1"/>
                </a:solidFill>
                <a:effectLst/>
                <a:latin typeface="+mn-lt"/>
                <a:ea typeface="+mn-ea"/>
                <a:cs typeface="+mn-cs"/>
              </a:rPr>
              <a:t> Service above self </a:t>
            </a:r>
            <a:r>
              <a:rPr kumimoji="1" lang="ja-JP" altLang="ja-JP" sz="1200" kern="1200" dirty="0" smtClean="0">
                <a:solidFill>
                  <a:schemeClr val="tx1"/>
                </a:solidFill>
                <a:effectLst/>
                <a:latin typeface="+mn-lt"/>
                <a:ea typeface="+mn-ea"/>
                <a:cs typeface="+mn-cs"/>
              </a:rPr>
              <a:t>」ということにして</a:t>
            </a:r>
            <a:r>
              <a:rPr kumimoji="1" lang="ja-JP" altLang="en-US" sz="1200" kern="1200" dirty="0" smtClean="0">
                <a:solidFill>
                  <a:schemeClr val="tx1"/>
                </a:solidFill>
                <a:effectLst/>
                <a:latin typeface="+mn-lt"/>
                <a:ea typeface="+mn-ea"/>
                <a:cs typeface="+mn-cs"/>
              </a:rPr>
              <a:t>話を進めましょう</a:t>
            </a:r>
            <a:r>
              <a:rPr kumimoji="1" lang="ja-JP" altLang="ja-JP" sz="1200" kern="1200" dirty="0" smtClean="0">
                <a:solidFill>
                  <a:schemeClr val="tx1"/>
                </a:solidFill>
                <a:effectLst/>
                <a:latin typeface="+mn-lt"/>
                <a:ea typeface="+mn-ea"/>
                <a:cs typeface="+mn-cs"/>
              </a:rPr>
              <a:t>。</a:t>
            </a:r>
          </a:p>
          <a:p>
            <a:r>
              <a:rPr kumimoji="1" lang="ja-JP" altLang="ja-JP" sz="1200" kern="1200" dirty="0" smtClean="0">
                <a:solidFill>
                  <a:schemeClr val="tx1"/>
                </a:solidFill>
                <a:effectLst/>
                <a:latin typeface="+mn-lt"/>
                <a:ea typeface="+mn-ea"/>
                <a:cs typeface="+mn-cs"/>
              </a:rPr>
              <a:t>ロータリーの歴史の流れを客観的な目で冷静に検証すると、常にこの二つの理念が熾烈な葛藤を繰り返していたように思われます。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97F93C80-81E2-4D16-87DE-BDBC6BA378CD}" type="slidenum">
              <a:rPr kumimoji="1" lang="ja-JP" altLang="en-US" smtClean="0"/>
              <a:t>2</a:t>
            </a:fld>
            <a:endParaRPr kumimoji="1" lang="ja-JP" altLang="en-US" dirty="0"/>
          </a:p>
        </p:txBody>
      </p:sp>
    </p:spTree>
    <p:extLst>
      <p:ext uri="{BB962C8B-B14F-4D97-AF65-F5344CB8AC3E}">
        <p14:creationId xmlns:p14="http://schemas.microsoft.com/office/powerpoint/2010/main" val="20578423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いま、ロータリーはいろいろな方法でイメージアップを図っています。</a:t>
            </a:r>
          </a:p>
          <a:p>
            <a:r>
              <a:rPr kumimoji="1" lang="ja-JP" altLang="en-US" dirty="0" smtClean="0"/>
              <a:t>人道的奉仕活動の面からのイメージアップを図る方法は沢山あったとしても、職業上の奉仕理念を具体的に表す方法は限られています。</a:t>
            </a:r>
            <a:endParaRPr kumimoji="1" lang="ja-JP" altLang="en-US" dirty="0"/>
          </a:p>
        </p:txBody>
      </p:sp>
      <p:sp>
        <p:nvSpPr>
          <p:cNvPr id="4" name="スライド番号プレースホルダー 3"/>
          <p:cNvSpPr>
            <a:spLocks noGrp="1"/>
          </p:cNvSpPr>
          <p:nvPr>
            <p:ph type="sldNum" sz="quarter" idx="10"/>
          </p:nvPr>
        </p:nvSpPr>
        <p:spPr/>
        <p:txBody>
          <a:bodyPr/>
          <a:lstStyle/>
          <a:p>
            <a:fld id="{97F93C80-81E2-4D16-87DE-BDBC6BA378CD}" type="slidenum">
              <a:rPr kumimoji="1" lang="ja-JP" altLang="en-US" smtClean="0"/>
              <a:t>20</a:t>
            </a:fld>
            <a:endParaRPr kumimoji="1" lang="ja-JP" altLang="en-US" dirty="0"/>
          </a:p>
        </p:txBody>
      </p:sp>
    </p:spTree>
    <p:extLst>
      <p:ext uri="{BB962C8B-B14F-4D97-AF65-F5344CB8AC3E}">
        <p14:creationId xmlns:p14="http://schemas.microsoft.com/office/powerpoint/2010/main" val="29783108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先般世界的規模で行われたロータリー・デーのライト・アップもロータリーの存在効果を示した例の一つですが、</a:t>
            </a:r>
            <a:endParaRPr kumimoji="1" lang="ja-JP" altLang="en-US" dirty="0"/>
          </a:p>
        </p:txBody>
      </p:sp>
      <p:sp>
        <p:nvSpPr>
          <p:cNvPr id="4" name="スライド番号プレースホルダー 3"/>
          <p:cNvSpPr>
            <a:spLocks noGrp="1"/>
          </p:cNvSpPr>
          <p:nvPr>
            <p:ph type="sldNum" sz="quarter" idx="10"/>
          </p:nvPr>
        </p:nvSpPr>
        <p:spPr/>
        <p:txBody>
          <a:bodyPr/>
          <a:lstStyle/>
          <a:p>
            <a:fld id="{97F93C80-81E2-4D16-87DE-BDBC6BA378CD}" type="slidenum">
              <a:rPr kumimoji="1" lang="ja-JP" altLang="en-US" smtClean="0"/>
              <a:t>21</a:t>
            </a:fld>
            <a:endParaRPr kumimoji="1" lang="ja-JP" altLang="en-US" dirty="0"/>
          </a:p>
        </p:txBody>
      </p:sp>
    </p:spTree>
    <p:extLst>
      <p:ext uri="{BB962C8B-B14F-4D97-AF65-F5344CB8AC3E}">
        <p14:creationId xmlns:p14="http://schemas.microsoft.com/office/powerpoint/2010/main" val="3461973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れらの一連のパフォーマンスによって、ロータリアンは多くの労力と経費を費やしました。しかしそれによってロータリーが、コスト・パフォーマンスの見地から、どのくらい、効率の高いイメージアップを図れたかは不明です。</a:t>
            </a:r>
          </a:p>
          <a:p>
            <a:r>
              <a:rPr kumimoji="1" lang="ja-JP" altLang="en-US" dirty="0" smtClean="0"/>
              <a:t>宣伝をすれば商品は売れるでしょう。しかし、宣伝によってロータリーの職業奉仕の理念を伝えることは不可能なのです。</a:t>
            </a:r>
            <a:endParaRPr kumimoji="1" lang="ja-JP" altLang="en-US" dirty="0"/>
          </a:p>
        </p:txBody>
      </p:sp>
      <p:sp>
        <p:nvSpPr>
          <p:cNvPr id="4" name="スライド番号プレースホルダー 3"/>
          <p:cNvSpPr>
            <a:spLocks noGrp="1"/>
          </p:cNvSpPr>
          <p:nvPr>
            <p:ph type="sldNum" sz="quarter" idx="10"/>
          </p:nvPr>
        </p:nvSpPr>
        <p:spPr/>
        <p:txBody>
          <a:bodyPr/>
          <a:lstStyle/>
          <a:p>
            <a:fld id="{97F93C80-81E2-4D16-87DE-BDBC6BA378CD}" type="slidenum">
              <a:rPr kumimoji="1" lang="ja-JP" altLang="en-US" smtClean="0"/>
              <a:t>22</a:t>
            </a:fld>
            <a:endParaRPr kumimoji="1" lang="ja-JP" altLang="en-US" dirty="0"/>
          </a:p>
        </p:txBody>
      </p:sp>
    </p:spTree>
    <p:extLst>
      <p:ext uri="{BB962C8B-B14F-4D97-AF65-F5344CB8AC3E}">
        <p14:creationId xmlns:p14="http://schemas.microsoft.com/office/powerpoint/2010/main" val="23835902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規定審議会には毎回のように</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 He profits most who serves best </a:t>
            </a:r>
            <a:r>
              <a:rPr kumimoji="1" lang="ja-JP" altLang="ja-JP" sz="1200" kern="1200" dirty="0" smtClean="0">
                <a:solidFill>
                  <a:schemeClr val="tx1"/>
                </a:solidFill>
                <a:effectLst/>
                <a:latin typeface="+mn-lt"/>
                <a:ea typeface="+mn-ea"/>
                <a:cs typeface="+mn-cs"/>
              </a:rPr>
              <a:t>」</a:t>
            </a:r>
            <a:r>
              <a:rPr kumimoji="1" lang="ja-JP" altLang="en-US" sz="1200" kern="1200" dirty="0" smtClean="0">
                <a:solidFill>
                  <a:schemeClr val="tx1"/>
                </a:solidFill>
                <a:effectLst/>
                <a:latin typeface="+mn-lt"/>
                <a:ea typeface="+mn-ea"/>
                <a:cs typeface="+mn-cs"/>
              </a:rPr>
              <a:t>を廃止する決議案が上程されますが、その都度危ない橋を渡りながら、今日に至っています。多数決という極めて低俗な判定に委ねているので、薄氷を踏む思いで、規定審議会を見守らざるを得ません。</a:t>
            </a:r>
          </a:p>
          <a:p>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 Service above self </a:t>
            </a:r>
            <a:r>
              <a:rPr kumimoji="1" lang="ja-JP" altLang="ja-JP" sz="1200" kern="1200" dirty="0" smtClean="0">
                <a:solidFill>
                  <a:schemeClr val="tx1"/>
                </a:solidFill>
                <a:effectLst/>
                <a:latin typeface="+mn-lt"/>
                <a:ea typeface="+mn-ea"/>
                <a:cs typeface="+mn-cs"/>
              </a:rPr>
              <a:t>」</a:t>
            </a:r>
            <a:r>
              <a:rPr kumimoji="1" lang="ja-JP" altLang="en-US" sz="1200" kern="1200" dirty="0" smtClean="0">
                <a:solidFill>
                  <a:schemeClr val="tx1"/>
                </a:solidFill>
                <a:effectLst/>
                <a:latin typeface="+mn-lt"/>
                <a:ea typeface="+mn-ea"/>
                <a:cs typeface="+mn-cs"/>
              </a:rPr>
              <a:t>　という詠み人知らず、意味不明のモットーは、今やロータリーの正式なモットーとして、</a:t>
            </a:r>
            <a:r>
              <a:rPr kumimoji="1" lang="ja-JP" altLang="ja-JP" sz="1200" kern="1200" dirty="0" smtClean="0">
                <a:solidFill>
                  <a:schemeClr val="tx1"/>
                </a:solidFill>
                <a:effectLst/>
                <a:latin typeface="+mn-lt"/>
                <a:ea typeface="+mn-ea"/>
                <a:cs typeface="+mn-cs"/>
              </a:rPr>
              <a:t>人道的奉仕活動を主流とするボランティア</a:t>
            </a:r>
            <a:r>
              <a:rPr kumimoji="1" lang="ja-JP" altLang="en-US" sz="1200" kern="1200" dirty="0" smtClean="0">
                <a:solidFill>
                  <a:schemeClr val="tx1"/>
                </a:solidFill>
                <a:effectLst/>
                <a:latin typeface="+mn-lt"/>
                <a:ea typeface="+mn-ea"/>
                <a:cs typeface="+mn-cs"/>
              </a:rPr>
              <a:t>組織として、健在ぶりを発揮しています。</a:t>
            </a:r>
          </a:p>
          <a:p>
            <a:r>
              <a:rPr kumimoji="1" lang="ja-JP" altLang="en-US" sz="1200" kern="1200" dirty="0" smtClean="0">
                <a:solidFill>
                  <a:schemeClr val="tx1"/>
                </a:solidFill>
                <a:effectLst/>
                <a:latin typeface="+mn-lt"/>
                <a:ea typeface="+mn-ea"/>
                <a:cs typeface="+mn-cs"/>
              </a:rPr>
              <a:t>もはや</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 He profits most who serves best </a:t>
            </a:r>
            <a:r>
              <a:rPr kumimoji="1" lang="ja-JP" altLang="ja-JP" sz="1200" kern="1200" dirty="0" smtClean="0">
                <a:solidFill>
                  <a:schemeClr val="tx1"/>
                </a:solidFill>
                <a:effectLst/>
                <a:latin typeface="+mn-lt"/>
                <a:ea typeface="+mn-ea"/>
                <a:cs typeface="+mn-cs"/>
              </a:rPr>
              <a:t>」</a:t>
            </a:r>
            <a:r>
              <a:rPr kumimoji="1" lang="ja-JP" altLang="en-US" sz="1200" kern="1200" dirty="0" smtClean="0">
                <a:solidFill>
                  <a:schemeClr val="tx1"/>
                </a:solidFill>
                <a:effectLst/>
                <a:latin typeface="+mn-lt"/>
                <a:ea typeface="+mn-ea"/>
                <a:cs typeface="+mn-cs"/>
              </a:rPr>
              <a:t>や職業奉仕はその片鱗すら見ることはありません。</a:t>
            </a:r>
          </a:p>
          <a:p>
            <a:endParaRPr kumimoji="1" lang="ja-JP" altLang="en-US"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ここで私たちが再確認しなければならないことは、ロータリアン同士の取引に価格等の特別の配慮を求めることが不公正な取引であって、優秀な技術や信用を持つロータリアンの企業と積極的に公正な取引をすることは大いに奨励すべきであるということです。ラビンドラン会長エレクトの言葉の逆手を取って、ロータリアン同士の校正な取引を積極的に進めてください。ロータリアン以外の優良企業もこのサークルに加わればさらに大きな地元への貢献につながるでしょう。　　</a:t>
            </a:r>
            <a:endParaRPr kumimoji="1" lang="en-US" altLang="ja-JP" sz="1200" kern="1200" dirty="0" smtClean="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97F93C80-81E2-4D16-87DE-BDBC6BA378CD}" type="slidenum">
              <a:rPr kumimoji="1" lang="ja-JP" altLang="en-US" smtClean="0"/>
              <a:t>23</a:t>
            </a:fld>
            <a:endParaRPr kumimoji="1" lang="ja-JP" altLang="en-US" dirty="0"/>
          </a:p>
        </p:txBody>
      </p:sp>
    </p:spTree>
    <p:extLst>
      <p:ext uri="{BB962C8B-B14F-4D97-AF65-F5344CB8AC3E}">
        <p14:creationId xmlns:p14="http://schemas.microsoft.com/office/powerpoint/2010/main" val="21614766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dirty="0" smtClean="0">
                <a:solidFill>
                  <a:schemeClr val="tx1"/>
                </a:solidFill>
                <a:effectLst/>
                <a:latin typeface="+mn-lt"/>
                <a:ea typeface="+mn-ea"/>
                <a:cs typeface="+mn-cs"/>
              </a:rPr>
              <a:t>どん底の状態にある</a:t>
            </a:r>
            <a:r>
              <a:rPr kumimoji="1" lang="en-US" altLang="ja-JP" sz="1200" kern="1200" dirty="0" smtClean="0">
                <a:solidFill>
                  <a:schemeClr val="tx1"/>
                </a:solidFill>
                <a:effectLst/>
                <a:latin typeface="+mn-lt"/>
                <a:ea typeface="+mn-ea"/>
                <a:cs typeface="+mn-cs"/>
              </a:rPr>
              <a:t>RI</a:t>
            </a:r>
            <a:r>
              <a:rPr kumimoji="1" lang="ja-JP" altLang="en-US" sz="1200" kern="1200" dirty="0" smtClean="0">
                <a:solidFill>
                  <a:schemeClr val="tx1"/>
                </a:solidFill>
                <a:effectLst/>
                <a:latin typeface="+mn-lt"/>
                <a:ea typeface="+mn-ea"/>
                <a:cs typeface="+mn-cs"/>
              </a:rPr>
              <a:t>はさておいて、</a:t>
            </a:r>
            <a:r>
              <a:rPr kumimoji="1" lang="ja-JP" altLang="ja-JP" sz="1200" kern="1200" dirty="0" smtClean="0">
                <a:solidFill>
                  <a:schemeClr val="tx1"/>
                </a:solidFill>
                <a:effectLst/>
                <a:latin typeface="+mn-lt"/>
                <a:ea typeface="+mn-ea"/>
                <a:cs typeface="+mn-cs"/>
              </a:rPr>
              <a:t>ロータリーの真の存在価値を</a:t>
            </a:r>
            <a:r>
              <a:rPr kumimoji="1" lang="ja-JP" altLang="en-US" sz="1200" kern="1200" dirty="0" smtClean="0">
                <a:solidFill>
                  <a:schemeClr val="tx1"/>
                </a:solidFill>
                <a:effectLst/>
                <a:latin typeface="+mn-lt"/>
                <a:ea typeface="+mn-ea"/>
                <a:cs typeface="+mn-cs"/>
              </a:rPr>
              <a:t>発揮しよう</a:t>
            </a:r>
            <a:r>
              <a:rPr kumimoji="1" lang="ja-JP" altLang="ja-JP" sz="1200" kern="1200" dirty="0" smtClean="0">
                <a:solidFill>
                  <a:schemeClr val="tx1"/>
                </a:solidFill>
                <a:effectLst/>
                <a:latin typeface="+mn-lt"/>
                <a:ea typeface="+mn-ea"/>
                <a:cs typeface="+mn-cs"/>
              </a:rPr>
              <a:t>と思うのならば、それは</a:t>
            </a:r>
            <a:r>
              <a:rPr kumimoji="1" lang="en-US" altLang="ja-JP" sz="1200" kern="1200" dirty="0" smtClean="0">
                <a:solidFill>
                  <a:schemeClr val="tx1"/>
                </a:solidFill>
                <a:effectLst/>
                <a:latin typeface="+mn-lt"/>
                <a:ea typeface="+mn-ea"/>
                <a:cs typeface="+mn-cs"/>
              </a:rPr>
              <a:t>1908</a:t>
            </a:r>
            <a:r>
              <a:rPr kumimoji="1" lang="ja-JP" altLang="en-US" sz="1200" kern="1200" dirty="0" smtClean="0">
                <a:solidFill>
                  <a:schemeClr val="tx1"/>
                </a:solidFill>
                <a:effectLst/>
                <a:latin typeface="+mn-lt"/>
                <a:ea typeface="+mn-ea"/>
                <a:cs typeface="+mn-cs"/>
              </a:rPr>
              <a:t>年の段階から、シェルドンによって</a:t>
            </a:r>
            <a:r>
              <a:rPr kumimoji="1" lang="ja-JP" altLang="ja-JP" sz="1200" kern="1200" dirty="0" smtClean="0">
                <a:solidFill>
                  <a:schemeClr val="tx1"/>
                </a:solidFill>
                <a:effectLst/>
                <a:latin typeface="+mn-lt"/>
                <a:ea typeface="+mn-ea"/>
                <a:cs typeface="+mn-cs"/>
              </a:rPr>
              <a:t>経営学を</a:t>
            </a:r>
            <a:r>
              <a:rPr kumimoji="1" lang="ja-JP" altLang="en-US" sz="1200" kern="1200" dirty="0" smtClean="0">
                <a:solidFill>
                  <a:schemeClr val="tx1"/>
                </a:solidFill>
                <a:effectLst/>
                <a:latin typeface="+mn-lt"/>
                <a:ea typeface="+mn-ea"/>
                <a:cs typeface="+mn-cs"/>
              </a:rPr>
              <a:t>導入されて</a:t>
            </a:r>
            <a:r>
              <a:rPr kumimoji="1" lang="ja-JP" altLang="ja-JP" sz="1200" kern="1200" dirty="0" smtClean="0">
                <a:solidFill>
                  <a:schemeClr val="tx1"/>
                </a:solidFill>
                <a:effectLst/>
                <a:latin typeface="+mn-lt"/>
                <a:ea typeface="+mn-ea"/>
                <a:cs typeface="+mn-cs"/>
              </a:rPr>
              <a:t>構築された</a:t>
            </a:r>
            <a:r>
              <a:rPr kumimoji="1" lang="ja-JP" altLang="en-US" sz="1200" kern="1200" dirty="0" smtClean="0">
                <a:solidFill>
                  <a:schemeClr val="tx1"/>
                </a:solidFill>
                <a:effectLst/>
                <a:latin typeface="+mn-lt"/>
                <a:ea typeface="+mn-ea"/>
                <a:cs typeface="+mn-cs"/>
              </a:rPr>
              <a:t>組織</a:t>
            </a:r>
            <a:r>
              <a:rPr kumimoji="1" lang="ja-JP" altLang="ja-JP" sz="1200" kern="1200" dirty="0" smtClean="0">
                <a:solidFill>
                  <a:schemeClr val="tx1"/>
                </a:solidFill>
                <a:effectLst/>
                <a:latin typeface="+mn-lt"/>
                <a:ea typeface="+mn-ea"/>
                <a:cs typeface="+mn-cs"/>
              </a:rPr>
              <a:t>であることを理解し、「</a:t>
            </a:r>
            <a:r>
              <a:rPr kumimoji="1" lang="en-US" altLang="ja-JP" sz="1200" kern="1200" dirty="0" smtClean="0">
                <a:solidFill>
                  <a:schemeClr val="tx1"/>
                </a:solidFill>
                <a:effectLst/>
                <a:latin typeface="+mn-lt"/>
                <a:ea typeface="+mn-ea"/>
                <a:cs typeface="+mn-cs"/>
              </a:rPr>
              <a:t> </a:t>
            </a:r>
            <a:r>
              <a:rPr kumimoji="1" lang="en-US" altLang="ja-JP" sz="1200" kern="1200" dirty="0" err="1" smtClean="0">
                <a:solidFill>
                  <a:schemeClr val="tx1"/>
                </a:solidFill>
                <a:effectLst/>
                <a:latin typeface="+mn-lt"/>
                <a:ea typeface="+mn-ea"/>
                <a:cs typeface="+mn-cs"/>
              </a:rPr>
              <a:t>Sheldonism</a:t>
            </a:r>
            <a:r>
              <a:rPr kumimoji="1" lang="en-US" altLang="ja-JP"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」の奉仕理念のもとで、</a:t>
            </a:r>
            <a:r>
              <a:rPr kumimoji="1" lang="ja-JP" altLang="en-US" sz="1200" kern="1200" dirty="0" smtClean="0">
                <a:solidFill>
                  <a:schemeClr val="tx1"/>
                </a:solidFill>
                <a:effectLst/>
                <a:latin typeface="+mn-lt"/>
                <a:ea typeface="+mn-ea"/>
                <a:cs typeface="+mn-cs"/>
              </a:rPr>
              <a:t>重責を担った</a:t>
            </a:r>
            <a:r>
              <a:rPr kumimoji="1" lang="ja-JP" altLang="ja-JP" sz="1200" kern="1200" dirty="0" smtClean="0">
                <a:solidFill>
                  <a:schemeClr val="tx1"/>
                </a:solidFill>
                <a:effectLst/>
                <a:latin typeface="+mn-lt"/>
                <a:ea typeface="+mn-ea"/>
                <a:cs typeface="+mn-cs"/>
              </a:rPr>
              <a:t>経営学の専門家集団として原点回帰に励むべきであることを理解</a:t>
            </a:r>
            <a:r>
              <a:rPr kumimoji="1" lang="ja-JP" altLang="en-US" sz="1200" kern="1200" dirty="0" smtClean="0">
                <a:solidFill>
                  <a:schemeClr val="tx1"/>
                </a:solidFill>
                <a:effectLst/>
                <a:latin typeface="+mn-lt"/>
                <a:ea typeface="+mn-ea"/>
                <a:cs typeface="+mn-cs"/>
              </a:rPr>
              <a:t>しなければ</a:t>
            </a:r>
            <a:r>
              <a:rPr kumimoji="1" lang="ja-JP" altLang="ja-JP" sz="1200" kern="1200" dirty="0" smtClean="0">
                <a:solidFill>
                  <a:schemeClr val="tx1"/>
                </a:solidFill>
                <a:effectLst/>
                <a:latin typeface="+mn-lt"/>
                <a:ea typeface="+mn-ea"/>
                <a:cs typeface="+mn-cs"/>
              </a:rPr>
              <a:t>ならないのです。</a:t>
            </a:r>
          </a:p>
          <a:p>
            <a:r>
              <a:rPr kumimoji="1" lang="ja-JP" altLang="ja-JP" sz="1200" kern="1200" dirty="0" smtClean="0">
                <a:solidFill>
                  <a:schemeClr val="tx1"/>
                </a:solidFill>
                <a:effectLst/>
                <a:latin typeface="+mn-lt"/>
                <a:ea typeface="+mn-ea"/>
                <a:cs typeface="+mn-cs"/>
              </a:rPr>
              <a:t>正しく職業奉仕を実践することによって得た利益を、ボランティア活動の原資にするのならいざ知らず、異なった目的で設立した団体を募金活動や人道的奉仕活動の実践活動に使うのはいささか無理があり</a:t>
            </a:r>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何れの日に</a:t>
            </a:r>
            <a:r>
              <a:rPr kumimoji="1" lang="ja-JP" altLang="ja-JP" sz="1200" kern="1200" dirty="0" err="1" smtClean="0">
                <a:solidFill>
                  <a:schemeClr val="tx1"/>
                </a:solidFill>
                <a:effectLst/>
                <a:latin typeface="+mn-lt"/>
                <a:ea typeface="+mn-ea"/>
                <a:cs typeface="+mn-cs"/>
              </a:rPr>
              <a:t>か</a:t>
            </a:r>
            <a:r>
              <a:rPr kumimoji="1" lang="ja-JP" altLang="en-US" sz="1200" kern="1200" dirty="0" smtClean="0">
                <a:solidFill>
                  <a:schemeClr val="tx1"/>
                </a:solidFill>
                <a:effectLst/>
                <a:latin typeface="+mn-lt"/>
                <a:ea typeface="+mn-ea"/>
                <a:cs typeface="+mn-cs"/>
              </a:rPr>
              <a:t>先行の専門団体に功績を譲る事態に陥ることは明白です。</a:t>
            </a:r>
          </a:p>
          <a:p>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 He profits most who serves best </a:t>
            </a:r>
            <a:r>
              <a:rPr kumimoji="1" lang="ja-JP" altLang="ja-JP" sz="1200" kern="1200" dirty="0" smtClean="0">
                <a:solidFill>
                  <a:schemeClr val="tx1"/>
                </a:solidFill>
                <a:effectLst/>
                <a:latin typeface="+mn-lt"/>
                <a:ea typeface="+mn-ea"/>
                <a:cs typeface="+mn-cs"/>
              </a:rPr>
              <a:t>」はロータリーという狭い社会に</a:t>
            </a:r>
            <a:r>
              <a:rPr kumimoji="1" lang="ja-JP" altLang="en-US" sz="1200" kern="1200" dirty="0" smtClean="0">
                <a:solidFill>
                  <a:schemeClr val="tx1"/>
                </a:solidFill>
                <a:effectLst/>
                <a:latin typeface="+mn-lt"/>
                <a:ea typeface="+mn-ea"/>
                <a:cs typeface="+mn-cs"/>
              </a:rPr>
              <a:t>のみ</a:t>
            </a:r>
            <a:r>
              <a:rPr kumimoji="1" lang="ja-JP" altLang="ja-JP" sz="1200" kern="1200" dirty="0" smtClean="0">
                <a:solidFill>
                  <a:schemeClr val="tx1"/>
                </a:solidFill>
                <a:effectLst/>
                <a:latin typeface="+mn-lt"/>
                <a:ea typeface="+mn-ea"/>
                <a:cs typeface="+mn-cs"/>
              </a:rPr>
              <a:t>留</a:t>
            </a:r>
            <a:r>
              <a:rPr kumimoji="1" lang="ja-JP" altLang="en-US" sz="1200" kern="1200" dirty="0" smtClean="0">
                <a:solidFill>
                  <a:schemeClr val="tx1"/>
                </a:solidFill>
                <a:effectLst/>
                <a:latin typeface="+mn-lt"/>
                <a:ea typeface="+mn-ea"/>
                <a:cs typeface="+mn-cs"/>
              </a:rPr>
              <a:t>まる</a:t>
            </a:r>
            <a:r>
              <a:rPr kumimoji="1" lang="ja-JP" altLang="ja-JP" sz="1200" kern="1200" dirty="0" smtClean="0">
                <a:solidFill>
                  <a:schemeClr val="tx1"/>
                </a:solidFill>
                <a:effectLst/>
                <a:latin typeface="+mn-lt"/>
                <a:ea typeface="+mn-ea"/>
                <a:cs typeface="+mn-cs"/>
              </a:rPr>
              <a:t>モットーではありません。経営学の原点として、広く経済</a:t>
            </a:r>
            <a:r>
              <a:rPr kumimoji="1" lang="ja-JP" altLang="en-US" sz="1200" kern="1200" dirty="0" smtClean="0">
                <a:solidFill>
                  <a:schemeClr val="tx1"/>
                </a:solidFill>
                <a:effectLst/>
                <a:latin typeface="+mn-lt"/>
                <a:ea typeface="+mn-ea"/>
                <a:cs typeface="+mn-cs"/>
              </a:rPr>
              <a:t>界全体</a:t>
            </a:r>
            <a:r>
              <a:rPr kumimoji="1" lang="ja-JP" altLang="ja-JP" sz="1200" kern="1200" dirty="0" smtClean="0">
                <a:solidFill>
                  <a:schemeClr val="tx1"/>
                </a:solidFill>
                <a:effectLst/>
                <a:latin typeface="+mn-lt"/>
                <a:ea typeface="+mn-ea"/>
                <a:cs typeface="+mn-cs"/>
              </a:rPr>
              <a:t>に浸透させるべきモットーです。</a:t>
            </a:r>
          </a:p>
          <a:p>
            <a:r>
              <a:rPr kumimoji="1" lang="ja-JP" altLang="ja-JP" sz="1200" kern="1200" dirty="0" smtClean="0">
                <a:solidFill>
                  <a:schemeClr val="tx1"/>
                </a:solidFill>
                <a:effectLst/>
                <a:latin typeface="+mn-lt"/>
                <a:ea typeface="+mn-ea"/>
                <a:cs typeface="+mn-cs"/>
              </a:rPr>
              <a:t>今そこまで迫ってきている、</a:t>
            </a:r>
            <a:r>
              <a:rPr kumimoji="1" lang="ja-JP" altLang="en-US" sz="1200" kern="1200" dirty="0" smtClean="0">
                <a:solidFill>
                  <a:schemeClr val="tx1"/>
                </a:solidFill>
                <a:effectLst/>
                <a:latin typeface="+mn-lt"/>
                <a:ea typeface="+mn-ea"/>
                <a:cs typeface="+mn-cs"/>
              </a:rPr>
              <a:t>新しい修正資本主義の亜流とも言える、</a:t>
            </a:r>
            <a:r>
              <a:rPr kumimoji="1" lang="ja-JP" altLang="ja-JP" sz="1200" kern="1200" dirty="0" smtClean="0">
                <a:solidFill>
                  <a:schemeClr val="tx1"/>
                </a:solidFill>
                <a:effectLst/>
                <a:latin typeface="+mn-lt"/>
                <a:ea typeface="+mn-ea"/>
                <a:cs typeface="+mn-cs"/>
              </a:rPr>
              <a:t>新自由主義に打ち勝つためにも、さらに「</a:t>
            </a:r>
            <a:r>
              <a:rPr kumimoji="1" lang="en-US" altLang="ja-JP" sz="1200" kern="1200" dirty="0" smtClean="0">
                <a:solidFill>
                  <a:schemeClr val="tx1"/>
                </a:solidFill>
                <a:effectLst/>
                <a:latin typeface="+mn-lt"/>
                <a:ea typeface="+mn-ea"/>
                <a:cs typeface="+mn-cs"/>
              </a:rPr>
              <a:t> </a:t>
            </a:r>
            <a:r>
              <a:rPr kumimoji="1" lang="en-US" altLang="ja-JP" sz="1200" kern="1200" dirty="0" err="1" smtClean="0">
                <a:solidFill>
                  <a:schemeClr val="tx1"/>
                </a:solidFill>
                <a:effectLst/>
                <a:latin typeface="+mn-lt"/>
                <a:ea typeface="+mn-ea"/>
                <a:cs typeface="+mn-cs"/>
              </a:rPr>
              <a:t>Sheldonism</a:t>
            </a:r>
            <a:r>
              <a:rPr kumimoji="1" lang="en-US" altLang="ja-JP"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」の奉仕理念をリニューアルして、より強固なものに</a:t>
            </a:r>
            <a:r>
              <a:rPr kumimoji="1" lang="ja-JP" altLang="en-US" sz="1200" kern="1200" dirty="0" smtClean="0">
                <a:solidFill>
                  <a:schemeClr val="tx1"/>
                </a:solidFill>
                <a:effectLst/>
                <a:latin typeface="+mn-lt"/>
                <a:ea typeface="+mn-ea"/>
                <a:cs typeface="+mn-cs"/>
              </a:rPr>
              <a:t>再構築</a:t>
            </a:r>
            <a:r>
              <a:rPr kumimoji="1" lang="ja-JP" altLang="ja-JP" sz="1200" kern="1200" dirty="0" smtClean="0">
                <a:solidFill>
                  <a:schemeClr val="tx1"/>
                </a:solidFill>
                <a:effectLst/>
                <a:latin typeface="+mn-lt"/>
                <a:ea typeface="+mn-ea"/>
                <a:cs typeface="+mn-cs"/>
              </a:rPr>
              <a:t>していく必要があります</a:t>
            </a:r>
            <a:r>
              <a:rPr kumimoji="1" lang="ja-JP" altLang="en-US" sz="1200" kern="1200" dirty="0" smtClean="0">
                <a:solidFill>
                  <a:schemeClr val="tx1"/>
                </a:solidFill>
                <a:effectLst/>
                <a:latin typeface="+mn-lt"/>
                <a:ea typeface="+mn-ea"/>
                <a:cs typeface="+mn-cs"/>
              </a:rPr>
              <a:t>。</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　社会のニーズに応えるためには「</a:t>
            </a:r>
            <a:r>
              <a:rPr kumimoji="1" lang="en-US" altLang="ja-JP" sz="1200" kern="1200" dirty="0" smtClean="0">
                <a:solidFill>
                  <a:schemeClr val="tx1"/>
                </a:solidFill>
                <a:effectLst/>
                <a:latin typeface="+mn-lt"/>
                <a:ea typeface="+mn-ea"/>
                <a:cs typeface="+mn-cs"/>
              </a:rPr>
              <a:t> Service above self </a:t>
            </a:r>
            <a:r>
              <a:rPr kumimoji="1" lang="ja-JP" altLang="ja-JP" sz="1200" kern="1200" dirty="0" smtClean="0">
                <a:solidFill>
                  <a:schemeClr val="tx1"/>
                </a:solidFill>
                <a:effectLst/>
                <a:latin typeface="+mn-lt"/>
                <a:ea typeface="+mn-ea"/>
                <a:cs typeface="+mn-cs"/>
              </a:rPr>
              <a:t>」は欠かすことのできない実践哲学</a:t>
            </a:r>
            <a:r>
              <a:rPr kumimoji="1" lang="ja-JP" altLang="en-US" sz="1200" kern="1200" dirty="0" smtClean="0">
                <a:solidFill>
                  <a:schemeClr val="tx1"/>
                </a:solidFill>
                <a:effectLst/>
                <a:latin typeface="+mn-lt"/>
                <a:ea typeface="+mn-ea"/>
                <a:cs typeface="+mn-cs"/>
              </a:rPr>
              <a:t>かもしれません</a:t>
            </a:r>
            <a:r>
              <a:rPr kumimoji="1" lang="ja-JP" altLang="ja-JP" sz="1200" kern="1200" dirty="0" smtClean="0">
                <a:solidFill>
                  <a:schemeClr val="tx1"/>
                </a:solidFill>
                <a:effectLst/>
                <a:latin typeface="+mn-lt"/>
                <a:ea typeface="+mn-ea"/>
                <a:cs typeface="+mn-cs"/>
              </a:rPr>
              <a:t>。しかし、この「他人のことを思い遣り、他人のために尽くす活動」も、「</a:t>
            </a:r>
            <a:r>
              <a:rPr kumimoji="1" lang="en-US" altLang="ja-JP" sz="1200" kern="1200" dirty="0" smtClean="0">
                <a:solidFill>
                  <a:schemeClr val="tx1"/>
                </a:solidFill>
                <a:effectLst/>
                <a:latin typeface="+mn-lt"/>
                <a:ea typeface="+mn-ea"/>
                <a:cs typeface="+mn-cs"/>
              </a:rPr>
              <a:t> He profits most who serves best </a:t>
            </a:r>
            <a:r>
              <a:rPr kumimoji="1" lang="ja-JP" altLang="ja-JP" sz="1200" kern="1200" dirty="0" smtClean="0">
                <a:solidFill>
                  <a:schemeClr val="tx1"/>
                </a:solidFill>
                <a:effectLst/>
                <a:latin typeface="+mn-lt"/>
                <a:ea typeface="+mn-ea"/>
                <a:cs typeface="+mn-cs"/>
              </a:rPr>
              <a:t>」という</a:t>
            </a:r>
            <a:r>
              <a:rPr kumimoji="1" lang="ja-JP" altLang="en-US" sz="1200" kern="1200" dirty="0" smtClean="0">
                <a:solidFill>
                  <a:schemeClr val="tx1"/>
                </a:solidFill>
                <a:effectLst/>
                <a:latin typeface="+mn-lt"/>
                <a:ea typeface="+mn-ea"/>
                <a:cs typeface="+mn-cs"/>
              </a:rPr>
              <a:t>真の</a:t>
            </a:r>
            <a:r>
              <a:rPr kumimoji="1" lang="ja-JP" altLang="ja-JP" sz="1200" kern="1200" dirty="0" smtClean="0">
                <a:solidFill>
                  <a:schemeClr val="tx1"/>
                </a:solidFill>
                <a:effectLst/>
                <a:latin typeface="+mn-lt"/>
                <a:ea typeface="+mn-ea"/>
                <a:cs typeface="+mn-cs"/>
              </a:rPr>
              <a:t>勇者が存在してこそ、初めて本領</a:t>
            </a:r>
            <a:r>
              <a:rPr kumimoji="1" lang="ja-JP" altLang="en-US" sz="1200" kern="1200" dirty="0" smtClean="0">
                <a:solidFill>
                  <a:schemeClr val="tx1"/>
                </a:solidFill>
                <a:effectLst/>
                <a:latin typeface="+mn-lt"/>
                <a:ea typeface="+mn-ea"/>
                <a:cs typeface="+mn-cs"/>
              </a:rPr>
              <a:t>が</a:t>
            </a:r>
            <a:r>
              <a:rPr kumimoji="1" lang="ja-JP" altLang="ja-JP" sz="1200" kern="1200" dirty="0" smtClean="0">
                <a:solidFill>
                  <a:schemeClr val="tx1"/>
                </a:solidFill>
                <a:effectLst/>
                <a:latin typeface="+mn-lt"/>
                <a:ea typeface="+mn-ea"/>
                <a:cs typeface="+mn-cs"/>
              </a:rPr>
              <a:t>発揮できる</a:t>
            </a:r>
            <a:r>
              <a:rPr kumimoji="1" lang="ja-JP" altLang="en-US" sz="1200" kern="1200" dirty="0" smtClean="0">
                <a:solidFill>
                  <a:schemeClr val="tx1"/>
                </a:solidFill>
                <a:effectLst/>
                <a:latin typeface="+mn-lt"/>
                <a:ea typeface="+mn-ea"/>
                <a:cs typeface="+mn-cs"/>
              </a:rPr>
              <a:t>サブ・モットーに過ぎないの</a:t>
            </a:r>
            <a:r>
              <a:rPr kumimoji="1" lang="ja-JP" altLang="ja-JP" sz="1200" kern="1200" dirty="0" smtClean="0">
                <a:solidFill>
                  <a:schemeClr val="tx1"/>
                </a:solidFill>
                <a:effectLst/>
                <a:latin typeface="+mn-lt"/>
                <a:ea typeface="+mn-ea"/>
                <a:cs typeface="+mn-cs"/>
              </a:rPr>
              <a:t>で</a:t>
            </a:r>
            <a:r>
              <a:rPr kumimoji="1" lang="ja-JP" altLang="en-US" sz="1200" kern="1200" dirty="0" smtClean="0">
                <a:solidFill>
                  <a:schemeClr val="tx1"/>
                </a:solidFill>
                <a:effectLst/>
                <a:latin typeface="+mn-lt"/>
                <a:ea typeface="+mn-ea"/>
                <a:cs typeface="+mn-cs"/>
              </a:rPr>
              <a:t>はないでしょうか</a:t>
            </a:r>
            <a:r>
              <a:rPr kumimoji="1" lang="ja-JP" altLang="ja-JP" sz="1200" kern="1200" dirty="0" smtClean="0">
                <a:solidFill>
                  <a:schemeClr val="tx1"/>
                </a:solidFill>
                <a:effectLst/>
                <a:latin typeface="+mn-lt"/>
                <a:ea typeface="+mn-ea"/>
                <a:cs typeface="+mn-cs"/>
              </a:rPr>
              <a:t>。</a:t>
            </a:r>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97F93C80-81E2-4D16-87DE-BDBC6BA378CD}" type="slidenum">
              <a:rPr kumimoji="1" lang="ja-JP" altLang="en-US" smtClean="0"/>
              <a:t>24</a:t>
            </a:fld>
            <a:endParaRPr kumimoji="1" lang="ja-JP" altLang="en-US" dirty="0"/>
          </a:p>
        </p:txBody>
      </p:sp>
    </p:spTree>
    <p:extLst>
      <p:ext uri="{BB962C8B-B14F-4D97-AF65-F5344CB8AC3E}">
        <p14:creationId xmlns:p14="http://schemas.microsoft.com/office/powerpoint/2010/main" val="13629037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smtClean="0">
                <a:solidFill>
                  <a:schemeClr val="tx1"/>
                </a:solidFill>
                <a:effectLst/>
                <a:latin typeface="+mn-lt"/>
                <a:ea typeface="+mn-ea"/>
                <a:cs typeface="+mn-cs"/>
              </a:rPr>
              <a:t>20</a:t>
            </a:r>
            <a:r>
              <a:rPr kumimoji="1" lang="ja-JP" altLang="ja-JP" sz="1200" kern="1200" dirty="0" smtClean="0">
                <a:solidFill>
                  <a:schemeClr val="tx1"/>
                </a:solidFill>
                <a:effectLst/>
                <a:latin typeface="+mn-lt"/>
                <a:ea typeface="+mn-ea"/>
                <a:cs typeface="+mn-cs"/>
              </a:rPr>
              <a:t>世紀の初頭は、長く続いた古い形の資本主義、すなわち資本家が労働者を搾取することによって利益を得るという考え方が将に終焉を迎えようとしている</a:t>
            </a:r>
            <a:r>
              <a:rPr kumimoji="1" lang="ja-JP" altLang="en-US" sz="1200" kern="1200" dirty="0" smtClean="0">
                <a:solidFill>
                  <a:schemeClr val="tx1"/>
                </a:solidFill>
                <a:effectLst/>
                <a:latin typeface="+mn-lt"/>
                <a:ea typeface="+mn-ea"/>
                <a:cs typeface="+mn-cs"/>
              </a:rPr>
              <a:t>過渡期</a:t>
            </a:r>
            <a:r>
              <a:rPr kumimoji="1" lang="ja-JP" altLang="ja-JP" sz="1200" kern="1200" dirty="0" smtClean="0">
                <a:solidFill>
                  <a:schemeClr val="tx1"/>
                </a:solidFill>
                <a:effectLst/>
                <a:latin typeface="+mn-lt"/>
                <a:ea typeface="+mn-ea"/>
                <a:cs typeface="+mn-cs"/>
              </a:rPr>
              <a:t>でもありました。 </a:t>
            </a:r>
            <a:r>
              <a:rPr kumimoji="1" lang="ja-JP" altLang="en-US" sz="1200" kern="1200" dirty="0" smtClean="0">
                <a:solidFill>
                  <a:schemeClr val="tx1"/>
                </a:solidFill>
                <a:effectLst/>
                <a:latin typeface="+mn-lt"/>
                <a:ea typeface="+mn-ea"/>
                <a:cs typeface="+mn-cs"/>
              </a:rPr>
              <a:t>産業革命による社会構造が大きく変化し、</a:t>
            </a:r>
            <a:r>
              <a:rPr kumimoji="1" lang="ja-JP" altLang="ja-JP" sz="1200" kern="1200" dirty="0" smtClean="0">
                <a:solidFill>
                  <a:schemeClr val="tx1"/>
                </a:solidFill>
                <a:effectLst/>
                <a:latin typeface="+mn-lt"/>
                <a:ea typeface="+mn-ea"/>
                <a:cs typeface="+mn-cs"/>
              </a:rPr>
              <a:t>本来ならば皆に幸せをもたらすはずの資本主義が、資本家と労働者の間で大きな格差を生み、</a:t>
            </a:r>
            <a:r>
              <a:rPr kumimoji="1" lang="ja-JP" altLang="en-US" sz="1200" kern="1200" dirty="0" smtClean="0">
                <a:solidFill>
                  <a:schemeClr val="tx1"/>
                </a:solidFill>
                <a:effectLst/>
                <a:latin typeface="+mn-lt"/>
                <a:ea typeface="+mn-ea"/>
                <a:cs typeface="+mn-cs"/>
              </a:rPr>
              <a:t>それが対立に発展して</a:t>
            </a:r>
            <a:r>
              <a:rPr kumimoji="1" lang="ja-JP" altLang="ja-JP" sz="1200" kern="1200" dirty="0" smtClean="0">
                <a:solidFill>
                  <a:schemeClr val="tx1"/>
                </a:solidFill>
                <a:effectLst/>
                <a:latin typeface="+mn-lt"/>
                <a:ea typeface="+mn-ea"/>
                <a:cs typeface="+mn-cs"/>
              </a:rPr>
              <a:t>一触即発の危機的状態に</a:t>
            </a:r>
            <a:r>
              <a:rPr kumimoji="1" lang="ja-JP" altLang="en-US" sz="1200" kern="1200" dirty="0" smtClean="0">
                <a:solidFill>
                  <a:schemeClr val="tx1"/>
                </a:solidFill>
                <a:effectLst/>
                <a:latin typeface="+mn-lt"/>
                <a:ea typeface="+mn-ea"/>
                <a:cs typeface="+mn-cs"/>
              </a:rPr>
              <a:t>あ</a:t>
            </a:r>
            <a:r>
              <a:rPr kumimoji="1" lang="ja-JP" altLang="ja-JP" sz="1200" kern="1200" dirty="0" smtClean="0">
                <a:solidFill>
                  <a:schemeClr val="tx1"/>
                </a:solidFill>
                <a:effectLst/>
                <a:latin typeface="+mn-lt"/>
                <a:ea typeface="+mn-ea"/>
                <a:cs typeface="+mn-cs"/>
              </a:rPr>
              <a:t>ったのです。</a:t>
            </a:r>
            <a:endParaRPr kumimoji="1" lang="ja-JP" alt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effectLst/>
                <a:latin typeface="+mn-lt"/>
                <a:ea typeface="+mn-ea"/>
                <a:cs typeface="+mn-cs"/>
              </a:rPr>
              <a:t>政治も経済も従来型の資本主義を継続できるのか、それとも社会主義や共産主義に転向すべきかの決断を迫られた時期でもありました。</a:t>
            </a:r>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smtClean="0">
                <a:solidFill>
                  <a:schemeClr val="tx1"/>
                </a:solidFill>
                <a:effectLst/>
                <a:latin typeface="+mn-lt"/>
                <a:ea typeface="+mn-ea"/>
                <a:cs typeface="+mn-cs"/>
              </a:rPr>
              <a:t>　</a:t>
            </a:r>
          </a:p>
          <a:p>
            <a:endParaRPr kumimoji="1" lang="ja-JP" altLang="en-US" dirty="0"/>
          </a:p>
        </p:txBody>
      </p:sp>
      <p:sp>
        <p:nvSpPr>
          <p:cNvPr id="4" name="スライド番号プレースホルダー 3"/>
          <p:cNvSpPr>
            <a:spLocks noGrp="1"/>
          </p:cNvSpPr>
          <p:nvPr>
            <p:ph type="sldNum" sz="quarter" idx="10"/>
          </p:nvPr>
        </p:nvSpPr>
        <p:spPr/>
        <p:txBody>
          <a:bodyPr/>
          <a:lstStyle/>
          <a:p>
            <a:fld id="{97F93C80-81E2-4D16-87DE-BDBC6BA378CD}" type="slidenum">
              <a:rPr kumimoji="1" lang="ja-JP" altLang="en-US" smtClean="0"/>
              <a:t>3</a:t>
            </a:fld>
            <a:endParaRPr kumimoji="1" lang="ja-JP" altLang="en-US" dirty="0"/>
          </a:p>
        </p:txBody>
      </p:sp>
    </p:spTree>
    <p:extLst>
      <p:ext uri="{BB962C8B-B14F-4D97-AF65-F5344CB8AC3E}">
        <p14:creationId xmlns:p14="http://schemas.microsoft.com/office/powerpoint/2010/main" val="37520021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smtClean="0">
                <a:solidFill>
                  <a:schemeClr val="tx1"/>
                </a:solidFill>
                <a:effectLst/>
                <a:latin typeface="+mn-lt"/>
                <a:ea typeface="+mn-ea"/>
                <a:cs typeface="+mn-cs"/>
              </a:rPr>
              <a:t>当時</a:t>
            </a:r>
            <a:r>
              <a:rPr kumimoji="1" lang="ja-JP" altLang="en-US" sz="1200" kern="1200" dirty="0" smtClean="0">
                <a:solidFill>
                  <a:schemeClr val="tx1"/>
                </a:solidFill>
                <a:effectLst/>
                <a:latin typeface="+mn-lt"/>
                <a:ea typeface="+mn-ea"/>
                <a:cs typeface="+mn-cs"/>
              </a:rPr>
              <a:t>この不合理な社会情勢に</a:t>
            </a:r>
            <a:r>
              <a:rPr kumimoji="1" lang="ja-JP" altLang="ja-JP" sz="1200" kern="1200" dirty="0" smtClean="0">
                <a:solidFill>
                  <a:schemeClr val="tx1"/>
                </a:solidFill>
                <a:effectLst/>
                <a:latin typeface="+mn-lt"/>
                <a:ea typeface="+mn-ea"/>
                <a:cs typeface="+mn-cs"/>
              </a:rPr>
              <a:t>立ち向かう改革の中心的役割を果たしていたのは、カール・メンガーの流れをくむ経済学者のグループであるオーストリア学派の人たちでした。この学派の考え方は極めて幅が広く、その後長期にわたって産業界に影響を及ぼし続けます。</a:t>
            </a:r>
            <a:r>
              <a:rPr kumimoji="1" lang="en-US" altLang="ja-JP" sz="1200" kern="1200" dirty="0" smtClean="0">
                <a:solidFill>
                  <a:schemeClr val="tx1"/>
                </a:solidFill>
                <a:effectLst/>
                <a:latin typeface="+mn-lt"/>
                <a:ea typeface="+mn-ea"/>
                <a:cs typeface="+mn-cs"/>
              </a:rPr>
              <a:t>1905</a:t>
            </a:r>
            <a:r>
              <a:rPr kumimoji="1" lang="ja-JP" altLang="ja-JP" sz="1200" kern="1200" dirty="0" smtClean="0">
                <a:solidFill>
                  <a:schemeClr val="tx1"/>
                </a:solidFill>
                <a:effectLst/>
                <a:latin typeface="+mn-lt"/>
                <a:ea typeface="+mn-ea"/>
                <a:cs typeface="+mn-cs"/>
              </a:rPr>
              <a:t>年から起こったロシア革命は、オーストリア学派の左派のグループが引き金になったと言われていますし、</a:t>
            </a:r>
            <a:endParaRPr kumimoji="1" lang="ja-JP" alt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err="1" smtClean="0">
                <a:solidFill>
                  <a:schemeClr val="tx1"/>
                </a:solidFill>
                <a:effectLst/>
                <a:latin typeface="+mn-lt"/>
                <a:ea typeface="+mn-ea"/>
                <a:cs typeface="+mn-cs"/>
              </a:rPr>
              <a:t>Sheldonism</a:t>
            </a:r>
            <a:r>
              <a:rPr kumimoji="1" lang="en-US" altLang="ja-JP" sz="1200" kern="1200" dirty="0" smtClean="0">
                <a:solidFill>
                  <a:schemeClr val="tx1"/>
                </a:solidFill>
                <a:effectLst/>
                <a:latin typeface="+mn-lt"/>
                <a:ea typeface="+mn-ea"/>
                <a:cs typeface="+mn-cs"/>
              </a:rPr>
              <a:t> </a:t>
            </a:r>
            <a:r>
              <a:rPr kumimoji="1" lang="ja-JP" altLang="en-US" sz="1200" kern="1200" dirty="0" smtClean="0">
                <a:solidFill>
                  <a:schemeClr val="tx1"/>
                </a:solidFill>
                <a:effectLst/>
                <a:latin typeface="+mn-lt"/>
                <a:ea typeface="+mn-ea"/>
                <a:cs typeface="+mn-cs"/>
              </a:rPr>
              <a:t>の流れを引き継いで、</a:t>
            </a:r>
            <a:r>
              <a:rPr kumimoji="1" lang="en-US" altLang="ja-JP" sz="1200" kern="1200" dirty="0" smtClean="0">
                <a:solidFill>
                  <a:schemeClr val="tx1"/>
                </a:solidFill>
                <a:effectLst/>
                <a:latin typeface="+mn-lt"/>
                <a:ea typeface="+mn-ea"/>
                <a:cs typeface="+mn-cs"/>
              </a:rPr>
              <a:t>1938</a:t>
            </a:r>
            <a:r>
              <a:rPr kumimoji="1" lang="ja-JP" altLang="ja-JP" sz="1200" kern="1200" dirty="0" smtClean="0">
                <a:solidFill>
                  <a:schemeClr val="tx1"/>
                </a:solidFill>
                <a:effectLst/>
                <a:latin typeface="+mn-lt"/>
                <a:ea typeface="+mn-ea"/>
                <a:cs typeface="+mn-cs"/>
              </a:rPr>
              <a:t>年頃から始まったニューディール政策に代表されるジョン・ケインズの修正資本主義、</a:t>
            </a:r>
            <a:endParaRPr kumimoji="1" lang="ja-JP" alt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smtClean="0">
                <a:solidFill>
                  <a:schemeClr val="tx1"/>
                </a:solidFill>
                <a:effectLst/>
                <a:latin typeface="+mn-lt"/>
                <a:ea typeface="+mn-ea"/>
                <a:cs typeface="+mn-cs"/>
              </a:rPr>
              <a:t>すべてを市場経済の流れに任せようというハイエクの新自由主義も、</a:t>
            </a:r>
            <a:r>
              <a:rPr kumimoji="1" lang="ja-JP" altLang="en-US" sz="1200" kern="1200" dirty="0" smtClean="0">
                <a:solidFill>
                  <a:schemeClr val="tx1"/>
                </a:solidFill>
                <a:effectLst/>
                <a:latin typeface="+mn-lt"/>
                <a:ea typeface="+mn-ea"/>
                <a:cs typeface="+mn-cs"/>
              </a:rPr>
              <a:t>共に</a:t>
            </a:r>
            <a:r>
              <a:rPr kumimoji="1" lang="ja-JP" altLang="ja-JP" sz="1200" kern="1200" dirty="0" smtClean="0">
                <a:solidFill>
                  <a:schemeClr val="tx1"/>
                </a:solidFill>
                <a:effectLst/>
                <a:latin typeface="+mn-lt"/>
                <a:ea typeface="+mn-ea"/>
                <a:cs typeface="+mn-cs"/>
              </a:rPr>
              <a:t>オーストリア学派の流れから発展し</a:t>
            </a:r>
            <a:r>
              <a:rPr kumimoji="1" lang="ja-JP" altLang="en-US" sz="1200" kern="1200" dirty="0" smtClean="0">
                <a:solidFill>
                  <a:schemeClr val="tx1"/>
                </a:solidFill>
                <a:effectLst/>
                <a:latin typeface="+mn-lt"/>
                <a:ea typeface="+mn-ea"/>
                <a:cs typeface="+mn-cs"/>
              </a:rPr>
              <a:t>たもので、今やオーストリア学派の流れを無視して経済を語ることはできません</a:t>
            </a:r>
            <a:r>
              <a:rPr kumimoji="1" lang="ja-JP" altLang="ja-JP" sz="1200" kern="1200" dirty="0" smtClean="0">
                <a:solidFill>
                  <a:schemeClr val="tx1"/>
                </a:solidFill>
                <a:effectLst/>
                <a:latin typeface="+mn-lt"/>
                <a:ea typeface="+mn-ea"/>
                <a:cs typeface="+mn-cs"/>
              </a:rPr>
              <a:t>。</a:t>
            </a:r>
            <a:endParaRPr kumimoji="1" lang="ja-JP" alt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effectLst/>
                <a:latin typeface="+mn-lt"/>
                <a:ea typeface="+mn-ea"/>
                <a:cs typeface="+mn-cs"/>
              </a:rPr>
              <a:t>しかし、ハイエクの考え方は、奉仕をした結果、報酬がえられるというシェルドンの理念に沿うものではなく、投資によって金を儲けることを唯一の目的にした集団として、われわれと永遠に対立する運命にあります。</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effectLst/>
                <a:latin typeface="+mn-lt"/>
                <a:ea typeface="+mn-ea"/>
                <a:cs typeface="+mn-cs"/>
              </a:rPr>
              <a:t>新自由主義の勝利は、正統的な経済学を否定し、</a:t>
            </a:r>
            <a:r>
              <a:rPr kumimoji="1" lang="en-US" altLang="ja-JP" sz="1200" kern="1200" dirty="0" err="1" smtClean="0">
                <a:solidFill>
                  <a:schemeClr val="tx1"/>
                </a:solidFill>
                <a:effectLst/>
                <a:latin typeface="+mn-lt"/>
                <a:ea typeface="+mn-ea"/>
                <a:cs typeface="+mn-cs"/>
              </a:rPr>
              <a:t>sheldonism</a:t>
            </a:r>
            <a:r>
              <a:rPr kumimoji="1" lang="en-US" altLang="ja-JP" sz="1200" kern="1200" dirty="0" smtClean="0">
                <a:solidFill>
                  <a:schemeClr val="tx1"/>
                </a:solidFill>
                <a:effectLst/>
                <a:latin typeface="+mn-lt"/>
                <a:ea typeface="+mn-ea"/>
                <a:cs typeface="+mn-cs"/>
              </a:rPr>
              <a:t> </a:t>
            </a:r>
            <a:r>
              <a:rPr kumimoji="1" lang="ja-JP" altLang="en-US" sz="1200" kern="1200" dirty="0" smtClean="0">
                <a:solidFill>
                  <a:schemeClr val="tx1"/>
                </a:solidFill>
                <a:effectLst/>
                <a:latin typeface="+mn-lt"/>
                <a:ea typeface="+mn-ea"/>
                <a:cs typeface="+mn-cs"/>
              </a:rPr>
              <a:t>の敗北を意味するものです。</a:t>
            </a:r>
            <a:endParaRPr kumimoji="1" lang="ja-JP" altLang="ja-JP" sz="1200" kern="1200" dirty="0" smtClean="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97F93C80-81E2-4D16-87DE-BDBC6BA378CD}" type="slidenum">
              <a:rPr kumimoji="1" lang="ja-JP" altLang="en-US" smtClean="0"/>
              <a:t>4</a:t>
            </a:fld>
            <a:endParaRPr kumimoji="1" lang="ja-JP" altLang="en-US" dirty="0"/>
          </a:p>
        </p:txBody>
      </p:sp>
    </p:spTree>
    <p:extLst>
      <p:ext uri="{BB962C8B-B14F-4D97-AF65-F5344CB8AC3E}">
        <p14:creationId xmlns:p14="http://schemas.microsoft.com/office/powerpoint/2010/main" val="37358004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シェルドンは</a:t>
            </a:r>
            <a:r>
              <a:rPr kumimoji="1" lang="en-US" altLang="ja-JP" sz="1200" kern="1200" dirty="0" smtClean="0">
                <a:solidFill>
                  <a:schemeClr val="tx1"/>
                </a:solidFill>
                <a:effectLst/>
                <a:latin typeface="+mn-lt"/>
                <a:ea typeface="+mn-ea"/>
                <a:cs typeface="+mn-cs"/>
              </a:rPr>
              <a:t>1902</a:t>
            </a:r>
            <a:r>
              <a:rPr kumimoji="1" lang="ja-JP" altLang="ja-JP" sz="1200" kern="1200" dirty="0" smtClean="0">
                <a:solidFill>
                  <a:schemeClr val="tx1"/>
                </a:solidFill>
                <a:effectLst/>
                <a:latin typeface="+mn-lt"/>
                <a:ea typeface="+mn-ea"/>
                <a:cs typeface="+mn-cs"/>
              </a:rPr>
              <a:t>年にシェルドン・スクールを創立して、純粋な経営学者の立場</a:t>
            </a:r>
            <a:r>
              <a:rPr kumimoji="1" lang="ja-JP" altLang="en-US" sz="1200" kern="1200" dirty="0" smtClean="0">
                <a:solidFill>
                  <a:schemeClr val="tx1"/>
                </a:solidFill>
                <a:effectLst/>
                <a:latin typeface="+mn-lt"/>
                <a:ea typeface="+mn-ea"/>
                <a:cs typeface="+mn-cs"/>
              </a:rPr>
              <a:t>で</a:t>
            </a:r>
            <a:r>
              <a:rPr kumimoji="1" lang="ja-JP" altLang="ja-JP" sz="1200" kern="1200" dirty="0" smtClean="0">
                <a:solidFill>
                  <a:schemeClr val="tx1"/>
                </a:solidFill>
                <a:effectLst/>
                <a:latin typeface="+mn-lt"/>
                <a:ea typeface="+mn-ea"/>
                <a:cs typeface="+mn-cs"/>
              </a:rPr>
              <a:t>、経営学、特に販売学を教えました。そして、その根底となったのが、当時まだ</a:t>
            </a:r>
            <a:r>
              <a:rPr kumimoji="1" lang="ja-JP" altLang="en-US" sz="1200" kern="1200" dirty="0" smtClean="0">
                <a:solidFill>
                  <a:schemeClr val="tx1"/>
                </a:solidFill>
                <a:effectLst/>
                <a:latin typeface="+mn-lt"/>
                <a:ea typeface="+mn-ea"/>
                <a:cs typeface="+mn-cs"/>
              </a:rPr>
              <a:t>誰も考えつくことのなかった、現在の</a:t>
            </a:r>
            <a:r>
              <a:rPr kumimoji="1" lang="ja-JP" altLang="ja-JP" sz="1200" kern="1200" dirty="0" smtClean="0">
                <a:solidFill>
                  <a:schemeClr val="tx1"/>
                </a:solidFill>
                <a:effectLst/>
                <a:latin typeface="+mn-lt"/>
                <a:ea typeface="+mn-ea"/>
                <a:cs typeface="+mn-cs"/>
              </a:rPr>
              <a:t>修正資本主義</a:t>
            </a:r>
            <a:r>
              <a:rPr kumimoji="1" lang="ja-JP" altLang="en-US" sz="1200" kern="1200" dirty="0" smtClean="0">
                <a:solidFill>
                  <a:schemeClr val="tx1"/>
                </a:solidFill>
                <a:effectLst/>
                <a:latin typeface="+mn-lt"/>
                <a:ea typeface="+mn-ea"/>
                <a:cs typeface="+mn-cs"/>
              </a:rPr>
              <a:t>に近い</a:t>
            </a:r>
            <a:r>
              <a:rPr kumimoji="1" lang="ja-JP" altLang="ja-JP" sz="1200" kern="1200" dirty="0" smtClean="0">
                <a:solidFill>
                  <a:schemeClr val="tx1"/>
                </a:solidFill>
                <a:effectLst/>
                <a:latin typeface="+mn-lt"/>
                <a:ea typeface="+mn-ea"/>
                <a:cs typeface="+mn-cs"/>
              </a:rPr>
              <a:t>考え方であったことから、オーストリア学派の影響を大きく受けていたものと思われます。</a:t>
            </a:r>
            <a:endParaRPr kumimoji="1" lang="ja-JP" altLang="en-US"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1921</a:t>
            </a:r>
            <a:r>
              <a:rPr kumimoji="1" lang="ja-JP" altLang="en-US" sz="1200" kern="1200" dirty="0" smtClean="0">
                <a:solidFill>
                  <a:schemeClr val="tx1"/>
                </a:solidFill>
                <a:effectLst/>
                <a:latin typeface="+mn-lt"/>
                <a:ea typeface="+mn-ea"/>
                <a:cs typeface="+mn-cs"/>
              </a:rPr>
              <a:t>年の学生数は</a:t>
            </a:r>
            <a:r>
              <a:rPr kumimoji="1" lang="en-US" altLang="ja-JP" sz="1200" kern="1200" dirty="0" smtClean="0">
                <a:solidFill>
                  <a:schemeClr val="tx1"/>
                </a:solidFill>
                <a:effectLst/>
                <a:latin typeface="+mn-lt"/>
                <a:ea typeface="+mn-ea"/>
                <a:cs typeface="+mn-cs"/>
              </a:rPr>
              <a:t>26</a:t>
            </a:r>
            <a:r>
              <a:rPr kumimoji="1" lang="ja-JP" altLang="en-US" sz="1200" kern="1200" dirty="0" smtClean="0">
                <a:solidFill>
                  <a:schemeClr val="tx1"/>
                </a:solidFill>
                <a:effectLst/>
                <a:latin typeface="+mn-lt"/>
                <a:ea typeface="+mn-ea"/>
                <a:cs typeface="+mn-cs"/>
              </a:rPr>
              <a:t>万人、オーストラリア、ニュージーランド、ロンドンにも分校を持ち、</a:t>
            </a:r>
            <a:r>
              <a:rPr kumimoji="1" lang="en-US" altLang="ja-JP" sz="1200" kern="1200" dirty="0" smtClean="0">
                <a:solidFill>
                  <a:schemeClr val="tx1"/>
                </a:solidFill>
                <a:effectLst/>
                <a:latin typeface="+mn-lt"/>
                <a:ea typeface="+mn-ea"/>
                <a:cs typeface="+mn-cs"/>
              </a:rPr>
              <a:t>1946</a:t>
            </a:r>
            <a:r>
              <a:rPr kumimoji="1" lang="ja-JP" altLang="en-US" sz="1200" kern="1200" dirty="0" smtClean="0">
                <a:solidFill>
                  <a:schemeClr val="tx1"/>
                </a:solidFill>
                <a:effectLst/>
                <a:latin typeface="+mn-lt"/>
                <a:ea typeface="+mn-ea"/>
                <a:cs typeface="+mn-cs"/>
              </a:rPr>
              <a:t>年に発行された教科書が残っていることからも、修正資本主義を正式に採用するまでの欧米の経済界に大きな影響を与えたものと思われます。</a:t>
            </a:r>
          </a:p>
          <a:p>
            <a:r>
              <a:rPr kumimoji="1" lang="ja-JP" altLang="en-US" sz="1200" kern="1200" dirty="0" smtClean="0">
                <a:solidFill>
                  <a:schemeClr val="tx1"/>
                </a:solidFill>
                <a:effectLst/>
                <a:latin typeface="+mn-lt"/>
                <a:ea typeface="+mn-ea"/>
                <a:cs typeface="+mn-cs"/>
              </a:rPr>
              <a:t>その後修正資本主義を提唱したジョン・ケインズがまだ生まれる前のことでした。</a:t>
            </a:r>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97F93C80-81E2-4D16-87DE-BDBC6BA378CD}" type="slidenum">
              <a:rPr kumimoji="1" lang="ja-JP" altLang="en-US" smtClean="0"/>
              <a:t>5</a:t>
            </a:fld>
            <a:endParaRPr kumimoji="1" lang="ja-JP" altLang="en-US" dirty="0"/>
          </a:p>
        </p:txBody>
      </p:sp>
    </p:spTree>
    <p:extLst>
      <p:ext uri="{BB962C8B-B14F-4D97-AF65-F5344CB8AC3E}">
        <p14:creationId xmlns:p14="http://schemas.microsoft.com/office/powerpoint/2010/main" val="8057024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0" i="0" u="none" strike="noStrike" kern="1200" baseline="0" dirty="0" smtClean="0">
                <a:solidFill>
                  <a:schemeClr val="tx1"/>
                </a:solidFill>
                <a:latin typeface="+mn-lt"/>
                <a:ea typeface="+mn-ea"/>
                <a:cs typeface="+mn-cs"/>
              </a:rPr>
              <a:t>シェルドンが執筆した一番古い文献は</a:t>
            </a:r>
            <a:r>
              <a:rPr kumimoji="1" lang="en-US" altLang="ja-JP" sz="1200" b="0" i="0" u="none" strike="noStrike" kern="1200" baseline="0" dirty="0" smtClean="0">
                <a:solidFill>
                  <a:schemeClr val="tx1"/>
                </a:solidFill>
                <a:latin typeface="+mn-lt"/>
                <a:ea typeface="+mn-ea"/>
                <a:cs typeface="+mn-cs"/>
              </a:rPr>
              <a:t>1902</a:t>
            </a:r>
            <a:r>
              <a:rPr kumimoji="1" lang="ja-JP" altLang="en-US" sz="1200" b="0" i="0" u="none" strike="noStrike" kern="1200" baseline="0" dirty="0" smtClean="0">
                <a:solidFill>
                  <a:schemeClr val="tx1"/>
                </a:solidFill>
                <a:latin typeface="+mn-lt"/>
                <a:ea typeface="+mn-ea"/>
                <a:cs typeface="+mn-cs"/>
              </a:rPr>
              <a:t>年に発行された「シェルドン・コース」という</a:t>
            </a:r>
            <a:r>
              <a:rPr kumimoji="1" lang="en-US" altLang="ja-JP" sz="1200" b="0" i="0" u="none" strike="noStrike" kern="1200" baseline="0" dirty="0" smtClean="0">
                <a:solidFill>
                  <a:schemeClr val="tx1"/>
                </a:solidFill>
                <a:latin typeface="+mn-lt"/>
                <a:ea typeface="+mn-ea"/>
                <a:cs typeface="+mn-cs"/>
              </a:rPr>
              <a:t>12</a:t>
            </a:r>
            <a:r>
              <a:rPr kumimoji="1" lang="ja-JP" altLang="en-US" sz="1200" b="0" i="0" u="none" strike="noStrike" kern="1200" baseline="0" dirty="0" smtClean="0">
                <a:solidFill>
                  <a:schemeClr val="tx1"/>
                </a:solidFill>
                <a:latin typeface="+mn-lt"/>
                <a:ea typeface="+mn-ea"/>
                <a:cs typeface="+mn-cs"/>
              </a:rPr>
              <a:t>巻</a:t>
            </a:r>
            <a:r>
              <a:rPr kumimoji="1" lang="en-US" altLang="ja-JP" sz="1200" b="0" i="0" u="none" strike="noStrike" kern="1200" baseline="0" dirty="0" smtClean="0">
                <a:solidFill>
                  <a:schemeClr val="tx1"/>
                </a:solidFill>
                <a:latin typeface="+mn-lt"/>
                <a:ea typeface="+mn-ea"/>
                <a:cs typeface="+mn-cs"/>
              </a:rPr>
              <a:t>1500</a:t>
            </a:r>
            <a:r>
              <a:rPr kumimoji="1" lang="ja-JP" altLang="en-US" sz="1200" b="0" i="0" u="none" strike="noStrike" kern="1200" baseline="0" dirty="0" smtClean="0">
                <a:solidFill>
                  <a:schemeClr val="tx1"/>
                </a:solidFill>
                <a:latin typeface="+mn-lt"/>
                <a:ea typeface="+mn-ea"/>
                <a:cs typeface="+mn-cs"/>
              </a:rPr>
              <a:t>ページの通信教育の教科書ですが、各巻の最後のページは、全て </a:t>
            </a:r>
            <a:r>
              <a:rPr kumimoji="1" lang="en-US" altLang="ja-JP" sz="1200" b="0" i="0" u="none" strike="noStrike" kern="1200" baseline="0" dirty="0" smtClean="0">
                <a:solidFill>
                  <a:schemeClr val="tx1"/>
                </a:solidFill>
                <a:latin typeface="+mn-lt"/>
                <a:ea typeface="+mn-ea"/>
                <a:cs typeface="+mn-cs"/>
              </a:rPr>
              <a:t>He profits most who serves best</a:t>
            </a:r>
            <a:r>
              <a:rPr kumimoji="1" lang="ja-JP" altLang="en-US" sz="1200" b="0" i="0" u="none" strike="noStrike" kern="1200" baseline="0" dirty="0" smtClean="0">
                <a:solidFill>
                  <a:schemeClr val="tx1"/>
                </a:solidFill>
                <a:latin typeface="+mn-lt"/>
                <a:ea typeface="+mn-ea"/>
                <a:cs typeface="+mn-cs"/>
              </a:rPr>
              <a:t>　という言葉で結ばれてるのが特徴的です。</a:t>
            </a:r>
            <a:endParaRPr kumimoji="1" lang="ja-JP" altLang="en-US" dirty="0"/>
          </a:p>
        </p:txBody>
      </p:sp>
      <p:sp>
        <p:nvSpPr>
          <p:cNvPr id="4" name="スライド番号プレースホルダー 3"/>
          <p:cNvSpPr>
            <a:spLocks noGrp="1"/>
          </p:cNvSpPr>
          <p:nvPr>
            <p:ph type="sldNum" sz="quarter" idx="10"/>
          </p:nvPr>
        </p:nvSpPr>
        <p:spPr/>
        <p:txBody>
          <a:bodyPr/>
          <a:lstStyle/>
          <a:p>
            <a:fld id="{D05AC7D9-C8A4-4D7F-BCAD-99F76C2F2C4F}" type="slidenum">
              <a:rPr kumimoji="1" lang="ja-JP" altLang="en-US" smtClean="0"/>
              <a:pPr/>
              <a:t>6</a:t>
            </a:fld>
            <a:endParaRPr kumimoji="1" lang="ja-JP" altLang="en-US" dirty="0"/>
          </a:p>
        </p:txBody>
      </p:sp>
    </p:spTree>
    <p:extLst>
      <p:ext uri="{BB962C8B-B14F-4D97-AF65-F5344CB8AC3E}">
        <p14:creationId xmlns:p14="http://schemas.microsoft.com/office/powerpoint/2010/main" val="11296836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シェルドンの理念を理解するためには、まず本人が書いた一時文献に触れて、それを解析することから始めなければなりません。インターネットを駆使して、シエルドンが書いた本のすべてを集めることに成功しました。単行本は僅かで、ほとんどが</a:t>
            </a:r>
            <a:r>
              <a:rPr kumimoji="1" lang="en-US" altLang="ja-JP" dirty="0" smtClean="0"/>
              <a:t>1000</a:t>
            </a:r>
            <a:r>
              <a:rPr kumimoji="1" lang="ja-JP" altLang="en-US" dirty="0" smtClean="0"/>
              <a:t>ページ単位の教科書であったため、重複記載をしている部分もかなりあり、なんとか </a:t>
            </a:r>
            <a:r>
              <a:rPr kumimoji="1" lang="ja-JP" altLang="en-US" baseline="0" dirty="0" smtClean="0"/>
              <a:t>「</a:t>
            </a:r>
            <a:r>
              <a:rPr kumimoji="1" lang="en-US" altLang="ja-JP" dirty="0" err="1" smtClean="0"/>
              <a:t>sheldonism</a:t>
            </a:r>
            <a:r>
              <a:rPr kumimoji="1" lang="en-US" altLang="ja-JP" dirty="0" smtClean="0"/>
              <a:t> </a:t>
            </a:r>
            <a:r>
              <a:rPr kumimoji="1" lang="ja-JP" altLang="en-US" dirty="0" smtClean="0"/>
              <a:t>」の概要だけ把握することができました。</a:t>
            </a:r>
          </a:p>
          <a:p>
            <a:r>
              <a:rPr kumimoji="1" lang="ja-JP" altLang="en-US" dirty="0" smtClean="0"/>
              <a:t>すべての文献は「源流アーカイブス」で公開していますから、ぜひお読みください。</a:t>
            </a:r>
          </a:p>
          <a:p>
            <a:r>
              <a:rPr kumimoji="1" lang="ja-JP" altLang="en-US" dirty="0" smtClean="0"/>
              <a:t>さらに重ねてお願いしたいことは、シェルドンの文献を読破したうえで、「</a:t>
            </a:r>
            <a:r>
              <a:rPr kumimoji="1" lang="ja-JP" altLang="en-US" sz="1200" b="0" i="0" u="none" strike="noStrike" kern="1200" baseline="0" dirty="0" smtClean="0">
                <a:solidFill>
                  <a:schemeClr val="tx1"/>
                </a:solidFill>
                <a:latin typeface="+mn-lt"/>
                <a:ea typeface="+mn-ea"/>
                <a:cs typeface="+mn-cs"/>
              </a:rPr>
              <a:t> </a:t>
            </a:r>
            <a:r>
              <a:rPr kumimoji="1" lang="en-US" altLang="ja-JP" sz="1200" b="0" i="0" u="none" strike="noStrike" kern="1200" baseline="0" dirty="0" smtClean="0">
                <a:solidFill>
                  <a:schemeClr val="tx1"/>
                </a:solidFill>
                <a:latin typeface="+mn-lt"/>
                <a:ea typeface="+mn-ea"/>
                <a:cs typeface="+mn-cs"/>
              </a:rPr>
              <a:t>He profits most who serves best</a:t>
            </a:r>
            <a:r>
              <a:rPr kumimoji="1" lang="ja-JP" altLang="en-US" sz="1200" b="0" i="0" u="none" strike="noStrike" kern="1200" baseline="0" dirty="0" smtClean="0">
                <a:solidFill>
                  <a:schemeClr val="tx1"/>
                </a:solidFill>
                <a:latin typeface="+mn-lt"/>
                <a:ea typeface="+mn-ea"/>
                <a:cs typeface="+mn-cs"/>
              </a:rPr>
              <a:t>　」について語り合ってください。　二次文献を参考文献にしてシェルドンを語ることが、間違った</a:t>
            </a:r>
            <a:r>
              <a:rPr kumimoji="1" lang="ja-JP" altLang="en-US" dirty="0" smtClean="0"/>
              <a:t> </a:t>
            </a:r>
            <a:r>
              <a:rPr kumimoji="1" lang="ja-JP" altLang="en-US" baseline="0" dirty="0" smtClean="0"/>
              <a:t>「</a:t>
            </a:r>
            <a:r>
              <a:rPr kumimoji="1" lang="en-US" altLang="ja-JP" dirty="0" err="1" smtClean="0"/>
              <a:t>sheldonism</a:t>
            </a:r>
            <a:r>
              <a:rPr kumimoji="1" lang="en-US" altLang="ja-JP" dirty="0" smtClean="0"/>
              <a:t> </a:t>
            </a:r>
            <a:r>
              <a:rPr kumimoji="1" lang="ja-JP" altLang="en-US" dirty="0" smtClean="0"/>
              <a:t>」を植え付けられる原因になるからです。</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97F93C80-81E2-4D16-87DE-BDBC6BA378CD}" type="slidenum">
              <a:rPr kumimoji="1" lang="ja-JP" altLang="en-US" smtClean="0"/>
              <a:t>7</a:t>
            </a:fld>
            <a:endParaRPr kumimoji="1" lang="ja-JP" altLang="en-US" dirty="0"/>
          </a:p>
        </p:txBody>
      </p:sp>
    </p:spTree>
    <p:extLst>
      <p:ext uri="{BB962C8B-B14F-4D97-AF65-F5344CB8AC3E}">
        <p14:creationId xmlns:p14="http://schemas.microsoft.com/office/powerpoint/2010/main" val="4160453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sz="1200" kern="1200" dirty="0" smtClean="0">
                <a:solidFill>
                  <a:schemeClr val="tx1"/>
                </a:solidFill>
                <a:latin typeface="+mn-lt"/>
                <a:ea typeface="+mn-ea"/>
                <a:cs typeface="+mn-cs"/>
              </a:rPr>
              <a:t>当時のシェルドン・スクールの広告の冒頭には、「人生のあらゆる面は、運ではなく、自然の法則によって定められている。成功しているセールスマンとて、例外ではない。」と記載されています。</a:t>
            </a:r>
          </a:p>
          <a:p>
            <a:r>
              <a:rPr kumimoji="1" lang="ja-JP" altLang="en-US" sz="1200" kern="1200" dirty="0" smtClean="0">
                <a:solidFill>
                  <a:schemeClr val="tx1"/>
                </a:solidFill>
                <a:latin typeface="+mn-lt"/>
                <a:ea typeface="+mn-ea"/>
                <a:cs typeface="+mn-cs"/>
              </a:rPr>
              <a:t>後に道徳律の起草委員として、第</a:t>
            </a:r>
            <a:r>
              <a:rPr kumimoji="1" lang="en-US" sz="1200" kern="1200" dirty="0" smtClean="0">
                <a:solidFill>
                  <a:schemeClr val="tx1"/>
                </a:solidFill>
                <a:latin typeface="+mn-lt"/>
                <a:ea typeface="+mn-ea"/>
                <a:cs typeface="+mn-cs"/>
              </a:rPr>
              <a:t>11</a:t>
            </a:r>
            <a:r>
              <a:rPr kumimoji="1" lang="ja-JP" altLang="en-US" sz="1200" kern="1200" dirty="0" smtClean="0">
                <a:solidFill>
                  <a:schemeClr val="tx1"/>
                </a:solidFill>
                <a:latin typeface="+mn-lt"/>
                <a:ea typeface="+mn-ea"/>
                <a:cs typeface="+mn-cs"/>
              </a:rPr>
              <a:t>条をドイツ語で書き上げたジョン・ナトソンは、「</a:t>
            </a:r>
            <a:r>
              <a:rPr kumimoji="1" lang="en-US" sz="1200" kern="1200" dirty="0" smtClean="0">
                <a:solidFill>
                  <a:schemeClr val="tx1"/>
                </a:solidFill>
                <a:latin typeface="+mn-lt"/>
                <a:ea typeface="+mn-ea"/>
                <a:cs typeface="+mn-cs"/>
              </a:rPr>
              <a:t>1906</a:t>
            </a:r>
            <a:r>
              <a:rPr kumimoji="1" lang="ja-JP" altLang="en-US" sz="1200" kern="1200" dirty="0" smtClean="0">
                <a:solidFill>
                  <a:schemeClr val="tx1"/>
                </a:solidFill>
                <a:latin typeface="+mn-lt"/>
                <a:ea typeface="+mn-ea"/>
                <a:cs typeface="+mn-cs"/>
              </a:rPr>
              <a:t>年、この学校の広告を偶然に見た私は、入学金</a:t>
            </a:r>
            <a:r>
              <a:rPr kumimoji="1" lang="en-US" sz="1200" kern="1200" dirty="0" smtClean="0">
                <a:solidFill>
                  <a:schemeClr val="tx1"/>
                </a:solidFill>
                <a:latin typeface="+mn-lt"/>
                <a:ea typeface="+mn-ea"/>
                <a:cs typeface="+mn-cs"/>
              </a:rPr>
              <a:t>10</a:t>
            </a:r>
            <a:r>
              <a:rPr kumimoji="1" lang="ja-JP" altLang="en-US" sz="1200" kern="1200" dirty="0" smtClean="0">
                <a:solidFill>
                  <a:schemeClr val="tx1"/>
                </a:solidFill>
                <a:latin typeface="+mn-lt"/>
                <a:ea typeface="+mn-ea"/>
                <a:cs typeface="+mn-cs"/>
              </a:rPr>
              <a:t>ドルと授業料月額</a:t>
            </a:r>
            <a:r>
              <a:rPr kumimoji="1" lang="en-US" sz="1200" kern="1200" dirty="0" smtClean="0">
                <a:solidFill>
                  <a:schemeClr val="tx1"/>
                </a:solidFill>
                <a:latin typeface="+mn-lt"/>
                <a:ea typeface="+mn-ea"/>
                <a:cs typeface="+mn-cs"/>
              </a:rPr>
              <a:t>5</a:t>
            </a:r>
            <a:r>
              <a:rPr kumimoji="1" lang="ja-JP" altLang="en-US" sz="1200" kern="1200" dirty="0" smtClean="0">
                <a:solidFill>
                  <a:schemeClr val="tx1"/>
                </a:solidFill>
                <a:latin typeface="+mn-lt"/>
                <a:ea typeface="+mn-ea"/>
                <a:cs typeface="+mn-cs"/>
              </a:rPr>
              <a:t>ドルを払って、</a:t>
            </a:r>
            <a:r>
              <a:rPr kumimoji="1" lang="en-US" sz="1200" kern="1200" dirty="0" smtClean="0">
                <a:solidFill>
                  <a:schemeClr val="tx1"/>
                </a:solidFill>
                <a:latin typeface="+mn-lt"/>
                <a:ea typeface="+mn-ea"/>
                <a:cs typeface="+mn-cs"/>
              </a:rPr>
              <a:t>684</a:t>
            </a:r>
            <a:r>
              <a:rPr kumimoji="1" lang="ja-JP" altLang="en-US" sz="1200" kern="1200" dirty="0" smtClean="0">
                <a:solidFill>
                  <a:schemeClr val="tx1"/>
                </a:solidFill>
                <a:latin typeface="+mn-lt"/>
                <a:ea typeface="+mn-ea"/>
                <a:cs typeface="+mn-cs"/>
              </a:rPr>
              <a:t>番目の学生として入学した。そして</a:t>
            </a:r>
            <a:r>
              <a:rPr kumimoji="1" lang="en-US" sz="1200" kern="1200" dirty="0" smtClean="0">
                <a:solidFill>
                  <a:schemeClr val="tx1"/>
                </a:solidFill>
                <a:latin typeface="+mn-lt"/>
                <a:ea typeface="+mn-ea"/>
                <a:cs typeface="+mn-cs"/>
              </a:rPr>
              <a:t>6</a:t>
            </a:r>
            <a:r>
              <a:rPr kumimoji="1" lang="ja-JP" altLang="en-US" sz="1200" kern="1200" dirty="0" smtClean="0">
                <a:solidFill>
                  <a:schemeClr val="tx1"/>
                </a:solidFill>
                <a:latin typeface="+mn-lt"/>
                <a:ea typeface="+mn-ea"/>
                <a:cs typeface="+mn-cs"/>
              </a:rPr>
              <a:t>ケ月の間に</a:t>
            </a:r>
            <a:r>
              <a:rPr kumimoji="1" lang="en-US" sz="1200" kern="1200" dirty="0" smtClean="0">
                <a:solidFill>
                  <a:schemeClr val="tx1"/>
                </a:solidFill>
                <a:latin typeface="+mn-lt"/>
                <a:ea typeface="+mn-ea"/>
                <a:cs typeface="+mn-cs"/>
              </a:rPr>
              <a:t>40</a:t>
            </a:r>
            <a:r>
              <a:rPr kumimoji="1" lang="ja-JP" altLang="en-US" sz="1200" kern="1200" dirty="0" smtClean="0">
                <a:solidFill>
                  <a:schemeClr val="tx1"/>
                </a:solidFill>
                <a:latin typeface="+mn-lt"/>
                <a:ea typeface="+mn-ea"/>
                <a:cs typeface="+mn-cs"/>
              </a:rPr>
              <a:t>冊の教科書を受け取った。」と回想しています。</a:t>
            </a:r>
          </a:p>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6A5A334E-04ED-4FD7-9A66-0C2AB6E6690F}" type="slidenum">
              <a:rPr lang="ja-JP" altLang="en-US" smtClean="0"/>
              <a:pPr>
                <a:defRPr/>
              </a:pPr>
              <a:t>8</a:t>
            </a:fld>
            <a:endParaRPr lang="ja-JP" altLang="en-US" dirty="0"/>
          </a:p>
        </p:txBody>
      </p:sp>
    </p:spTree>
    <p:extLst>
      <p:ext uri="{BB962C8B-B14F-4D97-AF65-F5344CB8AC3E}">
        <p14:creationId xmlns:p14="http://schemas.microsoft.com/office/powerpoint/2010/main" val="22482494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単なる商売人に経営学を理解させ、シェルドンに従えば会社が発展することを知った、当時のロータリアンにとって、シェルドンは欠かせない存在でした。シェルドンもそれに応えて、ロータリーの中に、職業別の分科会をつくってディ</a:t>
            </a:r>
            <a:r>
              <a:rPr kumimoji="1" lang="ja-JP" altLang="en-US" dirty="0" err="1" smtClean="0"/>
              <a:t>べ</a:t>
            </a:r>
            <a:r>
              <a:rPr kumimoji="1" lang="ja-JP" altLang="en-US" dirty="0" smtClean="0"/>
              <a:t>ートを進めたり、大きな会議には自ら進んで講演を引き受けました。</a:t>
            </a:r>
          </a:p>
          <a:p>
            <a:r>
              <a:rPr kumimoji="1" lang="ja-JP" altLang="en-US" dirty="0" smtClean="0"/>
              <a:t>また「 </a:t>
            </a:r>
            <a:r>
              <a:rPr kumimoji="1" lang="en-US" altLang="ja-JP" dirty="0" smtClean="0"/>
              <a:t>The Rotarian</a:t>
            </a:r>
            <a:r>
              <a:rPr kumimoji="1" lang="en-US" altLang="ja-JP" baseline="0" dirty="0" smtClean="0"/>
              <a:t> </a:t>
            </a:r>
            <a:r>
              <a:rPr kumimoji="1" lang="ja-JP" altLang="en-US" baseline="0" dirty="0" smtClean="0"/>
              <a:t>」のスボンサーとして、こころよく毎号のように広告を引き受けました。</a:t>
            </a:r>
          </a:p>
          <a:p>
            <a:r>
              <a:rPr kumimoji="1" lang="ja-JP" altLang="en-US" baseline="0" dirty="0" smtClean="0"/>
              <a:t>まさにこのころは、シェルドンを師と仰いだロータリーとの蜜月時代が続いていたわけです。</a:t>
            </a:r>
            <a:endParaRPr kumimoji="1" lang="ja-JP" altLang="en-US" dirty="0"/>
          </a:p>
        </p:txBody>
      </p:sp>
      <p:sp>
        <p:nvSpPr>
          <p:cNvPr id="4" name="スライド番号プレースホルダー 3"/>
          <p:cNvSpPr>
            <a:spLocks noGrp="1"/>
          </p:cNvSpPr>
          <p:nvPr>
            <p:ph type="sldNum" sz="quarter" idx="10"/>
          </p:nvPr>
        </p:nvSpPr>
        <p:spPr/>
        <p:txBody>
          <a:bodyPr/>
          <a:lstStyle/>
          <a:p>
            <a:fld id="{97F93C80-81E2-4D16-87DE-BDBC6BA378CD}" type="slidenum">
              <a:rPr kumimoji="1" lang="ja-JP" altLang="en-US" smtClean="0"/>
              <a:t>9</a:t>
            </a:fld>
            <a:endParaRPr kumimoji="1" lang="ja-JP" altLang="en-US" dirty="0"/>
          </a:p>
        </p:txBody>
      </p:sp>
    </p:spTree>
    <p:extLst>
      <p:ext uri="{BB962C8B-B14F-4D97-AF65-F5344CB8AC3E}">
        <p14:creationId xmlns:p14="http://schemas.microsoft.com/office/powerpoint/2010/main" val="5393639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4E998116-CF1A-4895-BD1E-3E52382FF785}" type="datetimeFigureOut">
              <a:rPr kumimoji="1" lang="ja-JP" altLang="en-US" smtClean="0"/>
              <a:t>2016/10/4</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9D4BED04-76A4-496B-9282-AABA582426A1}" type="slidenum">
              <a:rPr kumimoji="1" lang="ja-JP" altLang="en-US" smtClean="0"/>
              <a:t>‹#›</a:t>
            </a:fld>
            <a:endParaRPr kumimoji="1" lang="ja-JP" altLang="en-US" dirty="0"/>
          </a:p>
        </p:txBody>
      </p:sp>
    </p:spTree>
    <p:extLst>
      <p:ext uri="{BB962C8B-B14F-4D97-AF65-F5344CB8AC3E}">
        <p14:creationId xmlns:p14="http://schemas.microsoft.com/office/powerpoint/2010/main" val="28648509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E998116-CF1A-4895-BD1E-3E52382FF785}" type="datetimeFigureOut">
              <a:rPr kumimoji="1" lang="ja-JP" altLang="en-US" smtClean="0"/>
              <a:t>2016/10/4</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9D4BED04-76A4-496B-9282-AABA582426A1}" type="slidenum">
              <a:rPr kumimoji="1" lang="ja-JP" altLang="en-US" smtClean="0"/>
              <a:t>‹#›</a:t>
            </a:fld>
            <a:endParaRPr kumimoji="1" lang="ja-JP" altLang="en-US" dirty="0"/>
          </a:p>
        </p:txBody>
      </p:sp>
    </p:spTree>
    <p:extLst>
      <p:ext uri="{BB962C8B-B14F-4D97-AF65-F5344CB8AC3E}">
        <p14:creationId xmlns:p14="http://schemas.microsoft.com/office/powerpoint/2010/main" val="1199381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E998116-CF1A-4895-BD1E-3E52382FF785}" type="datetimeFigureOut">
              <a:rPr kumimoji="1" lang="ja-JP" altLang="en-US" smtClean="0"/>
              <a:t>2016/10/4</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9D4BED04-76A4-496B-9282-AABA582426A1}" type="slidenum">
              <a:rPr kumimoji="1" lang="ja-JP" altLang="en-US" smtClean="0"/>
              <a:t>‹#›</a:t>
            </a:fld>
            <a:endParaRPr kumimoji="1" lang="ja-JP" altLang="en-US" dirty="0"/>
          </a:p>
        </p:txBody>
      </p:sp>
    </p:spTree>
    <p:extLst>
      <p:ext uri="{BB962C8B-B14F-4D97-AF65-F5344CB8AC3E}">
        <p14:creationId xmlns:p14="http://schemas.microsoft.com/office/powerpoint/2010/main" val="1301713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E998116-CF1A-4895-BD1E-3E52382FF785}" type="datetimeFigureOut">
              <a:rPr kumimoji="1" lang="ja-JP" altLang="en-US" smtClean="0"/>
              <a:t>2016/10/4</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9D4BED04-76A4-496B-9282-AABA582426A1}" type="slidenum">
              <a:rPr kumimoji="1" lang="ja-JP" altLang="en-US" smtClean="0"/>
              <a:t>‹#›</a:t>
            </a:fld>
            <a:endParaRPr kumimoji="1" lang="ja-JP" altLang="en-US" dirty="0"/>
          </a:p>
        </p:txBody>
      </p:sp>
    </p:spTree>
    <p:extLst>
      <p:ext uri="{BB962C8B-B14F-4D97-AF65-F5344CB8AC3E}">
        <p14:creationId xmlns:p14="http://schemas.microsoft.com/office/powerpoint/2010/main" val="4141814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4E998116-CF1A-4895-BD1E-3E52382FF785}" type="datetimeFigureOut">
              <a:rPr kumimoji="1" lang="ja-JP" altLang="en-US" smtClean="0"/>
              <a:t>2016/10/4</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9D4BED04-76A4-496B-9282-AABA582426A1}" type="slidenum">
              <a:rPr kumimoji="1" lang="ja-JP" altLang="en-US" smtClean="0"/>
              <a:t>‹#›</a:t>
            </a:fld>
            <a:endParaRPr kumimoji="1" lang="ja-JP" altLang="en-US" dirty="0"/>
          </a:p>
        </p:txBody>
      </p:sp>
    </p:spTree>
    <p:extLst>
      <p:ext uri="{BB962C8B-B14F-4D97-AF65-F5344CB8AC3E}">
        <p14:creationId xmlns:p14="http://schemas.microsoft.com/office/powerpoint/2010/main" val="1897526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4E998116-CF1A-4895-BD1E-3E52382FF785}" type="datetimeFigureOut">
              <a:rPr kumimoji="1" lang="ja-JP" altLang="en-US" smtClean="0"/>
              <a:t>2016/10/4</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9D4BED04-76A4-496B-9282-AABA582426A1}" type="slidenum">
              <a:rPr kumimoji="1" lang="ja-JP" altLang="en-US" smtClean="0"/>
              <a:t>‹#›</a:t>
            </a:fld>
            <a:endParaRPr kumimoji="1" lang="ja-JP" altLang="en-US" dirty="0"/>
          </a:p>
        </p:txBody>
      </p:sp>
    </p:spTree>
    <p:extLst>
      <p:ext uri="{BB962C8B-B14F-4D97-AF65-F5344CB8AC3E}">
        <p14:creationId xmlns:p14="http://schemas.microsoft.com/office/powerpoint/2010/main" val="1282404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4E998116-CF1A-4895-BD1E-3E52382FF785}" type="datetimeFigureOut">
              <a:rPr kumimoji="1" lang="ja-JP" altLang="en-US" smtClean="0"/>
              <a:t>2016/10/4</a:t>
            </a:fld>
            <a:endParaRPr kumimoji="1" lang="ja-JP" altLang="en-US" dirty="0"/>
          </a:p>
        </p:txBody>
      </p:sp>
      <p:sp>
        <p:nvSpPr>
          <p:cNvPr id="8" name="フッター プレースホルダー 7"/>
          <p:cNvSpPr>
            <a:spLocks noGrp="1"/>
          </p:cNvSpPr>
          <p:nvPr>
            <p:ph type="ftr" sz="quarter" idx="11"/>
          </p:nvPr>
        </p:nvSpPr>
        <p:spPr/>
        <p:txBody>
          <a:bodyPr/>
          <a:lstStyle/>
          <a:p>
            <a:endParaRPr kumimoji="1" lang="ja-JP" altLang="en-US" dirty="0"/>
          </a:p>
        </p:txBody>
      </p:sp>
      <p:sp>
        <p:nvSpPr>
          <p:cNvPr id="9" name="スライド番号プレースホルダー 8"/>
          <p:cNvSpPr>
            <a:spLocks noGrp="1"/>
          </p:cNvSpPr>
          <p:nvPr>
            <p:ph type="sldNum" sz="quarter" idx="12"/>
          </p:nvPr>
        </p:nvSpPr>
        <p:spPr/>
        <p:txBody>
          <a:bodyPr/>
          <a:lstStyle/>
          <a:p>
            <a:fld id="{9D4BED04-76A4-496B-9282-AABA582426A1}" type="slidenum">
              <a:rPr kumimoji="1" lang="ja-JP" altLang="en-US" smtClean="0"/>
              <a:t>‹#›</a:t>
            </a:fld>
            <a:endParaRPr kumimoji="1" lang="ja-JP" altLang="en-US" dirty="0"/>
          </a:p>
        </p:txBody>
      </p:sp>
    </p:spTree>
    <p:extLst>
      <p:ext uri="{BB962C8B-B14F-4D97-AF65-F5344CB8AC3E}">
        <p14:creationId xmlns:p14="http://schemas.microsoft.com/office/powerpoint/2010/main" val="1466513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4E998116-CF1A-4895-BD1E-3E52382FF785}" type="datetimeFigureOut">
              <a:rPr kumimoji="1" lang="ja-JP" altLang="en-US" smtClean="0"/>
              <a:t>2016/10/4</a:t>
            </a:fld>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9D4BED04-76A4-496B-9282-AABA582426A1}" type="slidenum">
              <a:rPr kumimoji="1" lang="ja-JP" altLang="en-US" smtClean="0"/>
              <a:t>‹#›</a:t>
            </a:fld>
            <a:endParaRPr kumimoji="1" lang="ja-JP" altLang="en-US" dirty="0"/>
          </a:p>
        </p:txBody>
      </p:sp>
    </p:spTree>
    <p:extLst>
      <p:ext uri="{BB962C8B-B14F-4D97-AF65-F5344CB8AC3E}">
        <p14:creationId xmlns:p14="http://schemas.microsoft.com/office/powerpoint/2010/main" val="745941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4E998116-CF1A-4895-BD1E-3E52382FF785}" type="datetimeFigureOut">
              <a:rPr kumimoji="1" lang="ja-JP" altLang="en-US" smtClean="0"/>
              <a:t>2016/10/4</a:t>
            </a:fld>
            <a:endParaRPr kumimoji="1" lang="ja-JP" altLang="en-US" dirty="0"/>
          </a:p>
        </p:txBody>
      </p:sp>
      <p:sp>
        <p:nvSpPr>
          <p:cNvPr id="3" name="フッター プレースホルダー 2"/>
          <p:cNvSpPr>
            <a:spLocks noGrp="1"/>
          </p:cNvSpPr>
          <p:nvPr>
            <p:ph type="ftr" sz="quarter" idx="11"/>
          </p:nvPr>
        </p:nvSpPr>
        <p:spPr/>
        <p:txBody>
          <a:bodyPr/>
          <a:lstStyle/>
          <a:p>
            <a:endParaRPr kumimoji="1" lang="ja-JP" altLang="en-US" dirty="0"/>
          </a:p>
        </p:txBody>
      </p:sp>
      <p:sp>
        <p:nvSpPr>
          <p:cNvPr id="4" name="スライド番号プレースホルダー 3"/>
          <p:cNvSpPr>
            <a:spLocks noGrp="1"/>
          </p:cNvSpPr>
          <p:nvPr>
            <p:ph type="sldNum" sz="quarter" idx="12"/>
          </p:nvPr>
        </p:nvSpPr>
        <p:spPr/>
        <p:txBody>
          <a:bodyPr/>
          <a:lstStyle/>
          <a:p>
            <a:fld id="{9D4BED04-76A4-496B-9282-AABA582426A1}" type="slidenum">
              <a:rPr kumimoji="1" lang="ja-JP" altLang="en-US" smtClean="0"/>
              <a:t>‹#›</a:t>
            </a:fld>
            <a:endParaRPr kumimoji="1" lang="ja-JP" altLang="en-US" dirty="0"/>
          </a:p>
        </p:txBody>
      </p:sp>
    </p:spTree>
    <p:extLst>
      <p:ext uri="{BB962C8B-B14F-4D97-AF65-F5344CB8AC3E}">
        <p14:creationId xmlns:p14="http://schemas.microsoft.com/office/powerpoint/2010/main" val="41145265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4E998116-CF1A-4895-BD1E-3E52382FF785}" type="datetimeFigureOut">
              <a:rPr kumimoji="1" lang="ja-JP" altLang="en-US" smtClean="0"/>
              <a:t>2016/10/4</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9D4BED04-76A4-496B-9282-AABA582426A1}" type="slidenum">
              <a:rPr kumimoji="1" lang="ja-JP" altLang="en-US" smtClean="0"/>
              <a:t>‹#›</a:t>
            </a:fld>
            <a:endParaRPr kumimoji="1" lang="ja-JP" altLang="en-US" dirty="0"/>
          </a:p>
        </p:txBody>
      </p:sp>
    </p:spTree>
    <p:extLst>
      <p:ext uri="{BB962C8B-B14F-4D97-AF65-F5344CB8AC3E}">
        <p14:creationId xmlns:p14="http://schemas.microsoft.com/office/powerpoint/2010/main" val="25740652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4E998116-CF1A-4895-BD1E-3E52382FF785}" type="datetimeFigureOut">
              <a:rPr kumimoji="1" lang="ja-JP" altLang="en-US" smtClean="0"/>
              <a:t>2016/10/4</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9D4BED04-76A4-496B-9282-AABA582426A1}" type="slidenum">
              <a:rPr kumimoji="1" lang="ja-JP" altLang="en-US" smtClean="0"/>
              <a:t>‹#›</a:t>
            </a:fld>
            <a:endParaRPr kumimoji="1" lang="ja-JP" altLang="en-US" dirty="0"/>
          </a:p>
        </p:txBody>
      </p:sp>
    </p:spTree>
    <p:extLst>
      <p:ext uri="{BB962C8B-B14F-4D97-AF65-F5344CB8AC3E}">
        <p14:creationId xmlns:p14="http://schemas.microsoft.com/office/powerpoint/2010/main" val="23253903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smGrid">
          <a:fgClr>
            <a:schemeClr val="accent2">
              <a:lumMod val="50000"/>
            </a:schemeClr>
          </a:fgClr>
          <a:bgClr>
            <a:schemeClr val="tx2"/>
          </a:bgClr>
        </a:patt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998116-CF1A-4895-BD1E-3E52382FF785}" type="datetimeFigureOut">
              <a:rPr kumimoji="1" lang="ja-JP" altLang="en-US" smtClean="0"/>
              <a:t>2016/10/4</a:t>
            </a:fld>
            <a:endParaRPr kumimoji="1" lang="ja-JP" altLang="en-US" dirty="0"/>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BED04-76A4-496B-9282-AABA582426A1}" type="slidenum">
              <a:rPr kumimoji="1" lang="ja-JP" altLang="en-US" smtClean="0"/>
              <a:t>‹#›</a:t>
            </a:fld>
            <a:endParaRPr kumimoji="1" lang="ja-JP" altLang="en-US" dirty="0"/>
          </a:p>
        </p:txBody>
      </p:sp>
    </p:spTree>
    <p:extLst>
      <p:ext uri="{BB962C8B-B14F-4D97-AF65-F5344CB8AC3E}">
        <p14:creationId xmlns:p14="http://schemas.microsoft.com/office/powerpoint/2010/main" val="38304520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5.jpg"/></Relationships>
</file>

<file path=ppt/slides/_rels/slide1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7.GIF"/></Relationships>
</file>

<file path=ppt/slides/_rels/slide12.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35.pn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hyperlink" Target="http://www.google.co.jp/url?sa=i&amp;rct=j&amp;q=&amp;esrc=s&amp;source=images&amp;cd=&amp;cad=rja&amp;uact=8&amp;ved=0CAcQjRxqFQoTCLSIwc2CtMgCFaPopgodXfMBrA&amp;url=http://georgesy.blog.fc2.com/blog-entry-689.html&amp;psig=AFQjCNFWXeHYCNuHdPoDjv13ctDD4NNBbg&amp;ust=1444433048268302" TargetMode="Externa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39.jpeg"/><Relationship Id="rId4" Type="http://schemas.openxmlformats.org/officeDocument/2006/relationships/hyperlink" Target="http://www.google.co.jp/url?sa=i&amp;rct=j&amp;q=&amp;esrc=s&amp;source=images&amp;cd=&amp;cad=rja&amp;uact=8&amp;ved=0CAcQjRxqFQoTCM-Ii7yDtMgCFeUspgodV_gF1g&amp;url=http://reaps4.blog12.fc2.com/blog-date-201311.html&amp;psig=AFQjCNHblKXEuOEWe5wtyVRFpSioqV8Kuw&amp;ust=1444433267800122"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40.jpeg"/><Relationship Id="rId7"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jpeg"/><Relationship Id="rId4" Type="http://schemas.openxmlformats.org/officeDocument/2006/relationships/hyperlink" Target="http://www.google.co.jp/url?sa=i&amp;rct=j&amp;q=&amp;esrc=s&amp;source=images&amp;cd=&amp;cad=rja&amp;uact=8&amp;ved=0CAcQjRxqFQoTCJTRi8mFtMgCFQjcpgod3jUONA&amp;url=http://aichi.thepage.jp/detail/20141114-00000023-wordleaf&amp;psig=AFQjCNHblKXEuOEWe5wtyVRFpSioqV8Kuw&amp;ust=1444433267800122"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8.gif"/></Relationships>
</file>

<file path=ppt/slides/_rels/slide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925" y="0"/>
            <a:ext cx="9144000" cy="6912768"/>
          </a:xfrm>
          <a:prstGeom prst="rect">
            <a:avLst/>
          </a:prstGeom>
        </p:spPr>
      </p:pic>
      <p:sp>
        <p:nvSpPr>
          <p:cNvPr id="9" name="テキスト ボックス 8"/>
          <p:cNvSpPr txBox="1"/>
          <p:nvPr/>
        </p:nvSpPr>
        <p:spPr>
          <a:xfrm>
            <a:off x="2626727" y="3989572"/>
            <a:ext cx="6409769" cy="1569660"/>
          </a:xfrm>
          <a:prstGeom prst="rect">
            <a:avLst/>
          </a:prstGeom>
          <a:noFill/>
        </p:spPr>
        <p:txBody>
          <a:bodyPr wrap="square" rtlCol="0">
            <a:spAutoFit/>
          </a:bodyPr>
          <a:lstStyle/>
          <a:p>
            <a:r>
              <a:rPr kumimoji="1" lang="ja-JP" altLang="en-US" sz="9600" b="1" dirty="0"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latin typeface="AR P隷書体M" panose="020B0600010101010101" pitchFamily="50" charset="-128"/>
                <a:ea typeface="AR P隷書体M" panose="020B0600010101010101" pitchFamily="50" charset="-128"/>
              </a:rPr>
              <a:t>並び立たず</a:t>
            </a:r>
            <a:endParaRPr kumimoji="1" lang="ja-JP" altLang="en-US" sz="9600" b="1" dirty="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latin typeface="AR P隷書体M" panose="020B0600010101010101" pitchFamily="50" charset="-128"/>
              <a:ea typeface="AR P隷書体M" panose="020B0600010101010101" pitchFamily="50" charset="-128"/>
            </a:endParaRPr>
          </a:p>
        </p:txBody>
      </p:sp>
      <p:sp>
        <p:nvSpPr>
          <p:cNvPr id="10" name="テキスト ボックス 9"/>
          <p:cNvSpPr txBox="1"/>
          <p:nvPr/>
        </p:nvSpPr>
        <p:spPr>
          <a:xfrm>
            <a:off x="899592" y="980728"/>
            <a:ext cx="3816424" cy="1846659"/>
          </a:xfrm>
          <a:prstGeom prst="rect">
            <a:avLst/>
          </a:prstGeom>
          <a:noFill/>
        </p:spPr>
        <p:txBody>
          <a:bodyPr wrap="square" rtlCol="0">
            <a:spAutoFit/>
          </a:bodyPr>
          <a:lstStyle/>
          <a:p>
            <a:pPr algn="ctr"/>
            <a:r>
              <a:rPr kumimoji="1" lang="ja-JP" altLang="en-US" sz="9600" b="1" dirty="0"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latin typeface="AR P隷書体M" panose="020B0600010101010101" pitchFamily="50" charset="-128"/>
                <a:ea typeface="AR P隷書体M" panose="020B0600010101010101" pitchFamily="50" charset="-128"/>
              </a:rPr>
              <a:t>両雄</a:t>
            </a:r>
            <a:endParaRPr kumimoji="1" lang="ja-JP" altLang="en-US" sz="9600" dirty="0" smtClean="0">
              <a:solidFill>
                <a:srgbClr val="FFFF00"/>
              </a:solidFill>
              <a:latin typeface="AR P隷書体M" panose="020B0600010101010101" pitchFamily="50" charset="-128"/>
              <a:ea typeface="AR P隷書体M" panose="020B0600010101010101" pitchFamily="50" charset="-128"/>
            </a:endParaRPr>
          </a:p>
          <a:p>
            <a:endParaRPr kumimoji="1" lang="ja-JP" altLang="en-US" dirty="0"/>
          </a:p>
        </p:txBody>
      </p:sp>
      <p:pic>
        <p:nvPicPr>
          <p:cNvPr id="4" name="図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5615" y="-387424"/>
            <a:ext cx="9721080" cy="7416823"/>
          </a:xfrm>
          <a:prstGeom prst="rect">
            <a:avLst/>
          </a:prstGeom>
        </p:spPr>
      </p:pic>
    </p:spTree>
    <p:extLst>
      <p:ext uri="{BB962C8B-B14F-4D97-AF65-F5344CB8AC3E}">
        <p14:creationId xmlns:p14="http://schemas.microsoft.com/office/powerpoint/2010/main" val="2704168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3528" y="863581"/>
            <a:ext cx="4320480" cy="5373731"/>
          </a:xfrm>
        </p:spPr>
      </p:pic>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9190" y="908720"/>
            <a:ext cx="3974826" cy="5279384"/>
          </a:xfrm>
          <a:prstGeom prst="rect">
            <a:avLst/>
          </a:prstGeom>
        </p:spPr>
      </p:pic>
      <p:sp>
        <p:nvSpPr>
          <p:cNvPr id="6" name="テキスト ボックス 5"/>
          <p:cNvSpPr txBox="1"/>
          <p:nvPr/>
        </p:nvSpPr>
        <p:spPr>
          <a:xfrm>
            <a:off x="711662" y="5957271"/>
            <a:ext cx="3375992" cy="461665"/>
          </a:xfrm>
          <a:prstGeom prst="rect">
            <a:avLst/>
          </a:prstGeom>
          <a:noFill/>
        </p:spPr>
        <p:txBody>
          <a:bodyPr wrap="square" rtlCol="0">
            <a:spAutoFit/>
          </a:bodyPr>
          <a:lstStyle/>
          <a:p>
            <a:pPr algn="ctr"/>
            <a:r>
              <a:rPr lang="ja-JP" altLang="ja-JP" sz="2400" dirty="0">
                <a:solidFill>
                  <a:schemeClr val="bg1"/>
                </a:solidFill>
              </a:rPr>
              <a:t>エルバート・ハーバード</a:t>
            </a:r>
            <a:endParaRPr kumimoji="1" lang="ja-JP" altLang="en-US" sz="2400" dirty="0">
              <a:solidFill>
                <a:schemeClr val="bg1"/>
              </a:solidFill>
            </a:endParaRPr>
          </a:p>
        </p:txBody>
      </p:sp>
      <p:pic>
        <p:nvPicPr>
          <p:cNvPr id="7" name="図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4544" y="-160000"/>
            <a:ext cx="9721080" cy="7416823"/>
          </a:xfrm>
          <a:prstGeom prst="rect">
            <a:avLst/>
          </a:prstGeom>
        </p:spPr>
      </p:pic>
    </p:spTree>
    <p:extLst>
      <p:ext uri="{BB962C8B-B14F-4D97-AF65-F5344CB8AC3E}">
        <p14:creationId xmlns:p14="http://schemas.microsoft.com/office/powerpoint/2010/main" val="2705589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7504" y="836712"/>
            <a:ext cx="8589640" cy="130026"/>
          </a:xfrm>
        </p:spPr>
        <p:txBody>
          <a:bodyPr>
            <a:normAutofit fontScale="90000"/>
          </a:bodyPr>
          <a:lstStyle/>
          <a:p>
            <a:r>
              <a:rPr kumimoji="1" lang="en-US" altLang="ja-JP" sz="4900" dirty="0" smtClean="0"/>
              <a:t/>
            </a:r>
            <a:br>
              <a:rPr kumimoji="1" lang="en-US" altLang="ja-JP" sz="4900" dirty="0" smtClean="0"/>
            </a:br>
            <a:r>
              <a:rPr lang="en-US" altLang="ja-JP" sz="4900" dirty="0"/>
              <a:t/>
            </a:r>
            <a:br>
              <a:rPr lang="en-US" altLang="ja-JP" sz="4900" dirty="0"/>
            </a:br>
            <a:r>
              <a:rPr lang="en-US" altLang="ja-JP" sz="4900" dirty="0" smtClean="0"/>
              <a:t/>
            </a:r>
            <a:br>
              <a:rPr lang="en-US" altLang="ja-JP" sz="4900" dirty="0" smtClean="0"/>
            </a:br>
            <a:r>
              <a:rPr lang="en-US" altLang="ja-JP" sz="4900" dirty="0"/>
              <a:t/>
            </a:r>
            <a:br>
              <a:rPr lang="en-US" altLang="ja-JP" sz="4900" dirty="0"/>
            </a:br>
            <a:r>
              <a:rPr lang="en-US" altLang="ja-JP" sz="4900" dirty="0" smtClean="0"/>
              <a:t/>
            </a:r>
            <a:br>
              <a:rPr lang="en-US" altLang="ja-JP" sz="4900" dirty="0" smtClean="0"/>
            </a:br>
            <a:r>
              <a:rPr lang="en-US" altLang="ja-JP" sz="4900" dirty="0"/>
              <a:t/>
            </a:r>
            <a:br>
              <a:rPr lang="en-US" altLang="ja-JP" sz="4900" dirty="0"/>
            </a:br>
            <a:r>
              <a:rPr kumimoji="1" lang="en-US" altLang="ja-JP" dirty="0" smtClean="0"/>
              <a:t/>
            </a:r>
            <a:br>
              <a:rPr kumimoji="1" lang="en-US" altLang="ja-JP" dirty="0" smtClean="0"/>
            </a:br>
            <a:endParaRPr kumimoji="1" lang="ja-JP" altLang="en-US" sz="3600" dirty="0"/>
          </a:p>
        </p:txBody>
      </p:sp>
      <p:pic>
        <p:nvPicPr>
          <p:cNvPr id="6" name="コンテンツ プレースホルダー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67544" y="2780928"/>
            <a:ext cx="2448271" cy="3648866"/>
          </a:xfrm>
        </p:spPr>
      </p:pic>
      <p:pic>
        <p:nvPicPr>
          <p:cNvPr id="7" name="図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504" y="235508"/>
            <a:ext cx="9036496" cy="961244"/>
          </a:xfrm>
          <a:prstGeom prst="rect">
            <a:avLst/>
          </a:prstGeom>
        </p:spPr>
      </p:pic>
      <p:sp>
        <p:nvSpPr>
          <p:cNvPr id="8" name="正方形/長方形 7"/>
          <p:cNvSpPr/>
          <p:nvPr/>
        </p:nvSpPr>
        <p:spPr>
          <a:xfrm>
            <a:off x="1078002" y="392964"/>
            <a:ext cx="7064919" cy="646331"/>
          </a:xfrm>
          <a:prstGeom prst="rect">
            <a:avLst/>
          </a:prstGeom>
        </p:spPr>
        <p:txBody>
          <a:bodyPr wrap="square">
            <a:spAutoFit/>
          </a:bodyPr>
          <a:lstStyle/>
          <a:p>
            <a:pPr algn="ctr"/>
            <a:r>
              <a:rPr lang="en-US" altLang="ja-JP" sz="3600" dirty="0"/>
              <a:t>He profits most who serves best</a:t>
            </a:r>
            <a:endParaRPr lang="ja-JP" altLang="en-US" sz="3600" dirty="0"/>
          </a:p>
        </p:txBody>
      </p:sp>
      <p:pic>
        <p:nvPicPr>
          <p:cNvPr id="9" name="図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520" y="1196752"/>
            <a:ext cx="8892480" cy="1428750"/>
          </a:xfrm>
          <a:prstGeom prst="rect">
            <a:avLst/>
          </a:prstGeom>
        </p:spPr>
      </p:pic>
      <p:sp>
        <p:nvSpPr>
          <p:cNvPr id="10" name="正方形/長方形 9"/>
          <p:cNvSpPr/>
          <p:nvPr/>
        </p:nvSpPr>
        <p:spPr>
          <a:xfrm>
            <a:off x="918049" y="1467383"/>
            <a:ext cx="7632847" cy="887487"/>
          </a:xfrm>
          <a:prstGeom prst="rect">
            <a:avLst/>
          </a:prstGeom>
        </p:spPr>
        <p:txBody>
          <a:bodyPr wrap="square">
            <a:spAutoFit/>
          </a:bodyPr>
          <a:lstStyle/>
          <a:p>
            <a:pPr algn="ctr">
              <a:lnSpc>
                <a:spcPts val="3000"/>
              </a:lnSpc>
            </a:pPr>
            <a:r>
              <a:rPr lang="en-US" altLang="ja-JP" sz="3600" dirty="0" smtClean="0"/>
              <a:t>Do </a:t>
            </a:r>
            <a:r>
              <a:rPr lang="en-US" altLang="ja-JP" sz="3600" dirty="0"/>
              <a:t>unto others as you would have them </a:t>
            </a:r>
            <a:br>
              <a:rPr lang="en-US" altLang="ja-JP" sz="3600" dirty="0"/>
            </a:br>
            <a:r>
              <a:rPr lang="en-US" altLang="ja-JP" sz="3600" dirty="0"/>
              <a:t>do unto you </a:t>
            </a:r>
            <a:endParaRPr lang="ja-JP" altLang="en-US" sz="3600" dirty="0"/>
          </a:p>
        </p:txBody>
      </p:sp>
      <p:sp>
        <p:nvSpPr>
          <p:cNvPr id="11" name="横巻き 10"/>
          <p:cNvSpPr/>
          <p:nvPr/>
        </p:nvSpPr>
        <p:spPr>
          <a:xfrm>
            <a:off x="3491880" y="2996952"/>
            <a:ext cx="4896544" cy="2761464"/>
          </a:xfrm>
          <a:prstGeom prst="horizontalScroll">
            <a:avLst/>
          </a:prstGeom>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4067944" y="3717032"/>
            <a:ext cx="4074977" cy="1323439"/>
          </a:xfrm>
          <a:prstGeom prst="rect">
            <a:avLst/>
          </a:prstGeom>
          <a:solidFill>
            <a:schemeClr val="bg2">
              <a:lumMod val="90000"/>
            </a:schemeClr>
          </a:solidFill>
        </p:spPr>
        <p:txBody>
          <a:bodyPr wrap="square" rtlCol="0">
            <a:spAutoFit/>
          </a:bodyPr>
          <a:lstStyle/>
          <a:p>
            <a:pPr algn="ctr"/>
            <a:r>
              <a:rPr kumimoji="1" lang="ja-JP" altLang="en-US" sz="4000" dirty="0" smtClean="0"/>
              <a:t>黄金律は</a:t>
            </a:r>
          </a:p>
          <a:p>
            <a:pPr algn="ctr"/>
            <a:r>
              <a:rPr kumimoji="1" lang="ja-JP" altLang="en-US" sz="4000" dirty="0" smtClean="0"/>
              <a:t>万国共通の哲学</a:t>
            </a:r>
            <a:endParaRPr kumimoji="1" lang="ja-JP" altLang="en-US" sz="4000" dirty="0"/>
          </a:p>
        </p:txBody>
      </p:sp>
      <p:sp>
        <p:nvSpPr>
          <p:cNvPr id="13" name="テキスト ボックス 12"/>
          <p:cNvSpPr txBox="1"/>
          <p:nvPr/>
        </p:nvSpPr>
        <p:spPr>
          <a:xfrm>
            <a:off x="467544" y="6453336"/>
            <a:ext cx="2448272" cy="369332"/>
          </a:xfrm>
          <a:prstGeom prst="rect">
            <a:avLst/>
          </a:prstGeom>
          <a:noFill/>
        </p:spPr>
        <p:txBody>
          <a:bodyPr wrap="square" rtlCol="0">
            <a:spAutoFit/>
          </a:bodyPr>
          <a:lstStyle/>
          <a:p>
            <a:pPr algn="ctr"/>
            <a:r>
              <a:rPr kumimoji="1" lang="ja-JP" altLang="en-US" b="1" dirty="0" smtClean="0">
                <a:solidFill>
                  <a:schemeClr val="bg1"/>
                </a:solidFill>
              </a:rPr>
              <a:t>アーサー・シェルドン</a:t>
            </a:r>
            <a:endParaRPr kumimoji="1" lang="ja-JP" altLang="en-US" b="1" dirty="0">
              <a:solidFill>
                <a:schemeClr val="bg1"/>
              </a:solidFill>
            </a:endParaRPr>
          </a:p>
        </p:txBody>
      </p:sp>
      <p:pic>
        <p:nvPicPr>
          <p:cNvPr id="14" name="図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9840" y="-302828"/>
            <a:ext cx="9721080" cy="7416823"/>
          </a:xfrm>
          <a:prstGeom prst="rect">
            <a:avLst/>
          </a:prstGeom>
        </p:spPr>
      </p:pic>
    </p:spTree>
    <p:extLst>
      <p:ext uri="{BB962C8B-B14F-4D97-AF65-F5344CB8AC3E}">
        <p14:creationId xmlns:p14="http://schemas.microsoft.com/office/powerpoint/2010/main" val="2207270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par>
                          <p:cTn id="8" fill="hold">
                            <p:stCondLst>
                              <p:cond delay="2000"/>
                            </p:stCondLst>
                            <p:childTnLst>
                              <p:par>
                                <p:cTn id="9" presetID="2" presetClass="entr" presetSubtype="8" fill="hold" nodeType="afterEffect">
                                  <p:stCondLst>
                                    <p:cond delay="10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0-#ppt_w/2"/>
                                          </p:val>
                                        </p:tav>
                                        <p:tav tm="100000">
                                          <p:val>
                                            <p:strVal val="#ppt_x"/>
                                          </p:val>
                                        </p:tav>
                                      </p:tavLst>
                                    </p:anim>
                                    <p:anim calcmode="lin" valueType="num">
                                      <p:cBhvr additive="base">
                                        <p:cTn id="12" dur="10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100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0-#ppt_w/2"/>
                                          </p:val>
                                        </p:tav>
                                        <p:tav tm="100000">
                                          <p:val>
                                            <p:strVal val="#ppt_x"/>
                                          </p:val>
                                        </p:tav>
                                      </p:tavLst>
                                    </p:anim>
                                    <p:anim calcmode="lin" valueType="num">
                                      <p:cBhvr additive="base">
                                        <p:cTn id="16" dur="500" fill="hold"/>
                                        <p:tgtEl>
                                          <p:spTgt spid="8"/>
                                        </p:tgtEl>
                                        <p:attrNameLst>
                                          <p:attrName>ppt_y</p:attrName>
                                        </p:attrNameLst>
                                      </p:cBhvr>
                                      <p:tavLst>
                                        <p:tav tm="0">
                                          <p:val>
                                            <p:strVal val="#ppt_y"/>
                                          </p:val>
                                        </p:tav>
                                        <p:tav tm="100000">
                                          <p:val>
                                            <p:strVal val="#ppt_y"/>
                                          </p:val>
                                        </p:tav>
                                      </p:tavLst>
                                    </p:anim>
                                  </p:childTnLst>
                                </p:cTn>
                              </p:par>
                            </p:childTnLst>
                          </p:cTn>
                        </p:par>
                        <p:par>
                          <p:cTn id="17" fill="hold">
                            <p:stCondLst>
                              <p:cond delay="4000"/>
                            </p:stCondLst>
                            <p:childTnLst>
                              <p:par>
                                <p:cTn id="18" presetID="2" presetClass="entr" presetSubtype="8" fill="hold" nodeType="afterEffect">
                                  <p:stCondLst>
                                    <p:cond delay="100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1000" fill="hold"/>
                                        <p:tgtEl>
                                          <p:spTgt spid="9"/>
                                        </p:tgtEl>
                                        <p:attrNameLst>
                                          <p:attrName>ppt_x</p:attrName>
                                        </p:attrNameLst>
                                      </p:cBhvr>
                                      <p:tavLst>
                                        <p:tav tm="0">
                                          <p:val>
                                            <p:strVal val="0-#ppt_w/2"/>
                                          </p:val>
                                        </p:tav>
                                        <p:tav tm="100000">
                                          <p:val>
                                            <p:strVal val="#ppt_x"/>
                                          </p:val>
                                        </p:tav>
                                      </p:tavLst>
                                    </p:anim>
                                    <p:anim calcmode="lin" valueType="num">
                                      <p:cBhvr additive="base">
                                        <p:cTn id="21" dur="1000" fill="hold"/>
                                        <p:tgtEl>
                                          <p:spTgt spid="9"/>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0-#ppt_w/2"/>
                                          </p:val>
                                        </p:tav>
                                        <p:tav tm="100000">
                                          <p:val>
                                            <p:strVal val="#ppt_x"/>
                                          </p:val>
                                        </p:tav>
                                      </p:tavLst>
                                    </p:anim>
                                    <p:anim calcmode="lin" valueType="num">
                                      <p:cBhvr additive="base">
                                        <p:cTn id="25" dur="500" fill="hold"/>
                                        <p:tgtEl>
                                          <p:spTgt spid="10"/>
                                        </p:tgtEl>
                                        <p:attrNameLst>
                                          <p:attrName>ppt_y</p:attrName>
                                        </p:attrNameLst>
                                      </p:cBhvr>
                                      <p:tavLst>
                                        <p:tav tm="0">
                                          <p:val>
                                            <p:strVal val="#ppt_y"/>
                                          </p:val>
                                        </p:tav>
                                        <p:tav tm="100000">
                                          <p:val>
                                            <p:strVal val="#ppt_y"/>
                                          </p:val>
                                        </p:tav>
                                      </p:tavLst>
                                    </p:anim>
                                  </p:childTnLst>
                                </p:cTn>
                              </p:par>
                            </p:childTnLst>
                          </p:cTn>
                        </p:par>
                        <p:par>
                          <p:cTn id="26" fill="hold">
                            <p:stCondLst>
                              <p:cond delay="6000"/>
                            </p:stCondLst>
                            <p:childTnLst>
                              <p:par>
                                <p:cTn id="27" presetID="8" presetClass="emph" presetSubtype="0" fill="hold" grpId="0" nodeType="afterEffect">
                                  <p:stCondLst>
                                    <p:cond delay="0"/>
                                  </p:stCondLst>
                                  <p:childTnLst>
                                    <p:animRot by="21600000">
                                      <p:cBhvr>
                                        <p:cTn id="28" dur="2000" fill="hold"/>
                                        <p:tgtEl>
                                          <p:spTgt spid="11"/>
                                        </p:tgtEl>
                                        <p:attrNameLst>
                                          <p:attrName>r</p:attrName>
                                        </p:attrNameLst>
                                      </p:cBhvr>
                                    </p:animRot>
                                  </p:childTnLst>
                                </p:cTn>
                              </p:par>
                              <p:par>
                                <p:cTn id="29" presetID="8" presetClass="emph" presetSubtype="0" fill="hold" grpId="0" nodeType="withEffect">
                                  <p:stCondLst>
                                    <p:cond delay="0"/>
                                  </p:stCondLst>
                                  <p:childTnLst>
                                    <p:animRot by="21600000">
                                      <p:cBhvr>
                                        <p:cTn id="30" dur="2000" fill="hold"/>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0"/>
            <a:ext cx="8229600" cy="1143000"/>
          </a:xfrm>
        </p:spPr>
        <p:txBody>
          <a:bodyPr/>
          <a:lstStyle/>
          <a:p>
            <a:r>
              <a:rPr kumimoji="1" lang="ja-JP" altLang="en-US" dirty="0" smtClean="0">
                <a:solidFill>
                  <a:srgbClr val="FFFF99"/>
                </a:solidFill>
              </a:rPr>
              <a:t>健全な労使関係</a:t>
            </a:r>
            <a:endParaRPr kumimoji="1" lang="ja-JP" altLang="en-US" dirty="0">
              <a:solidFill>
                <a:srgbClr val="FFFF99"/>
              </a:solidFill>
            </a:endParaRPr>
          </a:p>
        </p:txBody>
      </p:sp>
      <p:sp>
        <p:nvSpPr>
          <p:cNvPr id="3" name="コンテンツ プレースホルダ 2"/>
          <p:cNvSpPr>
            <a:spLocks noGrp="1"/>
          </p:cNvSpPr>
          <p:nvPr>
            <p:ph idx="1"/>
          </p:nvPr>
        </p:nvSpPr>
        <p:spPr>
          <a:xfrm>
            <a:off x="457200" y="1412776"/>
            <a:ext cx="8229600" cy="4713387"/>
          </a:xfrm>
        </p:spPr>
        <p:txBody>
          <a:bodyPr>
            <a:normAutofit/>
          </a:bodyPr>
          <a:lstStyle/>
          <a:p>
            <a:r>
              <a:rPr kumimoji="1" lang="ja-JP" altLang="en-US" dirty="0" smtClean="0">
                <a:solidFill>
                  <a:srgbClr val="FF0000"/>
                </a:solidFill>
              </a:rPr>
              <a:t>経営者の責務</a:t>
            </a:r>
          </a:p>
          <a:p>
            <a:pPr>
              <a:buNone/>
            </a:pPr>
            <a:r>
              <a:rPr lang="ja-JP" altLang="en-US" dirty="0" smtClean="0"/>
              <a:t>　　　</a:t>
            </a:r>
            <a:r>
              <a:rPr lang="ja-JP" altLang="en-US" dirty="0" smtClean="0">
                <a:solidFill>
                  <a:schemeClr val="bg1"/>
                </a:solidFill>
              </a:rPr>
              <a:t>適正な報酬</a:t>
            </a:r>
          </a:p>
          <a:p>
            <a:pPr>
              <a:buNone/>
            </a:pPr>
            <a:r>
              <a:rPr lang="ja-JP" altLang="en-US" dirty="0" smtClean="0">
                <a:solidFill>
                  <a:schemeClr val="bg1"/>
                </a:solidFill>
              </a:rPr>
              <a:t>　　　労働環境　安全・福利厚生・生活保障</a:t>
            </a:r>
          </a:p>
          <a:p>
            <a:pPr>
              <a:buNone/>
            </a:pPr>
            <a:r>
              <a:rPr lang="ja-JP" altLang="en-US" dirty="0" smtClean="0">
                <a:solidFill>
                  <a:schemeClr val="bg1"/>
                </a:solidFill>
              </a:rPr>
              <a:t>　　　従業員教育</a:t>
            </a:r>
            <a:endParaRPr kumimoji="1" lang="ja-JP" altLang="en-US" dirty="0" smtClean="0">
              <a:solidFill>
                <a:schemeClr val="bg1"/>
              </a:solidFill>
            </a:endParaRPr>
          </a:p>
          <a:p>
            <a:r>
              <a:rPr lang="ja-JP" altLang="en-US" dirty="0" smtClean="0">
                <a:solidFill>
                  <a:srgbClr val="FF0000"/>
                </a:solidFill>
              </a:rPr>
              <a:t>従業員の責務</a:t>
            </a:r>
            <a:r>
              <a:rPr kumimoji="1" lang="ja-JP" altLang="en-US" dirty="0" smtClean="0"/>
              <a:t>　　　</a:t>
            </a:r>
          </a:p>
          <a:p>
            <a:pPr marL="0" indent="0">
              <a:buNone/>
            </a:pPr>
            <a:r>
              <a:rPr lang="ja-JP" altLang="en-US" dirty="0"/>
              <a:t>　</a:t>
            </a:r>
            <a:r>
              <a:rPr lang="ja-JP" altLang="en-US" dirty="0" smtClean="0"/>
              <a:t>　　</a:t>
            </a:r>
            <a:r>
              <a:rPr lang="ja-JP" altLang="en-US" dirty="0" smtClean="0">
                <a:solidFill>
                  <a:schemeClr val="bg1"/>
                </a:solidFill>
              </a:rPr>
              <a:t>最善を尽くした</a:t>
            </a:r>
            <a:r>
              <a:rPr kumimoji="1" lang="ja-JP" altLang="en-US" dirty="0" smtClean="0">
                <a:solidFill>
                  <a:schemeClr val="bg1"/>
                </a:solidFill>
              </a:rPr>
              <a:t>労働</a:t>
            </a:r>
          </a:p>
          <a:p>
            <a:pPr marL="0" indent="0">
              <a:buNone/>
            </a:pPr>
            <a:r>
              <a:rPr kumimoji="1" lang="ja-JP" altLang="en-US" dirty="0" smtClean="0">
                <a:solidFill>
                  <a:schemeClr val="bg1"/>
                </a:solidFill>
              </a:rPr>
              <a:t>　　　過失防止</a:t>
            </a:r>
          </a:p>
          <a:p>
            <a:pPr marL="0" indent="0">
              <a:buNone/>
            </a:pPr>
            <a:r>
              <a:rPr kumimoji="1" lang="ja-JP" altLang="en-US" dirty="0" smtClean="0">
                <a:solidFill>
                  <a:schemeClr val="bg1"/>
                </a:solidFill>
              </a:rPr>
              <a:t>　　　会社の管理運営への協力</a:t>
            </a:r>
          </a:p>
          <a:p>
            <a:pPr marL="0" indent="0">
              <a:buNone/>
            </a:pPr>
            <a:endParaRPr kumimoji="1" lang="ja-JP" altLang="en-US" b="1" dirty="0" smtClean="0">
              <a:ln w="12700">
                <a:solidFill>
                  <a:sysClr val="windowText" lastClr="000000"/>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buNone/>
            </a:pPr>
            <a:endParaRPr kumimoji="1" lang="ja-JP" altLang="en-US" b="1" dirty="0">
              <a:ln w="12700">
                <a:solidFill>
                  <a:sysClr val="windowText" lastClr="000000"/>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4" name="図 3" descr="genryu.gif"/>
          <p:cNvPicPr>
            <a:picLocks noChangeAspect="1"/>
          </p:cNvPicPr>
          <p:nvPr/>
        </p:nvPicPr>
        <p:blipFill>
          <a:blip r:embed="rId3" cstate="print"/>
          <a:stretch>
            <a:fillRect/>
          </a:stretch>
        </p:blipFill>
        <p:spPr>
          <a:xfrm>
            <a:off x="0" y="6500834"/>
            <a:ext cx="1261602" cy="357166"/>
          </a:xfrm>
          <a:prstGeom prst="rect">
            <a:avLst/>
          </a:prstGeom>
        </p:spPr>
      </p:pic>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9840" y="-302828"/>
            <a:ext cx="9721080" cy="7416823"/>
          </a:xfrm>
          <a:prstGeom prst="rect">
            <a:avLst/>
          </a:prstGeom>
        </p:spPr>
      </p:pic>
    </p:spTree>
    <p:extLst>
      <p:ext uri="{BB962C8B-B14F-4D97-AF65-F5344CB8AC3E}">
        <p14:creationId xmlns:p14="http://schemas.microsoft.com/office/powerpoint/2010/main" val="4006116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4" fill="hold"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4000"/>
                            </p:stCondLst>
                            <p:childTnLst>
                              <p:par>
                                <p:cTn id="15" presetID="2" presetClass="entr" presetSubtype="4" fill="hold"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6000"/>
                            </p:stCondLst>
                            <p:childTnLst>
                              <p:par>
                                <p:cTn id="20" presetID="2" presetClass="entr" presetSubtype="4" fill="hold"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8000"/>
                            </p:stCondLst>
                            <p:childTnLst>
                              <p:par>
                                <p:cTn id="25" presetID="2" presetClass="entr" presetSubtype="4" fill="hold"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29" fill="hold">
                            <p:stCondLst>
                              <p:cond delay="10000"/>
                            </p:stCondLst>
                            <p:childTnLst>
                              <p:par>
                                <p:cTn id="30" presetID="2" presetClass="entr" presetSubtype="4" fill="hold" nodeType="after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additive="base">
                                        <p:cTn id="32"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3" dur="2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34" fill="hold">
                            <p:stCondLst>
                              <p:cond delay="12000"/>
                            </p:stCondLst>
                            <p:childTnLst>
                              <p:par>
                                <p:cTn id="35" presetID="2" presetClass="entr" presetSubtype="4" fill="hold" nodeType="after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2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2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par>
                          <p:cTn id="39" fill="hold">
                            <p:stCondLst>
                              <p:cond delay="14000"/>
                            </p:stCondLst>
                            <p:childTnLst>
                              <p:par>
                                <p:cTn id="40" presetID="2" presetClass="entr" presetSubtype="4" fill="hold" nodeType="after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 calcmode="lin" valueType="num">
                                      <p:cBhvr additive="base">
                                        <p:cTn id="42" dur="2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3" dur="20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06694" y="32048"/>
            <a:ext cx="8229600" cy="1143000"/>
          </a:xfrm>
        </p:spPr>
        <p:txBody>
          <a:bodyPr>
            <a:normAutofit/>
          </a:bodyPr>
          <a:lstStyle/>
          <a:p>
            <a:r>
              <a:rPr kumimoji="1" lang="ja-JP" altLang="en-US" dirty="0" smtClean="0">
                <a:solidFill>
                  <a:srgbClr val="FFFF00"/>
                </a:solidFill>
              </a:rPr>
              <a:t>ロータリアンの政治的傾向</a:t>
            </a:r>
            <a:endParaRPr kumimoji="1" lang="ja-JP" altLang="en-US" dirty="0">
              <a:solidFill>
                <a:srgbClr val="FFFF00"/>
              </a:solidFill>
            </a:endParaRPr>
          </a:p>
        </p:txBody>
      </p:sp>
      <p:pic>
        <p:nvPicPr>
          <p:cNvPr id="4" name="コンテンツ プレースホルダー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67544" y="1628800"/>
            <a:ext cx="2546370" cy="2160240"/>
          </a:xfrm>
        </p:spPr>
      </p:pic>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6136" y="3933056"/>
            <a:ext cx="2808312" cy="2499398"/>
          </a:xfrm>
          <a:prstGeom prst="rect">
            <a:avLst/>
          </a:prstGeom>
        </p:spPr>
      </p:pic>
      <p:sp>
        <p:nvSpPr>
          <p:cNvPr id="6" name="テキスト ボックス 5"/>
          <p:cNvSpPr txBox="1"/>
          <p:nvPr/>
        </p:nvSpPr>
        <p:spPr>
          <a:xfrm>
            <a:off x="683568" y="4005064"/>
            <a:ext cx="2232248" cy="646331"/>
          </a:xfrm>
          <a:prstGeom prst="rect">
            <a:avLst/>
          </a:prstGeom>
          <a:solidFill>
            <a:schemeClr val="bg1"/>
          </a:solidFill>
          <a:ln>
            <a:solidFill>
              <a:srgbClr val="FF0000"/>
            </a:solidFill>
          </a:ln>
        </p:spPr>
        <p:txBody>
          <a:bodyPr wrap="square" rtlCol="0">
            <a:spAutoFit/>
          </a:bodyPr>
          <a:lstStyle/>
          <a:p>
            <a:pPr algn="ctr"/>
            <a:r>
              <a:rPr kumimoji="1" lang="ja-JP" altLang="en-US" sz="3600" dirty="0" smtClean="0"/>
              <a:t>共和党</a:t>
            </a:r>
            <a:endParaRPr kumimoji="1" lang="ja-JP" altLang="en-US" sz="3600" dirty="0"/>
          </a:p>
        </p:txBody>
      </p:sp>
      <p:sp>
        <p:nvSpPr>
          <p:cNvPr id="7" name="テキスト ボックス 6"/>
          <p:cNvSpPr txBox="1"/>
          <p:nvPr/>
        </p:nvSpPr>
        <p:spPr>
          <a:xfrm>
            <a:off x="6156176" y="3140968"/>
            <a:ext cx="1944216" cy="646331"/>
          </a:xfrm>
          <a:prstGeom prst="rect">
            <a:avLst/>
          </a:prstGeom>
          <a:solidFill>
            <a:schemeClr val="bg1"/>
          </a:solidFill>
          <a:ln>
            <a:solidFill>
              <a:srgbClr val="FF0000"/>
            </a:solidFill>
          </a:ln>
        </p:spPr>
        <p:txBody>
          <a:bodyPr wrap="square" rtlCol="0">
            <a:spAutoFit/>
          </a:bodyPr>
          <a:lstStyle/>
          <a:p>
            <a:pPr algn="ctr"/>
            <a:r>
              <a:rPr kumimoji="1" lang="ja-JP" altLang="en-US" sz="3600" dirty="0" smtClean="0"/>
              <a:t>民主党</a:t>
            </a:r>
            <a:endParaRPr kumimoji="1" lang="ja-JP" altLang="en-US" sz="3600" dirty="0"/>
          </a:p>
        </p:txBody>
      </p:sp>
      <p:sp>
        <p:nvSpPr>
          <p:cNvPr id="8" name="テキスト ボックス 7"/>
          <p:cNvSpPr txBox="1"/>
          <p:nvPr/>
        </p:nvSpPr>
        <p:spPr>
          <a:xfrm>
            <a:off x="323528" y="5301208"/>
            <a:ext cx="4320480" cy="523220"/>
          </a:xfrm>
          <a:prstGeom prst="rect">
            <a:avLst/>
          </a:prstGeom>
          <a:noFill/>
        </p:spPr>
        <p:txBody>
          <a:bodyPr wrap="square" rtlCol="0">
            <a:spAutoFit/>
          </a:bodyPr>
          <a:lstStyle/>
          <a:p>
            <a:r>
              <a:rPr kumimoji="1" lang="ja-JP" altLang="en-US" sz="2800" dirty="0" smtClean="0">
                <a:solidFill>
                  <a:schemeClr val="bg1"/>
                </a:solidFill>
              </a:rPr>
              <a:t>ロータリアン支持者　</a:t>
            </a:r>
            <a:r>
              <a:rPr kumimoji="1" lang="en-US" altLang="ja-JP" sz="2800" dirty="0" smtClean="0">
                <a:solidFill>
                  <a:schemeClr val="bg1"/>
                </a:solidFill>
              </a:rPr>
              <a:t>72.5%</a:t>
            </a:r>
            <a:endParaRPr kumimoji="1" lang="ja-JP" altLang="en-US" sz="2800" dirty="0">
              <a:solidFill>
                <a:schemeClr val="bg1"/>
              </a:solidFill>
            </a:endParaRPr>
          </a:p>
        </p:txBody>
      </p:sp>
      <p:sp>
        <p:nvSpPr>
          <p:cNvPr id="9" name="テキスト ボックス 8"/>
          <p:cNvSpPr txBox="1"/>
          <p:nvPr/>
        </p:nvSpPr>
        <p:spPr>
          <a:xfrm>
            <a:off x="4283968" y="2419563"/>
            <a:ext cx="4536504" cy="523220"/>
          </a:xfrm>
          <a:prstGeom prst="rect">
            <a:avLst/>
          </a:prstGeom>
          <a:noFill/>
        </p:spPr>
        <p:txBody>
          <a:bodyPr wrap="square" rtlCol="0">
            <a:spAutoFit/>
          </a:bodyPr>
          <a:lstStyle/>
          <a:p>
            <a:r>
              <a:rPr kumimoji="1" lang="ja-JP" altLang="en-US" sz="2800" dirty="0" smtClean="0">
                <a:solidFill>
                  <a:schemeClr val="bg1"/>
                </a:solidFill>
              </a:rPr>
              <a:t>ロータリアン支持者   </a:t>
            </a:r>
            <a:r>
              <a:rPr kumimoji="1" lang="en-US" altLang="ja-JP" sz="2800" dirty="0" smtClean="0">
                <a:solidFill>
                  <a:schemeClr val="bg1"/>
                </a:solidFill>
              </a:rPr>
              <a:t>8.24%</a:t>
            </a:r>
            <a:endParaRPr kumimoji="1" lang="ja-JP" altLang="en-US" sz="2800" dirty="0">
              <a:solidFill>
                <a:schemeClr val="bg1"/>
              </a:solidFill>
            </a:endParaRPr>
          </a:p>
        </p:txBody>
      </p:sp>
      <p:pic>
        <p:nvPicPr>
          <p:cNvPr id="10" name="図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9840" y="-302828"/>
            <a:ext cx="9721080" cy="7416823"/>
          </a:xfrm>
          <a:prstGeom prst="rect">
            <a:avLst/>
          </a:prstGeom>
        </p:spPr>
      </p:pic>
    </p:spTree>
    <p:extLst>
      <p:ext uri="{BB962C8B-B14F-4D97-AF65-F5344CB8AC3E}">
        <p14:creationId xmlns:p14="http://schemas.microsoft.com/office/powerpoint/2010/main" val="1203108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15"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fltVal val="0"/>
                                          </p:val>
                                        </p:tav>
                                        <p:tav tm="100000">
                                          <p:val>
                                            <p:strVal val="#ppt_w"/>
                                          </p:val>
                                        </p:tav>
                                      </p:tavLst>
                                    </p:anim>
                                    <p:anim calcmode="lin" valueType="num">
                                      <p:cBhvr>
                                        <p:cTn id="15" dur="1000" fill="hold"/>
                                        <p:tgtEl>
                                          <p:spTgt spid="6"/>
                                        </p:tgtEl>
                                        <p:attrNameLst>
                                          <p:attrName>ppt_h</p:attrName>
                                        </p:attrNameLst>
                                      </p:cBhvr>
                                      <p:tavLst>
                                        <p:tav tm="0">
                                          <p:val>
                                            <p:fltVal val="0"/>
                                          </p:val>
                                        </p:tav>
                                        <p:tav tm="100000">
                                          <p:val>
                                            <p:strVal val="#ppt_h"/>
                                          </p:val>
                                        </p:tav>
                                      </p:tavLst>
                                    </p:anim>
                                    <p:anim calcmode="lin" valueType="num">
                                      <p:cBhvr>
                                        <p:cTn id="16"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8" fill="hold">
                            <p:stCondLst>
                              <p:cond delay="2000"/>
                            </p:stCondLst>
                            <p:childTnLst>
                              <p:par>
                                <p:cTn id="19" presetID="15" presetClass="entr" presetSubtype="0" fill="hold" nodeType="afterEffect">
                                  <p:stCondLst>
                                    <p:cond delay="95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ppt_w</p:attrName>
                                        </p:attrNameLst>
                                      </p:cBhvr>
                                      <p:tavLst>
                                        <p:tav tm="0">
                                          <p:val>
                                            <p:fltVal val="0"/>
                                          </p:val>
                                        </p:tav>
                                        <p:tav tm="100000">
                                          <p:val>
                                            <p:strVal val="#ppt_w"/>
                                          </p:val>
                                        </p:tav>
                                      </p:tavLst>
                                    </p:anim>
                                    <p:anim calcmode="lin" valueType="num">
                                      <p:cBhvr>
                                        <p:cTn id="22" dur="1000" fill="hold"/>
                                        <p:tgtEl>
                                          <p:spTgt spid="5"/>
                                        </p:tgtEl>
                                        <p:attrNameLst>
                                          <p:attrName>ppt_h</p:attrName>
                                        </p:attrNameLst>
                                      </p:cBhvr>
                                      <p:tavLst>
                                        <p:tav tm="0">
                                          <p:val>
                                            <p:fltVal val="0"/>
                                          </p:val>
                                        </p:tav>
                                        <p:tav tm="100000">
                                          <p:val>
                                            <p:strVal val="#ppt_h"/>
                                          </p:val>
                                        </p:tav>
                                      </p:tavLst>
                                    </p:anim>
                                    <p:anim calcmode="lin" valueType="num">
                                      <p:cBhvr>
                                        <p:cTn id="23"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par>
                          <p:cTn id="25" fill="hold">
                            <p:stCondLst>
                              <p:cond delay="3950"/>
                            </p:stCondLst>
                            <p:childTnLst>
                              <p:par>
                                <p:cTn id="26" presetID="15" presetClass="entr" presetSubtype="0"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1000" fill="hold"/>
                                        <p:tgtEl>
                                          <p:spTgt spid="7"/>
                                        </p:tgtEl>
                                        <p:attrNameLst>
                                          <p:attrName>ppt_w</p:attrName>
                                        </p:attrNameLst>
                                      </p:cBhvr>
                                      <p:tavLst>
                                        <p:tav tm="0">
                                          <p:val>
                                            <p:fltVal val="0"/>
                                          </p:val>
                                        </p:tav>
                                        <p:tav tm="100000">
                                          <p:val>
                                            <p:strVal val="#ppt_w"/>
                                          </p:val>
                                        </p:tav>
                                      </p:tavLst>
                                    </p:anim>
                                    <p:anim calcmode="lin" valueType="num">
                                      <p:cBhvr>
                                        <p:cTn id="29" dur="1000" fill="hold"/>
                                        <p:tgtEl>
                                          <p:spTgt spid="7"/>
                                        </p:tgtEl>
                                        <p:attrNameLst>
                                          <p:attrName>ppt_h</p:attrName>
                                        </p:attrNameLst>
                                      </p:cBhvr>
                                      <p:tavLst>
                                        <p:tav tm="0">
                                          <p:val>
                                            <p:fltVal val="0"/>
                                          </p:val>
                                        </p:tav>
                                        <p:tav tm="100000">
                                          <p:val>
                                            <p:strVal val="#ppt_h"/>
                                          </p:val>
                                        </p:tav>
                                      </p:tavLst>
                                    </p:anim>
                                    <p:anim calcmode="lin" valueType="num">
                                      <p:cBhvr>
                                        <p:cTn id="3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2" fill="hold">
                            <p:stCondLst>
                              <p:cond delay="4950"/>
                            </p:stCondLst>
                            <p:childTnLst>
                              <p:par>
                                <p:cTn id="33" presetID="10" presetClass="entr" presetSubtype="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par>
                          <p:cTn id="36" fill="hold">
                            <p:stCondLst>
                              <p:cond delay="5450"/>
                            </p:stCondLst>
                            <p:childTnLst>
                              <p:par>
                                <p:cTn id="37" presetID="10" presetClass="entr" presetSubtype="0"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0" y="75456"/>
            <a:ext cx="9123076" cy="5632311"/>
          </a:xfrm>
          <a:prstGeom prst="rect">
            <a:avLst/>
          </a:prstGeom>
          <a:noFill/>
        </p:spPr>
        <p:txBody>
          <a:bodyPr wrap="square" rtlCol="0">
            <a:spAutoFit/>
          </a:bodyPr>
          <a:lstStyle/>
          <a:p>
            <a:pPr algn="ctr"/>
            <a:endParaRPr kumimoji="1" lang="en-US" altLang="ja-JP" sz="7200" dirty="0" smtClean="0">
              <a:solidFill>
                <a:srgbClr val="FFFF00"/>
              </a:solidFill>
            </a:endParaRPr>
          </a:p>
          <a:p>
            <a:pPr algn="ctr"/>
            <a:r>
              <a:rPr kumimoji="1" lang="ja-JP" altLang="en-US" sz="7200" dirty="0" smtClean="0">
                <a:solidFill>
                  <a:srgbClr val="FFFF00"/>
                </a:solidFill>
              </a:rPr>
              <a:t>真の雄者</a:t>
            </a:r>
            <a:endParaRPr kumimoji="1" lang="en-US" altLang="ja-JP" sz="7200" dirty="0" smtClean="0">
              <a:solidFill>
                <a:srgbClr val="FFFF00"/>
              </a:solidFill>
            </a:endParaRPr>
          </a:p>
          <a:p>
            <a:pPr algn="ctr"/>
            <a:endParaRPr kumimoji="1" lang="ja-JP" altLang="en-US" sz="7200" dirty="0" smtClean="0">
              <a:solidFill>
                <a:srgbClr val="FFFF00"/>
              </a:solidFill>
            </a:endParaRPr>
          </a:p>
          <a:p>
            <a:pPr algn="ctr"/>
            <a:r>
              <a:rPr lang="en-US" altLang="ja-JP" sz="7200" dirty="0" smtClean="0">
                <a:solidFill>
                  <a:srgbClr val="FFFF00"/>
                </a:solidFill>
              </a:rPr>
              <a:t>He profits most who serves best</a:t>
            </a:r>
            <a:endParaRPr kumimoji="1" lang="ja-JP" altLang="en-US" sz="7200" dirty="0">
              <a:solidFill>
                <a:srgbClr val="FFFF00"/>
              </a:solidFill>
            </a:endParaRPr>
          </a:p>
        </p:txBody>
      </p:sp>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840" y="-302828"/>
            <a:ext cx="9721080" cy="7416823"/>
          </a:xfrm>
          <a:prstGeom prst="rect">
            <a:avLst/>
          </a:prstGeom>
        </p:spPr>
      </p:pic>
    </p:spTree>
    <p:extLst>
      <p:ext uri="{BB962C8B-B14F-4D97-AF65-F5344CB8AC3E}">
        <p14:creationId xmlns:p14="http://schemas.microsoft.com/office/powerpoint/2010/main" val="3791263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childTnLst>
                                </p:cTn>
                              </p:par>
                            </p:childTnLst>
                          </p:cTn>
                        </p:par>
                        <p:par>
                          <p:cTn id="8" fill="hold">
                            <p:stCondLst>
                              <p:cond delay="2000"/>
                            </p:stCondLst>
                            <p:childTnLst>
                              <p:par>
                                <p:cTn id="9" presetID="10" presetClass="entr" presetSubtype="0" fill="hold" nodeType="afterEffect">
                                  <p:stCondLst>
                                    <p:cond delay="1000"/>
                                  </p:stCondLst>
                                  <p:childTnLst>
                                    <p:set>
                                      <p:cBhvr>
                                        <p:cTn id="10" dur="1" fill="hold">
                                          <p:stCondLst>
                                            <p:cond delay="0"/>
                                          </p:stCondLst>
                                        </p:cTn>
                                        <p:tgtEl>
                                          <p:spTgt spid="4">
                                            <p:txEl>
                                              <p:pRg st="3" end="3"/>
                                            </p:txEl>
                                          </p:spTgt>
                                        </p:tgtEl>
                                        <p:attrNameLst>
                                          <p:attrName>style.visibility</p:attrName>
                                        </p:attrNameLst>
                                      </p:cBhvr>
                                      <p:to>
                                        <p:strVal val="visible"/>
                                      </p:to>
                                    </p:set>
                                    <p:animEffect transition="in" filter="fade">
                                      <p:cBhvr>
                                        <p:cTn id="11" dur="1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21162"/>
            <a:ext cx="8229600" cy="1143000"/>
          </a:xfrm>
        </p:spPr>
        <p:txBody>
          <a:bodyPr/>
          <a:lstStyle/>
          <a:p>
            <a:r>
              <a:rPr kumimoji="1" lang="en-US" altLang="ja-JP" dirty="0" smtClean="0">
                <a:solidFill>
                  <a:srgbClr val="FFFF00"/>
                </a:solidFill>
              </a:rPr>
              <a:t>Service, not self</a:t>
            </a:r>
            <a:endParaRPr kumimoji="1" lang="ja-JP" altLang="en-US" dirty="0">
              <a:solidFill>
                <a:srgbClr val="FFFF00"/>
              </a:solidFill>
            </a:endParaRPr>
          </a:p>
        </p:txBody>
      </p:sp>
      <p:sp>
        <p:nvSpPr>
          <p:cNvPr id="3" name="コンテンツ プレースホルダー 2"/>
          <p:cNvSpPr>
            <a:spLocks noGrp="1"/>
          </p:cNvSpPr>
          <p:nvPr>
            <p:ph idx="1"/>
          </p:nvPr>
        </p:nvSpPr>
        <p:spPr>
          <a:xfrm>
            <a:off x="179512" y="1600201"/>
            <a:ext cx="8507288" cy="1828800"/>
          </a:xfrm>
        </p:spPr>
        <p:txBody>
          <a:bodyPr/>
          <a:lstStyle/>
          <a:p>
            <a:r>
              <a:rPr kumimoji="1" lang="en-US" altLang="ja-JP" dirty="0" smtClean="0">
                <a:solidFill>
                  <a:schemeClr val="bg1"/>
                </a:solidFill>
              </a:rPr>
              <a:t>1905</a:t>
            </a:r>
            <a:r>
              <a:rPr kumimoji="1" lang="ja-JP" altLang="en-US" dirty="0" smtClean="0">
                <a:solidFill>
                  <a:schemeClr val="bg1"/>
                </a:solidFill>
              </a:rPr>
              <a:t>年　ミネアポリス・パブリシティ・クラブ設立</a:t>
            </a:r>
          </a:p>
          <a:p>
            <a:r>
              <a:rPr lang="en-US" altLang="ja-JP" dirty="0" smtClean="0">
                <a:solidFill>
                  <a:schemeClr val="bg1"/>
                </a:solidFill>
              </a:rPr>
              <a:t>1910</a:t>
            </a:r>
            <a:r>
              <a:rPr lang="ja-JP" altLang="en-US" dirty="0" smtClean="0">
                <a:solidFill>
                  <a:schemeClr val="bg1"/>
                </a:solidFill>
              </a:rPr>
              <a:t>年　</a:t>
            </a:r>
            <a:r>
              <a:rPr lang="ja-JP" altLang="en-US" dirty="0">
                <a:solidFill>
                  <a:schemeClr val="bg1"/>
                </a:solidFill>
              </a:rPr>
              <a:t>ミネアポリス</a:t>
            </a:r>
            <a:r>
              <a:rPr lang="ja-JP" altLang="en-US" dirty="0" smtClean="0">
                <a:solidFill>
                  <a:schemeClr val="bg1"/>
                </a:solidFill>
              </a:rPr>
              <a:t>・ロータリー・</a:t>
            </a:r>
            <a:r>
              <a:rPr lang="ja-JP" altLang="en-US" dirty="0">
                <a:solidFill>
                  <a:schemeClr val="bg1"/>
                </a:solidFill>
              </a:rPr>
              <a:t>クラブ</a:t>
            </a:r>
            <a:r>
              <a:rPr lang="ja-JP" altLang="en-US" dirty="0" smtClean="0">
                <a:solidFill>
                  <a:schemeClr val="bg1"/>
                </a:solidFill>
              </a:rPr>
              <a:t>設立</a:t>
            </a:r>
          </a:p>
          <a:p>
            <a:r>
              <a:rPr kumimoji="1" lang="en-US" altLang="ja-JP" dirty="0" smtClean="0">
                <a:solidFill>
                  <a:schemeClr val="bg1"/>
                </a:solidFill>
              </a:rPr>
              <a:t>2005</a:t>
            </a:r>
            <a:r>
              <a:rPr kumimoji="1" lang="ja-JP" altLang="en-US" dirty="0" smtClean="0">
                <a:solidFill>
                  <a:schemeClr val="bg1"/>
                </a:solidFill>
              </a:rPr>
              <a:t>年　</a:t>
            </a:r>
            <a:r>
              <a:rPr kumimoji="1" lang="en-US" altLang="ja-JP" dirty="0" smtClean="0">
                <a:solidFill>
                  <a:schemeClr val="bg1"/>
                </a:solidFill>
              </a:rPr>
              <a:t>AD Fed MN 100</a:t>
            </a:r>
            <a:r>
              <a:rPr kumimoji="1" lang="ja-JP" altLang="en-US" dirty="0" smtClean="0">
                <a:solidFill>
                  <a:schemeClr val="bg1"/>
                </a:solidFill>
              </a:rPr>
              <a:t>周年記念</a:t>
            </a:r>
            <a:endParaRPr kumimoji="1" lang="ja-JP" altLang="en-US" dirty="0">
              <a:solidFill>
                <a:schemeClr val="bg1"/>
              </a:solidFill>
            </a:endParaRPr>
          </a:p>
        </p:txBody>
      </p:sp>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584" y="3836804"/>
            <a:ext cx="6552728" cy="2472516"/>
          </a:xfrm>
          <a:prstGeom prst="rect">
            <a:avLst/>
          </a:prstGeom>
        </p:spPr>
      </p:pic>
      <p:sp>
        <p:nvSpPr>
          <p:cNvPr id="6" name="テキスト ボックス 5"/>
          <p:cNvSpPr txBox="1"/>
          <p:nvPr/>
        </p:nvSpPr>
        <p:spPr>
          <a:xfrm>
            <a:off x="971600" y="4077072"/>
            <a:ext cx="6264696" cy="2062103"/>
          </a:xfrm>
          <a:prstGeom prst="rect">
            <a:avLst/>
          </a:prstGeom>
          <a:noFill/>
        </p:spPr>
        <p:txBody>
          <a:bodyPr wrap="square" rtlCol="0">
            <a:spAutoFit/>
          </a:bodyPr>
          <a:lstStyle/>
          <a:p>
            <a:r>
              <a:rPr lang="en-US" altLang="ja-JP" sz="3200" dirty="0" smtClean="0">
                <a:solidFill>
                  <a:schemeClr val="bg1"/>
                </a:solidFill>
              </a:rPr>
              <a:t>“ Service</a:t>
            </a:r>
            <a:r>
              <a:rPr lang="en-US" altLang="ja-JP" sz="3200" dirty="0">
                <a:solidFill>
                  <a:schemeClr val="bg1"/>
                </a:solidFill>
              </a:rPr>
              <a:t>, </a:t>
            </a:r>
            <a:r>
              <a:rPr lang="en-US" altLang="ja-JP" sz="3200" dirty="0" smtClean="0">
                <a:solidFill>
                  <a:schemeClr val="bg1"/>
                </a:solidFill>
              </a:rPr>
              <a:t>not s</a:t>
            </a:r>
            <a:r>
              <a:rPr kumimoji="1" lang="en-US" altLang="ja-JP" sz="3200" dirty="0" smtClean="0">
                <a:solidFill>
                  <a:schemeClr val="bg1"/>
                </a:solidFill>
              </a:rPr>
              <a:t>elf “</a:t>
            </a:r>
            <a:r>
              <a:rPr kumimoji="1" lang="ja-JP" altLang="en-US" sz="3200" dirty="0" smtClean="0">
                <a:solidFill>
                  <a:schemeClr val="bg1"/>
                </a:solidFill>
              </a:rPr>
              <a:t>　は広告業界の相互扶助団体であった、</a:t>
            </a:r>
            <a:r>
              <a:rPr lang="ja-JP" altLang="en-US" sz="3200" dirty="0">
                <a:solidFill>
                  <a:schemeClr val="bg1"/>
                </a:solidFill>
              </a:rPr>
              <a:t>ミネアポリス・パブリシティ・</a:t>
            </a:r>
            <a:r>
              <a:rPr lang="ja-JP" altLang="en-US" sz="3200" dirty="0" smtClean="0">
                <a:solidFill>
                  <a:schemeClr val="bg1"/>
                </a:solidFill>
              </a:rPr>
              <a:t>クラブのモットーをそのまま引き継いだもの</a:t>
            </a:r>
            <a:endParaRPr kumimoji="1" lang="ja-JP" altLang="en-US" sz="3200" dirty="0">
              <a:solidFill>
                <a:schemeClr val="bg1"/>
              </a:solidFill>
            </a:endParaRPr>
          </a:p>
        </p:txBody>
      </p:sp>
      <p:pic>
        <p:nvPicPr>
          <p:cNvPr id="7" name="図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9840" y="-302828"/>
            <a:ext cx="9721080" cy="7416823"/>
          </a:xfrm>
          <a:prstGeom prst="rect">
            <a:avLst/>
          </a:prstGeom>
        </p:spPr>
      </p:pic>
    </p:spTree>
    <p:extLst>
      <p:ext uri="{BB962C8B-B14F-4D97-AF65-F5344CB8AC3E}">
        <p14:creationId xmlns:p14="http://schemas.microsoft.com/office/powerpoint/2010/main" val="34102739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0"/>
            <a:ext cx="8229600" cy="1143000"/>
          </a:xfrm>
        </p:spPr>
        <p:txBody>
          <a:bodyPr/>
          <a:lstStyle/>
          <a:p>
            <a:r>
              <a:rPr kumimoji="1" lang="ja-JP" altLang="en-US" dirty="0" smtClean="0">
                <a:solidFill>
                  <a:srgbClr val="FFFF00"/>
                </a:solidFill>
              </a:rPr>
              <a:t>二つの思考の葛藤</a:t>
            </a:r>
            <a:endParaRPr kumimoji="1" lang="ja-JP" altLang="en-US" dirty="0">
              <a:solidFill>
                <a:srgbClr val="FFFF00"/>
              </a:solidFill>
            </a:endParaRPr>
          </a:p>
        </p:txBody>
      </p:sp>
      <p:sp>
        <p:nvSpPr>
          <p:cNvPr id="3" name="コンテンツ プレースホルダー 2"/>
          <p:cNvSpPr>
            <a:spLocks noGrp="1"/>
          </p:cNvSpPr>
          <p:nvPr>
            <p:ph idx="1"/>
          </p:nvPr>
        </p:nvSpPr>
        <p:spPr>
          <a:xfrm>
            <a:off x="457200" y="1052736"/>
            <a:ext cx="8229600" cy="5073427"/>
          </a:xfrm>
        </p:spPr>
        <p:txBody>
          <a:bodyPr>
            <a:noAutofit/>
          </a:bodyPr>
          <a:lstStyle/>
          <a:p>
            <a:r>
              <a:rPr lang="ja-JP" altLang="en-US" sz="3600" dirty="0" smtClean="0">
                <a:solidFill>
                  <a:schemeClr val="bg1"/>
                </a:solidFill>
              </a:rPr>
              <a:t>シェルドンの思考</a:t>
            </a:r>
          </a:p>
          <a:p>
            <a:r>
              <a:rPr lang="ja-JP" altLang="ja-JP" sz="3600" dirty="0" smtClean="0">
                <a:solidFill>
                  <a:schemeClr val="bg1"/>
                </a:solidFill>
              </a:rPr>
              <a:t>資本</a:t>
            </a:r>
            <a:r>
              <a:rPr lang="ja-JP" altLang="ja-JP" sz="3600" dirty="0">
                <a:solidFill>
                  <a:schemeClr val="bg1"/>
                </a:solidFill>
              </a:rPr>
              <a:t>主義を正常な形に戻すためには、正しい経営学に則った企業経営をする</a:t>
            </a:r>
            <a:r>
              <a:rPr lang="ja-JP" altLang="ja-JP" sz="3600" dirty="0" smtClean="0">
                <a:solidFill>
                  <a:schemeClr val="bg1"/>
                </a:solidFill>
              </a:rPr>
              <a:t>必要</a:t>
            </a:r>
            <a:r>
              <a:rPr lang="ja-JP" altLang="en-US" sz="3600" dirty="0" smtClean="0">
                <a:solidFill>
                  <a:schemeClr val="bg1"/>
                </a:solidFill>
              </a:rPr>
              <a:t>がある。</a:t>
            </a:r>
          </a:p>
          <a:p>
            <a:r>
              <a:rPr kumimoji="1" lang="ja-JP" altLang="en-US" sz="3600" dirty="0" smtClean="0">
                <a:solidFill>
                  <a:schemeClr val="bg1"/>
                </a:solidFill>
              </a:rPr>
              <a:t>シェルドンの職業奉仕理念との乖離</a:t>
            </a:r>
          </a:p>
          <a:p>
            <a:endParaRPr lang="ja-JP" altLang="en-US" sz="3600" dirty="0">
              <a:solidFill>
                <a:schemeClr val="bg1"/>
              </a:solidFill>
            </a:endParaRPr>
          </a:p>
          <a:p>
            <a:r>
              <a:rPr lang="ja-JP" altLang="en-US" sz="3600" dirty="0" smtClean="0">
                <a:solidFill>
                  <a:schemeClr val="bg1"/>
                </a:solidFill>
              </a:rPr>
              <a:t>マルホランド</a:t>
            </a:r>
            <a:r>
              <a:rPr lang="en-US" altLang="ja-JP" sz="3600" dirty="0" smtClean="0">
                <a:solidFill>
                  <a:schemeClr val="bg1"/>
                </a:solidFill>
              </a:rPr>
              <a:t>RI</a:t>
            </a:r>
            <a:r>
              <a:rPr lang="ja-JP" altLang="en-US" sz="3600" dirty="0" smtClean="0">
                <a:solidFill>
                  <a:schemeClr val="bg1"/>
                </a:solidFill>
              </a:rPr>
              <a:t>元会長</a:t>
            </a:r>
          </a:p>
          <a:p>
            <a:r>
              <a:rPr lang="ja-JP" altLang="ja-JP" sz="3600" dirty="0" smtClean="0">
                <a:solidFill>
                  <a:schemeClr val="bg1"/>
                </a:solidFill>
              </a:rPr>
              <a:t>ボランティア</a:t>
            </a:r>
            <a:r>
              <a:rPr lang="ja-JP" altLang="ja-JP" sz="3600" dirty="0">
                <a:solidFill>
                  <a:schemeClr val="bg1"/>
                </a:solidFill>
              </a:rPr>
              <a:t>活動に生きがいを見出した</a:t>
            </a:r>
            <a:r>
              <a:rPr lang="ja-JP" altLang="ja-JP" sz="3600" dirty="0" smtClean="0">
                <a:solidFill>
                  <a:schemeClr val="bg1"/>
                </a:solidFill>
              </a:rPr>
              <a:t>グループ</a:t>
            </a:r>
            <a:r>
              <a:rPr lang="ja-JP" altLang="en-US" sz="3600" dirty="0" smtClean="0">
                <a:solidFill>
                  <a:schemeClr val="bg1"/>
                </a:solidFill>
              </a:rPr>
              <a:t>の出現</a:t>
            </a:r>
            <a:endParaRPr kumimoji="1" lang="ja-JP" altLang="en-US" sz="3600" dirty="0">
              <a:solidFill>
                <a:schemeClr val="bg1"/>
              </a:solidFill>
            </a:endParaRPr>
          </a:p>
        </p:txBody>
      </p:sp>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204" y="-243408"/>
            <a:ext cx="9721080" cy="7416823"/>
          </a:xfrm>
          <a:prstGeom prst="rect">
            <a:avLst/>
          </a:prstGeom>
        </p:spPr>
      </p:pic>
    </p:spTree>
    <p:extLst>
      <p:ext uri="{BB962C8B-B14F-4D97-AF65-F5344CB8AC3E}">
        <p14:creationId xmlns:p14="http://schemas.microsoft.com/office/powerpoint/2010/main" val="2208112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500"/>
                            </p:stCondLst>
                            <p:childTnLst>
                              <p:par>
                                <p:cTn id="10" presetID="2" presetClass="entr" presetSubtype="4" fill="hold" nodeType="afterEffect">
                                  <p:stCondLst>
                                    <p:cond delay="50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3000"/>
                            </p:stCondLst>
                            <p:childTnLst>
                              <p:par>
                                <p:cTn id="15" presetID="2" presetClass="entr" presetSubtype="4" fill="hold" nodeType="afterEffect">
                                  <p:stCondLst>
                                    <p:cond delay="50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4500"/>
                            </p:stCondLst>
                            <p:childTnLst>
                              <p:par>
                                <p:cTn id="20" presetID="2" presetClass="entr" presetSubtype="4" fill="hold" nodeType="afterEffect">
                                  <p:stCondLst>
                                    <p:cond delay="500"/>
                                  </p:stCondLst>
                                  <p:childTnLst>
                                    <p:set>
                                      <p:cBhvr>
                                        <p:cTn id="21" dur="1" fill="hold">
                                          <p:stCondLst>
                                            <p:cond delay="0"/>
                                          </p:stCondLst>
                                        </p:cTn>
                                        <p:tgtEl>
                                          <p:spTgt spid="3">
                                            <p:txEl>
                                              <p:pRg st="4" end="4"/>
                                            </p:txEl>
                                          </p:spTgt>
                                        </p:tgtEl>
                                        <p:attrNameLst>
                                          <p:attrName>style.visibility</p:attrName>
                                        </p:attrNameLst>
                                      </p:cBhvr>
                                      <p:to>
                                        <p:strVal val="visible"/>
                                      </p:to>
                                    </p:set>
                                    <p:anim calcmode="lin" valueType="num">
                                      <p:cBhvr additive="base">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3" dur="1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24" fill="hold">
                            <p:stCondLst>
                              <p:cond delay="6000"/>
                            </p:stCondLst>
                            <p:childTnLst>
                              <p:par>
                                <p:cTn id="25" presetID="2" presetClass="entr" presetSubtype="4" fill="hold" nodeType="afterEffect">
                                  <p:stCondLst>
                                    <p:cond delay="50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1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552" y="0"/>
            <a:ext cx="8229600" cy="1143000"/>
          </a:xfrm>
        </p:spPr>
        <p:txBody>
          <a:bodyPr/>
          <a:lstStyle/>
          <a:p>
            <a:r>
              <a:rPr kumimoji="1" lang="ja-JP" altLang="en-US" dirty="0" smtClean="0">
                <a:solidFill>
                  <a:srgbClr val="FFFF00"/>
                </a:solidFill>
              </a:rPr>
              <a:t>ボランティア活動の台頭</a:t>
            </a:r>
            <a:endParaRPr kumimoji="1" lang="ja-JP" altLang="en-US" dirty="0">
              <a:solidFill>
                <a:srgbClr val="FFFF00"/>
              </a:solidFill>
            </a:endParaRPr>
          </a:p>
        </p:txBody>
      </p:sp>
      <p:sp>
        <p:nvSpPr>
          <p:cNvPr id="3" name="コンテンツ プレースホルダー 2"/>
          <p:cNvSpPr>
            <a:spLocks noGrp="1"/>
          </p:cNvSpPr>
          <p:nvPr>
            <p:ph idx="1"/>
          </p:nvPr>
        </p:nvSpPr>
        <p:spPr>
          <a:xfrm>
            <a:off x="457200" y="1196752"/>
            <a:ext cx="8229600" cy="4929411"/>
          </a:xfrm>
        </p:spPr>
        <p:txBody>
          <a:bodyPr/>
          <a:lstStyle/>
          <a:p>
            <a:r>
              <a:rPr kumimoji="1" lang="en-US" altLang="ja-JP" sz="4000" dirty="0" smtClean="0">
                <a:solidFill>
                  <a:schemeClr val="bg1"/>
                </a:solidFill>
              </a:rPr>
              <a:t>Service, not self</a:t>
            </a:r>
          </a:p>
          <a:p>
            <a:r>
              <a:rPr lang="en-US" altLang="ja-JP" sz="4000" dirty="0" smtClean="0">
                <a:solidFill>
                  <a:schemeClr val="bg1"/>
                </a:solidFill>
              </a:rPr>
              <a:t>Service before self</a:t>
            </a:r>
          </a:p>
          <a:p>
            <a:r>
              <a:rPr kumimoji="1" lang="en-US" altLang="ja-JP" sz="4000" dirty="0" smtClean="0">
                <a:solidFill>
                  <a:schemeClr val="bg1"/>
                </a:solidFill>
              </a:rPr>
              <a:t>Service above self</a:t>
            </a:r>
            <a:endParaRPr kumimoji="1" lang="ja-JP" altLang="en-US" sz="4000" dirty="0" smtClean="0">
              <a:solidFill>
                <a:schemeClr val="bg1"/>
              </a:solidFill>
            </a:endParaRPr>
          </a:p>
          <a:p>
            <a:pPr marL="0" indent="0">
              <a:buNone/>
            </a:pPr>
            <a:endParaRPr kumimoji="1" lang="en-US" altLang="ja-JP" dirty="0" smtClean="0">
              <a:solidFill>
                <a:schemeClr val="bg1"/>
              </a:solidFill>
            </a:endParaRPr>
          </a:p>
          <a:p>
            <a:endParaRPr kumimoji="1" lang="ja-JP" altLang="en-US" dirty="0" smtClean="0"/>
          </a:p>
          <a:p>
            <a:endParaRPr lang="ja-JP" altLang="en-US" dirty="0"/>
          </a:p>
          <a:p>
            <a:r>
              <a:rPr kumimoji="1" lang="ja-JP" altLang="en-US" dirty="0" smtClean="0">
                <a:solidFill>
                  <a:schemeClr val="bg1"/>
                </a:solidFill>
              </a:rPr>
              <a:t>両雄を会い並べようとする努力も水泡に帰す</a:t>
            </a:r>
            <a:endParaRPr kumimoji="1" lang="ja-JP" altLang="en-US" dirty="0">
              <a:solidFill>
                <a:schemeClr val="bg1"/>
              </a:solidFill>
            </a:endParaRPr>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2458" y="3573016"/>
            <a:ext cx="4451404" cy="1080120"/>
          </a:xfrm>
          <a:prstGeom prst="rect">
            <a:avLst/>
          </a:prstGeom>
        </p:spPr>
      </p:pic>
      <p:sp>
        <p:nvSpPr>
          <p:cNvPr id="5" name="テキスト ボックス 4"/>
          <p:cNvSpPr txBox="1"/>
          <p:nvPr/>
        </p:nvSpPr>
        <p:spPr>
          <a:xfrm>
            <a:off x="3059832" y="3789040"/>
            <a:ext cx="2880320" cy="707886"/>
          </a:xfrm>
          <a:prstGeom prst="rect">
            <a:avLst/>
          </a:prstGeom>
          <a:noFill/>
        </p:spPr>
        <p:txBody>
          <a:bodyPr wrap="square" rtlCol="0">
            <a:spAutoFit/>
          </a:bodyPr>
          <a:lstStyle/>
          <a:p>
            <a:pPr algn="ctr"/>
            <a:r>
              <a:rPr lang="ja-JP" altLang="en-US" sz="4000" dirty="0" smtClean="0">
                <a:solidFill>
                  <a:srgbClr val="FF0000"/>
                </a:solidFill>
              </a:rPr>
              <a:t>決議</a:t>
            </a:r>
            <a:r>
              <a:rPr lang="en-US" altLang="ja-JP" sz="4000" dirty="0" smtClean="0">
                <a:solidFill>
                  <a:srgbClr val="FF0000"/>
                </a:solidFill>
              </a:rPr>
              <a:t>23-34</a:t>
            </a:r>
            <a:endParaRPr kumimoji="1" lang="ja-JP" altLang="en-US" sz="4000" dirty="0">
              <a:solidFill>
                <a:srgbClr val="FF0000"/>
              </a:solidFill>
            </a:endParaRPr>
          </a:p>
        </p:txBody>
      </p:sp>
      <p:pic>
        <p:nvPicPr>
          <p:cNvPr id="6" name="図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9840" y="-302828"/>
            <a:ext cx="9721080" cy="7416823"/>
          </a:xfrm>
          <a:prstGeom prst="rect">
            <a:avLst/>
          </a:prstGeom>
        </p:spPr>
      </p:pic>
    </p:spTree>
    <p:extLst>
      <p:ext uri="{BB962C8B-B14F-4D97-AF65-F5344CB8AC3E}">
        <p14:creationId xmlns:p14="http://schemas.microsoft.com/office/powerpoint/2010/main" val="1324034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4" fill="hold" nodeType="afterEffect">
                                  <p:stCondLst>
                                    <p:cond delay="100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4000"/>
                            </p:stCondLst>
                            <p:childTnLst>
                              <p:par>
                                <p:cTn id="15" presetID="2" presetClass="entr" presetSubtype="4" fill="hold" nodeType="afterEffect">
                                  <p:stCondLst>
                                    <p:cond delay="200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1000" fill="hold"/>
                                        <p:tgtEl>
                                          <p:spTgt spid="4"/>
                                        </p:tgtEl>
                                        <p:attrNameLst>
                                          <p:attrName>ppt_w</p:attrName>
                                        </p:attrNameLst>
                                      </p:cBhvr>
                                      <p:tavLst>
                                        <p:tav tm="0">
                                          <p:val>
                                            <p:fltVal val="0"/>
                                          </p:val>
                                        </p:tav>
                                        <p:tav tm="100000">
                                          <p:val>
                                            <p:strVal val="#ppt_w"/>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style.rotation</p:attrName>
                                        </p:attrNameLst>
                                      </p:cBhvr>
                                      <p:tavLst>
                                        <p:tav tm="0">
                                          <p:val>
                                            <p:fltVal val="90"/>
                                          </p:val>
                                        </p:tav>
                                        <p:tav tm="100000">
                                          <p:val>
                                            <p:fltVal val="0"/>
                                          </p:val>
                                        </p:tav>
                                      </p:tavLst>
                                    </p:anim>
                                    <p:animEffect transition="in" filter="fade">
                                      <p:cBhvr>
                                        <p:cTn id="26" dur="1000"/>
                                        <p:tgtEl>
                                          <p:spTgt spid="4"/>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1000" fill="hold"/>
                                        <p:tgtEl>
                                          <p:spTgt spid="5"/>
                                        </p:tgtEl>
                                        <p:attrNameLst>
                                          <p:attrName>ppt_w</p:attrName>
                                        </p:attrNameLst>
                                      </p:cBhvr>
                                      <p:tavLst>
                                        <p:tav tm="0">
                                          <p:val>
                                            <p:fltVal val="0"/>
                                          </p:val>
                                        </p:tav>
                                        <p:tav tm="100000">
                                          <p:val>
                                            <p:strVal val="#ppt_w"/>
                                          </p:val>
                                        </p:tav>
                                      </p:tavLst>
                                    </p:anim>
                                    <p:anim calcmode="lin" valueType="num">
                                      <p:cBhvr>
                                        <p:cTn id="30" dur="1000" fill="hold"/>
                                        <p:tgtEl>
                                          <p:spTgt spid="5"/>
                                        </p:tgtEl>
                                        <p:attrNameLst>
                                          <p:attrName>ppt_h</p:attrName>
                                        </p:attrNameLst>
                                      </p:cBhvr>
                                      <p:tavLst>
                                        <p:tav tm="0">
                                          <p:val>
                                            <p:fltVal val="0"/>
                                          </p:val>
                                        </p:tav>
                                        <p:tav tm="100000">
                                          <p:val>
                                            <p:strVal val="#ppt_h"/>
                                          </p:val>
                                        </p:tav>
                                      </p:tavLst>
                                    </p:anim>
                                    <p:anim calcmode="lin" valueType="num">
                                      <p:cBhvr>
                                        <p:cTn id="31" dur="1000" fill="hold"/>
                                        <p:tgtEl>
                                          <p:spTgt spid="5"/>
                                        </p:tgtEl>
                                        <p:attrNameLst>
                                          <p:attrName>style.rotation</p:attrName>
                                        </p:attrNameLst>
                                      </p:cBhvr>
                                      <p:tavLst>
                                        <p:tav tm="0">
                                          <p:val>
                                            <p:fltVal val="90"/>
                                          </p:val>
                                        </p:tav>
                                        <p:tav tm="100000">
                                          <p:val>
                                            <p:fltVal val="0"/>
                                          </p:val>
                                        </p:tav>
                                      </p:tavLst>
                                    </p:anim>
                                    <p:animEffect transition="in" filter="fade">
                                      <p:cBhvr>
                                        <p:cTn id="32" dur="1000"/>
                                        <p:tgtEl>
                                          <p:spTgt spid="5"/>
                                        </p:tgtEl>
                                      </p:cBhvr>
                                    </p:animEffect>
                                  </p:childTnLst>
                                </p:cTn>
                              </p:par>
                            </p:childTnLst>
                          </p:cTn>
                        </p:par>
                        <p:par>
                          <p:cTn id="33" fill="hold">
                            <p:stCondLst>
                              <p:cond delay="1000"/>
                            </p:stCondLst>
                            <p:childTnLst>
                              <p:par>
                                <p:cTn id="34" presetID="38" presetClass="entr" presetSubtype="0" accel="50000" fill="hold" nodeType="afterEffect">
                                  <p:stCondLst>
                                    <p:cond delay="0"/>
                                  </p:stCondLst>
                                  <p:iterate type="lt">
                                    <p:tmPct val="49835"/>
                                  </p:iterate>
                                  <p:childTnLst>
                                    <p:set>
                                      <p:cBhvr>
                                        <p:cTn id="35" dur="1" fill="hold">
                                          <p:stCondLst>
                                            <p:cond delay="0"/>
                                          </p:stCondLst>
                                        </p:cTn>
                                        <p:tgtEl>
                                          <p:spTgt spid="3">
                                            <p:txEl>
                                              <p:pRg st="6" end="6"/>
                                            </p:txEl>
                                          </p:spTgt>
                                        </p:tgtEl>
                                        <p:attrNameLst>
                                          <p:attrName>style.visibility</p:attrName>
                                        </p:attrNameLst>
                                      </p:cBhvr>
                                      <p:to>
                                        <p:strVal val="visible"/>
                                      </p:to>
                                    </p:set>
                                    <p:set>
                                      <p:cBhvr>
                                        <p:cTn id="36" dur="454" fill="hold">
                                          <p:stCondLst>
                                            <p:cond delay="0"/>
                                          </p:stCondLst>
                                        </p:cTn>
                                        <p:tgtEl>
                                          <p:spTgt spid="3">
                                            <p:txEl>
                                              <p:pRg st="6" end="6"/>
                                            </p:txEl>
                                          </p:spTgt>
                                        </p:tgtEl>
                                        <p:attrNameLst>
                                          <p:attrName>style.rotation</p:attrName>
                                        </p:attrNameLst>
                                      </p:cBhvr>
                                      <p:to>
                                        <p:strVal val="-45.0"/>
                                      </p:to>
                                    </p:set>
                                    <p:anim calcmode="lin" valueType="num">
                                      <p:cBhvr>
                                        <p:cTn id="37" dur="454" fill="hold">
                                          <p:stCondLst>
                                            <p:cond delay="454"/>
                                          </p:stCondLst>
                                        </p:cTn>
                                        <p:tgtEl>
                                          <p:spTgt spid="3">
                                            <p:txEl>
                                              <p:pRg st="6" end="6"/>
                                            </p:txEl>
                                          </p:spTgt>
                                        </p:tgtEl>
                                        <p:attrNameLst>
                                          <p:attrName>style.rotation</p:attrName>
                                        </p:attrNameLst>
                                      </p:cBhvr>
                                      <p:tavLst>
                                        <p:tav tm="0">
                                          <p:val>
                                            <p:fltVal val="-45"/>
                                          </p:val>
                                        </p:tav>
                                        <p:tav tm="69900">
                                          <p:val>
                                            <p:fltVal val="45"/>
                                          </p:val>
                                        </p:tav>
                                        <p:tav tm="100000">
                                          <p:val>
                                            <p:fltVal val="0"/>
                                          </p:val>
                                        </p:tav>
                                      </p:tavLst>
                                    </p:anim>
                                    <p:anim calcmode="lin" valueType="num">
                                      <p:cBhvr>
                                        <p:cTn id="38" dur="454" fill="hold">
                                          <p:stCondLst>
                                            <p:cond delay="0"/>
                                          </p:stCondLst>
                                        </p:cTn>
                                        <p:tgtEl>
                                          <p:spTgt spid="3">
                                            <p:txEl>
                                              <p:pRg st="6" end="6"/>
                                            </p:txEl>
                                          </p:spTgt>
                                        </p:tgtEl>
                                        <p:attrNameLst>
                                          <p:attrName>ppt_y</p:attrName>
                                        </p:attrNameLst>
                                      </p:cBhvr>
                                      <p:tavLst>
                                        <p:tav tm="0">
                                          <p:val>
                                            <p:strVal val="#ppt_y-1"/>
                                          </p:val>
                                        </p:tav>
                                        <p:tav tm="100000">
                                          <p:val>
                                            <p:strVal val="#ppt_y-(0.354*#ppt_w-0.172*#ppt_h)"/>
                                          </p:val>
                                        </p:tav>
                                      </p:tavLst>
                                    </p:anim>
                                    <p:anim calcmode="lin" valueType="num">
                                      <p:cBhvr>
                                        <p:cTn id="39" dur="2" decel="50000" autoRev="1" fill="hold">
                                          <p:stCondLst>
                                            <p:cond delay="454"/>
                                          </p:stCondLst>
                                        </p:cTn>
                                        <p:tgtEl>
                                          <p:spTgt spid="3">
                                            <p:txEl>
                                              <p:pRg st="6" end="6"/>
                                            </p:txEl>
                                          </p:spTgt>
                                        </p:tgtEl>
                                        <p:attrNameLst>
                                          <p:attrName>ppt_y</p:attrName>
                                        </p:attrNameLst>
                                      </p:cBhvr>
                                      <p:tavLst>
                                        <p:tav tm="0">
                                          <p:val>
                                            <p:strVal val="#ppt_y-(0.354*#ppt_w-0.172*#ppt_h)"/>
                                          </p:val>
                                        </p:tav>
                                        <p:tav tm="100000">
                                          <p:val>
                                            <p:strVal val="#ppt_y-(0.354*#ppt_w-0.172*#ppt_h)-#ppt_h/2"/>
                                          </p:val>
                                        </p:tav>
                                      </p:tavLst>
                                    </p:anim>
                                    <p:anim calcmode="lin" valueType="num">
                                      <p:cBhvr>
                                        <p:cTn id="40" dur="1" fill="hold">
                                          <p:stCondLst>
                                            <p:cond delay="999"/>
                                          </p:stCondLst>
                                        </p:cTn>
                                        <p:tgtEl>
                                          <p:spTgt spid="3">
                                            <p:txEl>
                                              <p:pRg st="6" end="6"/>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620688"/>
            <a:ext cx="8229600" cy="5505475"/>
          </a:xfrm>
        </p:spPr>
        <p:txBody>
          <a:bodyPr>
            <a:normAutofit/>
          </a:bodyPr>
          <a:lstStyle/>
          <a:p>
            <a:r>
              <a:rPr lang="en-US" altLang="ja-JP" dirty="0" smtClean="0">
                <a:solidFill>
                  <a:schemeClr val="bg1"/>
                </a:solidFill>
              </a:rPr>
              <a:t>1929</a:t>
            </a:r>
            <a:r>
              <a:rPr lang="ja-JP" altLang="en-US" dirty="0" smtClean="0">
                <a:solidFill>
                  <a:schemeClr val="bg1"/>
                </a:solidFill>
              </a:rPr>
              <a:t>年　世界大恐慌</a:t>
            </a:r>
          </a:p>
          <a:p>
            <a:r>
              <a:rPr lang="en-US" altLang="ja-JP" dirty="0" smtClean="0">
                <a:solidFill>
                  <a:schemeClr val="bg1"/>
                </a:solidFill>
              </a:rPr>
              <a:t>1930</a:t>
            </a:r>
            <a:r>
              <a:rPr lang="ja-JP" altLang="en-US" dirty="0">
                <a:solidFill>
                  <a:schemeClr val="bg1"/>
                </a:solidFill>
              </a:rPr>
              <a:t>年　シェルドン　退会</a:t>
            </a:r>
            <a:endParaRPr lang="ja-JP" altLang="en-US" dirty="0" smtClean="0">
              <a:solidFill>
                <a:schemeClr val="bg1"/>
              </a:solidFill>
            </a:endParaRPr>
          </a:p>
          <a:p>
            <a:r>
              <a:rPr lang="en-US" altLang="ja-JP" dirty="0" smtClean="0">
                <a:solidFill>
                  <a:schemeClr val="bg1"/>
                </a:solidFill>
              </a:rPr>
              <a:t>1930</a:t>
            </a:r>
            <a:r>
              <a:rPr lang="ja-JP" altLang="en-US" dirty="0">
                <a:solidFill>
                  <a:schemeClr val="bg1"/>
                </a:solidFill>
              </a:rPr>
              <a:t>年　「奉仕の原則と保全の法則」</a:t>
            </a:r>
            <a:r>
              <a:rPr lang="ja-JP" altLang="en-US" dirty="0" smtClean="0">
                <a:solidFill>
                  <a:schemeClr val="bg1"/>
                </a:solidFill>
              </a:rPr>
              <a:t>出版</a:t>
            </a:r>
          </a:p>
          <a:p>
            <a:r>
              <a:rPr lang="en-US" altLang="ja-JP" dirty="0">
                <a:solidFill>
                  <a:schemeClr val="bg1"/>
                </a:solidFill>
              </a:rPr>
              <a:t>1935</a:t>
            </a:r>
            <a:r>
              <a:rPr lang="ja-JP" altLang="en-US" dirty="0">
                <a:solidFill>
                  <a:schemeClr val="bg1"/>
                </a:solidFill>
              </a:rPr>
              <a:t>年逝去</a:t>
            </a:r>
            <a:endParaRPr lang="ja-JP" altLang="en-US" dirty="0" smtClean="0">
              <a:solidFill>
                <a:schemeClr val="bg1"/>
              </a:solidFill>
            </a:endParaRPr>
          </a:p>
          <a:p>
            <a:r>
              <a:rPr lang="en-US" altLang="ja-JP" dirty="0" smtClean="0">
                <a:solidFill>
                  <a:schemeClr val="bg1"/>
                </a:solidFill>
              </a:rPr>
              <a:t>1946</a:t>
            </a:r>
            <a:r>
              <a:rPr lang="ja-JP" altLang="en-US" dirty="0" smtClean="0">
                <a:solidFill>
                  <a:schemeClr val="bg1"/>
                </a:solidFill>
              </a:rPr>
              <a:t>年に発刊された、</a:t>
            </a:r>
          </a:p>
          <a:p>
            <a:pPr marL="0" indent="0">
              <a:buNone/>
            </a:pPr>
            <a:r>
              <a:rPr lang="ja-JP" altLang="en-US" dirty="0" smtClean="0">
                <a:solidFill>
                  <a:schemeClr val="bg1"/>
                </a:solidFill>
              </a:rPr>
              <a:t>　 シェルドン・スクールの</a:t>
            </a:r>
          </a:p>
          <a:p>
            <a:pPr marL="0" indent="0">
              <a:buNone/>
            </a:pPr>
            <a:r>
              <a:rPr lang="ja-JP" altLang="en-US" dirty="0" smtClean="0">
                <a:solidFill>
                  <a:schemeClr val="bg1"/>
                </a:solidFill>
              </a:rPr>
              <a:t>    教科書が残されている。</a:t>
            </a:r>
          </a:p>
          <a:p>
            <a:endParaRPr lang="ja-JP" altLang="en-US" dirty="0" smtClean="0">
              <a:solidFill>
                <a:schemeClr val="bg1"/>
              </a:solidFill>
            </a:endParaRPr>
          </a:p>
          <a:p>
            <a:endParaRPr kumimoji="1" lang="ja-JP" altLang="en-US" dirty="0"/>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51712" y="2554289"/>
            <a:ext cx="2592288" cy="4325100"/>
          </a:xfrm>
          <a:prstGeom prst="rect">
            <a:avLst/>
          </a:prstGeom>
        </p:spPr>
      </p:pic>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9840" y="-302828"/>
            <a:ext cx="9721080" cy="7416823"/>
          </a:xfrm>
          <a:prstGeom prst="rect">
            <a:avLst/>
          </a:prstGeom>
        </p:spPr>
      </p:pic>
    </p:spTree>
    <p:extLst>
      <p:ext uri="{BB962C8B-B14F-4D97-AF65-F5344CB8AC3E}">
        <p14:creationId xmlns:p14="http://schemas.microsoft.com/office/powerpoint/2010/main" val="1466186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grpId="0"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4" fill="hold" grpId="0"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1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4000"/>
                            </p:stCondLst>
                            <p:childTnLst>
                              <p:par>
                                <p:cTn id="25" presetID="2" presetClass="entr" presetSubtype="4"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1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29" fill="hold">
                            <p:stCondLst>
                              <p:cond delay="5000"/>
                            </p:stCondLst>
                            <p:childTnLst>
                              <p:par>
                                <p:cTn id="30" presetID="2" presetClass="entr" presetSubtype="4" fill="hold" grpId="0" nodeType="after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additive="base">
                                        <p:cTn id="3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3" dur="1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34" fill="hold">
                            <p:stCondLst>
                              <p:cond delay="6000"/>
                            </p:stCondLst>
                            <p:childTnLst>
                              <p:par>
                                <p:cTn id="35" presetID="2" presetClass="entr" presetSubtype="4" fill="hold" grpId="0" nodeType="after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pic>
        <p:nvPicPr>
          <p:cNvPr id="1026" name="Picture 2" descr="C:\Users\TANAKA\Pictures\ワーゲン.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23528" y="332656"/>
            <a:ext cx="2705100" cy="168592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TANAKA\Pictures\image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0232" y="4509120"/>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TANAKA\Pictures\b@.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672923">
            <a:off x="302123" y="1655706"/>
            <a:ext cx="8228980" cy="3384375"/>
          </a:xfrm>
          <a:prstGeom prst="rect">
            <a:avLst/>
          </a:prstGeom>
          <a:noFill/>
          <a:extLst>
            <a:ext uri="{909E8E84-426E-40DD-AFC4-6F175D3DCCD1}">
              <a14:hiddenFill xmlns:a14="http://schemas.microsoft.com/office/drawing/2010/main">
                <a:solidFill>
                  <a:srgbClr val="FFFFFF"/>
                </a:solidFill>
              </a14:hiddenFill>
            </a:ext>
          </a:extLst>
        </p:spPr>
      </p:pic>
      <p:pic>
        <p:nvPicPr>
          <p:cNvPr id="6" name="図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9840" y="-302828"/>
            <a:ext cx="9721080" cy="7416823"/>
          </a:xfrm>
          <a:prstGeom prst="rect">
            <a:avLst/>
          </a:prstGeom>
        </p:spPr>
      </p:pic>
    </p:spTree>
    <p:extLst>
      <p:ext uri="{BB962C8B-B14F-4D97-AF65-F5344CB8AC3E}">
        <p14:creationId xmlns:p14="http://schemas.microsoft.com/office/powerpoint/2010/main" val="42782667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536" y="-173743"/>
            <a:ext cx="9721080" cy="7416823"/>
          </a:xfrm>
          <a:prstGeom prst="rect">
            <a:avLst/>
          </a:prstGeom>
        </p:spPr>
      </p:pic>
      <p:sp>
        <p:nvSpPr>
          <p:cNvPr id="2" name="コンテンツ プレースホルダー 1"/>
          <p:cNvSpPr>
            <a:spLocks noGrp="1"/>
          </p:cNvSpPr>
          <p:nvPr>
            <p:ph idx="1"/>
          </p:nvPr>
        </p:nvSpPr>
        <p:spPr/>
        <p:txBody>
          <a:bodyPr/>
          <a:lstStyle/>
          <a:p>
            <a:pPr marL="0" indent="0" algn="ctr">
              <a:buNone/>
            </a:pPr>
            <a:r>
              <a:rPr kumimoji="1" lang="en-US" altLang="ja-JP" sz="36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entury" panose="02040604050505020304" pitchFamily="18" charset="0"/>
              </a:rPr>
              <a:t>He profits most who serves best</a:t>
            </a:r>
          </a:p>
          <a:p>
            <a:pPr marL="0" indent="0" algn="ctr">
              <a:buNone/>
            </a:pPr>
            <a:endParaRPr lang="en-US" altLang="ja-JP" sz="36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entury" panose="02040604050505020304" pitchFamily="18" charset="0"/>
            </a:endParaRPr>
          </a:p>
          <a:p>
            <a:pPr marL="0" indent="0" algn="ctr">
              <a:buNone/>
            </a:pPr>
            <a:r>
              <a:rPr kumimoji="1" lang="en-US" altLang="ja-JP" sz="36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entury" panose="02040604050505020304" pitchFamily="18" charset="0"/>
              </a:rPr>
              <a:t>VS</a:t>
            </a:r>
          </a:p>
          <a:p>
            <a:pPr marL="0" indent="0" algn="ctr">
              <a:buNone/>
            </a:pPr>
            <a:endParaRPr lang="en-US" altLang="ja-JP" sz="36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entury" panose="02040604050505020304" pitchFamily="18" charset="0"/>
            </a:endParaRPr>
          </a:p>
          <a:p>
            <a:pPr marL="0" indent="0" algn="ctr">
              <a:buNone/>
            </a:pPr>
            <a:r>
              <a:rPr kumimoji="1" lang="en-US" altLang="ja-JP" sz="36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entury" panose="02040604050505020304" pitchFamily="18" charset="0"/>
              </a:rPr>
              <a:t>Service above self </a:t>
            </a:r>
          </a:p>
          <a:p>
            <a:endParaRPr kumimoji="1" lang="ja-JP" altLang="en-US" dirty="0">
              <a:latin typeface="Century" panose="02040604050505020304" pitchFamily="18" charset="0"/>
            </a:endParaRPr>
          </a:p>
        </p:txBody>
      </p:sp>
    </p:spTree>
    <p:extLst>
      <p:ext uri="{BB962C8B-B14F-4D97-AF65-F5344CB8AC3E}">
        <p14:creationId xmlns:p14="http://schemas.microsoft.com/office/powerpoint/2010/main" val="17012019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pic>
        <p:nvPicPr>
          <p:cNvPr id="2050" name="Picture 2" descr="C:\Users\TANAKA\Pictures\r-day1.p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17929"/>
            <a:ext cx="9155784"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6552" y="-315416"/>
            <a:ext cx="9721080" cy="7632847"/>
          </a:xfrm>
          <a:prstGeom prst="rect">
            <a:avLst/>
          </a:prstGeom>
        </p:spPr>
      </p:pic>
      <p:pic>
        <p:nvPicPr>
          <p:cNvPr id="1026" name="Picture 2" descr="http://blog-imgs-44.fc2.com/g/e/o/georgesy/blue-light-up1.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087" y="80312"/>
            <a:ext cx="8857401" cy="6777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350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100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1000" fill="hold"/>
                                        <p:tgtEl>
                                          <p:spTgt spid="2050"/>
                                        </p:tgtEl>
                                        <p:attrNameLst>
                                          <p:attrName>ppt_x</p:attrName>
                                        </p:attrNameLst>
                                      </p:cBhvr>
                                      <p:tavLst>
                                        <p:tav tm="0">
                                          <p:val>
                                            <p:strVal val="#ppt_x"/>
                                          </p:val>
                                        </p:tav>
                                        <p:tav tm="100000">
                                          <p:val>
                                            <p:strVal val="#ppt_x"/>
                                          </p:val>
                                        </p:tav>
                                      </p:tavLst>
                                    </p:anim>
                                    <p:anim calcmode="lin" valueType="num">
                                      <p:cBhvr additive="base">
                                        <p:cTn id="8" dur="10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 calcmode="lin" valueType="num">
                                      <p:cBhvr additive="base">
                                        <p:cTn id="13" dur="500" fill="hold"/>
                                        <p:tgtEl>
                                          <p:spTgt spid="1026"/>
                                        </p:tgtEl>
                                        <p:attrNameLst>
                                          <p:attrName>ppt_x</p:attrName>
                                        </p:attrNameLst>
                                      </p:cBhvr>
                                      <p:tavLst>
                                        <p:tav tm="0">
                                          <p:val>
                                            <p:strVal val="#ppt_x"/>
                                          </p:val>
                                        </p:tav>
                                        <p:tav tm="100000">
                                          <p:val>
                                            <p:strVal val="#ppt_x"/>
                                          </p:val>
                                        </p:tav>
                                      </p:tavLst>
                                    </p:anim>
                                    <p:anim calcmode="lin" valueType="num">
                                      <p:cBhvr additive="base">
                                        <p:cTn id="14"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sp>
        <p:nvSpPr>
          <p:cNvPr id="3" name="コンテンツ プレースホルダー 2"/>
          <p:cNvSpPr>
            <a:spLocks noGrp="1"/>
          </p:cNvSpPr>
          <p:nvPr>
            <p:ph idx="1"/>
          </p:nvPr>
        </p:nvSpPr>
        <p:spPr/>
        <p:txBody>
          <a:bodyPr/>
          <a:lstStyle/>
          <a:p>
            <a:endParaRPr kumimoji="1" lang="ja-JP" altLang="en-US" b="1" dirty="0"/>
          </a:p>
        </p:txBody>
      </p:sp>
      <p:pic>
        <p:nvPicPr>
          <p:cNvPr id="4" name="Picture 6" descr="C:\Users\TANAKA\Pictures\r-dqy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456" y="-20464"/>
            <a:ext cx="8895544" cy="679054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blog-imgs-60.fc2.com/r/e/a/reaps4/DSC_1062a.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755432"/>
          </a:xfrm>
          <a:prstGeom prst="rect">
            <a:avLst/>
          </a:prstGeom>
          <a:noFill/>
          <a:extLst>
            <a:ext uri="{909E8E84-426E-40DD-AFC4-6F175D3DCCD1}">
              <a14:hiddenFill xmlns:a14="http://schemas.microsoft.com/office/drawing/2010/main">
                <a:solidFill>
                  <a:srgbClr val="FFFFFF"/>
                </a:solidFill>
              </a14:hiddenFill>
            </a:ext>
          </a:extLst>
        </p:spPr>
      </p:pic>
      <p:pic>
        <p:nvPicPr>
          <p:cNvPr id="6" name="図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6552" y="-330696"/>
            <a:ext cx="9937104" cy="7416823"/>
          </a:xfrm>
          <a:prstGeom prst="rect">
            <a:avLst/>
          </a:prstGeom>
        </p:spPr>
      </p:pic>
    </p:spTree>
    <p:extLst>
      <p:ext uri="{BB962C8B-B14F-4D97-AF65-F5344CB8AC3E}">
        <p14:creationId xmlns:p14="http://schemas.microsoft.com/office/powerpoint/2010/main" val="394522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10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anim calcmode="lin" valueType="num">
                                      <p:cBhvr additive="base">
                                        <p:cTn id="13" dur="1000" fill="hold"/>
                                        <p:tgtEl>
                                          <p:spTgt spid="2050"/>
                                        </p:tgtEl>
                                        <p:attrNameLst>
                                          <p:attrName>ppt_x</p:attrName>
                                        </p:attrNameLst>
                                      </p:cBhvr>
                                      <p:tavLst>
                                        <p:tav tm="0">
                                          <p:val>
                                            <p:strVal val="#ppt_x"/>
                                          </p:val>
                                        </p:tav>
                                        <p:tav tm="100000">
                                          <p:val>
                                            <p:strVal val="#ppt_x"/>
                                          </p:val>
                                        </p:tav>
                                      </p:tavLst>
                                    </p:anim>
                                    <p:anim calcmode="lin" valueType="num">
                                      <p:cBhvr additive="base">
                                        <p:cTn id="14" dur="10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pic>
        <p:nvPicPr>
          <p:cNvPr id="3074" name="Picture 2" descr="C:\Users\TANAKA\Pictures\oes3Z2[.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33908"/>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wordleaf.c.yimg.jp/wordleaf/thepage/images/20141114-00000023-wordleaf/20141114-00000023-wordleaf-10ab83b239562c30feea7df972a287e5e.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1688" y="0"/>
            <a:ext cx="6624736" cy="6816119"/>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TANAKA\Pictures\ロータリーマーク.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100" y="2377440"/>
            <a:ext cx="9144000" cy="4480560"/>
          </a:xfrm>
          <a:prstGeom prst="rect">
            <a:avLst/>
          </a:prstGeom>
          <a:noFill/>
          <a:extLst>
            <a:ext uri="{909E8E84-426E-40DD-AFC4-6F175D3DCCD1}">
              <a14:hiddenFill xmlns:a14="http://schemas.microsoft.com/office/drawing/2010/main">
                <a:solidFill>
                  <a:srgbClr val="FFFFFF"/>
                </a:solidFill>
              </a14:hiddenFill>
            </a:ext>
          </a:extLst>
        </p:spPr>
      </p:pic>
      <p:pic>
        <p:nvPicPr>
          <p:cNvPr id="5" name="図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5656" y="-453032"/>
            <a:ext cx="9721080" cy="7416823"/>
          </a:xfrm>
          <a:prstGeom prst="rect">
            <a:avLst/>
          </a:prstGeom>
        </p:spPr>
      </p:pic>
    </p:spTree>
    <p:extLst>
      <p:ext uri="{BB962C8B-B14F-4D97-AF65-F5344CB8AC3E}">
        <p14:creationId xmlns:p14="http://schemas.microsoft.com/office/powerpoint/2010/main" val="3958255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100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1000" fill="hold"/>
                                        <p:tgtEl>
                                          <p:spTgt spid="3074"/>
                                        </p:tgtEl>
                                        <p:attrNameLst>
                                          <p:attrName>ppt_x</p:attrName>
                                        </p:attrNameLst>
                                      </p:cBhvr>
                                      <p:tavLst>
                                        <p:tav tm="0">
                                          <p:val>
                                            <p:strVal val="0-#ppt_w/2"/>
                                          </p:val>
                                        </p:tav>
                                        <p:tav tm="100000">
                                          <p:val>
                                            <p:strVal val="#ppt_x"/>
                                          </p:val>
                                        </p:tav>
                                      </p:tavLst>
                                    </p:anim>
                                    <p:anim calcmode="lin" valueType="num">
                                      <p:cBhvr additive="base">
                                        <p:cTn id="8" dur="1000" fill="hold"/>
                                        <p:tgtEl>
                                          <p:spTgt spid="307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1000" fill="hold"/>
                                        <p:tgtEl>
                                          <p:spTgt spid="3"/>
                                        </p:tgtEl>
                                        <p:attrNameLst>
                                          <p:attrName>ppt_x</p:attrName>
                                        </p:attrNameLst>
                                      </p:cBhvr>
                                      <p:tavLst>
                                        <p:tav tm="0">
                                          <p:val>
                                            <p:strVal val="#ppt_x"/>
                                          </p:val>
                                        </p:tav>
                                        <p:tav tm="100000">
                                          <p:val>
                                            <p:strVal val="#ppt_x"/>
                                          </p:val>
                                        </p:tav>
                                      </p:tavLst>
                                    </p:anim>
                                    <p:anim calcmode="lin" valueType="num">
                                      <p:cBhvr additive="base">
                                        <p:cTn id="14"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075"/>
                                        </p:tgtEl>
                                        <p:attrNameLst>
                                          <p:attrName>style.visibility</p:attrName>
                                        </p:attrNameLst>
                                      </p:cBhvr>
                                      <p:to>
                                        <p:strVal val="visible"/>
                                      </p:to>
                                    </p:set>
                                    <p:anim calcmode="lin" valueType="num">
                                      <p:cBhvr additive="base">
                                        <p:cTn id="19" dur="1000" fill="hold"/>
                                        <p:tgtEl>
                                          <p:spTgt spid="3075"/>
                                        </p:tgtEl>
                                        <p:attrNameLst>
                                          <p:attrName>ppt_x</p:attrName>
                                        </p:attrNameLst>
                                      </p:cBhvr>
                                      <p:tavLst>
                                        <p:tav tm="0">
                                          <p:val>
                                            <p:strVal val="#ppt_x"/>
                                          </p:val>
                                        </p:tav>
                                        <p:tav tm="100000">
                                          <p:val>
                                            <p:strVal val="#ppt_x"/>
                                          </p:val>
                                        </p:tav>
                                      </p:tavLst>
                                    </p:anim>
                                    <p:anim calcmode="lin" valueType="num">
                                      <p:cBhvr additive="base">
                                        <p:cTn id="20" dur="1000" fill="hold"/>
                                        <p:tgtEl>
                                          <p:spTgt spid="30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67544" y="332656"/>
            <a:ext cx="8229600" cy="6192688"/>
          </a:xfrm>
        </p:spPr>
        <p:txBody>
          <a:bodyPr>
            <a:normAutofit fontScale="55000" lnSpcReduction="20000"/>
          </a:bodyPr>
          <a:lstStyle/>
          <a:p>
            <a:r>
              <a:rPr lang="ja-JP" altLang="en-US" sz="5800" dirty="0">
                <a:solidFill>
                  <a:schemeClr val="bg2"/>
                </a:solidFill>
              </a:rPr>
              <a:t>規定審議会には毎回のように</a:t>
            </a:r>
            <a:r>
              <a:rPr lang="ja-JP" altLang="ja-JP" sz="5800" dirty="0">
                <a:solidFill>
                  <a:schemeClr val="bg2"/>
                </a:solidFill>
              </a:rPr>
              <a:t>「</a:t>
            </a:r>
            <a:r>
              <a:rPr lang="en-US" altLang="ja-JP" sz="5800" dirty="0">
                <a:solidFill>
                  <a:schemeClr val="bg2"/>
                </a:solidFill>
              </a:rPr>
              <a:t> He profits most who serves best </a:t>
            </a:r>
            <a:r>
              <a:rPr lang="ja-JP" altLang="ja-JP" sz="5800" dirty="0">
                <a:solidFill>
                  <a:schemeClr val="bg2"/>
                </a:solidFill>
              </a:rPr>
              <a:t>」</a:t>
            </a:r>
            <a:r>
              <a:rPr lang="ja-JP" altLang="en-US" sz="5800" dirty="0">
                <a:solidFill>
                  <a:schemeClr val="bg2"/>
                </a:solidFill>
              </a:rPr>
              <a:t>を</a:t>
            </a:r>
            <a:r>
              <a:rPr lang="ja-JP" altLang="en-US" sz="5800" dirty="0" smtClean="0">
                <a:solidFill>
                  <a:schemeClr val="bg2"/>
                </a:solidFill>
              </a:rPr>
              <a:t>廃止しようとする</a:t>
            </a:r>
            <a:r>
              <a:rPr lang="ja-JP" altLang="en-US" sz="5800" dirty="0">
                <a:solidFill>
                  <a:schemeClr val="bg2"/>
                </a:solidFill>
              </a:rPr>
              <a:t>決議案が上程</a:t>
            </a:r>
            <a:r>
              <a:rPr lang="ja-JP" altLang="en-US" sz="5800" dirty="0" smtClean="0">
                <a:solidFill>
                  <a:schemeClr val="bg2"/>
                </a:solidFill>
              </a:rPr>
              <a:t>されている</a:t>
            </a:r>
            <a:endParaRPr kumimoji="1" lang="ja-JP" altLang="en-US" sz="5800" dirty="0" smtClean="0">
              <a:solidFill>
                <a:schemeClr val="bg2"/>
              </a:solidFill>
            </a:endParaRPr>
          </a:p>
          <a:p>
            <a:r>
              <a:rPr kumimoji="1" lang="ja-JP" altLang="en-US" sz="5800" dirty="0" smtClean="0">
                <a:solidFill>
                  <a:schemeClr val="bg1"/>
                </a:solidFill>
              </a:rPr>
              <a:t>現在の</a:t>
            </a:r>
            <a:r>
              <a:rPr lang="ja-JP" altLang="en-US" sz="5800" dirty="0">
                <a:solidFill>
                  <a:schemeClr val="bg1"/>
                </a:solidFill>
              </a:rPr>
              <a:t> </a:t>
            </a:r>
            <a:r>
              <a:rPr lang="en-US" altLang="ja-JP" sz="5800" dirty="0" smtClean="0">
                <a:solidFill>
                  <a:schemeClr val="bg1"/>
                </a:solidFill>
              </a:rPr>
              <a:t>R I </a:t>
            </a:r>
            <a:r>
              <a:rPr lang="ja-JP" altLang="en-US" sz="5800" dirty="0" smtClean="0">
                <a:solidFill>
                  <a:schemeClr val="bg1"/>
                </a:solidFill>
              </a:rPr>
              <a:t>は、</a:t>
            </a:r>
            <a:r>
              <a:rPr lang="en-US" altLang="ja-JP" sz="5800" dirty="0" smtClean="0">
                <a:solidFill>
                  <a:schemeClr val="bg1"/>
                </a:solidFill>
              </a:rPr>
              <a:t>Service above self </a:t>
            </a:r>
            <a:r>
              <a:rPr lang="ja-JP" altLang="en-US" sz="5800" dirty="0">
                <a:solidFill>
                  <a:schemeClr val="bg1"/>
                </a:solidFill>
              </a:rPr>
              <a:t> </a:t>
            </a:r>
            <a:r>
              <a:rPr lang="ja-JP" altLang="en-US" sz="5800" dirty="0" smtClean="0">
                <a:solidFill>
                  <a:schemeClr val="bg1"/>
                </a:solidFill>
              </a:rPr>
              <a:t>を奉仕理念と定めて、ボランティア組織としての活動を進めている</a:t>
            </a:r>
          </a:p>
          <a:p>
            <a:r>
              <a:rPr lang="ja-JP" altLang="ja-JP" sz="5800" dirty="0">
                <a:solidFill>
                  <a:schemeClr val="bg2"/>
                </a:solidFill>
              </a:rPr>
              <a:t>「</a:t>
            </a:r>
            <a:r>
              <a:rPr lang="en-US" altLang="ja-JP" sz="5800" dirty="0">
                <a:solidFill>
                  <a:schemeClr val="bg2"/>
                </a:solidFill>
              </a:rPr>
              <a:t> He profits most who serves best </a:t>
            </a:r>
            <a:r>
              <a:rPr lang="ja-JP" altLang="ja-JP" sz="5800" dirty="0" smtClean="0">
                <a:solidFill>
                  <a:schemeClr val="bg2"/>
                </a:solidFill>
              </a:rPr>
              <a:t>」</a:t>
            </a:r>
            <a:r>
              <a:rPr lang="ja-JP" altLang="en-US" sz="5800" dirty="0" smtClean="0">
                <a:solidFill>
                  <a:schemeClr val="bg2"/>
                </a:solidFill>
              </a:rPr>
              <a:t>や職業奉仕は片鱗すら見ることはできない</a:t>
            </a:r>
          </a:p>
          <a:p>
            <a:endParaRPr lang="ja-JP" altLang="en-US" sz="5800" dirty="0" smtClean="0">
              <a:solidFill>
                <a:schemeClr val="bg2"/>
              </a:solidFill>
            </a:endParaRPr>
          </a:p>
          <a:p>
            <a:r>
              <a:rPr lang="ja-JP" altLang="en-US" sz="5800" dirty="0" smtClean="0">
                <a:solidFill>
                  <a:schemeClr val="bg1"/>
                </a:solidFill>
              </a:rPr>
              <a:t>ロータリアン</a:t>
            </a:r>
            <a:r>
              <a:rPr lang="ja-JP" altLang="en-US" sz="5800" dirty="0">
                <a:solidFill>
                  <a:schemeClr val="bg1"/>
                </a:solidFill>
              </a:rPr>
              <a:t>同士が価格等で特別な配慮を求めることは不公正な取引</a:t>
            </a:r>
          </a:p>
          <a:p>
            <a:r>
              <a:rPr lang="ja-JP" altLang="en-US" sz="5800" dirty="0">
                <a:solidFill>
                  <a:schemeClr val="bg1"/>
                </a:solidFill>
              </a:rPr>
              <a:t>優秀な技術を持つロータリアンと積極的に取引することは合法的な取引</a:t>
            </a:r>
          </a:p>
          <a:p>
            <a:endParaRPr lang="ja-JP" altLang="en-US" dirty="0" smtClean="0">
              <a:solidFill>
                <a:schemeClr val="bg1"/>
              </a:solidFill>
            </a:endParaRPr>
          </a:p>
          <a:p>
            <a:endParaRPr kumimoji="1" lang="ja-JP" altLang="en-US" dirty="0">
              <a:solidFill>
                <a:schemeClr val="bg1"/>
              </a:solidFill>
            </a:endParaRPr>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840" y="-302828"/>
            <a:ext cx="9721080" cy="7416823"/>
          </a:xfrm>
          <a:prstGeom prst="rect">
            <a:avLst/>
          </a:prstGeom>
        </p:spPr>
      </p:pic>
    </p:spTree>
    <p:extLst>
      <p:ext uri="{BB962C8B-B14F-4D97-AF65-F5344CB8AC3E}">
        <p14:creationId xmlns:p14="http://schemas.microsoft.com/office/powerpoint/2010/main" val="569294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4" fill="hold" grpId="0" nodeType="afterEffect">
                                  <p:stCondLst>
                                    <p:cond delay="100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4000"/>
                            </p:stCondLst>
                            <p:childTnLst>
                              <p:par>
                                <p:cTn id="15" presetID="2" presetClass="entr" presetSubtype="4" fill="hold" grpId="0" nodeType="afterEffect">
                                  <p:stCondLst>
                                    <p:cond delay="100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1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25" fill="hold">
                            <p:stCondLst>
                              <p:cond delay="1000"/>
                            </p:stCondLst>
                            <p:childTnLst>
                              <p:par>
                                <p:cTn id="26" presetID="2" presetClass="entr" presetSubtype="4" fill="hold" grpId="0" nodeType="afterEffect">
                                  <p:stCondLst>
                                    <p:cond delay="1000"/>
                                  </p:stCondLst>
                                  <p:childTnLst>
                                    <p:set>
                                      <p:cBhvr>
                                        <p:cTn id="27" dur="1" fill="hold">
                                          <p:stCondLst>
                                            <p:cond delay="0"/>
                                          </p:stCondLst>
                                        </p:cTn>
                                        <p:tgtEl>
                                          <p:spTgt spid="3">
                                            <p:txEl>
                                              <p:pRg st="5" end="5"/>
                                            </p:txEl>
                                          </p:spTgt>
                                        </p:tgtEl>
                                        <p:attrNameLst>
                                          <p:attrName>style.visibility</p:attrName>
                                        </p:attrNameLst>
                                      </p:cBhvr>
                                      <p:to>
                                        <p:strVal val="visible"/>
                                      </p:to>
                                    </p:set>
                                    <p:anim calcmode="lin" valueType="num">
                                      <p:cBhvr additive="base">
                                        <p:cTn id="2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9" dur="1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601216" y="562997"/>
            <a:ext cx="8229600" cy="3744416"/>
          </a:xfrm>
        </p:spPr>
        <p:txBody>
          <a:bodyPr/>
          <a:lstStyle/>
          <a:p>
            <a:r>
              <a:rPr kumimoji="1" lang="en-US" altLang="ja-JP" dirty="0" err="1" smtClean="0">
                <a:solidFill>
                  <a:srgbClr val="FFC000"/>
                </a:solidFill>
              </a:rPr>
              <a:t>Sheldonism</a:t>
            </a:r>
            <a:r>
              <a:rPr kumimoji="1" lang="ja-JP" altLang="en-US" dirty="0" smtClean="0">
                <a:solidFill>
                  <a:schemeClr val="bg1"/>
                </a:solidFill>
              </a:rPr>
              <a:t>は、ロータリーにのみに存在を発揮するものではない。</a:t>
            </a:r>
          </a:p>
          <a:p>
            <a:r>
              <a:rPr lang="ja-JP" altLang="en-US" dirty="0" smtClean="0">
                <a:solidFill>
                  <a:schemeClr val="bg1"/>
                </a:solidFill>
              </a:rPr>
              <a:t>ロータリアンは重責を担った経営学の専門家集団として原点に回帰すべきである。</a:t>
            </a:r>
          </a:p>
          <a:p>
            <a:r>
              <a:rPr kumimoji="1" lang="ja-JP" altLang="en-US" dirty="0" smtClean="0">
                <a:solidFill>
                  <a:schemeClr val="bg1"/>
                </a:solidFill>
              </a:rPr>
              <a:t>新</a:t>
            </a:r>
            <a:r>
              <a:rPr kumimoji="1" lang="ja-JP" altLang="en-US" dirty="0">
                <a:solidFill>
                  <a:schemeClr val="bg1"/>
                </a:solidFill>
              </a:rPr>
              <a:t>自由</a:t>
            </a:r>
            <a:r>
              <a:rPr kumimoji="1" lang="ja-JP" altLang="en-US" dirty="0" smtClean="0">
                <a:solidFill>
                  <a:schemeClr val="bg1"/>
                </a:solidFill>
              </a:rPr>
              <a:t>主義に対処するために、</a:t>
            </a:r>
            <a:r>
              <a:rPr lang="en-US" altLang="ja-JP" dirty="0">
                <a:solidFill>
                  <a:srgbClr val="FFC000"/>
                </a:solidFill>
              </a:rPr>
              <a:t> </a:t>
            </a:r>
            <a:r>
              <a:rPr lang="en-US" altLang="ja-JP" dirty="0" err="1" smtClean="0">
                <a:solidFill>
                  <a:srgbClr val="FFC000"/>
                </a:solidFill>
              </a:rPr>
              <a:t>Sheldonism</a:t>
            </a:r>
            <a:r>
              <a:rPr lang="ja-JP" altLang="en-US" dirty="0" smtClean="0">
                <a:solidFill>
                  <a:schemeClr val="bg1"/>
                </a:solidFill>
              </a:rPr>
              <a:t>をより堅固なものにリニューアルする必要がある。</a:t>
            </a:r>
            <a:endParaRPr kumimoji="1" lang="ja-JP" altLang="en-US" dirty="0">
              <a:solidFill>
                <a:schemeClr val="bg1"/>
              </a:solidFill>
            </a:endParaRPr>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480" y="4383613"/>
            <a:ext cx="7872182" cy="2016224"/>
          </a:xfrm>
          <a:prstGeom prst="rect">
            <a:avLst/>
          </a:prstGeom>
        </p:spPr>
      </p:pic>
      <p:sp>
        <p:nvSpPr>
          <p:cNvPr id="5" name="テキスト ボックス 4"/>
          <p:cNvSpPr txBox="1"/>
          <p:nvPr/>
        </p:nvSpPr>
        <p:spPr>
          <a:xfrm>
            <a:off x="1187624" y="4383613"/>
            <a:ext cx="7056784" cy="1569660"/>
          </a:xfrm>
          <a:prstGeom prst="rect">
            <a:avLst/>
          </a:prstGeom>
          <a:noFill/>
        </p:spPr>
        <p:txBody>
          <a:bodyPr wrap="square" rtlCol="0">
            <a:spAutoFit/>
          </a:bodyPr>
          <a:lstStyle/>
          <a:p>
            <a:r>
              <a:rPr lang="ja-JP" altLang="ja-JP" sz="3200" dirty="0">
                <a:solidFill>
                  <a:srgbClr val="FFFF00"/>
                </a:solidFill>
              </a:rPr>
              <a:t>「</a:t>
            </a:r>
            <a:r>
              <a:rPr lang="en-US" altLang="ja-JP" sz="3200" dirty="0">
                <a:solidFill>
                  <a:srgbClr val="FFFF00"/>
                </a:solidFill>
              </a:rPr>
              <a:t> He profits most who serves best </a:t>
            </a:r>
            <a:r>
              <a:rPr lang="ja-JP" altLang="ja-JP" sz="3200" dirty="0">
                <a:solidFill>
                  <a:srgbClr val="FFFF00"/>
                </a:solidFill>
              </a:rPr>
              <a:t>」という</a:t>
            </a:r>
            <a:r>
              <a:rPr lang="ja-JP" altLang="en-US" sz="3200" dirty="0">
                <a:solidFill>
                  <a:srgbClr val="FFFF00"/>
                </a:solidFill>
              </a:rPr>
              <a:t>真</a:t>
            </a:r>
            <a:r>
              <a:rPr lang="ja-JP" altLang="en-US" sz="3200" dirty="0" smtClean="0">
                <a:solidFill>
                  <a:srgbClr val="FFFF00"/>
                </a:solidFill>
              </a:rPr>
              <a:t>の雄</a:t>
            </a:r>
            <a:r>
              <a:rPr lang="ja-JP" altLang="ja-JP" sz="3200" dirty="0" smtClean="0">
                <a:solidFill>
                  <a:srgbClr val="FFFF00"/>
                </a:solidFill>
              </a:rPr>
              <a:t>者</a:t>
            </a:r>
            <a:r>
              <a:rPr lang="ja-JP" altLang="ja-JP" sz="3200" dirty="0">
                <a:solidFill>
                  <a:srgbClr val="FFFF00"/>
                </a:solidFill>
              </a:rPr>
              <a:t>が存在してこそ</a:t>
            </a:r>
            <a:r>
              <a:rPr lang="ja-JP" altLang="ja-JP" sz="3200" dirty="0" smtClean="0">
                <a:solidFill>
                  <a:srgbClr val="FFFF00"/>
                </a:solidFill>
              </a:rPr>
              <a:t>、</a:t>
            </a:r>
            <a:r>
              <a:rPr lang="ja-JP" altLang="ja-JP" sz="3200" dirty="0"/>
              <a:t> </a:t>
            </a:r>
            <a:r>
              <a:rPr lang="ja-JP" altLang="ja-JP" sz="3200" dirty="0">
                <a:solidFill>
                  <a:srgbClr val="FFFF00"/>
                </a:solidFill>
              </a:rPr>
              <a:t>「</a:t>
            </a:r>
            <a:r>
              <a:rPr lang="en-US" altLang="ja-JP" sz="3200" dirty="0">
                <a:solidFill>
                  <a:srgbClr val="FFFF00"/>
                </a:solidFill>
              </a:rPr>
              <a:t> Service above self </a:t>
            </a:r>
            <a:r>
              <a:rPr lang="ja-JP" altLang="ja-JP" sz="3200" dirty="0" smtClean="0">
                <a:solidFill>
                  <a:srgbClr val="FFFF00"/>
                </a:solidFill>
              </a:rPr>
              <a:t>」</a:t>
            </a:r>
            <a:r>
              <a:rPr lang="ja-JP" altLang="en-US" sz="3200" dirty="0" smtClean="0">
                <a:solidFill>
                  <a:srgbClr val="FFFF00"/>
                </a:solidFill>
              </a:rPr>
              <a:t>は活動の場が与えられる</a:t>
            </a:r>
            <a:endParaRPr kumimoji="1" lang="ja-JP" altLang="en-US" sz="3200" dirty="0">
              <a:solidFill>
                <a:srgbClr val="FFFF00"/>
              </a:solidFill>
            </a:endParaRPr>
          </a:p>
        </p:txBody>
      </p:sp>
      <p:pic>
        <p:nvPicPr>
          <p:cNvPr id="7" name="図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9840" y="-302828"/>
            <a:ext cx="9721080" cy="7416823"/>
          </a:xfrm>
          <a:prstGeom prst="rect">
            <a:avLst/>
          </a:prstGeom>
        </p:spPr>
      </p:pic>
    </p:spTree>
    <p:extLst>
      <p:ext uri="{BB962C8B-B14F-4D97-AF65-F5344CB8AC3E}">
        <p14:creationId xmlns:p14="http://schemas.microsoft.com/office/powerpoint/2010/main" val="2839973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100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100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childTnLst>
                                </p:cTn>
                              </p:par>
                              <p:par>
                                <p:cTn id="22" presetID="10" presetClass="entr" presetSubtype="0" fill="hold" nodeType="withEffect">
                                  <p:stCondLst>
                                    <p:cond delay="1750"/>
                                  </p:stCondLst>
                                  <p:childTnLst>
                                    <p:set>
                                      <p:cBhvr>
                                        <p:cTn id="23" dur="1" fill="hold">
                                          <p:stCondLst>
                                            <p:cond delay="0"/>
                                          </p:stCondLst>
                                        </p:cTn>
                                        <p:tgtEl>
                                          <p:spTgt spid="5">
                                            <p:txEl>
                                              <p:pRg st="0" end="0"/>
                                            </p:txEl>
                                          </p:spTgt>
                                        </p:tgtEl>
                                        <p:attrNameLst>
                                          <p:attrName>style.visibility</p:attrName>
                                        </p:attrNameLst>
                                      </p:cBhvr>
                                      <p:to>
                                        <p:strVal val="visible"/>
                                      </p:to>
                                    </p:set>
                                    <p:animEffect transition="in" filter="fade">
                                      <p:cBhvr>
                                        <p:cTn id="24" dur="1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552" y="0"/>
            <a:ext cx="8229600" cy="1143000"/>
          </a:xfrm>
        </p:spPr>
        <p:txBody>
          <a:bodyPr/>
          <a:lstStyle/>
          <a:p>
            <a:r>
              <a:rPr kumimoji="1" lang="ja-JP" altLang="en-US" dirty="0" smtClean="0">
                <a:solidFill>
                  <a:srgbClr val="FFC000"/>
                </a:solidFill>
              </a:rPr>
              <a:t>古い資本主義の終焉</a:t>
            </a:r>
            <a:endParaRPr kumimoji="1" lang="ja-JP" altLang="en-US" dirty="0">
              <a:solidFill>
                <a:srgbClr val="FFC000"/>
              </a:solidFill>
            </a:endParaRPr>
          </a:p>
        </p:txBody>
      </p:sp>
      <p:pic>
        <p:nvPicPr>
          <p:cNvPr id="4" name="コンテンツ プレースホルダー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95536" y="2851058"/>
            <a:ext cx="4176464" cy="3557729"/>
          </a:xfrm>
        </p:spPr>
      </p:pic>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92080" y="1466850"/>
            <a:ext cx="3210669" cy="3290536"/>
          </a:xfrm>
          <a:prstGeom prst="rect">
            <a:avLst/>
          </a:prstGeom>
        </p:spPr>
      </p:pic>
      <p:sp>
        <p:nvSpPr>
          <p:cNvPr id="3" name="テキスト ボックス 2"/>
          <p:cNvSpPr txBox="1"/>
          <p:nvPr/>
        </p:nvSpPr>
        <p:spPr>
          <a:xfrm>
            <a:off x="971600" y="1340768"/>
            <a:ext cx="3384376" cy="1200329"/>
          </a:xfrm>
          <a:prstGeom prst="rect">
            <a:avLst/>
          </a:prstGeom>
          <a:noFill/>
        </p:spPr>
        <p:txBody>
          <a:bodyPr wrap="square" rtlCol="0">
            <a:spAutoFit/>
          </a:bodyPr>
          <a:lstStyle/>
          <a:p>
            <a:r>
              <a:rPr kumimoji="1" lang="ja-JP" altLang="en-US" sz="3600" dirty="0" smtClean="0">
                <a:solidFill>
                  <a:schemeClr val="bg1"/>
                </a:solidFill>
              </a:rPr>
              <a:t>産業革命による</a:t>
            </a:r>
          </a:p>
          <a:p>
            <a:r>
              <a:rPr kumimoji="1" lang="ja-JP" altLang="en-US" sz="3600" dirty="0" smtClean="0">
                <a:solidFill>
                  <a:schemeClr val="bg1"/>
                </a:solidFill>
              </a:rPr>
              <a:t>社会構造の変化</a:t>
            </a:r>
            <a:endParaRPr kumimoji="1" lang="ja-JP" altLang="en-US" sz="3600" dirty="0">
              <a:solidFill>
                <a:schemeClr val="bg1"/>
              </a:solidFill>
            </a:endParaRPr>
          </a:p>
        </p:txBody>
      </p:sp>
      <p:sp>
        <p:nvSpPr>
          <p:cNvPr id="6" name="テキスト ボックス 5"/>
          <p:cNvSpPr txBox="1"/>
          <p:nvPr/>
        </p:nvSpPr>
        <p:spPr>
          <a:xfrm>
            <a:off x="4835479" y="5013176"/>
            <a:ext cx="4346313" cy="1323439"/>
          </a:xfrm>
          <a:prstGeom prst="rect">
            <a:avLst/>
          </a:prstGeom>
          <a:noFill/>
        </p:spPr>
        <p:txBody>
          <a:bodyPr wrap="square" rtlCol="0">
            <a:spAutoFit/>
          </a:bodyPr>
          <a:lstStyle/>
          <a:p>
            <a:pPr algn="ctr"/>
            <a:r>
              <a:rPr kumimoji="1" lang="ja-JP" altLang="en-US" sz="4000" dirty="0" smtClean="0">
                <a:solidFill>
                  <a:srgbClr val="FFFF00"/>
                </a:solidFill>
              </a:rPr>
              <a:t>資本家と</a:t>
            </a:r>
          </a:p>
          <a:p>
            <a:pPr algn="ctr"/>
            <a:r>
              <a:rPr kumimoji="1" lang="ja-JP" altLang="en-US" sz="4000" dirty="0" smtClean="0">
                <a:solidFill>
                  <a:srgbClr val="FFFF00"/>
                </a:solidFill>
              </a:rPr>
              <a:t>労働者の対立</a:t>
            </a:r>
            <a:endParaRPr kumimoji="1" lang="ja-JP" altLang="en-US" sz="4000" dirty="0">
              <a:solidFill>
                <a:srgbClr val="FFFF00"/>
              </a:solidFill>
            </a:endParaRPr>
          </a:p>
        </p:txBody>
      </p:sp>
      <p:pic>
        <p:nvPicPr>
          <p:cNvPr id="7" name="図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9840" y="-302828"/>
            <a:ext cx="9721080" cy="7416823"/>
          </a:xfrm>
          <a:prstGeom prst="rect">
            <a:avLst/>
          </a:prstGeom>
        </p:spPr>
      </p:pic>
    </p:spTree>
    <p:extLst>
      <p:ext uri="{BB962C8B-B14F-4D97-AF65-F5344CB8AC3E}">
        <p14:creationId xmlns:p14="http://schemas.microsoft.com/office/powerpoint/2010/main" val="250471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par>
                          <p:cTn id="11" fill="hold">
                            <p:stCondLst>
                              <p:cond delay="1000"/>
                            </p:stCondLst>
                            <p:childTnLst>
                              <p:par>
                                <p:cTn id="12" presetID="31" presetClass="entr" presetSubtype="0" fill="hold"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6"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7" dur="1000"/>
                                        <p:tgtEl>
                                          <p:spTgt spid="3">
                                            <p:txEl>
                                              <p:pRg st="1" end="1"/>
                                            </p:txEl>
                                          </p:spTgt>
                                        </p:tgtEl>
                                      </p:cBhvr>
                                    </p:animEffect>
                                  </p:childTnLst>
                                </p:cTn>
                              </p:par>
                            </p:childTnLst>
                          </p:cTn>
                        </p:par>
                        <p:par>
                          <p:cTn id="18" fill="hold">
                            <p:stCondLst>
                              <p:cond delay="2000"/>
                            </p:stCondLst>
                            <p:childTnLst>
                              <p:par>
                                <p:cTn id="19" presetID="10" presetClass="entr" presetSubtype="0" fill="hold" nodeType="afterEffect">
                                  <p:stCondLst>
                                    <p:cond delay="200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par>
                          <p:cTn id="22" fill="hold">
                            <p:stCondLst>
                              <p:cond delay="4500"/>
                            </p:stCondLst>
                            <p:childTnLst>
                              <p:par>
                                <p:cTn id="23" presetID="10" presetClass="entr" presetSubtype="0" fill="hold" nodeType="afterEffect">
                                  <p:stCondLst>
                                    <p:cond delay="200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par>
                          <p:cTn id="26" fill="hold">
                            <p:stCondLst>
                              <p:cond delay="7000"/>
                            </p:stCondLst>
                            <p:childTnLst>
                              <p:par>
                                <p:cTn id="27" presetID="31" presetClass="entr" presetSubtype="0"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1000" fill="hold"/>
                                        <p:tgtEl>
                                          <p:spTgt spid="6"/>
                                        </p:tgtEl>
                                        <p:attrNameLst>
                                          <p:attrName>ppt_w</p:attrName>
                                        </p:attrNameLst>
                                      </p:cBhvr>
                                      <p:tavLst>
                                        <p:tav tm="0">
                                          <p:val>
                                            <p:fltVal val="0"/>
                                          </p:val>
                                        </p:tav>
                                        <p:tav tm="100000">
                                          <p:val>
                                            <p:strVal val="#ppt_w"/>
                                          </p:val>
                                        </p:tav>
                                      </p:tavLst>
                                    </p:anim>
                                    <p:anim calcmode="lin" valueType="num">
                                      <p:cBhvr>
                                        <p:cTn id="30" dur="1000" fill="hold"/>
                                        <p:tgtEl>
                                          <p:spTgt spid="6"/>
                                        </p:tgtEl>
                                        <p:attrNameLst>
                                          <p:attrName>ppt_h</p:attrName>
                                        </p:attrNameLst>
                                      </p:cBhvr>
                                      <p:tavLst>
                                        <p:tav tm="0">
                                          <p:val>
                                            <p:fltVal val="0"/>
                                          </p:val>
                                        </p:tav>
                                        <p:tav tm="100000">
                                          <p:val>
                                            <p:strVal val="#ppt_h"/>
                                          </p:val>
                                        </p:tav>
                                      </p:tavLst>
                                    </p:anim>
                                    <p:anim calcmode="lin" valueType="num">
                                      <p:cBhvr>
                                        <p:cTn id="31" dur="1000" fill="hold"/>
                                        <p:tgtEl>
                                          <p:spTgt spid="6"/>
                                        </p:tgtEl>
                                        <p:attrNameLst>
                                          <p:attrName>style.rotation</p:attrName>
                                        </p:attrNameLst>
                                      </p:cBhvr>
                                      <p:tavLst>
                                        <p:tav tm="0">
                                          <p:val>
                                            <p:fltVal val="90"/>
                                          </p:val>
                                        </p:tav>
                                        <p:tav tm="100000">
                                          <p:val>
                                            <p:fltVal val="0"/>
                                          </p:val>
                                        </p:tav>
                                      </p:tavLst>
                                    </p:anim>
                                    <p:animEffect transition="in" filter="fade">
                                      <p:cBhvr>
                                        <p:cTn id="3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0"/>
            <a:ext cx="8229600" cy="1143000"/>
          </a:xfrm>
        </p:spPr>
        <p:txBody>
          <a:bodyPr/>
          <a:lstStyle/>
          <a:p>
            <a:r>
              <a:rPr kumimoji="1" lang="ja-JP" altLang="en-US" dirty="0" smtClean="0">
                <a:solidFill>
                  <a:srgbClr val="FFC000"/>
                </a:solidFill>
              </a:rPr>
              <a:t>オーストリア学派</a:t>
            </a:r>
            <a:endParaRPr kumimoji="1" lang="ja-JP" altLang="en-US" dirty="0">
              <a:solidFill>
                <a:srgbClr val="FFC000"/>
              </a:solidFill>
            </a:endParaRPr>
          </a:p>
        </p:txBody>
      </p:sp>
      <p:pic>
        <p:nvPicPr>
          <p:cNvPr id="4" name="コンテンツ プレースホルダー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1520" y="1143000"/>
            <a:ext cx="2664296" cy="4029747"/>
          </a:xfrm>
        </p:spPr>
      </p:pic>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26232" y="2106550"/>
            <a:ext cx="3116016" cy="4013052"/>
          </a:xfrm>
          <a:prstGeom prst="rect">
            <a:avLst/>
          </a:prstGeom>
        </p:spPr>
      </p:pic>
      <p:pic>
        <p:nvPicPr>
          <p:cNvPr id="6" name="図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42248" y="1143000"/>
            <a:ext cx="2862064" cy="2862064"/>
          </a:xfrm>
          <a:prstGeom prst="rect">
            <a:avLst/>
          </a:prstGeom>
        </p:spPr>
      </p:pic>
      <p:sp>
        <p:nvSpPr>
          <p:cNvPr id="3" name="テキスト ボックス 2"/>
          <p:cNvSpPr txBox="1"/>
          <p:nvPr/>
        </p:nvSpPr>
        <p:spPr>
          <a:xfrm>
            <a:off x="251520" y="5373216"/>
            <a:ext cx="2592288" cy="461665"/>
          </a:xfrm>
          <a:prstGeom prst="rect">
            <a:avLst/>
          </a:prstGeom>
          <a:noFill/>
        </p:spPr>
        <p:txBody>
          <a:bodyPr wrap="square" rtlCol="0">
            <a:spAutoFit/>
          </a:bodyPr>
          <a:lstStyle/>
          <a:p>
            <a:pPr algn="ctr"/>
            <a:r>
              <a:rPr kumimoji="1" lang="ja-JP" altLang="en-US" sz="2400" dirty="0" smtClean="0">
                <a:solidFill>
                  <a:schemeClr val="bg1"/>
                </a:solidFill>
              </a:rPr>
              <a:t>カール・メンガー</a:t>
            </a:r>
            <a:endParaRPr kumimoji="1" lang="ja-JP" altLang="en-US" sz="2400" dirty="0">
              <a:solidFill>
                <a:schemeClr val="bg1"/>
              </a:solidFill>
            </a:endParaRPr>
          </a:p>
        </p:txBody>
      </p:sp>
      <p:sp>
        <p:nvSpPr>
          <p:cNvPr id="7" name="テキスト ボックス 6"/>
          <p:cNvSpPr txBox="1"/>
          <p:nvPr/>
        </p:nvSpPr>
        <p:spPr>
          <a:xfrm>
            <a:off x="2926232" y="6145529"/>
            <a:ext cx="3116016" cy="461665"/>
          </a:xfrm>
          <a:prstGeom prst="rect">
            <a:avLst/>
          </a:prstGeom>
          <a:noFill/>
        </p:spPr>
        <p:txBody>
          <a:bodyPr wrap="square" rtlCol="0">
            <a:spAutoFit/>
          </a:bodyPr>
          <a:lstStyle/>
          <a:p>
            <a:pPr algn="ctr"/>
            <a:r>
              <a:rPr kumimoji="1" lang="ja-JP" altLang="en-US" sz="2400" dirty="0" smtClean="0">
                <a:solidFill>
                  <a:schemeClr val="bg1"/>
                </a:solidFill>
              </a:rPr>
              <a:t>ジョン・ケインズ</a:t>
            </a:r>
            <a:endParaRPr kumimoji="1" lang="ja-JP" altLang="en-US" sz="2400" dirty="0">
              <a:solidFill>
                <a:schemeClr val="bg1"/>
              </a:solidFill>
            </a:endParaRPr>
          </a:p>
        </p:txBody>
      </p:sp>
      <p:sp>
        <p:nvSpPr>
          <p:cNvPr id="8" name="テキスト ボックス 7"/>
          <p:cNvSpPr txBox="1"/>
          <p:nvPr/>
        </p:nvSpPr>
        <p:spPr>
          <a:xfrm>
            <a:off x="6042248" y="4221088"/>
            <a:ext cx="2994248" cy="461665"/>
          </a:xfrm>
          <a:prstGeom prst="rect">
            <a:avLst/>
          </a:prstGeom>
          <a:noFill/>
        </p:spPr>
        <p:txBody>
          <a:bodyPr wrap="square" rtlCol="0">
            <a:spAutoFit/>
          </a:bodyPr>
          <a:lstStyle/>
          <a:p>
            <a:pPr algn="ctr"/>
            <a:r>
              <a:rPr kumimoji="1" lang="ja-JP" altLang="en-US" sz="2400" dirty="0" smtClean="0">
                <a:solidFill>
                  <a:schemeClr val="bg1"/>
                </a:solidFill>
              </a:rPr>
              <a:t>フレデリック・ハイエク</a:t>
            </a:r>
            <a:endParaRPr kumimoji="1" lang="ja-JP" altLang="en-US" sz="2400" dirty="0">
              <a:solidFill>
                <a:schemeClr val="bg1"/>
              </a:solidFill>
            </a:endParaRPr>
          </a:p>
        </p:txBody>
      </p:sp>
      <p:pic>
        <p:nvPicPr>
          <p:cNvPr id="10" name="図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8196" y="-243408"/>
            <a:ext cx="9721080" cy="7416823"/>
          </a:xfrm>
          <a:prstGeom prst="rect">
            <a:avLst/>
          </a:prstGeom>
        </p:spPr>
      </p:pic>
    </p:spTree>
    <p:extLst>
      <p:ext uri="{BB962C8B-B14F-4D97-AF65-F5344CB8AC3E}">
        <p14:creationId xmlns:p14="http://schemas.microsoft.com/office/powerpoint/2010/main" val="3935287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par>
                          <p:cTn id="19" fill="hold">
                            <p:stCondLst>
                              <p:cond delay="500"/>
                            </p:stCondLst>
                            <p:childTnLst>
                              <p:par>
                                <p:cTn id="20" presetID="10" presetClass="entr" presetSubtype="0"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1+#ppt_w/2"/>
                                          </p:val>
                                        </p:tav>
                                        <p:tav tm="100000">
                                          <p:val>
                                            <p:strVal val="#ppt_x"/>
                                          </p:val>
                                        </p:tav>
                                      </p:tavLst>
                                    </p:anim>
                                    <p:anim calcmode="lin" valueType="num">
                                      <p:cBhvr additive="base">
                                        <p:cTn id="28" dur="500" fill="hold"/>
                                        <p:tgtEl>
                                          <p:spTgt spid="6"/>
                                        </p:tgtEl>
                                        <p:attrNameLst>
                                          <p:attrName>ppt_y</p:attrName>
                                        </p:attrNameLst>
                                      </p:cBhvr>
                                      <p:tavLst>
                                        <p:tav tm="0">
                                          <p:val>
                                            <p:strVal val="#ppt_y"/>
                                          </p:val>
                                        </p:tav>
                                        <p:tav tm="100000">
                                          <p:val>
                                            <p:strVal val="#ppt_y"/>
                                          </p:val>
                                        </p:tav>
                                      </p:tavLst>
                                    </p:anim>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3568" y="1700808"/>
            <a:ext cx="7834470" cy="4896544"/>
          </a:xfrm>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055" y="2420888"/>
            <a:ext cx="8928992" cy="3672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タイトル 1"/>
          <p:cNvSpPr>
            <a:spLocks noGrp="1"/>
          </p:cNvSpPr>
          <p:nvPr>
            <p:ph type="title"/>
          </p:nvPr>
        </p:nvSpPr>
        <p:spPr/>
        <p:txBody>
          <a:bodyPr>
            <a:normAutofit/>
          </a:bodyPr>
          <a:lstStyle/>
          <a:p>
            <a:r>
              <a:rPr kumimoji="1" lang="en-US" altLang="ja-JP" sz="4000" dirty="0" smtClean="0">
                <a:solidFill>
                  <a:srgbClr val="FFC000"/>
                </a:solidFill>
              </a:rPr>
              <a:t>Sheldon School </a:t>
            </a:r>
            <a:r>
              <a:rPr kumimoji="1" lang="ja-JP" altLang="en-US" sz="4000" dirty="0" smtClean="0">
                <a:solidFill>
                  <a:srgbClr val="FFC000"/>
                </a:solidFill>
              </a:rPr>
              <a:t>　  </a:t>
            </a:r>
            <a:r>
              <a:rPr kumimoji="1" lang="en-US" altLang="ja-JP" sz="4000" dirty="0" smtClean="0">
                <a:solidFill>
                  <a:srgbClr val="FFC000"/>
                </a:solidFill>
              </a:rPr>
              <a:t>Chicago</a:t>
            </a:r>
            <a:r>
              <a:rPr kumimoji="1" lang="ja-JP" altLang="en-US" sz="4000" dirty="0" smtClean="0">
                <a:solidFill>
                  <a:srgbClr val="FFC000"/>
                </a:solidFill>
              </a:rPr>
              <a:t>　</a:t>
            </a:r>
            <a:r>
              <a:rPr kumimoji="1" lang="en-US" altLang="ja-JP" sz="4000" dirty="0" smtClean="0">
                <a:solidFill>
                  <a:srgbClr val="FFC000"/>
                </a:solidFill>
              </a:rPr>
              <a:t>1902</a:t>
            </a:r>
            <a:r>
              <a:rPr kumimoji="1" lang="ja-JP" altLang="en-US" sz="4000" dirty="0" smtClean="0">
                <a:solidFill>
                  <a:srgbClr val="FFC000"/>
                </a:solidFill>
              </a:rPr>
              <a:t>年</a:t>
            </a:r>
            <a:r>
              <a:rPr kumimoji="1" lang="en-US" altLang="ja-JP" sz="4000" dirty="0" smtClean="0">
                <a:solidFill>
                  <a:srgbClr val="FFC000"/>
                </a:solidFill>
              </a:rPr>
              <a:t> </a:t>
            </a:r>
            <a:endParaRPr kumimoji="1" lang="ja-JP" altLang="en-US" sz="4000" dirty="0">
              <a:solidFill>
                <a:srgbClr val="FFC000"/>
              </a:solidFill>
            </a:endParaRPr>
          </a:p>
        </p:txBody>
      </p:sp>
      <p:pic>
        <p:nvPicPr>
          <p:cNvPr id="7" name="図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4544" y="-171400"/>
            <a:ext cx="9721080" cy="7416823"/>
          </a:xfrm>
          <a:prstGeom prst="rect">
            <a:avLst/>
          </a:prstGeom>
        </p:spPr>
      </p:pic>
    </p:spTree>
    <p:extLst>
      <p:ext uri="{BB962C8B-B14F-4D97-AF65-F5344CB8AC3E}">
        <p14:creationId xmlns:p14="http://schemas.microsoft.com/office/powerpoint/2010/main" val="3346789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
                                        <p:tgtEl>
                                          <p:spTgt spid="4"/>
                                        </p:tgtEl>
                                      </p:cBhvr>
                                    </p:animEffect>
                                  </p:childTnLst>
                                </p:cTn>
                              </p:par>
                            </p:childTnLst>
                          </p:cTn>
                        </p:par>
                        <p:par>
                          <p:cTn id="8" fill="hold">
                            <p:stCondLst>
                              <p:cond delay="1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510"/>
                            </p:stCondLst>
                            <p:childTnLst>
                              <p:par>
                                <p:cTn id="13" presetID="2" presetClass="entr" presetSubtype="4"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1000" fill="hold"/>
                                        <p:tgtEl>
                                          <p:spTgt spid="6"/>
                                        </p:tgtEl>
                                        <p:attrNameLst>
                                          <p:attrName>ppt_x</p:attrName>
                                        </p:attrNameLst>
                                      </p:cBhvr>
                                      <p:tavLst>
                                        <p:tav tm="0">
                                          <p:val>
                                            <p:strVal val="#ppt_x"/>
                                          </p:val>
                                        </p:tav>
                                        <p:tav tm="100000">
                                          <p:val>
                                            <p:strVal val="#ppt_x"/>
                                          </p:val>
                                        </p:tav>
                                      </p:tavLst>
                                    </p:anim>
                                    <p:anim calcmode="lin" valueType="num">
                                      <p:cBhvr additive="base">
                                        <p:cTn id="16"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3">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251520" y="404664"/>
            <a:ext cx="4024610" cy="5616624"/>
          </a:xfr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7984" y="404664"/>
            <a:ext cx="4407712" cy="56166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下矢印 4"/>
          <p:cNvSpPr/>
          <p:nvPr/>
        </p:nvSpPr>
        <p:spPr>
          <a:xfrm rot="1827713">
            <a:off x="6876256" y="3573016"/>
            <a:ext cx="432048" cy="100811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6" name="図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9840" y="-302828"/>
            <a:ext cx="9721080" cy="7416823"/>
          </a:xfrm>
          <a:prstGeom prst="rect">
            <a:avLst/>
          </a:prstGeom>
        </p:spPr>
      </p:pic>
    </p:spTree>
    <p:extLst>
      <p:ext uri="{BB962C8B-B14F-4D97-AF65-F5344CB8AC3E}">
        <p14:creationId xmlns:p14="http://schemas.microsoft.com/office/powerpoint/2010/main" val="26298972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fade">
                                      <p:cBhvr>
                                        <p:cTn id="11" dur="500"/>
                                        <p:tgtEl>
                                          <p:spTgt spid="1026"/>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1+#ppt_w/2"/>
                                          </p:val>
                                        </p:tav>
                                        <p:tav tm="100000">
                                          <p:val>
                                            <p:strVal val="#ppt_x"/>
                                          </p:val>
                                        </p:tav>
                                      </p:tavLst>
                                    </p:anim>
                                    <p:anim calcmode="lin" valueType="num">
                                      <p:cBhvr additive="base">
                                        <p:cTn id="16"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2050" name="Picture 2" descr="C:\Users\TANAKA\Pictures\書籍\#147872.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332656"/>
            <a:ext cx="6034617" cy="4525963"/>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TANAKA\Pictures\書籍\PICT014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58879" y="-10689"/>
            <a:ext cx="5976664" cy="43819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TANAKA\Pictures\書籍\PICT015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86871" y="2321496"/>
            <a:ext cx="6048672" cy="4536504"/>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TANAKA\Pictures\書籍\F1000119.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5041" y="2786442"/>
            <a:ext cx="7227839" cy="406566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TANAKA\Pictures\書籍\#544296.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22343" y="0"/>
            <a:ext cx="4013200" cy="5600700"/>
          </a:xfrm>
          <a:prstGeom prst="rect">
            <a:avLst/>
          </a:prstGeom>
          <a:noFill/>
          <a:extLst>
            <a:ext uri="{909E8E84-426E-40DD-AFC4-6F175D3DCCD1}">
              <a14:hiddenFill xmlns:a14="http://schemas.microsoft.com/office/drawing/2010/main">
                <a:solidFill>
                  <a:srgbClr val="FFFFFF"/>
                </a:solidFill>
              </a14:hiddenFill>
            </a:ext>
          </a:extLst>
        </p:spPr>
      </p:pic>
      <p:pic>
        <p:nvPicPr>
          <p:cNvPr id="8" name="図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9840" y="-302828"/>
            <a:ext cx="9721080" cy="7416823"/>
          </a:xfrm>
          <a:prstGeom prst="rect">
            <a:avLst/>
          </a:prstGeom>
        </p:spPr>
      </p:pic>
    </p:spTree>
    <p:extLst>
      <p:ext uri="{BB962C8B-B14F-4D97-AF65-F5344CB8AC3E}">
        <p14:creationId xmlns:p14="http://schemas.microsoft.com/office/powerpoint/2010/main" val="3049759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1000"/>
                                  </p:stCondLst>
                                  <p:childTnLst>
                                    <p:set>
                                      <p:cBhvr>
                                        <p:cTn id="6" dur="1" fill="hold">
                                          <p:stCondLst>
                                            <p:cond delay="0"/>
                                          </p:stCondLst>
                                        </p:cTn>
                                        <p:tgtEl>
                                          <p:spTgt spid="2054"/>
                                        </p:tgtEl>
                                        <p:attrNameLst>
                                          <p:attrName>style.visibility</p:attrName>
                                        </p:attrNameLst>
                                      </p:cBhvr>
                                      <p:to>
                                        <p:strVal val="visible"/>
                                      </p:to>
                                    </p:set>
                                    <p:anim calcmode="lin" valueType="num">
                                      <p:cBhvr additive="base">
                                        <p:cTn id="7" dur="1000" fill="hold"/>
                                        <p:tgtEl>
                                          <p:spTgt spid="2054"/>
                                        </p:tgtEl>
                                        <p:attrNameLst>
                                          <p:attrName>ppt_x</p:attrName>
                                        </p:attrNameLst>
                                      </p:cBhvr>
                                      <p:tavLst>
                                        <p:tav tm="0">
                                          <p:val>
                                            <p:strVal val="0-#ppt_w/2"/>
                                          </p:val>
                                        </p:tav>
                                        <p:tav tm="100000">
                                          <p:val>
                                            <p:strVal val="#ppt_x"/>
                                          </p:val>
                                        </p:tav>
                                      </p:tavLst>
                                    </p:anim>
                                    <p:anim calcmode="lin" valueType="num">
                                      <p:cBhvr additive="base">
                                        <p:cTn id="8" dur="1000" fill="hold"/>
                                        <p:tgtEl>
                                          <p:spTgt spid="2054"/>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6" fill="hold" nodeType="afterEffect">
                                  <p:stCondLst>
                                    <p:cond delay="1000"/>
                                  </p:stCondLst>
                                  <p:childTnLst>
                                    <p:set>
                                      <p:cBhvr>
                                        <p:cTn id="11" dur="1" fill="hold">
                                          <p:stCondLst>
                                            <p:cond delay="0"/>
                                          </p:stCondLst>
                                        </p:cTn>
                                        <p:tgtEl>
                                          <p:spTgt spid="2050"/>
                                        </p:tgtEl>
                                        <p:attrNameLst>
                                          <p:attrName>style.visibility</p:attrName>
                                        </p:attrNameLst>
                                      </p:cBhvr>
                                      <p:to>
                                        <p:strVal val="visible"/>
                                      </p:to>
                                    </p:set>
                                    <p:anim calcmode="lin" valueType="num">
                                      <p:cBhvr additive="base">
                                        <p:cTn id="12" dur="1000" fill="hold"/>
                                        <p:tgtEl>
                                          <p:spTgt spid="2050"/>
                                        </p:tgtEl>
                                        <p:attrNameLst>
                                          <p:attrName>ppt_x</p:attrName>
                                        </p:attrNameLst>
                                      </p:cBhvr>
                                      <p:tavLst>
                                        <p:tav tm="0">
                                          <p:val>
                                            <p:strVal val="1+#ppt_w/2"/>
                                          </p:val>
                                        </p:tav>
                                        <p:tav tm="100000">
                                          <p:val>
                                            <p:strVal val="#ppt_x"/>
                                          </p:val>
                                        </p:tav>
                                      </p:tavLst>
                                    </p:anim>
                                    <p:anim calcmode="lin" valueType="num">
                                      <p:cBhvr additive="base">
                                        <p:cTn id="13" dur="1000" fill="hold"/>
                                        <p:tgtEl>
                                          <p:spTgt spid="2050"/>
                                        </p:tgtEl>
                                        <p:attrNameLst>
                                          <p:attrName>ppt_y</p:attrName>
                                        </p:attrNameLst>
                                      </p:cBhvr>
                                      <p:tavLst>
                                        <p:tav tm="0">
                                          <p:val>
                                            <p:strVal val="1+#ppt_h/2"/>
                                          </p:val>
                                        </p:tav>
                                        <p:tav tm="100000">
                                          <p:val>
                                            <p:strVal val="#ppt_y"/>
                                          </p:val>
                                        </p:tav>
                                      </p:tavLst>
                                    </p:anim>
                                  </p:childTnLst>
                                </p:cTn>
                              </p:par>
                            </p:childTnLst>
                          </p:cTn>
                        </p:par>
                        <p:par>
                          <p:cTn id="14" fill="hold">
                            <p:stCondLst>
                              <p:cond delay="4000"/>
                            </p:stCondLst>
                            <p:childTnLst>
                              <p:par>
                                <p:cTn id="15" presetID="2" presetClass="entr" presetSubtype="4" fill="hold" nodeType="afterEffect">
                                  <p:stCondLst>
                                    <p:cond delay="1000"/>
                                  </p:stCondLst>
                                  <p:childTnLst>
                                    <p:set>
                                      <p:cBhvr>
                                        <p:cTn id="16" dur="1" fill="hold">
                                          <p:stCondLst>
                                            <p:cond delay="0"/>
                                          </p:stCondLst>
                                        </p:cTn>
                                        <p:tgtEl>
                                          <p:spTgt spid="2051"/>
                                        </p:tgtEl>
                                        <p:attrNameLst>
                                          <p:attrName>style.visibility</p:attrName>
                                        </p:attrNameLst>
                                      </p:cBhvr>
                                      <p:to>
                                        <p:strVal val="visible"/>
                                      </p:to>
                                    </p:set>
                                    <p:anim calcmode="lin" valueType="num">
                                      <p:cBhvr additive="base">
                                        <p:cTn id="17" dur="1000" fill="hold"/>
                                        <p:tgtEl>
                                          <p:spTgt spid="2051"/>
                                        </p:tgtEl>
                                        <p:attrNameLst>
                                          <p:attrName>ppt_x</p:attrName>
                                        </p:attrNameLst>
                                      </p:cBhvr>
                                      <p:tavLst>
                                        <p:tav tm="0">
                                          <p:val>
                                            <p:strVal val="#ppt_x"/>
                                          </p:val>
                                        </p:tav>
                                        <p:tav tm="100000">
                                          <p:val>
                                            <p:strVal val="#ppt_x"/>
                                          </p:val>
                                        </p:tav>
                                      </p:tavLst>
                                    </p:anim>
                                    <p:anim calcmode="lin" valueType="num">
                                      <p:cBhvr additive="base">
                                        <p:cTn id="18" dur="1000" fill="hold"/>
                                        <p:tgtEl>
                                          <p:spTgt spid="2051"/>
                                        </p:tgtEl>
                                        <p:attrNameLst>
                                          <p:attrName>ppt_y</p:attrName>
                                        </p:attrNameLst>
                                      </p:cBhvr>
                                      <p:tavLst>
                                        <p:tav tm="0">
                                          <p:val>
                                            <p:strVal val="1+#ppt_h/2"/>
                                          </p:val>
                                        </p:tav>
                                        <p:tav tm="100000">
                                          <p:val>
                                            <p:strVal val="#ppt_y"/>
                                          </p:val>
                                        </p:tav>
                                      </p:tavLst>
                                    </p:anim>
                                  </p:childTnLst>
                                </p:cTn>
                              </p:par>
                            </p:childTnLst>
                          </p:cTn>
                        </p:par>
                        <p:par>
                          <p:cTn id="19" fill="hold">
                            <p:stCondLst>
                              <p:cond delay="6000"/>
                            </p:stCondLst>
                            <p:childTnLst>
                              <p:par>
                                <p:cTn id="20" presetID="2" presetClass="entr" presetSubtype="6" fill="hold" nodeType="afterEffect">
                                  <p:stCondLst>
                                    <p:cond delay="1000"/>
                                  </p:stCondLst>
                                  <p:childTnLst>
                                    <p:set>
                                      <p:cBhvr>
                                        <p:cTn id="21" dur="1" fill="hold">
                                          <p:stCondLst>
                                            <p:cond delay="0"/>
                                          </p:stCondLst>
                                        </p:cTn>
                                        <p:tgtEl>
                                          <p:spTgt spid="2052"/>
                                        </p:tgtEl>
                                        <p:attrNameLst>
                                          <p:attrName>style.visibility</p:attrName>
                                        </p:attrNameLst>
                                      </p:cBhvr>
                                      <p:to>
                                        <p:strVal val="visible"/>
                                      </p:to>
                                    </p:set>
                                    <p:anim calcmode="lin" valueType="num">
                                      <p:cBhvr additive="base">
                                        <p:cTn id="22" dur="1000" fill="hold"/>
                                        <p:tgtEl>
                                          <p:spTgt spid="2052"/>
                                        </p:tgtEl>
                                        <p:attrNameLst>
                                          <p:attrName>ppt_x</p:attrName>
                                        </p:attrNameLst>
                                      </p:cBhvr>
                                      <p:tavLst>
                                        <p:tav tm="0">
                                          <p:val>
                                            <p:strVal val="1+#ppt_w/2"/>
                                          </p:val>
                                        </p:tav>
                                        <p:tav tm="100000">
                                          <p:val>
                                            <p:strVal val="#ppt_x"/>
                                          </p:val>
                                        </p:tav>
                                      </p:tavLst>
                                    </p:anim>
                                    <p:anim calcmode="lin" valueType="num">
                                      <p:cBhvr additive="base">
                                        <p:cTn id="23" dur="1000" fill="hold"/>
                                        <p:tgtEl>
                                          <p:spTgt spid="2052"/>
                                        </p:tgtEl>
                                        <p:attrNameLst>
                                          <p:attrName>ppt_y</p:attrName>
                                        </p:attrNameLst>
                                      </p:cBhvr>
                                      <p:tavLst>
                                        <p:tav tm="0">
                                          <p:val>
                                            <p:strVal val="1+#ppt_h/2"/>
                                          </p:val>
                                        </p:tav>
                                        <p:tav tm="100000">
                                          <p:val>
                                            <p:strVal val="#ppt_y"/>
                                          </p:val>
                                        </p:tav>
                                      </p:tavLst>
                                    </p:anim>
                                  </p:childTnLst>
                                </p:cTn>
                              </p:par>
                            </p:childTnLst>
                          </p:cTn>
                        </p:par>
                        <p:par>
                          <p:cTn id="24" fill="hold">
                            <p:stCondLst>
                              <p:cond delay="8000"/>
                            </p:stCondLst>
                            <p:childTnLst>
                              <p:par>
                                <p:cTn id="25" presetID="2" presetClass="entr" presetSubtype="12" fill="hold" nodeType="afterEffect">
                                  <p:stCondLst>
                                    <p:cond delay="1000"/>
                                  </p:stCondLst>
                                  <p:childTnLst>
                                    <p:set>
                                      <p:cBhvr>
                                        <p:cTn id="26" dur="1" fill="hold">
                                          <p:stCondLst>
                                            <p:cond delay="0"/>
                                          </p:stCondLst>
                                        </p:cTn>
                                        <p:tgtEl>
                                          <p:spTgt spid="2053"/>
                                        </p:tgtEl>
                                        <p:attrNameLst>
                                          <p:attrName>style.visibility</p:attrName>
                                        </p:attrNameLst>
                                      </p:cBhvr>
                                      <p:to>
                                        <p:strVal val="visible"/>
                                      </p:to>
                                    </p:set>
                                    <p:anim calcmode="lin" valueType="num">
                                      <p:cBhvr additive="base">
                                        <p:cTn id="27" dur="1000" fill="hold"/>
                                        <p:tgtEl>
                                          <p:spTgt spid="2053"/>
                                        </p:tgtEl>
                                        <p:attrNameLst>
                                          <p:attrName>ppt_x</p:attrName>
                                        </p:attrNameLst>
                                      </p:cBhvr>
                                      <p:tavLst>
                                        <p:tav tm="0">
                                          <p:val>
                                            <p:strVal val="0-#ppt_w/2"/>
                                          </p:val>
                                        </p:tav>
                                        <p:tav tm="100000">
                                          <p:val>
                                            <p:strVal val="#ppt_x"/>
                                          </p:val>
                                        </p:tav>
                                      </p:tavLst>
                                    </p:anim>
                                    <p:anim calcmode="lin" valueType="num">
                                      <p:cBhvr additive="base">
                                        <p:cTn id="28" dur="1000" fill="hold"/>
                                        <p:tgtEl>
                                          <p:spTgt spid="20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4914" name="Picture 2" descr="sheldon011917edit"/>
          <p:cNvPicPr>
            <a:picLocks noChangeAspect="1" noChangeArrowheads="1"/>
          </p:cNvPicPr>
          <p:nvPr/>
        </p:nvPicPr>
        <p:blipFill>
          <a:blip r:embed="rId3"/>
          <a:srcRect/>
          <a:stretch>
            <a:fillRect/>
          </a:stretch>
        </p:blipFill>
        <p:spPr bwMode="auto">
          <a:xfrm>
            <a:off x="250825" y="333375"/>
            <a:ext cx="4176713" cy="6264275"/>
          </a:xfrm>
          <a:prstGeom prst="rect">
            <a:avLst/>
          </a:prstGeom>
          <a:noFill/>
        </p:spPr>
      </p:pic>
      <p:sp>
        <p:nvSpPr>
          <p:cNvPr id="294915" name="Text Box 3"/>
          <p:cNvSpPr txBox="1">
            <a:spLocks noChangeArrowheads="1"/>
          </p:cNvSpPr>
          <p:nvPr/>
        </p:nvSpPr>
        <p:spPr bwMode="auto">
          <a:xfrm>
            <a:off x="4500563" y="260350"/>
            <a:ext cx="4535487" cy="5909310"/>
          </a:xfrm>
          <a:prstGeom prst="rect">
            <a:avLst/>
          </a:prstGeom>
          <a:noFill/>
          <a:ln w="9525">
            <a:noFill/>
            <a:miter lim="800000"/>
            <a:headEnd/>
            <a:tailEnd/>
          </a:ln>
          <a:effectLst/>
        </p:spPr>
        <p:txBody>
          <a:bodyPr>
            <a:spAutoFit/>
          </a:bodyPr>
          <a:lstStyle/>
          <a:p>
            <a:pPr>
              <a:spcBef>
                <a:spcPct val="50000"/>
              </a:spcBef>
            </a:pPr>
            <a:r>
              <a:rPr lang="en-US" altLang="ja-JP" sz="3600" dirty="0">
                <a:solidFill>
                  <a:schemeClr val="bg1"/>
                </a:solidFill>
              </a:rPr>
              <a:t>1906</a:t>
            </a:r>
            <a:r>
              <a:rPr lang="ja-JP" altLang="en-US" sz="3600" dirty="0">
                <a:solidFill>
                  <a:schemeClr val="bg1"/>
                </a:solidFill>
              </a:rPr>
              <a:t>年、この学校の広告を偶然に見た私は、入学金</a:t>
            </a:r>
            <a:r>
              <a:rPr lang="en-US" altLang="ja-JP" sz="3600" dirty="0">
                <a:solidFill>
                  <a:schemeClr val="bg1"/>
                </a:solidFill>
              </a:rPr>
              <a:t>10</a:t>
            </a:r>
            <a:r>
              <a:rPr lang="ja-JP" altLang="en-US" sz="3600" dirty="0">
                <a:solidFill>
                  <a:schemeClr val="bg1"/>
                </a:solidFill>
              </a:rPr>
              <a:t>ドル、授業料月額</a:t>
            </a:r>
            <a:r>
              <a:rPr lang="en-US" altLang="ja-JP" sz="3600" dirty="0">
                <a:solidFill>
                  <a:schemeClr val="bg1"/>
                </a:solidFill>
              </a:rPr>
              <a:t>5</a:t>
            </a:r>
            <a:r>
              <a:rPr lang="ja-JP" altLang="en-US" sz="3600" dirty="0">
                <a:solidFill>
                  <a:schemeClr val="bg1"/>
                </a:solidFill>
              </a:rPr>
              <a:t>ドルを払って</a:t>
            </a:r>
            <a:r>
              <a:rPr lang="en-US" altLang="ja-JP" sz="3600" dirty="0">
                <a:solidFill>
                  <a:schemeClr val="bg1"/>
                </a:solidFill>
              </a:rPr>
              <a:t>684</a:t>
            </a:r>
            <a:r>
              <a:rPr lang="ja-JP" altLang="en-US" sz="3600" dirty="0">
                <a:solidFill>
                  <a:schemeClr val="bg1"/>
                </a:solidFill>
              </a:rPr>
              <a:t>番目の学生として入学した。　そして</a:t>
            </a:r>
            <a:r>
              <a:rPr lang="en-US" altLang="ja-JP" sz="3600" dirty="0">
                <a:solidFill>
                  <a:schemeClr val="bg1"/>
                </a:solidFill>
              </a:rPr>
              <a:t>6</a:t>
            </a:r>
            <a:r>
              <a:rPr lang="ja-JP" altLang="en-US" sz="3600" dirty="0">
                <a:solidFill>
                  <a:schemeClr val="bg1"/>
                </a:solidFill>
              </a:rPr>
              <a:t>ケ月の間に</a:t>
            </a:r>
            <a:r>
              <a:rPr lang="en-US" altLang="ja-JP" sz="3600" dirty="0">
                <a:solidFill>
                  <a:schemeClr val="bg1"/>
                </a:solidFill>
              </a:rPr>
              <a:t>40</a:t>
            </a:r>
            <a:r>
              <a:rPr lang="ja-JP" altLang="en-US" sz="3600" dirty="0">
                <a:solidFill>
                  <a:schemeClr val="bg1"/>
                </a:solidFill>
              </a:rPr>
              <a:t>冊の教科書を受け取った　　　　　　　</a:t>
            </a:r>
            <a:endParaRPr lang="ja-JP" altLang="en-US" sz="3600" dirty="0" smtClean="0">
              <a:solidFill>
                <a:schemeClr val="bg1"/>
              </a:solidFill>
            </a:endParaRPr>
          </a:p>
          <a:p>
            <a:pPr>
              <a:spcBef>
                <a:spcPct val="50000"/>
              </a:spcBef>
            </a:pPr>
            <a:r>
              <a:rPr lang="ja-JP" altLang="en-US" sz="3600" dirty="0" smtClean="0">
                <a:solidFill>
                  <a:schemeClr val="bg1"/>
                </a:solidFill>
              </a:rPr>
              <a:t>道徳</a:t>
            </a:r>
            <a:r>
              <a:rPr lang="ja-JP" altLang="en-US" sz="3600" dirty="0">
                <a:solidFill>
                  <a:schemeClr val="bg1"/>
                </a:solidFill>
              </a:rPr>
              <a:t>律起草委員　　　　　　　　　　　　　　	ジョン・ナトソン</a:t>
            </a:r>
          </a:p>
        </p:txBody>
      </p:sp>
      <p:pic>
        <p:nvPicPr>
          <p:cNvPr id="4" name="図 3" descr="genryu.gif"/>
          <p:cNvPicPr>
            <a:picLocks noChangeAspect="1"/>
          </p:cNvPicPr>
          <p:nvPr/>
        </p:nvPicPr>
        <p:blipFill>
          <a:blip r:embed="rId4" cstate="print"/>
          <a:stretch>
            <a:fillRect/>
          </a:stretch>
        </p:blipFill>
        <p:spPr>
          <a:xfrm>
            <a:off x="0" y="6500834"/>
            <a:ext cx="1261602" cy="357166"/>
          </a:xfrm>
          <a:prstGeom prst="rect">
            <a:avLst/>
          </a:prstGeom>
        </p:spPr>
      </p:pic>
      <p:pic>
        <p:nvPicPr>
          <p:cNvPr id="5" name="図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9840" y="-302828"/>
            <a:ext cx="9721080" cy="7416823"/>
          </a:xfrm>
          <a:prstGeom prst="rect">
            <a:avLst/>
          </a:prstGeom>
        </p:spPr>
      </p:pic>
    </p:spTree>
    <p:extLst>
      <p:ext uri="{BB962C8B-B14F-4D97-AF65-F5344CB8AC3E}">
        <p14:creationId xmlns:p14="http://schemas.microsoft.com/office/powerpoint/2010/main" val="25211859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94914"/>
                                        </p:tgtEl>
                                        <p:attrNameLst>
                                          <p:attrName>style.visibility</p:attrName>
                                        </p:attrNameLst>
                                      </p:cBhvr>
                                      <p:to>
                                        <p:strVal val="visible"/>
                                      </p:to>
                                    </p:set>
                                    <p:animEffect transition="in" filter="fade">
                                      <p:cBhvr>
                                        <p:cTn id="7" dur="10"/>
                                        <p:tgtEl>
                                          <p:spTgt spid="294914"/>
                                        </p:tgtEl>
                                      </p:cBhvr>
                                    </p:animEffect>
                                  </p:childTnLst>
                                </p:cTn>
                              </p:par>
                            </p:childTnLst>
                          </p:cTn>
                        </p:par>
                        <p:par>
                          <p:cTn id="8" fill="hold">
                            <p:stCondLst>
                              <p:cond delay="10"/>
                            </p:stCondLst>
                            <p:childTnLst>
                              <p:par>
                                <p:cTn id="9" presetID="2" presetClass="entr" presetSubtype="4" fill="hold" nodeType="afterEffect">
                                  <p:stCondLst>
                                    <p:cond delay="0"/>
                                  </p:stCondLst>
                                  <p:childTnLst>
                                    <p:set>
                                      <p:cBhvr>
                                        <p:cTn id="10" dur="1" fill="hold">
                                          <p:stCondLst>
                                            <p:cond delay="0"/>
                                          </p:stCondLst>
                                        </p:cTn>
                                        <p:tgtEl>
                                          <p:spTgt spid="294915">
                                            <p:txEl>
                                              <p:pRg st="0" end="0"/>
                                            </p:txEl>
                                          </p:spTgt>
                                        </p:tgtEl>
                                        <p:attrNameLst>
                                          <p:attrName>style.visibility</p:attrName>
                                        </p:attrNameLst>
                                      </p:cBhvr>
                                      <p:to>
                                        <p:strVal val="visible"/>
                                      </p:to>
                                    </p:set>
                                    <p:anim calcmode="lin" valueType="num">
                                      <p:cBhvr additive="base">
                                        <p:cTn id="11" dur="7000" fill="hold"/>
                                        <p:tgtEl>
                                          <p:spTgt spid="294915">
                                            <p:txEl>
                                              <p:pRg st="0" end="0"/>
                                            </p:txEl>
                                          </p:spTgt>
                                        </p:tgtEl>
                                        <p:attrNameLst>
                                          <p:attrName>ppt_x</p:attrName>
                                        </p:attrNameLst>
                                      </p:cBhvr>
                                      <p:tavLst>
                                        <p:tav tm="0">
                                          <p:val>
                                            <p:strVal val="#ppt_x"/>
                                          </p:val>
                                        </p:tav>
                                        <p:tav tm="100000">
                                          <p:val>
                                            <p:strVal val="#ppt_x"/>
                                          </p:val>
                                        </p:tav>
                                      </p:tavLst>
                                    </p:anim>
                                    <p:anim calcmode="lin" valueType="num">
                                      <p:cBhvr additive="base">
                                        <p:cTn id="12" dur="7000" fill="hold"/>
                                        <p:tgtEl>
                                          <p:spTgt spid="294915">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7010"/>
                            </p:stCondLst>
                            <p:childTnLst>
                              <p:par>
                                <p:cTn id="14" presetID="2" presetClass="entr" presetSubtype="4" fill="hold" nodeType="afterEffect">
                                  <p:stCondLst>
                                    <p:cond delay="0"/>
                                  </p:stCondLst>
                                  <p:childTnLst>
                                    <p:set>
                                      <p:cBhvr>
                                        <p:cTn id="15" dur="1" fill="hold">
                                          <p:stCondLst>
                                            <p:cond delay="0"/>
                                          </p:stCondLst>
                                        </p:cTn>
                                        <p:tgtEl>
                                          <p:spTgt spid="294915">
                                            <p:txEl>
                                              <p:pRg st="1" end="1"/>
                                            </p:txEl>
                                          </p:spTgt>
                                        </p:tgtEl>
                                        <p:attrNameLst>
                                          <p:attrName>style.visibility</p:attrName>
                                        </p:attrNameLst>
                                      </p:cBhvr>
                                      <p:to>
                                        <p:strVal val="visible"/>
                                      </p:to>
                                    </p:set>
                                    <p:anim calcmode="lin" valueType="num">
                                      <p:cBhvr additive="base">
                                        <p:cTn id="16" dur="3000" fill="hold"/>
                                        <p:tgtEl>
                                          <p:spTgt spid="294915">
                                            <p:txEl>
                                              <p:pRg st="1" end="1"/>
                                            </p:txEl>
                                          </p:spTgt>
                                        </p:tgtEl>
                                        <p:attrNameLst>
                                          <p:attrName>ppt_x</p:attrName>
                                        </p:attrNameLst>
                                      </p:cBhvr>
                                      <p:tavLst>
                                        <p:tav tm="0">
                                          <p:val>
                                            <p:strVal val="#ppt_x"/>
                                          </p:val>
                                        </p:tav>
                                        <p:tav tm="100000">
                                          <p:val>
                                            <p:strVal val="#ppt_x"/>
                                          </p:val>
                                        </p:tav>
                                      </p:tavLst>
                                    </p:anim>
                                    <p:anim calcmode="lin" valueType="num">
                                      <p:cBhvr additive="base">
                                        <p:cTn id="17" dur="3000" fill="hold"/>
                                        <p:tgtEl>
                                          <p:spTgt spid="29491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1026" name="Picture 2" descr="C:\Users\TANAKA\Pictures\書籍\広告1.p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rot="20369723">
            <a:off x="669519" y="1940779"/>
            <a:ext cx="3052568" cy="452596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TANAKA\Pictures\書籍\広告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7664" y="188640"/>
            <a:ext cx="3733800" cy="56578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TANAKA\Pictures\書籍\広告4.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742333">
            <a:off x="2758717" y="-49615"/>
            <a:ext cx="3276600" cy="561022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TANAKA\Pictures\書籍\広告5.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985794">
            <a:off x="4323672" y="1297164"/>
            <a:ext cx="3695700" cy="55911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TANAKA\Pictures\書籍\高校3.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9405043">
            <a:off x="4673949" y="1463095"/>
            <a:ext cx="3505200" cy="5707063"/>
          </a:xfrm>
          <a:prstGeom prst="rect">
            <a:avLst/>
          </a:prstGeom>
          <a:noFill/>
          <a:extLst>
            <a:ext uri="{909E8E84-426E-40DD-AFC4-6F175D3DCCD1}">
              <a14:hiddenFill xmlns:a14="http://schemas.microsoft.com/office/drawing/2010/main">
                <a:solidFill>
                  <a:srgbClr val="FFFFFF"/>
                </a:solidFill>
              </a14:hiddenFill>
            </a:ext>
          </a:extLst>
        </p:spPr>
      </p:pic>
      <p:pic>
        <p:nvPicPr>
          <p:cNvPr id="8" name="図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9840" y="-302828"/>
            <a:ext cx="9721080" cy="7416823"/>
          </a:xfrm>
          <a:prstGeom prst="rect">
            <a:avLst/>
          </a:prstGeom>
        </p:spPr>
      </p:pic>
    </p:spTree>
    <p:extLst>
      <p:ext uri="{BB962C8B-B14F-4D97-AF65-F5344CB8AC3E}">
        <p14:creationId xmlns:p14="http://schemas.microsoft.com/office/powerpoint/2010/main" val="1199670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afterEffect">
                                  <p:stCondLst>
                                    <p:cond delay="100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1000" fill="hold"/>
                                        <p:tgtEl>
                                          <p:spTgt spid="1026"/>
                                        </p:tgtEl>
                                        <p:attrNameLst>
                                          <p:attrName>ppt_x</p:attrName>
                                        </p:attrNameLst>
                                      </p:cBhvr>
                                      <p:tavLst>
                                        <p:tav tm="0">
                                          <p:val>
                                            <p:strVal val="1+#ppt_w/2"/>
                                          </p:val>
                                        </p:tav>
                                        <p:tav tm="100000">
                                          <p:val>
                                            <p:strVal val="#ppt_x"/>
                                          </p:val>
                                        </p:tav>
                                      </p:tavLst>
                                    </p:anim>
                                    <p:anim calcmode="lin" valueType="num">
                                      <p:cBhvr additive="base">
                                        <p:cTn id="8" dur="1000" fill="hold"/>
                                        <p:tgtEl>
                                          <p:spTgt spid="1026"/>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4" fill="hold" nodeType="afterEffect">
                                  <p:stCondLst>
                                    <p:cond delay="2000"/>
                                  </p:stCondLst>
                                  <p:childTnLst>
                                    <p:set>
                                      <p:cBhvr>
                                        <p:cTn id="11" dur="1" fill="hold">
                                          <p:stCondLst>
                                            <p:cond delay="0"/>
                                          </p:stCondLst>
                                        </p:cTn>
                                        <p:tgtEl>
                                          <p:spTgt spid="1027"/>
                                        </p:tgtEl>
                                        <p:attrNameLst>
                                          <p:attrName>style.visibility</p:attrName>
                                        </p:attrNameLst>
                                      </p:cBhvr>
                                      <p:to>
                                        <p:strVal val="visible"/>
                                      </p:to>
                                    </p:set>
                                    <p:anim calcmode="lin" valueType="num">
                                      <p:cBhvr additive="base">
                                        <p:cTn id="12" dur="1000" fill="hold"/>
                                        <p:tgtEl>
                                          <p:spTgt spid="1027"/>
                                        </p:tgtEl>
                                        <p:attrNameLst>
                                          <p:attrName>ppt_x</p:attrName>
                                        </p:attrNameLst>
                                      </p:cBhvr>
                                      <p:tavLst>
                                        <p:tav tm="0">
                                          <p:val>
                                            <p:strVal val="#ppt_x"/>
                                          </p:val>
                                        </p:tav>
                                        <p:tav tm="100000">
                                          <p:val>
                                            <p:strVal val="#ppt_x"/>
                                          </p:val>
                                        </p:tav>
                                      </p:tavLst>
                                    </p:anim>
                                    <p:anim calcmode="lin" valueType="num">
                                      <p:cBhvr additive="base">
                                        <p:cTn id="13" dur="1000" fill="hold"/>
                                        <p:tgtEl>
                                          <p:spTgt spid="1027"/>
                                        </p:tgtEl>
                                        <p:attrNameLst>
                                          <p:attrName>ppt_y</p:attrName>
                                        </p:attrNameLst>
                                      </p:cBhvr>
                                      <p:tavLst>
                                        <p:tav tm="0">
                                          <p:val>
                                            <p:strVal val="1+#ppt_h/2"/>
                                          </p:val>
                                        </p:tav>
                                        <p:tav tm="100000">
                                          <p:val>
                                            <p:strVal val="#ppt_y"/>
                                          </p:val>
                                        </p:tav>
                                      </p:tavLst>
                                    </p:anim>
                                  </p:childTnLst>
                                </p:cTn>
                              </p:par>
                            </p:childTnLst>
                          </p:cTn>
                        </p:par>
                        <p:par>
                          <p:cTn id="14" fill="hold">
                            <p:stCondLst>
                              <p:cond delay="5000"/>
                            </p:stCondLst>
                            <p:childTnLst>
                              <p:par>
                                <p:cTn id="15" presetID="2" presetClass="entr" presetSubtype="12" fill="hold" nodeType="afterEffect">
                                  <p:stCondLst>
                                    <p:cond delay="2000"/>
                                  </p:stCondLst>
                                  <p:childTnLst>
                                    <p:set>
                                      <p:cBhvr>
                                        <p:cTn id="16" dur="1" fill="hold">
                                          <p:stCondLst>
                                            <p:cond delay="0"/>
                                          </p:stCondLst>
                                        </p:cTn>
                                        <p:tgtEl>
                                          <p:spTgt spid="1028"/>
                                        </p:tgtEl>
                                        <p:attrNameLst>
                                          <p:attrName>style.visibility</p:attrName>
                                        </p:attrNameLst>
                                      </p:cBhvr>
                                      <p:to>
                                        <p:strVal val="visible"/>
                                      </p:to>
                                    </p:set>
                                    <p:anim calcmode="lin" valueType="num">
                                      <p:cBhvr additive="base">
                                        <p:cTn id="17" dur="1000" fill="hold"/>
                                        <p:tgtEl>
                                          <p:spTgt spid="1028"/>
                                        </p:tgtEl>
                                        <p:attrNameLst>
                                          <p:attrName>ppt_x</p:attrName>
                                        </p:attrNameLst>
                                      </p:cBhvr>
                                      <p:tavLst>
                                        <p:tav tm="0">
                                          <p:val>
                                            <p:strVal val="0-#ppt_w/2"/>
                                          </p:val>
                                        </p:tav>
                                        <p:tav tm="100000">
                                          <p:val>
                                            <p:strVal val="#ppt_x"/>
                                          </p:val>
                                        </p:tav>
                                      </p:tavLst>
                                    </p:anim>
                                    <p:anim calcmode="lin" valueType="num">
                                      <p:cBhvr additive="base">
                                        <p:cTn id="18" dur="1000" fill="hold"/>
                                        <p:tgtEl>
                                          <p:spTgt spid="1028"/>
                                        </p:tgtEl>
                                        <p:attrNameLst>
                                          <p:attrName>ppt_y</p:attrName>
                                        </p:attrNameLst>
                                      </p:cBhvr>
                                      <p:tavLst>
                                        <p:tav tm="0">
                                          <p:val>
                                            <p:strVal val="1+#ppt_h/2"/>
                                          </p:val>
                                        </p:tav>
                                        <p:tav tm="100000">
                                          <p:val>
                                            <p:strVal val="#ppt_y"/>
                                          </p:val>
                                        </p:tav>
                                      </p:tavLst>
                                    </p:anim>
                                  </p:childTnLst>
                                </p:cTn>
                              </p:par>
                            </p:childTnLst>
                          </p:cTn>
                        </p:par>
                        <p:par>
                          <p:cTn id="19" fill="hold">
                            <p:stCondLst>
                              <p:cond delay="8000"/>
                            </p:stCondLst>
                            <p:childTnLst>
                              <p:par>
                                <p:cTn id="20" presetID="2" presetClass="entr" presetSubtype="12" fill="hold" nodeType="afterEffect">
                                  <p:stCondLst>
                                    <p:cond delay="2000"/>
                                  </p:stCondLst>
                                  <p:childTnLst>
                                    <p:set>
                                      <p:cBhvr>
                                        <p:cTn id="21" dur="1" fill="hold">
                                          <p:stCondLst>
                                            <p:cond delay="0"/>
                                          </p:stCondLst>
                                        </p:cTn>
                                        <p:tgtEl>
                                          <p:spTgt spid="1029"/>
                                        </p:tgtEl>
                                        <p:attrNameLst>
                                          <p:attrName>style.visibility</p:attrName>
                                        </p:attrNameLst>
                                      </p:cBhvr>
                                      <p:to>
                                        <p:strVal val="visible"/>
                                      </p:to>
                                    </p:set>
                                    <p:anim calcmode="lin" valueType="num">
                                      <p:cBhvr additive="base">
                                        <p:cTn id="22" dur="1000" fill="hold"/>
                                        <p:tgtEl>
                                          <p:spTgt spid="1029"/>
                                        </p:tgtEl>
                                        <p:attrNameLst>
                                          <p:attrName>ppt_x</p:attrName>
                                        </p:attrNameLst>
                                      </p:cBhvr>
                                      <p:tavLst>
                                        <p:tav tm="0">
                                          <p:val>
                                            <p:strVal val="0-#ppt_w/2"/>
                                          </p:val>
                                        </p:tav>
                                        <p:tav tm="100000">
                                          <p:val>
                                            <p:strVal val="#ppt_x"/>
                                          </p:val>
                                        </p:tav>
                                      </p:tavLst>
                                    </p:anim>
                                    <p:anim calcmode="lin" valueType="num">
                                      <p:cBhvr additive="base">
                                        <p:cTn id="23" dur="1000" fill="hold"/>
                                        <p:tgtEl>
                                          <p:spTgt spid="1029"/>
                                        </p:tgtEl>
                                        <p:attrNameLst>
                                          <p:attrName>ppt_y</p:attrName>
                                        </p:attrNameLst>
                                      </p:cBhvr>
                                      <p:tavLst>
                                        <p:tav tm="0">
                                          <p:val>
                                            <p:strVal val="1+#ppt_h/2"/>
                                          </p:val>
                                        </p:tav>
                                        <p:tav tm="100000">
                                          <p:val>
                                            <p:strVal val="#ppt_y"/>
                                          </p:val>
                                        </p:tav>
                                      </p:tavLst>
                                    </p:anim>
                                  </p:childTnLst>
                                </p:cTn>
                              </p:par>
                            </p:childTnLst>
                          </p:cTn>
                        </p:par>
                        <p:par>
                          <p:cTn id="24" fill="hold">
                            <p:stCondLst>
                              <p:cond delay="11000"/>
                            </p:stCondLst>
                            <p:childTnLst>
                              <p:par>
                                <p:cTn id="25" presetID="2" presetClass="entr" presetSubtype="6" fill="hold" nodeType="afterEffect">
                                  <p:stCondLst>
                                    <p:cond delay="2000"/>
                                  </p:stCondLst>
                                  <p:childTnLst>
                                    <p:set>
                                      <p:cBhvr>
                                        <p:cTn id="26" dur="1" fill="hold">
                                          <p:stCondLst>
                                            <p:cond delay="0"/>
                                          </p:stCondLst>
                                        </p:cTn>
                                        <p:tgtEl>
                                          <p:spTgt spid="1030"/>
                                        </p:tgtEl>
                                        <p:attrNameLst>
                                          <p:attrName>style.visibility</p:attrName>
                                        </p:attrNameLst>
                                      </p:cBhvr>
                                      <p:to>
                                        <p:strVal val="visible"/>
                                      </p:to>
                                    </p:set>
                                    <p:anim calcmode="lin" valueType="num">
                                      <p:cBhvr additive="base">
                                        <p:cTn id="27" dur="1000" fill="hold"/>
                                        <p:tgtEl>
                                          <p:spTgt spid="1030"/>
                                        </p:tgtEl>
                                        <p:attrNameLst>
                                          <p:attrName>ppt_x</p:attrName>
                                        </p:attrNameLst>
                                      </p:cBhvr>
                                      <p:tavLst>
                                        <p:tav tm="0">
                                          <p:val>
                                            <p:strVal val="1+#ppt_w/2"/>
                                          </p:val>
                                        </p:tav>
                                        <p:tav tm="100000">
                                          <p:val>
                                            <p:strVal val="#ppt_x"/>
                                          </p:val>
                                        </p:tav>
                                      </p:tavLst>
                                    </p:anim>
                                    <p:anim calcmode="lin" valueType="num">
                                      <p:cBhvr additive="base">
                                        <p:cTn id="28" dur="1000" fill="hold"/>
                                        <p:tgtEl>
                                          <p:spTgt spid="10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2610</TotalTime>
  <Words>3785</Words>
  <Application>Microsoft Office PowerPoint</Application>
  <PresentationFormat>画面に合わせる (4:3)</PresentationFormat>
  <Paragraphs>187</Paragraphs>
  <Slides>24</Slides>
  <Notes>24</Notes>
  <HiddenSlides>0</HiddenSlides>
  <MMClips>0</MMClips>
  <ScaleCrop>false</ScaleCrop>
  <HeadingPairs>
    <vt:vector size="4" baseType="variant">
      <vt:variant>
        <vt:lpstr>テーマ</vt:lpstr>
      </vt:variant>
      <vt:variant>
        <vt:i4>1</vt:i4>
      </vt:variant>
      <vt:variant>
        <vt:lpstr>スライド タイトル</vt:lpstr>
      </vt:variant>
      <vt:variant>
        <vt:i4>24</vt:i4>
      </vt:variant>
    </vt:vector>
  </HeadingPairs>
  <TitlesOfParts>
    <vt:vector size="25" baseType="lpstr">
      <vt:lpstr>Office ​​テーマ</vt:lpstr>
      <vt:lpstr>PowerPoint プレゼンテーション</vt:lpstr>
      <vt:lpstr>PowerPoint プレゼンテーション</vt:lpstr>
      <vt:lpstr>古い資本主義の終焉</vt:lpstr>
      <vt:lpstr>オーストリア学派</vt:lpstr>
      <vt:lpstr>Sheldon School 　  Chicago　1902年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       </vt:lpstr>
      <vt:lpstr>健全な労使関係</vt:lpstr>
      <vt:lpstr>ロータリアンの政治的傾向</vt:lpstr>
      <vt:lpstr>PowerPoint プレゼンテーション</vt:lpstr>
      <vt:lpstr>Service, not self</vt:lpstr>
      <vt:lpstr>二つの思考の葛藤</vt:lpstr>
      <vt:lpstr>ボランティア活動の台頭</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TANAKA</dc:creator>
  <cp:lastModifiedBy>Owner</cp:lastModifiedBy>
  <cp:revision>153</cp:revision>
  <dcterms:created xsi:type="dcterms:W3CDTF">2015-10-02T10:10:52Z</dcterms:created>
  <dcterms:modified xsi:type="dcterms:W3CDTF">2016-10-04T14:13:49Z</dcterms:modified>
</cp:coreProperties>
</file>