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78"/>
  </p:notesMasterIdLst>
  <p:handoutMasterIdLst>
    <p:handoutMasterId r:id="rId79"/>
  </p:handoutMasterIdLst>
  <p:sldIdLst>
    <p:sldId id="393" r:id="rId4"/>
    <p:sldId id="395" r:id="rId5"/>
    <p:sldId id="388" r:id="rId6"/>
    <p:sldId id="400" r:id="rId7"/>
    <p:sldId id="399" r:id="rId8"/>
    <p:sldId id="450" r:id="rId9"/>
    <p:sldId id="438" r:id="rId10"/>
    <p:sldId id="439" r:id="rId11"/>
    <p:sldId id="441" r:id="rId12"/>
    <p:sldId id="443" r:id="rId13"/>
    <p:sldId id="406" r:id="rId14"/>
    <p:sldId id="398" r:id="rId15"/>
    <p:sldId id="396" r:id="rId16"/>
    <p:sldId id="407" r:id="rId17"/>
    <p:sldId id="405" r:id="rId18"/>
    <p:sldId id="404" r:id="rId19"/>
    <p:sldId id="403" r:id="rId20"/>
    <p:sldId id="402" r:id="rId21"/>
    <p:sldId id="448" r:id="rId22"/>
    <p:sldId id="449" r:id="rId23"/>
    <p:sldId id="435" r:id="rId24"/>
    <p:sldId id="421" r:id="rId25"/>
    <p:sldId id="447" r:id="rId26"/>
    <p:sldId id="381" r:id="rId27"/>
    <p:sldId id="434" r:id="rId28"/>
    <p:sldId id="382" r:id="rId29"/>
    <p:sldId id="453" r:id="rId30"/>
    <p:sldId id="457" r:id="rId31"/>
    <p:sldId id="459" r:id="rId32"/>
    <p:sldId id="462" r:id="rId33"/>
    <p:sldId id="463" r:id="rId34"/>
    <p:sldId id="468" r:id="rId35"/>
    <p:sldId id="469" r:id="rId36"/>
    <p:sldId id="470" r:id="rId37"/>
    <p:sldId id="471" r:id="rId38"/>
    <p:sldId id="472" r:id="rId39"/>
    <p:sldId id="474" r:id="rId40"/>
    <p:sldId id="475" r:id="rId41"/>
    <p:sldId id="476" r:id="rId42"/>
    <p:sldId id="477" r:id="rId43"/>
    <p:sldId id="478" r:id="rId44"/>
    <p:sldId id="479" r:id="rId45"/>
    <p:sldId id="480" r:id="rId46"/>
    <p:sldId id="481" r:id="rId47"/>
    <p:sldId id="482" r:id="rId48"/>
    <p:sldId id="483" r:id="rId49"/>
    <p:sldId id="484" r:id="rId50"/>
    <p:sldId id="485" r:id="rId51"/>
    <p:sldId id="486" r:id="rId52"/>
    <p:sldId id="487" r:id="rId53"/>
    <p:sldId id="488" r:id="rId54"/>
    <p:sldId id="506" r:id="rId55"/>
    <p:sldId id="490" r:id="rId56"/>
    <p:sldId id="491" r:id="rId57"/>
    <p:sldId id="492" r:id="rId58"/>
    <p:sldId id="493" r:id="rId59"/>
    <p:sldId id="495" r:id="rId60"/>
    <p:sldId id="496" r:id="rId61"/>
    <p:sldId id="497" r:id="rId62"/>
    <p:sldId id="498" r:id="rId63"/>
    <p:sldId id="500" r:id="rId64"/>
    <p:sldId id="502" r:id="rId65"/>
    <p:sldId id="503" r:id="rId66"/>
    <p:sldId id="454" r:id="rId67"/>
    <p:sldId id="383" r:id="rId68"/>
    <p:sldId id="504" r:id="rId69"/>
    <p:sldId id="505" r:id="rId70"/>
    <p:sldId id="384" r:id="rId71"/>
    <p:sldId id="385" r:id="rId72"/>
    <p:sldId id="456" r:id="rId73"/>
    <p:sldId id="428" r:id="rId74"/>
    <p:sldId id="430" r:id="rId75"/>
    <p:sldId id="431" r:id="rId76"/>
    <p:sldId id="392" r:id="rId77"/>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664" autoAdjust="0"/>
    <p:restoredTop sz="74089" autoAdjust="0"/>
  </p:normalViewPr>
  <p:slideViewPr>
    <p:cSldViewPr>
      <p:cViewPr>
        <p:scale>
          <a:sx n="100" d="100"/>
          <a:sy n="100" d="100"/>
        </p:scale>
        <p:origin x="-1944"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defRPr>
            </a:lvl1pPr>
          </a:lstStyle>
          <a:p>
            <a:pPr>
              <a:defRPr/>
            </a:pPr>
            <a:fld id="{026A68BF-EBA3-4BE8-ACEE-1B3F878A12B2}" type="datetimeFigureOut">
              <a:rPr lang="ja-JP" altLang="en-US"/>
              <a:pPr>
                <a:defRPr/>
              </a:pPr>
              <a:t>2026/3/27</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defRPr>
            </a:lvl1pPr>
          </a:lstStyle>
          <a:p>
            <a:pPr>
              <a:defRPr/>
            </a:pPr>
            <a:fld id="{42607BDE-56ED-40F5-93D3-AE103D7D256E}" type="slidenum">
              <a:rPr lang="ja-JP" altLang="en-US"/>
              <a:pPr>
                <a:defRPr/>
              </a:pPr>
              <a:t>‹#›</a:t>
            </a:fld>
            <a:endParaRPr lang="ja-JP" altLang="en-US"/>
          </a:p>
        </p:txBody>
      </p:sp>
    </p:spTree>
    <p:extLst>
      <p:ext uri="{BB962C8B-B14F-4D97-AF65-F5344CB8AC3E}">
        <p14:creationId xmlns:p14="http://schemas.microsoft.com/office/powerpoint/2010/main" val="4140988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EB1CD06-D96A-42EC-A5A6-A7D2CEE48F60}" type="datetimeFigureOut">
              <a:rPr lang="ja-JP" altLang="en-US"/>
              <a:pPr>
                <a:defRPr/>
              </a:pPr>
              <a:t>2026/3/27</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719D933-A60E-4F61-B874-37F452C53A0C}" type="slidenum">
              <a:rPr lang="ja-JP" altLang="en-US"/>
              <a:pPr>
                <a:defRPr/>
              </a:pPr>
              <a:t>‹#›</a:t>
            </a:fld>
            <a:endParaRPr lang="ja-JP" altLang="en-US"/>
          </a:p>
        </p:txBody>
      </p:sp>
    </p:spTree>
    <p:extLst>
      <p:ext uri="{BB962C8B-B14F-4D97-AF65-F5344CB8AC3E}">
        <p14:creationId xmlns:p14="http://schemas.microsoft.com/office/powerpoint/2010/main" val="1387611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719D933-A60E-4F61-B874-37F452C53A0C}" type="slidenum">
              <a:rPr lang="ja-JP" altLang="en-US" smtClean="0"/>
              <a:pPr>
                <a:defRPr/>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4578"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a:t>コリンズはゴールデンストランドでは弁護士であると言われておりましたが、コリンズの実際の文書で見ますと、みずから果物卸売商であると語っております。</a:t>
            </a:r>
          </a:p>
          <a:p>
            <a:r>
              <a:rPr lang="ja-JP" altLang="en-US" dirty="0"/>
              <a:t>１９６２年のオーレン・アーノルドが書いたｺﾞｰﾙﾃﾞﾝ・ストランドの本の中に弁護士と間違ってアーノルドは書いておりますが、</a:t>
            </a:r>
          </a:p>
          <a:p>
            <a:r>
              <a:rPr lang="ja-JP" altLang="en-US" dirty="0"/>
              <a:t>実際はコリンズ自身が果物卸売商であると語っております。やはり本人が書いた一次文献が大切であるということです。</a:t>
            </a:r>
          </a:p>
          <a:p>
            <a:endParaRPr lang="ja-JP" altLang="en-US" dirty="0"/>
          </a:p>
        </p:txBody>
      </p:sp>
      <p:sp>
        <p:nvSpPr>
          <p:cNvPr id="4" name="スライド番号プレースホルダ 3"/>
          <p:cNvSpPr>
            <a:spLocks noGrp="1"/>
          </p:cNvSpPr>
          <p:nvPr>
            <p:ph type="sldNum" sz="quarter" idx="5"/>
          </p:nvPr>
        </p:nvSpPr>
        <p:spPr/>
        <p:txBody>
          <a:bodyPr/>
          <a:lstStyle/>
          <a:p>
            <a:pPr>
              <a:defRPr/>
            </a:pPr>
            <a:fld id="{F68410FA-A97E-4FE5-8BA1-888F0DDB6808}" type="slidenum">
              <a:rPr lang="ja-JP" altLang="en-US" smtClean="0"/>
              <a:pPr>
                <a:defRPr/>
              </a:pPr>
              <a:t>11</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6626"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a:t>１９１１年の年次大会の議事録にも、ミネアポリスＲＣの２５周年記念誌にも、コリンズはこのスピーチをするに当って、事前にシェルドンと会って、</a:t>
            </a:r>
            <a:r>
              <a:rPr lang="en-US" altLang="ja-JP" dirty="0"/>
              <a:t>He  profits  most who serves best.</a:t>
            </a:r>
            <a:r>
              <a:rPr lang="ja-JP" altLang="en-US" dirty="0"/>
              <a:t>との</a:t>
            </a:r>
            <a:endParaRPr lang="en-US" altLang="ja-JP" dirty="0"/>
          </a:p>
          <a:p>
            <a:r>
              <a:rPr lang="ja-JP" altLang="en-US" dirty="0"/>
              <a:t>整合性をはかったという記録があります。また、ご存知のように、黄金律とは自分が他人からしてもらいたいと思うことを、まず他人にすることという意味です。</a:t>
            </a:r>
            <a:endParaRPr lang="en-US" altLang="ja-JP" dirty="0"/>
          </a:p>
          <a:p>
            <a:r>
              <a:rPr lang="ja-JP" altLang="en-US" dirty="0"/>
              <a:t>シェルドンは自分が金銭を儲けたいと思うなら、まず、他人に奉仕をすることであり、先に奉仕があれば、必ずあとから報酬が得られると説いております。</a:t>
            </a:r>
          </a:p>
        </p:txBody>
      </p:sp>
      <p:sp>
        <p:nvSpPr>
          <p:cNvPr id="4" name="スライド番号プレースホルダ 3"/>
          <p:cNvSpPr>
            <a:spLocks noGrp="1"/>
          </p:cNvSpPr>
          <p:nvPr>
            <p:ph type="sldNum" sz="quarter" idx="5"/>
          </p:nvPr>
        </p:nvSpPr>
        <p:spPr/>
        <p:txBody>
          <a:bodyPr/>
          <a:lstStyle/>
          <a:p>
            <a:pPr>
              <a:defRPr/>
            </a:pPr>
            <a:fld id="{C499AA65-2625-4AE9-91D5-3CC1EF8D4173}" type="slidenum">
              <a:rPr lang="ja-JP" altLang="en-US" smtClean="0"/>
              <a:pPr>
                <a:defRPr/>
              </a:pPr>
              <a:t>12</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r>
              <a:rPr lang="ja-JP" altLang="en-US"/>
              <a:t>この最も奉仕するもの、最も多く報われるという</a:t>
            </a:r>
            <a:r>
              <a:rPr lang="en-US" altLang="ja-JP"/>
              <a:t>He profits most who serves best </a:t>
            </a:r>
            <a:r>
              <a:rPr lang="ja-JP" altLang="en-US"/>
              <a:t>というモットーは、</a:t>
            </a:r>
            <a:endParaRPr lang="en-US" altLang="ja-JP"/>
          </a:p>
          <a:p>
            <a:r>
              <a:rPr lang="ja-JP" altLang="en-US"/>
              <a:t>シェルドンがロータリーのために考えついたり、偶然シカゴの散髪屋で思いついたりしたフレーズではなく、</a:t>
            </a:r>
            <a:endParaRPr lang="en-US" altLang="ja-JP"/>
          </a:p>
          <a:p>
            <a:r>
              <a:rPr lang="ja-JP" altLang="en-US"/>
              <a:t>ロータリーが創立する１９０５年よりかなり以前の１９０２年にシェルドンビジネススクールで教えていた</a:t>
            </a:r>
            <a:endParaRPr lang="en-US" altLang="ja-JP"/>
          </a:p>
          <a:p>
            <a:r>
              <a:rPr lang="en-US" altLang="ja-JP"/>
              <a:t>Successful  Sellling  </a:t>
            </a:r>
            <a:r>
              <a:rPr lang="ja-JP" altLang="en-US"/>
              <a:t>という商売に成功する方法という本の第５巻のカリキュラムの一節で使われていた</a:t>
            </a:r>
            <a:endParaRPr lang="en-US" altLang="ja-JP"/>
          </a:p>
          <a:p>
            <a:r>
              <a:rPr lang="ja-JP" altLang="en-US"/>
              <a:t>フレーズであり、それをロータリーが借用していたに過ぎないということが分かりました。</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2770"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a:t>この</a:t>
            </a:r>
            <a:r>
              <a:rPr lang="en-US" altLang="ja-JP"/>
              <a:t>He  profits most who serves best. </a:t>
            </a:r>
            <a:r>
              <a:rPr lang="ja-JP" altLang="en-US"/>
              <a:t>というこのモットーは１９０２年に出来ておりますので、ロータリーの職業奉仕を表す</a:t>
            </a:r>
            <a:endParaRPr lang="en-US" altLang="ja-JP"/>
          </a:p>
          <a:p>
            <a:r>
              <a:rPr lang="ja-JP" altLang="en-US"/>
              <a:t>オリジナルなモットーとは言えません。</a:t>
            </a:r>
            <a:endParaRPr lang="en-US" altLang="ja-JP"/>
          </a:p>
          <a:p>
            <a:r>
              <a:rPr lang="ja-JP" altLang="en-US"/>
              <a:t>職業奉仕という概念が生まれた１９２７年以降に職業奉仕のモットーに変化して定着したことになります。</a:t>
            </a:r>
          </a:p>
        </p:txBody>
      </p:sp>
      <p:sp>
        <p:nvSpPr>
          <p:cNvPr id="4" name="スライド番号プレースホルダ 3"/>
          <p:cNvSpPr>
            <a:spLocks noGrp="1"/>
          </p:cNvSpPr>
          <p:nvPr>
            <p:ph type="sldNum" sz="quarter" idx="5"/>
          </p:nvPr>
        </p:nvSpPr>
        <p:spPr/>
        <p:txBody>
          <a:bodyPr/>
          <a:lstStyle/>
          <a:p>
            <a:pPr>
              <a:defRPr/>
            </a:pPr>
            <a:fld id="{AFAEB3AB-E3AC-4B8E-A418-8FD38E1BCD4E}" type="slidenum">
              <a:rPr lang="ja-JP" altLang="en-US" smtClean="0"/>
              <a:pPr>
                <a:defRPr/>
              </a:pPr>
              <a:t>14</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4818"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a:t>シェルドンは１８６８年５月１日にデトロイトの北西８０マイルのミシガン州バーノンで生まれました。ミシガン大学の経営学部で販売学を専攻し、トップの成績で卒業しました。１９０２年にシカゴにシェルドンビジネス・スクールを設立して、経営学、特に販売学を教える道を選びました。</a:t>
            </a:r>
            <a:endParaRPr lang="en-US" altLang="ja-JP" dirty="0"/>
          </a:p>
          <a:p>
            <a:r>
              <a:rPr lang="ja-JP" altLang="en-US" dirty="0"/>
              <a:t>そして１９０８年にシカゴＲＣに入会をし、物質的相互扶助の代わりに、当時誰もが考えつかなかった奉仕理念をロータリーに提唱しました。シェルドンビジネス・スクールの卒業者名簿にはロータリーに組織を確立させたと言われるチェスレー・ペリーやジョン・ナトソン、ジョージ・ピンカム、ロバート・デニ</a:t>
            </a:r>
            <a:r>
              <a:rPr lang="en-US" altLang="ja-JP" dirty="0"/>
              <a:t>―</a:t>
            </a:r>
            <a:r>
              <a:rPr lang="ja-JP" altLang="en-US" dirty="0"/>
              <a:t>ロなどの著名なロータリアンの名前を数多く見ることができます。</a:t>
            </a:r>
          </a:p>
        </p:txBody>
      </p:sp>
      <p:sp>
        <p:nvSpPr>
          <p:cNvPr id="4" name="スライド番号プレースホルダ 3"/>
          <p:cNvSpPr>
            <a:spLocks noGrp="1"/>
          </p:cNvSpPr>
          <p:nvPr>
            <p:ph type="sldNum" sz="quarter" idx="5"/>
          </p:nvPr>
        </p:nvSpPr>
        <p:spPr/>
        <p:txBody>
          <a:bodyPr/>
          <a:lstStyle/>
          <a:p>
            <a:pPr>
              <a:defRPr/>
            </a:pPr>
            <a:fld id="{C3CE1F65-BF94-4900-B5D7-8F1FAC5EDE9F}" type="slidenum">
              <a:rPr lang="ja-JP" altLang="en-US" smtClean="0"/>
              <a:pPr>
                <a:defRPr/>
              </a:pPr>
              <a:t>15</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89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a:t>この順番を間違えないことが重要です。あまりにも事業に失敗する人が多いのは、この順番を</a:t>
            </a:r>
            <a:endParaRPr lang="en-US" altLang="ja-JP"/>
          </a:p>
          <a:p>
            <a:r>
              <a:rPr lang="ja-JP" altLang="en-US"/>
              <a:t>間違えて先に報酬という結果を得ようとするからだと述べております。</a:t>
            </a:r>
          </a:p>
        </p:txBody>
      </p:sp>
      <p:sp>
        <p:nvSpPr>
          <p:cNvPr id="4" name="スライド番号プレースホルダ 3"/>
          <p:cNvSpPr>
            <a:spLocks noGrp="1"/>
          </p:cNvSpPr>
          <p:nvPr>
            <p:ph type="sldNum" sz="quarter" idx="5"/>
          </p:nvPr>
        </p:nvSpPr>
        <p:spPr/>
        <p:txBody>
          <a:bodyPr/>
          <a:lstStyle/>
          <a:p>
            <a:pPr>
              <a:defRPr/>
            </a:pPr>
            <a:fld id="{FAAF7E48-7E3F-4662-AA8C-778BF9BD05B0}" type="slidenum">
              <a:rPr lang="ja-JP" altLang="en-US" smtClean="0"/>
              <a:pPr>
                <a:defRPr/>
              </a:pPr>
              <a:t>18</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9394"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a:t>インドの哲学者、バガバン・ダスの（</a:t>
            </a:r>
            <a:r>
              <a:rPr lang="en-US" altLang="ja-JP" dirty="0"/>
              <a:t>The  Science  of  Peace) </a:t>
            </a:r>
            <a:r>
              <a:rPr lang="ja-JP" altLang="en-US" dirty="0"/>
              <a:t>平和学という本の中からシェルドンが学び、彼の奉仕の三角形につながっております。</a:t>
            </a:r>
            <a:endParaRPr lang="en-US" altLang="ja-JP" dirty="0"/>
          </a:p>
          <a:p>
            <a:r>
              <a:rPr lang="ja-JP" altLang="en-US" dirty="0"/>
              <a:t>また、シェルドンの本といったら１９２１年のエジンバラ大会での「ロータリー哲学」という本しかなかったので、その１９２１年、前後の本を</a:t>
            </a:r>
            <a:r>
              <a:rPr lang="en-US" altLang="ja-JP" dirty="0"/>
              <a:t>100</a:t>
            </a:r>
            <a:r>
              <a:rPr lang="ja-JP" altLang="en-US" dirty="0"/>
              <a:t>冊ほど、ここ１０年で田中パストガバナーがアメリカで見つけられ、それを次々と訳していかれたので、ロータリーに奉仕の理念を提唱したシェルドンの本当の考えが明らかになってきました。</a:t>
            </a:r>
          </a:p>
        </p:txBody>
      </p:sp>
      <p:sp>
        <p:nvSpPr>
          <p:cNvPr id="4" name="スライド番号プレースホルダ 3"/>
          <p:cNvSpPr>
            <a:spLocks noGrp="1"/>
          </p:cNvSpPr>
          <p:nvPr>
            <p:ph type="sldNum" sz="quarter" idx="5"/>
          </p:nvPr>
        </p:nvSpPr>
        <p:spPr/>
        <p:txBody>
          <a:bodyPr/>
          <a:lstStyle/>
          <a:p>
            <a:pPr>
              <a:defRPr/>
            </a:pPr>
            <a:fld id="{A04169B6-E987-499A-BF9F-7000FA42DE15}" type="slidenum">
              <a:rPr lang="ja-JP" altLang="en-US" smtClean="0"/>
              <a:pPr>
                <a:defRPr/>
              </a:pPr>
              <a:t>19</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61442"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a:t>Ｓは</a:t>
            </a:r>
            <a:r>
              <a:rPr lang="en-US" altLang="ja-JP" dirty="0"/>
              <a:t>Service</a:t>
            </a:r>
            <a:r>
              <a:rPr lang="ja-JP" altLang="en-US" dirty="0"/>
              <a:t>で奉仕、Ｑ１のＱはＱ</a:t>
            </a:r>
            <a:r>
              <a:rPr lang="en-US" altLang="ja-JP" dirty="0" err="1"/>
              <a:t>uality</a:t>
            </a:r>
            <a:r>
              <a:rPr lang="ja-JP" altLang="en-US" dirty="0"/>
              <a:t>　質、　Ｑ２のＱはＱｕａｎｔｉｔｙで量、ＭはＭｏｄ</a:t>
            </a:r>
            <a:r>
              <a:rPr lang="en-US" altLang="ja-JP" dirty="0"/>
              <a:t>e</a:t>
            </a:r>
            <a:r>
              <a:rPr lang="ja-JP" altLang="en-US" dirty="0"/>
              <a:t>　で状態です。</a:t>
            </a:r>
            <a:endParaRPr lang="en-US" altLang="ja-JP" dirty="0"/>
          </a:p>
          <a:p>
            <a:r>
              <a:rPr lang="ja-JP" altLang="en-US" dirty="0"/>
              <a:t>売るためには良い製品を作って適正な価格をつけることが最初のステップとなります。まず品質の高い製品を作ることが一番重要です。</a:t>
            </a:r>
            <a:endParaRPr lang="en-US" altLang="ja-JP" dirty="0"/>
          </a:p>
          <a:p>
            <a:r>
              <a:rPr lang="ja-JP" altLang="en-US" dirty="0"/>
              <a:t>次のステップはいかにして十分な量を作るかです。第３のステップは管理の状態すなわち事業を営む人間の行動を正しく処理することです。</a:t>
            </a:r>
            <a:endParaRPr lang="en-US" altLang="ja-JP" dirty="0"/>
          </a:p>
          <a:p>
            <a:r>
              <a:rPr lang="ja-JP" altLang="en-US" dirty="0"/>
              <a:t>そういうことから商売に成功する方法は継続的に利益をもたらす顧客を確保することです。一見さんだけを相手にしていては、継続的な事業の発展はあり得ません。</a:t>
            </a:r>
            <a:endParaRPr lang="en-US" altLang="ja-JP" dirty="0"/>
          </a:p>
          <a:p>
            <a:r>
              <a:rPr lang="ja-JP" altLang="en-US" dirty="0"/>
              <a:t>リピーターとなって再三、店に訪れる常連客を確保することが、すべての事業所を繁栄させます。</a:t>
            </a:r>
            <a:endParaRPr lang="en-US" altLang="ja-JP" dirty="0"/>
          </a:p>
          <a:p>
            <a:r>
              <a:rPr lang="ja-JP" altLang="en-US" dirty="0"/>
              <a:t>事業所の顧客と常連客の確保こそが事業を発展させるカギだとシェルドンは説いております。</a:t>
            </a:r>
            <a:endParaRPr lang="en-US" altLang="ja-JP" dirty="0"/>
          </a:p>
        </p:txBody>
      </p:sp>
      <p:sp>
        <p:nvSpPr>
          <p:cNvPr id="4" name="スライド番号プレースホルダ 3"/>
          <p:cNvSpPr>
            <a:spLocks noGrp="1"/>
          </p:cNvSpPr>
          <p:nvPr>
            <p:ph type="sldNum" sz="quarter" idx="5"/>
          </p:nvPr>
        </p:nvSpPr>
        <p:spPr/>
        <p:txBody>
          <a:bodyPr/>
          <a:lstStyle/>
          <a:p>
            <a:pPr>
              <a:defRPr/>
            </a:pPr>
            <a:fld id="{8C97921E-3527-4BFC-AAAA-BDDF76758A57}" type="slidenum">
              <a:rPr lang="ja-JP" altLang="en-US" smtClean="0"/>
              <a:pPr>
                <a:defRPr/>
              </a:pPr>
              <a:t>20</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0962"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a:t>この奉仕の原則と保全の法則というシェルドンの本が出された時は１９２９年という世界大恐慌のときで、</a:t>
            </a:r>
            <a:endParaRPr lang="en-US" altLang="ja-JP" dirty="0"/>
          </a:p>
          <a:p>
            <a:r>
              <a:rPr lang="ja-JP" altLang="en-US" dirty="0"/>
              <a:t>その影響からか、</a:t>
            </a:r>
            <a:r>
              <a:rPr lang="en-US" altLang="ja-JP" dirty="0"/>
              <a:t>conserves</a:t>
            </a:r>
            <a:r>
              <a:rPr lang="ja-JP" altLang="en-US" dirty="0"/>
              <a:t>　という保全という言葉を使っていて、この本が最後のシェルドンの絶筆となりました。</a:t>
            </a:r>
            <a:endParaRPr lang="en-US" altLang="ja-JP" dirty="0"/>
          </a:p>
          <a:p>
            <a:r>
              <a:rPr lang="ja-JP" altLang="en-US" dirty="0"/>
              <a:t>この翌年の１９３０年に彼はロータリークラブを退会するのですが、その一番大きな原因は</a:t>
            </a:r>
            <a:r>
              <a:rPr lang="en-US" altLang="ja-JP" dirty="0"/>
              <a:t>1929</a:t>
            </a:r>
            <a:r>
              <a:rPr lang="ja-JP" altLang="en-US" dirty="0"/>
              <a:t>年に最愛の息子を</a:t>
            </a:r>
            <a:endParaRPr lang="en-US" altLang="ja-JP" dirty="0"/>
          </a:p>
          <a:p>
            <a:r>
              <a:rPr lang="ja-JP" altLang="en-US" dirty="0"/>
              <a:t>３０歳という若さで亡くしたので、そのショックからか、この本に死後の世界について書いておられるのが特徴です。</a:t>
            </a:r>
            <a:endParaRPr lang="en-US" altLang="ja-JP" dirty="0"/>
          </a:p>
          <a:p>
            <a:r>
              <a:rPr lang="ja-JP" altLang="en-US" dirty="0"/>
              <a:t>高齢になっての息子の死というのがロータリーを退会する大きな引き金になったかもしれません。</a:t>
            </a:r>
          </a:p>
        </p:txBody>
      </p:sp>
      <p:sp>
        <p:nvSpPr>
          <p:cNvPr id="4" name="スライド番号プレースホルダ 3"/>
          <p:cNvSpPr>
            <a:spLocks noGrp="1"/>
          </p:cNvSpPr>
          <p:nvPr>
            <p:ph type="sldNum" sz="quarter" idx="5"/>
          </p:nvPr>
        </p:nvSpPr>
        <p:spPr/>
        <p:txBody>
          <a:bodyPr/>
          <a:lstStyle/>
          <a:p>
            <a:pPr>
              <a:defRPr/>
            </a:pPr>
            <a:fld id="{84D943CE-99E4-4121-A40D-F8E2A4CD48EA}" type="slidenum">
              <a:rPr lang="ja-JP" altLang="en-US" smtClean="0"/>
              <a:pPr>
                <a:defRPr/>
              </a:pPr>
              <a:t>21</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ja-JP" altLang="en-US" dirty="0"/>
              <a:t>１９０５年２月２３日にポール・ハリスは友人３人と世界最初の奉仕クラブ「ロータリー」を創始しました。</a:t>
            </a:r>
          </a:p>
          <a:p>
            <a:r>
              <a:rPr lang="ja-JP" altLang="en-US" dirty="0"/>
              <a:t>その場所はシカゴの鉱山技師のガスターバス・ローアの事務所のユニティ・ビル７１１号室で最初の会合をもちました。</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4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a:t>決議２３－３４の第一項にロータリーは基本的には一つの人生哲学であり・・・という項目に超我の奉仕とこのシェルドンの最も奉仕するもの最も多く報われるという理念が書かれております。この</a:t>
            </a:r>
            <a:r>
              <a:rPr lang="en-US" altLang="ja-JP"/>
              <a:t>Service above self</a:t>
            </a:r>
            <a:r>
              <a:rPr lang="ja-JP" altLang="en-US"/>
              <a:t>　はこの決議２３－３４でこの言葉が確立しておりますが、それまでは　</a:t>
            </a:r>
            <a:r>
              <a:rPr lang="en-US" altLang="ja-JP"/>
              <a:t>Service</a:t>
            </a:r>
            <a:r>
              <a:rPr lang="ja-JP" altLang="en-US"/>
              <a:t>  </a:t>
            </a:r>
            <a:r>
              <a:rPr lang="en-US" altLang="ja-JP"/>
              <a:t>not self </a:t>
            </a:r>
            <a:r>
              <a:rPr lang="ja-JP" altLang="en-US"/>
              <a:t>　で有名なミネアポリスＲＣ２代目会長のベンジャミン・フランクリン・コリンズの１９１１年の</a:t>
            </a:r>
            <a:r>
              <a:rPr lang="en-US" altLang="ja-JP"/>
              <a:t>Service</a:t>
            </a:r>
            <a:r>
              <a:rPr lang="ja-JP" altLang="en-US"/>
              <a:t>  </a:t>
            </a:r>
            <a:r>
              <a:rPr lang="en-US" altLang="ja-JP"/>
              <a:t>not self</a:t>
            </a:r>
            <a:r>
              <a:rPr lang="ja-JP" altLang="en-US"/>
              <a:t>や、</a:t>
            </a:r>
            <a:r>
              <a:rPr lang="en-US" altLang="ja-JP"/>
              <a:t>Service  before self </a:t>
            </a:r>
            <a:r>
              <a:rPr lang="ja-JP" altLang="en-US"/>
              <a:t>などのことばが飛び交っておりました。</a:t>
            </a:r>
            <a:endParaRPr lang="en-US" altLang="ja-JP"/>
          </a:p>
        </p:txBody>
      </p:sp>
      <p:sp>
        <p:nvSpPr>
          <p:cNvPr id="63492" name="ヘッダー プレースホルダ 3"/>
          <p:cNvSpPr>
            <a:spLocks noGrp="1"/>
          </p:cNvSpPr>
          <p:nvPr>
            <p:ph type="hdr" sz="quarter"/>
          </p:nvPr>
        </p:nvSpPr>
        <p:spPr/>
        <p:txBody>
          <a:bodyPr/>
          <a:lstStyle/>
          <a:p>
            <a:pPr>
              <a:defRPr/>
            </a:pPr>
            <a:r>
              <a:rPr lang="en-US" altLang="ja-JP"/>
              <a:t>2008年8月、未来の夢計画の最新情報</a:t>
            </a:r>
          </a:p>
        </p:txBody>
      </p:sp>
      <p:sp>
        <p:nvSpPr>
          <p:cNvPr id="63493" name="スライド番号プレースホルダ 4"/>
          <p:cNvSpPr>
            <a:spLocks noGrp="1"/>
          </p:cNvSpPr>
          <p:nvPr>
            <p:ph type="sldNum" sz="quarter" idx="5"/>
          </p:nvPr>
        </p:nvSpPr>
        <p:spPr/>
        <p:txBody>
          <a:bodyPr/>
          <a:lstStyle/>
          <a:p>
            <a:pPr>
              <a:defRPr/>
            </a:pPr>
            <a:fld id="{480CE71F-EEC2-40A6-A077-4E68D8E4A919}" type="slidenum">
              <a:rPr lang="en-US" altLang="ja-JP" smtClean="0"/>
              <a:pPr>
                <a:defRPr/>
              </a:pPr>
              <a:t>3</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4710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ja-JP" altLang="en-US" dirty="0"/>
              <a:t>ポール・ハリスや友人</a:t>
            </a:r>
            <a:r>
              <a:rPr lang="en-US" altLang="ja-JP" dirty="0"/>
              <a:t>3</a:t>
            </a:r>
            <a:r>
              <a:rPr lang="ja-JP" altLang="en-US" dirty="0"/>
              <a:t>人の計４人すなわち弁護士のポール・ハリス、洋服生地商のハイラム・ショウーレ</a:t>
            </a:r>
            <a:r>
              <a:rPr lang="en-US" altLang="ja-JP" dirty="0"/>
              <a:t>―</a:t>
            </a:r>
            <a:r>
              <a:rPr lang="ja-JP" altLang="en-US" dirty="0" err="1"/>
              <a:t>、</a:t>
            </a:r>
            <a:r>
              <a:rPr lang="ja-JP" altLang="en-US" dirty="0"/>
              <a:t>鉱山技師のガスターバス・ロア、石炭商のシルベスター・シールで、この４人がガスターバス・ロアの事務所に１９０５年</a:t>
            </a:r>
            <a:r>
              <a:rPr lang="en-US" altLang="ja-JP" dirty="0"/>
              <a:t>2</a:t>
            </a:r>
            <a:r>
              <a:rPr lang="ja-JP" altLang="en-US" dirty="0"/>
              <a:t>月２３日にはじめて集まりました。これがロータリークラブ設立のための最初の会合と言われております。</a:t>
            </a:r>
            <a:endParaRPr lang="en-US" altLang="ja-JP" dirty="0"/>
          </a:p>
          <a:p>
            <a:r>
              <a:rPr lang="ja-JP" altLang="en-US" dirty="0"/>
              <a:t>このシカゴのロアの部屋が有名なユニティビル７１１号室で、この跡地に、シカゴロータリークラブが１００周年を記念して、この銘板を歩道に設置しました。一番上に２つのモットーを載せてあります。私がガバナーエレクトのとき、シカゴに行ってこの写真を撮ってきました。</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154"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a:t>決議２３－３４とは１９２３年の決議で３４号議案であるということ。</a:t>
            </a:r>
          </a:p>
          <a:p>
            <a:r>
              <a:rPr lang="ja-JP" altLang="en-US"/>
              <a:t>現在の手続要覧では決議２３－３４が社会奉仕の項目に入っており、その表題も「社会奉仕に関する</a:t>
            </a:r>
            <a:r>
              <a:rPr lang="en-US" altLang="ja-JP"/>
              <a:t>1923</a:t>
            </a:r>
            <a:r>
              <a:rPr lang="ja-JP" altLang="en-US"/>
              <a:t>年の声明」となっているため、社会奉仕の指針であると間違って解釈している人が多いのですが、ロータリーにおいて４大奉仕の考え方が導入されたのは</a:t>
            </a:r>
            <a:r>
              <a:rPr lang="en-US" altLang="ja-JP"/>
              <a:t>1927</a:t>
            </a:r>
            <a:r>
              <a:rPr lang="ja-JP" altLang="en-US"/>
              <a:t>年からであり、その際に文中で使われている</a:t>
            </a:r>
            <a:r>
              <a:rPr lang="en-US" altLang="ja-JP"/>
              <a:t>Community</a:t>
            </a:r>
            <a:r>
              <a:rPr lang="ja-JP" altLang="en-US"/>
              <a:t>という言葉が、</a:t>
            </a:r>
            <a:r>
              <a:rPr lang="en-US" altLang="ja-JP"/>
              <a:t>Community Service</a:t>
            </a:r>
            <a:r>
              <a:rPr lang="ja-JP" altLang="en-US"/>
              <a:t>すなわち社会奉仕という言葉と関連付けられて、タイトル「社会奉仕に関するロータリーの方針」と変更されたものです。　　本来は、社会奉仕のみではなく、すべての奉仕活動の指針であることを忘れてはなりません。</a:t>
            </a:r>
            <a:endParaRPr lang="en-US" altLang="ja-JP"/>
          </a:p>
        </p:txBody>
      </p:sp>
      <p:sp>
        <p:nvSpPr>
          <p:cNvPr id="55300" name="スライド番号プレースホルダ 3"/>
          <p:cNvSpPr>
            <a:spLocks noGrp="1"/>
          </p:cNvSpPr>
          <p:nvPr>
            <p:ph type="sldNum" sz="quarter" idx="5"/>
          </p:nvPr>
        </p:nvSpPr>
        <p:spPr/>
        <p:txBody>
          <a:bodyPr/>
          <a:lstStyle/>
          <a:p>
            <a:pPr>
              <a:defRPr/>
            </a:pPr>
            <a:fld id="{E318556A-6968-4C50-ADCA-DCD8C49A67A7}" type="slidenum">
              <a:rPr lang="en-US" altLang="ja-JP" smtClean="0"/>
              <a:pPr>
                <a:defRPr/>
              </a:pPr>
              <a:t>25</a:t>
            </a:fld>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1202"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a:t>我々は奉仕の理論ばかりするのではなく、ロータリーは個人奉仕でもよく、また団体奉仕でもいいので、奉仕の理論を実践に移さなければ</a:t>
            </a:r>
            <a:endParaRPr lang="en-US" altLang="ja-JP" dirty="0"/>
          </a:p>
          <a:p>
            <a:r>
              <a:rPr lang="ja-JP" altLang="en-US" dirty="0"/>
              <a:t>なりません。たとえば、教育的なものとして、奨学生や新世代奉仕の青少年交換やライラまたは人道的なものとして、</a:t>
            </a:r>
            <a:endParaRPr lang="en-US" altLang="ja-JP" dirty="0"/>
          </a:p>
          <a:p>
            <a:r>
              <a:rPr lang="ja-JP" altLang="en-US" dirty="0"/>
              <a:t>地区補助金やＭＧ、３Ｈプログラムなどに活動すれば、この第４項にマッチし、奉仕の理論を実践に移していることになります。</a:t>
            </a:r>
            <a:endParaRPr lang="en-US" altLang="ja-JP" dirty="0"/>
          </a:p>
          <a:p>
            <a:r>
              <a:rPr lang="ja-JP" altLang="en-US" dirty="0"/>
              <a:t>次年度からは未来の夢計画で新地区補助金とグローバル補助金に移行していきますが、奉仕の理論を実践に移していって下さい。</a:t>
            </a:r>
          </a:p>
        </p:txBody>
      </p:sp>
      <p:sp>
        <p:nvSpPr>
          <p:cNvPr id="65540" name="ヘッダー プレースホルダ 3"/>
          <p:cNvSpPr>
            <a:spLocks noGrp="1"/>
          </p:cNvSpPr>
          <p:nvPr>
            <p:ph type="hdr" sz="quarter"/>
          </p:nvPr>
        </p:nvSpPr>
        <p:spPr/>
        <p:txBody>
          <a:bodyPr/>
          <a:lstStyle/>
          <a:p>
            <a:pPr>
              <a:defRPr/>
            </a:pPr>
            <a:r>
              <a:rPr lang="en-US" altLang="ja-JP"/>
              <a:t>2008年8月、未来の夢計画の最新情報</a:t>
            </a:r>
          </a:p>
        </p:txBody>
      </p:sp>
      <p:sp>
        <p:nvSpPr>
          <p:cNvPr id="65541" name="スライド番号プレースホルダ 4"/>
          <p:cNvSpPr>
            <a:spLocks noGrp="1"/>
          </p:cNvSpPr>
          <p:nvPr>
            <p:ph type="sldNum" sz="quarter" idx="5"/>
          </p:nvPr>
        </p:nvSpPr>
        <p:spPr/>
        <p:txBody>
          <a:bodyPr/>
          <a:lstStyle/>
          <a:p>
            <a:pPr>
              <a:defRPr/>
            </a:pPr>
            <a:fld id="{C8A5B136-9251-41AB-9A5F-171A8670416F}" type="slidenum">
              <a:rPr lang="en-US" altLang="ja-JP" smtClean="0"/>
              <a:pPr>
                <a:defRPr/>
              </a:pPr>
              <a:t>26</a:t>
            </a:fld>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第２項には、本来ロータリークラブは、事業および専門職務に携わる人の代表として、ロータリーの奉仕の哲学を受け入れ、次の４つのことを実行する</a:t>
            </a:r>
            <a:endParaRPr lang="en-US" altLang="ja-JP"/>
          </a:p>
          <a:p>
            <a:r>
              <a:rPr lang="ja-JP" altLang="en-US"/>
              <a:t>ことをめざしている人々の集まりである。まず第１に・・・うんぬんとあり、第４項に、そして、第４に個々人として、また団体としても大いにこの教えを説き、</a:t>
            </a:r>
            <a:endParaRPr lang="en-US" altLang="ja-JP"/>
          </a:p>
          <a:p>
            <a:r>
              <a:rPr lang="ja-JP" altLang="en-US"/>
              <a:t>その実例を示すことによって、ロータリアンだけでなく、ロータリアン以外のすべての人々が、理論的にも実践的にも、これを受け入れるように励ますこと</a:t>
            </a:r>
            <a:endParaRPr lang="en-US" altLang="ja-JP"/>
          </a:p>
          <a:p>
            <a:r>
              <a:rPr lang="ja-JP" altLang="en-US"/>
              <a:t>である。（この文章は手続要覧の訳であります）　とすでに１９２３年に書かれております。</a:t>
            </a:r>
          </a:p>
        </p:txBody>
      </p:sp>
      <p:sp>
        <p:nvSpPr>
          <p:cNvPr id="4" name="スライド番号プレースホルダ 3"/>
          <p:cNvSpPr>
            <a:spLocks noGrp="1"/>
          </p:cNvSpPr>
          <p:nvPr>
            <p:ph type="sldNum" sz="quarter" idx="5"/>
          </p:nvPr>
        </p:nvSpPr>
        <p:spPr/>
        <p:txBody>
          <a:bodyPr/>
          <a:lstStyle/>
          <a:p>
            <a:pPr>
              <a:defRPr/>
            </a:pPr>
            <a:fld id="{B4C2123D-064A-4103-A344-DF6064E4126F}" type="slidenum">
              <a:rPr lang="ja-JP" altLang="en-US" smtClean="0"/>
              <a:pPr>
                <a:defRPr/>
              </a:pPr>
              <a:t>27</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ロータリーの国際大会を含め、２０１５年２月のネパールのモニタリング調査で丁度渡航歴１００回となりました。</a:t>
            </a:r>
          </a:p>
        </p:txBody>
      </p:sp>
      <p:sp>
        <p:nvSpPr>
          <p:cNvPr id="4" name="スライド番号プレースホルダー 3"/>
          <p:cNvSpPr>
            <a:spLocks noGrp="1"/>
          </p:cNvSpPr>
          <p:nvPr>
            <p:ph type="sldNum" sz="quarter" idx="5"/>
          </p:nvPr>
        </p:nvSpPr>
        <p:spPr/>
        <p:txBody>
          <a:bodyPr/>
          <a:lstStyle/>
          <a:p>
            <a:pPr>
              <a:defRPr/>
            </a:pPr>
            <a:fld id="{57DC7FE1-1658-4425-BE82-9EECD2FF4F3B}" type="slidenum">
              <a:rPr lang="ja-JP" altLang="en-US" smtClean="0"/>
              <a:pPr>
                <a:defRPr/>
              </a:pPr>
              <a:t>28</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１９９７年タイのチェンライ</a:t>
            </a:r>
            <a:r>
              <a:rPr lang="en-US" altLang="ja-JP"/>
              <a:t>RC</a:t>
            </a:r>
            <a:r>
              <a:rPr lang="ja-JP" altLang="en-US"/>
              <a:t>と一緒にメーコン小学校に</a:t>
            </a:r>
            <a:r>
              <a:rPr lang="en-US" altLang="ja-JP"/>
              <a:t>WCS</a:t>
            </a:r>
            <a:r>
              <a:rPr lang="ja-JP" altLang="en-US"/>
              <a:t>で図書館を寄贈しました。</a:t>
            </a:r>
          </a:p>
          <a:p>
            <a:r>
              <a:rPr lang="ja-JP" altLang="en-US"/>
              <a:t>これは起工式のときの写真です。（日本でいう地鎮祭です）</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この岩村先生は兵庫県の三木市に住んでおられました。常々　「共に生きる為に、生きるとは分かち合うこと　弱き者と」とおっしゃり私も随分影響を受けました。この岩村先生は、広島の被爆体験から医師になろうと思われたそうです。</a:t>
            </a:r>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ここバクタプルの建設地を視察いたしました。</a:t>
            </a:r>
          </a:p>
        </p:txBody>
      </p:sp>
      <p:sp>
        <p:nvSpPr>
          <p:cNvPr id="4" name="スライド番号プレースホルダ 3"/>
          <p:cNvSpPr>
            <a:spLocks noGrp="1"/>
          </p:cNvSpPr>
          <p:nvPr>
            <p:ph type="sldNum" sz="quarter" idx="5"/>
          </p:nvPr>
        </p:nvSpPr>
        <p:spPr/>
        <p:txBody>
          <a:bodyPr/>
          <a:lstStyle/>
          <a:p>
            <a:pPr>
              <a:defRPr/>
            </a:pPr>
            <a:fld id="{2EAFE885-FCDA-4CA8-B25C-6B0666C53A2B}" type="slidenum">
              <a:rPr lang="ja-JP" altLang="en-US" smtClean="0"/>
              <a:pPr>
                <a:defRPr/>
              </a:pPr>
              <a:t>32</a:t>
            </a:fld>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この岩村先生は１９６２年から１８年間、結核やマラリアが蔓延するネパールの無医村で</a:t>
            </a:r>
            <a:endParaRPr lang="en-US" altLang="ja-JP"/>
          </a:p>
          <a:p>
            <a:r>
              <a:rPr lang="ja-JP" altLang="en-US"/>
              <a:t>医療奉仕活動を続けられました。この人道的な援助活動に対し、１９８１年はじめて</a:t>
            </a:r>
            <a:r>
              <a:rPr lang="en-US" altLang="ja-JP"/>
              <a:t>RI</a:t>
            </a:r>
            <a:r>
              <a:rPr lang="ja-JP" altLang="en-US"/>
              <a:t>から</a:t>
            </a:r>
            <a:endParaRPr lang="en-US" altLang="ja-JP"/>
          </a:p>
          <a:p>
            <a:r>
              <a:rPr lang="ja-JP" altLang="en-US"/>
              <a:t>第１回国際理解賞を受賞されました。このほかにこの国際理解賞を受賞された方の中には</a:t>
            </a:r>
            <a:endParaRPr lang="en-US" altLang="ja-JP"/>
          </a:p>
          <a:p>
            <a:r>
              <a:rPr lang="ja-JP" altLang="en-US"/>
              <a:t>ローマ法王パウロ</a:t>
            </a:r>
            <a:r>
              <a:rPr lang="en-US" altLang="ja-JP"/>
              <a:t>Ⅱ</a:t>
            </a:r>
            <a:r>
              <a:rPr lang="ja-JP" altLang="en-US"/>
              <a:t>世、カーター元アメリカ大統領、</a:t>
            </a:r>
            <a:r>
              <a:rPr lang="en-US" altLang="ja-JP"/>
              <a:t>JICA</a:t>
            </a:r>
            <a:r>
              <a:rPr lang="ja-JP" altLang="en-US"/>
              <a:t>におられた緒方貞子さんらがおられます。</a:t>
            </a:r>
          </a:p>
        </p:txBody>
      </p:sp>
      <p:sp>
        <p:nvSpPr>
          <p:cNvPr id="4" name="スライド番号プレースホルダ 3"/>
          <p:cNvSpPr>
            <a:spLocks noGrp="1"/>
          </p:cNvSpPr>
          <p:nvPr>
            <p:ph type="sldNum" sz="quarter" idx="5"/>
          </p:nvPr>
        </p:nvSpPr>
        <p:spPr/>
        <p:txBody>
          <a:bodyPr/>
          <a:lstStyle/>
          <a:p>
            <a:pPr>
              <a:defRPr/>
            </a:pPr>
            <a:fld id="{754F37CA-16B1-4EAD-AEDA-2F39FF891F27}" type="slidenum">
              <a:rPr lang="ja-JP" altLang="en-US" smtClean="0"/>
              <a:pPr>
                <a:defRPr/>
              </a:pPr>
              <a:t>33</a:t>
            </a:fld>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２００１年１月ネパールの岩村記念病院が完成しましたので、ネパールに行きました。</a:t>
            </a:r>
            <a:endParaRPr lang="en-US" altLang="ja-JP" dirty="0"/>
          </a:p>
          <a:p>
            <a:r>
              <a:rPr lang="ja-JP" altLang="en-US" dirty="0"/>
              <a:t>左から４番目の方が今井鎮雄元</a:t>
            </a:r>
            <a:r>
              <a:rPr lang="en-US" altLang="ja-JP" dirty="0"/>
              <a:t>RI</a:t>
            </a:r>
            <a:r>
              <a:rPr lang="ja-JP" altLang="en-US" dirty="0"/>
              <a:t>理事で、右から３人目が私です。みんなわが２６８０地区の</a:t>
            </a:r>
            <a:endParaRPr lang="en-US" altLang="ja-JP" dirty="0"/>
          </a:p>
          <a:p>
            <a:r>
              <a:rPr lang="ja-JP" altLang="en-US" dirty="0"/>
              <a:t>関係者の皆さんで、左から２人目が皆さんも御存じの猿丸さんです。</a:t>
            </a:r>
          </a:p>
        </p:txBody>
      </p:sp>
      <p:sp>
        <p:nvSpPr>
          <p:cNvPr id="4" name="スライド番号プレースホルダ 3"/>
          <p:cNvSpPr>
            <a:spLocks noGrp="1"/>
          </p:cNvSpPr>
          <p:nvPr>
            <p:ph type="sldNum" sz="quarter" idx="5"/>
          </p:nvPr>
        </p:nvSpPr>
        <p:spPr/>
        <p:txBody>
          <a:bodyPr/>
          <a:lstStyle/>
          <a:p>
            <a:pPr>
              <a:defRPr/>
            </a:pPr>
            <a:fld id="{05681185-05EA-43AD-9F47-7B1265CAA281}" type="slidenum">
              <a:rPr lang="ja-JP" altLang="en-US" smtClean="0"/>
              <a:pPr>
                <a:defRPr/>
              </a:pPr>
              <a:t>34</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0482"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a:t>シェルドンはロータリーに奉仕の理念を取り入れた人ですが、現在日本にあるシェルドンの</a:t>
            </a:r>
            <a:r>
              <a:rPr lang="en-US" altLang="ja-JP" dirty="0"/>
              <a:t>｢</a:t>
            </a:r>
            <a:r>
              <a:rPr lang="ja-JP" altLang="en-US" dirty="0"/>
              <a:t>ロータリー哲学」という本以外の文献は田中毅パストガバナーがアメリカに行かれ、探して集めてこられたものですが、ロータリー関係が１２冊あり、すべて田中先生の源流の会というインターネットで公開されております。シェルドンが経営していたシェルドン・ビジネススクールでの経営学の本もあわせますと１００冊以上集められ、</a:t>
            </a:r>
            <a:endParaRPr lang="en-US" altLang="ja-JP" dirty="0"/>
          </a:p>
          <a:p>
            <a:r>
              <a:rPr lang="ja-JP" altLang="en-US" dirty="0"/>
              <a:t>すでに順次翻訳されておられます。そこで、色々調べますと、</a:t>
            </a:r>
            <a:r>
              <a:rPr lang="en-US" altLang="ja-JP" dirty="0"/>
              <a:t>Service</a:t>
            </a:r>
            <a:r>
              <a:rPr lang="ja-JP" altLang="en-US" dirty="0"/>
              <a:t> </a:t>
            </a:r>
            <a:r>
              <a:rPr lang="en-US" altLang="ja-JP" dirty="0"/>
              <a:t>Above Self </a:t>
            </a:r>
            <a:r>
              <a:rPr lang="ja-JP" altLang="en-US" dirty="0"/>
              <a:t>がシェルドンが作ったものでないことが分かってきました。</a:t>
            </a:r>
            <a:endParaRPr lang="en-US" altLang="ja-JP" dirty="0"/>
          </a:p>
        </p:txBody>
      </p:sp>
      <p:sp>
        <p:nvSpPr>
          <p:cNvPr id="4" name="スライド番号プレースホルダ 3"/>
          <p:cNvSpPr>
            <a:spLocks noGrp="1"/>
          </p:cNvSpPr>
          <p:nvPr>
            <p:ph type="sldNum" sz="quarter" idx="5"/>
          </p:nvPr>
        </p:nvSpPr>
        <p:spPr/>
        <p:txBody>
          <a:bodyPr/>
          <a:lstStyle/>
          <a:p>
            <a:pPr>
              <a:defRPr/>
            </a:pPr>
            <a:fld id="{43F6905C-4CB9-4200-841D-DAE85888F2A4}" type="slidenum">
              <a:rPr lang="ja-JP" altLang="en-US" smtClean="0"/>
              <a:pPr>
                <a:defRPr/>
              </a:pPr>
              <a:t>4</a:t>
            </a:fld>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このネパールの岩村記念病院は４階建ての建物です。ここにいる看護師でＶＴＴで日本の篠山にある岡本病院で看護師の能力向上プロジェクトで</a:t>
            </a:r>
            <a:endParaRPr lang="en-US" altLang="ja-JP"/>
          </a:p>
          <a:p>
            <a:r>
              <a:rPr lang="ja-JP" altLang="en-US"/>
              <a:t>研修をおこなっております３人の看護師と通訳のマニタという団長が、この職業研修チームで来日しました。</a:t>
            </a:r>
          </a:p>
        </p:txBody>
      </p:sp>
      <p:sp>
        <p:nvSpPr>
          <p:cNvPr id="4" name="スライド番号プレースホルダ 3"/>
          <p:cNvSpPr>
            <a:spLocks noGrp="1"/>
          </p:cNvSpPr>
          <p:nvPr>
            <p:ph type="sldNum" sz="quarter" idx="5"/>
          </p:nvPr>
        </p:nvSpPr>
        <p:spPr/>
        <p:txBody>
          <a:bodyPr/>
          <a:lstStyle/>
          <a:p>
            <a:pPr>
              <a:defRPr/>
            </a:pPr>
            <a:fld id="{880A54BC-C686-44EE-B86E-4154DBD4577E}" type="slidenum">
              <a:rPr lang="ja-JP" altLang="en-US" smtClean="0"/>
              <a:pPr>
                <a:defRPr/>
              </a:pPr>
              <a:t>35</a:t>
            </a:fld>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この４人がネパールからＶＴＴすなわち</a:t>
            </a:r>
            <a:r>
              <a:rPr lang="en-US" altLang="ja-JP"/>
              <a:t>Vocational  Training Team </a:t>
            </a:r>
            <a:r>
              <a:rPr lang="ja-JP" altLang="en-US"/>
              <a:t>職業研修チームでわが尼崎西ＲＣが提唱クラブとして、</a:t>
            </a:r>
            <a:endParaRPr lang="en-US" altLang="ja-JP"/>
          </a:p>
          <a:p>
            <a:r>
              <a:rPr lang="ja-JP" altLang="en-US"/>
              <a:t>このプロジェクトに取り組んでおり、２０１４年１１月１５日から１２月２１日まで、篠山の岡本病院で研修を受けました。</a:t>
            </a:r>
            <a:endParaRPr lang="en-US" altLang="ja-JP"/>
          </a:p>
          <a:p>
            <a:r>
              <a:rPr lang="ja-JP" altLang="en-US"/>
              <a:t>このＶＴＴでのプロジェクトは、医療関係では日本で最初の職業研修チームとなりました。</a:t>
            </a:r>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pPr>
              <a:defRPr/>
            </a:pPr>
            <a:fld id="{86A0E1BA-8EC6-43FF-8C78-395A1904EDD6}" type="slidenum">
              <a:rPr lang="ja-JP" altLang="en-US" smtClean="0"/>
              <a:pPr>
                <a:defRPr/>
              </a:pPr>
              <a:t>36</a:t>
            </a:fld>
            <a:endParaRPr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入院病棟での研修。篠山市にある岡本病院で、残念ながらここの岡本信洋理事長は昨年の１２月３０日にご逝去されました。</a:t>
            </a:r>
          </a:p>
          <a:p>
            <a:endParaRPr lang="ja-JP" altLang="en-US"/>
          </a:p>
        </p:txBody>
      </p:sp>
      <p:sp>
        <p:nvSpPr>
          <p:cNvPr id="1167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5C58081C-6481-4B7F-80FF-DA4EDB3DC89C}" type="slidenum">
              <a:rPr lang="ja-JP" altLang="en-US" smtClean="0"/>
              <a:pPr eaLnBrk="1" fontAlgn="base" hangingPunct="1">
                <a:spcBef>
                  <a:spcPct val="0"/>
                </a:spcBef>
                <a:spcAft>
                  <a:spcPct val="0"/>
                </a:spcAft>
              </a:pPr>
              <a:t>37</a:t>
            </a:fld>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ネパールの岩村記念病院の看護師の皆さんが、日本の病院から学んだこと３点</a:t>
            </a:r>
            <a:endParaRPr lang="en-US" altLang="ja-JP"/>
          </a:p>
          <a:p>
            <a:r>
              <a:rPr lang="ja-JP" altLang="en-US"/>
              <a:t>①訪問介護を取り入れる。　　②院内と院外に医療廃棄物の分別。　③時間管理を厳重にするようになった。（出勤時間、勤務時間など）</a:t>
            </a:r>
            <a:endParaRPr lang="en-US" altLang="ja-JP"/>
          </a:p>
        </p:txBody>
      </p:sp>
      <p:sp>
        <p:nvSpPr>
          <p:cNvPr id="1157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509D7A54-7F16-461E-AACA-C09D5282F8D5}" type="slidenum">
              <a:rPr lang="ja-JP" altLang="en-US" smtClean="0"/>
              <a:pPr eaLnBrk="1" fontAlgn="base" hangingPunct="1">
                <a:spcBef>
                  <a:spcPct val="0"/>
                </a:spcBef>
                <a:spcAft>
                  <a:spcPct val="0"/>
                </a:spcAft>
              </a:pPr>
              <a:t>38</a:t>
            </a:fld>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院内でも分別を行なうようになりました。　医療廃棄物を分別して置いてありました。</a:t>
            </a:r>
            <a:endParaRPr lang="en-US" altLang="ja-JP"/>
          </a:p>
          <a:p>
            <a:r>
              <a:rPr lang="ja-JP" altLang="en-US"/>
              <a:t>シリンジ、</a:t>
            </a:r>
            <a:r>
              <a:rPr lang="en-US" altLang="ja-JP"/>
              <a:t>Syringe</a:t>
            </a:r>
            <a:r>
              <a:rPr lang="ja-JP" altLang="en-US"/>
              <a:t>は注射針、</a:t>
            </a:r>
            <a:r>
              <a:rPr lang="en-US" altLang="ja-JP"/>
              <a:t>Needle</a:t>
            </a:r>
            <a:r>
              <a:rPr lang="ja-JP" altLang="en-US"/>
              <a:t>は針、</a:t>
            </a:r>
            <a:r>
              <a:rPr lang="en-US" altLang="ja-JP"/>
              <a:t>ampoules </a:t>
            </a:r>
            <a:r>
              <a:rPr lang="ja-JP" altLang="en-US"/>
              <a:t>はアンプルで、以前はこういう分別の入れ物は設置してませんでした。</a:t>
            </a:r>
            <a:endParaRPr lang="en-US" altLang="ja-JP"/>
          </a:p>
        </p:txBody>
      </p:sp>
      <p:sp>
        <p:nvSpPr>
          <p:cNvPr id="11878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F9DC3706-1F92-4FB1-9245-EAE3FA1D4A9D}" type="slidenum">
              <a:rPr lang="ja-JP" altLang="en-US" smtClean="0"/>
              <a:pPr eaLnBrk="1" fontAlgn="base" hangingPunct="1">
                <a:spcBef>
                  <a:spcPct val="0"/>
                </a:spcBef>
                <a:spcAft>
                  <a:spcPct val="0"/>
                </a:spcAft>
              </a:pPr>
              <a:t>39</a:t>
            </a:fld>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ネパールでも岡本医師の病院葬をしていただきました。</a:t>
            </a:r>
            <a:r>
              <a:rPr lang="en-US" altLang="ja-JP"/>
              <a:t>2016</a:t>
            </a:r>
            <a:r>
              <a:rPr lang="ja-JP" altLang="en-US"/>
              <a:t>年</a:t>
            </a:r>
            <a:r>
              <a:rPr lang="en-US" altLang="ja-JP"/>
              <a:t>1</a:t>
            </a:r>
            <a:r>
              <a:rPr lang="ja-JP" altLang="en-US"/>
              <a:t>月</a:t>
            </a:r>
            <a:r>
              <a:rPr lang="en-US" altLang="ja-JP"/>
              <a:t>17</a:t>
            </a:r>
            <a:r>
              <a:rPr lang="ja-JP" altLang="en-US"/>
              <a:t>日</a:t>
            </a:r>
          </a:p>
        </p:txBody>
      </p:sp>
      <p:sp>
        <p:nvSpPr>
          <p:cNvPr id="4" name="スライド番号プレースホルダー 3"/>
          <p:cNvSpPr>
            <a:spLocks noGrp="1"/>
          </p:cNvSpPr>
          <p:nvPr>
            <p:ph type="sldNum" sz="quarter" idx="5"/>
          </p:nvPr>
        </p:nvSpPr>
        <p:spPr/>
        <p:txBody>
          <a:bodyPr/>
          <a:lstStyle/>
          <a:p>
            <a:pPr>
              <a:defRPr/>
            </a:pPr>
            <a:fld id="{1715C234-C238-4418-88BA-4EE252BCAA43}" type="slidenum">
              <a:rPr lang="ja-JP" altLang="en-US" smtClean="0"/>
              <a:pPr>
                <a:defRPr/>
              </a:pPr>
              <a:t>40</a:t>
            </a:fld>
            <a:endParaRPr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カンボジアのようなはじめて行く国に入ると、私の場合はまず、首都であるプノンペンの日本領事館に行き、カンボジアという国の事情を聞きに行きました。</a:t>
            </a:r>
            <a:endParaRPr lang="en-US" altLang="ja-JP"/>
          </a:p>
          <a:p>
            <a:r>
              <a:rPr lang="ja-JP" altLang="en-US"/>
              <a:t>そこで、分かったことは地雷除去で日本から多くの方が来られるが、この地雷除去を完全にするには１００年かかると言われた。</a:t>
            </a:r>
            <a:endParaRPr lang="en-US" altLang="ja-JP"/>
          </a:p>
          <a:p>
            <a:r>
              <a:rPr lang="ja-JP" altLang="en-US"/>
              <a:t>それよりも手や足を失った人の義肢装具に力を入れた方がよほど喜ばれますと教えて頂いた。そこで、カンボジア・トラストという義肢装具を実際やっている</a:t>
            </a:r>
            <a:endParaRPr lang="en-US" altLang="ja-JP"/>
          </a:p>
          <a:p>
            <a:r>
              <a:rPr lang="ja-JP" altLang="en-US"/>
              <a:t>所を訪問し、そこからカンボジア支援に入っていきました。カンボジアトラストは義肢装具やリハビリそして義肢装具士の養成に力をいれておられました。</a:t>
            </a:r>
          </a:p>
        </p:txBody>
      </p:sp>
      <p:sp>
        <p:nvSpPr>
          <p:cNvPr id="4" name="スライド番号プレースホルダ 3"/>
          <p:cNvSpPr>
            <a:spLocks noGrp="1"/>
          </p:cNvSpPr>
          <p:nvPr>
            <p:ph type="sldNum" sz="quarter" idx="5"/>
          </p:nvPr>
        </p:nvSpPr>
        <p:spPr/>
        <p:txBody>
          <a:bodyPr/>
          <a:lstStyle/>
          <a:p>
            <a:pPr>
              <a:defRPr/>
            </a:pPr>
            <a:fld id="{9549E870-CFD1-44FC-8500-03AF4298E66E}" type="slidenum">
              <a:rPr lang="ja-JP" altLang="en-US" smtClean="0"/>
              <a:pPr>
                <a:defRPr/>
              </a:pPr>
              <a:t>41</a:t>
            </a:fld>
            <a:endParaRPr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２００１年１２月</a:t>
            </a:r>
          </a:p>
        </p:txBody>
      </p:sp>
      <p:sp>
        <p:nvSpPr>
          <p:cNvPr id="4" name="スライド番号プレースホルダー 3"/>
          <p:cNvSpPr>
            <a:spLocks noGrp="1"/>
          </p:cNvSpPr>
          <p:nvPr>
            <p:ph type="sldNum" sz="quarter" idx="5"/>
          </p:nvPr>
        </p:nvSpPr>
        <p:spPr/>
        <p:txBody>
          <a:bodyPr/>
          <a:lstStyle/>
          <a:p>
            <a:pPr>
              <a:defRPr/>
            </a:pPr>
            <a:fld id="{8FDFC160-3F17-4B9D-A13B-DFF23564B8A6}" type="slidenum">
              <a:rPr lang="ja-JP" altLang="en-US" smtClean="0"/>
              <a:pPr>
                <a:defRPr/>
              </a:pPr>
              <a:t>42</a:t>
            </a:fld>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高校生２４人を連れて私のガバナーの時に、我々のやったプロジェクトを視察するため、カンボジアとタイにスタディツアーに行きました。</a:t>
            </a:r>
            <a:endParaRPr lang="en-US" altLang="ja-JP"/>
          </a:p>
          <a:p>
            <a:r>
              <a:rPr lang="en-US" altLang="ja-JP"/>
              <a:t>CT</a:t>
            </a:r>
            <a:r>
              <a:rPr lang="ja-JP" altLang="en-US"/>
              <a:t>とはカンボジアトラストのことで、ここで義足を作り、義足の歩行訓練を行っております。</a:t>
            </a:r>
          </a:p>
        </p:txBody>
      </p:sp>
      <p:sp>
        <p:nvSpPr>
          <p:cNvPr id="4" name="スライド番号プレースホルダ 3"/>
          <p:cNvSpPr>
            <a:spLocks noGrp="1"/>
          </p:cNvSpPr>
          <p:nvPr>
            <p:ph type="sldNum" sz="quarter" idx="5"/>
          </p:nvPr>
        </p:nvSpPr>
        <p:spPr/>
        <p:txBody>
          <a:bodyPr/>
          <a:lstStyle/>
          <a:p>
            <a:pPr>
              <a:defRPr/>
            </a:pPr>
            <a:fld id="{5B20FCF1-F992-47DD-AAC7-FC8504D1D96C}" type="slidenum">
              <a:rPr lang="ja-JP" altLang="en-US" smtClean="0"/>
              <a:pPr>
                <a:defRPr/>
              </a:pPr>
              <a:t>43</a:t>
            </a:fld>
            <a:endParaRPr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カンボジアのプノンペンにあるカンボジアトラストで義肢装具士希望のチュダさんの学費を地区と神戸東ロータリークラブで支援し、立派に卒業され、今地雷で足を飛ばされた特に女性の義足を作っております。</a:t>
            </a:r>
            <a:endParaRPr lang="en-US" altLang="ja-JP"/>
          </a:p>
          <a:p>
            <a:r>
              <a:rPr lang="ja-JP" altLang="en-US"/>
              <a:t>ロータリーは人を育てると申しますが、いつも図書館などの箱物ばかりではなくて、このような人を育てるプロジェクトもやるべきです。</a:t>
            </a:r>
          </a:p>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2530"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a:t>コリンズが１９１１年にポートランド大会のエクスカーションとして開催されたコロンビア川をさかのぼる船旅の中で行なわれた即興演説の中で、</a:t>
            </a:r>
            <a:r>
              <a:rPr lang="en-US" altLang="ja-JP" dirty="0"/>
              <a:t>Service  not  self </a:t>
            </a:r>
            <a:r>
              <a:rPr lang="ja-JP" altLang="en-US" dirty="0"/>
              <a:t>を語ったわけですが、１９１０年に創立したミネアポリスＲＣは１９０５年に設立したミネアポリス・パブリシティクラブを母体にして創立しております。設立してわずか２年もたたないクラブの最初からのスローガンが</a:t>
            </a:r>
            <a:r>
              <a:rPr lang="en-US" altLang="ja-JP" dirty="0"/>
              <a:t>Service not self </a:t>
            </a:r>
            <a:r>
              <a:rPr lang="ja-JP" altLang="en-US" dirty="0"/>
              <a:t>であるとコリンズは述べておりますが、これはどうもおかしいと思い調べてみました。色々読んでおりますと、どうやらこの</a:t>
            </a:r>
            <a:r>
              <a:rPr lang="en-US" altLang="ja-JP" dirty="0"/>
              <a:t>Service  not  self</a:t>
            </a:r>
            <a:r>
              <a:rPr lang="ja-JP" altLang="en-US" dirty="0"/>
              <a:t>　というフレーズはこのミネアポリス・パブリシティクラブから引き継がれたものだと思われます。</a:t>
            </a:r>
            <a:endParaRPr lang="en-US" altLang="ja-JP" dirty="0"/>
          </a:p>
          <a:p>
            <a:r>
              <a:rPr lang="ja-JP" altLang="en-US" dirty="0"/>
              <a:t>その意味からも相互扶助が根底にあったことを考えますと、</a:t>
            </a:r>
            <a:r>
              <a:rPr lang="ja-JP" altLang="en-US" dirty="0">
                <a:solidFill>
                  <a:srgbClr val="FF0000"/>
                </a:solidFill>
              </a:rPr>
              <a:t>会員同士の相互取引を会員以外にも拡大しよう</a:t>
            </a:r>
            <a:r>
              <a:rPr lang="ja-JP" altLang="en-US" dirty="0"/>
              <a:t>という意味で</a:t>
            </a:r>
            <a:r>
              <a:rPr lang="en-US" altLang="ja-JP" dirty="0"/>
              <a:t>Service  not  self </a:t>
            </a:r>
            <a:r>
              <a:rPr lang="ja-JP" altLang="en-US" dirty="0"/>
              <a:t>というフレーズが使われているようです。私はこの</a:t>
            </a:r>
            <a:r>
              <a:rPr lang="en-US" altLang="ja-JP" dirty="0"/>
              <a:t>Service  not  self </a:t>
            </a:r>
            <a:r>
              <a:rPr lang="ja-JP" altLang="en-US" dirty="0"/>
              <a:t>は自分さえよかったらいいという考えは良くないという意味で、「利己と利他の奉仕」と訳したらよく分かると思います。</a:t>
            </a:r>
          </a:p>
        </p:txBody>
      </p:sp>
      <p:sp>
        <p:nvSpPr>
          <p:cNvPr id="4" name="スライド番号プレースホルダ 3"/>
          <p:cNvSpPr>
            <a:spLocks noGrp="1"/>
          </p:cNvSpPr>
          <p:nvPr>
            <p:ph type="sldNum" sz="quarter" idx="5"/>
          </p:nvPr>
        </p:nvSpPr>
        <p:spPr/>
        <p:txBody>
          <a:bodyPr/>
          <a:lstStyle/>
          <a:p>
            <a:pPr>
              <a:defRPr/>
            </a:pPr>
            <a:fld id="{912D137F-A0D0-4127-B5FE-85E3B28B7967}" type="slidenum">
              <a:rPr lang="ja-JP" altLang="en-US" smtClean="0"/>
              <a:pPr>
                <a:defRPr/>
              </a:pPr>
              <a:t>5</a:t>
            </a:fld>
            <a:endParaRPr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ここはフィリピンのケソンにありますスープ・キッチン・フードバンク・トレーニングセンターで、</a:t>
            </a:r>
            <a:r>
              <a:rPr lang="en-US" altLang="ja-JP"/>
              <a:t>1998</a:t>
            </a:r>
            <a:r>
              <a:rPr lang="ja-JP" altLang="en-US"/>
              <a:t>年</a:t>
            </a:r>
            <a:r>
              <a:rPr lang="en-US" altLang="ja-JP"/>
              <a:t>5</a:t>
            </a:r>
            <a:r>
              <a:rPr lang="ja-JP" altLang="en-US"/>
              <a:t>月</a:t>
            </a:r>
            <a:r>
              <a:rPr lang="en-US" altLang="ja-JP"/>
              <a:t>31</a:t>
            </a:r>
            <a:r>
              <a:rPr lang="ja-JP" altLang="en-US"/>
              <a:t>日このセンターを訪問し、このセンターでは若い人に</a:t>
            </a:r>
            <a:endParaRPr lang="en-US" altLang="ja-JP"/>
          </a:p>
          <a:p>
            <a:r>
              <a:rPr lang="ja-JP" altLang="en-US"/>
              <a:t>職業訓練や無料医療を行っていて、親のいないストリート・チルドレンなどには食事を与えているところです。</a:t>
            </a:r>
            <a:endParaRPr lang="en-US" altLang="ja-JP"/>
          </a:p>
          <a:p>
            <a:r>
              <a:rPr lang="ja-JP" altLang="en-US"/>
              <a:t>このスープのうしろに立っているバレストロという髪にリボンをつけている少女がいますが、この子が非常に勉強がよく出来る子でして、</a:t>
            </a:r>
            <a:endParaRPr lang="en-US" altLang="ja-JP"/>
          </a:p>
          <a:p>
            <a:r>
              <a:rPr lang="ja-JP" altLang="en-US"/>
              <a:t>この少女が１８歳で大学に入り、４年間毎年個人的な奨学金として年３万円ずつ送り、見事卒業され、学校の先生になってくれました。</a:t>
            </a:r>
          </a:p>
        </p:txBody>
      </p:sp>
      <p:sp>
        <p:nvSpPr>
          <p:cNvPr id="4" name="スライド番号プレースホルダ 3"/>
          <p:cNvSpPr>
            <a:spLocks noGrp="1"/>
          </p:cNvSpPr>
          <p:nvPr>
            <p:ph type="sldNum" sz="quarter" idx="5"/>
          </p:nvPr>
        </p:nvSpPr>
        <p:spPr/>
        <p:txBody>
          <a:bodyPr/>
          <a:lstStyle/>
          <a:p>
            <a:pPr>
              <a:defRPr/>
            </a:pPr>
            <a:fld id="{C48DE61A-3169-4379-AC51-9895EC475FCA}" type="slidenum">
              <a:rPr lang="ja-JP" altLang="en-US" smtClean="0"/>
              <a:pPr>
                <a:defRPr/>
              </a:pPr>
              <a:t>46</a:t>
            </a:fld>
            <a:endParaRPr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２００６年３月の春休みを利用して、私のガバナーのときに高校生２４人を連れ、ロータリアン８人、インターアクトクラブの</a:t>
            </a:r>
            <a:endParaRPr lang="en-US" altLang="ja-JP"/>
          </a:p>
          <a:p>
            <a:r>
              <a:rPr lang="ja-JP" altLang="en-US"/>
              <a:t>顧問先生３人と旅行社の人の計３６人が参加いたしました。地区やクラブが行いました</a:t>
            </a:r>
            <a:endParaRPr lang="en-US" altLang="ja-JP"/>
          </a:p>
          <a:p>
            <a:r>
              <a:rPr lang="ja-JP" altLang="en-US"/>
              <a:t>タイやカンボジアでのプロジェクトを見て、体験学習をいたしました。</a:t>
            </a:r>
          </a:p>
        </p:txBody>
      </p:sp>
      <p:sp>
        <p:nvSpPr>
          <p:cNvPr id="4" name="スライド番号プレースホルダ 3"/>
          <p:cNvSpPr>
            <a:spLocks noGrp="1"/>
          </p:cNvSpPr>
          <p:nvPr>
            <p:ph type="sldNum" sz="quarter" idx="5"/>
          </p:nvPr>
        </p:nvSpPr>
        <p:spPr/>
        <p:txBody>
          <a:bodyPr/>
          <a:lstStyle/>
          <a:p>
            <a:pPr>
              <a:defRPr/>
            </a:pPr>
            <a:fld id="{4D989FA4-168C-4FD8-AB70-EDAB3A47D474}" type="slidenum">
              <a:rPr lang="ja-JP" altLang="en-US" smtClean="0"/>
              <a:pPr>
                <a:defRPr/>
              </a:pPr>
              <a:t>47</a:t>
            </a:fld>
            <a:endParaRPr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高校生を連れてのスタディ・ツアー（タイ・とカンボジア）に行き、我々が実施したプロジェクトを検証するため、視察し、体験学習を行った。</a:t>
            </a:r>
            <a:endParaRPr lang="en-US" altLang="ja-JP"/>
          </a:p>
          <a:p>
            <a:r>
              <a:rPr lang="ja-JP" altLang="en-US"/>
              <a:t>異文化理解を体験してもらった。</a:t>
            </a:r>
          </a:p>
        </p:txBody>
      </p:sp>
      <p:sp>
        <p:nvSpPr>
          <p:cNvPr id="4" name="スライド番号プレースホルダー 3"/>
          <p:cNvSpPr>
            <a:spLocks noGrp="1"/>
          </p:cNvSpPr>
          <p:nvPr>
            <p:ph type="sldNum" sz="quarter" idx="5"/>
          </p:nvPr>
        </p:nvSpPr>
        <p:spPr/>
        <p:txBody>
          <a:bodyPr/>
          <a:lstStyle/>
          <a:p>
            <a:pPr>
              <a:defRPr/>
            </a:pPr>
            <a:fld id="{C80A3413-6F24-4F2D-BE92-491A1F299299}" type="slidenum">
              <a:rPr lang="ja-JP" altLang="en-US" smtClean="0"/>
              <a:pPr>
                <a:defRPr/>
              </a:pPr>
              <a:t>48</a:t>
            </a:fld>
            <a:endParaRPr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インターアクトの顧問の先生方も同行してもらい、毎日夕食後、反省会と学習会をやり、有意義なミーティングとなりました。</a:t>
            </a:r>
          </a:p>
        </p:txBody>
      </p:sp>
      <p:sp>
        <p:nvSpPr>
          <p:cNvPr id="4" name="スライド番号プレースホルダー 3"/>
          <p:cNvSpPr>
            <a:spLocks noGrp="1"/>
          </p:cNvSpPr>
          <p:nvPr>
            <p:ph type="sldNum" sz="quarter" idx="5"/>
          </p:nvPr>
        </p:nvSpPr>
        <p:spPr/>
        <p:txBody>
          <a:bodyPr/>
          <a:lstStyle/>
          <a:p>
            <a:pPr>
              <a:defRPr/>
            </a:pPr>
            <a:fld id="{5D95C747-C2E8-469D-BF82-D92027AA2DF3}" type="slidenum">
              <a:rPr lang="ja-JP" altLang="en-US" smtClean="0"/>
              <a:pPr>
                <a:defRPr/>
              </a:pPr>
              <a:t>49</a:t>
            </a:fld>
            <a:endParaRPr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3991" y="8684961"/>
            <a:ext cx="2972392" cy="457567"/>
          </a:xfrm>
          <a:prstGeom prst="rect">
            <a:avLst/>
          </a:prstGeom>
          <a:noFill/>
          <a:ln>
            <a:miter lim="800000"/>
            <a:headEnd/>
            <a:tailEnd/>
          </a:ln>
        </p:spPr>
        <p:txBody>
          <a:bodyPr anchor="b"/>
          <a:lstStyle/>
          <a:p>
            <a:pPr algn="r">
              <a:defRPr/>
            </a:pPr>
            <a:fld id="{F2BE2A1E-39C4-45FE-86E6-AE8D4DF66DE0}" type="slidenum">
              <a:rPr lang="en-US" altLang="ja-JP" sz="1200">
                <a:latin typeface="+mn-lt"/>
                <a:ea typeface="+mn-ea"/>
              </a:rPr>
              <a:pPr algn="r">
                <a:defRPr/>
              </a:pPr>
              <a:t>51</a:t>
            </a:fld>
            <a:endParaRPr lang="en-US" altLang="ja-JP" sz="1200">
              <a:latin typeface="+mn-lt"/>
              <a:ea typeface="+mn-ea"/>
            </a:endParaRPr>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この２００３年１０月にカンボジアの奥地に約５時間ジープにゆられ、行きました。その時この窓も壁もない小学校を見て、貧しさにびっくりいたしました。そこで、この地に新しい教室を作りました。</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CLE</a:t>
            </a:r>
            <a:r>
              <a:rPr lang="ja-JP" altLang="en-US"/>
              <a:t>はリチャード・ウォーカー博士が開発したと言われてましたが、よく調べてみますと、</a:t>
            </a:r>
            <a:endParaRPr lang="en-US" altLang="ja-JP"/>
          </a:p>
          <a:p>
            <a:r>
              <a:rPr lang="ja-JP" altLang="en-US"/>
              <a:t>オーストラリアの教育者のブライアン・グレイが開発いたしました。</a:t>
            </a:r>
          </a:p>
        </p:txBody>
      </p:sp>
      <p:sp>
        <p:nvSpPr>
          <p:cNvPr id="4" name="スライド番号プレースホルダ 3"/>
          <p:cNvSpPr>
            <a:spLocks noGrp="1"/>
          </p:cNvSpPr>
          <p:nvPr>
            <p:ph type="sldNum" sz="quarter" idx="5"/>
          </p:nvPr>
        </p:nvSpPr>
        <p:spPr/>
        <p:txBody>
          <a:bodyPr/>
          <a:lstStyle/>
          <a:p>
            <a:pPr>
              <a:defRPr/>
            </a:pPr>
            <a:fld id="{A61B947F-AB58-49D1-B1C6-D8B79A8800C1}" type="slidenum">
              <a:rPr lang="ja-JP" altLang="en-US" smtClean="0"/>
              <a:pPr>
                <a:defRPr/>
              </a:pPr>
              <a:t>53</a:t>
            </a:fld>
            <a:endParaRPr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我々２６８０地区で、フィリピンの３８００地区とこの識字率向上のための</a:t>
            </a:r>
            <a:r>
              <a:rPr lang="en-US" altLang="ja-JP"/>
              <a:t>CLE</a:t>
            </a:r>
            <a:r>
              <a:rPr lang="ja-JP" altLang="en-US"/>
              <a:t>プロジェクトに</a:t>
            </a:r>
            <a:endParaRPr lang="en-US" altLang="ja-JP"/>
          </a:p>
          <a:p>
            <a:r>
              <a:rPr lang="ja-JP" altLang="en-US"/>
              <a:t>取り組んで、はや６年がたちました。</a:t>
            </a:r>
          </a:p>
        </p:txBody>
      </p:sp>
      <p:sp>
        <p:nvSpPr>
          <p:cNvPr id="4" name="スライド番号プレースホルダ 3"/>
          <p:cNvSpPr>
            <a:spLocks noGrp="1"/>
          </p:cNvSpPr>
          <p:nvPr>
            <p:ph type="sldNum" sz="quarter" idx="5"/>
          </p:nvPr>
        </p:nvSpPr>
        <p:spPr/>
        <p:txBody>
          <a:bodyPr/>
          <a:lstStyle/>
          <a:p>
            <a:pPr>
              <a:defRPr/>
            </a:pPr>
            <a:fld id="{03983740-7E57-4CFD-8EDE-3A4061205645}" type="slidenum">
              <a:rPr lang="ja-JP" altLang="en-US" smtClean="0"/>
              <a:pPr>
                <a:defRPr/>
              </a:pPr>
              <a:t>54</a:t>
            </a:fld>
            <a:endParaRPr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03EFA8-0472-42D2-AC7E-1A2241FA9747}" type="slidenum">
              <a:rPr lang="en-US" altLang="ja-JP" smtClean="0"/>
              <a:pPr fontAlgn="base">
                <a:spcBef>
                  <a:spcPct val="0"/>
                </a:spcBef>
                <a:spcAft>
                  <a:spcPct val="0"/>
                </a:spcAft>
                <a:defRPr/>
              </a:pPr>
              <a:t>55</a:t>
            </a:fld>
            <a:endParaRPr lang="en-US" altLang="ja-JP"/>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a:t>CLE</a:t>
            </a:r>
            <a:r>
              <a:rPr lang="ja-JP" altLang="en-US"/>
              <a:t>教授法には大きく分けて２つのタイプがあります。１つはテキストをベースにするもの。と２つ目はアクティビティ（活動）をベースにするものがあります。このテキストベースでは学習する</a:t>
            </a:r>
          </a:p>
          <a:p>
            <a:pPr eaLnBrk="1" hangingPunct="1">
              <a:spcBef>
                <a:spcPct val="0"/>
              </a:spcBef>
            </a:pPr>
            <a:r>
              <a:rPr lang="ja-JP" altLang="en-US"/>
              <a:t>基本単語やもとになるストーリーは先生が用意するものの、その後はこどもたちの想像力や独創性によってストーリーは改変され活気ある授業を展開していきます。　</a:t>
            </a:r>
            <a:endParaRPr lang="en-US" altLang="ja-JP"/>
          </a:p>
          <a:p>
            <a:pPr eaLnBrk="1" hangingPunct="1">
              <a:spcBef>
                <a:spcPct val="0"/>
              </a:spcBef>
            </a:pPr>
            <a:r>
              <a:rPr lang="ja-JP" altLang="en-US"/>
              <a:t>次のアクティビティ（活動）とは言っても小学校低学年の場合には、画用紙からお面を作るとかの簡単な工作的作業なども行ない全体の工程の中で、今何をしているのかを理解させます。</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42700F-F90D-48F1-8C8E-E4FC5940BF03}" type="slidenum">
              <a:rPr lang="en-US" altLang="ja-JP" smtClean="0"/>
              <a:pPr fontAlgn="base">
                <a:spcBef>
                  <a:spcPct val="0"/>
                </a:spcBef>
                <a:spcAft>
                  <a:spcPct val="0"/>
                </a:spcAft>
                <a:defRPr/>
              </a:pPr>
              <a:t>61</a:t>
            </a:fld>
            <a:endParaRPr lang="en-US" altLang="ja-JP"/>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この</a:t>
            </a:r>
            <a:r>
              <a:rPr lang="en-US" altLang="ja-JP"/>
              <a:t>CLE</a:t>
            </a:r>
            <a:r>
              <a:rPr lang="ja-JP" altLang="en-US"/>
              <a:t>の発足記念式典にフィリピンのラプス文部大臣が文部省内のこのホールにこられ</a:t>
            </a:r>
          </a:p>
          <a:p>
            <a:pPr eaLnBrk="1" hangingPunct="1">
              <a:spcBef>
                <a:spcPct val="0"/>
              </a:spcBef>
            </a:pPr>
            <a:r>
              <a:rPr lang="ja-JP" altLang="en-US"/>
              <a:t>挨拶をいただいたことに非常に意義があったと喜んでおります。このあとフィリピンの文部省は</a:t>
            </a:r>
            <a:endParaRPr lang="en-US" altLang="ja-JP"/>
          </a:p>
          <a:p>
            <a:pPr eaLnBrk="1" hangingPunct="1">
              <a:spcBef>
                <a:spcPct val="0"/>
              </a:spcBef>
            </a:pPr>
            <a:r>
              <a:rPr lang="ja-JP" altLang="en-US"/>
              <a:t>この</a:t>
            </a:r>
            <a:r>
              <a:rPr lang="en-US" altLang="ja-JP"/>
              <a:t>CLE</a:t>
            </a:r>
            <a:r>
              <a:rPr lang="ja-JP" altLang="en-US"/>
              <a:t>という英語の勉強方法を認定し、全国に普及するようになりました。</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Northbay Blvd. North  Elementary School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mn-ea"/>
                <a:cs typeface="+mn-cs"/>
              </a:rPr>
              <a:t>ほんの数週間前、不動産業者が言いました。「皆さん、私と</a:t>
            </a:r>
            <a:r>
              <a:rPr kumimoji="1" lang="en-US" altLang="ja-JP" sz="1200" b="0" i="0" u="none" strike="noStrike" kern="1200" baseline="0" dirty="0">
                <a:solidFill>
                  <a:schemeClr val="tx1"/>
                </a:solidFill>
                <a:latin typeface="+mn-lt"/>
                <a:ea typeface="+mn-ea"/>
                <a:cs typeface="+mn-cs"/>
              </a:rPr>
              <a:t>8,000 </a:t>
            </a:r>
            <a:r>
              <a:rPr kumimoji="1" lang="ja-JP" altLang="en-US" sz="1200" b="0" i="0" u="none" strike="noStrike" kern="1200" baseline="0" dirty="0">
                <a:solidFill>
                  <a:schemeClr val="tx1"/>
                </a:solidFill>
                <a:latin typeface="+mn-lt"/>
                <a:ea typeface="+mn-ea"/>
                <a:cs typeface="+mn-cs"/>
              </a:rPr>
              <a:t>ドルを超える金額の売買をした顧客を、或る人が私に紹介してくれたことを話しておきます。もし、このロータリーの会員がその顧客を紹介してくれなかったら、</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この取引が成功するめどは立たなかったでしょう。」このような例は、ありふれたものです。</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この文章は何を語っているのかというと、これを書いたコリンズ自身が、この時は相互扶助をやっていたという「あかし」となっていて、ロータリーの物質的相互扶助の恩恵に感謝の念を述べています。</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ですから、決して無私の奉仕にはほど遠いものであることがわかります。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719D933-A60E-4F61-B874-37F452C53A0C}" type="slidenum">
              <a:rPr lang="ja-JP" altLang="en-US" smtClean="0"/>
              <a:pPr>
                <a:defRPr/>
              </a:pPr>
              <a:t>6</a:t>
            </a:fld>
            <a:endParaRPr lang="ja-JP" altLang="en-US"/>
          </a:p>
        </p:txBody>
      </p:sp>
    </p:spTree>
    <p:extLst>
      <p:ext uri="{BB962C8B-B14F-4D97-AF65-F5344CB8AC3E}">
        <p14:creationId xmlns:p14="http://schemas.microsoft.com/office/powerpoint/2010/main" val="20716663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 name="スライド番号プレースホルダ 3"/>
          <p:cNvSpPr>
            <a:spLocks noGrp="1"/>
          </p:cNvSpPr>
          <p:nvPr>
            <p:ph type="sldNum" sz="quarter" idx="5"/>
          </p:nvPr>
        </p:nvSpPr>
        <p:spPr/>
        <p:txBody>
          <a:bodyPr/>
          <a:lstStyle/>
          <a:p>
            <a:pPr>
              <a:defRPr/>
            </a:pPr>
            <a:fld id="{F444002B-0E78-4537-8512-DC99E21F567C}" type="slidenum">
              <a:rPr lang="ja-JP" altLang="en-US" smtClean="0"/>
              <a:pPr>
                <a:defRPr/>
              </a:pPr>
              <a:t>64</a:t>
            </a:fld>
            <a:endParaRPr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ja-JP" dirty="0"/>
              <a:t>Rotary clubs everywhere  have one basic ideal .   The ideal of service  which is thoughtfulness of and helpfulness to others.</a:t>
            </a:r>
          </a:p>
          <a:p>
            <a:r>
              <a:rPr lang="ja-JP" altLang="en-US" dirty="0"/>
              <a:t>ロータリークラブは人に対する思いやりや人のお役にたつという奉仕の理想という基本理念を持っている。</a:t>
            </a:r>
            <a:endParaRPr lang="en-US" altLang="ja-JP" dirty="0"/>
          </a:p>
          <a:p>
            <a:r>
              <a:rPr lang="ja-JP" altLang="en-US" dirty="0"/>
              <a:t>この奉仕の理想は超我の奉仕と同じ意味であると考えたらいいです。</a:t>
            </a:r>
            <a:endParaRPr lang="en-US" altLang="ja-JP" dirty="0"/>
          </a:p>
          <a:p>
            <a:r>
              <a:rPr lang="en-US" altLang="ja-JP" dirty="0"/>
              <a:t>2009</a:t>
            </a:r>
            <a:r>
              <a:rPr lang="ja-JP" altLang="en-US" dirty="0"/>
              <a:t>年に</a:t>
            </a:r>
            <a:r>
              <a:rPr lang="en-US" altLang="ja-JP" dirty="0"/>
              <a:t>Official  Directory </a:t>
            </a:r>
            <a:r>
              <a:rPr lang="ja-JP" altLang="en-US" dirty="0"/>
              <a:t>の裏表紙に書かれていたロータリーの歴史の要約（</a:t>
            </a:r>
            <a:r>
              <a:rPr lang="en-US" altLang="ja-JP" dirty="0"/>
              <a:t>A Brief History of Rotary</a:t>
            </a:r>
            <a:r>
              <a:rPr lang="ja-JP" altLang="en-US" dirty="0"/>
              <a:t>）という文章が </a:t>
            </a:r>
            <a:r>
              <a:rPr lang="en-US" altLang="ja-JP" dirty="0"/>
              <a:t>IT</a:t>
            </a:r>
            <a:r>
              <a:rPr lang="ja-JP" altLang="en-US" dirty="0"/>
              <a:t>化のため、</a:t>
            </a:r>
            <a:endParaRPr lang="en-US" altLang="ja-JP" dirty="0"/>
          </a:p>
          <a:p>
            <a:r>
              <a:rPr lang="ja-JP" altLang="en-US" dirty="0"/>
              <a:t>消えてしまいましたが、手続要覧の中の決議</a:t>
            </a:r>
            <a:r>
              <a:rPr lang="en-US" altLang="ja-JP" dirty="0"/>
              <a:t>23-34</a:t>
            </a:r>
            <a:r>
              <a:rPr lang="ja-JP" altLang="en-US" dirty="0"/>
              <a:t>の声明の中に残っています。</a:t>
            </a:r>
            <a:endParaRPr lang="en-US" altLang="ja-JP"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これは皆さんのロータリークラブが何曜日の何時からどこで例会が開催されているかが載っている本で、オフィシャル　ダイレクトリーと</a:t>
            </a:r>
            <a:endParaRPr lang="en-US" altLang="ja-JP"/>
          </a:p>
          <a:p>
            <a:r>
              <a:rPr lang="ja-JP" altLang="en-US"/>
              <a:t>いう本の最終ページに奉仕の理想の説明文が出ております。この本は２００９年に廃刊となり、今や、ＩＴ化されて残っております。</a:t>
            </a:r>
          </a:p>
        </p:txBody>
      </p:sp>
      <p:sp>
        <p:nvSpPr>
          <p:cNvPr id="4" name="スライド番号プレースホルダ 3"/>
          <p:cNvSpPr>
            <a:spLocks noGrp="1"/>
          </p:cNvSpPr>
          <p:nvPr>
            <p:ph type="sldNum" sz="quarter" idx="5"/>
          </p:nvPr>
        </p:nvSpPr>
        <p:spPr/>
        <p:txBody>
          <a:bodyPr/>
          <a:lstStyle/>
          <a:p>
            <a:pPr>
              <a:defRPr/>
            </a:pPr>
            <a:fld id="{98AAFD6B-DC88-40AA-BE73-08B54A487B8C}" type="slidenum">
              <a:rPr lang="ja-JP" altLang="en-US" smtClean="0"/>
              <a:pPr>
                <a:defRPr/>
              </a:pPr>
              <a:t>66</a:t>
            </a:fld>
            <a:endParaRPr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この本にはっきりと奉仕の理想の意味が書かれていて、奉仕の理想とは人に</a:t>
            </a:r>
            <a:r>
              <a:rPr lang="ja-JP" altLang="en-US" dirty="0" err="1"/>
              <a:t>対するの</a:t>
            </a:r>
            <a:r>
              <a:rPr lang="ja-JP" altLang="en-US" dirty="0"/>
              <a:t>思いやり（</a:t>
            </a:r>
            <a:r>
              <a:rPr lang="en-US" altLang="ja-JP" dirty="0"/>
              <a:t>Thoughtfulness)</a:t>
            </a:r>
            <a:r>
              <a:rPr lang="ja-JP" altLang="en-US" dirty="0"/>
              <a:t>　や人のお役に立つ（</a:t>
            </a:r>
            <a:r>
              <a:rPr lang="en-US" altLang="ja-JP" dirty="0"/>
              <a:t>Helpfulness)</a:t>
            </a:r>
          </a:p>
          <a:p>
            <a:r>
              <a:rPr lang="ja-JP" altLang="en-US" dirty="0"/>
              <a:t>こと、と書かれております。</a:t>
            </a:r>
          </a:p>
        </p:txBody>
      </p:sp>
      <p:sp>
        <p:nvSpPr>
          <p:cNvPr id="4" name="スライド番号プレースホルダ 3"/>
          <p:cNvSpPr>
            <a:spLocks noGrp="1"/>
          </p:cNvSpPr>
          <p:nvPr>
            <p:ph type="sldNum" sz="quarter" idx="5"/>
          </p:nvPr>
        </p:nvSpPr>
        <p:spPr/>
        <p:txBody>
          <a:bodyPr/>
          <a:lstStyle/>
          <a:p>
            <a:pPr>
              <a:defRPr/>
            </a:pPr>
            <a:fld id="{45C107B5-1BA7-4128-9602-4FBF1ECD44F1}" type="slidenum">
              <a:rPr lang="ja-JP" altLang="en-US" smtClean="0"/>
              <a:pPr>
                <a:defRPr/>
              </a:pPr>
              <a:t>67</a:t>
            </a:fld>
            <a:endParaRPr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dirty="0"/>
              <a:t>2009</a:t>
            </a:r>
            <a:r>
              <a:rPr lang="ja-JP" altLang="en-US" dirty="0"/>
              <a:t>年にこの</a:t>
            </a:r>
            <a:r>
              <a:rPr lang="en-US" altLang="ja-JP" dirty="0"/>
              <a:t>0fficial directory</a:t>
            </a:r>
            <a:r>
              <a:rPr lang="ja-JP" altLang="en-US" dirty="0"/>
              <a:t>の裏表紙に出ていたが、</a:t>
            </a:r>
            <a:r>
              <a:rPr lang="en-US" altLang="ja-JP" dirty="0"/>
              <a:t>IT</a:t>
            </a:r>
            <a:r>
              <a:rPr lang="ja-JP" altLang="en-US"/>
              <a:t>化されなくなりました。英語では次のように奉仕の理想を説明している。</a:t>
            </a:r>
            <a:r>
              <a:rPr lang="en-US" altLang="ja-JP" dirty="0"/>
              <a:t>Thoughtfulness</a:t>
            </a:r>
            <a:r>
              <a:rPr lang="ja-JP" altLang="en-US" dirty="0"/>
              <a:t>は思いやりのことで、</a:t>
            </a:r>
          </a:p>
          <a:p>
            <a:pPr eaLnBrk="1" hangingPunct="1"/>
            <a:r>
              <a:rPr lang="en-US" altLang="ja-JP" dirty="0"/>
              <a:t>Helpfulness</a:t>
            </a:r>
            <a:r>
              <a:rPr lang="ja-JP" altLang="en-US" dirty="0"/>
              <a:t>は役に立つことです。この２つのことばがロータリーの真髄であると言っても</a:t>
            </a:r>
          </a:p>
          <a:p>
            <a:pPr eaLnBrk="1" hangingPunct="1"/>
            <a:r>
              <a:rPr lang="ja-JP" altLang="en-US" dirty="0"/>
              <a:t>過言ではありません。</a:t>
            </a:r>
          </a:p>
        </p:txBody>
      </p:sp>
      <p:sp>
        <p:nvSpPr>
          <p:cNvPr id="67588" name="スライド番号プレースホルダ 3"/>
          <p:cNvSpPr>
            <a:spLocks noGrp="1"/>
          </p:cNvSpPr>
          <p:nvPr>
            <p:ph type="sldNum" sz="quarter" idx="5"/>
          </p:nvPr>
        </p:nvSpPr>
        <p:spPr/>
        <p:txBody>
          <a:bodyPr/>
          <a:lstStyle/>
          <a:p>
            <a:pPr>
              <a:defRPr/>
            </a:pPr>
            <a:fld id="{50B7DF8C-D94F-4D0F-A31F-2D1969E16FD8}" type="slidenum">
              <a:rPr lang="en-US" altLang="ja-JP" smtClean="0"/>
              <a:pPr>
                <a:defRPr/>
              </a:pPr>
              <a:t>68</a:t>
            </a:fld>
            <a:endParaRPr lang="en-US" altLang="ja-JP"/>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346"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a:t>Enter to learn   Go forth  serve</a:t>
            </a:r>
          </a:p>
          <a:p>
            <a:endParaRPr lang="ja-JP" altLang="en-US"/>
          </a:p>
        </p:txBody>
      </p:sp>
      <p:sp>
        <p:nvSpPr>
          <p:cNvPr id="68612" name="ヘッダー プレースホルダ 3"/>
          <p:cNvSpPr>
            <a:spLocks noGrp="1"/>
          </p:cNvSpPr>
          <p:nvPr>
            <p:ph type="hdr" sz="quarter"/>
          </p:nvPr>
        </p:nvSpPr>
        <p:spPr/>
        <p:txBody>
          <a:bodyPr/>
          <a:lstStyle/>
          <a:p>
            <a:pPr>
              <a:defRPr/>
            </a:pPr>
            <a:r>
              <a:rPr lang="en-US" altLang="ja-JP"/>
              <a:t>2008年8月、未来の夢計画の最新情報</a:t>
            </a:r>
          </a:p>
        </p:txBody>
      </p:sp>
      <p:sp>
        <p:nvSpPr>
          <p:cNvPr id="68613" name="スライド番号プレースホルダ 4"/>
          <p:cNvSpPr>
            <a:spLocks noGrp="1"/>
          </p:cNvSpPr>
          <p:nvPr>
            <p:ph type="sldNum" sz="quarter" idx="5"/>
          </p:nvPr>
        </p:nvSpPr>
        <p:spPr/>
        <p:txBody>
          <a:bodyPr/>
          <a:lstStyle/>
          <a:p>
            <a:pPr>
              <a:defRPr/>
            </a:pPr>
            <a:fld id="{BAB62D57-4152-467D-8DB0-885B5A796209}" type="slidenum">
              <a:rPr lang="en-US" altLang="ja-JP" smtClean="0"/>
              <a:pPr>
                <a:defRPr/>
              </a:pPr>
              <a:t>69</a:t>
            </a:fld>
            <a:endParaRPr lang="en-US" altLang="ja-JP"/>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職業奉仕をむつかしく語る必要はありません。最もよく奉仕する者、もっとも多く報いられるという、モットーの通り、自分の職業を社会に奉仕する目的を持って職業を営み、自分のことよりも</a:t>
            </a:r>
            <a:endParaRPr lang="en-US" altLang="ja-JP" dirty="0"/>
          </a:p>
          <a:p>
            <a:r>
              <a:rPr lang="ja-JP" altLang="en-US"/>
              <a:t>先に人のために自分の職業で奉仕することで、必ず自分の職業は発展し、継続的に顧客をリピーター</a:t>
            </a:r>
            <a:r>
              <a:rPr lang="ja-JP" altLang="en-US" dirty="0"/>
              <a:t>として確保していけると説いています。</a:t>
            </a:r>
          </a:p>
        </p:txBody>
      </p:sp>
      <p:sp>
        <p:nvSpPr>
          <p:cNvPr id="4" name="スライド番号プレースホルダ 3"/>
          <p:cNvSpPr>
            <a:spLocks noGrp="1"/>
          </p:cNvSpPr>
          <p:nvPr>
            <p:ph type="sldNum" sz="quarter" idx="5"/>
          </p:nvPr>
        </p:nvSpPr>
        <p:spPr/>
        <p:txBody>
          <a:bodyPr/>
          <a:lstStyle/>
          <a:p>
            <a:pPr>
              <a:defRPr/>
            </a:pPr>
            <a:fld id="{2256BC60-CE0F-4309-AA79-AF3ACBDB60CF}" type="slidenum">
              <a:rPr lang="ja-JP" altLang="en-US" smtClean="0"/>
              <a:pPr>
                <a:defRPr/>
              </a:pPr>
              <a:t>70</a:t>
            </a:fld>
            <a:endParaRPr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45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a:t>このポール・ハリスのいう世界とともに変化する心構えがなければならない。　ロータリー物語は何度も書き換えられなければならない。と言われ、</a:t>
            </a:r>
            <a:endParaRPr lang="en-US" altLang="ja-JP" dirty="0"/>
          </a:p>
          <a:p>
            <a:r>
              <a:rPr lang="ja-JP" altLang="en-US" dirty="0"/>
              <a:t>そのロータリーで変えてもいいものとは組織の管理運営で、地区やクラブの活動の効率を高めるために、地区組織やクラブ組織の合理的な</a:t>
            </a:r>
            <a:endParaRPr lang="en-US" altLang="ja-JP" dirty="0"/>
          </a:p>
          <a:p>
            <a:r>
              <a:rPr lang="ja-JP" altLang="en-US" dirty="0"/>
              <a:t>統廃合や新しい分野の組織創設を絶やしてはいけません。また奉仕活動の実践内容は地域社会のニーズの変化に適応したものに変えていく</a:t>
            </a:r>
            <a:endParaRPr lang="en-US" altLang="ja-JP"/>
          </a:p>
          <a:p>
            <a:r>
              <a:rPr lang="ja-JP" altLang="en-US"/>
              <a:t>必要があります。</a:t>
            </a:r>
          </a:p>
        </p:txBody>
      </p:sp>
      <p:sp>
        <p:nvSpPr>
          <p:cNvPr id="64516" name="スライド番号プレースホルダ 3"/>
          <p:cNvSpPr>
            <a:spLocks noGrp="1"/>
          </p:cNvSpPr>
          <p:nvPr>
            <p:ph type="sldNum" sz="quarter" idx="5"/>
          </p:nvPr>
        </p:nvSpPr>
        <p:spPr/>
        <p:txBody>
          <a:bodyPr/>
          <a:lstStyle/>
          <a:p>
            <a:pPr>
              <a:defRPr/>
            </a:pPr>
            <a:fld id="{536FB66D-E5AE-4424-9CD2-E9CE804BE474}" type="slidenum">
              <a:rPr lang="en-US" altLang="ja-JP" smtClean="0"/>
              <a:pPr>
                <a:defRPr/>
              </a:pPr>
              <a:t>72</a:t>
            </a:fld>
            <a:endParaRPr lang="en-US" altLang="ja-JP"/>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66562"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a:p>
        </p:txBody>
      </p:sp>
      <p:sp>
        <p:nvSpPr>
          <p:cNvPr id="4" name="スライド番号プレースホルダ 3"/>
          <p:cNvSpPr>
            <a:spLocks noGrp="1"/>
          </p:cNvSpPr>
          <p:nvPr>
            <p:ph type="sldNum" sz="quarter" idx="5"/>
          </p:nvPr>
        </p:nvSpPr>
        <p:spPr/>
        <p:txBody>
          <a:bodyPr/>
          <a:lstStyle/>
          <a:p>
            <a:pPr>
              <a:defRPr/>
            </a:pPr>
            <a:fld id="{2A1762D7-4533-4E0F-967B-443F478279FE}" type="slidenum">
              <a:rPr lang="ja-JP" altLang="en-US" smtClean="0"/>
              <a:pPr>
                <a:defRPr/>
              </a:pPr>
              <a:t>73</a:t>
            </a:fld>
            <a:endParaRPr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68610"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dirty="0"/>
          </a:p>
        </p:txBody>
      </p:sp>
      <p:sp>
        <p:nvSpPr>
          <p:cNvPr id="4" name="スライド番号プレースホルダ 3"/>
          <p:cNvSpPr>
            <a:spLocks noGrp="1"/>
          </p:cNvSpPr>
          <p:nvPr>
            <p:ph type="sldNum" sz="quarter" idx="5"/>
          </p:nvPr>
        </p:nvSpPr>
        <p:spPr/>
        <p:txBody>
          <a:bodyPr/>
          <a:lstStyle/>
          <a:p>
            <a:pPr>
              <a:defRPr/>
            </a:pPr>
            <a:fld id="{F1ABEDFD-FA73-4F33-A812-70AAA1564FDE}" type="slidenum">
              <a:rPr lang="ja-JP" altLang="en-US" smtClean="0"/>
              <a:pPr>
                <a:defRPr/>
              </a:pPr>
              <a:t>74</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r>
              <a:rPr lang="ja-JP" altLang="en-US" dirty="0">
                <a:ea typeface="ＭＳ Ｐ明朝" charset="-128"/>
              </a:rPr>
              <a:t>従来からわずか２行の短い定款と言われてましたのは、大きな間違いでした。定款第１条に名称（本会の名称をシカゴ</a:t>
            </a:r>
            <a:r>
              <a:rPr lang="en-US" altLang="ja-JP" dirty="0">
                <a:ea typeface="ＭＳ Ｐ明朝" charset="-128"/>
              </a:rPr>
              <a:t>RC</a:t>
            </a:r>
            <a:r>
              <a:rPr lang="ja-JP" altLang="en-US" dirty="0">
                <a:ea typeface="ＭＳ Ｐ明朝" charset="-128"/>
              </a:rPr>
              <a:t>とする。）</a:t>
            </a:r>
            <a:r>
              <a:rPr lang="ja-JP" altLang="en-US" dirty="0" err="1">
                <a:ea typeface="ＭＳ Ｐ明朝" charset="-128"/>
              </a:rPr>
              <a:t>、</a:t>
            </a:r>
            <a:r>
              <a:rPr lang="ja-JP" altLang="en-US" dirty="0">
                <a:ea typeface="ＭＳ Ｐ明朝" charset="-128"/>
              </a:rPr>
              <a:t>第２条に目的、第３条に会員資格</a:t>
            </a:r>
            <a:endParaRPr lang="en-US" altLang="ja-JP" dirty="0">
              <a:ea typeface="ＭＳ Ｐ明朝" charset="-128"/>
            </a:endParaRPr>
          </a:p>
          <a:p>
            <a:r>
              <a:rPr lang="ja-JP" altLang="en-US" dirty="0">
                <a:ea typeface="ＭＳ Ｐ明朝" charset="-128"/>
              </a:rPr>
              <a:t>第４条に役員、第５条に役員の任務、第６条に役員選挙、第７条に改正とありました。７条の定款と１２条の細則からなる本格的な規約です。</a:t>
            </a:r>
          </a:p>
          <a:p>
            <a:r>
              <a:rPr lang="ja-JP" altLang="en-US" dirty="0">
                <a:ea typeface="ＭＳ Ｐ明朝" charset="-128"/>
              </a:rPr>
              <a:t>定款第２条の目的に、１．会員の事業上の利益の促進。２．通常、社交クラブに付随する良き親睦とその他の特に必要と思われる事項の</a:t>
            </a:r>
            <a:r>
              <a:rPr lang="ja-JP" altLang="en-US">
                <a:ea typeface="ＭＳ Ｐ明朝" charset="-128"/>
              </a:rPr>
              <a:t>推進。と</a:t>
            </a:r>
            <a:r>
              <a:rPr lang="ja-JP" altLang="en-US" dirty="0">
                <a:ea typeface="ＭＳ Ｐ明朝" charset="-128"/>
              </a:rPr>
              <a:t>書かれております。</a:t>
            </a:r>
          </a:p>
        </p:txBody>
      </p:sp>
      <p:sp>
        <p:nvSpPr>
          <p:cNvPr id="72708" name="スライド番号プレースホルダ 3"/>
          <p:cNvSpPr>
            <a:spLocks noGrp="1"/>
          </p:cNvSpPr>
          <p:nvPr>
            <p:ph type="sldNum" sz="quarter" idx="5"/>
          </p:nvPr>
        </p:nvSpPr>
        <p:spPr>
          <a:noFill/>
        </p:spPr>
        <p:txBody>
          <a:bodyPr/>
          <a:lstStyle/>
          <a:p>
            <a:fld id="{9BD101B2-27AA-4F43-94B6-9367B99D0BE8}" type="slidenum">
              <a:rPr lang="en-US" altLang="ja-JP" smtClean="0">
                <a:ea typeface="ＭＳ Ｐゴシック" charset="-128"/>
              </a:rPr>
              <a:pPr/>
              <a:t>7</a:t>
            </a:fld>
            <a:endParaRPr lang="en-US" altLang="ja-JP">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a:ln/>
        </p:spPr>
      </p:sp>
      <p:sp>
        <p:nvSpPr>
          <p:cNvPr id="73731" name="ノート プレースホルダ 2"/>
          <p:cNvSpPr>
            <a:spLocks noGrp="1"/>
          </p:cNvSpPr>
          <p:nvPr>
            <p:ph type="body" idx="1"/>
          </p:nvPr>
        </p:nvSpPr>
        <p:spPr>
          <a:noFill/>
          <a:ln/>
        </p:spPr>
        <p:txBody>
          <a:bodyPr/>
          <a:lstStyle/>
          <a:p>
            <a:r>
              <a:rPr lang="ja-JP" altLang="en-US" dirty="0">
                <a:ea typeface="ＭＳ Ｐ明朝" charset="-128"/>
              </a:rPr>
              <a:t>１９０６年１月制定の定款によれば、統計係という役職が設けられて、会員相互の商取引や斡旋の結果を郵送して</a:t>
            </a:r>
          </a:p>
          <a:p>
            <a:r>
              <a:rPr lang="ja-JP" altLang="en-US" dirty="0">
                <a:ea typeface="ＭＳ Ｐ明朝" charset="-128"/>
              </a:rPr>
              <a:t>例会で報告したという記録が残っています。</a:t>
            </a:r>
          </a:p>
        </p:txBody>
      </p:sp>
      <p:sp>
        <p:nvSpPr>
          <p:cNvPr id="73732" name="スライド番号プレースホルダ 3"/>
          <p:cNvSpPr>
            <a:spLocks noGrp="1"/>
          </p:cNvSpPr>
          <p:nvPr>
            <p:ph type="sldNum" sz="quarter" idx="5"/>
          </p:nvPr>
        </p:nvSpPr>
        <p:spPr>
          <a:noFill/>
        </p:spPr>
        <p:txBody>
          <a:bodyPr/>
          <a:lstStyle/>
          <a:p>
            <a:fld id="{2051057A-8406-49B5-8C66-1F5F0B42E14D}" type="slidenum">
              <a:rPr lang="en-US" altLang="ja-JP" smtClean="0">
                <a:ea typeface="ＭＳ Ｐゴシック" charset="-128"/>
              </a:rPr>
              <a:pPr/>
              <a:t>8</a:t>
            </a:fld>
            <a:endParaRPr lang="en-US" altLang="ja-JP">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a:ln/>
        </p:spPr>
      </p:sp>
      <p:sp>
        <p:nvSpPr>
          <p:cNvPr id="74755" name="ノート プレースホルダ 2"/>
          <p:cNvSpPr>
            <a:spLocks noGrp="1"/>
          </p:cNvSpPr>
          <p:nvPr>
            <p:ph type="body" idx="1"/>
          </p:nvPr>
        </p:nvSpPr>
        <p:spPr>
          <a:noFill/>
          <a:ln/>
        </p:spPr>
        <p:txBody>
          <a:bodyPr/>
          <a:lstStyle/>
          <a:p>
            <a:r>
              <a:rPr lang="en-US" altLang="ja-JP" dirty="0">
                <a:ea typeface="ＭＳ Ｐ明朝" charset="-128"/>
              </a:rPr>
              <a:t>1906</a:t>
            </a:r>
            <a:r>
              <a:rPr lang="ja-JP" altLang="en-US" dirty="0">
                <a:ea typeface="ＭＳ Ｐ明朝" charset="-128"/>
              </a:rPr>
              <a:t>年</a:t>
            </a:r>
            <a:r>
              <a:rPr lang="en-US" altLang="ja-JP" dirty="0">
                <a:ea typeface="ＭＳ Ｐ明朝" charset="-128"/>
              </a:rPr>
              <a:t>1</a:t>
            </a:r>
            <a:r>
              <a:rPr lang="ja-JP" altLang="en-US" dirty="0">
                <a:ea typeface="ＭＳ Ｐ明朝" charset="-128"/>
              </a:rPr>
              <a:t>月制定の定款によれば、統計係という役職が設けられて、会員相互の商取引や斡旋の結果を郵送して例会で報告したという記録が残っています。</a:t>
            </a:r>
          </a:p>
          <a:p>
            <a:r>
              <a:rPr lang="ja-JP" altLang="en-US" dirty="0">
                <a:ea typeface="ＭＳ Ｐ明朝" charset="-128"/>
              </a:rPr>
              <a:t>これはハガキ形式になっている</a:t>
            </a:r>
            <a:r>
              <a:rPr lang="en-US" altLang="ja-JP" dirty="0">
                <a:ea typeface="ＭＳ Ｐ明朝" charset="-128"/>
              </a:rPr>
              <a:t>1910</a:t>
            </a:r>
            <a:r>
              <a:rPr lang="ja-JP" altLang="en-US" dirty="0">
                <a:ea typeface="ＭＳ Ｐ明朝" charset="-128"/>
              </a:rPr>
              <a:t>年の報告書です。例会毎にこの報告書を配付し、次回の例会の出欠予告と同時に前回の例会以降に会員間で行われた</a:t>
            </a:r>
            <a:endParaRPr lang="en-US" altLang="ja-JP" dirty="0">
              <a:ea typeface="ＭＳ Ｐ明朝" charset="-128"/>
            </a:endParaRPr>
          </a:p>
          <a:p>
            <a:r>
              <a:rPr lang="ja-JP" altLang="en-US" dirty="0">
                <a:ea typeface="ＭＳ Ｐ明朝" charset="-128"/>
              </a:rPr>
              <a:t>取引状況を記入してポストに投函することが義務づけられていました。ロータリー創立の大きな目的が会員同士の物質的相互扶助であったため、会員各自の</a:t>
            </a:r>
            <a:endParaRPr lang="en-US" altLang="ja-JP" dirty="0">
              <a:ea typeface="ＭＳ Ｐ明朝" charset="-128"/>
            </a:endParaRPr>
          </a:p>
          <a:p>
            <a:r>
              <a:rPr lang="ja-JP" altLang="en-US" dirty="0">
                <a:ea typeface="ＭＳ Ｐ明朝" charset="-128"/>
              </a:rPr>
              <a:t>事業の内容や取引状況が部外者に漏れないように、機密保持を徹底し、定款第</a:t>
            </a:r>
            <a:r>
              <a:rPr lang="en-US" altLang="ja-JP" dirty="0">
                <a:ea typeface="ＭＳ Ｐ明朝" charset="-128"/>
              </a:rPr>
              <a:t>10</a:t>
            </a:r>
            <a:r>
              <a:rPr lang="ja-JP" altLang="en-US" dirty="0">
                <a:ea typeface="ＭＳ Ｐ明朝" charset="-128"/>
              </a:rPr>
              <a:t>条には機密保持という項目を設けて、「例会におけるすべての方針、規則、</a:t>
            </a:r>
            <a:endParaRPr lang="en-US" altLang="ja-JP" dirty="0">
              <a:ea typeface="ＭＳ Ｐ明朝" charset="-128"/>
            </a:endParaRPr>
          </a:p>
          <a:p>
            <a:r>
              <a:rPr lang="ja-JP" altLang="en-US" dirty="0">
                <a:ea typeface="ＭＳ Ｐ明朝" charset="-128"/>
              </a:rPr>
              <a:t>細則、および商取引は、厳密に機密を保持するものとする。」と定めています。</a:t>
            </a:r>
          </a:p>
        </p:txBody>
      </p:sp>
      <p:sp>
        <p:nvSpPr>
          <p:cNvPr id="74756" name="スライド番号プレースホル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D88398D-B0F6-4083-B241-3D5EA724D547}" type="slidenum">
              <a:rPr lang="ja-JP" altLang="en-US" sz="1200">
                <a:latin typeface="Times New Roman" pitchFamily="18" charset="0"/>
              </a:rPr>
              <a:pPr algn="r"/>
              <a:t>9</a:t>
            </a:fld>
            <a:endParaRPr lang="en-US" altLang="ja-JP"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a:ln/>
        </p:spPr>
      </p:sp>
      <p:sp>
        <p:nvSpPr>
          <p:cNvPr id="75779" name="ノート プレースホルダ 2"/>
          <p:cNvSpPr>
            <a:spLocks noGrp="1"/>
          </p:cNvSpPr>
          <p:nvPr>
            <p:ph type="body" idx="1"/>
          </p:nvPr>
        </p:nvSpPr>
        <p:spPr>
          <a:noFill/>
          <a:ln/>
        </p:spPr>
        <p:txBody>
          <a:bodyPr/>
          <a:lstStyle/>
          <a:p>
            <a:r>
              <a:rPr lang="en-US" altLang="ja-JP">
                <a:solidFill>
                  <a:srgbClr val="FCFBF9"/>
                </a:solidFill>
                <a:ea typeface="ＭＳ Ｐ明朝" charset="-128"/>
              </a:rPr>
              <a:t>1908</a:t>
            </a:r>
            <a:r>
              <a:rPr lang="ja-JP" altLang="en-US">
                <a:solidFill>
                  <a:srgbClr val="FCFBF9"/>
                </a:solidFill>
                <a:ea typeface="ＭＳ Ｐ明朝" charset="-128"/>
              </a:rPr>
              <a:t>年</a:t>
            </a:r>
            <a:r>
              <a:rPr lang="en-US" altLang="ja-JP">
                <a:solidFill>
                  <a:srgbClr val="FCFBF9"/>
                </a:solidFill>
                <a:ea typeface="ＭＳ Ｐ明朝" charset="-128"/>
              </a:rPr>
              <a:t>12</a:t>
            </a:r>
            <a:r>
              <a:rPr lang="ja-JP" altLang="en-US">
                <a:solidFill>
                  <a:srgbClr val="FCFBF9"/>
                </a:solidFill>
                <a:ea typeface="ＭＳ Ｐ明朝" charset="-128"/>
              </a:rPr>
              <a:t>月</a:t>
            </a:r>
            <a:r>
              <a:rPr lang="en-US" altLang="ja-JP">
                <a:solidFill>
                  <a:srgbClr val="FCFBF9"/>
                </a:solidFill>
                <a:ea typeface="ＭＳ Ｐ明朝" charset="-128"/>
              </a:rPr>
              <a:t>1</a:t>
            </a:r>
            <a:r>
              <a:rPr lang="ja-JP" altLang="en-US">
                <a:solidFill>
                  <a:srgbClr val="FCFBF9"/>
                </a:solidFill>
                <a:ea typeface="ＭＳ Ｐ明朝" charset="-128"/>
              </a:rPr>
              <a:t>日の日付が入った、会員相互取引報告書が残っていますが、左側の欄に商品を提供した会員の氏名が、右側の欄に商品を受取った会員の氏名が書かれています。</a:t>
            </a:r>
          </a:p>
        </p:txBody>
      </p:sp>
      <p:sp>
        <p:nvSpPr>
          <p:cNvPr id="75780" name="スライド番号プレースホル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D9525F9-86E5-4318-BF6F-68101DA90EEF}" type="slidenum">
              <a:rPr lang="ja-JP" altLang="en-US" sz="1200">
                <a:latin typeface="Times New Roman" pitchFamily="18" charset="0"/>
              </a:rPr>
              <a:pPr algn="r"/>
              <a:t>10</a:t>
            </a:fld>
            <a:endParaRPr lang="en-US" altLang="ja-JP"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ja-JP" altLang="en-US"/>
          </a:p>
        </p:txBody>
      </p:sp>
      <p:sp>
        <p:nvSpPr>
          <p:cNvPr id="512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ja-JP" altLang="en-US"/>
              <a:t>マスター タイトルの書式設定</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ja-JP" altLang="en-US"/>
              <a:t>マスター サブタイトルの書式設定</a:t>
            </a:r>
          </a:p>
        </p:txBody>
      </p:sp>
      <p:sp>
        <p:nvSpPr>
          <p:cNvPr id="5" name="Rectangle 5"/>
          <p:cNvSpPr>
            <a:spLocks noGrp="1" noChangeArrowheads="1"/>
          </p:cNvSpPr>
          <p:nvPr>
            <p:ph type="ftr" sz="quarter" idx="10"/>
          </p:nvPr>
        </p:nvSpPr>
        <p:spPr/>
        <p:txBody>
          <a:bodyPr/>
          <a:lstStyle>
            <a:lvl1pPr>
              <a:defRPr smtClean="0"/>
            </a:lvl1pPr>
          </a:lstStyle>
          <a:p>
            <a:pPr>
              <a:defRPr/>
            </a:pPr>
            <a:endParaRPr lang="ja-JP" altLang="en-US"/>
          </a:p>
        </p:txBody>
      </p:sp>
      <p:sp>
        <p:nvSpPr>
          <p:cNvPr id="6" name="Rectangle 6"/>
          <p:cNvSpPr>
            <a:spLocks noGrp="1" noChangeArrowheads="1"/>
          </p:cNvSpPr>
          <p:nvPr>
            <p:ph type="sldNum" sz="quarter" idx="11"/>
          </p:nvPr>
        </p:nvSpPr>
        <p:spPr/>
        <p:txBody>
          <a:bodyPr/>
          <a:lstStyle>
            <a:lvl1pPr>
              <a:defRPr smtClean="0"/>
            </a:lvl1pPr>
          </a:lstStyle>
          <a:p>
            <a:pPr>
              <a:defRPr/>
            </a:pPr>
            <a:fld id="{4CD3EF4F-DC8A-426B-8CDE-E292626C95C1}" type="slidenum">
              <a:rPr lang="ja-JP" altLang="en-US" smtClean="0"/>
              <a:pPr>
                <a:defRPr/>
              </a:pPr>
              <a:t>‹#›</a:t>
            </a:fld>
            <a:endParaRPr lang="ja-JP" altLang="en-US"/>
          </a:p>
        </p:txBody>
      </p:sp>
      <p:sp>
        <p:nvSpPr>
          <p:cNvPr id="7" name="Rectangle 7"/>
          <p:cNvSpPr>
            <a:spLocks noGrp="1" noChangeArrowheads="1"/>
          </p:cNvSpPr>
          <p:nvPr>
            <p:ph type="dt" sz="quarter" idx="12"/>
          </p:nvPr>
        </p:nvSpPr>
        <p:spPr/>
        <p:txBody>
          <a:bodyPr/>
          <a:lstStyle>
            <a:lvl1pPr>
              <a:defRPr smtClean="0"/>
            </a:lvl1pPr>
          </a:lstStyle>
          <a:p>
            <a:pPr>
              <a:defRPr/>
            </a:pPr>
            <a:fld id="{3BDAC06C-1BD4-4D50-AE3A-02E8446DE2B2}" type="datetimeFigureOut">
              <a:rPr lang="ja-JP" altLang="en-US" smtClean="0"/>
              <a:pPr>
                <a:defRPr/>
              </a:pPr>
              <a:t>2026/3/27</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14ED4F56-2B40-478A-8E38-FF741ABD1F32}" type="datetimeFigureOut">
              <a:rPr lang="ja-JP" altLang="en-US" smtClean="0"/>
              <a:pPr>
                <a:defRPr/>
              </a:pPr>
              <a:t>2026/3/27</a:t>
            </a:fld>
            <a:endParaRPr lang="ja-JP"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1C959E8E-DAEF-43E5-A487-35BBF340EE9E}" type="slidenum">
              <a:rPr lang="ja-JP" altLang="en-US" smtClean="0"/>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92100"/>
            <a:ext cx="2057400" cy="5727700"/>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92100"/>
            <a:ext cx="6019800" cy="57277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14ED4F56-2B40-478A-8E38-FF741ABD1F32}" type="datetimeFigureOut">
              <a:rPr lang="ja-JP" altLang="en-US" smtClean="0"/>
              <a:pPr>
                <a:defRPr/>
              </a:pPr>
              <a:t>2026/3/27</a:t>
            </a:fld>
            <a:endParaRPr lang="ja-JP"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1C959E8E-DAEF-43E5-A487-35BBF340EE9E}" type="slidenum">
              <a:rPr lang="ja-JP" altLang="en-US" smtClean="0"/>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92100"/>
            <a:ext cx="8229600" cy="13843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905000"/>
            <a:ext cx="40386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05000"/>
            <a:ext cx="40386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kumimoji="0"/>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kumimoji="0"/>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kumimoji="0"/>
            </a:lvl1pPr>
          </a:lstStyle>
          <a:p>
            <a:pPr>
              <a:defRPr/>
            </a:pPr>
            <a:fld id="{80788EDB-C971-4D23-9B59-E970BF560D4C}" type="slidenum">
              <a:rPr lang="en-US" altLang="ja-JP"/>
              <a:pPr>
                <a:defRPr/>
              </a:pPr>
              <a:t>‹#›</a:t>
            </a:fld>
            <a:endParaRPr lang="en-US" altLang="ja-JP"/>
          </a:p>
        </p:txBody>
      </p:sp>
    </p:spTree>
    <p:extLst>
      <p:ext uri="{BB962C8B-B14F-4D97-AF65-F5344CB8AC3E}">
        <p14:creationId xmlns:p14="http://schemas.microsoft.com/office/powerpoint/2010/main" val="716775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8940AEE-ACD1-4DD0-A765-494F2467C323}" type="slidenum">
              <a:rPr lang="en-US" altLang="ja-JP"/>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C85EDAE-6CEB-410B-8892-60ADB3910818}" type="slidenum">
              <a:rPr lang="en-US" altLang="ja-JP"/>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F755988-15BB-493A-917E-24F24A654EA7}" type="slidenum">
              <a:rPr lang="en-US" altLang="ja-JP"/>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DF8BDE3-E9B5-4E0D-85AA-890CC46C5E5F}" type="slidenum">
              <a:rPr lang="en-US" altLang="ja-JP"/>
              <a:pPr>
                <a:defRPr/>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0B105A6-45F9-4E9F-9E77-9AF00AE49CAA}" type="slidenum">
              <a:rPr lang="en-US" altLang="ja-JP"/>
              <a:pPr>
                <a:defRPr/>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0C301DA-7ACC-4133-B6F7-C9AE647072E3}" type="slidenum">
              <a:rPr lang="en-US" altLang="ja-JP"/>
              <a:pPr>
                <a:defRPr/>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41FAC1F-275F-449D-BAA2-BE50B4BE8CE0}"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FCA1E780-BA3F-446A-9AC1-72F1C4CBD7B8}" type="datetimeFigureOut">
              <a:rPr lang="ja-JP" altLang="en-US" smtClean="0"/>
              <a:pPr>
                <a:defRPr/>
              </a:pPr>
              <a:t>2026/3/27</a:t>
            </a:fld>
            <a:endParaRPr lang="ja-JP"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58F5479A-6117-4612-820C-8164FE86C187}" type="slidenum">
              <a:rPr lang="ja-JP" altLang="en-US" smtClean="0"/>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7D75804-660C-4C32-8BC1-C20D540A5705}" type="slidenum">
              <a:rPr lang="en-US" altLang="ja-JP"/>
              <a:pPr>
                <a:defRPr/>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08EA507-6D3D-430D-986F-0DDB27E13AD4}" type="slidenum">
              <a:rPr lang="en-US" altLang="ja-JP"/>
              <a:pPr>
                <a:defRPr/>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ABAD351-4479-4AF0-9053-FEEF2FF6DCB0}" type="slidenum">
              <a:rPr lang="en-US" altLang="ja-JP"/>
              <a:pPr>
                <a:defRPr/>
              </a:pPr>
              <a:t>‹#›</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7D28129-33FC-4D9B-9F79-4961D1075B92}" type="slidenum">
              <a:rPr lang="en-US" altLang="ja-JP"/>
              <a:pPr>
                <a:defRPr/>
              </a:pPr>
              <a:t>‹#›</a:t>
            </a:fld>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EBBC0DE-FD4B-4C5D-AF6B-AAA05AC72C74}" type="slidenum">
              <a:rPr lang="en-US" altLang="ja-JP"/>
              <a:pPr>
                <a:defRPr/>
              </a:pPr>
              <a:t>‹#›</a:t>
            </a:fld>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99F70D1-25D2-4993-BF29-91ADB044F5CE}" type="slidenum">
              <a:rPr lang="en-US" altLang="ja-JP"/>
              <a:pPr>
                <a:defRPr/>
              </a:pPr>
              <a:t>‹#›</a:t>
            </a:fld>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9D8344C-22E8-43FE-BB2B-220CC77D8A7F}" type="slidenum">
              <a:rPr lang="en-US" altLang="ja-JP"/>
              <a:pPr>
                <a:defRPr/>
              </a:pPr>
              <a:t>‹#›</a:t>
            </a:fld>
            <a:endParaRPr lang="en-US" altLang="ja-JP"/>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8F733DE-3B24-400B-96BC-0FB1F41681D9}" type="slidenum">
              <a:rPr lang="en-US" altLang="ja-JP"/>
              <a:pPr>
                <a:defRPr/>
              </a:pPr>
              <a:t>‹#›</a:t>
            </a:fld>
            <a:endParaRPr lang="en-US" altLang="ja-JP"/>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C31D4C3E-714F-450E-840E-C982332DB768}" type="slidenum">
              <a:rPr lang="en-US" altLang="ja-JP"/>
              <a:pPr>
                <a:defRPr/>
              </a:pPr>
              <a:t>‹#›</a:t>
            </a:fld>
            <a:endParaRPr lang="en-US" altLang="ja-JP"/>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00E1D92-4153-4A24-A516-258ADC64815F}"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5CF2AD39-B16E-450E-85FE-2C38E810B542}" type="datetimeFigureOut">
              <a:rPr lang="ja-JP" altLang="en-US" smtClean="0"/>
              <a:pPr>
                <a:defRPr/>
              </a:pPr>
              <a:t>2026/3/27</a:t>
            </a:fld>
            <a:endParaRPr lang="ja-JP"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9AD08AB8-DA55-4C07-AFCA-1F58FE5A0362}" type="slidenum">
              <a:rPr lang="ja-JP" altLang="en-US" smtClean="0"/>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CDB8135-755A-4D82-9ACD-6592A4676483}" type="slidenum">
              <a:rPr lang="en-US" altLang="ja-JP"/>
              <a:pPr>
                <a:defRPr/>
              </a:pPr>
              <a:t>‹#›</a:t>
            </a:fld>
            <a:endParaRPr lang="en-US" altLang="ja-JP"/>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B2EB68B-225A-4FB5-B2ED-49245FD00C3E}" type="slidenum">
              <a:rPr lang="en-US" altLang="ja-JP"/>
              <a:pPr>
                <a:defRPr/>
              </a:pPr>
              <a:t>‹#›</a:t>
            </a:fld>
            <a:endParaRPr lang="en-US" altLang="ja-JP"/>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DFA3822-39E9-491E-80CB-9BBDF281CAD2}" type="slidenum">
              <a:rPr lang="en-US" altLang="ja-JP"/>
              <a:pPr>
                <a:defRPr/>
              </a:pPr>
              <a:t>‹#›</a:t>
            </a:fld>
            <a:endParaRPr lang="en-US" altLang="ja-JP"/>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BFEEC58-464B-4DFD-B565-9608DACADC0D}" type="slidenum">
              <a:rPr lang="en-US" altLang="ja-JP"/>
              <a:pPr>
                <a:defRPr/>
              </a:pPr>
              <a:t>‹#›</a:t>
            </a:fld>
            <a:endParaRPr lang="en-US" altLang="ja-JP"/>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56C0F72-533F-45FE-9507-1C2659BF7CA1}"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136F2845-F6F8-4079-9BA8-7201DBF8A4D2}" type="datetimeFigureOut">
              <a:rPr lang="ja-JP" altLang="en-US" smtClean="0"/>
              <a:pPr>
                <a:defRPr/>
              </a:pPr>
              <a:t>2026/3/27</a:t>
            </a:fld>
            <a:endParaRPr lang="ja-JP"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BE4CC7CF-92A6-45FB-B2E3-BFCEDE546DC2}" type="slidenum">
              <a:rPr lang="ja-JP" altLang="en-US" smtClean="0"/>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A023EB11-D14D-4DD2-B42D-61BEC59F7BC4}" type="datetimeFigureOut">
              <a:rPr lang="ja-JP" altLang="en-US" smtClean="0"/>
              <a:pPr>
                <a:defRPr/>
              </a:pPr>
              <a:t>2026/3/27</a:t>
            </a:fld>
            <a:endParaRPr lang="ja-JP"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9" name="Rectangle 6"/>
          <p:cNvSpPr>
            <a:spLocks noGrp="1" noChangeArrowheads="1"/>
          </p:cNvSpPr>
          <p:nvPr>
            <p:ph type="sldNum" sz="quarter" idx="12"/>
          </p:nvPr>
        </p:nvSpPr>
        <p:spPr>
          <a:ln/>
        </p:spPr>
        <p:txBody>
          <a:bodyPr/>
          <a:lstStyle>
            <a:lvl1pPr>
              <a:defRPr/>
            </a:lvl1pPr>
          </a:lstStyle>
          <a:p>
            <a:pPr>
              <a:defRPr/>
            </a:pPr>
            <a:fld id="{8EF0A874-0C3A-444B-82EA-51C0A0303F91}" type="slidenum">
              <a:rPr lang="ja-JP" altLang="en-US" smtClean="0"/>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6620A062-2CA9-48BA-9209-8F2D5821083D}" type="datetimeFigureOut">
              <a:rPr lang="ja-JP" altLang="en-US" smtClean="0"/>
              <a:pPr>
                <a:defRPr/>
              </a:pPr>
              <a:t>2026/3/27</a:t>
            </a:fld>
            <a:endParaRPr lang="ja-JP"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0A7F1976-FE0E-4BAF-B525-D237258C5A0D}" type="slidenum">
              <a:rPr lang="ja-JP" altLang="en-US" smtClean="0"/>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12A494A-E60F-4C0B-B914-92D4C5563A10}" type="datetimeFigureOut">
              <a:rPr lang="ja-JP" altLang="en-US" smtClean="0"/>
              <a:pPr>
                <a:defRPr/>
              </a:pPr>
              <a:t>2026/3/27</a:t>
            </a:fld>
            <a:endParaRPr lang="ja-JP"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4" name="Rectangle 6"/>
          <p:cNvSpPr>
            <a:spLocks noGrp="1" noChangeArrowheads="1"/>
          </p:cNvSpPr>
          <p:nvPr>
            <p:ph type="sldNum" sz="quarter" idx="12"/>
          </p:nvPr>
        </p:nvSpPr>
        <p:spPr>
          <a:ln/>
        </p:spPr>
        <p:txBody>
          <a:bodyPr/>
          <a:lstStyle>
            <a:lvl1pPr>
              <a:defRPr/>
            </a:lvl1pPr>
          </a:lstStyle>
          <a:p>
            <a:pPr>
              <a:defRPr/>
            </a:pPr>
            <a:fld id="{0291C0EA-692D-46A8-BA86-51E347CFB04E}" type="slidenum">
              <a:rPr lang="ja-JP" altLang="en-US" smtClean="0"/>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14ED4F56-2B40-478A-8E38-FF741ABD1F32}" type="datetimeFigureOut">
              <a:rPr lang="ja-JP" altLang="en-US" smtClean="0"/>
              <a:pPr>
                <a:defRPr/>
              </a:pPr>
              <a:t>2026/3/27</a:t>
            </a:fld>
            <a:endParaRPr lang="ja-JP"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1C959E8E-DAEF-43E5-A487-35BBF340EE9E}" type="slidenum">
              <a:rPr lang="ja-JP" altLang="en-US" smtClean="0"/>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E94921F4-3020-48B8-AF05-EA3EE07AAAF0}" type="datetimeFigureOut">
              <a:rPr lang="ja-JP" altLang="en-US" smtClean="0"/>
              <a:pPr>
                <a:defRPr/>
              </a:pPr>
              <a:t>2026/3/27</a:t>
            </a:fld>
            <a:endParaRPr lang="ja-JP"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1F1A31B4-EE8A-4B82-BFA9-8B7A826FC34B}" type="slidenum">
              <a:rPr lang="ja-JP" altLang="en-US" smtClean="0"/>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smtClean="0">
                <a:effectLst>
                  <a:outerShdw blurRad="38100" dist="38100" dir="2700000" algn="tl">
                    <a:srgbClr val="000000"/>
                  </a:outerShdw>
                </a:effectLst>
                <a:latin typeface="Arial" charset="0"/>
              </a:defRPr>
            </a:lvl1pPr>
          </a:lstStyle>
          <a:p>
            <a:pPr>
              <a:defRPr/>
            </a:pPr>
            <a:fld id="{14ED4F56-2B40-478A-8E38-FF741ABD1F32}" type="datetimeFigureOut">
              <a:rPr lang="ja-JP" altLang="en-US" smtClean="0"/>
              <a:pPr>
                <a:defRPr/>
              </a:pPr>
              <a:t>2026/3/27</a:t>
            </a:fld>
            <a:endParaRPr lang="ja-JP"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smtClean="0">
                <a:effectLst>
                  <a:outerShdw blurRad="38100" dist="38100" dir="2700000" algn="tl">
                    <a:srgbClr val="000000"/>
                  </a:outerShdw>
                </a:effectLst>
                <a:latin typeface="Arial" charset="0"/>
              </a:defRPr>
            </a:lvl1pPr>
          </a:lstStyle>
          <a:p>
            <a:pPr>
              <a:defRPr/>
            </a:pPr>
            <a:endParaRPr lang="ja-JP"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smtClean="0">
                <a:effectLst>
                  <a:outerShdw blurRad="38100" dist="38100" dir="2700000" algn="tl">
                    <a:srgbClr val="000000"/>
                  </a:outerShdw>
                </a:effectLst>
                <a:latin typeface="Arial" charset="0"/>
              </a:defRPr>
            </a:lvl1pPr>
          </a:lstStyle>
          <a:p>
            <a:pPr>
              <a:defRPr/>
            </a:pPr>
            <a:fld id="{1C959E8E-DAEF-43E5-A487-35BBF340EE9E}" type="slidenum">
              <a:rPr lang="ja-JP" altLang="en-US" smtClean="0"/>
              <a:pPr>
                <a:defRPr/>
              </a:pPr>
              <a:t>‹#›</a:t>
            </a:fld>
            <a:endParaRPr lang="ja-JP" alt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Lst>
  <p:txStyles>
    <p:titleStyle>
      <a:lvl1pPr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2pPr>
      <a:lvl3pPr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3pPr>
      <a:lvl4pPr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4pPr>
      <a:lvl5pPr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5pPr>
      <a:lvl6pPr marL="4572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6pPr>
      <a:lvl7pPr marL="9144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7pPr>
      <a:lvl8pPr marL="13716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8pPr>
      <a:lvl9pPr marL="18288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9pPr>
    </p:titleStyle>
    <p:bodyStyle>
      <a:lvl1pPr marL="342900" indent="-342900" algn="l" rtl="0" eaLnBrk="1" fontAlgn="base" hangingPunct="1">
        <a:spcBef>
          <a:spcPct val="20000"/>
        </a:spcBef>
        <a:spcAft>
          <a:spcPct val="0"/>
        </a:spcAft>
        <a:buClr>
          <a:schemeClr val="hlink"/>
        </a:buClr>
        <a:buSzPct val="120000"/>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itchFamily="34" charset="0"/>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1" fontAlgn="base" hangingPunct="1">
        <a:spcBef>
          <a:spcPct val="20000"/>
        </a:spcBef>
        <a:spcAft>
          <a:spcPct val="0"/>
        </a:spcAft>
        <a:buClr>
          <a:schemeClr val="hlink"/>
        </a:buClr>
        <a:buSzPct val="120000"/>
        <a:buChar char="•"/>
        <a:defRPr kumimoji="1" sz="2400">
          <a:solidFill>
            <a:schemeClr val="tx1"/>
          </a:solidFill>
          <a:effectLst>
            <a:outerShdw blurRad="38100" dist="38100" dir="2700000" algn="tl">
              <a:srgbClr val="000000"/>
            </a:outerShdw>
          </a:effectLst>
          <a:latin typeface="+mn-lt"/>
          <a:ea typeface="+mn-ea"/>
        </a:defRPr>
      </a:lvl3pPr>
      <a:lvl4pPr marL="1600200" indent="-228600" algn="l" rtl="0" eaLnBrk="1" fontAlgn="base" hangingPunct="1">
        <a:spcBef>
          <a:spcPct val="20000"/>
        </a:spcBef>
        <a:spcAft>
          <a:spcPct val="0"/>
        </a:spcAft>
        <a:buFont typeface="Tahoma" pitchFamily="34" charset="0"/>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ja-JP"/>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ja-JP"/>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B5D7E185-958F-467D-BE69-C46493731DB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ja-JP"/>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ja-JP"/>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BB9B2EB2-AE66-4FFA-BEDC-7C8076D1E10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hyperlink" Target="http://genryu.org/archives/contents2/files/jpg/27050801.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enryu.org/archives/contents2/files/jpg/27050103.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genryu.org/archives/contents2/files/jpg/27019912.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74638"/>
            <a:ext cx="8136904" cy="2218258"/>
          </a:xfrm>
        </p:spPr>
        <p:txBody>
          <a:bodyPr/>
          <a:lstStyle/>
          <a:p>
            <a:r>
              <a:rPr lang="ja-JP" altLang="en-US" sz="7200" b="1" dirty="0">
                <a:solidFill>
                  <a:srgbClr val="FFFF00"/>
                </a:solidFill>
              </a:rPr>
              <a:t>　２つの奉仕理念と</a:t>
            </a:r>
            <a:br>
              <a:rPr lang="en-US" altLang="ja-JP" sz="7200" b="1" dirty="0">
                <a:solidFill>
                  <a:srgbClr val="FFFF00"/>
                </a:solidFill>
              </a:rPr>
            </a:br>
            <a:r>
              <a:rPr lang="ja-JP" altLang="en-US" sz="7200" b="1" dirty="0">
                <a:solidFill>
                  <a:srgbClr val="FFFF00"/>
                </a:solidFill>
              </a:rPr>
              <a:t>　　　実践活動　 </a:t>
            </a:r>
            <a:endParaRPr lang="ja-JP" altLang="en-US" sz="7200" dirty="0">
              <a:solidFill>
                <a:srgbClr val="FFFF00"/>
              </a:solidFill>
            </a:endParaRPr>
          </a:p>
        </p:txBody>
      </p:sp>
      <p:sp>
        <p:nvSpPr>
          <p:cNvPr id="3" name="コンテンツ プレースホルダ 2"/>
          <p:cNvSpPr>
            <a:spLocks noGrp="1"/>
          </p:cNvSpPr>
          <p:nvPr>
            <p:ph idx="1"/>
          </p:nvPr>
        </p:nvSpPr>
        <p:spPr>
          <a:xfrm>
            <a:off x="539552" y="3501008"/>
            <a:ext cx="8064896" cy="2625155"/>
          </a:xfrm>
        </p:spPr>
        <p:txBody>
          <a:bodyPr/>
          <a:lstStyle/>
          <a:p>
            <a:pPr marL="0" indent="0">
              <a:buNone/>
            </a:pPr>
            <a:r>
              <a:rPr lang="en-US" altLang="ja-JP" dirty="0"/>
              <a:t>        </a:t>
            </a:r>
            <a:r>
              <a:rPr lang="ja-JP" altLang="en-US" dirty="0"/>
              <a:t>　　</a:t>
            </a:r>
            <a:r>
              <a:rPr lang="en-US" altLang="ja-JP" dirty="0"/>
              <a:t> </a:t>
            </a:r>
            <a:r>
              <a:rPr lang="ja-JP" altLang="en-US" dirty="0"/>
              <a:t>　</a:t>
            </a:r>
            <a:r>
              <a:rPr lang="ja-JP" altLang="en-US" sz="4400" dirty="0">
                <a:solidFill>
                  <a:srgbClr val="FFFF00"/>
                </a:solidFill>
              </a:rPr>
              <a:t>地区研修協議会</a:t>
            </a:r>
            <a:r>
              <a:rPr lang="ja-JP" altLang="en-US" dirty="0"/>
              <a:t>　　　　　　    　　</a:t>
            </a:r>
            <a:endParaRPr lang="en-US" altLang="ja-JP" dirty="0"/>
          </a:p>
          <a:p>
            <a:pPr>
              <a:buFont typeface="Arial" charset="0"/>
              <a:buNone/>
            </a:pPr>
            <a:r>
              <a:rPr lang="ja-JP" altLang="en-US" dirty="0"/>
              <a:t>　　　　　　　　　地区研修リーダー</a:t>
            </a:r>
            <a:endParaRPr lang="en-US" altLang="ja-JP" dirty="0"/>
          </a:p>
          <a:p>
            <a:pPr>
              <a:buFont typeface="Arial" charset="0"/>
              <a:buNone/>
            </a:pPr>
            <a:r>
              <a:rPr lang="ja-JP" altLang="en-US" dirty="0"/>
              <a:t>　　　　　　 </a:t>
            </a:r>
            <a:r>
              <a:rPr lang="en-US" altLang="ja-JP" dirty="0"/>
              <a:t>PDG</a:t>
            </a:r>
            <a:r>
              <a:rPr lang="ja-JP" altLang="en-US" dirty="0"/>
              <a:t>   石井良昌 （尼崎西）　　　　　　　　    　　</a:t>
            </a:r>
            <a:endParaRPr lang="en-US" altLang="ja-JP" dirty="0"/>
          </a:p>
          <a:p>
            <a:pPr>
              <a:buFont typeface="Arial" charset="0"/>
              <a:buNone/>
            </a:pPr>
            <a:r>
              <a:rPr lang="ja-JP" altLang="en-US" dirty="0"/>
              <a:t>　　　　　　　　　　２０１６．４．２９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コンテンツ プレースホルダ 3"/>
          <p:cNvSpPr>
            <a:spLocks noGrp="1"/>
          </p:cNvSpPr>
          <p:nvPr>
            <p:ph sz="quarter" idx="4294967295"/>
          </p:nvPr>
        </p:nvSpPr>
        <p:spPr>
          <a:xfrm>
            <a:off x="5857875" y="428625"/>
            <a:ext cx="3286125" cy="5857875"/>
          </a:xfrm>
          <a:noFill/>
        </p:spPr>
        <p:txBody>
          <a:bodyPr/>
          <a:lstStyle/>
          <a:p>
            <a:r>
              <a:rPr lang="ja-JP" altLang="en-US">
                <a:solidFill>
                  <a:srgbClr val="E6E6E6"/>
                </a:solidFill>
                <a:effectLst/>
              </a:rPr>
              <a:t>現存の会員相互取引報告書</a:t>
            </a:r>
          </a:p>
          <a:p>
            <a:r>
              <a:rPr lang="ja-JP" altLang="en-US">
                <a:solidFill>
                  <a:srgbClr val="E6E6E6"/>
                </a:solidFill>
                <a:effectLst/>
              </a:rPr>
              <a:t>左側　提供者</a:t>
            </a:r>
          </a:p>
          <a:p>
            <a:r>
              <a:rPr lang="ja-JP" altLang="en-US">
                <a:solidFill>
                  <a:srgbClr val="E6E6E6"/>
                </a:solidFill>
                <a:effectLst/>
              </a:rPr>
              <a:t>右側　受取者</a:t>
            </a:r>
          </a:p>
          <a:p>
            <a:r>
              <a:rPr lang="en-US" altLang="ja-JP">
                <a:solidFill>
                  <a:srgbClr val="E6E6E6"/>
                </a:solidFill>
                <a:effectLst/>
              </a:rPr>
              <a:t>1908</a:t>
            </a:r>
            <a:r>
              <a:rPr lang="ja-JP" altLang="en-US">
                <a:solidFill>
                  <a:srgbClr val="E6E6E6"/>
                </a:solidFill>
                <a:effectLst/>
              </a:rPr>
              <a:t>年</a:t>
            </a:r>
            <a:r>
              <a:rPr lang="en-US" altLang="ja-JP">
                <a:solidFill>
                  <a:srgbClr val="E6E6E6"/>
                </a:solidFill>
                <a:effectLst/>
              </a:rPr>
              <a:t>12</a:t>
            </a:r>
            <a:r>
              <a:rPr lang="ja-JP" altLang="en-US">
                <a:solidFill>
                  <a:srgbClr val="E6E6E6"/>
                </a:solidFill>
                <a:effectLst/>
              </a:rPr>
              <a:t>月</a:t>
            </a:r>
            <a:r>
              <a:rPr lang="en-US" altLang="ja-JP">
                <a:solidFill>
                  <a:srgbClr val="E6E6E6"/>
                </a:solidFill>
                <a:effectLst/>
              </a:rPr>
              <a:t>1</a:t>
            </a:r>
            <a:r>
              <a:rPr lang="ja-JP" altLang="en-US">
                <a:solidFill>
                  <a:srgbClr val="E6E6E6"/>
                </a:solidFill>
                <a:effectLst/>
              </a:rPr>
              <a:t>日</a:t>
            </a:r>
          </a:p>
        </p:txBody>
      </p:sp>
      <p:graphicFrame>
        <p:nvGraphicFramePr>
          <p:cNvPr id="2050" name="Object 2"/>
          <p:cNvGraphicFramePr>
            <a:graphicFrameLocks noChangeAspect="1"/>
          </p:cNvGraphicFramePr>
          <p:nvPr>
            <p:extLst>
              <p:ext uri="{D42A27DB-BD31-4B8C-83A1-F6EECF244321}">
                <p14:modId xmlns:p14="http://schemas.microsoft.com/office/powerpoint/2010/main" val="1010888070"/>
              </p:ext>
            </p:extLst>
          </p:nvPr>
        </p:nvGraphicFramePr>
        <p:xfrm>
          <a:off x="395536" y="332656"/>
          <a:ext cx="4699000" cy="6072188"/>
        </p:xfrm>
        <a:graphic>
          <a:graphicData uri="http://schemas.openxmlformats.org/presentationml/2006/ole">
            <mc:AlternateContent xmlns:mc="http://schemas.openxmlformats.org/markup-compatibility/2006">
              <mc:Choice xmlns:v="urn:schemas-microsoft-com:vml" Requires="v">
                <p:oleObj name="Acrobat Document" r:id="rId3" imgW="6173640" imgH="7956000" progId="AcroExch.Document.7">
                  <p:embed/>
                </p:oleObj>
              </mc:Choice>
              <mc:Fallback>
                <p:oleObj name="Acrobat Document" r:id="rId3" imgW="6173640" imgH="7956000"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32656"/>
                        <a:ext cx="4699000" cy="607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タイトル 1"/>
          <p:cNvSpPr>
            <a:spLocks noGrp="1"/>
          </p:cNvSpPr>
          <p:nvPr>
            <p:ph type="title"/>
          </p:nvPr>
        </p:nvSpPr>
        <p:spPr>
          <a:xfrm>
            <a:off x="457200" y="274638"/>
            <a:ext cx="8218488" cy="5818187"/>
          </a:xfrm>
        </p:spPr>
        <p:txBody>
          <a:bodyPr/>
          <a:lstStyle/>
          <a:p>
            <a:endParaRPr lang="ja-JP" altLang="en-US"/>
          </a:p>
        </p:txBody>
      </p:sp>
      <p:sp>
        <p:nvSpPr>
          <p:cNvPr id="23554" name="コンテンツ プレースホルダ 2"/>
          <p:cNvSpPr>
            <a:spLocks noGrp="1"/>
          </p:cNvSpPr>
          <p:nvPr>
            <p:ph idx="1"/>
          </p:nvPr>
        </p:nvSpPr>
        <p:spPr/>
        <p:txBody>
          <a:bodyPr/>
          <a:lstStyle/>
          <a:p>
            <a:r>
              <a:rPr lang="en-US" altLang="ja-JP" dirty="0"/>
              <a:t>                              </a:t>
            </a:r>
            <a:r>
              <a:rPr lang="ja-JP" altLang="en-US" dirty="0"/>
              <a:t>フランク・コリンズ</a:t>
            </a:r>
            <a:endParaRPr lang="en-US" altLang="ja-JP" dirty="0"/>
          </a:p>
          <a:p>
            <a:endParaRPr lang="en-US" altLang="ja-JP" dirty="0"/>
          </a:p>
          <a:p>
            <a:r>
              <a:rPr lang="ja-JP" altLang="en-US" dirty="0"/>
              <a:t>　　　　　　　　　　　　　　ミネアポリスＲＣ</a:t>
            </a:r>
            <a:endParaRPr lang="en-US" altLang="ja-JP" dirty="0"/>
          </a:p>
          <a:p>
            <a:endParaRPr lang="en-US" altLang="ja-JP" dirty="0"/>
          </a:p>
          <a:p>
            <a:r>
              <a:rPr lang="ja-JP" altLang="en-US" dirty="0"/>
              <a:t>　　　　　　　　　　　　　　２代目会長</a:t>
            </a:r>
            <a:endParaRPr lang="en-US" altLang="ja-JP" dirty="0"/>
          </a:p>
          <a:p>
            <a:endParaRPr lang="en-US" altLang="ja-JP" dirty="0"/>
          </a:p>
          <a:p>
            <a:r>
              <a:rPr lang="ja-JP" altLang="en-US" dirty="0"/>
              <a:t>　　　　　　　　　　　　　　果物卸売業　　</a:t>
            </a:r>
          </a:p>
        </p:txBody>
      </p:sp>
      <p:pic>
        <p:nvPicPr>
          <p:cNvPr id="23555" name="Picture 2" descr="http://genryu.org/archives/contents2/files/jpg/27050801_thumb.JPG">
            <a:hlinkClick r:id="rId3"/>
          </p:cNvPr>
          <p:cNvPicPr>
            <a:picLocks noChangeAspect="1" noChangeArrowheads="1"/>
          </p:cNvPicPr>
          <p:nvPr/>
        </p:nvPicPr>
        <p:blipFill>
          <a:blip r:embed="rId4" cstate="print"/>
          <a:srcRect/>
          <a:stretch>
            <a:fillRect/>
          </a:stretch>
        </p:blipFill>
        <p:spPr bwMode="auto">
          <a:xfrm>
            <a:off x="468313" y="260350"/>
            <a:ext cx="3698875" cy="58324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1911</a:t>
            </a:r>
            <a:r>
              <a:rPr lang="ja-JP" altLang="en-US"/>
              <a:t>年のポートランド大会の前に</a:t>
            </a:r>
          </a:p>
        </p:txBody>
      </p:sp>
      <p:sp>
        <p:nvSpPr>
          <p:cNvPr id="3" name="コンテンツ プレースホルダ 2"/>
          <p:cNvSpPr>
            <a:spLocks noGrp="1"/>
          </p:cNvSpPr>
          <p:nvPr>
            <p:ph idx="1"/>
          </p:nvPr>
        </p:nvSpPr>
        <p:spPr>
          <a:xfrm>
            <a:off x="468313" y="2349500"/>
            <a:ext cx="8135937" cy="3776663"/>
          </a:xfrm>
        </p:spPr>
        <p:txBody>
          <a:bodyPr/>
          <a:lstStyle/>
          <a:p>
            <a:r>
              <a:rPr lang="en-US" altLang="ja-JP" dirty="0"/>
              <a:t>Service  not  self  </a:t>
            </a:r>
            <a:r>
              <a:rPr lang="ja-JP" altLang="en-US" dirty="0"/>
              <a:t>を語った</a:t>
            </a:r>
            <a:r>
              <a:rPr lang="ja-JP" altLang="en-US" b="1" dirty="0">
                <a:solidFill>
                  <a:srgbClr val="FFFF00"/>
                </a:solidFill>
              </a:rPr>
              <a:t>コリンズ</a:t>
            </a:r>
            <a:r>
              <a:rPr lang="ja-JP" altLang="en-US" dirty="0"/>
              <a:t>は</a:t>
            </a:r>
            <a:endParaRPr lang="en-US" altLang="ja-JP" dirty="0"/>
          </a:p>
          <a:p>
            <a:pPr>
              <a:buFont typeface="Arial" charset="0"/>
              <a:buNone/>
            </a:pPr>
            <a:r>
              <a:rPr lang="ja-JP" altLang="en-US" dirty="0"/>
              <a:t>ポートランド大会の数カ月前にシカゴクラブの</a:t>
            </a:r>
            <a:endParaRPr lang="en-US" altLang="ja-JP" dirty="0"/>
          </a:p>
          <a:p>
            <a:pPr>
              <a:buFont typeface="Arial" charset="0"/>
              <a:buNone/>
            </a:pPr>
            <a:r>
              <a:rPr lang="ja-JP" altLang="en-US" b="1" dirty="0">
                <a:solidFill>
                  <a:srgbClr val="FFFF00"/>
                </a:solidFill>
              </a:rPr>
              <a:t>シェルドン</a:t>
            </a:r>
            <a:r>
              <a:rPr lang="ja-JP" altLang="en-US" dirty="0"/>
              <a:t>に会っております。</a:t>
            </a:r>
            <a:endParaRPr lang="en-US" altLang="ja-JP" dirty="0"/>
          </a:p>
          <a:p>
            <a:pPr>
              <a:buFont typeface="Arial" charset="0"/>
              <a:buNone/>
            </a:pPr>
            <a:r>
              <a:rPr lang="ja-JP" altLang="en-US" dirty="0"/>
              <a:t>シェルドンは</a:t>
            </a:r>
            <a:r>
              <a:rPr lang="en-US" altLang="ja-JP" dirty="0"/>
              <a:t>Service  not  self</a:t>
            </a:r>
            <a:r>
              <a:rPr lang="ja-JP" altLang="en-US" dirty="0"/>
              <a:t>  も</a:t>
            </a:r>
            <a:r>
              <a:rPr lang="en-US" altLang="ja-JP" dirty="0"/>
              <a:t>He profits most who Serves  Best. </a:t>
            </a:r>
            <a:r>
              <a:rPr lang="ja-JP" altLang="en-US" dirty="0"/>
              <a:t>も</a:t>
            </a:r>
            <a:r>
              <a:rPr lang="ja-JP" altLang="en-US" b="1" dirty="0">
                <a:solidFill>
                  <a:srgbClr val="FFC000"/>
                </a:solidFill>
              </a:rPr>
              <a:t>Ｇｏｌｄｅｎ　Ｒｕｌｅ（黄金律）</a:t>
            </a:r>
            <a:r>
              <a:rPr lang="ja-JP" altLang="en-US" dirty="0"/>
              <a:t>であると述べている。</a:t>
            </a:r>
            <a:endParaRPr lang="en-US" altLang="ja-JP" dirty="0"/>
          </a:p>
          <a:p>
            <a:pPr>
              <a:buFont typeface="Arial" charset="0"/>
              <a:buNone/>
            </a:pPr>
            <a:r>
              <a:rPr lang="en-US" altLang="ja-JP"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2000"/>
                                        <p:tgtEl>
                                          <p:spTgt spid="3">
                                            <p:txEl>
                                              <p:pRg st="0" end="0"/>
                                            </p:txEl>
                                          </p:spTgt>
                                        </p:tgtEl>
                                      </p:cBhvr>
                                    </p:animEffect>
                                  </p:childTnLst>
                                </p:cTn>
                              </p:par>
                            </p:childTnLst>
                          </p:cTn>
                        </p:par>
                        <p:par>
                          <p:cTn id="14" fill="hold">
                            <p:stCondLst>
                              <p:cond delay="4000"/>
                            </p:stCondLst>
                            <p:childTnLst>
                              <p:par>
                                <p:cTn id="15" presetID="53"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2000"/>
                                        <p:tgtEl>
                                          <p:spTgt spid="3">
                                            <p:txEl>
                                              <p:pRg st="1" end="1"/>
                                            </p:txEl>
                                          </p:spTgt>
                                        </p:tgtEl>
                                      </p:cBhvr>
                                    </p:animEffect>
                                  </p:childTnLst>
                                </p:cTn>
                              </p:par>
                            </p:childTnLst>
                          </p:cTn>
                        </p:par>
                        <p:par>
                          <p:cTn id="20" fill="hold">
                            <p:stCondLst>
                              <p:cond delay="6000"/>
                            </p:stCondLst>
                            <p:childTnLst>
                              <p:par>
                                <p:cTn id="21" presetID="53"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2000"/>
                                        <p:tgtEl>
                                          <p:spTgt spid="3">
                                            <p:txEl>
                                              <p:pRg st="2" end="2"/>
                                            </p:txEl>
                                          </p:spTgt>
                                        </p:tgtEl>
                                      </p:cBhvr>
                                    </p:animEffect>
                                  </p:childTnLst>
                                </p:cTn>
                              </p:par>
                            </p:childTnLst>
                          </p:cTn>
                        </p:par>
                        <p:par>
                          <p:cTn id="26" fill="hold">
                            <p:stCondLst>
                              <p:cond delay="8000"/>
                            </p:stCondLst>
                            <p:childTnLst>
                              <p:par>
                                <p:cTn id="27" presetID="53"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2000"/>
                                        <p:tgtEl>
                                          <p:spTgt spid="3">
                                            <p:txEl>
                                              <p:pRg st="3" end="3"/>
                                            </p:txEl>
                                          </p:spTgt>
                                        </p:tgtEl>
                                      </p:cBhvr>
                                    </p:animEffect>
                                  </p:childTnLst>
                                </p:cTn>
                              </p:par>
                            </p:childTnLst>
                          </p:cTn>
                        </p:par>
                        <p:par>
                          <p:cTn id="32" fill="hold">
                            <p:stCondLst>
                              <p:cond delay="10000"/>
                            </p:stCondLst>
                            <p:childTnLst>
                              <p:par>
                                <p:cTn id="33" presetID="53"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タイトル 1"/>
          <p:cNvSpPr>
            <a:spLocks noGrp="1"/>
          </p:cNvSpPr>
          <p:nvPr>
            <p:ph type="title"/>
          </p:nvPr>
        </p:nvSpPr>
        <p:spPr/>
        <p:txBody>
          <a:bodyPr/>
          <a:lstStyle/>
          <a:p>
            <a:r>
              <a:rPr lang="en-US" altLang="ja-JP">
                <a:solidFill>
                  <a:srgbClr val="FFFF99"/>
                </a:solidFill>
              </a:rPr>
              <a:t>He  profits most who serves best</a:t>
            </a:r>
            <a:endParaRPr lang="ja-JP" altLang="en-US">
              <a:solidFill>
                <a:srgbClr val="FFFF99"/>
              </a:solidFill>
            </a:endParaRPr>
          </a:p>
        </p:txBody>
      </p:sp>
      <p:sp>
        <p:nvSpPr>
          <p:cNvPr id="29698" name="コンテンツ プレースホルダ 2"/>
          <p:cNvSpPr>
            <a:spLocks noGrp="1"/>
          </p:cNvSpPr>
          <p:nvPr>
            <p:ph idx="1"/>
          </p:nvPr>
        </p:nvSpPr>
        <p:spPr>
          <a:xfrm>
            <a:off x="457200" y="1600200"/>
            <a:ext cx="8291513" cy="4924425"/>
          </a:xfrm>
        </p:spPr>
        <p:txBody>
          <a:bodyPr/>
          <a:lstStyle/>
          <a:p>
            <a:pPr>
              <a:buFont typeface="Arial" charset="0"/>
              <a:buNone/>
            </a:pPr>
            <a:r>
              <a:rPr lang="ja-JP" altLang="en-US" dirty="0"/>
              <a:t>シェルドンが、このフレーズを最初に使った</a:t>
            </a:r>
          </a:p>
          <a:p>
            <a:pPr>
              <a:buFont typeface="Arial" charset="0"/>
              <a:buNone/>
            </a:pPr>
            <a:r>
              <a:rPr lang="ja-JP" altLang="en-US" dirty="0"/>
              <a:t>のは、</a:t>
            </a:r>
            <a:r>
              <a:rPr lang="ja-JP" altLang="en-US" b="1" dirty="0">
                <a:solidFill>
                  <a:srgbClr val="FFFF99"/>
                </a:solidFill>
              </a:rPr>
              <a:t>１９０２年</a:t>
            </a:r>
            <a:r>
              <a:rPr lang="ja-JP" altLang="en-US" dirty="0"/>
              <a:t>のシェルドン・ビジネススクール</a:t>
            </a:r>
          </a:p>
          <a:p>
            <a:pPr>
              <a:buFont typeface="Arial" charset="0"/>
              <a:buNone/>
            </a:pPr>
            <a:r>
              <a:rPr lang="ja-JP" altLang="en-US" dirty="0"/>
              <a:t>の教科書として出版された </a:t>
            </a:r>
            <a:r>
              <a:rPr lang="en-US" altLang="ja-JP" dirty="0"/>
              <a:t>Successful  Selling</a:t>
            </a:r>
          </a:p>
          <a:p>
            <a:pPr>
              <a:buFont typeface="Arial" charset="0"/>
              <a:buNone/>
            </a:pPr>
            <a:r>
              <a:rPr lang="en-US" altLang="ja-JP" dirty="0"/>
              <a:t>(</a:t>
            </a:r>
            <a:r>
              <a:rPr lang="ja-JP" altLang="en-US" dirty="0"/>
              <a:t>商売に成功する方法）の第５巻の文中にある。</a:t>
            </a:r>
          </a:p>
          <a:p>
            <a:pPr>
              <a:buFont typeface="Arial" charset="0"/>
              <a:buNone/>
            </a:pPr>
            <a:r>
              <a:rPr lang="ja-JP" altLang="en-US" dirty="0"/>
              <a:t>今まで私たちが信じていた、</a:t>
            </a:r>
            <a:r>
              <a:rPr lang="en-US" altLang="ja-JP" dirty="0"/>
              <a:t>He profits  most</a:t>
            </a:r>
          </a:p>
          <a:p>
            <a:pPr>
              <a:buFont typeface="Arial" charset="0"/>
              <a:buNone/>
            </a:pPr>
            <a:r>
              <a:rPr lang="en-US" altLang="ja-JP" dirty="0"/>
              <a:t>who  serves best </a:t>
            </a:r>
            <a:r>
              <a:rPr lang="ja-JP" altLang="en-US" dirty="0"/>
              <a:t>というモットーはロータリーが</a:t>
            </a:r>
          </a:p>
          <a:p>
            <a:pPr>
              <a:buFont typeface="Arial" charset="0"/>
              <a:buNone/>
            </a:pPr>
            <a:r>
              <a:rPr lang="ja-JP" altLang="en-US" dirty="0"/>
              <a:t>創立するより以前の</a:t>
            </a:r>
            <a:r>
              <a:rPr lang="ja-JP" altLang="en-US" b="1" dirty="0">
                <a:solidFill>
                  <a:srgbClr val="FFFF99"/>
                </a:solidFill>
              </a:rPr>
              <a:t>１９０２年</a:t>
            </a:r>
            <a:r>
              <a:rPr lang="ja-JP" altLang="en-US" dirty="0"/>
              <a:t>に使われていて、 </a:t>
            </a:r>
          </a:p>
          <a:p>
            <a:pPr>
              <a:buFont typeface="Arial" charset="0"/>
              <a:buNone/>
            </a:pPr>
            <a:r>
              <a:rPr lang="ja-JP" altLang="en-US" dirty="0"/>
              <a:t>それをロータリーが借用していたことになる。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9697"/>
                                        </p:tgtEl>
                                        <p:attrNameLst>
                                          <p:attrName>style.visibility</p:attrName>
                                        </p:attrNameLst>
                                      </p:cBhvr>
                                      <p:to>
                                        <p:strVal val="visible"/>
                                      </p:to>
                                    </p:set>
                                    <p:anim calcmode="lin" valueType="num">
                                      <p:cBhvr>
                                        <p:cTn id="7" dur="1000" fill="hold"/>
                                        <p:tgtEl>
                                          <p:spTgt spid="29697"/>
                                        </p:tgtEl>
                                        <p:attrNameLst>
                                          <p:attrName>ppt_w</p:attrName>
                                        </p:attrNameLst>
                                      </p:cBhvr>
                                      <p:tavLst>
                                        <p:tav tm="0">
                                          <p:val>
                                            <p:fltVal val="0"/>
                                          </p:val>
                                        </p:tav>
                                        <p:tav tm="100000">
                                          <p:val>
                                            <p:strVal val="#ppt_w"/>
                                          </p:val>
                                        </p:tav>
                                      </p:tavLst>
                                    </p:anim>
                                    <p:anim calcmode="lin" valueType="num">
                                      <p:cBhvr>
                                        <p:cTn id="8" dur="1000" fill="hold"/>
                                        <p:tgtEl>
                                          <p:spTgt spid="29697"/>
                                        </p:tgtEl>
                                        <p:attrNameLst>
                                          <p:attrName>ppt_h</p:attrName>
                                        </p:attrNameLst>
                                      </p:cBhvr>
                                      <p:tavLst>
                                        <p:tav tm="0">
                                          <p:val>
                                            <p:fltVal val="0"/>
                                          </p:val>
                                        </p:tav>
                                        <p:tav tm="100000">
                                          <p:val>
                                            <p:strVal val="#ppt_h"/>
                                          </p:val>
                                        </p:tav>
                                      </p:tavLst>
                                    </p:anim>
                                    <p:animEffect transition="in" filter="fade">
                                      <p:cBhvr>
                                        <p:cTn id="9" dur="1000"/>
                                        <p:tgtEl>
                                          <p:spTgt spid="29697"/>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9698"/>
                                        </p:tgtEl>
                                        <p:attrNameLst>
                                          <p:attrName>style.visibility</p:attrName>
                                        </p:attrNameLst>
                                      </p:cBhvr>
                                      <p:to>
                                        <p:strVal val="visible"/>
                                      </p:to>
                                    </p:set>
                                    <p:animEffect transition="in" filter="fade">
                                      <p:cBhvr>
                                        <p:cTn id="13"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296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title"/>
          </p:nvPr>
        </p:nvSpPr>
        <p:spPr/>
        <p:txBody>
          <a:bodyPr/>
          <a:lstStyle/>
          <a:p>
            <a:r>
              <a:rPr lang="ja-JP" altLang="en-US"/>
              <a:t>このモットーは</a:t>
            </a:r>
          </a:p>
        </p:txBody>
      </p:sp>
      <p:sp>
        <p:nvSpPr>
          <p:cNvPr id="143363" name="Rectangle 3"/>
          <p:cNvSpPr>
            <a:spLocks noGrp="1"/>
          </p:cNvSpPr>
          <p:nvPr>
            <p:ph idx="1"/>
          </p:nvPr>
        </p:nvSpPr>
        <p:spPr/>
        <p:txBody>
          <a:bodyPr/>
          <a:lstStyle/>
          <a:p>
            <a:pPr>
              <a:buFont typeface="Arial" charset="0"/>
              <a:buNone/>
            </a:pPr>
            <a:r>
              <a:rPr lang="ja-JP" altLang="en-US" sz="3600"/>
              <a:t>　ロータリーの職業奉仕の概念が生まれ</a:t>
            </a:r>
          </a:p>
          <a:p>
            <a:pPr>
              <a:buFont typeface="Arial" charset="0"/>
              <a:buNone/>
            </a:pPr>
            <a:r>
              <a:rPr lang="ja-JP" altLang="en-US" sz="3600"/>
              <a:t>　る前に作られたものですから、ロータリ</a:t>
            </a:r>
          </a:p>
          <a:p>
            <a:pPr>
              <a:buFont typeface="Arial" charset="0"/>
              <a:buNone/>
            </a:pPr>
            <a:r>
              <a:rPr lang="ja-JP" altLang="en-US" sz="3600"/>
              <a:t>　ーの職業奉仕を表すオリジナルなモットーとは言えません。</a:t>
            </a:r>
          </a:p>
          <a:p>
            <a:pPr>
              <a:buFont typeface="Arial" charset="0"/>
              <a:buNone/>
            </a:pPr>
            <a:r>
              <a:rPr lang="ja-JP" altLang="en-US" sz="3600"/>
              <a:t>　ロータリーに職業奉仕という概念が生まれた</a:t>
            </a:r>
            <a:r>
              <a:rPr lang="ja-JP" altLang="en-US" sz="3600">
                <a:solidFill>
                  <a:srgbClr val="FFFF00"/>
                </a:solidFill>
              </a:rPr>
              <a:t>１９２７年以降</a:t>
            </a:r>
            <a:r>
              <a:rPr lang="ja-JP" altLang="en-US" sz="3600"/>
              <a:t>、職業奉仕のモットー</a:t>
            </a:r>
          </a:p>
          <a:p>
            <a:pPr>
              <a:buFont typeface="Arial" charset="0"/>
              <a:buNone/>
            </a:pPr>
            <a:r>
              <a:rPr lang="ja-JP" altLang="en-US" sz="3600"/>
              <a:t>　に変化して定着したことになります。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diamond(out)">
                                      <p:cBhvr>
                                        <p:cTn id="7" dur="2000"/>
                                        <p:tgtEl>
                                          <p:spTgt spid="14336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3363">
                                            <p:txEl>
                                              <p:pRg st="0" end="0"/>
                                            </p:txEl>
                                          </p:spTgt>
                                        </p:tgtEl>
                                        <p:attrNameLst>
                                          <p:attrName>style.visibility</p:attrName>
                                        </p:attrNameLst>
                                      </p:cBhvr>
                                      <p:to>
                                        <p:strVal val="visible"/>
                                      </p:to>
                                    </p:set>
                                    <p:animEffect transition="in" filter="fade">
                                      <p:cBhvr>
                                        <p:cTn id="11" dur="2000"/>
                                        <p:tgtEl>
                                          <p:spTgt spid="14336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43363">
                                            <p:txEl>
                                              <p:pRg st="1" end="1"/>
                                            </p:txEl>
                                          </p:spTgt>
                                        </p:tgtEl>
                                        <p:attrNameLst>
                                          <p:attrName>style.visibility</p:attrName>
                                        </p:attrNameLst>
                                      </p:cBhvr>
                                      <p:to>
                                        <p:strVal val="visible"/>
                                      </p:to>
                                    </p:set>
                                    <p:animEffect transition="in" filter="fade">
                                      <p:cBhvr>
                                        <p:cTn id="15" dur="2000"/>
                                        <p:tgtEl>
                                          <p:spTgt spid="143363">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43363">
                                            <p:txEl>
                                              <p:pRg st="2" end="2"/>
                                            </p:txEl>
                                          </p:spTgt>
                                        </p:tgtEl>
                                        <p:attrNameLst>
                                          <p:attrName>style.visibility</p:attrName>
                                        </p:attrNameLst>
                                      </p:cBhvr>
                                      <p:to>
                                        <p:strVal val="visible"/>
                                      </p:to>
                                    </p:set>
                                    <p:animEffect transition="in" filter="fade">
                                      <p:cBhvr>
                                        <p:cTn id="19" dur="2000"/>
                                        <p:tgtEl>
                                          <p:spTgt spid="143363">
                                            <p:txEl>
                                              <p:pRg st="2" end="2"/>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43363">
                                            <p:txEl>
                                              <p:pRg st="3" end="3"/>
                                            </p:txEl>
                                          </p:spTgt>
                                        </p:tgtEl>
                                        <p:attrNameLst>
                                          <p:attrName>style.visibility</p:attrName>
                                        </p:attrNameLst>
                                      </p:cBhvr>
                                      <p:to>
                                        <p:strVal val="visible"/>
                                      </p:to>
                                    </p:set>
                                    <p:animEffect transition="in" filter="fade">
                                      <p:cBhvr>
                                        <p:cTn id="23" dur="2000"/>
                                        <p:tgtEl>
                                          <p:spTgt spid="143363">
                                            <p:txEl>
                                              <p:pRg st="3" end="3"/>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43363">
                                            <p:txEl>
                                              <p:pRg st="4" end="4"/>
                                            </p:txEl>
                                          </p:spTgt>
                                        </p:tgtEl>
                                        <p:attrNameLst>
                                          <p:attrName>style.visibility</p:attrName>
                                        </p:attrNameLst>
                                      </p:cBhvr>
                                      <p:to>
                                        <p:strVal val="visible"/>
                                      </p:to>
                                    </p:set>
                                    <p:animEffect transition="in" filter="fade">
                                      <p:cBhvr>
                                        <p:cTn id="27" dur="2000"/>
                                        <p:tgtEl>
                                          <p:spTgt spid="143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P spid="1433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タイトル 1"/>
          <p:cNvSpPr>
            <a:spLocks noGrp="1"/>
          </p:cNvSpPr>
          <p:nvPr>
            <p:ph type="title"/>
          </p:nvPr>
        </p:nvSpPr>
        <p:spPr>
          <a:xfrm>
            <a:off x="457200" y="274638"/>
            <a:ext cx="8218488" cy="5891212"/>
          </a:xfrm>
        </p:spPr>
        <p:txBody>
          <a:bodyPr/>
          <a:lstStyle/>
          <a:p>
            <a:endParaRPr lang="ja-JP" altLang="en-US"/>
          </a:p>
        </p:txBody>
      </p:sp>
      <p:sp>
        <p:nvSpPr>
          <p:cNvPr id="33794" name="コンテンツ プレースホルダ 2"/>
          <p:cNvSpPr>
            <a:spLocks noGrp="1"/>
          </p:cNvSpPr>
          <p:nvPr>
            <p:ph idx="1"/>
          </p:nvPr>
        </p:nvSpPr>
        <p:spPr/>
        <p:txBody>
          <a:bodyPr/>
          <a:lstStyle/>
          <a:p>
            <a:r>
              <a:rPr lang="ja-JP" altLang="en-US"/>
              <a:t>　　　　　　　　　　　　　　　　アーサー・Ｆ・</a:t>
            </a:r>
            <a:endParaRPr lang="en-US" altLang="ja-JP"/>
          </a:p>
          <a:p>
            <a:r>
              <a:rPr lang="ja-JP" altLang="en-US"/>
              <a:t>　　　　　　　　　　　　　　　　シェルドン</a:t>
            </a:r>
            <a:endParaRPr lang="en-US" altLang="ja-JP"/>
          </a:p>
          <a:p>
            <a:r>
              <a:rPr lang="ja-JP" altLang="en-US"/>
              <a:t>　　　　　　　　　　　　　　　　（</a:t>
            </a:r>
            <a:r>
              <a:rPr lang="en-US" altLang="ja-JP"/>
              <a:t>1868</a:t>
            </a:r>
            <a:r>
              <a:rPr lang="ja-JP" altLang="en-US"/>
              <a:t>～</a:t>
            </a:r>
            <a:r>
              <a:rPr lang="en-US" altLang="ja-JP"/>
              <a:t>1935)</a:t>
            </a:r>
          </a:p>
          <a:p>
            <a:r>
              <a:rPr lang="ja-JP" altLang="en-US"/>
              <a:t>　　　　　　　　　　　　　　　　シカゴＲＣ</a:t>
            </a:r>
            <a:endParaRPr lang="en-US" altLang="ja-JP"/>
          </a:p>
          <a:p>
            <a:endParaRPr lang="en-US" altLang="ja-JP"/>
          </a:p>
          <a:p>
            <a:r>
              <a:rPr lang="ja-JP" altLang="en-US"/>
              <a:t>　　　　　　　　　　　　　　　　ロータリーに奉仕</a:t>
            </a:r>
            <a:endParaRPr lang="en-US" altLang="ja-JP"/>
          </a:p>
          <a:p>
            <a:r>
              <a:rPr lang="ja-JP" altLang="en-US"/>
              <a:t>　　　　　　　　　　　　　　　　理念を提唱した人</a:t>
            </a:r>
          </a:p>
        </p:txBody>
      </p:sp>
      <p:pic>
        <p:nvPicPr>
          <p:cNvPr id="33795" name="Picture 2" descr="http://genryu.org/archives/contents2/files/jpg/27050103_thumb.jpg">
            <a:hlinkClick r:id="rId3"/>
          </p:cNvPr>
          <p:cNvPicPr>
            <a:picLocks noChangeAspect="1" noChangeArrowheads="1"/>
          </p:cNvPicPr>
          <p:nvPr/>
        </p:nvPicPr>
        <p:blipFill>
          <a:blip r:embed="rId4" cstate="print"/>
          <a:srcRect/>
          <a:stretch>
            <a:fillRect/>
          </a:stretch>
        </p:blipFill>
        <p:spPr bwMode="auto">
          <a:xfrm>
            <a:off x="395288" y="260350"/>
            <a:ext cx="4464050" cy="59769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タイトル 1"/>
          <p:cNvSpPr>
            <a:spLocks noGrp="1"/>
          </p:cNvSpPr>
          <p:nvPr>
            <p:ph type="title"/>
          </p:nvPr>
        </p:nvSpPr>
        <p:spPr/>
        <p:txBody>
          <a:bodyPr/>
          <a:lstStyle/>
          <a:p>
            <a:r>
              <a:rPr lang="ja-JP" altLang="en-US"/>
              <a:t>シェルドンの文書の特徴</a:t>
            </a:r>
          </a:p>
        </p:txBody>
      </p:sp>
      <p:sp>
        <p:nvSpPr>
          <p:cNvPr id="31746" name="コンテンツ プレースホルダ 2"/>
          <p:cNvSpPr>
            <a:spLocks noGrp="1"/>
          </p:cNvSpPr>
          <p:nvPr>
            <p:ph idx="1"/>
          </p:nvPr>
        </p:nvSpPr>
        <p:spPr>
          <a:xfrm>
            <a:off x="457200" y="1600200"/>
            <a:ext cx="8218488" cy="4852988"/>
          </a:xfrm>
        </p:spPr>
        <p:txBody>
          <a:bodyPr/>
          <a:lstStyle/>
          <a:p>
            <a:pPr>
              <a:buFont typeface="Arial" charset="0"/>
              <a:buNone/>
            </a:pPr>
            <a:r>
              <a:rPr lang="ja-JP" altLang="en-US" dirty="0"/>
              <a:t>　</a:t>
            </a:r>
            <a:r>
              <a:rPr lang="ja-JP" altLang="en-US" dirty="0">
                <a:solidFill>
                  <a:srgbClr val="FFFF00"/>
                </a:solidFill>
              </a:rPr>
              <a:t>①</a:t>
            </a:r>
            <a:r>
              <a:rPr lang="ja-JP" altLang="en-US" dirty="0"/>
              <a:t>　シェルドン自身は経営学として職業を</a:t>
            </a:r>
          </a:p>
          <a:p>
            <a:pPr>
              <a:buFont typeface="Arial" charset="0"/>
              <a:buNone/>
            </a:pPr>
            <a:r>
              <a:rPr lang="ja-JP" altLang="en-US" dirty="0"/>
              <a:t>　　　説いているので、宗教的要素を入れる</a:t>
            </a:r>
          </a:p>
          <a:p>
            <a:pPr>
              <a:buFont typeface="Arial" charset="0"/>
              <a:buNone/>
            </a:pPr>
            <a:r>
              <a:rPr lang="ja-JP" altLang="en-US" dirty="0"/>
              <a:t>　　　ことを殊更嫌い、彼の全ての文献を検索</a:t>
            </a:r>
          </a:p>
          <a:p>
            <a:pPr>
              <a:buFont typeface="Arial" charset="0"/>
              <a:buNone/>
            </a:pPr>
            <a:r>
              <a:rPr lang="ja-JP" altLang="en-US" dirty="0"/>
              <a:t>　　　しても、</a:t>
            </a:r>
            <a:r>
              <a:rPr lang="ja-JP" altLang="en-US" dirty="0">
                <a:solidFill>
                  <a:srgbClr val="FFFF99"/>
                </a:solidFill>
              </a:rPr>
              <a:t>神</a:t>
            </a:r>
            <a:r>
              <a:rPr lang="ja-JP" altLang="en-US" dirty="0"/>
              <a:t>を引き合いに出したり、</a:t>
            </a:r>
            <a:r>
              <a:rPr lang="ja-JP" altLang="en-US" dirty="0">
                <a:solidFill>
                  <a:srgbClr val="FFFF99"/>
                </a:solidFill>
              </a:rPr>
              <a:t>Ｇ</a:t>
            </a:r>
            <a:r>
              <a:rPr lang="en-US" altLang="ja-JP" dirty="0">
                <a:solidFill>
                  <a:srgbClr val="FFFF99"/>
                </a:solidFill>
              </a:rPr>
              <a:t>od</a:t>
            </a:r>
          </a:p>
          <a:p>
            <a:pPr>
              <a:buFont typeface="Arial" charset="0"/>
              <a:buNone/>
            </a:pPr>
            <a:r>
              <a:rPr lang="en-US" altLang="ja-JP" dirty="0"/>
              <a:t>        </a:t>
            </a:r>
            <a:r>
              <a:rPr lang="ja-JP" altLang="en-US" dirty="0"/>
              <a:t>という単語をあまり使っておりません。</a:t>
            </a:r>
          </a:p>
          <a:p>
            <a:pPr>
              <a:buFont typeface="Arial" charset="0"/>
              <a:buNone/>
            </a:pPr>
            <a:r>
              <a:rPr lang="ja-JP" altLang="en-US" dirty="0">
                <a:solidFill>
                  <a:srgbClr val="FFFF00"/>
                </a:solidFill>
              </a:rPr>
              <a:t>　②</a:t>
            </a:r>
            <a:r>
              <a:rPr lang="ja-JP" altLang="en-US" dirty="0"/>
              <a:t>　また</a:t>
            </a:r>
            <a:r>
              <a:rPr lang="en-US" altLang="ja-JP" dirty="0">
                <a:solidFill>
                  <a:srgbClr val="FFFF99"/>
                </a:solidFill>
              </a:rPr>
              <a:t>Vocation</a:t>
            </a:r>
            <a:r>
              <a:rPr lang="ja-JP" altLang="en-US" dirty="0">
                <a:solidFill>
                  <a:srgbClr val="FFFF99"/>
                </a:solidFill>
              </a:rPr>
              <a:t>（職業）</a:t>
            </a:r>
            <a:r>
              <a:rPr lang="ja-JP" altLang="en-US" dirty="0"/>
              <a:t>という言葉は一切</a:t>
            </a:r>
          </a:p>
          <a:p>
            <a:pPr>
              <a:buFont typeface="Arial" charset="0"/>
              <a:buNone/>
            </a:pPr>
            <a:r>
              <a:rPr lang="ja-JP" altLang="en-US" dirty="0"/>
              <a:t>　　　使わず、すべて </a:t>
            </a:r>
            <a:r>
              <a:rPr lang="en-US" altLang="ja-JP" dirty="0">
                <a:solidFill>
                  <a:srgbClr val="FFFF99"/>
                </a:solidFill>
              </a:rPr>
              <a:t>Occupation</a:t>
            </a:r>
            <a:r>
              <a:rPr lang="en-US" altLang="ja-JP" dirty="0"/>
              <a:t>(</a:t>
            </a:r>
            <a:r>
              <a:rPr lang="ja-JP" altLang="en-US" dirty="0"/>
              <a:t>職業）と</a:t>
            </a:r>
          </a:p>
          <a:p>
            <a:pPr>
              <a:buFont typeface="Arial" charset="0"/>
              <a:buNone/>
            </a:pPr>
            <a:r>
              <a:rPr lang="ja-JP" altLang="en-US" dirty="0"/>
              <a:t>　　　表現しているのが特徴。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745"/>
                                        </p:tgtEl>
                                        <p:attrNameLst>
                                          <p:attrName>style.visibility</p:attrName>
                                        </p:attrNameLst>
                                      </p:cBhvr>
                                      <p:to>
                                        <p:strVal val="visible"/>
                                      </p:to>
                                    </p:set>
                                    <p:anim calcmode="lin" valueType="num">
                                      <p:cBhvr>
                                        <p:cTn id="7" dur="2000" fill="hold"/>
                                        <p:tgtEl>
                                          <p:spTgt spid="31745"/>
                                        </p:tgtEl>
                                        <p:attrNameLst>
                                          <p:attrName>ppt_w</p:attrName>
                                        </p:attrNameLst>
                                      </p:cBhvr>
                                      <p:tavLst>
                                        <p:tav tm="0">
                                          <p:val>
                                            <p:fltVal val="0"/>
                                          </p:val>
                                        </p:tav>
                                        <p:tav tm="100000">
                                          <p:val>
                                            <p:strVal val="#ppt_w"/>
                                          </p:val>
                                        </p:tav>
                                      </p:tavLst>
                                    </p:anim>
                                    <p:anim calcmode="lin" valueType="num">
                                      <p:cBhvr>
                                        <p:cTn id="8" dur="2000" fill="hold"/>
                                        <p:tgtEl>
                                          <p:spTgt spid="31745"/>
                                        </p:tgtEl>
                                        <p:attrNameLst>
                                          <p:attrName>ppt_h</p:attrName>
                                        </p:attrNameLst>
                                      </p:cBhvr>
                                      <p:tavLst>
                                        <p:tav tm="0">
                                          <p:val>
                                            <p:fltVal val="0"/>
                                          </p:val>
                                        </p:tav>
                                        <p:tav tm="100000">
                                          <p:val>
                                            <p:strVal val="#ppt_h"/>
                                          </p:val>
                                        </p:tav>
                                      </p:tavLst>
                                    </p:anim>
                                    <p:animEffect transition="in" filter="fade">
                                      <p:cBhvr>
                                        <p:cTn id="9" dur="2000"/>
                                        <p:tgtEl>
                                          <p:spTgt spid="31745"/>
                                        </p:tgtEl>
                                      </p:cBhvr>
                                    </p:animEffect>
                                  </p:childTnLst>
                                </p:cTn>
                              </p:par>
                            </p:childTnLst>
                          </p:cTn>
                        </p:par>
                        <p:par>
                          <p:cTn id="10" fill="hold">
                            <p:stCondLst>
                              <p:cond delay="2000"/>
                            </p:stCondLst>
                            <p:childTnLst>
                              <p:par>
                                <p:cTn id="11" presetID="8" presetClass="entr" presetSubtype="32" fill="hold" grpId="0" nodeType="afterEffect">
                                  <p:stCondLst>
                                    <p:cond delay="0"/>
                                  </p:stCondLst>
                                  <p:childTnLst>
                                    <p:set>
                                      <p:cBhvr>
                                        <p:cTn id="12" dur="1" fill="hold">
                                          <p:stCondLst>
                                            <p:cond delay="0"/>
                                          </p:stCondLst>
                                        </p:cTn>
                                        <p:tgtEl>
                                          <p:spTgt spid="31746"/>
                                        </p:tgtEl>
                                        <p:attrNameLst>
                                          <p:attrName>style.visibility</p:attrName>
                                        </p:attrNameLst>
                                      </p:cBhvr>
                                      <p:to>
                                        <p:strVal val="visible"/>
                                      </p:to>
                                    </p:set>
                                    <p:animEffect transition="in" filter="diamond(out)">
                                      <p:cBhvr>
                                        <p:cTn id="13"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P spid="317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タイトル 1"/>
          <p:cNvSpPr>
            <a:spLocks noGrp="1"/>
          </p:cNvSpPr>
          <p:nvPr>
            <p:ph type="title"/>
          </p:nvPr>
        </p:nvSpPr>
        <p:spPr>
          <a:xfrm>
            <a:off x="457200" y="274638"/>
            <a:ext cx="8147050" cy="850900"/>
          </a:xfrm>
        </p:spPr>
        <p:txBody>
          <a:bodyPr/>
          <a:lstStyle/>
          <a:p>
            <a:r>
              <a:rPr lang="ja-JP" altLang="en-US"/>
              <a:t>シェルドンの奉仕理念は単純明快</a:t>
            </a:r>
          </a:p>
        </p:txBody>
      </p:sp>
      <p:sp>
        <p:nvSpPr>
          <p:cNvPr id="32770" name="コンテンツ プレースホルダ 2"/>
          <p:cNvSpPr>
            <a:spLocks noGrp="1"/>
          </p:cNvSpPr>
          <p:nvPr>
            <p:ph idx="1"/>
          </p:nvPr>
        </p:nvSpPr>
        <p:spPr>
          <a:xfrm>
            <a:off x="468313" y="1773238"/>
            <a:ext cx="8135937" cy="4679950"/>
          </a:xfrm>
        </p:spPr>
        <p:txBody>
          <a:bodyPr/>
          <a:lstStyle/>
          <a:p>
            <a:pPr>
              <a:buFont typeface="Arial" charset="0"/>
              <a:buNone/>
            </a:pPr>
            <a:r>
              <a:rPr lang="ja-JP" altLang="en-US"/>
              <a:t>①　事業を営んでいる限り、価値ある奉仕を</a:t>
            </a:r>
          </a:p>
          <a:p>
            <a:pPr>
              <a:buFont typeface="Arial" charset="0"/>
              <a:buNone/>
            </a:pPr>
            <a:r>
              <a:rPr lang="ja-JP" altLang="en-US"/>
              <a:t>　　　行なう必要があること。</a:t>
            </a:r>
          </a:p>
          <a:p>
            <a:pPr>
              <a:buFont typeface="Arial" charset="0"/>
              <a:buNone/>
            </a:pPr>
            <a:endParaRPr lang="en-US" altLang="ja-JP"/>
          </a:p>
          <a:p>
            <a:pPr>
              <a:buFont typeface="Arial" charset="0"/>
              <a:buNone/>
            </a:pPr>
            <a:r>
              <a:rPr lang="ja-JP" altLang="en-US"/>
              <a:t>②　奉仕を行なえば、正当な報酬が得られる</a:t>
            </a:r>
            <a:endParaRPr lang="en-US" altLang="ja-JP"/>
          </a:p>
          <a:p>
            <a:pPr>
              <a:buFont typeface="Arial" charset="0"/>
              <a:buNone/>
            </a:pPr>
            <a:r>
              <a:rPr lang="ja-JP" altLang="en-US"/>
              <a:t>　　　こと。</a:t>
            </a:r>
            <a:endParaRPr lang="en-US" altLang="ja-JP"/>
          </a:p>
          <a:p>
            <a:pPr>
              <a:buFont typeface="Arial" charset="0"/>
              <a:buNone/>
            </a:pPr>
            <a:endParaRPr lang="en-US" altLang="ja-JP"/>
          </a:p>
          <a:p>
            <a:pPr>
              <a:buFont typeface="Arial" charset="0"/>
              <a:buNone/>
            </a:pPr>
            <a:r>
              <a:rPr lang="ja-JP" altLang="en-US"/>
              <a:t>③　奉仕を行なう能力を開発して、その能力を</a:t>
            </a:r>
            <a:endParaRPr lang="en-US" altLang="ja-JP"/>
          </a:p>
          <a:p>
            <a:pPr>
              <a:buFont typeface="Arial" charset="0"/>
              <a:buNone/>
            </a:pPr>
            <a:r>
              <a:rPr lang="ja-JP" altLang="en-US"/>
              <a:t>　　　適用すること。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2769"/>
                                        </p:tgtEl>
                                        <p:attrNameLst>
                                          <p:attrName>style.visibility</p:attrName>
                                        </p:attrNameLst>
                                      </p:cBhvr>
                                      <p:to>
                                        <p:strVal val="visible"/>
                                      </p:to>
                                    </p:set>
                                    <p:anim calcmode="lin" valueType="num">
                                      <p:cBhvr>
                                        <p:cTn id="7" dur="1000" fill="hold"/>
                                        <p:tgtEl>
                                          <p:spTgt spid="32769"/>
                                        </p:tgtEl>
                                        <p:attrNameLst>
                                          <p:attrName>ppt_w</p:attrName>
                                        </p:attrNameLst>
                                      </p:cBhvr>
                                      <p:tavLst>
                                        <p:tav tm="0">
                                          <p:val>
                                            <p:fltVal val="0"/>
                                          </p:val>
                                        </p:tav>
                                        <p:tav tm="100000">
                                          <p:val>
                                            <p:strVal val="#ppt_w"/>
                                          </p:val>
                                        </p:tav>
                                      </p:tavLst>
                                    </p:anim>
                                    <p:anim calcmode="lin" valueType="num">
                                      <p:cBhvr>
                                        <p:cTn id="8" dur="1000" fill="hold"/>
                                        <p:tgtEl>
                                          <p:spTgt spid="32769"/>
                                        </p:tgtEl>
                                        <p:attrNameLst>
                                          <p:attrName>ppt_h</p:attrName>
                                        </p:attrNameLst>
                                      </p:cBhvr>
                                      <p:tavLst>
                                        <p:tav tm="0">
                                          <p:val>
                                            <p:fltVal val="0"/>
                                          </p:val>
                                        </p:tav>
                                        <p:tav tm="100000">
                                          <p:val>
                                            <p:strVal val="#ppt_h"/>
                                          </p:val>
                                        </p:tav>
                                      </p:tavLst>
                                    </p:anim>
                                    <p:animEffect transition="in" filter="fade">
                                      <p:cBhvr>
                                        <p:cTn id="9" dur="1000"/>
                                        <p:tgtEl>
                                          <p:spTgt spid="32769"/>
                                        </p:tgtEl>
                                      </p:cBhvr>
                                    </p:animEffect>
                                  </p:childTnLst>
                                </p:cTn>
                              </p:par>
                            </p:childTnLst>
                          </p:cTn>
                        </p:par>
                        <p:par>
                          <p:cTn id="10" fill="hold">
                            <p:stCondLst>
                              <p:cond delay="1000"/>
                            </p:stCondLst>
                            <p:childTnLst>
                              <p:par>
                                <p:cTn id="11" presetID="8" presetClass="entr" presetSubtype="32" fill="hold" grpId="0" nodeType="afterEffect">
                                  <p:stCondLst>
                                    <p:cond delay="0"/>
                                  </p:stCondLst>
                                  <p:childTnLst>
                                    <p:set>
                                      <p:cBhvr>
                                        <p:cTn id="12" dur="1" fill="hold">
                                          <p:stCondLst>
                                            <p:cond delay="0"/>
                                          </p:stCondLst>
                                        </p:cTn>
                                        <p:tgtEl>
                                          <p:spTgt spid="32770"/>
                                        </p:tgtEl>
                                        <p:attrNameLst>
                                          <p:attrName>style.visibility</p:attrName>
                                        </p:attrNameLst>
                                      </p:cBhvr>
                                      <p:to>
                                        <p:strVal val="visible"/>
                                      </p:to>
                                    </p:set>
                                    <p:animEffect transition="in" filter="diamond(out)">
                                      <p:cBhvr>
                                        <p:cTn id="13"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P spid="327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タイトル 1"/>
          <p:cNvSpPr>
            <a:spLocks noGrp="1"/>
          </p:cNvSpPr>
          <p:nvPr>
            <p:ph type="title"/>
          </p:nvPr>
        </p:nvSpPr>
        <p:spPr/>
        <p:txBody>
          <a:bodyPr/>
          <a:lstStyle/>
          <a:p>
            <a:r>
              <a:rPr lang="ja-JP" altLang="en-US" dirty="0"/>
              <a:t>シェルドンの奉仕理念は</a:t>
            </a:r>
          </a:p>
        </p:txBody>
      </p:sp>
      <p:sp>
        <p:nvSpPr>
          <p:cNvPr id="37890" name="コンテンツ プレースホルダ 2"/>
          <p:cNvSpPr>
            <a:spLocks noGrp="1"/>
          </p:cNvSpPr>
          <p:nvPr>
            <p:ph idx="1"/>
          </p:nvPr>
        </p:nvSpPr>
        <p:spPr>
          <a:xfrm>
            <a:off x="457200" y="1600200"/>
            <a:ext cx="8218488" cy="4997450"/>
          </a:xfrm>
        </p:spPr>
        <p:txBody>
          <a:bodyPr/>
          <a:lstStyle/>
          <a:p>
            <a:pPr>
              <a:buFont typeface="Arial" charset="0"/>
              <a:buNone/>
            </a:pPr>
            <a:r>
              <a:rPr lang="ja-JP" altLang="en-US" dirty="0"/>
              <a:t>　＊　健全な事業経営とは奉仕理念に基づいて</a:t>
            </a:r>
          </a:p>
          <a:p>
            <a:pPr>
              <a:buFont typeface="Arial" charset="0"/>
              <a:buNone/>
            </a:pPr>
            <a:r>
              <a:rPr lang="ja-JP" altLang="en-US" dirty="0"/>
              <a:t>　　　継続的な利益をもたらす常連客を確保</a:t>
            </a:r>
          </a:p>
          <a:p>
            <a:pPr>
              <a:buFont typeface="Arial" charset="0"/>
              <a:buNone/>
            </a:pPr>
            <a:r>
              <a:rPr lang="ja-JP" altLang="en-US" dirty="0"/>
              <a:t>　　　することです。</a:t>
            </a:r>
            <a:r>
              <a:rPr lang="ja-JP" altLang="en-US" b="1" dirty="0">
                <a:solidFill>
                  <a:srgbClr val="FFFF00"/>
                </a:solidFill>
              </a:rPr>
              <a:t>（リピーターを確保）</a:t>
            </a:r>
          </a:p>
          <a:p>
            <a:pPr>
              <a:buFont typeface="Arial" charset="0"/>
              <a:buNone/>
            </a:pPr>
            <a:endParaRPr lang="en-US" altLang="ja-JP" dirty="0"/>
          </a:p>
          <a:p>
            <a:pPr>
              <a:buFont typeface="Arial" charset="0"/>
              <a:buNone/>
            </a:pPr>
            <a:r>
              <a:rPr lang="ja-JP" altLang="en-US" dirty="0"/>
              <a:t>　＊　</a:t>
            </a:r>
            <a:r>
              <a:rPr lang="en-US" altLang="ja-JP" dirty="0"/>
              <a:t>Profit </a:t>
            </a:r>
            <a:r>
              <a:rPr lang="ja-JP" altLang="en-US" dirty="0"/>
              <a:t>とは奉仕を行った正当な報酬の</a:t>
            </a:r>
            <a:r>
              <a:rPr lang="ja-JP" altLang="en-US" dirty="0" err="1"/>
              <a:t>こ</a:t>
            </a:r>
            <a:endParaRPr lang="en-US" altLang="ja-JP" dirty="0"/>
          </a:p>
          <a:p>
            <a:pPr>
              <a:buFont typeface="Arial" charset="0"/>
              <a:buNone/>
            </a:pPr>
            <a:r>
              <a:rPr lang="en-US" altLang="ja-JP" dirty="0"/>
              <a:t>       </a:t>
            </a:r>
            <a:r>
              <a:rPr lang="ja-JP" altLang="en-US" dirty="0"/>
              <a:t>とです。</a:t>
            </a:r>
            <a:endParaRPr lang="en-US" altLang="ja-JP" dirty="0"/>
          </a:p>
          <a:p>
            <a:pPr>
              <a:buFont typeface="Arial" charset="0"/>
              <a:buNone/>
            </a:pPr>
            <a:r>
              <a:rPr lang="ja-JP" altLang="en-US" dirty="0"/>
              <a:t>　＊　奉仕という原因には必ず報酬という結果　　　</a:t>
            </a:r>
            <a:endParaRPr lang="en-US" altLang="ja-JP" dirty="0"/>
          </a:p>
          <a:p>
            <a:pPr>
              <a:buFont typeface="Arial" charset="0"/>
              <a:buNone/>
            </a:pPr>
            <a:r>
              <a:rPr lang="ja-JP" altLang="en-US" dirty="0"/>
              <a:t>　　　　が与えられます。</a:t>
            </a:r>
          </a:p>
          <a:p>
            <a:endParaRPr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シェルドンの奉仕の三角形</a:t>
            </a:r>
          </a:p>
        </p:txBody>
      </p:sp>
      <p:sp>
        <p:nvSpPr>
          <p:cNvPr id="3" name="コンテンツ プレースホルダ 2"/>
          <p:cNvSpPr>
            <a:spLocks noGrp="1"/>
          </p:cNvSpPr>
          <p:nvPr>
            <p:ph idx="1"/>
          </p:nvPr>
        </p:nvSpPr>
        <p:spPr/>
        <p:txBody>
          <a:bodyPr/>
          <a:lstStyle/>
          <a:p>
            <a:pPr>
              <a:buFont typeface="Arial" charset="0"/>
              <a:buNone/>
            </a:pPr>
            <a:endParaRPr lang="en-US" altLang="ja-JP"/>
          </a:p>
          <a:p>
            <a:pPr>
              <a:buFont typeface="Arial" charset="0"/>
              <a:buNone/>
            </a:pPr>
            <a:r>
              <a:rPr lang="ja-JP" altLang="en-US"/>
              <a:t>　この考えはシェルドンが考えたのではなく、</a:t>
            </a:r>
            <a:endParaRPr lang="en-US" altLang="ja-JP"/>
          </a:p>
          <a:p>
            <a:pPr>
              <a:buFont typeface="Arial" charset="0"/>
              <a:buNone/>
            </a:pPr>
            <a:endParaRPr lang="en-US" altLang="ja-JP"/>
          </a:p>
          <a:p>
            <a:pPr>
              <a:buFont typeface="Arial" charset="0"/>
              <a:buNone/>
            </a:pPr>
            <a:r>
              <a:rPr lang="ja-JP" altLang="en-US"/>
              <a:t>　インドの哲学者の</a:t>
            </a:r>
            <a:r>
              <a:rPr lang="ja-JP" altLang="en-US" b="1">
                <a:solidFill>
                  <a:srgbClr val="FFFF00"/>
                </a:solidFill>
              </a:rPr>
              <a:t>バガバン・ダス</a:t>
            </a:r>
            <a:r>
              <a:rPr lang="ja-JP" altLang="en-US"/>
              <a:t>の考えで</a:t>
            </a:r>
            <a:endParaRPr lang="en-US" altLang="ja-JP"/>
          </a:p>
          <a:p>
            <a:pPr>
              <a:buFont typeface="Arial" charset="0"/>
              <a:buNone/>
            </a:pPr>
            <a:endParaRPr lang="en-US" altLang="ja-JP"/>
          </a:p>
          <a:p>
            <a:pPr>
              <a:buFont typeface="Arial" charset="0"/>
              <a:buNone/>
            </a:pPr>
            <a:r>
              <a:rPr lang="ja-JP" altLang="en-US"/>
              <a:t>　シェルドンは東洋的思想に影響されている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par>
                          <p:cTn id="18" fill="hold">
                            <p:stCondLst>
                              <p:cond delay="5000"/>
                            </p:stCondLst>
                            <p:childTnLst>
                              <p:par>
                                <p:cTn id="19" presetID="10" presetClass="entr" presetSubtype="0" fill="hold" grpId="0"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363272" cy="2002234"/>
          </a:xfrm>
        </p:spPr>
        <p:txBody>
          <a:bodyPr/>
          <a:lstStyle/>
          <a:p>
            <a:r>
              <a:rPr lang="ja-JP" altLang="en-US" dirty="0">
                <a:solidFill>
                  <a:srgbClr val="FFFF00"/>
                </a:solidFill>
              </a:rPr>
              <a:t>ロータリーの奉仕理念</a:t>
            </a:r>
            <a:br>
              <a:rPr lang="en-US" altLang="ja-JP" dirty="0"/>
            </a:br>
            <a:r>
              <a:rPr lang="en-US" altLang="ja-JP" dirty="0"/>
              <a:t>(The ideal of service)</a:t>
            </a:r>
            <a:endParaRPr lang="ja-JP" altLang="en-US" dirty="0"/>
          </a:p>
        </p:txBody>
      </p:sp>
      <p:sp>
        <p:nvSpPr>
          <p:cNvPr id="3" name="コンテンツ プレースホルダ 2"/>
          <p:cNvSpPr>
            <a:spLocks noGrp="1"/>
          </p:cNvSpPr>
          <p:nvPr>
            <p:ph idx="1"/>
          </p:nvPr>
        </p:nvSpPr>
        <p:spPr>
          <a:xfrm>
            <a:off x="533400" y="1989138"/>
            <a:ext cx="8142288" cy="4183062"/>
          </a:xfrm>
        </p:spPr>
        <p:txBody>
          <a:bodyPr/>
          <a:lstStyle/>
          <a:p>
            <a:pPr>
              <a:buFontTx/>
              <a:buNone/>
            </a:pPr>
            <a:endParaRPr lang="en-US" altLang="ja-JP" dirty="0"/>
          </a:p>
          <a:p>
            <a:pPr algn="ctr">
              <a:buFontTx/>
              <a:buNone/>
            </a:pPr>
            <a:endParaRPr lang="en-US" altLang="ja-JP" dirty="0"/>
          </a:p>
          <a:p>
            <a:pPr algn="ctr">
              <a:buFontTx/>
              <a:buNone/>
            </a:pPr>
            <a:r>
              <a:rPr lang="ja-JP" altLang="en-US" dirty="0"/>
              <a:t>すなわち</a:t>
            </a:r>
            <a:r>
              <a:rPr lang="ja-JP" altLang="en-US" dirty="0">
                <a:solidFill>
                  <a:srgbClr val="FFFF00"/>
                </a:solidFill>
              </a:rPr>
              <a:t>奉仕の理想</a:t>
            </a:r>
            <a:r>
              <a:rPr lang="ja-JP" altLang="en-US" dirty="0"/>
              <a:t>（</a:t>
            </a:r>
            <a:r>
              <a:rPr lang="en-US" altLang="ja-JP" dirty="0"/>
              <a:t>The ideal of service)</a:t>
            </a:r>
            <a:r>
              <a:rPr lang="ja-JP" altLang="en-US" dirty="0" err="1"/>
              <a:t>には</a:t>
            </a:r>
            <a:endParaRPr lang="en-US" altLang="ja-JP" dirty="0"/>
          </a:p>
          <a:p>
            <a:pPr>
              <a:buFontTx/>
              <a:buNone/>
            </a:pPr>
            <a:endParaRPr lang="en-US" altLang="ja-JP" dirty="0"/>
          </a:p>
          <a:p>
            <a:pPr algn="ctr">
              <a:buFontTx/>
              <a:buNone/>
            </a:pPr>
            <a:r>
              <a:rPr lang="ja-JP" altLang="en-US" dirty="0"/>
              <a:t>２つのドキュメント</a:t>
            </a:r>
            <a:r>
              <a:rPr lang="en-US" altLang="ja-JP" dirty="0"/>
              <a:t>(</a:t>
            </a:r>
            <a:r>
              <a:rPr lang="ja-JP" altLang="en-US" dirty="0"/>
              <a:t>文書）がある</a:t>
            </a:r>
            <a:endParaRPr lang="en-US" altLang="ja-JP" dirty="0"/>
          </a:p>
          <a:p>
            <a:pPr>
              <a:buFontTx/>
              <a:buNone/>
            </a:pPr>
            <a:endParaRPr lang="en-US" altLang="ja-JP" dirty="0"/>
          </a:p>
          <a:p>
            <a:pPr algn="ctr">
              <a:buFontTx/>
              <a:buNone/>
            </a:pPr>
            <a:r>
              <a:rPr lang="ja-JP" altLang="en-US" dirty="0"/>
              <a:t>この理念を理解してロータリーを語ろう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タイトル 1"/>
          <p:cNvSpPr>
            <a:spLocks noGrp="1"/>
          </p:cNvSpPr>
          <p:nvPr>
            <p:ph type="title"/>
          </p:nvPr>
        </p:nvSpPr>
        <p:spPr/>
        <p:txBody>
          <a:bodyPr/>
          <a:lstStyle/>
          <a:p>
            <a:r>
              <a:rPr lang="ja-JP" altLang="en-US"/>
              <a:t>奉仕の三角形</a:t>
            </a:r>
          </a:p>
        </p:txBody>
      </p:sp>
      <p:sp>
        <p:nvSpPr>
          <p:cNvPr id="60418" name="コンテンツ プレースホルダ 2"/>
          <p:cNvSpPr>
            <a:spLocks noGrp="1"/>
          </p:cNvSpPr>
          <p:nvPr>
            <p:ph idx="1"/>
          </p:nvPr>
        </p:nvSpPr>
        <p:spPr>
          <a:xfrm>
            <a:off x="457200" y="1600200"/>
            <a:ext cx="8147050" cy="4852988"/>
          </a:xfrm>
        </p:spPr>
        <p:txBody>
          <a:bodyPr/>
          <a:lstStyle/>
          <a:p>
            <a:pPr>
              <a:buFont typeface="Arial" charset="0"/>
              <a:buNone/>
            </a:pPr>
            <a:r>
              <a:rPr lang="ja-JP" altLang="en-US"/>
              <a:t>　　　</a:t>
            </a:r>
            <a:endParaRPr lang="en-US" altLang="ja-JP"/>
          </a:p>
          <a:p>
            <a:pPr>
              <a:buFont typeface="Arial" charset="0"/>
              <a:buNone/>
            </a:pPr>
            <a:r>
              <a:rPr lang="ja-JP" altLang="en-US"/>
              <a:t>　　　　　　　　　　　　　　　　Ｓは奉仕</a:t>
            </a:r>
            <a:endParaRPr lang="en-US" altLang="ja-JP"/>
          </a:p>
          <a:p>
            <a:pPr>
              <a:buFont typeface="Arial" charset="0"/>
              <a:buNone/>
            </a:pPr>
            <a:r>
              <a:rPr lang="ja-JP" altLang="en-US"/>
              <a:t>　　　　　　　　　　　　　　　　Ｑ１は正しい質</a:t>
            </a:r>
            <a:endParaRPr lang="en-US" altLang="ja-JP"/>
          </a:p>
          <a:p>
            <a:pPr>
              <a:buFont typeface="Arial" charset="0"/>
              <a:buNone/>
            </a:pPr>
            <a:r>
              <a:rPr lang="ja-JP" altLang="en-US"/>
              <a:t>　</a:t>
            </a:r>
            <a:r>
              <a:rPr lang="en-US" altLang="ja-JP">
                <a:solidFill>
                  <a:srgbClr val="FFFF00"/>
                </a:solidFill>
              </a:rPr>
              <a:t>Q</a:t>
            </a:r>
            <a:r>
              <a:rPr lang="ja-JP" altLang="en-US">
                <a:solidFill>
                  <a:srgbClr val="FFFF00"/>
                </a:solidFill>
              </a:rPr>
              <a:t>１　</a:t>
            </a:r>
            <a:r>
              <a:rPr lang="ja-JP" altLang="en-US"/>
              <a:t>　　　　　　</a:t>
            </a:r>
            <a:r>
              <a:rPr lang="ja-JP" altLang="en-US">
                <a:solidFill>
                  <a:srgbClr val="FFFF00"/>
                </a:solidFill>
              </a:rPr>
              <a:t>Ｑ２</a:t>
            </a:r>
            <a:r>
              <a:rPr lang="ja-JP" altLang="en-US"/>
              <a:t>　</a:t>
            </a:r>
            <a:endParaRPr lang="en-US" altLang="ja-JP"/>
          </a:p>
          <a:p>
            <a:pPr>
              <a:buFont typeface="Arial" charset="0"/>
              <a:buNone/>
            </a:pPr>
            <a:r>
              <a:rPr lang="ja-JP" altLang="en-US"/>
              <a:t>　　　　　　　　　　　　　　　　Ｑ２は正しい量</a:t>
            </a:r>
            <a:endParaRPr lang="en-US" altLang="ja-JP"/>
          </a:p>
          <a:p>
            <a:pPr>
              <a:buFont typeface="Arial" charset="0"/>
              <a:buNone/>
            </a:pPr>
            <a:r>
              <a:rPr lang="ja-JP" altLang="en-US"/>
              <a:t>　　　　　　　　　　　　　　　　Ｍは管理状態</a:t>
            </a:r>
            <a:endParaRPr lang="en-US" altLang="ja-JP"/>
          </a:p>
          <a:p>
            <a:pPr>
              <a:buFont typeface="Arial" charset="0"/>
              <a:buNone/>
            </a:pPr>
            <a:endParaRPr lang="en-US" altLang="ja-JP"/>
          </a:p>
          <a:p>
            <a:pPr>
              <a:buFont typeface="Arial" charset="0"/>
              <a:buNone/>
            </a:pPr>
            <a:r>
              <a:rPr lang="en-US" altLang="ja-JP"/>
              <a:t>  </a:t>
            </a:r>
            <a:r>
              <a:rPr lang="ja-JP" altLang="en-US"/>
              <a:t>　　　　　</a:t>
            </a:r>
            <a:r>
              <a:rPr lang="ja-JP" altLang="en-US">
                <a:solidFill>
                  <a:srgbClr val="FFFF00"/>
                </a:solidFill>
              </a:rPr>
              <a:t>Ｍ</a:t>
            </a:r>
          </a:p>
        </p:txBody>
      </p:sp>
      <p:sp>
        <p:nvSpPr>
          <p:cNvPr id="4" name="二等辺三角形 3"/>
          <p:cNvSpPr/>
          <p:nvPr/>
        </p:nvSpPr>
        <p:spPr>
          <a:xfrm>
            <a:off x="611188" y="2852738"/>
            <a:ext cx="3168650" cy="2376487"/>
          </a:xfrm>
          <a:prstGeom prst="triangle">
            <a:avLst>
              <a:gd name="adj" fmla="val 4914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rgbClr val="FFFF00"/>
                </a:solidFill>
              </a:rPr>
              <a:t>Ｓ</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タイトル 1"/>
          <p:cNvSpPr>
            <a:spLocks noGrp="1"/>
          </p:cNvSpPr>
          <p:nvPr>
            <p:ph type="title"/>
          </p:nvPr>
        </p:nvSpPr>
        <p:spPr/>
        <p:txBody>
          <a:bodyPr/>
          <a:lstStyle/>
          <a:p>
            <a:r>
              <a:rPr lang="en-US" altLang="ja-JP" sz="4000"/>
              <a:t>1929</a:t>
            </a:r>
            <a:r>
              <a:rPr lang="ja-JP" altLang="en-US" sz="4000"/>
              <a:t>年の</a:t>
            </a:r>
            <a:r>
              <a:rPr lang="ja-JP" altLang="en-US" sz="4000">
                <a:solidFill>
                  <a:srgbClr val="FFFF00"/>
                </a:solidFill>
              </a:rPr>
              <a:t>奉仕の原則</a:t>
            </a:r>
            <a:r>
              <a:rPr lang="ja-JP" altLang="en-US" sz="4000"/>
              <a:t>と</a:t>
            </a:r>
            <a:r>
              <a:rPr lang="ja-JP" altLang="en-US" sz="4000">
                <a:solidFill>
                  <a:srgbClr val="FFC000"/>
                </a:solidFill>
              </a:rPr>
              <a:t>保全の法則</a:t>
            </a:r>
          </a:p>
        </p:txBody>
      </p:sp>
      <p:sp>
        <p:nvSpPr>
          <p:cNvPr id="39938" name="コンテンツ プレースホルダ 2"/>
          <p:cNvSpPr>
            <a:spLocks noGrp="1"/>
          </p:cNvSpPr>
          <p:nvPr>
            <p:ph idx="1"/>
          </p:nvPr>
        </p:nvSpPr>
        <p:spPr>
          <a:xfrm>
            <a:off x="468313" y="1916113"/>
            <a:ext cx="8424862" cy="4210050"/>
          </a:xfrm>
        </p:spPr>
        <p:txBody>
          <a:bodyPr/>
          <a:lstStyle/>
          <a:p>
            <a:pPr>
              <a:buFont typeface="Arial" charset="0"/>
              <a:buNone/>
            </a:pPr>
            <a:endParaRPr lang="en-US" altLang="ja-JP" dirty="0"/>
          </a:p>
          <a:p>
            <a:pPr>
              <a:buFont typeface="Arial" charset="0"/>
              <a:buNone/>
            </a:pPr>
            <a:r>
              <a:rPr lang="ja-JP" altLang="en-US" dirty="0"/>
              <a:t>　この本には従来から好んで使われていた</a:t>
            </a:r>
            <a:endParaRPr lang="en-US" altLang="ja-JP" dirty="0"/>
          </a:p>
          <a:p>
            <a:pPr>
              <a:buFont typeface="Arial" charset="0"/>
              <a:buNone/>
            </a:pPr>
            <a:r>
              <a:rPr lang="ja-JP" altLang="en-US" dirty="0"/>
              <a:t>　</a:t>
            </a:r>
            <a:r>
              <a:rPr lang="en-US" altLang="ja-JP" dirty="0"/>
              <a:t>He profits most who serves best</a:t>
            </a:r>
            <a:r>
              <a:rPr lang="ja-JP" altLang="en-US" dirty="0"/>
              <a:t>の代わりに</a:t>
            </a:r>
            <a:endParaRPr lang="en-US" altLang="ja-JP" dirty="0"/>
          </a:p>
          <a:p>
            <a:pPr>
              <a:buFont typeface="Arial" charset="0"/>
              <a:buNone/>
            </a:pPr>
            <a:r>
              <a:rPr lang="ja-JP" altLang="en-US" dirty="0"/>
              <a:t>　</a:t>
            </a:r>
            <a:r>
              <a:rPr lang="en-US" altLang="ja-JP" dirty="0"/>
              <a:t>He profits most who serves and conserves  best.</a:t>
            </a:r>
          </a:p>
          <a:p>
            <a:pPr>
              <a:buFont typeface="Arial" charset="0"/>
              <a:buNone/>
            </a:pPr>
            <a:r>
              <a:rPr lang="en-US" altLang="ja-JP" dirty="0"/>
              <a:t>  </a:t>
            </a:r>
            <a:r>
              <a:rPr lang="ja-JP" altLang="en-US" dirty="0"/>
              <a:t>というフレーズが使われており、</a:t>
            </a:r>
            <a:r>
              <a:rPr lang="en-US" altLang="ja-JP" dirty="0"/>
              <a:t>1929</a:t>
            </a:r>
            <a:r>
              <a:rPr lang="ja-JP" altLang="en-US" dirty="0"/>
              <a:t>年の世界</a:t>
            </a:r>
            <a:endParaRPr lang="en-US" altLang="ja-JP" dirty="0"/>
          </a:p>
          <a:p>
            <a:pPr>
              <a:buFont typeface="Arial" charset="0"/>
              <a:buNone/>
            </a:pPr>
            <a:r>
              <a:rPr lang="ja-JP" altLang="en-US" dirty="0"/>
              <a:t>　大恐慌の影響を受けてか、奉仕の必要性と</a:t>
            </a:r>
            <a:endParaRPr lang="en-US" altLang="ja-JP" dirty="0"/>
          </a:p>
          <a:p>
            <a:pPr>
              <a:buFont typeface="Arial" charset="0"/>
              <a:buNone/>
            </a:pPr>
            <a:r>
              <a:rPr lang="ja-JP" altLang="en-US" dirty="0"/>
              <a:t>　共に財産を保全する必要性が説かれている。</a:t>
            </a:r>
            <a:endParaRPr lang="en-US" altLang="ja-JP"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タイトル 1"/>
          <p:cNvSpPr>
            <a:spLocks noGrp="1"/>
          </p:cNvSpPr>
          <p:nvPr>
            <p:ph type="title"/>
          </p:nvPr>
        </p:nvSpPr>
        <p:spPr>
          <a:xfrm>
            <a:off x="457200" y="274638"/>
            <a:ext cx="8291513" cy="5891212"/>
          </a:xfrm>
        </p:spPr>
        <p:txBody>
          <a:bodyPr/>
          <a:lstStyle/>
          <a:p>
            <a:endParaRPr lang="ja-JP" altLang="en-US"/>
          </a:p>
        </p:txBody>
      </p:sp>
      <p:sp>
        <p:nvSpPr>
          <p:cNvPr id="41986" name="コンテンツ プレースホルダ 2"/>
          <p:cNvSpPr>
            <a:spLocks noGrp="1"/>
          </p:cNvSpPr>
          <p:nvPr>
            <p:ph idx="1"/>
          </p:nvPr>
        </p:nvSpPr>
        <p:spPr/>
        <p:txBody>
          <a:bodyPr/>
          <a:lstStyle/>
          <a:p>
            <a:r>
              <a:rPr lang="ja-JP" altLang="en-US" dirty="0"/>
              <a:t>　　　　　　　　　　　　　　　</a:t>
            </a:r>
            <a:r>
              <a:rPr lang="ja-JP" altLang="en-US" b="1" dirty="0">
                <a:solidFill>
                  <a:srgbClr val="FFFF00"/>
                </a:solidFill>
              </a:rPr>
              <a:t>　ポール・ハリス</a:t>
            </a:r>
            <a:endParaRPr lang="en-US" altLang="ja-JP" b="1" dirty="0">
              <a:solidFill>
                <a:srgbClr val="FFFF00"/>
              </a:solidFill>
            </a:endParaRPr>
          </a:p>
          <a:p>
            <a:endParaRPr lang="en-US" altLang="ja-JP" dirty="0"/>
          </a:p>
          <a:p>
            <a:r>
              <a:rPr lang="ja-JP" altLang="en-US" dirty="0"/>
              <a:t>　　　　　　　　　　　　　　　１８６８～１９４７</a:t>
            </a:r>
            <a:endParaRPr lang="en-US" altLang="ja-JP" dirty="0"/>
          </a:p>
          <a:p>
            <a:endParaRPr lang="en-US" altLang="ja-JP" dirty="0"/>
          </a:p>
          <a:p>
            <a:endParaRPr lang="en-US" altLang="ja-JP" dirty="0"/>
          </a:p>
          <a:p>
            <a:r>
              <a:rPr lang="ja-JP" altLang="en-US" dirty="0"/>
              <a:t>　　　　　　　　　　　　　　　ロータリーの創始者</a:t>
            </a:r>
            <a:endParaRPr lang="en-US" altLang="ja-JP" dirty="0"/>
          </a:p>
          <a:p>
            <a:r>
              <a:rPr lang="ja-JP" altLang="en-US" dirty="0"/>
              <a:t>　　　　　　　　　　　　　　　　　　シカゴＲＣ　　　　</a:t>
            </a:r>
          </a:p>
        </p:txBody>
      </p:sp>
      <p:pic>
        <p:nvPicPr>
          <p:cNvPr id="41987" name="Picture 2" descr="http://genryu.org/archives/contents2/files/jpg/27019912_thumb.jpg">
            <a:hlinkClick r:id="rId2"/>
          </p:cNvPr>
          <p:cNvPicPr>
            <a:picLocks noChangeAspect="1" noChangeArrowheads="1"/>
          </p:cNvPicPr>
          <p:nvPr/>
        </p:nvPicPr>
        <p:blipFill>
          <a:blip r:embed="rId3" cstate="print"/>
          <a:srcRect/>
          <a:stretch>
            <a:fillRect/>
          </a:stretch>
        </p:blipFill>
        <p:spPr bwMode="auto">
          <a:xfrm>
            <a:off x="468313" y="219075"/>
            <a:ext cx="3959225" cy="60150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3911" name="Picture 7" descr="ユニティ・ビル"/>
          <p:cNvPicPr>
            <a:picLocks noChangeAspect="1" noChangeArrowheads="1"/>
          </p:cNvPicPr>
          <p:nvPr/>
        </p:nvPicPr>
        <p:blipFill>
          <a:blip r:embed="rId3" cstate="print"/>
          <a:srcRect/>
          <a:stretch>
            <a:fillRect/>
          </a:stretch>
        </p:blipFill>
        <p:spPr bwMode="auto">
          <a:xfrm>
            <a:off x="152400" y="304800"/>
            <a:ext cx="3959225" cy="5486400"/>
          </a:xfrm>
          <a:prstGeom prst="rect">
            <a:avLst/>
          </a:prstGeom>
          <a:noFill/>
          <a:ln w="9525">
            <a:noFill/>
            <a:miter lim="800000"/>
            <a:headEnd/>
            <a:tailEnd/>
          </a:ln>
        </p:spPr>
      </p:pic>
      <p:sp>
        <p:nvSpPr>
          <p:cNvPr id="123910" name="Text Box 6"/>
          <p:cNvSpPr txBox="1">
            <a:spLocks noChangeArrowheads="1"/>
          </p:cNvSpPr>
          <p:nvPr/>
        </p:nvSpPr>
        <p:spPr bwMode="auto">
          <a:xfrm>
            <a:off x="0" y="6021288"/>
            <a:ext cx="9144000" cy="584775"/>
          </a:xfrm>
          <a:prstGeom prst="rect">
            <a:avLst/>
          </a:prstGeom>
          <a:noFill/>
          <a:ln w="9525">
            <a:noFill/>
            <a:miter lim="800000"/>
            <a:headEnd/>
            <a:tailEnd/>
          </a:ln>
        </p:spPr>
        <p:txBody>
          <a:bodyPr wrap="square">
            <a:spAutoFit/>
          </a:bodyPr>
          <a:lstStyle/>
          <a:p>
            <a:pPr>
              <a:spcBef>
                <a:spcPct val="50000"/>
              </a:spcBef>
            </a:pPr>
            <a:r>
              <a:rPr lang="ja-JP" altLang="en-US" sz="3200" dirty="0">
                <a:solidFill>
                  <a:srgbClr val="FFFFCC"/>
                </a:solidFill>
                <a:latin typeface="ＭＳ Ｐゴシック" charset="-128"/>
              </a:rPr>
              <a:t> シカゴ市ディアボーン街</a:t>
            </a:r>
            <a:r>
              <a:rPr lang="en-US" altLang="ja-JP" sz="3200" dirty="0">
                <a:solidFill>
                  <a:srgbClr val="FFFFCC"/>
                </a:solidFill>
                <a:latin typeface="ＭＳ Ｐゴシック" charset="-128"/>
              </a:rPr>
              <a:t>127.N </a:t>
            </a:r>
            <a:r>
              <a:rPr lang="ja-JP" altLang="en-US" sz="3200" dirty="0">
                <a:solidFill>
                  <a:srgbClr val="FFFFCC"/>
                </a:solidFill>
                <a:latin typeface="ＭＳ Ｐゴシック" charset="-128"/>
              </a:rPr>
              <a:t>ユニティビル　</a:t>
            </a:r>
            <a:r>
              <a:rPr lang="en-US" altLang="ja-JP" sz="3200" dirty="0">
                <a:solidFill>
                  <a:srgbClr val="FFFFCC"/>
                </a:solidFill>
                <a:latin typeface="ＭＳ Ｐゴシック" charset="-128"/>
              </a:rPr>
              <a:t>711</a:t>
            </a:r>
            <a:r>
              <a:rPr lang="ja-JP" altLang="en-US" sz="3200" dirty="0">
                <a:solidFill>
                  <a:srgbClr val="FFFFCC"/>
                </a:solidFill>
                <a:latin typeface="ＭＳ Ｐゴシック" charset="-128"/>
              </a:rPr>
              <a:t>号</a:t>
            </a:r>
            <a:endParaRPr lang="ja-JP" altLang="en-US" sz="3600" dirty="0">
              <a:solidFill>
                <a:srgbClr val="FFFFCC"/>
              </a:solidFill>
              <a:latin typeface="Calibri" pitchFamily="34" charset="0"/>
            </a:endParaRPr>
          </a:p>
        </p:txBody>
      </p:sp>
      <p:pic>
        <p:nvPicPr>
          <p:cNvPr id="123912" name="Picture 8" descr="711号室ドア"/>
          <p:cNvPicPr>
            <a:picLocks noChangeAspect="1" noChangeArrowheads="1"/>
          </p:cNvPicPr>
          <p:nvPr/>
        </p:nvPicPr>
        <p:blipFill>
          <a:blip r:embed="rId4" cstate="print"/>
          <a:srcRect/>
          <a:stretch>
            <a:fillRect/>
          </a:stretch>
        </p:blipFill>
        <p:spPr bwMode="auto">
          <a:xfrm>
            <a:off x="4343400" y="2405063"/>
            <a:ext cx="4648200" cy="3354387"/>
          </a:xfrm>
          <a:prstGeom prst="rect">
            <a:avLst/>
          </a:prstGeom>
          <a:noFill/>
          <a:ln w="9525">
            <a:noFill/>
            <a:miter lim="800000"/>
            <a:headEnd/>
            <a:tailEnd/>
          </a:ln>
        </p:spPr>
      </p:pic>
      <p:sp>
        <p:nvSpPr>
          <p:cNvPr id="123915" name="Rectangle 11"/>
          <p:cNvSpPr>
            <a:spLocks noChangeArrowheads="1"/>
          </p:cNvSpPr>
          <p:nvPr/>
        </p:nvSpPr>
        <p:spPr bwMode="auto">
          <a:xfrm>
            <a:off x="4502150" y="862013"/>
            <a:ext cx="4171950" cy="1190625"/>
          </a:xfrm>
          <a:prstGeom prst="rect">
            <a:avLst/>
          </a:prstGeom>
          <a:noFill/>
          <a:ln w="9525">
            <a:noFill/>
            <a:miter lim="800000"/>
            <a:headEnd/>
            <a:tailEnd/>
          </a:ln>
        </p:spPr>
        <p:txBody>
          <a:bodyPr wrap="none">
            <a:spAutoFit/>
          </a:bodyPr>
          <a:lstStyle/>
          <a:p>
            <a:r>
              <a:rPr lang="ja-JP" altLang="en-US" sz="3600">
                <a:solidFill>
                  <a:srgbClr val="FFFFCC"/>
                </a:solidFill>
                <a:latin typeface="ＭＳ Ｐゴシック" charset="-128"/>
              </a:rPr>
              <a:t>ガスターバス・ロアの</a:t>
            </a:r>
          </a:p>
          <a:p>
            <a:r>
              <a:rPr lang="ja-JP" altLang="en-US" sz="3600">
                <a:solidFill>
                  <a:srgbClr val="FFFFCC"/>
                </a:solidFill>
                <a:latin typeface="ＭＳ Ｐゴシック" charset="-128"/>
              </a:rPr>
              <a:t>事務所の扉</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3911"/>
                                        </p:tgtEl>
                                        <p:attrNameLst>
                                          <p:attrName>style.visibility</p:attrName>
                                        </p:attrNameLst>
                                      </p:cBhvr>
                                      <p:to>
                                        <p:strVal val="visible"/>
                                      </p:to>
                                    </p:set>
                                    <p:animEffect transition="in" filter="fade">
                                      <p:cBhvr>
                                        <p:cTn id="7" dur="2000"/>
                                        <p:tgtEl>
                                          <p:spTgt spid="123911"/>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23915"/>
                                        </p:tgtEl>
                                        <p:attrNameLst>
                                          <p:attrName>style.visibility</p:attrName>
                                        </p:attrNameLst>
                                      </p:cBhvr>
                                      <p:to>
                                        <p:strVal val="visible"/>
                                      </p:to>
                                    </p:set>
                                    <p:animEffect transition="in" filter="diamond(in)">
                                      <p:cBhvr>
                                        <p:cTn id="11" dur="2000"/>
                                        <p:tgtEl>
                                          <p:spTgt spid="12391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23912"/>
                                        </p:tgtEl>
                                        <p:attrNameLst>
                                          <p:attrName>style.visibility</p:attrName>
                                        </p:attrNameLst>
                                      </p:cBhvr>
                                      <p:to>
                                        <p:strVal val="visible"/>
                                      </p:to>
                                    </p:set>
                                    <p:animEffect transition="in" filter="fade">
                                      <p:cBhvr>
                                        <p:cTn id="15" dur="2000"/>
                                        <p:tgtEl>
                                          <p:spTgt spid="123912"/>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123910"/>
                                        </p:tgtEl>
                                        <p:attrNameLst>
                                          <p:attrName>style.visibility</p:attrName>
                                        </p:attrNameLst>
                                      </p:cBhvr>
                                      <p:to>
                                        <p:strVal val="visible"/>
                                      </p:to>
                                    </p:set>
                                    <p:animEffect transition="in" filter="diamond(in)">
                                      <p:cBhvr>
                                        <p:cTn id="19" dur="2000"/>
                                        <p:tgtEl>
                                          <p:spTgt spid="123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0" grpId="0"/>
      <p:bldP spid="12391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3" name="Picture 4" descr="IMG_0028"/>
          <p:cNvPicPr>
            <a:picLocks noChangeAspect="1" noChangeArrowheads="1"/>
          </p:cNvPicPr>
          <p:nvPr/>
        </p:nvPicPr>
        <p:blipFill>
          <a:blip r:embed="rId3" cstate="print"/>
          <a:srcRect/>
          <a:stretch>
            <a:fillRect/>
          </a:stretch>
        </p:blipFill>
        <p:spPr bwMode="auto">
          <a:xfrm>
            <a:off x="-630238" y="-471488"/>
            <a:ext cx="10404476" cy="78025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ja-JP" altLang="en-US" sz="4000" b="1">
                <a:solidFill>
                  <a:srgbClr val="FFFF00"/>
                </a:solidFill>
              </a:rPr>
              <a:t>ロータリーの全ての活動に</a:t>
            </a:r>
            <a:br>
              <a:rPr lang="ja-JP" altLang="en-US" sz="4000" b="1">
                <a:solidFill>
                  <a:srgbClr val="FFFF00"/>
                </a:solidFill>
              </a:rPr>
            </a:br>
            <a:r>
              <a:rPr lang="ja-JP" altLang="en-US" sz="4000" b="1">
                <a:solidFill>
                  <a:srgbClr val="FFFF00"/>
                </a:solidFill>
              </a:rPr>
              <a:t>　　　　　　　　　　　　　　関わる指針</a:t>
            </a:r>
          </a:p>
        </p:txBody>
      </p:sp>
      <p:sp>
        <p:nvSpPr>
          <p:cNvPr id="99331" name="Rectangle 3"/>
          <p:cNvSpPr>
            <a:spLocks noGrp="1" noChangeArrowheads="1"/>
          </p:cNvSpPr>
          <p:nvPr>
            <p:ph idx="1"/>
          </p:nvPr>
        </p:nvSpPr>
        <p:spPr/>
        <p:txBody>
          <a:bodyPr/>
          <a:lstStyle/>
          <a:p>
            <a:pPr>
              <a:buFontTx/>
              <a:buNone/>
            </a:pPr>
            <a:r>
              <a:rPr lang="ja-JP" altLang="en-US"/>
              <a:t>これは</a:t>
            </a:r>
            <a:r>
              <a:rPr lang="ja-JP" altLang="en-US">
                <a:solidFill>
                  <a:srgbClr val="FFC000"/>
                </a:solidFill>
              </a:rPr>
              <a:t>決議２３－３４</a:t>
            </a:r>
            <a:r>
              <a:rPr lang="ja-JP" altLang="en-US"/>
              <a:t>のことでロータリーの</a:t>
            </a:r>
          </a:p>
          <a:p>
            <a:pPr>
              <a:buFontTx/>
              <a:buNone/>
            </a:pPr>
            <a:r>
              <a:rPr lang="ja-JP" altLang="en-US"/>
              <a:t>　　奉仕理念を確定した唯一のドキュメント</a:t>
            </a:r>
          </a:p>
          <a:p>
            <a:pPr>
              <a:buFontTx/>
              <a:buNone/>
            </a:pPr>
            <a:endParaRPr lang="ja-JP" altLang="en-US"/>
          </a:p>
          <a:p>
            <a:pPr>
              <a:buFontTx/>
              <a:buNone/>
            </a:pPr>
            <a:r>
              <a:rPr lang="ja-JP" altLang="en-US"/>
              <a:t>　　第</a:t>
            </a:r>
            <a:r>
              <a:rPr lang="en-US" altLang="ja-JP"/>
              <a:t>1</a:t>
            </a:r>
            <a:r>
              <a:rPr lang="ja-JP" altLang="en-US"/>
              <a:t>条に　ロータリーの２つの奉仕理念</a:t>
            </a:r>
          </a:p>
          <a:p>
            <a:pPr>
              <a:buFontTx/>
              <a:buNone/>
            </a:pPr>
            <a:r>
              <a:rPr lang="ja-JP" altLang="en-US"/>
              <a:t>　　　　</a:t>
            </a:r>
            <a:r>
              <a:rPr lang="en-US" altLang="ja-JP"/>
              <a:t>Service above self</a:t>
            </a:r>
            <a:r>
              <a:rPr lang="ja-JP" altLang="en-US"/>
              <a:t>　と</a:t>
            </a:r>
          </a:p>
          <a:p>
            <a:pPr>
              <a:buFontTx/>
              <a:buNone/>
            </a:pPr>
            <a:r>
              <a:rPr lang="ja-JP" altLang="en-US"/>
              <a:t>      </a:t>
            </a:r>
            <a:r>
              <a:rPr lang="en-US" altLang="ja-JP"/>
              <a:t>He profits most who serves best </a:t>
            </a:r>
            <a:r>
              <a:rPr lang="ja-JP" altLang="en-US"/>
              <a:t>がある　</a:t>
            </a:r>
          </a:p>
          <a:p>
            <a:pPr>
              <a:buFontTx/>
              <a:buNone/>
            </a:pPr>
            <a:endParaRPr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fade">
                                      <p:cBhvr>
                                        <p:cTn id="7" dur="2000"/>
                                        <p:tgtEl>
                                          <p:spTgt spid="9933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9331">
                                            <p:txEl>
                                              <p:pRg st="0" end="0"/>
                                            </p:txEl>
                                          </p:spTgt>
                                        </p:tgtEl>
                                        <p:attrNameLst>
                                          <p:attrName>style.visibility</p:attrName>
                                        </p:attrNameLst>
                                      </p:cBhvr>
                                      <p:to>
                                        <p:strVal val="visible"/>
                                      </p:to>
                                    </p:set>
                                    <p:animEffect transition="in" filter="fade">
                                      <p:cBhvr>
                                        <p:cTn id="11" dur="2000"/>
                                        <p:tgtEl>
                                          <p:spTgt spid="99331">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9331">
                                            <p:txEl>
                                              <p:pRg st="1" end="1"/>
                                            </p:txEl>
                                          </p:spTgt>
                                        </p:tgtEl>
                                        <p:attrNameLst>
                                          <p:attrName>style.visibility</p:attrName>
                                        </p:attrNameLst>
                                      </p:cBhvr>
                                      <p:to>
                                        <p:strVal val="visible"/>
                                      </p:to>
                                    </p:set>
                                    <p:animEffect transition="in" filter="fade">
                                      <p:cBhvr>
                                        <p:cTn id="15" dur="2000"/>
                                        <p:tgtEl>
                                          <p:spTgt spid="99331">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animEffect transition="in" filter="fade">
                                      <p:cBhvr>
                                        <p:cTn id="19" dur="2000"/>
                                        <p:tgtEl>
                                          <p:spTgt spid="99331">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99331">
                                            <p:txEl>
                                              <p:pRg st="4" end="4"/>
                                            </p:txEl>
                                          </p:spTgt>
                                        </p:tgtEl>
                                        <p:attrNameLst>
                                          <p:attrName>style.visibility</p:attrName>
                                        </p:attrNameLst>
                                      </p:cBhvr>
                                      <p:to>
                                        <p:strVal val="visible"/>
                                      </p:to>
                                    </p:set>
                                    <p:animEffect transition="in" filter="fade">
                                      <p:cBhvr>
                                        <p:cTn id="23" dur="2000"/>
                                        <p:tgtEl>
                                          <p:spTgt spid="99331">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99331">
                                            <p:txEl>
                                              <p:pRg st="5" end="5"/>
                                            </p:txEl>
                                          </p:spTgt>
                                        </p:tgtEl>
                                        <p:attrNameLst>
                                          <p:attrName>style.visibility</p:attrName>
                                        </p:attrNameLst>
                                      </p:cBhvr>
                                      <p:to>
                                        <p:strVal val="visible"/>
                                      </p:to>
                                    </p:set>
                                    <p:animEffect transition="in" filter="fade">
                                      <p:cBhvr>
                                        <p:cTn id="27" dur="2000"/>
                                        <p:tgtEl>
                                          <p:spTgt spid="993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b="1"/>
              <a:t>決議２３－３４の第</a:t>
            </a:r>
            <a:r>
              <a:rPr lang="en-US" altLang="ja-JP" sz="4000" b="1"/>
              <a:t>4</a:t>
            </a:r>
            <a:r>
              <a:rPr lang="ja-JP" altLang="en-US" sz="4000" b="1"/>
              <a:t>項に</a:t>
            </a:r>
          </a:p>
        </p:txBody>
      </p:sp>
      <p:sp>
        <p:nvSpPr>
          <p:cNvPr id="3" name="コンテンツ プレースホルダ 2"/>
          <p:cNvSpPr>
            <a:spLocks noGrp="1"/>
          </p:cNvSpPr>
          <p:nvPr>
            <p:ph idx="1"/>
          </p:nvPr>
        </p:nvSpPr>
        <p:spPr/>
        <p:txBody>
          <a:bodyPr/>
          <a:lstStyle/>
          <a:p>
            <a:pPr>
              <a:buFontTx/>
              <a:buNone/>
            </a:pPr>
            <a:r>
              <a:rPr lang="ja-JP" altLang="en-US" b="1">
                <a:solidFill>
                  <a:srgbClr val="FFFF00"/>
                </a:solidFill>
              </a:rPr>
              <a:t>　奉仕するものは行動しなければならない</a:t>
            </a:r>
            <a:r>
              <a:rPr lang="ja-JP" altLang="en-US"/>
              <a:t>。従って、ロータリーとは単なる</a:t>
            </a:r>
            <a:endParaRPr lang="en-US" altLang="ja-JP"/>
          </a:p>
          <a:p>
            <a:pPr>
              <a:buFontTx/>
              <a:buNone/>
            </a:pPr>
            <a:r>
              <a:rPr lang="ja-JP" altLang="en-US"/>
              <a:t>　心構えのことをいうのではなく、また、ロータリーの哲学も単に主観的な</a:t>
            </a:r>
            <a:endParaRPr lang="en-US" altLang="ja-JP"/>
          </a:p>
          <a:p>
            <a:pPr>
              <a:buFontTx/>
              <a:buNone/>
            </a:pPr>
            <a:r>
              <a:rPr lang="ja-JP" altLang="en-US"/>
              <a:t>　ものであってはならず、それを客観的な行動に表さなければならない。そして、ロータリアン個人もロータリークラブも</a:t>
            </a:r>
            <a:r>
              <a:rPr lang="ja-JP" altLang="en-US" b="1">
                <a:solidFill>
                  <a:srgbClr val="FFFF00"/>
                </a:solidFill>
              </a:rPr>
              <a:t>奉仕の理論を実践に</a:t>
            </a:r>
            <a:r>
              <a:rPr lang="ja-JP" altLang="en-US"/>
              <a:t>移さなければならない。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ja-JP" altLang="en-US" sz="2800" dirty="0"/>
              <a:t>　決議２３</a:t>
            </a:r>
            <a:r>
              <a:rPr lang="en-US" altLang="ja-JP" sz="2800" dirty="0"/>
              <a:t>-34</a:t>
            </a:r>
            <a:r>
              <a:rPr lang="ja-JP" altLang="en-US" sz="2800" dirty="0"/>
              <a:t>の第２項に個々人の奉仕と集団の奉仕</a:t>
            </a:r>
          </a:p>
        </p:txBody>
      </p:sp>
      <p:sp>
        <p:nvSpPr>
          <p:cNvPr id="3" name="コンテンツ プレースホルダ 2"/>
          <p:cNvSpPr>
            <a:spLocks noGrp="1"/>
          </p:cNvSpPr>
          <p:nvPr>
            <p:ph idx="1"/>
          </p:nvPr>
        </p:nvSpPr>
        <p:spPr>
          <a:xfrm>
            <a:off x="250825" y="1844675"/>
            <a:ext cx="8642350" cy="4679950"/>
          </a:xfrm>
        </p:spPr>
        <p:txBody>
          <a:bodyPr/>
          <a:lstStyle/>
          <a:p>
            <a:pPr eaLnBrk="1" hangingPunct="1">
              <a:buFontTx/>
              <a:buNone/>
              <a:defRPr/>
            </a:pPr>
            <a:endParaRPr lang="en-US" altLang="ja-JP" dirty="0"/>
          </a:p>
          <a:p>
            <a:pPr eaLnBrk="1" hangingPunct="1">
              <a:buFontTx/>
              <a:buNone/>
              <a:defRPr/>
            </a:pPr>
            <a:r>
              <a:rPr lang="en-US" altLang="ja-JP" dirty="0"/>
              <a:t>   and fourth, </a:t>
            </a:r>
            <a:r>
              <a:rPr lang="en-US" altLang="ja-JP" dirty="0">
                <a:solidFill>
                  <a:srgbClr val="FFFF00"/>
                </a:solidFill>
              </a:rPr>
              <a:t>individually</a:t>
            </a:r>
            <a:r>
              <a:rPr lang="en-US" altLang="ja-JP" dirty="0"/>
              <a:t> and </a:t>
            </a:r>
            <a:r>
              <a:rPr lang="en-US" altLang="ja-JP" dirty="0">
                <a:solidFill>
                  <a:srgbClr val="FFFF00"/>
                </a:solidFill>
              </a:rPr>
              <a:t>collectively</a:t>
            </a:r>
            <a:r>
              <a:rPr lang="en-US" altLang="ja-JP" dirty="0"/>
              <a:t>,</a:t>
            </a:r>
          </a:p>
          <a:p>
            <a:pPr eaLnBrk="1" hangingPunct="1">
              <a:buFontTx/>
              <a:buNone/>
              <a:defRPr/>
            </a:pPr>
            <a:r>
              <a:rPr lang="en-US" altLang="ja-JP" dirty="0"/>
              <a:t>  by active precept and example, to stimulate</a:t>
            </a:r>
          </a:p>
          <a:p>
            <a:pPr eaLnBrk="1" hangingPunct="1">
              <a:buFontTx/>
              <a:buNone/>
              <a:defRPr/>
            </a:pPr>
            <a:r>
              <a:rPr lang="en-US" altLang="ja-JP" dirty="0"/>
              <a:t>  its acceptance both in theory and practice</a:t>
            </a:r>
          </a:p>
          <a:p>
            <a:pPr eaLnBrk="1" hangingPunct="1">
              <a:buFontTx/>
              <a:buNone/>
              <a:defRPr/>
            </a:pPr>
            <a:r>
              <a:rPr lang="en-US" altLang="ja-JP" dirty="0"/>
              <a:t>  by all non-Rotarians as well as by all</a:t>
            </a:r>
          </a:p>
          <a:p>
            <a:pPr eaLnBrk="1" hangingPunct="1">
              <a:buFontTx/>
              <a:buNone/>
              <a:defRPr/>
            </a:pPr>
            <a:r>
              <a:rPr lang="en-US" altLang="ja-JP" dirty="0"/>
              <a:t>  Rotarians. </a:t>
            </a:r>
            <a:endParaRPr lang="ja-JP" altLang="en-US" dirty="0"/>
          </a:p>
        </p:txBody>
      </p:sp>
    </p:spTree>
    <p:extLst>
      <p:ext uri="{BB962C8B-B14F-4D97-AF65-F5344CB8AC3E}">
        <p14:creationId xmlns:p14="http://schemas.microsoft.com/office/powerpoint/2010/main" val="2131426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288" y="333375"/>
            <a:ext cx="8229600" cy="1384300"/>
          </a:xfrm>
        </p:spPr>
        <p:txBody>
          <a:bodyPr/>
          <a:lstStyle/>
          <a:p>
            <a:pPr algn="ctr" eaLnBrk="1" hangingPunct="1">
              <a:defRPr/>
            </a:pPr>
            <a:r>
              <a:rPr lang="ja-JP" altLang="en-US" sz="4000" dirty="0"/>
              <a:t>この１９年間の私の</a:t>
            </a:r>
            <a:r>
              <a:rPr lang="en-US" altLang="ja-JP" sz="4000" dirty="0"/>
              <a:t>WCS</a:t>
            </a:r>
            <a:r>
              <a:rPr lang="ja-JP" altLang="en-US" sz="4000" dirty="0"/>
              <a:t>活動</a:t>
            </a:r>
          </a:p>
        </p:txBody>
      </p:sp>
      <p:sp>
        <p:nvSpPr>
          <p:cNvPr id="13315" name="Rectangle 3"/>
          <p:cNvSpPr>
            <a:spLocks noGrp="1" noChangeArrowheads="1"/>
          </p:cNvSpPr>
          <p:nvPr>
            <p:ph idx="1"/>
          </p:nvPr>
        </p:nvSpPr>
        <p:spPr/>
        <p:txBody>
          <a:bodyPr/>
          <a:lstStyle/>
          <a:p>
            <a:pPr eaLnBrk="1" hangingPunct="1">
              <a:buFontTx/>
              <a:buNone/>
              <a:defRPr/>
            </a:pPr>
            <a:r>
              <a:rPr lang="ja-JP" altLang="en-US" sz="3600" dirty="0"/>
              <a:t>タイ・ネパール・フィリピン・カンボジア</a:t>
            </a:r>
          </a:p>
          <a:p>
            <a:pPr eaLnBrk="1" hangingPunct="1">
              <a:buFontTx/>
              <a:buNone/>
              <a:defRPr/>
            </a:pPr>
            <a:r>
              <a:rPr lang="ja-JP" altLang="en-US" sz="3600" dirty="0"/>
              <a:t>　　を訪問　　（１９９７年</a:t>
            </a:r>
            <a:r>
              <a:rPr lang="ja-JP" altLang="en-US" sz="3600"/>
              <a:t>～２０１５年</a:t>
            </a:r>
            <a:r>
              <a:rPr lang="ja-JP" altLang="en-US" sz="3600" dirty="0"/>
              <a:t>）</a:t>
            </a:r>
          </a:p>
          <a:p>
            <a:pPr eaLnBrk="1" hangingPunct="1">
              <a:buFontTx/>
              <a:buNone/>
              <a:defRPr/>
            </a:pPr>
            <a:endParaRPr lang="ja-JP" altLang="en-US" sz="3600" dirty="0"/>
          </a:p>
          <a:p>
            <a:pPr eaLnBrk="1" hangingPunct="1">
              <a:buFontTx/>
              <a:buNone/>
              <a:defRPr/>
            </a:pPr>
            <a:r>
              <a:rPr lang="ja-JP" altLang="en-US" sz="3600" dirty="0"/>
              <a:t>　タイ・・・１９９７年７月チェンライ</a:t>
            </a:r>
            <a:r>
              <a:rPr lang="en-US" altLang="ja-JP" sz="3600" dirty="0"/>
              <a:t>RC</a:t>
            </a:r>
            <a:r>
              <a:rPr lang="ja-JP" altLang="en-US" sz="3600" dirty="0"/>
              <a:t>訪問</a:t>
            </a:r>
          </a:p>
          <a:p>
            <a:pPr eaLnBrk="1" hangingPunct="1">
              <a:buFontTx/>
              <a:buNone/>
              <a:defRPr/>
            </a:pPr>
            <a:r>
              <a:rPr lang="ja-JP" altLang="en-US" sz="3600" dirty="0"/>
              <a:t>　　　　　　職業訓練センター２階増築</a:t>
            </a:r>
          </a:p>
          <a:p>
            <a:pPr eaLnBrk="1" hangingPunct="1">
              <a:buFontTx/>
              <a:buNone/>
              <a:defRPr/>
            </a:pPr>
            <a:r>
              <a:rPr lang="ja-JP" altLang="en-US" sz="3600" dirty="0"/>
              <a:t>　　　　　　メーコン小学校に図書館建設</a:t>
            </a:r>
          </a:p>
          <a:p>
            <a:pPr eaLnBrk="1" hangingPunct="1">
              <a:buFontTx/>
              <a:buNone/>
              <a:defRPr/>
            </a:pPr>
            <a:endParaRPr lang="ja-JP" altLang="en-US" sz="3600" dirty="0"/>
          </a:p>
          <a:p>
            <a:pPr eaLnBrk="1" hangingPunct="1">
              <a:buFontTx/>
              <a:buNone/>
              <a:defRPr/>
            </a:pPr>
            <a:endParaRPr lang="en-US" altLang="ja-JP" sz="3600" dirty="0"/>
          </a:p>
        </p:txBody>
      </p:sp>
    </p:spTree>
    <p:extLst>
      <p:ext uri="{BB962C8B-B14F-4D97-AF65-F5344CB8AC3E}">
        <p14:creationId xmlns:p14="http://schemas.microsoft.com/office/powerpoint/2010/main" val="146579109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a:xfrm>
            <a:off x="500063" y="214313"/>
            <a:ext cx="8218487" cy="833437"/>
          </a:xfrm>
          <a:noFill/>
          <a:extLst>
            <a:ext uri="{909E8E84-426E-40DD-AFC4-6F175D3DCCD1}">
              <a14:hiddenFill xmlns:a14="http://schemas.microsoft.com/office/drawing/2010/main">
                <a:solidFill>
                  <a:srgbClr val="FFFFFF"/>
                </a:solidFill>
              </a14:hiddenFill>
            </a:ext>
          </a:extLst>
        </p:spPr>
        <p:txBody>
          <a:bodyPr/>
          <a:lstStyle/>
          <a:p>
            <a:pPr algn="ctr" eaLnBrk="1" hangingPunct="1"/>
            <a:r>
              <a:rPr lang="en-US" altLang="ja-JP" sz="4000">
                <a:effectLst/>
              </a:rPr>
              <a:t>1997</a:t>
            </a:r>
            <a:r>
              <a:rPr lang="ja-JP" altLang="en-US" sz="4000">
                <a:effectLst/>
              </a:rPr>
              <a:t>年　タイのチェンライ</a:t>
            </a:r>
          </a:p>
        </p:txBody>
      </p:sp>
      <p:pic>
        <p:nvPicPr>
          <p:cNvPr id="35843" name="Picture 4" descr="Scan1000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00113" y="1125538"/>
            <a:ext cx="7200900" cy="5035550"/>
          </a:xfrm>
        </p:spPr>
      </p:pic>
    </p:spTree>
    <p:extLst>
      <p:ext uri="{BB962C8B-B14F-4D97-AF65-F5344CB8AC3E}">
        <p14:creationId xmlns:p14="http://schemas.microsoft.com/office/powerpoint/2010/main" val="2718669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18488" cy="922337"/>
          </a:xfrm>
        </p:spPr>
        <p:txBody>
          <a:bodyPr/>
          <a:lstStyle/>
          <a:p>
            <a:r>
              <a:rPr lang="ja-JP" altLang="en-US"/>
              <a:t>そのドキュメント①と②とは</a:t>
            </a:r>
          </a:p>
        </p:txBody>
      </p:sp>
      <p:sp>
        <p:nvSpPr>
          <p:cNvPr id="3" name="コンテンツ プレースホルダ 2"/>
          <p:cNvSpPr>
            <a:spLocks noGrp="1"/>
          </p:cNvSpPr>
          <p:nvPr>
            <p:ph idx="1"/>
          </p:nvPr>
        </p:nvSpPr>
        <p:spPr>
          <a:xfrm>
            <a:off x="468313" y="1700213"/>
            <a:ext cx="8135937" cy="4176712"/>
          </a:xfrm>
        </p:spPr>
        <p:txBody>
          <a:bodyPr/>
          <a:lstStyle/>
          <a:p>
            <a:r>
              <a:rPr lang="ja-JP" altLang="en-US"/>
              <a:t>決議２３－３４にある</a:t>
            </a:r>
            <a:endParaRPr lang="en-US" altLang="ja-JP"/>
          </a:p>
          <a:p>
            <a:pPr>
              <a:buFontTx/>
              <a:buNone/>
            </a:pPr>
            <a:r>
              <a:rPr lang="ja-JP" altLang="en-US"/>
              <a:t>　①Ｓｅｒｖｉｃｅ</a:t>
            </a:r>
            <a:r>
              <a:rPr lang="en-US" altLang="ja-JP"/>
              <a:t>  Above  Self</a:t>
            </a:r>
            <a:r>
              <a:rPr lang="ja-JP" altLang="en-US"/>
              <a:t>・・・</a:t>
            </a:r>
            <a:r>
              <a:rPr lang="en-US" altLang="ja-JP"/>
              <a:t>[</a:t>
            </a:r>
            <a:r>
              <a:rPr lang="ja-JP" altLang="en-US">
                <a:solidFill>
                  <a:srgbClr val="FFC000"/>
                </a:solidFill>
              </a:rPr>
              <a:t>奉仕哲学</a:t>
            </a:r>
            <a:r>
              <a:rPr lang="en-US" altLang="ja-JP"/>
              <a:t>]</a:t>
            </a:r>
          </a:p>
          <a:p>
            <a:pPr>
              <a:buFontTx/>
              <a:buNone/>
            </a:pPr>
            <a:r>
              <a:rPr lang="en-US" altLang="ja-JP">
                <a:solidFill>
                  <a:srgbClr val="FFFF00"/>
                </a:solidFill>
              </a:rPr>
              <a:t>       </a:t>
            </a:r>
            <a:r>
              <a:rPr lang="ja-JP" altLang="en-US">
                <a:solidFill>
                  <a:srgbClr val="FFFF00"/>
                </a:solidFill>
              </a:rPr>
              <a:t>　　</a:t>
            </a:r>
            <a:r>
              <a:rPr lang="en-US" altLang="ja-JP">
                <a:solidFill>
                  <a:srgbClr val="FFFF00"/>
                </a:solidFill>
              </a:rPr>
              <a:t>  </a:t>
            </a:r>
            <a:r>
              <a:rPr lang="ja-JP" altLang="en-US">
                <a:solidFill>
                  <a:srgbClr val="FFFF00"/>
                </a:solidFill>
              </a:rPr>
              <a:t>超我の奉仕　</a:t>
            </a:r>
            <a:r>
              <a:rPr lang="ja-JP" altLang="en-US"/>
              <a:t>　　　　　　および　</a:t>
            </a:r>
            <a:endParaRPr lang="en-US" altLang="ja-JP"/>
          </a:p>
          <a:p>
            <a:pPr>
              <a:buFontTx/>
              <a:buNone/>
            </a:pPr>
            <a:r>
              <a:rPr lang="ja-JP" altLang="en-US"/>
              <a:t>　②</a:t>
            </a:r>
            <a:r>
              <a:rPr lang="en-US" altLang="ja-JP"/>
              <a:t>He profits most who serves best.</a:t>
            </a:r>
          </a:p>
          <a:p>
            <a:pPr>
              <a:buFontTx/>
              <a:buNone/>
            </a:pPr>
            <a:r>
              <a:rPr lang="en-US" altLang="ja-JP"/>
              <a:t>                 </a:t>
            </a:r>
            <a:r>
              <a:rPr lang="ja-JP" altLang="en-US"/>
              <a:t>　　　 　　　   　　</a:t>
            </a:r>
            <a:r>
              <a:rPr lang="en-US" altLang="ja-JP"/>
              <a:t> </a:t>
            </a:r>
            <a:r>
              <a:rPr lang="ja-JP" altLang="en-US"/>
              <a:t>・・・</a:t>
            </a:r>
            <a:r>
              <a:rPr lang="en-US" altLang="ja-JP">
                <a:solidFill>
                  <a:srgbClr val="FFC000"/>
                </a:solidFill>
              </a:rPr>
              <a:t>[</a:t>
            </a:r>
            <a:r>
              <a:rPr lang="ja-JP" altLang="en-US">
                <a:solidFill>
                  <a:srgbClr val="FFC000"/>
                </a:solidFill>
              </a:rPr>
              <a:t>実践倫理</a:t>
            </a:r>
            <a:r>
              <a:rPr lang="en-US" altLang="ja-JP">
                <a:solidFill>
                  <a:srgbClr val="FFC000"/>
                </a:solidFill>
              </a:rPr>
              <a:t>]</a:t>
            </a:r>
          </a:p>
          <a:p>
            <a:pPr>
              <a:buFontTx/>
              <a:buNone/>
            </a:pPr>
            <a:r>
              <a:rPr lang="en-US" altLang="ja-JP">
                <a:solidFill>
                  <a:srgbClr val="FFFF00"/>
                </a:solidFill>
              </a:rPr>
              <a:t>   </a:t>
            </a:r>
            <a:r>
              <a:rPr lang="ja-JP" altLang="en-US">
                <a:solidFill>
                  <a:srgbClr val="FFFF00"/>
                </a:solidFill>
              </a:rPr>
              <a:t>最もよく奉仕する者、最も多く報いられる</a:t>
            </a:r>
            <a:endParaRPr lang="en-US" altLang="ja-JP">
              <a:solidFill>
                <a:srgbClr val="FFFF00"/>
              </a:solidFill>
            </a:endParaRPr>
          </a:p>
          <a:p>
            <a:pPr>
              <a:buFontTx/>
              <a:buNone/>
            </a:pPr>
            <a:r>
              <a:rPr lang="ja-JP" altLang="en-US">
                <a:solidFill>
                  <a:srgbClr val="FFFF00"/>
                </a:solidFill>
              </a:rPr>
              <a:t>　</a:t>
            </a:r>
            <a:r>
              <a:rPr lang="ja-JP" altLang="en-US"/>
              <a:t>というシェルドンの職業奉仕の理念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par>
                          <p:cTn id="28" fill="hold">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a:xfrm>
            <a:off x="468313" y="292100"/>
            <a:ext cx="8351837" cy="976313"/>
          </a:xfrm>
          <a:noFill/>
          <a:extLst>
            <a:ext uri="{909E8E84-426E-40DD-AFC4-6F175D3DCCD1}">
              <a14:hiddenFill xmlns:a14="http://schemas.microsoft.com/office/drawing/2010/main">
                <a:solidFill>
                  <a:srgbClr val="FFFFFF"/>
                </a:solidFill>
              </a14:hiddenFill>
            </a:ext>
          </a:extLst>
        </p:spPr>
        <p:txBody>
          <a:bodyPr/>
          <a:lstStyle/>
          <a:p>
            <a:pPr algn="ctr" eaLnBrk="1" hangingPunct="1"/>
            <a:r>
              <a:rPr lang="ja-JP" altLang="en-US" sz="3200">
                <a:effectLst/>
              </a:rPr>
              <a:t>岩村昇先生宅でネパールのこと聞く　　</a:t>
            </a:r>
            <a:r>
              <a:rPr lang="en-US" altLang="ja-JP" sz="3200">
                <a:effectLst/>
              </a:rPr>
              <a:t>1997.11</a:t>
            </a:r>
          </a:p>
        </p:txBody>
      </p:sp>
      <p:pic>
        <p:nvPicPr>
          <p:cNvPr id="36867" name="Picture 4" descr="Scan100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63575" y="1773238"/>
            <a:ext cx="7583488" cy="4248150"/>
          </a:xfrm>
        </p:spPr>
      </p:pic>
    </p:spTree>
    <p:extLst>
      <p:ext uri="{BB962C8B-B14F-4D97-AF65-F5344CB8AC3E}">
        <p14:creationId xmlns:p14="http://schemas.microsoft.com/office/powerpoint/2010/main" val="4225846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defRPr/>
            </a:pPr>
            <a:r>
              <a:rPr lang="ja-JP" altLang="en-US" sz="4000" dirty="0"/>
              <a:t>ネパールの岩村記念病院建設</a:t>
            </a:r>
          </a:p>
        </p:txBody>
      </p:sp>
      <p:sp>
        <p:nvSpPr>
          <p:cNvPr id="18435" name="Rectangle 3"/>
          <p:cNvSpPr>
            <a:spLocks noGrp="1" noChangeArrowheads="1"/>
          </p:cNvSpPr>
          <p:nvPr>
            <p:ph idx="1"/>
          </p:nvPr>
        </p:nvSpPr>
        <p:spPr/>
        <p:txBody>
          <a:bodyPr/>
          <a:lstStyle/>
          <a:p>
            <a:pPr eaLnBrk="1" hangingPunct="1">
              <a:buFontTx/>
              <a:buNone/>
              <a:defRPr/>
            </a:pPr>
            <a:endParaRPr lang="en-US" altLang="ja-JP" sz="3600" dirty="0"/>
          </a:p>
          <a:p>
            <a:pPr algn="ctr" eaLnBrk="1" hangingPunct="1">
              <a:buFontTx/>
              <a:buNone/>
              <a:defRPr/>
            </a:pPr>
            <a:r>
              <a:rPr lang="ja-JP" altLang="en-US" sz="3600" dirty="0"/>
              <a:t>９７年１１月から首都カトマンズから</a:t>
            </a:r>
          </a:p>
          <a:p>
            <a:pPr algn="ctr" eaLnBrk="1" hangingPunct="1">
              <a:buFontTx/>
              <a:buNone/>
              <a:defRPr/>
            </a:pPr>
            <a:r>
              <a:rPr lang="ja-JP" altLang="en-US" sz="3600" dirty="0"/>
              <a:t>車で約３０分のバクタプルという所を</a:t>
            </a:r>
          </a:p>
          <a:p>
            <a:pPr eaLnBrk="1" hangingPunct="1">
              <a:buFontTx/>
              <a:buNone/>
              <a:defRPr/>
            </a:pPr>
            <a:r>
              <a:rPr lang="ja-JP" altLang="en-US" sz="3600" dirty="0"/>
              <a:t>　　現地調査</a:t>
            </a:r>
          </a:p>
          <a:p>
            <a:pPr eaLnBrk="1" hangingPunct="1">
              <a:buFontTx/>
              <a:buNone/>
              <a:defRPr/>
            </a:pPr>
            <a:endParaRPr lang="ja-JP" altLang="en-US" sz="3600" dirty="0"/>
          </a:p>
          <a:p>
            <a:pPr eaLnBrk="1" hangingPunct="1">
              <a:buFontTx/>
              <a:buNone/>
              <a:defRPr/>
            </a:pPr>
            <a:endParaRPr lang="ja-JP" altLang="en-US" sz="3600" dirty="0"/>
          </a:p>
          <a:p>
            <a:pPr eaLnBrk="1" hangingPunct="1">
              <a:buFontTx/>
              <a:buNone/>
              <a:defRPr/>
            </a:pPr>
            <a:endParaRPr lang="ja-JP" altLang="en-US" sz="3600" dirty="0"/>
          </a:p>
          <a:p>
            <a:pPr eaLnBrk="1" hangingPunct="1">
              <a:buFontTx/>
              <a:buNone/>
              <a:defRPr/>
            </a:pPr>
            <a:endParaRPr lang="en-US" altLang="ja-JP" sz="3600" dirty="0"/>
          </a:p>
        </p:txBody>
      </p:sp>
    </p:spTree>
    <p:extLst>
      <p:ext uri="{BB962C8B-B14F-4D97-AF65-F5344CB8AC3E}">
        <p14:creationId xmlns:p14="http://schemas.microsoft.com/office/powerpoint/2010/main" val="331421761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8642350"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5"/>
          <p:cNvSpPr txBox="1">
            <a:spLocks noChangeArrowheads="1"/>
          </p:cNvSpPr>
          <p:nvPr/>
        </p:nvSpPr>
        <p:spPr bwMode="auto">
          <a:xfrm>
            <a:off x="0" y="61658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kumimoji="1" sz="3200">
                <a:solidFill>
                  <a:schemeClr val="tx1"/>
                </a:solidFill>
                <a:latin typeface="Tahoma" pitchFamily="34" charset="0"/>
                <a:ea typeface="ＭＳ Ｐゴシック" charset="-128"/>
              </a:defRPr>
            </a:lvl1pPr>
            <a:lvl2pPr marL="742950" indent="-285750" eaLnBrk="0" hangingPunct="0">
              <a:spcBef>
                <a:spcPct val="20000"/>
              </a:spcBef>
              <a:buFont typeface="Tahoma" pitchFamily="34" charset="0"/>
              <a:buChar char="–"/>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hlink"/>
              </a:buClr>
              <a:buSzPct val="120000"/>
              <a:buChar char="•"/>
              <a:defRPr kumimoji="1" sz="2400">
                <a:solidFill>
                  <a:schemeClr val="tx1"/>
                </a:solidFill>
                <a:latin typeface="Tahoma" pitchFamily="34" charset="0"/>
                <a:ea typeface="ＭＳ Ｐゴシック" charset="-128"/>
              </a:defRPr>
            </a:lvl3pPr>
            <a:lvl4pPr marL="1600200" indent="-228600" eaLnBrk="0" hangingPunct="0">
              <a:spcBef>
                <a:spcPct val="20000"/>
              </a:spcBef>
              <a:buFont typeface="Tahoma" pitchFamily="34" charset="0"/>
              <a:buChar char="–"/>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9pPr>
          </a:lstStyle>
          <a:p>
            <a:pPr algn="ctr" eaLnBrk="1" hangingPunct="1">
              <a:spcBef>
                <a:spcPct val="50000"/>
              </a:spcBef>
              <a:buClrTx/>
              <a:buSzTx/>
              <a:buFontTx/>
              <a:buNone/>
            </a:pPr>
            <a:r>
              <a:rPr lang="ja-JP" altLang="en-US">
                <a:latin typeface="Arial" charset="0"/>
              </a:rPr>
              <a:t>９７年１１月　岩村記念病院建設予定地視察</a:t>
            </a:r>
          </a:p>
        </p:txBody>
      </p:sp>
    </p:spTree>
    <p:extLst>
      <p:ext uri="{BB962C8B-B14F-4D97-AF65-F5344CB8AC3E}">
        <p14:creationId xmlns:p14="http://schemas.microsoft.com/office/powerpoint/2010/main" val="292895732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7850" y="260350"/>
            <a:ext cx="4162425"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5"/>
          <p:cNvSpPr txBox="1">
            <a:spLocks noChangeArrowheads="1"/>
          </p:cNvSpPr>
          <p:nvPr/>
        </p:nvSpPr>
        <p:spPr bwMode="auto">
          <a:xfrm>
            <a:off x="357188" y="285750"/>
            <a:ext cx="3643312"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kumimoji="1" sz="3200">
                <a:solidFill>
                  <a:schemeClr val="tx1"/>
                </a:solidFill>
                <a:latin typeface="Tahoma" pitchFamily="34" charset="0"/>
                <a:ea typeface="ＭＳ Ｐゴシック" charset="-128"/>
              </a:defRPr>
            </a:lvl1pPr>
            <a:lvl2pPr marL="742950" indent="-285750" eaLnBrk="0" hangingPunct="0">
              <a:spcBef>
                <a:spcPct val="20000"/>
              </a:spcBef>
              <a:buFont typeface="Tahoma" pitchFamily="34" charset="0"/>
              <a:buChar char="–"/>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hlink"/>
              </a:buClr>
              <a:buSzPct val="120000"/>
              <a:buChar char="•"/>
              <a:defRPr kumimoji="1" sz="2400">
                <a:solidFill>
                  <a:schemeClr val="tx1"/>
                </a:solidFill>
                <a:latin typeface="Tahoma" pitchFamily="34" charset="0"/>
                <a:ea typeface="ＭＳ Ｐゴシック" charset="-128"/>
              </a:defRPr>
            </a:lvl3pPr>
            <a:lvl4pPr marL="1600200" indent="-228600" eaLnBrk="0" hangingPunct="0">
              <a:spcBef>
                <a:spcPct val="20000"/>
              </a:spcBef>
              <a:buFont typeface="Tahoma" pitchFamily="34" charset="0"/>
              <a:buChar char="–"/>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9pPr>
          </a:lstStyle>
          <a:p>
            <a:pPr eaLnBrk="1" hangingPunct="1">
              <a:spcBef>
                <a:spcPct val="50000"/>
              </a:spcBef>
              <a:buClrTx/>
              <a:buSzTx/>
              <a:buFontTx/>
              <a:buNone/>
            </a:pPr>
            <a:r>
              <a:rPr lang="ja-JP" altLang="en-US">
                <a:latin typeface="Arial" charset="0"/>
              </a:rPr>
              <a:t>岩村昇　医師</a:t>
            </a:r>
          </a:p>
          <a:p>
            <a:pPr eaLnBrk="1" hangingPunct="1">
              <a:spcBef>
                <a:spcPct val="50000"/>
              </a:spcBef>
              <a:buClrTx/>
              <a:buSzTx/>
              <a:buFontTx/>
              <a:buNone/>
            </a:pPr>
            <a:r>
              <a:rPr lang="ja-JP" altLang="en-US">
                <a:latin typeface="Arial" charset="0"/>
              </a:rPr>
              <a:t>２００５年１１月</a:t>
            </a:r>
          </a:p>
          <a:p>
            <a:pPr eaLnBrk="1" hangingPunct="1">
              <a:spcBef>
                <a:spcPct val="50000"/>
              </a:spcBef>
              <a:buClrTx/>
              <a:buSzTx/>
              <a:buFontTx/>
              <a:buNone/>
            </a:pPr>
            <a:r>
              <a:rPr lang="ja-JP" altLang="en-US">
                <a:latin typeface="Arial" charset="0"/>
              </a:rPr>
              <a:t>７８才でご逝去</a:t>
            </a:r>
          </a:p>
          <a:p>
            <a:pPr eaLnBrk="1" hangingPunct="1">
              <a:spcBef>
                <a:spcPct val="50000"/>
              </a:spcBef>
              <a:buClrTx/>
              <a:buSzTx/>
              <a:buFontTx/>
              <a:buNone/>
            </a:pPr>
            <a:r>
              <a:rPr lang="en-US" altLang="ja-JP">
                <a:latin typeface="Arial" charset="0"/>
              </a:rPr>
              <a:t>RI</a:t>
            </a:r>
            <a:r>
              <a:rPr lang="ja-JP" altLang="en-US">
                <a:latin typeface="Arial" charset="0"/>
              </a:rPr>
              <a:t>から第１回</a:t>
            </a:r>
          </a:p>
          <a:p>
            <a:pPr eaLnBrk="1" hangingPunct="1">
              <a:spcBef>
                <a:spcPct val="50000"/>
              </a:spcBef>
              <a:buClrTx/>
              <a:buSzTx/>
              <a:buFontTx/>
              <a:buNone/>
            </a:pPr>
            <a:r>
              <a:rPr lang="ja-JP" altLang="en-US">
                <a:latin typeface="Arial" charset="0"/>
              </a:rPr>
              <a:t>国際理解賞を受賞</a:t>
            </a:r>
          </a:p>
          <a:p>
            <a:pPr eaLnBrk="1" hangingPunct="1">
              <a:spcBef>
                <a:spcPct val="50000"/>
              </a:spcBef>
              <a:buClrTx/>
              <a:buSzTx/>
              <a:buFontTx/>
              <a:buNone/>
            </a:pPr>
            <a:endParaRPr lang="ja-JP" altLang="en-US" sz="1800">
              <a:latin typeface="Arial" charset="0"/>
            </a:endParaRPr>
          </a:p>
          <a:p>
            <a:pPr eaLnBrk="1" hangingPunct="1">
              <a:spcBef>
                <a:spcPct val="50000"/>
              </a:spcBef>
              <a:buClrTx/>
              <a:buSzTx/>
              <a:buFontTx/>
              <a:buNone/>
            </a:pPr>
            <a:endParaRPr lang="ja-JP" altLang="en-US" sz="1800">
              <a:latin typeface="Arial" charset="0"/>
            </a:endParaRPr>
          </a:p>
          <a:p>
            <a:pPr eaLnBrk="1" hangingPunct="1">
              <a:spcBef>
                <a:spcPct val="50000"/>
              </a:spcBef>
              <a:buClrTx/>
              <a:buSzTx/>
              <a:buFontTx/>
              <a:buNone/>
            </a:pPr>
            <a:endParaRPr lang="ja-JP" altLang="en-US" sz="1800">
              <a:latin typeface="Arial" charset="0"/>
            </a:endParaRPr>
          </a:p>
          <a:p>
            <a:pPr eaLnBrk="1" hangingPunct="1">
              <a:spcBef>
                <a:spcPct val="50000"/>
              </a:spcBef>
              <a:buClrTx/>
              <a:buSzTx/>
              <a:buFontTx/>
              <a:buNone/>
            </a:pPr>
            <a:endParaRPr lang="ja-JP" altLang="en-US" sz="1800">
              <a:latin typeface="Arial" charset="0"/>
            </a:endParaRPr>
          </a:p>
          <a:p>
            <a:pPr eaLnBrk="1" hangingPunct="1">
              <a:spcBef>
                <a:spcPct val="50000"/>
              </a:spcBef>
              <a:buClrTx/>
              <a:buSzTx/>
              <a:buFontTx/>
              <a:buNone/>
            </a:pPr>
            <a:endParaRPr lang="ja-JP" altLang="en-US" sz="1800">
              <a:latin typeface="Arial" charset="0"/>
            </a:endParaRPr>
          </a:p>
          <a:p>
            <a:pPr eaLnBrk="1" hangingPunct="1">
              <a:spcBef>
                <a:spcPct val="50000"/>
              </a:spcBef>
              <a:buClrTx/>
              <a:buSzTx/>
              <a:buFontTx/>
              <a:buNone/>
            </a:pPr>
            <a:endParaRPr lang="ja-JP" altLang="en-US" sz="1800">
              <a:latin typeface="Arial" charset="0"/>
            </a:endParaRPr>
          </a:p>
          <a:p>
            <a:pPr eaLnBrk="1" hangingPunct="1">
              <a:spcBef>
                <a:spcPct val="50000"/>
              </a:spcBef>
              <a:buClrTx/>
              <a:buSzTx/>
              <a:buFontTx/>
              <a:buNone/>
            </a:pPr>
            <a:endParaRPr lang="en-US" altLang="ja-JP" sz="1800">
              <a:latin typeface="Arial" charset="0"/>
            </a:endParaRPr>
          </a:p>
        </p:txBody>
      </p:sp>
    </p:spTree>
    <p:extLst>
      <p:ext uri="{BB962C8B-B14F-4D97-AF65-F5344CB8AC3E}">
        <p14:creationId xmlns:p14="http://schemas.microsoft.com/office/powerpoint/2010/main" val="209683776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8712200" cy="596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5"/>
          <p:cNvSpPr txBox="1">
            <a:spLocks noChangeArrowheads="1"/>
          </p:cNvSpPr>
          <p:nvPr/>
        </p:nvSpPr>
        <p:spPr bwMode="auto">
          <a:xfrm>
            <a:off x="395288" y="-892175"/>
            <a:ext cx="8748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kumimoji="1" sz="3200">
                <a:solidFill>
                  <a:schemeClr val="tx1"/>
                </a:solidFill>
                <a:latin typeface="Tahoma" pitchFamily="34" charset="0"/>
                <a:ea typeface="ＭＳ Ｐゴシック" charset="-128"/>
              </a:defRPr>
            </a:lvl1pPr>
            <a:lvl2pPr marL="742950" indent="-285750" eaLnBrk="0" hangingPunct="0">
              <a:spcBef>
                <a:spcPct val="20000"/>
              </a:spcBef>
              <a:buFont typeface="Tahoma" pitchFamily="34" charset="0"/>
              <a:buChar char="–"/>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hlink"/>
              </a:buClr>
              <a:buSzPct val="120000"/>
              <a:buChar char="•"/>
              <a:defRPr kumimoji="1" sz="2400">
                <a:solidFill>
                  <a:schemeClr val="tx1"/>
                </a:solidFill>
                <a:latin typeface="Tahoma" pitchFamily="34" charset="0"/>
                <a:ea typeface="ＭＳ Ｐゴシック" charset="-128"/>
              </a:defRPr>
            </a:lvl3pPr>
            <a:lvl4pPr marL="1600200" indent="-228600" eaLnBrk="0" hangingPunct="0">
              <a:spcBef>
                <a:spcPct val="20000"/>
              </a:spcBef>
              <a:buFont typeface="Tahoma" pitchFamily="34" charset="0"/>
              <a:buChar char="–"/>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ja-JP" sz="1800">
              <a:latin typeface="Arial" charset="0"/>
            </a:endParaRPr>
          </a:p>
        </p:txBody>
      </p:sp>
      <p:sp>
        <p:nvSpPr>
          <p:cNvPr id="40964" name="Text Box 6"/>
          <p:cNvSpPr txBox="1">
            <a:spLocks noChangeArrowheads="1"/>
          </p:cNvSpPr>
          <p:nvPr/>
        </p:nvSpPr>
        <p:spPr bwMode="auto">
          <a:xfrm>
            <a:off x="0" y="62166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kumimoji="1" sz="3200">
                <a:solidFill>
                  <a:schemeClr val="tx1"/>
                </a:solidFill>
                <a:latin typeface="Tahoma" pitchFamily="34" charset="0"/>
                <a:ea typeface="ＭＳ Ｐゴシック" charset="-128"/>
              </a:defRPr>
            </a:lvl1pPr>
            <a:lvl2pPr marL="742950" indent="-285750" eaLnBrk="0" hangingPunct="0">
              <a:spcBef>
                <a:spcPct val="20000"/>
              </a:spcBef>
              <a:buFont typeface="Tahoma" pitchFamily="34" charset="0"/>
              <a:buChar char="–"/>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hlink"/>
              </a:buClr>
              <a:buSzPct val="120000"/>
              <a:buChar char="•"/>
              <a:defRPr kumimoji="1" sz="2400">
                <a:solidFill>
                  <a:schemeClr val="tx1"/>
                </a:solidFill>
                <a:latin typeface="Tahoma" pitchFamily="34" charset="0"/>
                <a:ea typeface="ＭＳ Ｐゴシック" charset="-128"/>
              </a:defRPr>
            </a:lvl3pPr>
            <a:lvl4pPr marL="1600200" indent="-228600" eaLnBrk="0" hangingPunct="0">
              <a:spcBef>
                <a:spcPct val="20000"/>
              </a:spcBef>
              <a:buFont typeface="Tahoma" pitchFamily="34" charset="0"/>
              <a:buChar char="–"/>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9pPr>
          </a:lstStyle>
          <a:p>
            <a:pPr algn="ctr" eaLnBrk="1" hangingPunct="1">
              <a:spcBef>
                <a:spcPct val="50000"/>
              </a:spcBef>
              <a:buClrTx/>
              <a:buSzTx/>
              <a:buFontTx/>
              <a:buNone/>
            </a:pPr>
            <a:r>
              <a:rPr lang="ja-JP" altLang="en-US">
                <a:latin typeface="Arial" charset="0"/>
              </a:rPr>
              <a:t>０１年１月　竣工式参加の２６８０地区メンバー</a:t>
            </a:r>
          </a:p>
        </p:txBody>
      </p:sp>
    </p:spTree>
    <p:extLst>
      <p:ext uri="{BB962C8B-B14F-4D97-AF65-F5344CB8AC3E}">
        <p14:creationId xmlns:p14="http://schemas.microsoft.com/office/powerpoint/2010/main" val="380805414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260350"/>
            <a:ext cx="8602662"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5"/>
          <p:cNvSpPr txBox="1">
            <a:spLocks noChangeArrowheads="1"/>
          </p:cNvSpPr>
          <p:nvPr/>
        </p:nvSpPr>
        <p:spPr bwMode="auto">
          <a:xfrm>
            <a:off x="0" y="6237288"/>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kumimoji="1" sz="3200">
                <a:solidFill>
                  <a:schemeClr val="tx1"/>
                </a:solidFill>
                <a:latin typeface="Tahoma" pitchFamily="34" charset="0"/>
                <a:ea typeface="ＭＳ Ｐゴシック" charset="-128"/>
              </a:defRPr>
            </a:lvl1pPr>
            <a:lvl2pPr marL="742950" indent="-285750" eaLnBrk="0" hangingPunct="0">
              <a:spcBef>
                <a:spcPct val="20000"/>
              </a:spcBef>
              <a:buFont typeface="Tahoma" pitchFamily="34" charset="0"/>
              <a:buChar char="–"/>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hlink"/>
              </a:buClr>
              <a:buSzPct val="120000"/>
              <a:buChar char="•"/>
              <a:defRPr kumimoji="1" sz="2400">
                <a:solidFill>
                  <a:schemeClr val="tx1"/>
                </a:solidFill>
                <a:latin typeface="Tahoma" pitchFamily="34" charset="0"/>
                <a:ea typeface="ＭＳ Ｐゴシック" charset="-128"/>
              </a:defRPr>
            </a:lvl3pPr>
            <a:lvl4pPr marL="1600200" indent="-228600" eaLnBrk="0" hangingPunct="0">
              <a:spcBef>
                <a:spcPct val="20000"/>
              </a:spcBef>
              <a:buFont typeface="Tahoma" pitchFamily="34" charset="0"/>
              <a:buChar char="–"/>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9pPr>
          </a:lstStyle>
          <a:p>
            <a:pPr algn="ctr" eaLnBrk="1" hangingPunct="1">
              <a:spcBef>
                <a:spcPct val="50000"/>
              </a:spcBef>
              <a:buClrTx/>
              <a:buSzTx/>
              <a:buFontTx/>
              <a:buNone/>
            </a:pPr>
            <a:r>
              <a:rPr lang="ja-JP" altLang="en-US">
                <a:latin typeface="Arial" charset="0"/>
              </a:rPr>
              <a:t>２００１年１月　岩村記念病院　竣工</a:t>
            </a:r>
          </a:p>
        </p:txBody>
      </p:sp>
    </p:spTree>
    <p:extLst>
      <p:ext uri="{BB962C8B-B14F-4D97-AF65-F5344CB8AC3E}">
        <p14:creationId xmlns:p14="http://schemas.microsoft.com/office/powerpoint/2010/main" val="207699841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endParaRPr lang="ja-JP" altLang="en-US"/>
          </a:p>
        </p:txBody>
      </p:sp>
      <p:pic>
        <p:nvPicPr>
          <p:cNvPr id="43011" name="Picture 2" descr="C:\Users\ishii\Desktop\ネパールの看護師らと右端は団長のマニタ.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1463" y="260350"/>
            <a:ext cx="8477250" cy="619283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332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sp>
        <p:nvSpPr>
          <p:cNvPr id="3" name="コンテンツ プレースホルダー 2"/>
          <p:cNvSpPr>
            <a:spLocks noGrp="1"/>
          </p:cNvSpPr>
          <p:nvPr>
            <p:ph idx="1"/>
          </p:nvPr>
        </p:nvSpPr>
        <p:spPr/>
        <p:txBody>
          <a:bodyPr/>
          <a:lstStyle/>
          <a:p>
            <a:pPr>
              <a:defRPr/>
            </a:pPr>
            <a:endParaRPr lang="ja-JP" altLang="en-US"/>
          </a:p>
        </p:txBody>
      </p:sp>
      <p:pic>
        <p:nvPicPr>
          <p:cNvPr id="48132" name="図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0350"/>
            <a:ext cx="8497887"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744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sp>
        <p:nvSpPr>
          <p:cNvPr id="3" name="コンテンツ プレースホルダー 2"/>
          <p:cNvSpPr>
            <a:spLocks noGrp="1"/>
          </p:cNvSpPr>
          <p:nvPr>
            <p:ph idx="1"/>
          </p:nvPr>
        </p:nvSpPr>
        <p:spPr/>
        <p:txBody>
          <a:bodyPr/>
          <a:lstStyle/>
          <a:p>
            <a:pPr>
              <a:defRPr/>
            </a:pPr>
            <a:endParaRPr lang="ja-JP" altLang="en-US"/>
          </a:p>
        </p:txBody>
      </p:sp>
      <p:pic>
        <p:nvPicPr>
          <p:cNvPr id="47108" name="Picture 2" descr="C:\Users\ishii\Desktop\IMG_0742会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260350"/>
            <a:ext cx="8401050" cy="63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862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sp>
        <p:nvSpPr>
          <p:cNvPr id="3" name="コンテンツ プレースホルダー 2"/>
          <p:cNvSpPr>
            <a:spLocks noGrp="1"/>
          </p:cNvSpPr>
          <p:nvPr>
            <p:ph idx="1"/>
          </p:nvPr>
        </p:nvSpPr>
        <p:spPr/>
        <p:txBody>
          <a:bodyPr/>
          <a:lstStyle/>
          <a:p>
            <a:pPr>
              <a:defRPr/>
            </a:pPr>
            <a:endParaRPr lang="ja-JP" altLang="en-US"/>
          </a:p>
        </p:txBody>
      </p:sp>
      <p:pic>
        <p:nvPicPr>
          <p:cNvPr id="50180" name="Picture 2" descr="C:\Users\ishii\Desktop\IMG_07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8569325"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723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この　</a:t>
            </a:r>
            <a:r>
              <a:rPr lang="en-US" altLang="ja-JP" b="1">
                <a:solidFill>
                  <a:srgbClr val="FFFF00"/>
                </a:solidFill>
              </a:rPr>
              <a:t>Service  Above Self</a:t>
            </a:r>
            <a:r>
              <a:rPr lang="ja-JP" altLang="en-US"/>
              <a:t>　は</a:t>
            </a:r>
          </a:p>
        </p:txBody>
      </p:sp>
      <p:sp>
        <p:nvSpPr>
          <p:cNvPr id="3" name="コンテンツ プレースホルダ 2"/>
          <p:cNvSpPr>
            <a:spLocks noGrp="1"/>
          </p:cNvSpPr>
          <p:nvPr>
            <p:ph idx="1"/>
          </p:nvPr>
        </p:nvSpPr>
        <p:spPr/>
        <p:txBody>
          <a:bodyPr/>
          <a:lstStyle/>
          <a:p>
            <a:r>
              <a:rPr lang="ja-JP" altLang="en-US"/>
              <a:t>このフレーズは誰がいつ作ったものかは</a:t>
            </a:r>
            <a:endParaRPr lang="en-US" altLang="ja-JP"/>
          </a:p>
          <a:p>
            <a:endParaRPr lang="en-US" altLang="ja-JP"/>
          </a:p>
          <a:p>
            <a:r>
              <a:rPr lang="ja-JP" altLang="en-US"/>
              <a:t>定かではありません。</a:t>
            </a:r>
            <a:endParaRPr lang="en-US" altLang="ja-JP"/>
          </a:p>
          <a:p>
            <a:endParaRPr lang="en-US" altLang="ja-JP"/>
          </a:p>
          <a:p>
            <a:r>
              <a:rPr lang="ja-JP" altLang="en-US"/>
              <a:t>シェルドンだという人もおりますが、シェルドン</a:t>
            </a:r>
            <a:endParaRPr lang="en-US" altLang="ja-JP"/>
          </a:p>
          <a:p>
            <a:endParaRPr lang="en-US" altLang="ja-JP"/>
          </a:p>
          <a:p>
            <a:r>
              <a:rPr lang="ja-JP" altLang="en-US"/>
              <a:t>の１２冊の本には一切出てきておりません。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pic>
        <p:nvPicPr>
          <p:cNvPr id="4915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95288" y="474663"/>
            <a:ext cx="8402637" cy="53308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830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defRPr/>
            </a:pPr>
            <a:r>
              <a:rPr lang="ja-JP" altLang="en-US" sz="4000" dirty="0"/>
              <a:t>カンボジアでの活動</a:t>
            </a:r>
          </a:p>
        </p:txBody>
      </p:sp>
      <p:sp>
        <p:nvSpPr>
          <p:cNvPr id="36867" name="Rectangle 3"/>
          <p:cNvSpPr>
            <a:spLocks noGrp="1" noChangeArrowheads="1"/>
          </p:cNvSpPr>
          <p:nvPr>
            <p:ph idx="1"/>
          </p:nvPr>
        </p:nvSpPr>
        <p:spPr/>
        <p:txBody>
          <a:bodyPr/>
          <a:lstStyle/>
          <a:p>
            <a:pPr eaLnBrk="1" hangingPunct="1">
              <a:buFontTx/>
              <a:buNone/>
              <a:defRPr/>
            </a:pPr>
            <a:r>
              <a:rPr lang="ja-JP" altLang="en-US"/>
              <a:t>＊</a:t>
            </a:r>
            <a:r>
              <a:rPr lang="ja-JP" altLang="en-US" sz="3600"/>
              <a:t>センソック小学校に図書館建設</a:t>
            </a:r>
          </a:p>
          <a:p>
            <a:pPr eaLnBrk="1" hangingPunct="1">
              <a:buFontTx/>
              <a:buNone/>
              <a:defRPr/>
            </a:pPr>
            <a:endParaRPr lang="ja-JP" altLang="en-US" sz="3600"/>
          </a:p>
          <a:p>
            <a:pPr eaLnBrk="1" hangingPunct="1">
              <a:buFontTx/>
              <a:buNone/>
              <a:defRPr/>
            </a:pPr>
            <a:r>
              <a:rPr lang="ja-JP" altLang="en-US" sz="3600"/>
              <a:t>＊義肢装具士の養成（３年間の学費）</a:t>
            </a:r>
          </a:p>
          <a:p>
            <a:pPr eaLnBrk="1" hangingPunct="1">
              <a:buFontTx/>
              <a:buNone/>
              <a:defRPr/>
            </a:pPr>
            <a:endParaRPr lang="ja-JP" altLang="en-US" sz="3600"/>
          </a:p>
          <a:p>
            <a:pPr eaLnBrk="1" hangingPunct="1">
              <a:buFontTx/>
              <a:buNone/>
              <a:defRPr/>
            </a:pPr>
            <a:r>
              <a:rPr lang="ja-JP" altLang="en-US" sz="3600"/>
              <a:t>＊小児病院への医療器具寄贈</a:t>
            </a:r>
          </a:p>
        </p:txBody>
      </p:sp>
    </p:spTree>
    <p:extLst>
      <p:ext uri="{BB962C8B-B14F-4D97-AF65-F5344CB8AC3E}">
        <p14:creationId xmlns:p14="http://schemas.microsoft.com/office/powerpoint/2010/main" val="11873896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864235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5"/>
          <p:cNvSpPr txBox="1">
            <a:spLocks noChangeArrowheads="1"/>
          </p:cNvSpPr>
          <p:nvPr/>
        </p:nvSpPr>
        <p:spPr bwMode="auto">
          <a:xfrm>
            <a:off x="357188" y="6215063"/>
            <a:ext cx="8497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kumimoji="1" sz="3200">
                <a:solidFill>
                  <a:schemeClr val="tx1"/>
                </a:solidFill>
                <a:latin typeface="Tahoma" pitchFamily="34" charset="0"/>
                <a:ea typeface="ＭＳ Ｐゴシック" charset="-128"/>
              </a:defRPr>
            </a:lvl1pPr>
            <a:lvl2pPr marL="742950" indent="-285750" eaLnBrk="0" hangingPunct="0">
              <a:spcBef>
                <a:spcPct val="20000"/>
              </a:spcBef>
              <a:buFont typeface="Tahoma" pitchFamily="34" charset="0"/>
              <a:buChar char="–"/>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hlink"/>
              </a:buClr>
              <a:buSzPct val="120000"/>
              <a:buChar char="•"/>
              <a:defRPr kumimoji="1" sz="2400">
                <a:solidFill>
                  <a:schemeClr val="tx1"/>
                </a:solidFill>
                <a:latin typeface="Tahoma" pitchFamily="34" charset="0"/>
                <a:ea typeface="ＭＳ Ｐゴシック" charset="-128"/>
              </a:defRPr>
            </a:lvl3pPr>
            <a:lvl4pPr marL="1600200" indent="-228600" eaLnBrk="0" hangingPunct="0">
              <a:spcBef>
                <a:spcPct val="20000"/>
              </a:spcBef>
              <a:buFont typeface="Tahoma" pitchFamily="34" charset="0"/>
              <a:buChar char="–"/>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9pPr>
          </a:lstStyle>
          <a:p>
            <a:pPr algn="ctr" eaLnBrk="1" hangingPunct="1">
              <a:spcBef>
                <a:spcPct val="50000"/>
              </a:spcBef>
              <a:buClrTx/>
              <a:buSzTx/>
              <a:buFontTx/>
              <a:buNone/>
            </a:pPr>
            <a:r>
              <a:rPr lang="ja-JP" altLang="en-US">
                <a:latin typeface="Arial" charset="0"/>
              </a:rPr>
              <a:t>プノンペン近くのセンソック小学校図書館完成式</a:t>
            </a:r>
          </a:p>
        </p:txBody>
      </p:sp>
    </p:spTree>
    <p:extLst>
      <p:ext uri="{BB962C8B-B14F-4D97-AF65-F5344CB8AC3E}">
        <p14:creationId xmlns:p14="http://schemas.microsoft.com/office/powerpoint/2010/main" val="315885290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8913"/>
            <a:ext cx="8424862"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5"/>
          <p:cNvSpPr txBox="1">
            <a:spLocks noChangeArrowheads="1"/>
          </p:cNvSpPr>
          <p:nvPr/>
        </p:nvSpPr>
        <p:spPr bwMode="auto">
          <a:xfrm>
            <a:off x="250825" y="6165850"/>
            <a:ext cx="8642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kumimoji="1" sz="3200">
                <a:solidFill>
                  <a:schemeClr val="tx1"/>
                </a:solidFill>
                <a:latin typeface="Tahoma" pitchFamily="34" charset="0"/>
                <a:ea typeface="ＭＳ Ｐゴシック" charset="-128"/>
              </a:defRPr>
            </a:lvl1pPr>
            <a:lvl2pPr marL="742950" indent="-285750" eaLnBrk="0" hangingPunct="0">
              <a:spcBef>
                <a:spcPct val="20000"/>
              </a:spcBef>
              <a:buFont typeface="Tahoma" pitchFamily="34" charset="0"/>
              <a:buChar char="–"/>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hlink"/>
              </a:buClr>
              <a:buSzPct val="120000"/>
              <a:buChar char="•"/>
              <a:defRPr kumimoji="1" sz="2400">
                <a:solidFill>
                  <a:schemeClr val="tx1"/>
                </a:solidFill>
                <a:latin typeface="Tahoma" pitchFamily="34" charset="0"/>
                <a:ea typeface="ＭＳ Ｐゴシック" charset="-128"/>
              </a:defRPr>
            </a:lvl3pPr>
            <a:lvl4pPr marL="1600200" indent="-228600" eaLnBrk="0" hangingPunct="0">
              <a:spcBef>
                <a:spcPct val="20000"/>
              </a:spcBef>
              <a:buFont typeface="Tahoma" pitchFamily="34" charset="0"/>
              <a:buChar char="–"/>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9pPr>
          </a:lstStyle>
          <a:p>
            <a:pPr algn="ctr" eaLnBrk="1" hangingPunct="1">
              <a:spcBef>
                <a:spcPct val="50000"/>
              </a:spcBef>
              <a:buClrTx/>
              <a:buSzTx/>
              <a:buFontTx/>
              <a:buNone/>
            </a:pPr>
            <a:r>
              <a:rPr lang="ja-JP" altLang="en-US">
                <a:latin typeface="Arial" charset="0"/>
              </a:rPr>
              <a:t>カンボジアの</a:t>
            </a:r>
            <a:r>
              <a:rPr lang="en-US" altLang="ja-JP">
                <a:latin typeface="Arial" charset="0"/>
              </a:rPr>
              <a:t>CT</a:t>
            </a:r>
            <a:r>
              <a:rPr lang="ja-JP" altLang="en-US">
                <a:latin typeface="Arial" charset="0"/>
              </a:rPr>
              <a:t>の義足歩行訓練所　</a:t>
            </a:r>
            <a:r>
              <a:rPr lang="en-US" altLang="ja-JP">
                <a:latin typeface="Arial" charset="0"/>
              </a:rPr>
              <a:t>2006.3.</a:t>
            </a:r>
            <a:endParaRPr lang="ja-JP" altLang="en-US">
              <a:latin typeface="Arial" charset="0"/>
            </a:endParaRPr>
          </a:p>
        </p:txBody>
      </p:sp>
    </p:spTree>
    <p:extLst>
      <p:ext uri="{BB962C8B-B14F-4D97-AF65-F5344CB8AC3E}">
        <p14:creationId xmlns:p14="http://schemas.microsoft.com/office/powerpoint/2010/main" val="153495441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5"/>
          <p:cNvSpPr>
            <a:spLocks noGrp="1" noChangeArrowheads="1"/>
          </p:cNvSpPr>
          <p:nvPr>
            <p:ph type="title"/>
          </p:nvPr>
        </p:nvSpPr>
        <p:spPr>
          <a:xfrm>
            <a:off x="468313" y="292100"/>
            <a:ext cx="8218487" cy="760413"/>
          </a:xfrm>
          <a:noFill/>
          <a:extLst>
            <a:ext uri="{909E8E84-426E-40DD-AFC4-6F175D3DCCD1}">
              <a14:hiddenFill xmlns:a14="http://schemas.microsoft.com/office/drawing/2010/main">
                <a:solidFill>
                  <a:srgbClr val="FFFFFF"/>
                </a:solidFill>
              </a14:hiddenFill>
            </a:ext>
          </a:extLst>
        </p:spPr>
        <p:txBody>
          <a:bodyPr/>
          <a:lstStyle/>
          <a:p>
            <a:pPr algn="ctr" eaLnBrk="1" hangingPunct="1"/>
            <a:r>
              <a:rPr lang="ja-JP" altLang="en-US" sz="4000">
                <a:effectLst/>
              </a:rPr>
              <a:t>カンボジアのチュダさん　</a:t>
            </a:r>
            <a:r>
              <a:rPr lang="en-US" altLang="ja-JP" sz="4000">
                <a:effectLst/>
              </a:rPr>
              <a:t>2003</a:t>
            </a:r>
            <a:r>
              <a:rPr lang="ja-JP" altLang="en-US" sz="4000">
                <a:effectLst/>
              </a:rPr>
              <a:t>年</a:t>
            </a:r>
            <a:r>
              <a:rPr lang="en-US" altLang="ja-JP" sz="4000">
                <a:effectLst/>
              </a:rPr>
              <a:t>5</a:t>
            </a:r>
            <a:r>
              <a:rPr lang="ja-JP" altLang="en-US" sz="4000">
                <a:effectLst/>
              </a:rPr>
              <a:t>月</a:t>
            </a:r>
          </a:p>
        </p:txBody>
      </p:sp>
      <p:pic>
        <p:nvPicPr>
          <p:cNvPr id="54275" name="Picture 4" descr="IMG_003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42988" y="1341438"/>
            <a:ext cx="6913562" cy="5186362"/>
          </a:xfrm>
        </p:spPr>
      </p:pic>
    </p:spTree>
    <p:extLst>
      <p:ext uri="{BB962C8B-B14F-4D97-AF65-F5344CB8AC3E}">
        <p14:creationId xmlns:p14="http://schemas.microsoft.com/office/powerpoint/2010/main" val="3603517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defRPr/>
            </a:pPr>
            <a:r>
              <a:rPr lang="ja-JP" altLang="en-US" dirty="0"/>
              <a:t>フィリピンでの活動</a:t>
            </a:r>
          </a:p>
        </p:txBody>
      </p:sp>
      <p:sp>
        <p:nvSpPr>
          <p:cNvPr id="39939" name="Rectangle 3"/>
          <p:cNvSpPr>
            <a:spLocks noGrp="1" noChangeArrowheads="1"/>
          </p:cNvSpPr>
          <p:nvPr>
            <p:ph idx="1"/>
          </p:nvPr>
        </p:nvSpPr>
        <p:spPr/>
        <p:txBody>
          <a:bodyPr/>
          <a:lstStyle/>
          <a:p>
            <a:pPr eaLnBrk="1" hangingPunct="1">
              <a:buFontTx/>
              <a:buNone/>
              <a:defRPr/>
            </a:pPr>
            <a:r>
              <a:rPr lang="ja-JP" altLang="en-US" dirty="0"/>
              <a:t>＊</a:t>
            </a:r>
            <a:r>
              <a:rPr lang="ja-JP" altLang="en-US" sz="3600" dirty="0"/>
              <a:t>スープキッチンフードバンク</a:t>
            </a:r>
          </a:p>
          <a:p>
            <a:pPr eaLnBrk="1" hangingPunct="1">
              <a:buFontTx/>
              <a:buNone/>
              <a:defRPr/>
            </a:pPr>
            <a:r>
              <a:rPr lang="ja-JP" altLang="en-US" sz="3600" dirty="0"/>
              <a:t>　　　　　　　　トレーニングセンター支援</a:t>
            </a:r>
          </a:p>
          <a:p>
            <a:pPr eaLnBrk="1" hangingPunct="1">
              <a:buFontTx/>
              <a:buNone/>
              <a:defRPr/>
            </a:pPr>
            <a:endParaRPr lang="ja-JP" altLang="en-US" sz="3600" dirty="0"/>
          </a:p>
          <a:p>
            <a:pPr eaLnBrk="1" hangingPunct="1">
              <a:buFontTx/>
              <a:buNone/>
              <a:defRPr/>
            </a:pPr>
            <a:r>
              <a:rPr lang="ja-JP" altLang="en-US" sz="3600" dirty="0"/>
              <a:t>＊</a:t>
            </a:r>
            <a:r>
              <a:rPr lang="en-US" altLang="ja-JP" sz="3600" dirty="0">
                <a:solidFill>
                  <a:schemeClr val="hlink"/>
                </a:solidFill>
              </a:rPr>
              <a:t>CLE  </a:t>
            </a:r>
            <a:r>
              <a:rPr lang="ja-JP" altLang="en-US" sz="3600" dirty="0">
                <a:solidFill>
                  <a:schemeClr val="hlink"/>
                </a:solidFill>
              </a:rPr>
              <a:t>　集中語学研修方式</a:t>
            </a:r>
          </a:p>
          <a:p>
            <a:pPr eaLnBrk="1" hangingPunct="1">
              <a:buFontTx/>
              <a:buNone/>
              <a:defRPr/>
            </a:pPr>
            <a:r>
              <a:rPr lang="ja-JP" altLang="en-US" sz="3600" dirty="0"/>
              <a:t>　　（</a:t>
            </a:r>
            <a:r>
              <a:rPr lang="en-US" altLang="ja-JP" sz="3600" dirty="0"/>
              <a:t>Concentrated Language Encounter)</a:t>
            </a:r>
          </a:p>
          <a:p>
            <a:pPr eaLnBrk="1" hangingPunct="1">
              <a:buFontTx/>
              <a:buNone/>
              <a:defRPr/>
            </a:pPr>
            <a:r>
              <a:rPr lang="ja-JP" altLang="en-US" sz="3600" dirty="0"/>
              <a:t>　　３</a:t>
            </a:r>
            <a:r>
              <a:rPr lang="en-US" altLang="ja-JP" sz="3600" dirty="0"/>
              <a:t>H</a:t>
            </a:r>
            <a:r>
              <a:rPr lang="ja-JP" altLang="en-US" sz="3600" dirty="0"/>
              <a:t>プロジェクトに挑戦（</a:t>
            </a:r>
            <a:r>
              <a:rPr lang="en-US" altLang="ja-JP" sz="3600" dirty="0">
                <a:solidFill>
                  <a:schemeClr val="hlink"/>
                </a:solidFill>
              </a:rPr>
              <a:t>TH </a:t>
            </a:r>
            <a:r>
              <a:rPr lang="ja-JP" altLang="en-US" sz="3600" dirty="0">
                <a:solidFill>
                  <a:schemeClr val="hlink"/>
                </a:solidFill>
              </a:rPr>
              <a:t>５９１２１</a:t>
            </a:r>
            <a:r>
              <a:rPr lang="ja-JP" altLang="en-US" sz="3600" dirty="0"/>
              <a:t>）</a:t>
            </a:r>
          </a:p>
          <a:p>
            <a:pPr eaLnBrk="1" hangingPunct="1">
              <a:buFontTx/>
              <a:buNone/>
              <a:defRPr/>
            </a:pPr>
            <a:endParaRPr lang="ja-JP" altLang="en-US" sz="3600" dirty="0"/>
          </a:p>
          <a:p>
            <a:pPr eaLnBrk="1" hangingPunct="1">
              <a:buFontTx/>
              <a:buNone/>
              <a:defRPr/>
            </a:pPr>
            <a:endParaRPr lang="ja-JP" altLang="en-US" sz="3600" dirty="0"/>
          </a:p>
          <a:p>
            <a:pPr eaLnBrk="1" hangingPunct="1">
              <a:buFontTx/>
              <a:buNone/>
              <a:defRPr/>
            </a:pPr>
            <a:endParaRPr lang="ja-JP" altLang="en-US" sz="3600" dirty="0"/>
          </a:p>
          <a:p>
            <a:pPr eaLnBrk="1" hangingPunct="1">
              <a:buFontTx/>
              <a:buNone/>
              <a:defRPr/>
            </a:pPr>
            <a:endParaRPr lang="en-US" altLang="ja-JP" sz="3600" dirty="0"/>
          </a:p>
        </p:txBody>
      </p:sp>
    </p:spTree>
    <p:extLst>
      <p:ext uri="{BB962C8B-B14F-4D97-AF65-F5344CB8AC3E}">
        <p14:creationId xmlns:p14="http://schemas.microsoft.com/office/powerpoint/2010/main" val="230782080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8713787"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5"/>
          <p:cNvSpPr txBox="1">
            <a:spLocks noChangeArrowheads="1"/>
          </p:cNvSpPr>
          <p:nvPr/>
        </p:nvSpPr>
        <p:spPr bwMode="auto">
          <a:xfrm>
            <a:off x="250825" y="6165850"/>
            <a:ext cx="8497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kumimoji="1" sz="3200">
                <a:solidFill>
                  <a:schemeClr val="tx1"/>
                </a:solidFill>
                <a:latin typeface="Tahoma" pitchFamily="34" charset="0"/>
                <a:ea typeface="ＭＳ Ｐゴシック" charset="-128"/>
              </a:defRPr>
            </a:lvl1pPr>
            <a:lvl2pPr marL="742950" indent="-285750" eaLnBrk="0" hangingPunct="0">
              <a:spcBef>
                <a:spcPct val="20000"/>
              </a:spcBef>
              <a:buFont typeface="Tahoma" pitchFamily="34" charset="0"/>
              <a:buChar char="–"/>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hlink"/>
              </a:buClr>
              <a:buSzPct val="120000"/>
              <a:buChar char="•"/>
              <a:defRPr kumimoji="1" sz="2400">
                <a:solidFill>
                  <a:schemeClr val="tx1"/>
                </a:solidFill>
                <a:latin typeface="Tahoma" pitchFamily="34" charset="0"/>
                <a:ea typeface="ＭＳ Ｐゴシック" charset="-128"/>
              </a:defRPr>
            </a:lvl3pPr>
            <a:lvl4pPr marL="1600200" indent="-228600" eaLnBrk="0" hangingPunct="0">
              <a:spcBef>
                <a:spcPct val="20000"/>
              </a:spcBef>
              <a:buFont typeface="Tahoma" pitchFamily="34" charset="0"/>
              <a:buChar char="–"/>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9pPr>
          </a:lstStyle>
          <a:p>
            <a:pPr algn="ctr" eaLnBrk="1" hangingPunct="1">
              <a:spcBef>
                <a:spcPct val="50000"/>
              </a:spcBef>
              <a:buClrTx/>
              <a:buSzTx/>
              <a:buFontTx/>
              <a:buNone/>
            </a:pPr>
            <a:r>
              <a:rPr lang="ja-JP" altLang="en-US">
                <a:latin typeface="Arial" charset="0"/>
              </a:rPr>
              <a:t>ストリートチルドレンに食事を</a:t>
            </a:r>
          </a:p>
        </p:txBody>
      </p:sp>
    </p:spTree>
    <p:extLst>
      <p:ext uri="{BB962C8B-B14F-4D97-AF65-F5344CB8AC3E}">
        <p14:creationId xmlns:p14="http://schemas.microsoft.com/office/powerpoint/2010/main" val="306044824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ja-JP" altLang="en-US"/>
              <a:t>高校生の東南アジア・</a:t>
            </a:r>
            <a:br>
              <a:rPr lang="ja-JP" altLang="en-US"/>
            </a:br>
            <a:r>
              <a:rPr lang="ja-JP" altLang="en-US"/>
              <a:t>　　　　　　　　　スタディツアー</a:t>
            </a:r>
          </a:p>
        </p:txBody>
      </p:sp>
      <p:sp>
        <p:nvSpPr>
          <p:cNvPr id="45059" name="Rectangle 3"/>
          <p:cNvSpPr>
            <a:spLocks noGrp="1" noChangeArrowheads="1"/>
          </p:cNvSpPr>
          <p:nvPr>
            <p:ph idx="1"/>
          </p:nvPr>
        </p:nvSpPr>
        <p:spPr>
          <a:xfrm>
            <a:off x="457200" y="2636838"/>
            <a:ext cx="8229600" cy="3382962"/>
          </a:xfrm>
        </p:spPr>
        <p:txBody>
          <a:bodyPr/>
          <a:lstStyle/>
          <a:p>
            <a:pPr eaLnBrk="1" hangingPunct="1">
              <a:lnSpc>
                <a:spcPct val="90000"/>
              </a:lnSpc>
              <a:buFontTx/>
              <a:buNone/>
              <a:defRPr/>
            </a:pPr>
            <a:r>
              <a:rPr lang="ja-JP" altLang="en-US"/>
              <a:t>高校生応募者１０８人から２４人を選考</a:t>
            </a:r>
          </a:p>
          <a:p>
            <a:pPr eaLnBrk="1" hangingPunct="1">
              <a:lnSpc>
                <a:spcPct val="90000"/>
              </a:lnSpc>
              <a:buFontTx/>
              <a:buNone/>
              <a:defRPr/>
            </a:pPr>
            <a:r>
              <a:rPr lang="ja-JP" altLang="en-US"/>
              <a:t>　ロータリアン８人、インターアクトクラブの</a:t>
            </a:r>
          </a:p>
          <a:p>
            <a:pPr eaLnBrk="1" hangingPunct="1">
              <a:lnSpc>
                <a:spcPct val="90000"/>
              </a:lnSpc>
              <a:buFontTx/>
              <a:buNone/>
              <a:defRPr/>
            </a:pPr>
            <a:r>
              <a:rPr lang="ja-JP" altLang="en-US"/>
              <a:t>　顧問先生３人、旅行社１人　小計３６人参加</a:t>
            </a:r>
          </a:p>
          <a:p>
            <a:pPr eaLnBrk="1" hangingPunct="1">
              <a:lnSpc>
                <a:spcPct val="90000"/>
              </a:lnSpc>
              <a:buFontTx/>
              <a:buNone/>
              <a:defRPr/>
            </a:pPr>
            <a:endParaRPr lang="ja-JP" altLang="en-US"/>
          </a:p>
          <a:p>
            <a:pPr eaLnBrk="1" hangingPunct="1">
              <a:lnSpc>
                <a:spcPct val="90000"/>
              </a:lnSpc>
              <a:buFontTx/>
              <a:buNone/>
              <a:defRPr/>
            </a:pPr>
            <a:r>
              <a:rPr lang="ja-JP" altLang="en-US"/>
              <a:t>地区やクラブが行ったタイやカンボジアでの</a:t>
            </a:r>
          </a:p>
          <a:p>
            <a:pPr eaLnBrk="1" hangingPunct="1">
              <a:lnSpc>
                <a:spcPct val="90000"/>
              </a:lnSpc>
              <a:buFontTx/>
              <a:buNone/>
              <a:defRPr/>
            </a:pPr>
            <a:r>
              <a:rPr lang="ja-JP" altLang="en-US"/>
              <a:t>　　プロジェクトを体験学習　（春休みを利用）</a:t>
            </a:r>
          </a:p>
          <a:p>
            <a:pPr eaLnBrk="1" hangingPunct="1">
              <a:lnSpc>
                <a:spcPct val="90000"/>
              </a:lnSpc>
              <a:buFontTx/>
              <a:buNone/>
              <a:defRPr/>
            </a:pPr>
            <a:endParaRPr lang="ja-JP" altLang="en-US"/>
          </a:p>
          <a:p>
            <a:pPr eaLnBrk="1" hangingPunct="1">
              <a:lnSpc>
                <a:spcPct val="90000"/>
              </a:lnSpc>
              <a:buFontTx/>
              <a:buNone/>
              <a:defRPr/>
            </a:pPr>
            <a:endParaRPr lang="ja-JP" altLang="en-US"/>
          </a:p>
          <a:p>
            <a:pPr eaLnBrk="1" hangingPunct="1">
              <a:lnSpc>
                <a:spcPct val="90000"/>
              </a:lnSpc>
              <a:buFontTx/>
              <a:buNone/>
              <a:defRPr/>
            </a:pPr>
            <a:endParaRPr lang="ja-JP" altLang="en-US"/>
          </a:p>
          <a:p>
            <a:pPr eaLnBrk="1" hangingPunct="1">
              <a:lnSpc>
                <a:spcPct val="90000"/>
              </a:lnSpc>
              <a:buFontTx/>
              <a:buNone/>
              <a:defRPr/>
            </a:pPr>
            <a:endParaRPr lang="ja-JP" altLang="en-US"/>
          </a:p>
          <a:p>
            <a:pPr eaLnBrk="1" hangingPunct="1">
              <a:lnSpc>
                <a:spcPct val="90000"/>
              </a:lnSpc>
              <a:buFontTx/>
              <a:buNone/>
              <a:defRPr/>
            </a:pPr>
            <a:endParaRPr lang="ja-JP" altLang="en-US"/>
          </a:p>
          <a:p>
            <a:pPr eaLnBrk="1" hangingPunct="1">
              <a:lnSpc>
                <a:spcPct val="90000"/>
              </a:lnSpc>
              <a:buFontTx/>
              <a:buNone/>
              <a:defRPr/>
            </a:pPr>
            <a:endParaRPr lang="ja-JP" altLang="en-US"/>
          </a:p>
          <a:p>
            <a:pPr eaLnBrk="1" hangingPunct="1">
              <a:lnSpc>
                <a:spcPct val="90000"/>
              </a:lnSpc>
              <a:buFontTx/>
              <a:buNone/>
              <a:defRPr/>
            </a:pPr>
            <a:endParaRPr lang="en-US" altLang="ja-JP"/>
          </a:p>
        </p:txBody>
      </p:sp>
    </p:spTree>
    <p:extLst>
      <p:ext uri="{BB962C8B-B14F-4D97-AF65-F5344CB8AC3E}">
        <p14:creationId xmlns:p14="http://schemas.microsoft.com/office/powerpoint/2010/main" val="321649922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80645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5"/>
          <p:cNvSpPr txBox="1">
            <a:spLocks noChangeArrowheads="1"/>
          </p:cNvSpPr>
          <p:nvPr/>
        </p:nvSpPr>
        <p:spPr bwMode="auto">
          <a:xfrm>
            <a:off x="250825" y="6216650"/>
            <a:ext cx="8497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kumimoji="1" sz="3200">
                <a:solidFill>
                  <a:schemeClr val="tx1"/>
                </a:solidFill>
                <a:latin typeface="Tahoma" pitchFamily="34" charset="0"/>
                <a:ea typeface="ＭＳ Ｐゴシック" charset="-128"/>
              </a:defRPr>
            </a:lvl1pPr>
            <a:lvl2pPr marL="742950" indent="-285750" eaLnBrk="0" hangingPunct="0">
              <a:spcBef>
                <a:spcPct val="20000"/>
              </a:spcBef>
              <a:buFont typeface="Tahoma" pitchFamily="34" charset="0"/>
              <a:buChar char="–"/>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hlink"/>
              </a:buClr>
              <a:buSzPct val="120000"/>
              <a:buChar char="•"/>
              <a:defRPr kumimoji="1" sz="2400">
                <a:solidFill>
                  <a:schemeClr val="tx1"/>
                </a:solidFill>
                <a:latin typeface="Tahoma" pitchFamily="34" charset="0"/>
                <a:ea typeface="ＭＳ Ｐゴシック" charset="-128"/>
              </a:defRPr>
            </a:lvl3pPr>
            <a:lvl4pPr marL="1600200" indent="-228600" eaLnBrk="0" hangingPunct="0">
              <a:spcBef>
                <a:spcPct val="20000"/>
              </a:spcBef>
              <a:buFont typeface="Tahoma" pitchFamily="34" charset="0"/>
              <a:buChar char="–"/>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9pPr>
          </a:lstStyle>
          <a:p>
            <a:pPr algn="ctr" eaLnBrk="1" hangingPunct="1">
              <a:spcBef>
                <a:spcPct val="50000"/>
              </a:spcBef>
              <a:buClrTx/>
              <a:buSzTx/>
              <a:buFontTx/>
              <a:buNone/>
            </a:pPr>
            <a:r>
              <a:rPr lang="ja-JP" altLang="en-US">
                <a:latin typeface="Arial" charset="0"/>
              </a:rPr>
              <a:t>タイの山岳民族の図書館建設と図書寄贈</a:t>
            </a:r>
          </a:p>
        </p:txBody>
      </p:sp>
    </p:spTree>
    <p:extLst>
      <p:ext uri="{BB962C8B-B14F-4D97-AF65-F5344CB8AC3E}">
        <p14:creationId xmlns:p14="http://schemas.microsoft.com/office/powerpoint/2010/main" val="104921594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8497888"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5"/>
          <p:cNvSpPr txBox="1">
            <a:spLocks noChangeArrowheads="1"/>
          </p:cNvSpPr>
          <p:nvPr/>
        </p:nvSpPr>
        <p:spPr bwMode="auto">
          <a:xfrm>
            <a:off x="0" y="616585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kumimoji="1" sz="3200">
                <a:solidFill>
                  <a:schemeClr val="tx1"/>
                </a:solidFill>
                <a:latin typeface="Tahoma" pitchFamily="34" charset="0"/>
                <a:ea typeface="ＭＳ Ｐゴシック" charset="-128"/>
              </a:defRPr>
            </a:lvl1pPr>
            <a:lvl2pPr marL="742950" indent="-285750" eaLnBrk="0" hangingPunct="0">
              <a:spcBef>
                <a:spcPct val="20000"/>
              </a:spcBef>
              <a:buFont typeface="Tahoma" pitchFamily="34" charset="0"/>
              <a:buChar char="–"/>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hlink"/>
              </a:buClr>
              <a:buSzPct val="120000"/>
              <a:buChar char="•"/>
              <a:defRPr kumimoji="1" sz="2400">
                <a:solidFill>
                  <a:schemeClr val="tx1"/>
                </a:solidFill>
                <a:latin typeface="Tahoma" pitchFamily="34" charset="0"/>
                <a:ea typeface="ＭＳ Ｐゴシック" charset="-128"/>
              </a:defRPr>
            </a:lvl3pPr>
            <a:lvl4pPr marL="1600200" indent="-228600" eaLnBrk="0" hangingPunct="0">
              <a:spcBef>
                <a:spcPct val="20000"/>
              </a:spcBef>
              <a:buFont typeface="Tahoma" pitchFamily="34" charset="0"/>
              <a:buChar char="–"/>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9pPr>
          </a:lstStyle>
          <a:p>
            <a:pPr algn="ctr" eaLnBrk="1" hangingPunct="1">
              <a:spcBef>
                <a:spcPct val="50000"/>
              </a:spcBef>
              <a:buClrTx/>
              <a:buSzTx/>
              <a:buFontTx/>
              <a:buNone/>
            </a:pPr>
            <a:r>
              <a:rPr lang="ja-JP" altLang="en-US" sz="1800">
                <a:latin typeface="Arial" charset="0"/>
              </a:rPr>
              <a:t>高校生らと有意義なミーティング</a:t>
            </a:r>
          </a:p>
        </p:txBody>
      </p:sp>
    </p:spTree>
    <p:extLst>
      <p:ext uri="{BB962C8B-B14F-4D97-AF65-F5344CB8AC3E}">
        <p14:creationId xmlns:p14="http://schemas.microsoft.com/office/powerpoint/2010/main" val="373483459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solidFill>
                  <a:srgbClr val="FFFF00"/>
                </a:solidFill>
              </a:rPr>
              <a:t>Service  not  self</a:t>
            </a:r>
            <a:endParaRPr lang="ja-JP" altLang="en-US">
              <a:solidFill>
                <a:srgbClr val="FFFF00"/>
              </a:solidFill>
            </a:endParaRPr>
          </a:p>
        </p:txBody>
      </p:sp>
      <p:sp>
        <p:nvSpPr>
          <p:cNvPr id="3" name="コンテンツ プレースホルダ 2"/>
          <p:cNvSpPr>
            <a:spLocks noGrp="1"/>
          </p:cNvSpPr>
          <p:nvPr>
            <p:ph idx="1"/>
          </p:nvPr>
        </p:nvSpPr>
        <p:spPr>
          <a:xfrm>
            <a:off x="457200" y="1600200"/>
            <a:ext cx="8147050" cy="4924425"/>
          </a:xfrm>
        </p:spPr>
        <p:txBody>
          <a:bodyPr/>
          <a:lstStyle/>
          <a:p>
            <a:r>
              <a:rPr lang="en-US" altLang="ja-JP"/>
              <a:t>Service  above  self</a:t>
            </a:r>
            <a:r>
              <a:rPr lang="ja-JP" altLang="en-US"/>
              <a:t>の原型となったのは、</a:t>
            </a:r>
            <a:endParaRPr lang="en-US" altLang="ja-JP"/>
          </a:p>
          <a:p>
            <a:pPr>
              <a:buFont typeface="Arial" charset="0"/>
              <a:buNone/>
            </a:pPr>
            <a:r>
              <a:rPr lang="ja-JP" altLang="en-US"/>
              <a:t>ミネアポリスＲＣの二代目会長で、果物卸売業</a:t>
            </a:r>
            <a:endParaRPr lang="en-US" altLang="ja-JP"/>
          </a:p>
          <a:p>
            <a:pPr>
              <a:buFont typeface="Arial" charset="0"/>
              <a:buNone/>
            </a:pPr>
            <a:r>
              <a:rPr lang="ja-JP" altLang="en-US"/>
              <a:t>のフランク・コリンズが１９１１年のポートランド</a:t>
            </a:r>
            <a:endParaRPr lang="en-US" altLang="ja-JP"/>
          </a:p>
          <a:p>
            <a:pPr>
              <a:buFont typeface="Arial" charset="0"/>
              <a:buNone/>
            </a:pPr>
            <a:r>
              <a:rPr lang="ja-JP" altLang="en-US"/>
              <a:t>大会で語った</a:t>
            </a:r>
            <a:r>
              <a:rPr lang="en-US" altLang="ja-JP"/>
              <a:t>Service  not  self  </a:t>
            </a:r>
            <a:r>
              <a:rPr lang="ja-JP" altLang="en-US"/>
              <a:t>ですが、</a:t>
            </a:r>
            <a:endParaRPr lang="en-US" altLang="ja-JP"/>
          </a:p>
          <a:p>
            <a:pPr>
              <a:buFont typeface="Arial" charset="0"/>
              <a:buNone/>
            </a:pPr>
            <a:r>
              <a:rPr lang="ja-JP" altLang="en-US"/>
              <a:t>ミネアポリスＲＣの２５周年記念誌を見ると、</a:t>
            </a:r>
            <a:endParaRPr lang="en-US" altLang="ja-JP"/>
          </a:p>
          <a:p>
            <a:pPr>
              <a:buFont typeface="Arial" charset="0"/>
              <a:buNone/>
            </a:pPr>
            <a:r>
              <a:rPr lang="ja-JP" altLang="en-US"/>
              <a:t>このクラブは１９０５年に設立した</a:t>
            </a:r>
            <a:r>
              <a:rPr lang="ja-JP" altLang="en-US">
                <a:solidFill>
                  <a:srgbClr val="FFC000"/>
                </a:solidFill>
              </a:rPr>
              <a:t>ミネアポリス</a:t>
            </a:r>
            <a:endParaRPr lang="en-US" altLang="ja-JP">
              <a:solidFill>
                <a:srgbClr val="FFC000"/>
              </a:solidFill>
            </a:endParaRPr>
          </a:p>
          <a:p>
            <a:pPr>
              <a:buFont typeface="Arial" charset="0"/>
              <a:buNone/>
            </a:pPr>
            <a:r>
              <a:rPr lang="ja-JP" altLang="en-US">
                <a:solidFill>
                  <a:srgbClr val="FFC000"/>
                </a:solidFill>
              </a:rPr>
              <a:t>・パブリシティクラブ</a:t>
            </a:r>
            <a:r>
              <a:rPr lang="ja-JP" altLang="en-US"/>
              <a:t>を母体にして創立されて</a:t>
            </a:r>
            <a:endParaRPr lang="en-US" altLang="ja-JP"/>
          </a:p>
          <a:p>
            <a:pPr>
              <a:buFont typeface="Arial" charset="0"/>
              <a:buNone/>
            </a:pPr>
            <a:r>
              <a:rPr lang="ja-JP" altLang="en-US"/>
              <a:t>　おります。</a:t>
            </a:r>
            <a:endParaRPr lang="en-US" altLang="ja-JP"/>
          </a:p>
          <a:p>
            <a:pPr>
              <a:buFont typeface="Arial" charset="0"/>
              <a:buNone/>
            </a:pPr>
            <a:endParaRPr lang="en-US" altLang="ja-JP"/>
          </a:p>
          <a:p>
            <a:pPr>
              <a:buFont typeface="Arial" charset="0"/>
              <a:buNone/>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8" presetClass="entr" presetSubtype="32"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out)">
                                      <p:cBhvr>
                                        <p:cTn id="13" dur="1000"/>
                                        <p:tgtEl>
                                          <p:spTgt spid="3">
                                            <p:txEl>
                                              <p:pRg st="0" end="0"/>
                                            </p:txEl>
                                          </p:spTgt>
                                        </p:tgtEl>
                                      </p:cBhvr>
                                    </p:animEffect>
                                  </p:childTnLst>
                                </p:cTn>
                              </p:par>
                            </p:childTnLst>
                          </p:cTn>
                        </p:par>
                        <p:par>
                          <p:cTn id="14" fill="hold">
                            <p:stCondLst>
                              <p:cond delay="2000"/>
                            </p:stCondLst>
                            <p:childTnLst>
                              <p:par>
                                <p:cTn id="15" presetID="8" presetClass="entr" presetSubtype="32"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out)">
                                      <p:cBhvr>
                                        <p:cTn id="17" dur="1000"/>
                                        <p:tgtEl>
                                          <p:spTgt spid="3">
                                            <p:txEl>
                                              <p:pRg st="1" end="1"/>
                                            </p:txEl>
                                          </p:spTgt>
                                        </p:tgtEl>
                                      </p:cBhvr>
                                    </p:animEffect>
                                  </p:childTnLst>
                                </p:cTn>
                              </p:par>
                            </p:childTnLst>
                          </p:cTn>
                        </p:par>
                        <p:par>
                          <p:cTn id="18" fill="hold">
                            <p:stCondLst>
                              <p:cond delay="3000"/>
                            </p:stCondLst>
                            <p:childTnLst>
                              <p:par>
                                <p:cTn id="19" presetID="8" presetClass="entr" presetSubtype="32"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amond(out)">
                                      <p:cBhvr>
                                        <p:cTn id="21" dur="1000"/>
                                        <p:tgtEl>
                                          <p:spTgt spid="3">
                                            <p:txEl>
                                              <p:pRg st="2" end="2"/>
                                            </p:txEl>
                                          </p:spTgt>
                                        </p:tgtEl>
                                      </p:cBhvr>
                                    </p:animEffect>
                                  </p:childTnLst>
                                </p:cTn>
                              </p:par>
                            </p:childTnLst>
                          </p:cTn>
                        </p:par>
                        <p:par>
                          <p:cTn id="22" fill="hold">
                            <p:stCondLst>
                              <p:cond delay="4000"/>
                            </p:stCondLst>
                            <p:childTnLst>
                              <p:par>
                                <p:cTn id="23" presetID="8" presetClass="entr" presetSubtype="32"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amond(out)">
                                      <p:cBhvr>
                                        <p:cTn id="25" dur="1000"/>
                                        <p:tgtEl>
                                          <p:spTgt spid="3">
                                            <p:txEl>
                                              <p:pRg st="3" end="3"/>
                                            </p:txEl>
                                          </p:spTgt>
                                        </p:tgtEl>
                                      </p:cBhvr>
                                    </p:animEffect>
                                  </p:childTnLst>
                                </p:cTn>
                              </p:par>
                            </p:childTnLst>
                          </p:cTn>
                        </p:par>
                        <p:par>
                          <p:cTn id="26" fill="hold">
                            <p:stCondLst>
                              <p:cond delay="5000"/>
                            </p:stCondLst>
                            <p:childTnLst>
                              <p:par>
                                <p:cTn id="27" presetID="8" presetClass="entr" presetSubtype="32"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diamond(out)">
                                      <p:cBhvr>
                                        <p:cTn id="29" dur="1000"/>
                                        <p:tgtEl>
                                          <p:spTgt spid="3">
                                            <p:txEl>
                                              <p:pRg st="4" end="4"/>
                                            </p:txEl>
                                          </p:spTgt>
                                        </p:tgtEl>
                                      </p:cBhvr>
                                    </p:animEffect>
                                  </p:childTnLst>
                                </p:cTn>
                              </p:par>
                            </p:childTnLst>
                          </p:cTn>
                        </p:par>
                        <p:par>
                          <p:cTn id="30" fill="hold">
                            <p:stCondLst>
                              <p:cond delay="6000"/>
                            </p:stCondLst>
                            <p:childTnLst>
                              <p:par>
                                <p:cTn id="31" presetID="8" presetClass="entr" presetSubtype="32"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diamond(out)">
                                      <p:cBhvr>
                                        <p:cTn id="33" dur="1000"/>
                                        <p:tgtEl>
                                          <p:spTgt spid="3">
                                            <p:txEl>
                                              <p:pRg st="5" end="5"/>
                                            </p:txEl>
                                          </p:spTgt>
                                        </p:tgtEl>
                                      </p:cBhvr>
                                    </p:animEffect>
                                  </p:childTnLst>
                                </p:cTn>
                              </p:par>
                            </p:childTnLst>
                          </p:cTn>
                        </p:par>
                        <p:par>
                          <p:cTn id="34" fill="hold">
                            <p:stCondLst>
                              <p:cond delay="7000"/>
                            </p:stCondLst>
                            <p:childTnLst>
                              <p:par>
                                <p:cTn id="35" presetID="8" presetClass="entr" presetSubtype="32"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out)">
                                      <p:cBhvr>
                                        <p:cTn id="37" dur="1000"/>
                                        <p:tgtEl>
                                          <p:spTgt spid="3">
                                            <p:txEl>
                                              <p:pRg st="6" end="6"/>
                                            </p:txEl>
                                          </p:spTgt>
                                        </p:tgtEl>
                                      </p:cBhvr>
                                    </p:animEffect>
                                  </p:childTnLst>
                                </p:cTn>
                              </p:par>
                            </p:childTnLst>
                          </p:cTn>
                        </p:par>
                        <p:par>
                          <p:cTn id="38" fill="hold">
                            <p:stCondLst>
                              <p:cond delay="8000"/>
                            </p:stCondLst>
                            <p:childTnLst>
                              <p:par>
                                <p:cTn id="39" presetID="8" presetClass="entr" presetSubtype="32"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diamond(out)">
                                      <p:cBhvr>
                                        <p:cTn id="4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ctrTitle" sz="quarter"/>
          </p:nvPr>
        </p:nvSpPr>
        <p:spPr>
          <a:xfrm>
            <a:off x="428625" y="0"/>
            <a:ext cx="8229600" cy="1384300"/>
          </a:xfrm>
        </p:spPr>
        <p:txBody>
          <a:bodyPr/>
          <a:lstStyle/>
          <a:p>
            <a:pPr eaLnBrk="1" hangingPunct="1">
              <a:defRPr/>
            </a:pPr>
            <a:r>
              <a:rPr lang="ja-JP" altLang="en-US" dirty="0"/>
              <a:t>識字率向上はなぜ必要か</a:t>
            </a:r>
          </a:p>
        </p:txBody>
      </p:sp>
      <p:sp>
        <p:nvSpPr>
          <p:cNvPr id="123907" name="Rectangle 3"/>
          <p:cNvSpPr>
            <a:spLocks noGrp="1" noChangeArrowheads="1"/>
          </p:cNvSpPr>
          <p:nvPr>
            <p:ph type="subTitle" sz="quarter" idx="1"/>
          </p:nvPr>
        </p:nvSpPr>
        <p:spPr>
          <a:xfrm>
            <a:off x="457200" y="1773238"/>
            <a:ext cx="8229600" cy="4679950"/>
          </a:xfrm>
        </p:spPr>
        <p:txBody>
          <a:bodyPr/>
          <a:lstStyle/>
          <a:p>
            <a:pPr eaLnBrk="1" hangingPunct="1">
              <a:defRPr/>
            </a:pPr>
            <a:r>
              <a:rPr lang="ja-JP" altLang="en-US" sz="3600" dirty="0"/>
              <a:t>非識字（文盲）と貧困は悪循環を繰り返す。</a:t>
            </a:r>
          </a:p>
          <a:p>
            <a:pPr eaLnBrk="1" hangingPunct="1">
              <a:defRPr/>
            </a:pPr>
            <a:r>
              <a:rPr lang="ja-JP" altLang="en-US" sz="3600" dirty="0"/>
              <a:t>識字率向上は貧困から脱出するための極</a:t>
            </a:r>
          </a:p>
          <a:p>
            <a:pPr eaLnBrk="1" hangingPunct="1">
              <a:defRPr/>
            </a:pPr>
            <a:r>
              <a:rPr lang="ja-JP" altLang="en-US" sz="3600" dirty="0" err="1"/>
              <a:t>めて</a:t>
            </a:r>
            <a:r>
              <a:rPr lang="ja-JP" altLang="en-US" sz="3600" dirty="0"/>
              <a:t>有効な手段となり、</a:t>
            </a:r>
          </a:p>
          <a:p>
            <a:pPr eaLnBrk="1" hangingPunct="1">
              <a:defRPr/>
            </a:pPr>
            <a:r>
              <a:rPr lang="ja-JP" altLang="en-US" sz="3600" dirty="0"/>
              <a:t>特に</a:t>
            </a:r>
            <a:r>
              <a:rPr lang="ja-JP" altLang="en-US" sz="3600" dirty="0">
                <a:solidFill>
                  <a:schemeClr val="hlink"/>
                </a:solidFill>
              </a:rPr>
              <a:t>人口問題</a:t>
            </a:r>
            <a:r>
              <a:rPr lang="ja-JP" altLang="en-US" sz="3600" dirty="0"/>
              <a:t>や</a:t>
            </a:r>
            <a:r>
              <a:rPr lang="ja-JP" altLang="en-US" sz="3600" dirty="0">
                <a:solidFill>
                  <a:schemeClr val="hlink"/>
                </a:solidFill>
              </a:rPr>
              <a:t>環境問題</a:t>
            </a:r>
            <a:r>
              <a:rPr lang="ja-JP" altLang="en-US" sz="3600" dirty="0"/>
              <a:t>にも</a:t>
            </a:r>
          </a:p>
          <a:p>
            <a:pPr eaLnBrk="1" hangingPunct="1">
              <a:defRPr/>
            </a:pPr>
            <a:r>
              <a:rPr lang="ja-JP" altLang="en-US" sz="3600" dirty="0"/>
              <a:t>大きく貢献する。</a:t>
            </a:r>
          </a:p>
          <a:p>
            <a:pPr eaLnBrk="1" hangingPunct="1">
              <a:defRPr/>
            </a:pPr>
            <a:r>
              <a:rPr lang="ja-JP" altLang="en-US" sz="3600" dirty="0"/>
              <a:t>人口問題解決の最大の決め手は</a:t>
            </a:r>
          </a:p>
          <a:p>
            <a:pPr eaLnBrk="1" hangingPunct="1">
              <a:defRPr/>
            </a:pPr>
            <a:r>
              <a:rPr lang="ja-JP" altLang="en-US" sz="3600" dirty="0"/>
              <a:t>若い女性の教育である。　</a:t>
            </a:r>
          </a:p>
          <a:p>
            <a:pPr eaLnBrk="1" hangingPunct="1">
              <a:defRPr/>
            </a:pPr>
            <a:endParaRPr lang="en-US" altLang="ja-JP" dirty="0"/>
          </a:p>
        </p:txBody>
      </p:sp>
    </p:spTree>
    <p:extLst>
      <p:ext uri="{BB962C8B-B14F-4D97-AF65-F5344CB8AC3E}">
        <p14:creationId xmlns:p14="http://schemas.microsoft.com/office/powerpoint/2010/main" val="267234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2"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292100"/>
            <a:ext cx="7635875" cy="5727700"/>
          </a:xfrm>
          <a:noFill/>
          <a:extLst>
            <a:ext uri="{909E8E84-426E-40DD-AFC4-6F175D3DCCD1}">
              <a14:hiddenFill xmlns:a14="http://schemas.microsoft.com/office/drawing/2010/main">
                <a:solidFill>
                  <a:srgbClr val="FFFFFF"/>
                </a:solidFill>
              </a14:hiddenFill>
            </a:ext>
          </a:extLst>
        </p:spPr>
      </p:pic>
      <p:sp>
        <p:nvSpPr>
          <p:cNvPr id="61443" name="Text Box 6"/>
          <p:cNvSpPr txBox="1">
            <a:spLocks noChangeArrowheads="1"/>
          </p:cNvSpPr>
          <p:nvPr/>
        </p:nvSpPr>
        <p:spPr bwMode="auto">
          <a:xfrm>
            <a:off x="428625" y="6273800"/>
            <a:ext cx="8301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kumimoji="1" sz="3200">
                <a:solidFill>
                  <a:schemeClr val="tx1"/>
                </a:solidFill>
                <a:latin typeface="Tahoma" pitchFamily="34" charset="0"/>
                <a:ea typeface="ＭＳ Ｐゴシック" charset="-128"/>
              </a:defRPr>
            </a:lvl1pPr>
            <a:lvl2pPr marL="742950" indent="-285750" eaLnBrk="0" hangingPunct="0">
              <a:spcBef>
                <a:spcPct val="20000"/>
              </a:spcBef>
              <a:buFont typeface="Tahoma" pitchFamily="34" charset="0"/>
              <a:buChar char="–"/>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hlink"/>
              </a:buClr>
              <a:buSzPct val="120000"/>
              <a:buChar char="•"/>
              <a:defRPr kumimoji="1" sz="2400">
                <a:solidFill>
                  <a:schemeClr val="tx1"/>
                </a:solidFill>
                <a:latin typeface="Tahoma" pitchFamily="34" charset="0"/>
                <a:ea typeface="ＭＳ Ｐゴシック" charset="-128"/>
              </a:defRPr>
            </a:lvl3pPr>
            <a:lvl4pPr marL="1600200" indent="-228600" eaLnBrk="0" hangingPunct="0">
              <a:spcBef>
                <a:spcPct val="20000"/>
              </a:spcBef>
              <a:buFont typeface="Tahoma" pitchFamily="34" charset="0"/>
              <a:buChar char="–"/>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ja-JP" altLang="en-US"/>
              <a:t>カンボジアの小学校の教室　（２００</a:t>
            </a:r>
            <a:r>
              <a:rPr lang="en-US" altLang="ja-JP"/>
              <a:t>3</a:t>
            </a:r>
            <a:r>
              <a:rPr lang="ja-JP" altLang="en-US"/>
              <a:t>年</a:t>
            </a:r>
            <a:r>
              <a:rPr lang="en-US" altLang="ja-JP"/>
              <a:t>10</a:t>
            </a:r>
            <a:r>
              <a:rPr lang="ja-JP" altLang="en-US"/>
              <a:t>月）</a:t>
            </a:r>
          </a:p>
        </p:txBody>
      </p:sp>
    </p:spTree>
    <p:extLst>
      <p:ext uri="{BB962C8B-B14F-4D97-AF65-F5344CB8AC3E}">
        <p14:creationId xmlns:p14="http://schemas.microsoft.com/office/powerpoint/2010/main" val="2909431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ja-JP" altLang="en-US"/>
              <a:t>わが</a:t>
            </a:r>
            <a:r>
              <a:rPr lang="en-US" altLang="ja-JP"/>
              <a:t>2680</a:t>
            </a:r>
            <a:r>
              <a:rPr lang="ja-JP" altLang="en-US"/>
              <a:t>地区の３</a:t>
            </a:r>
            <a:r>
              <a:rPr lang="en-US" altLang="ja-JP"/>
              <a:t>-H</a:t>
            </a:r>
            <a:r>
              <a:rPr lang="ja-JP" altLang="en-US"/>
              <a:t>承認の流れ</a:t>
            </a:r>
          </a:p>
        </p:txBody>
      </p:sp>
      <p:sp>
        <p:nvSpPr>
          <p:cNvPr id="122883" name="Rectangle 3"/>
          <p:cNvSpPr>
            <a:spLocks noGrp="1" noChangeArrowheads="1"/>
          </p:cNvSpPr>
          <p:nvPr>
            <p:ph type="body" idx="1"/>
          </p:nvPr>
        </p:nvSpPr>
        <p:spPr>
          <a:xfrm>
            <a:off x="457200" y="1844675"/>
            <a:ext cx="8229600" cy="4679950"/>
          </a:xfrm>
        </p:spPr>
        <p:txBody>
          <a:bodyPr/>
          <a:lstStyle/>
          <a:p>
            <a:pPr eaLnBrk="1" hangingPunct="1">
              <a:buFontTx/>
              <a:buNone/>
              <a:defRPr/>
            </a:pPr>
            <a:r>
              <a:rPr lang="ja-JP" altLang="en-US" dirty="0"/>
              <a:t>・</a:t>
            </a:r>
            <a:r>
              <a:rPr lang="en-US" altLang="ja-JP" dirty="0">
                <a:solidFill>
                  <a:schemeClr val="hlink"/>
                </a:solidFill>
              </a:rPr>
              <a:t>2002</a:t>
            </a:r>
            <a:r>
              <a:rPr lang="ja-JP" altLang="en-US" dirty="0">
                <a:solidFill>
                  <a:schemeClr val="hlink"/>
                </a:solidFill>
              </a:rPr>
              <a:t>年１２月</a:t>
            </a:r>
            <a:r>
              <a:rPr lang="ja-JP" altLang="en-US" dirty="0"/>
              <a:t>、　</a:t>
            </a:r>
            <a:r>
              <a:rPr lang="en-US" altLang="ja-JP" dirty="0"/>
              <a:t>3800</a:t>
            </a:r>
            <a:r>
              <a:rPr lang="ja-JP" altLang="en-US" dirty="0"/>
              <a:t>地区のノース・ベイ・イースト</a:t>
            </a:r>
            <a:r>
              <a:rPr lang="en-US" altLang="ja-JP" dirty="0"/>
              <a:t>RC</a:t>
            </a:r>
            <a:r>
              <a:rPr lang="ja-JP" altLang="en-US" dirty="0"/>
              <a:t>に</a:t>
            </a:r>
            <a:r>
              <a:rPr lang="en-US" altLang="ja-JP" dirty="0"/>
              <a:t>CLE</a:t>
            </a:r>
            <a:r>
              <a:rPr lang="ja-JP" altLang="en-US" dirty="0"/>
              <a:t>プロジェクトの参加要請を行う</a:t>
            </a:r>
          </a:p>
          <a:p>
            <a:pPr eaLnBrk="1" hangingPunct="1">
              <a:buFontTx/>
              <a:buNone/>
              <a:defRPr/>
            </a:pPr>
            <a:r>
              <a:rPr lang="ja-JP" altLang="en-US" dirty="0"/>
              <a:t>・</a:t>
            </a:r>
            <a:r>
              <a:rPr lang="en-US" altLang="ja-JP" dirty="0">
                <a:solidFill>
                  <a:schemeClr val="hlink"/>
                </a:solidFill>
              </a:rPr>
              <a:t>2003</a:t>
            </a:r>
            <a:r>
              <a:rPr lang="ja-JP" altLang="en-US" dirty="0">
                <a:solidFill>
                  <a:schemeClr val="hlink"/>
                </a:solidFill>
              </a:rPr>
              <a:t>年</a:t>
            </a:r>
            <a:r>
              <a:rPr lang="en-US" altLang="ja-JP" dirty="0">
                <a:solidFill>
                  <a:schemeClr val="hlink"/>
                </a:solidFill>
              </a:rPr>
              <a:t>4</a:t>
            </a:r>
            <a:r>
              <a:rPr lang="ja-JP" altLang="en-US" dirty="0">
                <a:solidFill>
                  <a:schemeClr val="hlink"/>
                </a:solidFill>
              </a:rPr>
              <a:t>月</a:t>
            </a:r>
            <a:r>
              <a:rPr lang="ja-JP" altLang="en-US" dirty="0"/>
              <a:t>に</a:t>
            </a:r>
            <a:r>
              <a:rPr lang="en-US" altLang="ja-JP" dirty="0">
                <a:solidFill>
                  <a:schemeClr val="accent1"/>
                </a:solidFill>
              </a:rPr>
              <a:t>MG22765</a:t>
            </a:r>
            <a:r>
              <a:rPr lang="ja-JP" altLang="en-US" dirty="0"/>
              <a:t>の申請の承認受け、</a:t>
            </a:r>
          </a:p>
          <a:p>
            <a:pPr eaLnBrk="1" hangingPunct="1">
              <a:buFontTx/>
              <a:buNone/>
              <a:defRPr/>
            </a:pPr>
            <a:r>
              <a:rPr lang="ja-JP" altLang="en-US" dirty="0"/>
              <a:t>　最終報告書を提出</a:t>
            </a:r>
          </a:p>
          <a:p>
            <a:pPr eaLnBrk="1" hangingPunct="1">
              <a:buFontTx/>
              <a:buNone/>
              <a:defRPr/>
            </a:pPr>
            <a:r>
              <a:rPr lang="ja-JP" altLang="en-US" dirty="0"/>
              <a:t>・</a:t>
            </a:r>
            <a:r>
              <a:rPr lang="en-US" altLang="ja-JP" dirty="0">
                <a:solidFill>
                  <a:schemeClr val="hlink"/>
                </a:solidFill>
              </a:rPr>
              <a:t>2003</a:t>
            </a:r>
            <a:r>
              <a:rPr lang="ja-JP" altLang="en-US" dirty="0">
                <a:solidFill>
                  <a:schemeClr val="hlink"/>
                </a:solidFill>
              </a:rPr>
              <a:t>年から</a:t>
            </a:r>
            <a:r>
              <a:rPr lang="en-US" altLang="ja-JP" dirty="0">
                <a:solidFill>
                  <a:schemeClr val="hlink"/>
                </a:solidFill>
              </a:rPr>
              <a:t>07</a:t>
            </a:r>
            <a:r>
              <a:rPr lang="ja-JP" altLang="en-US" dirty="0">
                <a:solidFill>
                  <a:schemeClr val="hlink"/>
                </a:solidFill>
              </a:rPr>
              <a:t>年まで</a:t>
            </a:r>
            <a:r>
              <a:rPr lang="ja-JP" altLang="en-US" dirty="0"/>
              <a:t>に</a:t>
            </a:r>
            <a:r>
              <a:rPr lang="en-US" altLang="ja-JP" dirty="0"/>
              <a:t>CLE</a:t>
            </a:r>
            <a:r>
              <a:rPr lang="ja-JP" altLang="en-US" dirty="0"/>
              <a:t>で</a:t>
            </a:r>
            <a:r>
              <a:rPr lang="en-US" altLang="ja-JP" dirty="0"/>
              <a:t>3</a:t>
            </a:r>
            <a:r>
              <a:rPr lang="ja-JP" altLang="en-US" dirty="0" err="1"/>
              <a:t>つの</a:t>
            </a:r>
            <a:r>
              <a:rPr lang="en-US" altLang="ja-JP" dirty="0"/>
              <a:t>MG</a:t>
            </a:r>
            <a:r>
              <a:rPr lang="ja-JP" altLang="en-US" dirty="0"/>
              <a:t>を実施</a:t>
            </a:r>
          </a:p>
          <a:p>
            <a:pPr eaLnBrk="1" hangingPunct="1">
              <a:buFontTx/>
              <a:buNone/>
              <a:defRPr/>
            </a:pPr>
            <a:r>
              <a:rPr lang="ja-JP" altLang="en-US" dirty="0"/>
              <a:t>・</a:t>
            </a:r>
            <a:r>
              <a:rPr lang="en-US" altLang="ja-JP" dirty="0">
                <a:solidFill>
                  <a:schemeClr val="hlink"/>
                </a:solidFill>
              </a:rPr>
              <a:t>2006</a:t>
            </a:r>
            <a:r>
              <a:rPr lang="ja-JP" altLang="en-US" dirty="0">
                <a:solidFill>
                  <a:schemeClr val="hlink"/>
                </a:solidFill>
              </a:rPr>
              <a:t>年</a:t>
            </a:r>
            <a:r>
              <a:rPr lang="en-US" altLang="ja-JP" dirty="0">
                <a:solidFill>
                  <a:schemeClr val="hlink"/>
                </a:solidFill>
              </a:rPr>
              <a:t>2</a:t>
            </a:r>
            <a:r>
              <a:rPr lang="ja-JP" altLang="en-US" dirty="0">
                <a:solidFill>
                  <a:schemeClr val="hlink"/>
                </a:solidFill>
              </a:rPr>
              <a:t>月</a:t>
            </a:r>
            <a:r>
              <a:rPr lang="ja-JP" altLang="en-US" dirty="0"/>
              <a:t>に</a:t>
            </a:r>
            <a:r>
              <a:rPr lang="en-US" altLang="ja-JP" dirty="0"/>
              <a:t>2</a:t>
            </a:r>
            <a:r>
              <a:rPr lang="ja-JP" altLang="en-US" dirty="0"/>
              <a:t>地区での提案書に対し</a:t>
            </a:r>
          </a:p>
          <a:p>
            <a:pPr eaLnBrk="1" hangingPunct="1">
              <a:buFontTx/>
              <a:buNone/>
              <a:defRPr/>
            </a:pPr>
            <a:r>
              <a:rPr lang="ja-JP" altLang="en-US" dirty="0"/>
              <a:t>　受理番号</a:t>
            </a:r>
            <a:r>
              <a:rPr lang="en-US" altLang="ja-JP" dirty="0">
                <a:solidFill>
                  <a:schemeClr val="accent1"/>
                </a:solidFill>
              </a:rPr>
              <a:t>TH59121</a:t>
            </a:r>
            <a:r>
              <a:rPr lang="ja-JP" altLang="en-US" dirty="0"/>
              <a:t>をいただく</a:t>
            </a:r>
          </a:p>
          <a:p>
            <a:pPr eaLnBrk="1" hangingPunct="1">
              <a:buFontTx/>
              <a:buNone/>
              <a:defRPr/>
            </a:pPr>
            <a:r>
              <a:rPr lang="ja-JP" altLang="en-US" dirty="0"/>
              <a:t>・</a:t>
            </a:r>
            <a:r>
              <a:rPr lang="en-US" altLang="ja-JP" dirty="0">
                <a:solidFill>
                  <a:schemeClr val="hlink"/>
                </a:solidFill>
              </a:rPr>
              <a:t>2007</a:t>
            </a:r>
            <a:r>
              <a:rPr lang="ja-JP" altLang="en-US" dirty="0">
                <a:solidFill>
                  <a:schemeClr val="hlink"/>
                </a:solidFill>
              </a:rPr>
              <a:t>年</a:t>
            </a:r>
            <a:r>
              <a:rPr lang="en-US" altLang="ja-JP" dirty="0">
                <a:solidFill>
                  <a:schemeClr val="hlink"/>
                </a:solidFill>
              </a:rPr>
              <a:t>4</a:t>
            </a:r>
            <a:r>
              <a:rPr lang="ja-JP" altLang="en-US" dirty="0">
                <a:solidFill>
                  <a:schemeClr val="hlink"/>
                </a:solidFill>
              </a:rPr>
              <a:t>月</a:t>
            </a:r>
            <a:r>
              <a:rPr lang="en-US" altLang="ja-JP" dirty="0">
                <a:solidFill>
                  <a:schemeClr val="hlink"/>
                </a:solidFill>
              </a:rPr>
              <a:t>21</a:t>
            </a:r>
            <a:r>
              <a:rPr lang="ja-JP" altLang="en-US" dirty="0">
                <a:solidFill>
                  <a:schemeClr val="hlink"/>
                </a:solidFill>
              </a:rPr>
              <a:t>日</a:t>
            </a:r>
            <a:r>
              <a:rPr lang="ja-JP" altLang="en-US" dirty="0"/>
              <a:t>に</a:t>
            </a:r>
            <a:r>
              <a:rPr lang="en-US" altLang="ja-JP" dirty="0"/>
              <a:t>CLE</a:t>
            </a:r>
            <a:r>
              <a:rPr lang="ja-JP" altLang="en-US" dirty="0"/>
              <a:t>による</a:t>
            </a:r>
            <a:r>
              <a:rPr lang="en-US" altLang="ja-JP" dirty="0"/>
              <a:t>3-H</a:t>
            </a:r>
            <a:r>
              <a:rPr lang="ja-JP" altLang="en-US" dirty="0"/>
              <a:t>承認される</a:t>
            </a:r>
          </a:p>
        </p:txBody>
      </p:sp>
    </p:spTree>
    <p:extLst>
      <p:ext uri="{BB962C8B-B14F-4D97-AF65-F5344CB8AC3E}">
        <p14:creationId xmlns:p14="http://schemas.microsoft.com/office/powerpoint/2010/main" val="1572523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diamond(in)">
                                      <p:cBhvr>
                                        <p:cTn id="7" dur="2000"/>
                                        <p:tgtEl>
                                          <p:spTgt spid="12288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2883">
                                            <p:txEl>
                                              <p:pRg st="0" end="0"/>
                                            </p:txEl>
                                          </p:spTgt>
                                        </p:tgtEl>
                                        <p:attrNameLst>
                                          <p:attrName>style.visibility</p:attrName>
                                        </p:attrNameLst>
                                      </p:cBhvr>
                                      <p:to>
                                        <p:strVal val="visible"/>
                                      </p:to>
                                    </p:set>
                                    <p:animEffect transition="in" filter="fade">
                                      <p:cBhvr>
                                        <p:cTn id="11" dur="2000"/>
                                        <p:tgtEl>
                                          <p:spTgt spid="122883">
                                            <p:txEl>
                                              <p:pRg st="0" end="0"/>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2883">
                                            <p:txEl>
                                              <p:pRg st="1" end="1"/>
                                            </p:txEl>
                                          </p:spTgt>
                                        </p:tgtEl>
                                        <p:attrNameLst>
                                          <p:attrName>style.visibility</p:attrName>
                                        </p:attrNameLst>
                                      </p:cBhvr>
                                      <p:to>
                                        <p:strVal val="visible"/>
                                      </p:to>
                                    </p:set>
                                    <p:animEffect transition="in" filter="fade">
                                      <p:cBhvr>
                                        <p:cTn id="15" dur="2000"/>
                                        <p:tgtEl>
                                          <p:spTgt spid="122883">
                                            <p:txEl>
                                              <p:pRg st="1" end="1"/>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22883">
                                            <p:txEl>
                                              <p:pRg st="2" end="2"/>
                                            </p:txEl>
                                          </p:spTgt>
                                        </p:tgtEl>
                                        <p:attrNameLst>
                                          <p:attrName>style.visibility</p:attrName>
                                        </p:attrNameLst>
                                      </p:cBhvr>
                                      <p:to>
                                        <p:strVal val="visible"/>
                                      </p:to>
                                    </p:set>
                                    <p:animEffect transition="in" filter="fade">
                                      <p:cBhvr>
                                        <p:cTn id="19" dur="2000"/>
                                        <p:tgtEl>
                                          <p:spTgt spid="122883">
                                            <p:txEl>
                                              <p:pRg st="2" end="2"/>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22883">
                                            <p:txEl>
                                              <p:pRg st="3" end="3"/>
                                            </p:txEl>
                                          </p:spTgt>
                                        </p:tgtEl>
                                        <p:attrNameLst>
                                          <p:attrName>style.visibility</p:attrName>
                                        </p:attrNameLst>
                                      </p:cBhvr>
                                      <p:to>
                                        <p:strVal val="visible"/>
                                      </p:to>
                                    </p:set>
                                    <p:animEffect transition="in" filter="fade">
                                      <p:cBhvr>
                                        <p:cTn id="23" dur="2000"/>
                                        <p:tgtEl>
                                          <p:spTgt spid="122883">
                                            <p:txEl>
                                              <p:pRg st="3" end="3"/>
                                            </p:txEl>
                                          </p:spTgt>
                                        </p:tgtEl>
                                      </p:cBhvr>
                                    </p:animEffect>
                                  </p:childTnLst>
                                </p:cTn>
                              </p:par>
                            </p:childTnLst>
                          </p:cTn>
                        </p:par>
                        <p:par>
                          <p:cTn id="24" fill="hold" nodeType="afterGroup">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22883">
                                            <p:txEl>
                                              <p:pRg st="4" end="4"/>
                                            </p:txEl>
                                          </p:spTgt>
                                        </p:tgtEl>
                                        <p:attrNameLst>
                                          <p:attrName>style.visibility</p:attrName>
                                        </p:attrNameLst>
                                      </p:cBhvr>
                                      <p:to>
                                        <p:strVal val="visible"/>
                                      </p:to>
                                    </p:set>
                                    <p:animEffect transition="in" filter="fade">
                                      <p:cBhvr>
                                        <p:cTn id="27" dur="2000"/>
                                        <p:tgtEl>
                                          <p:spTgt spid="122883">
                                            <p:txEl>
                                              <p:pRg st="4" end="4"/>
                                            </p:txEl>
                                          </p:spTgt>
                                        </p:tgtEl>
                                      </p:cBhvr>
                                    </p:animEffect>
                                  </p:childTnLst>
                                </p:cTn>
                              </p:par>
                            </p:childTnLst>
                          </p:cTn>
                        </p:par>
                        <p:par>
                          <p:cTn id="28" fill="hold" nodeType="afterGroup">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22883">
                                            <p:txEl>
                                              <p:pRg st="5" end="5"/>
                                            </p:txEl>
                                          </p:spTgt>
                                        </p:tgtEl>
                                        <p:attrNameLst>
                                          <p:attrName>style.visibility</p:attrName>
                                        </p:attrNameLst>
                                      </p:cBhvr>
                                      <p:to>
                                        <p:strVal val="visible"/>
                                      </p:to>
                                    </p:set>
                                    <p:animEffect transition="in" filter="fade">
                                      <p:cBhvr>
                                        <p:cTn id="31" dur="2000"/>
                                        <p:tgtEl>
                                          <p:spTgt spid="122883">
                                            <p:txEl>
                                              <p:pRg st="5" end="5"/>
                                            </p:txEl>
                                          </p:spTgt>
                                        </p:tgtEl>
                                      </p:cBhvr>
                                    </p:animEffect>
                                  </p:childTnLst>
                                </p:cTn>
                              </p:par>
                            </p:childTnLst>
                          </p:cTn>
                        </p:par>
                        <p:par>
                          <p:cTn id="32" fill="hold" nodeType="afterGroup">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122883">
                                            <p:txEl>
                                              <p:pRg st="6" end="6"/>
                                            </p:txEl>
                                          </p:spTgt>
                                        </p:tgtEl>
                                        <p:attrNameLst>
                                          <p:attrName>style.visibility</p:attrName>
                                        </p:attrNameLst>
                                      </p:cBhvr>
                                      <p:to>
                                        <p:strVal val="visible"/>
                                      </p:to>
                                    </p:set>
                                    <p:animEffect transition="in" filter="fade">
                                      <p:cBhvr>
                                        <p:cTn id="35" dur="2000"/>
                                        <p:tgtEl>
                                          <p:spTgt spid="1228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500063" y="0"/>
            <a:ext cx="8229600" cy="1384300"/>
          </a:xfrm>
        </p:spPr>
        <p:txBody>
          <a:bodyPr>
            <a:normAutofit/>
          </a:bodyPr>
          <a:lstStyle/>
          <a:p>
            <a:pPr algn="ctr" eaLnBrk="1" hangingPunct="1">
              <a:defRPr/>
            </a:pPr>
            <a:r>
              <a:rPr lang="en-US" altLang="ja-JP" dirty="0"/>
              <a:t>CLE</a:t>
            </a:r>
            <a:r>
              <a:rPr lang="ja-JP" altLang="en-US" dirty="0"/>
              <a:t>とは</a:t>
            </a:r>
          </a:p>
        </p:txBody>
      </p:sp>
      <p:sp>
        <p:nvSpPr>
          <p:cNvPr id="112643" name="Rectangle 3"/>
          <p:cNvSpPr>
            <a:spLocks noGrp="1" noChangeArrowheads="1"/>
          </p:cNvSpPr>
          <p:nvPr>
            <p:ph idx="1"/>
          </p:nvPr>
        </p:nvSpPr>
        <p:spPr>
          <a:xfrm>
            <a:off x="357188" y="1500188"/>
            <a:ext cx="8501062" cy="5000625"/>
          </a:xfrm>
        </p:spPr>
        <p:txBody>
          <a:bodyPr/>
          <a:lstStyle/>
          <a:p>
            <a:pPr algn="ctr" eaLnBrk="1" hangingPunct="1">
              <a:buFontTx/>
              <a:buNone/>
              <a:defRPr/>
            </a:pPr>
            <a:r>
              <a:rPr lang="en-US" altLang="ja-JP" sz="3600">
                <a:solidFill>
                  <a:schemeClr val="hlink"/>
                </a:solidFill>
              </a:rPr>
              <a:t>Concentrated  Language  Encounter</a:t>
            </a:r>
            <a:endParaRPr lang="ja-JP" altLang="en-US" sz="3600">
              <a:solidFill>
                <a:schemeClr val="hlink"/>
              </a:solidFill>
            </a:endParaRPr>
          </a:p>
          <a:p>
            <a:pPr algn="ctr" eaLnBrk="1" hangingPunct="1">
              <a:buFontTx/>
              <a:buNone/>
              <a:defRPr/>
            </a:pPr>
            <a:r>
              <a:rPr lang="ja-JP" altLang="en-US" sz="3600"/>
              <a:t>（語学集中研修）</a:t>
            </a:r>
          </a:p>
          <a:p>
            <a:pPr eaLnBrk="1" hangingPunct="1">
              <a:buFontTx/>
              <a:buNone/>
              <a:defRPr/>
            </a:pPr>
            <a:r>
              <a:rPr lang="ja-JP" altLang="en-US" sz="3600"/>
              <a:t>オーストラリアの教育者の</a:t>
            </a:r>
          </a:p>
          <a:p>
            <a:pPr eaLnBrk="1" hangingPunct="1">
              <a:buFontTx/>
              <a:buNone/>
              <a:defRPr/>
            </a:pPr>
            <a:r>
              <a:rPr lang="ja-JP" altLang="en-US" sz="3600">
                <a:solidFill>
                  <a:schemeClr val="hlink"/>
                </a:solidFill>
              </a:rPr>
              <a:t>ブライアン・グレイ</a:t>
            </a:r>
            <a:r>
              <a:rPr lang="ja-JP" altLang="en-US" sz="3600"/>
              <a:t>がこのＣＬＥを開発し、</a:t>
            </a:r>
          </a:p>
          <a:p>
            <a:pPr eaLnBrk="1" hangingPunct="1">
              <a:buFontTx/>
              <a:buNone/>
              <a:defRPr/>
            </a:pPr>
            <a:r>
              <a:rPr lang="ja-JP" altLang="en-US" sz="3600"/>
              <a:t>ＲＩ識字運動の父と言われるオーストラリア</a:t>
            </a:r>
          </a:p>
          <a:p>
            <a:pPr eaLnBrk="1" hangingPunct="1">
              <a:buFontTx/>
              <a:buNone/>
              <a:defRPr/>
            </a:pPr>
            <a:r>
              <a:rPr lang="ja-JP" altLang="en-US" sz="3600"/>
              <a:t>９６３０地区ＰＤＧ</a:t>
            </a:r>
            <a:r>
              <a:rPr lang="ja-JP" altLang="en-US" sz="3600">
                <a:solidFill>
                  <a:schemeClr val="hlink"/>
                </a:solidFill>
              </a:rPr>
              <a:t>リチャード・ウォーカー博士</a:t>
            </a:r>
          </a:p>
          <a:p>
            <a:pPr eaLnBrk="1" hangingPunct="1">
              <a:buFontTx/>
              <a:buNone/>
              <a:defRPr/>
            </a:pPr>
            <a:r>
              <a:rPr lang="ja-JP" altLang="en-US" sz="3600"/>
              <a:t>がロータリーに導入した。</a:t>
            </a:r>
            <a:r>
              <a:rPr lang="ja-JP" altLang="en-US" sz="2800"/>
              <a:t>　</a:t>
            </a:r>
          </a:p>
          <a:p>
            <a:pPr eaLnBrk="1" hangingPunct="1">
              <a:buFontTx/>
              <a:buNone/>
              <a:defRPr/>
            </a:pPr>
            <a:endParaRPr lang="en-US" altLang="ja-JP" sz="2800"/>
          </a:p>
        </p:txBody>
      </p:sp>
    </p:spTree>
    <p:extLst>
      <p:ext uri="{BB962C8B-B14F-4D97-AF65-F5344CB8AC3E}">
        <p14:creationId xmlns:p14="http://schemas.microsoft.com/office/powerpoint/2010/main" val="36809183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lgn="ctr" eaLnBrk="1" hangingPunct="1">
              <a:defRPr/>
            </a:pPr>
            <a:r>
              <a:rPr lang="ja-JP" altLang="en-US" sz="4800" dirty="0"/>
              <a:t>この</a:t>
            </a:r>
            <a:r>
              <a:rPr lang="en-US" altLang="ja-JP" sz="4800" dirty="0">
                <a:solidFill>
                  <a:schemeClr val="hlink"/>
                </a:solidFill>
              </a:rPr>
              <a:t>CLE</a:t>
            </a:r>
            <a:r>
              <a:rPr lang="ja-JP" altLang="en-US" sz="4800" dirty="0"/>
              <a:t>は</a:t>
            </a:r>
          </a:p>
        </p:txBody>
      </p:sp>
      <p:sp>
        <p:nvSpPr>
          <p:cNvPr id="191491" name="Rectangle 3"/>
          <p:cNvSpPr>
            <a:spLocks noGrp="1" noChangeArrowheads="1"/>
          </p:cNvSpPr>
          <p:nvPr>
            <p:ph idx="1"/>
          </p:nvPr>
        </p:nvSpPr>
        <p:spPr/>
        <p:txBody>
          <a:bodyPr/>
          <a:lstStyle/>
          <a:p>
            <a:pPr eaLnBrk="1" hangingPunct="1">
              <a:buFontTx/>
              <a:buNone/>
              <a:defRPr/>
            </a:pPr>
            <a:r>
              <a:rPr lang="ja-JP" altLang="en-US" sz="4400" dirty="0"/>
              <a:t>こどもたちの未来を開く</a:t>
            </a:r>
          </a:p>
          <a:p>
            <a:pPr eaLnBrk="1" hangingPunct="1">
              <a:buFontTx/>
              <a:buNone/>
              <a:defRPr/>
            </a:pPr>
            <a:r>
              <a:rPr lang="ja-JP" altLang="en-US" sz="4400" dirty="0"/>
              <a:t>　　　　　</a:t>
            </a:r>
          </a:p>
          <a:p>
            <a:pPr eaLnBrk="1" hangingPunct="1">
              <a:buFontTx/>
              <a:buNone/>
              <a:defRPr/>
            </a:pPr>
            <a:r>
              <a:rPr lang="ja-JP" altLang="en-US" sz="4400" dirty="0"/>
              <a:t>　　　　　</a:t>
            </a:r>
            <a:r>
              <a:rPr lang="ja-JP" altLang="en-US" sz="4400" dirty="0">
                <a:solidFill>
                  <a:schemeClr val="hlink"/>
                </a:solidFill>
              </a:rPr>
              <a:t>言語教育法</a:t>
            </a:r>
            <a:r>
              <a:rPr lang="ja-JP" altLang="en-US" sz="4400" dirty="0"/>
              <a:t>である</a:t>
            </a:r>
          </a:p>
          <a:p>
            <a:pPr eaLnBrk="1" hangingPunct="1">
              <a:buFontTx/>
              <a:buNone/>
              <a:defRPr/>
            </a:pPr>
            <a:endParaRPr lang="ja-JP" altLang="en-US" sz="4400" dirty="0"/>
          </a:p>
          <a:p>
            <a:pPr eaLnBrk="1" hangingPunct="1">
              <a:buFontTx/>
              <a:buNone/>
              <a:defRPr/>
            </a:pPr>
            <a:r>
              <a:rPr lang="ja-JP" altLang="en-US" sz="4400" dirty="0"/>
              <a:t>　　　　　　　　　　　と言われている</a:t>
            </a:r>
          </a:p>
        </p:txBody>
      </p:sp>
    </p:spTree>
    <p:extLst>
      <p:ext uri="{BB962C8B-B14F-4D97-AF65-F5344CB8AC3E}">
        <p14:creationId xmlns:p14="http://schemas.microsoft.com/office/powerpoint/2010/main" val="22722922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142875" y="142875"/>
            <a:ext cx="8786813" cy="1384300"/>
          </a:xfrm>
        </p:spPr>
        <p:txBody>
          <a:bodyPr>
            <a:noAutofit/>
          </a:bodyPr>
          <a:lstStyle/>
          <a:p>
            <a:pPr algn="ctr" eaLnBrk="1" hangingPunct="1">
              <a:defRPr/>
            </a:pPr>
            <a:r>
              <a:rPr lang="ja-JP" altLang="en-US" dirty="0"/>
              <a:t>楽しんで学べる</a:t>
            </a:r>
            <a:r>
              <a:rPr lang="en-US" altLang="ja-JP" dirty="0">
                <a:solidFill>
                  <a:schemeClr val="hlink"/>
                </a:solidFill>
              </a:rPr>
              <a:t>CLE</a:t>
            </a:r>
            <a:br>
              <a:rPr lang="ja-JP" altLang="en-US" dirty="0">
                <a:solidFill>
                  <a:schemeClr val="hlink"/>
                </a:solidFill>
              </a:rPr>
            </a:br>
            <a:r>
              <a:rPr lang="ja-JP" altLang="en-US" dirty="0"/>
              <a:t>（集中語学研修）</a:t>
            </a:r>
          </a:p>
        </p:txBody>
      </p:sp>
      <p:sp>
        <p:nvSpPr>
          <p:cNvPr id="193539" name="Rectangle 3"/>
          <p:cNvSpPr>
            <a:spLocks noGrp="1" noChangeArrowheads="1"/>
          </p:cNvSpPr>
          <p:nvPr>
            <p:ph idx="1"/>
          </p:nvPr>
        </p:nvSpPr>
        <p:spPr>
          <a:xfrm>
            <a:off x="457200" y="1916113"/>
            <a:ext cx="8229600" cy="4465637"/>
          </a:xfrm>
        </p:spPr>
        <p:txBody>
          <a:bodyPr>
            <a:normAutofit lnSpcReduction="10000"/>
          </a:bodyPr>
          <a:lstStyle/>
          <a:p>
            <a:pPr eaLnBrk="1" hangingPunct="1">
              <a:buFontTx/>
              <a:buNone/>
              <a:defRPr/>
            </a:pPr>
            <a:r>
              <a:rPr lang="ja-JP" altLang="en-US" sz="3600" dirty="0"/>
              <a:t>授業や教材はすべて先生方の</a:t>
            </a:r>
            <a:r>
              <a:rPr lang="ja-JP" altLang="en-US" sz="3600" dirty="0">
                <a:solidFill>
                  <a:schemeClr val="hlink"/>
                </a:solidFill>
              </a:rPr>
              <a:t>手作り</a:t>
            </a:r>
            <a:r>
              <a:rPr lang="ja-JP" altLang="en-US" sz="3600" dirty="0"/>
              <a:t>で</a:t>
            </a:r>
          </a:p>
          <a:p>
            <a:pPr eaLnBrk="1" hangingPunct="1">
              <a:buFontTx/>
              <a:buNone/>
              <a:defRPr/>
            </a:pPr>
            <a:r>
              <a:rPr lang="ja-JP" altLang="en-US" sz="3600" dirty="0"/>
              <a:t>こどもたちの関心や自主性を重んじ、</a:t>
            </a:r>
          </a:p>
          <a:p>
            <a:pPr eaLnBrk="1" hangingPunct="1">
              <a:buFontTx/>
              <a:buNone/>
              <a:defRPr/>
            </a:pPr>
            <a:r>
              <a:rPr lang="ja-JP" altLang="en-US" sz="3600" dirty="0"/>
              <a:t>日常生活の実践的なテーマを取り上げ</a:t>
            </a:r>
          </a:p>
          <a:p>
            <a:pPr eaLnBrk="1" hangingPunct="1">
              <a:buFontTx/>
              <a:buNone/>
              <a:defRPr/>
            </a:pPr>
            <a:r>
              <a:rPr lang="ja-JP" altLang="en-US" sz="3600" dirty="0"/>
              <a:t>教育範囲の枠を広げている</a:t>
            </a:r>
          </a:p>
          <a:p>
            <a:pPr eaLnBrk="1" hangingPunct="1">
              <a:buFontTx/>
              <a:buNone/>
              <a:defRPr/>
            </a:pPr>
            <a:r>
              <a:rPr lang="ja-JP" altLang="en-US" sz="3600" dirty="0"/>
              <a:t>なお、こどもたちばかりでなく、</a:t>
            </a:r>
            <a:r>
              <a:rPr lang="ja-JP" altLang="en-US" sz="3600" dirty="0">
                <a:solidFill>
                  <a:schemeClr val="hlink"/>
                </a:solidFill>
              </a:rPr>
              <a:t>先生方も</a:t>
            </a:r>
          </a:p>
          <a:p>
            <a:pPr eaLnBrk="1" hangingPunct="1">
              <a:buFontTx/>
              <a:buNone/>
              <a:defRPr/>
            </a:pPr>
            <a:r>
              <a:rPr lang="ja-JP" altLang="en-US" sz="3600" dirty="0"/>
              <a:t>この教育法に対して</a:t>
            </a:r>
            <a:r>
              <a:rPr lang="ja-JP" altLang="en-US" sz="3600" dirty="0">
                <a:solidFill>
                  <a:schemeClr val="hlink"/>
                </a:solidFill>
              </a:rPr>
              <a:t>やりがい</a:t>
            </a:r>
            <a:r>
              <a:rPr lang="ja-JP" altLang="en-US" sz="3600" dirty="0"/>
              <a:t>を感じ、大き</a:t>
            </a:r>
          </a:p>
          <a:p>
            <a:pPr eaLnBrk="1" hangingPunct="1">
              <a:buFontTx/>
              <a:buNone/>
              <a:defRPr/>
            </a:pPr>
            <a:r>
              <a:rPr lang="ja-JP" altLang="en-US" sz="3600" dirty="0" err="1"/>
              <a:t>な</a:t>
            </a:r>
            <a:r>
              <a:rPr lang="ja-JP" altLang="en-US" sz="3600" dirty="0" err="1">
                <a:solidFill>
                  <a:schemeClr val="hlink"/>
                </a:solidFill>
              </a:rPr>
              <a:t>充</a:t>
            </a:r>
            <a:r>
              <a:rPr lang="ja-JP" altLang="en-US" sz="3600" dirty="0">
                <a:solidFill>
                  <a:schemeClr val="hlink"/>
                </a:solidFill>
              </a:rPr>
              <a:t>実感</a:t>
            </a:r>
            <a:r>
              <a:rPr lang="ja-JP" altLang="en-US" sz="3600" dirty="0"/>
              <a:t>を得ている</a:t>
            </a:r>
          </a:p>
        </p:txBody>
      </p:sp>
    </p:spTree>
    <p:extLst>
      <p:ext uri="{BB962C8B-B14F-4D97-AF65-F5344CB8AC3E}">
        <p14:creationId xmlns:p14="http://schemas.microsoft.com/office/powerpoint/2010/main" val="23291828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188" y="214313"/>
            <a:ext cx="8301037" cy="714375"/>
          </a:xfrm>
        </p:spPr>
        <p:txBody>
          <a:bodyPr/>
          <a:lstStyle/>
          <a:p>
            <a:pPr eaLnBrk="1" hangingPunct="1">
              <a:defRPr/>
            </a:pPr>
            <a:r>
              <a:rPr lang="ja-JP" altLang="en-US" dirty="0"/>
              <a:t>トニー</a:t>
            </a:r>
            <a:r>
              <a:rPr lang="en-US" altLang="ja-JP" dirty="0"/>
              <a:t>CLE</a:t>
            </a:r>
            <a:r>
              <a:rPr lang="ja-JP" altLang="en-US" dirty="0"/>
              <a:t>委員長と（</a:t>
            </a:r>
            <a:r>
              <a:rPr lang="en-US" altLang="ja-JP" dirty="0"/>
              <a:t>2007</a:t>
            </a:r>
            <a:r>
              <a:rPr lang="ja-JP" altLang="en-US" dirty="0"/>
              <a:t>年</a:t>
            </a:r>
            <a:r>
              <a:rPr lang="en-US" altLang="ja-JP" dirty="0"/>
              <a:t>9</a:t>
            </a:r>
            <a:r>
              <a:rPr lang="ja-JP" altLang="en-US" dirty="0"/>
              <a:t>月）</a:t>
            </a:r>
          </a:p>
        </p:txBody>
      </p:sp>
      <p:pic>
        <p:nvPicPr>
          <p:cNvPr id="348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1500" y="1214438"/>
            <a:ext cx="8001000" cy="521493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7754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Text Box 4"/>
          <p:cNvSpPr txBox="1">
            <a:spLocks noChangeArrowheads="1"/>
          </p:cNvSpPr>
          <p:nvPr/>
        </p:nvSpPr>
        <p:spPr bwMode="auto">
          <a:xfrm>
            <a:off x="158750" y="6242050"/>
            <a:ext cx="8985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kumimoji="1" sz="3200">
                <a:solidFill>
                  <a:schemeClr val="tx1"/>
                </a:solidFill>
                <a:latin typeface="Tahoma" pitchFamily="34" charset="0"/>
                <a:ea typeface="ＭＳ Ｐゴシック" charset="-128"/>
              </a:defRPr>
            </a:lvl1pPr>
            <a:lvl2pPr marL="742950" indent="-285750" eaLnBrk="0" hangingPunct="0">
              <a:spcBef>
                <a:spcPct val="20000"/>
              </a:spcBef>
              <a:buFont typeface="Tahoma" pitchFamily="34" charset="0"/>
              <a:buChar char="–"/>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hlink"/>
              </a:buClr>
              <a:buSzPct val="120000"/>
              <a:buChar char="•"/>
              <a:defRPr kumimoji="1" sz="2400">
                <a:solidFill>
                  <a:schemeClr val="tx1"/>
                </a:solidFill>
                <a:latin typeface="Tahoma" pitchFamily="34" charset="0"/>
                <a:ea typeface="ＭＳ Ｐゴシック" charset="-128"/>
              </a:defRPr>
            </a:lvl3pPr>
            <a:lvl4pPr marL="1600200" indent="-228600" eaLnBrk="0" hangingPunct="0">
              <a:spcBef>
                <a:spcPct val="20000"/>
              </a:spcBef>
              <a:buFont typeface="Tahoma" pitchFamily="34" charset="0"/>
              <a:buChar char="–"/>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r>
              <a:rPr lang="ja-JP" altLang="en-US" sz="2800"/>
              <a:t>　　　　　双方向の授業で理解力と表現力を磨く</a:t>
            </a:r>
          </a:p>
        </p:txBody>
      </p:sp>
      <p:pic>
        <p:nvPicPr>
          <p:cNvPr id="68611" name="Picture 6" descr="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8497887" cy="594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9718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158750" y="6315075"/>
            <a:ext cx="8805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kumimoji="1" sz="3200">
                <a:solidFill>
                  <a:schemeClr val="tx1"/>
                </a:solidFill>
                <a:latin typeface="Tahoma" pitchFamily="34" charset="0"/>
                <a:ea typeface="ＭＳ Ｐゴシック" charset="-128"/>
              </a:defRPr>
            </a:lvl1pPr>
            <a:lvl2pPr marL="742950" indent="-285750" eaLnBrk="0" hangingPunct="0">
              <a:spcBef>
                <a:spcPct val="20000"/>
              </a:spcBef>
              <a:buFont typeface="Tahoma" pitchFamily="34" charset="0"/>
              <a:buChar char="–"/>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hlink"/>
              </a:buClr>
              <a:buSzPct val="120000"/>
              <a:buChar char="•"/>
              <a:defRPr kumimoji="1" sz="2400">
                <a:solidFill>
                  <a:schemeClr val="tx1"/>
                </a:solidFill>
                <a:latin typeface="Tahoma" pitchFamily="34" charset="0"/>
                <a:ea typeface="ＭＳ Ｐゴシック" charset="-128"/>
              </a:defRPr>
            </a:lvl3pPr>
            <a:lvl4pPr marL="1600200" indent="-228600" eaLnBrk="0" hangingPunct="0">
              <a:spcBef>
                <a:spcPct val="20000"/>
              </a:spcBef>
              <a:buFont typeface="Tahoma" pitchFamily="34" charset="0"/>
              <a:buChar char="–"/>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r>
              <a:rPr lang="en-US" altLang="ja-JP" sz="2800"/>
              <a:t> </a:t>
            </a:r>
            <a:r>
              <a:rPr lang="ja-JP" altLang="en-US" sz="2800"/>
              <a:t>先生のお話に真剣に取り組むこどもたち　（</a:t>
            </a:r>
            <a:r>
              <a:rPr lang="en-US" altLang="ja-JP" sz="2800"/>
              <a:t>2003</a:t>
            </a:r>
            <a:r>
              <a:rPr lang="ja-JP" altLang="en-US" sz="2800"/>
              <a:t>年</a:t>
            </a:r>
            <a:r>
              <a:rPr lang="en-US" altLang="ja-JP" sz="2800"/>
              <a:t>12</a:t>
            </a:r>
            <a:r>
              <a:rPr lang="ja-JP" altLang="en-US" sz="2800"/>
              <a:t>月）</a:t>
            </a:r>
          </a:p>
        </p:txBody>
      </p:sp>
      <p:pic>
        <p:nvPicPr>
          <p:cNvPr id="69635" name="Picture 6" descr="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8424862"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6592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065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333375"/>
            <a:ext cx="8785225" cy="5665788"/>
          </a:xfrm>
        </p:spPr>
      </p:pic>
      <p:sp>
        <p:nvSpPr>
          <p:cNvPr id="70659" name="AutoShape 5"/>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120000"/>
              <a:buChar char="•"/>
              <a:defRPr kumimoji="1" sz="3200">
                <a:solidFill>
                  <a:schemeClr val="tx1"/>
                </a:solidFill>
                <a:latin typeface="Tahoma" pitchFamily="34" charset="0"/>
                <a:ea typeface="ＭＳ Ｐゴシック" charset="-128"/>
              </a:defRPr>
            </a:lvl1pPr>
            <a:lvl2pPr marL="742950" indent="-285750" eaLnBrk="0" hangingPunct="0">
              <a:spcBef>
                <a:spcPct val="20000"/>
              </a:spcBef>
              <a:buFont typeface="Tahoma" pitchFamily="34" charset="0"/>
              <a:buChar char="–"/>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hlink"/>
              </a:buClr>
              <a:buSzPct val="120000"/>
              <a:buChar char="•"/>
              <a:defRPr kumimoji="1" sz="2400">
                <a:solidFill>
                  <a:schemeClr val="tx1"/>
                </a:solidFill>
                <a:latin typeface="Tahoma" pitchFamily="34" charset="0"/>
                <a:ea typeface="ＭＳ Ｐゴシック" charset="-128"/>
              </a:defRPr>
            </a:lvl3pPr>
            <a:lvl4pPr marL="1600200" indent="-228600" eaLnBrk="0" hangingPunct="0">
              <a:spcBef>
                <a:spcPct val="20000"/>
              </a:spcBef>
              <a:buFont typeface="Tahoma" pitchFamily="34" charset="0"/>
              <a:buChar char="–"/>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sz="1800"/>
          </a:p>
        </p:txBody>
      </p:sp>
      <p:sp>
        <p:nvSpPr>
          <p:cNvPr id="70660" name="AutoShape 7"/>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120000"/>
              <a:buChar char="•"/>
              <a:defRPr kumimoji="1" sz="3200">
                <a:solidFill>
                  <a:schemeClr val="tx1"/>
                </a:solidFill>
                <a:latin typeface="Tahoma" pitchFamily="34" charset="0"/>
                <a:ea typeface="ＭＳ Ｐゴシック" charset="-128"/>
              </a:defRPr>
            </a:lvl1pPr>
            <a:lvl2pPr marL="742950" indent="-285750" eaLnBrk="0" hangingPunct="0">
              <a:spcBef>
                <a:spcPct val="20000"/>
              </a:spcBef>
              <a:buFont typeface="Tahoma" pitchFamily="34" charset="0"/>
              <a:buChar char="–"/>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hlink"/>
              </a:buClr>
              <a:buSzPct val="120000"/>
              <a:buChar char="•"/>
              <a:defRPr kumimoji="1" sz="2400">
                <a:solidFill>
                  <a:schemeClr val="tx1"/>
                </a:solidFill>
                <a:latin typeface="Tahoma" pitchFamily="34" charset="0"/>
                <a:ea typeface="ＭＳ Ｐゴシック" charset="-128"/>
              </a:defRPr>
            </a:lvl3pPr>
            <a:lvl4pPr marL="1600200" indent="-228600" eaLnBrk="0" hangingPunct="0">
              <a:spcBef>
                <a:spcPct val="20000"/>
              </a:spcBef>
              <a:buFont typeface="Tahoma" pitchFamily="34" charset="0"/>
              <a:buChar char="–"/>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sz="1800"/>
          </a:p>
        </p:txBody>
      </p:sp>
      <p:sp>
        <p:nvSpPr>
          <p:cNvPr id="70661" name="AutoShape 9"/>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120000"/>
              <a:buChar char="•"/>
              <a:defRPr kumimoji="1" sz="3200">
                <a:solidFill>
                  <a:schemeClr val="tx1"/>
                </a:solidFill>
                <a:latin typeface="Tahoma" pitchFamily="34" charset="0"/>
                <a:ea typeface="ＭＳ Ｐゴシック" charset="-128"/>
              </a:defRPr>
            </a:lvl1pPr>
            <a:lvl2pPr marL="742950" indent="-285750" eaLnBrk="0" hangingPunct="0">
              <a:spcBef>
                <a:spcPct val="20000"/>
              </a:spcBef>
              <a:buFont typeface="Tahoma" pitchFamily="34" charset="0"/>
              <a:buChar char="–"/>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hlink"/>
              </a:buClr>
              <a:buSzPct val="120000"/>
              <a:buChar char="•"/>
              <a:defRPr kumimoji="1" sz="2400">
                <a:solidFill>
                  <a:schemeClr val="tx1"/>
                </a:solidFill>
                <a:latin typeface="Tahoma" pitchFamily="34" charset="0"/>
                <a:ea typeface="ＭＳ Ｐゴシック" charset="-128"/>
              </a:defRPr>
            </a:lvl3pPr>
            <a:lvl4pPr marL="1600200" indent="-228600" eaLnBrk="0" hangingPunct="0">
              <a:spcBef>
                <a:spcPct val="20000"/>
              </a:spcBef>
              <a:buFont typeface="Tahoma" pitchFamily="34" charset="0"/>
              <a:buChar char="–"/>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sz="1800"/>
          </a:p>
        </p:txBody>
      </p:sp>
      <p:sp>
        <p:nvSpPr>
          <p:cNvPr id="70662" name="Text Box 13"/>
          <p:cNvSpPr txBox="1">
            <a:spLocks noChangeArrowheads="1"/>
          </p:cNvSpPr>
          <p:nvPr/>
        </p:nvSpPr>
        <p:spPr bwMode="auto">
          <a:xfrm>
            <a:off x="250825" y="6165850"/>
            <a:ext cx="8713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kumimoji="1" sz="3200">
                <a:solidFill>
                  <a:schemeClr val="tx1"/>
                </a:solidFill>
                <a:latin typeface="Tahoma" pitchFamily="34" charset="0"/>
                <a:ea typeface="ＭＳ Ｐゴシック" charset="-128"/>
              </a:defRPr>
            </a:lvl1pPr>
            <a:lvl2pPr marL="742950" indent="-285750" eaLnBrk="0" hangingPunct="0">
              <a:spcBef>
                <a:spcPct val="20000"/>
              </a:spcBef>
              <a:buFont typeface="Tahoma" pitchFamily="34" charset="0"/>
              <a:buChar char="–"/>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hlink"/>
              </a:buClr>
              <a:buSzPct val="120000"/>
              <a:buChar char="•"/>
              <a:defRPr kumimoji="1" sz="2400">
                <a:solidFill>
                  <a:schemeClr val="tx1"/>
                </a:solidFill>
                <a:latin typeface="Tahoma" pitchFamily="34" charset="0"/>
                <a:ea typeface="ＭＳ Ｐゴシック" charset="-128"/>
              </a:defRPr>
            </a:lvl3pPr>
            <a:lvl4pPr marL="1600200" indent="-228600" eaLnBrk="0" hangingPunct="0">
              <a:spcBef>
                <a:spcPct val="20000"/>
              </a:spcBef>
              <a:buFont typeface="Tahoma" pitchFamily="34" charset="0"/>
              <a:buChar char="–"/>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ja-JP" sz="1800"/>
          </a:p>
        </p:txBody>
      </p:sp>
      <p:sp>
        <p:nvSpPr>
          <p:cNvPr id="70663" name="Text Box 15"/>
          <p:cNvSpPr txBox="1">
            <a:spLocks noChangeArrowheads="1"/>
          </p:cNvSpPr>
          <p:nvPr/>
        </p:nvSpPr>
        <p:spPr bwMode="auto">
          <a:xfrm>
            <a:off x="250825" y="6165850"/>
            <a:ext cx="8713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kumimoji="1" sz="3200">
                <a:solidFill>
                  <a:schemeClr val="tx1"/>
                </a:solidFill>
                <a:latin typeface="Tahoma" pitchFamily="34" charset="0"/>
                <a:ea typeface="ＭＳ Ｐゴシック" charset="-128"/>
              </a:defRPr>
            </a:lvl1pPr>
            <a:lvl2pPr marL="742950" indent="-285750" eaLnBrk="0" hangingPunct="0">
              <a:spcBef>
                <a:spcPct val="20000"/>
              </a:spcBef>
              <a:buFont typeface="Tahoma" pitchFamily="34" charset="0"/>
              <a:buChar char="–"/>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hlink"/>
              </a:buClr>
              <a:buSzPct val="120000"/>
              <a:buChar char="•"/>
              <a:defRPr kumimoji="1" sz="2400">
                <a:solidFill>
                  <a:schemeClr val="tx1"/>
                </a:solidFill>
                <a:latin typeface="Tahoma" pitchFamily="34" charset="0"/>
                <a:ea typeface="ＭＳ Ｐゴシック" charset="-128"/>
              </a:defRPr>
            </a:lvl3pPr>
            <a:lvl4pPr marL="1600200" indent="-228600" eaLnBrk="0" hangingPunct="0">
              <a:spcBef>
                <a:spcPct val="20000"/>
              </a:spcBef>
              <a:buFont typeface="Tahoma" pitchFamily="34" charset="0"/>
              <a:buChar char="–"/>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r>
              <a:rPr lang="ja-JP" altLang="en-US" sz="2400"/>
              <a:t>　　</a:t>
            </a:r>
            <a:r>
              <a:rPr lang="en-US" altLang="ja-JP" sz="2400"/>
              <a:t>CLE</a:t>
            </a:r>
            <a:r>
              <a:rPr lang="ja-JP" altLang="en-US" sz="2400"/>
              <a:t>　授業参観のあと３８００地区のメンバーと後方は先生方</a:t>
            </a:r>
          </a:p>
        </p:txBody>
      </p:sp>
    </p:spTree>
    <p:extLst>
      <p:ext uri="{BB962C8B-B14F-4D97-AF65-F5344CB8AC3E}">
        <p14:creationId xmlns:p14="http://schemas.microsoft.com/office/powerpoint/2010/main" val="59269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コリンズのスピーチ原稿の</a:t>
            </a:r>
            <a:br>
              <a:rPr kumimoji="1" lang="en-US" altLang="ja-JP" dirty="0"/>
            </a:br>
            <a:r>
              <a:rPr kumimoji="1" lang="ja-JP" altLang="en-US" dirty="0"/>
              <a:t>最終ページ</a:t>
            </a:r>
          </a:p>
        </p:txBody>
      </p:sp>
      <p:sp>
        <p:nvSpPr>
          <p:cNvPr id="3" name="コンテンツ プレースホルダー 2"/>
          <p:cNvSpPr>
            <a:spLocks noGrp="1"/>
          </p:cNvSpPr>
          <p:nvPr>
            <p:ph idx="1"/>
          </p:nvPr>
        </p:nvSpPr>
        <p:spPr>
          <a:xfrm>
            <a:off x="251520" y="1628800"/>
            <a:ext cx="8424936" cy="4896544"/>
          </a:xfrm>
        </p:spPr>
        <p:txBody>
          <a:bodyPr/>
          <a:lstStyle/>
          <a:p>
            <a:pPr marL="0" indent="0">
              <a:buNone/>
            </a:pPr>
            <a:r>
              <a:rPr lang="ja-JP" altLang="en-US" dirty="0"/>
              <a:t>　</a:t>
            </a:r>
            <a:r>
              <a:rPr lang="en-US" altLang="ja-JP" dirty="0"/>
              <a:t>Just a few weeks ago a real estate man got up and said: “Gentlemen, I want to tell</a:t>
            </a:r>
            <a:r>
              <a:rPr lang="ja-JP" altLang="en-US" dirty="0"/>
              <a:t>　</a:t>
            </a:r>
            <a:r>
              <a:rPr lang="en-US" altLang="ja-JP" dirty="0"/>
              <a:t>you that So and So sent me a customer to </a:t>
            </a:r>
            <a:r>
              <a:rPr lang="ja-JP" altLang="en-US" dirty="0"/>
              <a:t>　　</a:t>
            </a:r>
            <a:endParaRPr lang="en-US" altLang="ja-JP" dirty="0"/>
          </a:p>
          <a:p>
            <a:pPr marL="0" indent="0">
              <a:buNone/>
            </a:pPr>
            <a:r>
              <a:rPr lang="ja-JP" altLang="en-US" dirty="0"/>
              <a:t>　</a:t>
            </a:r>
            <a:r>
              <a:rPr lang="en-US" altLang="ja-JP" dirty="0"/>
              <a:t>whom I made a sale amounting to over $8,000 cash, and I would not have known of the prospect if this customer had not been sent to me by this Rotary member.“ Such in stances as this are common.</a:t>
            </a:r>
          </a:p>
        </p:txBody>
      </p:sp>
    </p:spTree>
    <p:extLst>
      <p:ext uri="{BB962C8B-B14F-4D97-AF65-F5344CB8AC3E}">
        <p14:creationId xmlns:p14="http://schemas.microsoft.com/office/powerpoint/2010/main" val="30838953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Text Box 7"/>
          <p:cNvSpPr txBox="1">
            <a:spLocks noChangeArrowheads="1"/>
          </p:cNvSpPr>
          <p:nvPr/>
        </p:nvSpPr>
        <p:spPr bwMode="auto">
          <a:xfrm>
            <a:off x="179388" y="6237288"/>
            <a:ext cx="88058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kumimoji="1" sz="3200">
                <a:solidFill>
                  <a:schemeClr val="tx1"/>
                </a:solidFill>
                <a:latin typeface="Tahoma" pitchFamily="34" charset="0"/>
                <a:ea typeface="ＭＳ Ｐゴシック" charset="-128"/>
              </a:defRPr>
            </a:lvl1pPr>
            <a:lvl2pPr marL="742950" indent="-285750" eaLnBrk="0" hangingPunct="0">
              <a:spcBef>
                <a:spcPct val="20000"/>
              </a:spcBef>
              <a:buFont typeface="Tahoma" pitchFamily="34" charset="0"/>
              <a:buChar char="–"/>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hlink"/>
              </a:buClr>
              <a:buSzPct val="120000"/>
              <a:buChar char="•"/>
              <a:defRPr kumimoji="1" sz="2400">
                <a:solidFill>
                  <a:schemeClr val="tx1"/>
                </a:solidFill>
                <a:latin typeface="Tahoma" pitchFamily="34" charset="0"/>
                <a:ea typeface="ＭＳ Ｐゴシック" charset="-128"/>
              </a:defRPr>
            </a:lvl3pPr>
            <a:lvl4pPr marL="1600200" indent="-228600" eaLnBrk="0" hangingPunct="0">
              <a:spcBef>
                <a:spcPct val="20000"/>
              </a:spcBef>
              <a:buFont typeface="Tahoma" pitchFamily="34" charset="0"/>
              <a:buChar char="–"/>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kumimoji="1" sz="20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ja-JP" altLang="en-US"/>
              <a:t>ＣＬＥの授業　　（</a:t>
            </a:r>
            <a:r>
              <a:rPr lang="en-US" altLang="ja-JP"/>
              <a:t>2007</a:t>
            </a:r>
            <a:r>
              <a:rPr lang="ja-JP" altLang="en-US"/>
              <a:t>年２月）</a:t>
            </a:r>
          </a:p>
        </p:txBody>
      </p:sp>
      <p:pic>
        <p:nvPicPr>
          <p:cNvPr id="72707" name="Picture 9" descr="CIMG01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60350"/>
            <a:ext cx="792162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295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28625" y="0"/>
            <a:ext cx="8229600" cy="708025"/>
          </a:xfrm>
        </p:spPr>
        <p:txBody>
          <a:bodyPr/>
          <a:lstStyle/>
          <a:p>
            <a:pPr eaLnBrk="1" hangingPunct="1">
              <a:defRPr/>
            </a:pPr>
            <a:r>
              <a:rPr lang="ja-JP" altLang="en-US" sz="2800" dirty="0"/>
              <a:t>　　３ＨでのＣＬＥ発足記念式典にて　（</a:t>
            </a:r>
            <a:r>
              <a:rPr lang="en-US" altLang="ja-JP" sz="2800" dirty="0"/>
              <a:t>2007</a:t>
            </a:r>
            <a:r>
              <a:rPr lang="ja-JP" altLang="en-US" sz="2800" dirty="0"/>
              <a:t>年</a:t>
            </a:r>
            <a:r>
              <a:rPr lang="en-US" altLang="ja-JP" sz="2800" dirty="0"/>
              <a:t>9</a:t>
            </a:r>
            <a:r>
              <a:rPr lang="ja-JP" altLang="en-US" sz="2800" dirty="0"/>
              <a:t>月）</a:t>
            </a:r>
          </a:p>
        </p:txBody>
      </p:sp>
      <p:sp>
        <p:nvSpPr>
          <p:cNvPr id="162819" name="Rectangle 3"/>
          <p:cNvSpPr>
            <a:spLocks noGrp="1" noChangeArrowheads="1"/>
          </p:cNvSpPr>
          <p:nvPr>
            <p:ph type="body" sz="half" idx="1"/>
          </p:nvPr>
        </p:nvSpPr>
        <p:spPr/>
        <p:txBody>
          <a:bodyPr/>
          <a:lstStyle/>
          <a:p>
            <a:pPr eaLnBrk="1" hangingPunct="1">
              <a:buFontTx/>
              <a:buNone/>
              <a:defRPr/>
            </a:pPr>
            <a:endParaRPr lang="en-US" altLang="ja-JP" sz="2400"/>
          </a:p>
          <a:p>
            <a:pPr eaLnBrk="1" hangingPunct="1">
              <a:buFontTx/>
              <a:buNone/>
              <a:defRPr/>
            </a:pPr>
            <a:endParaRPr lang="en-US" altLang="ja-JP" sz="2400"/>
          </a:p>
          <a:p>
            <a:pPr eaLnBrk="1" hangingPunct="1">
              <a:buFontTx/>
              <a:buNone/>
              <a:defRPr/>
            </a:pPr>
            <a:endParaRPr lang="en-US" altLang="ja-JP" sz="2400"/>
          </a:p>
          <a:p>
            <a:pPr eaLnBrk="1" hangingPunct="1">
              <a:buFontTx/>
              <a:buNone/>
              <a:defRPr/>
            </a:pPr>
            <a:endParaRPr lang="en-US" altLang="ja-JP" sz="2400"/>
          </a:p>
          <a:p>
            <a:pPr eaLnBrk="1" hangingPunct="1">
              <a:buFontTx/>
              <a:buNone/>
              <a:defRPr/>
            </a:pPr>
            <a:endParaRPr lang="en-US" altLang="ja-JP" sz="2400"/>
          </a:p>
          <a:p>
            <a:pPr eaLnBrk="1" hangingPunct="1">
              <a:buFontTx/>
              <a:buNone/>
              <a:defRPr/>
            </a:pPr>
            <a:endParaRPr lang="en-US" altLang="ja-JP" sz="2400"/>
          </a:p>
          <a:p>
            <a:pPr eaLnBrk="1" hangingPunct="1">
              <a:buFontTx/>
              <a:buNone/>
              <a:defRPr/>
            </a:pPr>
            <a:endParaRPr lang="en-US" altLang="ja-JP" sz="2400"/>
          </a:p>
          <a:p>
            <a:pPr eaLnBrk="1" hangingPunct="1">
              <a:buFontTx/>
              <a:buNone/>
              <a:defRPr/>
            </a:pPr>
            <a:endParaRPr lang="en-US" altLang="ja-JP" sz="2400"/>
          </a:p>
          <a:p>
            <a:pPr eaLnBrk="1" hangingPunct="1">
              <a:buFontTx/>
              <a:buNone/>
              <a:defRPr/>
            </a:pPr>
            <a:endParaRPr lang="en-US" altLang="ja-JP" sz="2400"/>
          </a:p>
        </p:txBody>
      </p:sp>
      <p:pic>
        <p:nvPicPr>
          <p:cNvPr id="75780" name="Picture 4" descr="IMGP2375_SP0001ＣＬＥ０７．９．１０．フィリピン"/>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14375" y="714375"/>
            <a:ext cx="7786688" cy="58832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3926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4000">
                <a:effectLst/>
              </a:rPr>
              <a:t>　</a:t>
            </a:r>
            <a:r>
              <a:rPr lang="en-US" altLang="ja-JP" sz="4000">
                <a:effectLst/>
              </a:rPr>
              <a:t>CLE</a:t>
            </a:r>
            <a:r>
              <a:rPr lang="ja-JP" altLang="en-US" sz="4000">
                <a:effectLst/>
              </a:rPr>
              <a:t>第１期生（</a:t>
            </a:r>
            <a:r>
              <a:rPr lang="en-US" altLang="ja-JP" sz="4000">
                <a:effectLst/>
              </a:rPr>
              <a:t>2003~09)</a:t>
            </a:r>
            <a:r>
              <a:rPr lang="ja-JP" altLang="en-US" sz="4000">
                <a:effectLst/>
              </a:rPr>
              <a:t>卒業式に</a:t>
            </a:r>
            <a:br>
              <a:rPr lang="ja-JP" altLang="en-US" sz="4000">
                <a:effectLst/>
              </a:rPr>
            </a:br>
            <a:r>
              <a:rPr lang="ja-JP" altLang="en-US" sz="4000">
                <a:effectLst/>
              </a:rPr>
              <a:t>　参加　　　　</a:t>
            </a:r>
            <a:r>
              <a:rPr lang="ja-JP" altLang="en-US" sz="4000">
                <a:solidFill>
                  <a:srgbClr val="FFFF00"/>
                </a:solidFill>
                <a:effectLst/>
              </a:rPr>
              <a:t>（</a:t>
            </a:r>
            <a:r>
              <a:rPr lang="en-US" altLang="ja-JP" sz="4000">
                <a:solidFill>
                  <a:srgbClr val="FFFF00"/>
                </a:solidFill>
                <a:effectLst/>
              </a:rPr>
              <a:t>2009</a:t>
            </a:r>
            <a:r>
              <a:rPr lang="ja-JP" altLang="en-US" sz="4000">
                <a:solidFill>
                  <a:srgbClr val="FFFF00"/>
                </a:solidFill>
                <a:effectLst/>
              </a:rPr>
              <a:t>年４月１日）</a:t>
            </a:r>
          </a:p>
        </p:txBody>
      </p:sp>
      <p:sp>
        <p:nvSpPr>
          <p:cNvPr id="76803"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buFontTx/>
              <a:buNone/>
            </a:pPr>
            <a:r>
              <a:rPr lang="en-US" altLang="ja-JP">
                <a:effectLst/>
              </a:rPr>
              <a:t>CLE</a:t>
            </a:r>
            <a:r>
              <a:rPr lang="ja-JP" altLang="en-US">
                <a:effectLst/>
              </a:rPr>
              <a:t>を支援して６年が経ち、最初の卒業生</a:t>
            </a:r>
          </a:p>
          <a:p>
            <a:pPr eaLnBrk="1" hangingPunct="1">
              <a:buFontTx/>
              <a:buNone/>
            </a:pPr>
            <a:endParaRPr lang="ja-JP" altLang="en-US">
              <a:effectLst/>
            </a:endParaRPr>
          </a:p>
          <a:p>
            <a:pPr eaLnBrk="1" hangingPunct="1">
              <a:buFontTx/>
              <a:buNone/>
            </a:pPr>
            <a:r>
              <a:rPr lang="ja-JP" altLang="en-US">
                <a:effectLst/>
              </a:rPr>
              <a:t>３校（</a:t>
            </a:r>
            <a:r>
              <a:rPr lang="en-US" altLang="ja-JP">
                <a:effectLst/>
              </a:rPr>
              <a:t>Navotas</a:t>
            </a:r>
            <a:r>
              <a:rPr lang="ja-JP" altLang="en-US">
                <a:effectLst/>
              </a:rPr>
              <a:t>学校区）計</a:t>
            </a:r>
            <a:r>
              <a:rPr lang="ja-JP" altLang="en-US">
                <a:solidFill>
                  <a:schemeClr val="hlink"/>
                </a:solidFill>
                <a:effectLst/>
              </a:rPr>
              <a:t>５７６名</a:t>
            </a:r>
            <a:r>
              <a:rPr lang="ja-JP" altLang="en-US">
                <a:effectLst/>
              </a:rPr>
              <a:t>が卒業した</a:t>
            </a:r>
          </a:p>
          <a:p>
            <a:pPr eaLnBrk="1" hangingPunct="1">
              <a:buFontTx/>
              <a:buNone/>
            </a:pPr>
            <a:endParaRPr lang="ja-JP" altLang="en-US">
              <a:effectLst/>
            </a:endParaRPr>
          </a:p>
          <a:p>
            <a:pPr eaLnBrk="1" hangingPunct="1">
              <a:buFontTx/>
              <a:buNone/>
            </a:pPr>
            <a:r>
              <a:rPr lang="ja-JP" altLang="en-US">
                <a:effectLst/>
              </a:rPr>
              <a:t>これら</a:t>
            </a:r>
            <a:r>
              <a:rPr lang="en-US" altLang="ja-JP">
                <a:effectLst/>
              </a:rPr>
              <a:t>Navotas</a:t>
            </a:r>
            <a:r>
              <a:rPr lang="ja-JP" altLang="en-US">
                <a:effectLst/>
              </a:rPr>
              <a:t>学校区が</a:t>
            </a:r>
            <a:r>
              <a:rPr lang="en-US" altLang="ja-JP">
                <a:effectLst/>
              </a:rPr>
              <a:t>CLE</a:t>
            </a:r>
            <a:r>
              <a:rPr lang="ja-JP" altLang="en-US">
                <a:effectLst/>
              </a:rPr>
              <a:t>のモデル校となり、</a:t>
            </a:r>
          </a:p>
          <a:p>
            <a:pPr eaLnBrk="1" hangingPunct="1">
              <a:buFontTx/>
              <a:buNone/>
            </a:pPr>
            <a:endParaRPr lang="ja-JP" altLang="en-US">
              <a:effectLst/>
            </a:endParaRPr>
          </a:p>
          <a:p>
            <a:pPr eaLnBrk="1" hangingPunct="1">
              <a:buFontTx/>
              <a:buNone/>
            </a:pPr>
            <a:r>
              <a:rPr lang="ja-JP" altLang="en-US">
                <a:effectLst/>
              </a:rPr>
              <a:t>他学校区に飛躍的に増大し、拡大している</a:t>
            </a:r>
          </a:p>
        </p:txBody>
      </p:sp>
    </p:spTree>
    <p:extLst>
      <p:ext uri="{BB962C8B-B14F-4D97-AF65-F5344CB8AC3E}">
        <p14:creationId xmlns:p14="http://schemas.microsoft.com/office/powerpoint/2010/main" val="2063499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142875"/>
            <a:ext cx="8229600" cy="571500"/>
          </a:xfrm>
          <a:noFill/>
          <a:extLst>
            <a:ext uri="{909E8E84-426E-40DD-AFC4-6F175D3DCCD1}">
              <a14:hiddenFill xmlns:a14="http://schemas.microsoft.com/office/drawing/2010/main">
                <a:solidFill>
                  <a:srgbClr val="FFFFFF"/>
                </a:solidFill>
              </a14:hiddenFill>
            </a:ext>
          </a:extLst>
        </p:spPr>
        <p:txBody>
          <a:bodyPr/>
          <a:lstStyle/>
          <a:p>
            <a:pPr algn="ctr" eaLnBrk="1" hangingPunct="1"/>
            <a:r>
              <a:rPr lang="ja-JP" altLang="en-US" sz="3600">
                <a:effectLst/>
              </a:rPr>
              <a:t>三つ目の第１期生卒業式</a:t>
            </a:r>
            <a:r>
              <a:rPr lang="ja-JP" altLang="en-US" sz="3600">
                <a:solidFill>
                  <a:srgbClr val="FFFF00"/>
                </a:solidFill>
                <a:effectLst/>
              </a:rPr>
              <a:t>（</a:t>
            </a:r>
            <a:r>
              <a:rPr lang="en-US" altLang="ja-JP" sz="3600">
                <a:solidFill>
                  <a:srgbClr val="FFFF00"/>
                </a:solidFill>
                <a:effectLst/>
              </a:rPr>
              <a:t>09.4.1)</a:t>
            </a:r>
            <a:endParaRPr lang="ja-JP" altLang="en-US" sz="3600">
              <a:solidFill>
                <a:srgbClr val="FFFF00"/>
              </a:solidFill>
              <a:effectLst/>
            </a:endParaRPr>
          </a:p>
        </p:txBody>
      </p:sp>
      <p:sp>
        <p:nvSpPr>
          <p:cNvPr id="78851"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endParaRPr lang="ja-JP" altLang="en-US">
              <a:effectLst/>
            </a:endParaRPr>
          </a:p>
        </p:txBody>
      </p:sp>
      <p:pic>
        <p:nvPicPr>
          <p:cNvPr id="78852" name="図 4" descr="09.4.1.　ナボタス小学校の卒業式 06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81075"/>
            <a:ext cx="8353425"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8946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タイトル 1"/>
          <p:cNvSpPr>
            <a:spLocks noGrp="1"/>
          </p:cNvSpPr>
          <p:nvPr>
            <p:ph type="title"/>
          </p:nvPr>
        </p:nvSpPr>
        <p:spPr>
          <a:xfrm>
            <a:off x="539750" y="292100"/>
            <a:ext cx="8064500" cy="1552575"/>
          </a:xfrm>
        </p:spPr>
        <p:txBody>
          <a:bodyPr/>
          <a:lstStyle/>
          <a:p>
            <a:pPr eaLnBrk="1" hangingPunct="1">
              <a:defRPr/>
            </a:pPr>
            <a:r>
              <a:rPr lang="ja-JP" altLang="en-US" dirty="0"/>
              <a:t>　</a:t>
            </a:r>
            <a:br>
              <a:rPr lang="en-US" altLang="ja-JP"/>
            </a:br>
            <a:r>
              <a:rPr lang="en-US" altLang="ja-JP"/>
              <a:t>individual </a:t>
            </a:r>
            <a:r>
              <a:rPr lang="en-US" altLang="ja-JP" dirty="0"/>
              <a:t>service </a:t>
            </a:r>
            <a:r>
              <a:rPr lang="ja-JP" altLang="en-US" dirty="0"/>
              <a:t>と</a:t>
            </a:r>
            <a:br>
              <a:rPr lang="en-US" altLang="ja-JP" dirty="0"/>
            </a:br>
            <a:r>
              <a:rPr lang="ja-JP" altLang="en-US" dirty="0"/>
              <a:t> </a:t>
            </a:r>
            <a:r>
              <a:rPr lang="en-US" altLang="ja-JP" dirty="0"/>
              <a:t>            collectively service</a:t>
            </a:r>
            <a:br>
              <a:rPr lang="en-US" altLang="ja-JP" dirty="0"/>
            </a:br>
            <a:endParaRPr lang="ja-JP" altLang="en-US" dirty="0"/>
          </a:p>
        </p:txBody>
      </p:sp>
      <p:sp>
        <p:nvSpPr>
          <p:cNvPr id="98307" name="コンテンツ プレースホルダ 2"/>
          <p:cNvSpPr>
            <a:spLocks noGrp="1"/>
          </p:cNvSpPr>
          <p:nvPr>
            <p:ph idx="1"/>
          </p:nvPr>
        </p:nvSpPr>
        <p:spPr>
          <a:xfrm>
            <a:off x="457200" y="1905000"/>
            <a:ext cx="8218488" cy="4692650"/>
          </a:xfrm>
        </p:spPr>
        <p:txBody>
          <a:bodyPr/>
          <a:lstStyle/>
          <a:p>
            <a:pPr eaLnBrk="1" hangingPunct="1">
              <a:buFontTx/>
              <a:buNone/>
              <a:defRPr/>
            </a:pPr>
            <a:r>
              <a:rPr lang="ja-JP" altLang="en-US" dirty="0"/>
              <a:t>　　ロータリーはあくまで </a:t>
            </a:r>
            <a:r>
              <a:rPr lang="en-US" altLang="ja-JP" dirty="0">
                <a:solidFill>
                  <a:srgbClr val="FFFF00"/>
                </a:solidFill>
              </a:rPr>
              <a:t>individual  service (</a:t>
            </a:r>
            <a:r>
              <a:rPr lang="ja-JP" altLang="en-US" dirty="0">
                <a:solidFill>
                  <a:srgbClr val="FFFF00"/>
                </a:solidFill>
              </a:rPr>
              <a:t>個々人の奉仕）</a:t>
            </a:r>
            <a:r>
              <a:rPr lang="ja-JP" altLang="en-US" dirty="0"/>
              <a:t>である。</a:t>
            </a:r>
            <a:endParaRPr lang="en-US" altLang="ja-JP" dirty="0"/>
          </a:p>
          <a:p>
            <a:pPr eaLnBrk="1" hangingPunct="1">
              <a:buFontTx/>
              <a:buNone/>
              <a:defRPr/>
            </a:pPr>
            <a:r>
              <a:rPr lang="ja-JP" altLang="en-US" dirty="0"/>
              <a:t>　　しかし、奉仕の心を培ったロータリアンの個々人が集まって、すなわち</a:t>
            </a:r>
            <a:endParaRPr lang="en-US" altLang="ja-JP" dirty="0"/>
          </a:p>
          <a:p>
            <a:pPr eaLnBrk="1" hangingPunct="1">
              <a:buFontTx/>
              <a:buNone/>
              <a:defRPr/>
            </a:pPr>
            <a:r>
              <a:rPr lang="ja-JP" altLang="en-US" dirty="0"/>
              <a:t>　　クラブや地区といった団体が行なう個々人の奉仕を</a:t>
            </a:r>
            <a:r>
              <a:rPr lang="en-US" altLang="ja-JP" dirty="0">
                <a:solidFill>
                  <a:srgbClr val="FFFF00"/>
                </a:solidFill>
              </a:rPr>
              <a:t>collectively service </a:t>
            </a:r>
            <a:r>
              <a:rPr lang="ja-JP" altLang="en-US" dirty="0">
                <a:solidFill>
                  <a:srgbClr val="FFFF00"/>
                </a:solidFill>
              </a:rPr>
              <a:t>（集団の奉仕）</a:t>
            </a:r>
            <a:r>
              <a:rPr lang="ja-JP" altLang="en-US" dirty="0"/>
              <a:t>と呼んでいます。　クラブでの旧地区補助金や未来の夢計画での奉仕は団体奉仕となる。</a:t>
            </a:r>
            <a:endParaRPr lang="en-US" altLang="ja-JP" dirty="0"/>
          </a:p>
          <a:p>
            <a:pPr eaLnBrk="1" hangingPunct="1">
              <a:buFontTx/>
              <a:buNone/>
              <a:defRPr/>
            </a:pPr>
            <a:r>
              <a:rPr lang="ja-JP" altLang="en-US" dirty="0"/>
              <a:t>　　（社会奉仕に関する</a:t>
            </a:r>
            <a:r>
              <a:rPr lang="en-US" altLang="ja-JP" dirty="0"/>
              <a:t>1923</a:t>
            </a:r>
            <a:r>
              <a:rPr lang="ja-JP" altLang="en-US" dirty="0"/>
              <a:t>年の声明第４項）</a:t>
            </a:r>
            <a:endParaRPr lang="en-US" altLang="ja-JP" dirty="0"/>
          </a:p>
        </p:txBody>
      </p:sp>
    </p:spTree>
    <p:extLst>
      <p:ext uri="{BB962C8B-B14F-4D97-AF65-F5344CB8AC3E}">
        <p14:creationId xmlns:p14="http://schemas.microsoft.com/office/powerpoint/2010/main" val="26478989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奉仕の理想とは</a:t>
            </a:r>
          </a:p>
        </p:txBody>
      </p:sp>
      <p:sp>
        <p:nvSpPr>
          <p:cNvPr id="3" name="コンテンツ プレースホルダ 2"/>
          <p:cNvSpPr>
            <a:spLocks noGrp="1"/>
          </p:cNvSpPr>
          <p:nvPr>
            <p:ph idx="1"/>
          </p:nvPr>
        </p:nvSpPr>
        <p:spPr/>
        <p:txBody>
          <a:bodyPr/>
          <a:lstStyle/>
          <a:p>
            <a:r>
              <a:rPr lang="en-US" altLang="ja-JP"/>
              <a:t>Official  Directory</a:t>
            </a:r>
            <a:r>
              <a:rPr lang="ja-JP" altLang="en-US"/>
              <a:t>の裏表紙に</a:t>
            </a:r>
            <a:endParaRPr lang="en-US" altLang="ja-JP"/>
          </a:p>
          <a:p>
            <a:pPr>
              <a:buFontTx/>
              <a:buNone/>
            </a:pPr>
            <a:r>
              <a:rPr lang="ja-JP" altLang="en-US"/>
              <a:t>　</a:t>
            </a:r>
            <a:r>
              <a:rPr lang="ja-JP" altLang="en-US">
                <a:solidFill>
                  <a:srgbClr val="FFFF00"/>
                </a:solidFill>
              </a:rPr>
              <a:t>　</a:t>
            </a:r>
            <a:r>
              <a:rPr lang="en-US" altLang="ja-JP">
                <a:solidFill>
                  <a:srgbClr val="FFFF00"/>
                </a:solidFill>
              </a:rPr>
              <a:t>The ideal of Service   </a:t>
            </a:r>
            <a:r>
              <a:rPr lang="ja-JP" altLang="en-US">
                <a:solidFill>
                  <a:srgbClr val="FFFF00"/>
                </a:solidFill>
              </a:rPr>
              <a:t>奉仕の理想</a:t>
            </a:r>
            <a:r>
              <a:rPr lang="ja-JP" altLang="en-US"/>
              <a:t>の</a:t>
            </a:r>
            <a:endParaRPr lang="en-US" altLang="ja-JP"/>
          </a:p>
          <a:p>
            <a:pPr>
              <a:buFontTx/>
              <a:buNone/>
            </a:pPr>
            <a:r>
              <a:rPr lang="ja-JP" altLang="en-US"/>
              <a:t>　説明がある</a:t>
            </a:r>
            <a:endParaRPr lang="en-US" altLang="ja-JP"/>
          </a:p>
          <a:p>
            <a:pPr>
              <a:buFontTx/>
              <a:buNone/>
            </a:pPr>
            <a:r>
              <a:rPr lang="ja-JP" altLang="en-US"/>
              <a:t>　</a:t>
            </a:r>
            <a:r>
              <a:rPr lang="ja-JP" altLang="en-US" b="1">
                <a:solidFill>
                  <a:srgbClr val="FFFF00"/>
                </a:solidFill>
              </a:rPr>
              <a:t>奉仕の理想とは</a:t>
            </a:r>
            <a:endParaRPr lang="en-US" altLang="ja-JP" b="1">
              <a:solidFill>
                <a:srgbClr val="FFFF00"/>
              </a:solidFill>
            </a:endParaRPr>
          </a:p>
          <a:p>
            <a:pPr>
              <a:buFontTx/>
              <a:buNone/>
            </a:pPr>
            <a:r>
              <a:rPr lang="ja-JP" altLang="en-US" b="1">
                <a:solidFill>
                  <a:srgbClr val="FFFF00"/>
                </a:solidFill>
              </a:rPr>
              <a:t>　　「人に対する思いやりや</a:t>
            </a:r>
            <a:endParaRPr lang="en-US" altLang="ja-JP" b="1">
              <a:solidFill>
                <a:srgbClr val="FFFF00"/>
              </a:solidFill>
            </a:endParaRPr>
          </a:p>
          <a:p>
            <a:pPr>
              <a:buFontTx/>
              <a:buNone/>
            </a:pPr>
            <a:r>
              <a:rPr lang="ja-JP" altLang="en-US" b="1">
                <a:solidFill>
                  <a:srgbClr val="FFFF00"/>
                </a:solidFill>
              </a:rPr>
              <a:t>　　　　　　　　人のお役にたつこと」</a:t>
            </a:r>
            <a:endParaRPr lang="en-US" altLang="ja-JP" b="1">
              <a:solidFill>
                <a:srgbClr val="FFFF00"/>
              </a:solidFill>
            </a:endParaRPr>
          </a:p>
          <a:p>
            <a:pPr>
              <a:buFontTx/>
              <a:buNone/>
            </a:pPr>
            <a:r>
              <a:rPr lang="ja-JP" altLang="en-US"/>
              <a:t>　という理念がある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2000"/>
                                        <p:tgtEl>
                                          <p:spTgt spid="3">
                                            <p:txEl>
                                              <p:pRg st="5" end="5"/>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図 1" descr="IMG_0256AAA.jpg"/>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4332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タイトル 1"/>
          <p:cNvSpPr>
            <a:spLocks noGrp="1"/>
          </p:cNvSpPr>
          <p:nvPr>
            <p:ph type="title"/>
          </p:nvPr>
        </p:nvSpPr>
        <p:spPr/>
        <p:txBody>
          <a:bodyPr/>
          <a:lstStyle/>
          <a:p>
            <a:pPr eaLnBrk="1" hangingPunct="1">
              <a:defRPr/>
            </a:pPr>
            <a:endParaRPr lang="ja-JP" altLang="en-US"/>
          </a:p>
        </p:txBody>
      </p:sp>
      <p:pic>
        <p:nvPicPr>
          <p:cNvPr id="95235" name="Picture 2" descr="C:\Users\社長\Desktop\IMG_0259aa.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7963" y="260350"/>
            <a:ext cx="8685212" cy="62642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9717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ja-JP" altLang="en-US" sz="2400" b="1"/>
              <a:t>Ｏｆｆｉｃｉａｌ　Ｄｉｒｅｃｔｏｒｙの裏表紙に</a:t>
            </a:r>
          </a:p>
        </p:txBody>
      </p:sp>
      <p:sp>
        <p:nvSpPr>
          <p:cNvPr id="152579" name="Rectangle 3"/>
          <p:cNvSpPr>
            <a:spLocks noGrp="1" noChangeArrowheads="1"/>
          </p:cNvSpPr>
          <p:nvPr>
            <p:ph idx="1"/>
          </p:nvPr>
        </p:nvSpPr>
        <p:spPr>
          <a:xfrm>
            <a:off x="457200" y="1066800"/>
            <a:ext cx="8305800" cy="5530850"/>
          </a:xfrm>
        </p:spPr>
        <p:txBody>
          <a:bodyPr/>
          <a:lstStyle/>
          <a:p>
            <a:pPr eaLnBrk="1" hangingPunct="1">
              <a:buFontTx/>
              <a:buNone/>
            </a:pPr>
            <a:r>
              <a:rPr lang="ja-JP" altLang="en-US" sz="2400" b="1"/>
              <a:t>Ｒｏｔａｒｙ　ｃｌｕｂｓ　ｅｖｅｒｙｗｈｅｒｅ　</a:t>
            </a:r>
            <a:endParaRPr lang="en-US" altLang="ja-JP" sz="2400" b="1"/>
          </a:p>
          <a:p>
            <a:pPr eaLnBrk="1" hangingPunct="1">
              <a:buFontTx/>
              <a:buNone/>
            </a:pPr>
            <a:r>
              <a:rPr lang="ja-JP" altLang="en-US" sz="2400" b="1"/>
              <a:t>ｈａｖｅ   </a:t>
            </a:r>
            <a:r>
              <a:rPr lang="en-US" altLang="ja-JP" sz="2400" b="1"/>
              <a:t>o</a:t>
            </a:r>
            <a:r>
              <a:rPr lang="ja-JP" altLang="en-US" sz="2400" b="1"/>
              <a:t>ｎｅ　ｂａｓｉｃ　ｉｄｅａｌ</a:t>
            </a:r>
          </a:p>
          <a:p>
            <a:pPr eaLnBrk="1" hangingPunct="1">
              <a:buFontTx/>
              <a:buNone/>
            </a:pPr>
            <a:r>
              <a:rPr lang="ja-JP" altLang="en-US" sz="2400" b="1"/>
              <a:t>－　ｔｈｅ　“ｉｄｅａｌ　ｏｆ　Ｓｅｒｖｉｃｅ”，</a:t>
            </a:r>
          </a:p>
          <a:p>
            <a:pPr eaLnBrk="1" hangingPunct="1">
              <a:buFontTx/>
              <a:buNone/>
            </a:pPr>
            <a:r>
              <a:rPr lang="ja-JP" altLang="en-US" sz="2400" b="1"/>
              <a:t>　ｗｈｉｃｈ　ｉｓ</a:t>
            </a:r>
            <a:r>
              <a:rPr lang="ja-JP" altLang="en-US" sz="2400" b="1">
                <a:solidFill>
                  <a:srgbClr val="C00000"/>
                </a:solidFill>
              </a:rPr>
              <a:t>　</a:t>
            </a:r>
            <a:r>
              <a:rPr lang="ja-JP" altLang="en-US" sz="2400" b="1">
                <a:solidFill>
                  <a:srgbClr val="FFFF00"/>
                </a:solidFill>
              </a:rPr>
              <a:t>ｔｈｏｕｇｈｔｆｕｌｎｅｓｓ</a:t>
            </a:r>
            <a:r>
              <a:rPr lang="ja-JP" altLang="en-US" sz="2400" b="1"/>
              <a:t>　</a:t>
            </a:r>
            <a:endParaRPr lang="en-US" altLang="ja-JP" sz="2400" b="1"/>
          </a:p>
          <a:p>
            <a:pPr eaLnBrk="1" hangingPunct="1">
              <a:buFontTx/>
              <a:buNone/>
            </a:pPr>
            <a:r>
              <a:rPr lang="ja-JP" altLang="en-US" sz="2400" b="1"/>
              <a:t> </a:t>
            </a:r>
            <a:r>
              <a:rPr lang="en-US" altLang="ja-JP" sz="2400" b="1"/>
              <a:t> o</a:t>
            </a:r>
            <a:r>
              <a:rPr lang="ja-JP" altLang="en-US" sz="2400" b="1"/>
              <a:t>ｆ  ａｎｄ</a:t>
            </a:r>
            <a:r>
              <a:rPr lang="ja-JP" altLang="en-US" sz="2400" b="1">
                <a:solidFill>
                  <a:srgbClr val="C00000"/>
                </a:solidFill>
              </a:rPr>
              <a:t>　</a:t>
            </a:r>
            <a:r>
              <a:rPr lang="ja-JP" altLang="en-US" sz="2400" b="1">
                <a:solidFill>
                  <a:srgbClr val="FFFF00"/>
                </a:solidFill>
              </a:rPr>
              <a:t>ｈｅｌｐｆｕｌｎｅｓｓ</a:t>
            </a:r>
            <a:r>
              <a:rPr lang="ja-JP" altLang="en-US" sz="2400" b="1">
                <a:solidFill>
                  <a:srgbClr val="C00000"/>
                </a:solidFill>
              </a:rPr>
              <a:t> </a:t>
            </a:r>
            <a:r>
              <a:rPr lang="ja-JP" altLang="en-US" sz="2400" b="1"/>
              <a:t>ｔｏ  ｏｔｈｅｒｓ．</a:t>
            </a:r>
          </a:p>
          <a:p>
            <a:pPr eaLnBrk="1" hangingPunct="1">
              <a:buFontTx/>
              <a:buNone/>
            </a:pPr>
            <a:endParaRPr lang="en-US" altLang="ja-JP"/>
          </a:p>
          <a:p>
            <a:pPr eaLnBrk="1" hangingPunct="1">
              <a:buFontTx/>
              <a:buNone/>
            </a:pPr>
            <a:r>
              <a:rPr lang="ja-JP" altLang="en-US"/>
              <a:t>「ロータリークラブは人に対する思いやりや人のお役にたつこと</a:t>
            </a:r>
            <a:r>
              <a:rPr lang="en-US" altLang="ja-JP"/>
              <a:t>,</a:t>
            </a:r>
            <a:r>
              <a:rPr lang="ja-JP" altLang="en-US"/>
              <a:t>という</a:t>
            </a:r>
            <a:r>
              <a:rPr lang="ja-JP" altLang="en-US">
                <a:solidFill>
                  <a:srgbClr val="FFFF00"/>
                </a:solidFill>
              </a:rPr>
              <a:t>奉仕の理想</a:t>
            </a:r>
            <a:r>
              <a:rPr lang="ja-JP" altLang="en-US"/>
              <a:t>という基本理念を持っている」</a:t>
            </a:r>
          </a:p>
          <a:p>
            <a:pPr eaLnBrk="1" hangingPunct="1">
              <a:buFontTx/>
              <a:buNone/>
            </a:pPr>
            <a:endParaRPr lang="en-US" altLang="ja-JP"/>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fade">
                                      <p:cBhvr>
                                        <p:cTn id="7" dur="2000"/>
                                        <p:tgtEl>
                                          <p:spTgt spid="15257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52579">
                                            <p:txEl>
                                              <p:pRg st="0" end="0"/>
                                            </p:txEl>
                                          </p:spTgt>
                                        </p:tgtEl>
                                        <p:attrNameLst>
                                          <p:attrName>style.visibility</p:attrName>
                                        </p:attrNameLst>
                                      </p:cBhvr>
                                      <p:to>
                                        <p:strVal val="visible"/>
                                      </p:to>
                                    </p:set>
                                    <p:animEffect transition="in" filter="fade">
                                      <p:cBhvr>
                                        <p:cTn id="11" dur="2000"/>
                                        <p:tgtEl>
                                          <p:spTgt spid="152579">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52579">
                                            <p:txEl>
                                              <p:pRg st="1" end="1"/>
                                            </p:txEl>
                                          </p:spTgt>
                                        </p:tgtEl>
                                        <p:attrNameLst>
                                          <p:attrName>style.visibility</p:attrName>
                                        </p:attrNameLst>
                                      </p:cBhvr>
                                      <p:to>
                                        <p:strVal val="visible"/>
                                      </p:to>
                                    </p:set>
                                    <p:animEffect transition="in" filter="fade">
                                      <p:cBhvr>
                                        <p:cTn id="15" dur="2000"/>
                                        <p:tgtEl>
                                          <p:spTgt spid="152579">
                                            <p:txEl>
                                              <p:pRg st="1" end="1"/>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52579">
                                            <p:txEl>
                                              <p:pRg st="2" end="2"/>
                                            </p:txEl>
                                          </p:spTgt>
                                        </p:tgtEl>
                                        <p:attrNameLst>
                                          <p:attrName>style.visibility</p:attrName>
                                        </p:attrNameLst>
                                      </p:cBhvr>
                                      <p:to>
                                        <p:strVal val="visible"/>
                                      </p:to>
                                    </p:set>
                                    <p:animEffect transition="in" filter="fade">
                                      <p:cBhvr>
                                        <p:cTn id="19" dur="2000"/>
                                        <p:tgtEl>
                                          <p:spTgt spid="152579">
                                            <p:txEl>
                                              <p:pRg st="2" end="2"/>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52579">
                                            <p:txEl>
                                              <p:pRg st="3" end="3"/>
                                            </p:txEl>
                                          </p:spTgt>
                                        </p:tgtEl>
                                        <p:attrNameLst>
                                          <p:attrName>style.visibility</p:attrName>
                                        </p:attrNameLst>
                                      </p:cBhvr>
                                      <p:to>
                                        <p:strVal val="visible"/>
                                      </p:to>
                                    </p:set>
                                    <p:animEffect transition="in" filter="fade">
                                      <p:cBhvr>
                                        <p:cTn id="23" dur="2000"/>
                                        <p:tgtEl>
                                          <p:spTgt spid="152579">
                                            <p:txEl>
                                              <p:pRg st="3" end="3"/>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52579">
                                            <p:txEl>
                                              <p:pRg st="4" end="4"/>
                                            </p:txEl>
                                          </p:spTgt>
                                        </p:tgtEl>
                                        <p:attrNameLst>
                                          <p:attrName>style.visibility</p:attrName>
                                        </p:attrNameLst>
                                      </p:cBhvr>
                                      <p:to>
                                        <p:strVal val="visible"/>
                                      </p:to>
                                    </p:set>
                                    <p:animEffect transition="in" filter="fade">
                                      <p:cBhvr>
                                        <p:cTn id="27" dur="2000"/>
                                        <p:tgtEl>
                                          <p:spTgt spid="152579">
                                            <p:txEl>
                                              <p:pRg st="4" end="4"/>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152579">
                                            <p:txEl>
                                              <p:pRg st="6" end="6"/>
                                            </p:txEl>
                                          </p:spTgt>
                                        </p:tgtEl>
                                        <p:attrNameLst>
                                          <p:attrName>style.visibility</p:attrName>
                                        </p:attrNameLst>
                                      </p:cBhvr>
                                      <p:to>
                                        <p:strVal val="visible"/>
                                      </p:to>
                                    </p:set>
                                    <p:animEffect transition="in" filter="fade">
                                      <p:cBhvr>
                                        <p:cTn id="31" dur="2000"/>
                                        <p:tgtEl>
                                          <p:spTgt spid="152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ja-JP" altLang="en-US"/>
              <a:t>ロータリアンがめざすもの</a:t>
            </a:r>
          </a:p>
        </p:txBody>
      </p:sp>
      <p:sp>
        <p:nvSpPr>
          <p:cNvPr id="7171" name="コンテンツ プレースホルダ 2"/>
          <p:cNvSpPr>
            <a:spLocks noGrp="1"/>
          </p:cNvSpPr>
          <p:nvPr>
            <p:ph idx="1"/>
          </p:nvPr>
        </p:nvSpPr>
        <p:spPr/>
        <p:txBody>
          <a:bodyPr/>
          <a:lstStyle/>
          <a:p>
            <a:pPr>
              <a:buFontTx/>
              <a:buNone/>
            </a:pPr>
            <a:r>
              <a:rPr lang="ja-JP" altLang="en-US"/>
              <a:t>　　　　これらの奉仕理念を学びながら、</a:t>
            </a:r>
            <a:endParaRPr lang="en-US" altLang="ja-JP"/>
          </a:p>
          <a:p>
            <a:pPr>
              <a:buFontTx/>
              <a:buNone/>
            </a:pPr>
            <a:r>
              <a:rPr lang="ja-JP" altLang="en-US"/>
              <a:t>　　　　奉仕の心を育み、自分自身を磨き</a:t>
            </a:r>
            <a:endParaRPr lang="en-US" altLang="ja-JP"/>
          </a:p>
          <a:p>
            <a:pPr>
              <a:buFontTx/>
              <a:buNone/>
            </a:pPr>
            <a:r>
              <a:rPr lang="ja-JP" altLang="en-US"/>
              <a:t>　　　　世のため、人のために、国際貢献、</a:t>
            </a:r>
            <a:endParaRPr lang="en-US" altLang="ja-JP"/>
          </a:p>
          <a:p>
            <a:pPr>
              <a:buFontTx/>
              <a:buNone/>
            </a:pPr>
            <a:r>
              <a:rPr lang="ja-JP" altLang="en-US"/>
              <a:t>　　　　社会貢献して行動していきます</a:t>
            </a:r>
            <a:endParaRPr lang="en-US" altLang="ja-JP"/>
          </a:p>
          <a:p>
            <a:pPr>
              <a:buFontTx/>
              <a:buNone/>
            </a:pPr>
            <a:r>
              <a:rPr lang="ja-JP" altLang="en-US"/>
              <a:t>　　　すなわち、</a:t>
            </a:r>
            <a:endParaRPr lang="en-US" altLang="ja-JP"/>
          </a:p>
          <a:p>
            <a:pPr>
              <a:buFontTx/>
              <a:buNone/>
            </a:pPr>
            <a:endParaRPr lang="en-US" altLang="ja-JP"/>
          </a:p>
          <a:p>
            <a:pPr>
              <a:buFontTx/>
              <a:buNone/>
            </a:pPr>
            <a:r>
              <a:rPr lang="ja-JP" altLang="en-US"/>
              <a:t>　　　　</a:t>
            </a:r>
            <a:r>
              <a:rPr lang="ja-JP" altLang="en-US" b="1">
                <a:solidFill>
                  <a:srgbClr val="FFFF00"/>
                </a:solidFill>
              </a:rPr>
              <a:t>「入りて学び、出でて奉仕せよ」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Effect transition="in" filter="fade">
                                      <p:cBhvr>
                                        <p:cTn id="9" dur="1000"/>
                                        <p:tgtEl>
                                          <p:spTgt spid="7170"/>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Effect transition="in" filter="fade">
                                      <p:cBhvr>
                                        <p:cTn id="13" dur="1000"/>
                                        <p:tgtEl>
                                          <p:spTgt spid="7171">
                                            <p:txEl>
                                              <p:pRg st="0" end="0"/>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fade">
                                      <p:cBhvr>
                                        <p:cTn id="17" dur="1000"/>
                                        <p:tgtEl>
                                          <p:spTgt spid="7171">
                                            <p:txEl>
                                              <p:pRg st="1" end="1"/>
                                            </p:txEl>
                                          </p:spTgt>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Effect transition="in" filter="fade">
                                      <p:cBhvr>
                                        <p:cTn id="25" dur="1000"/>
                                        <p:tgtEl>
                                          <p:spTgt spid="7171">
                                            <p:txEl>
                                              <p:pRg st="3" end="3"/>
                                            </p:txEl>
                                          </p:spTgt>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7171">
                                            <p:txEl>
                                              <p:pRg st="4" end="4"/>
                                            </p:txEl>
                                          </p:spTgt>
                                        </p:tgtEl>
                                        <p:attrNameLst>
                                          <p:attrName>style.visibility</p:attrName>
                                        </p:attrNameLst>
                                      </p:cBhvr>
                                      <p:to>
                                        <p:strVal val="visible"/>
                                      </p:to>
                                    </p:set>
                                    <p:animEffect transition="in" filter="fade">
                                      <p:cBhvr>
                                        <p:cTn id="29" dur="1000"/>
                                        <p:tgtEl>
                                          <p:spTgt spid="7171">
                                            <p:txEl>
                                              <p:pRg st="4" end="4"/>
                                            </p:txEl>
                                          </p:spTgt>
                                        </p:tgtEl>
                                      </p:cBhvr>
                                    </p:animEffec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animEffect transition="in" filter="fade">
                                      <p:cBhvr>
                                        <p:cTn id="33" dur="10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sz="3600" dirty="0"/>
              <a:t>シカゴ・クラブの定款・細則</a:t>
            </a:r>
            <a:br>
              <a:rPr lang="en-US" altLang="ja-JP" sz="3600" dirty="0"/>
            </a:br>
            <a:r>
              <a:rPr lang="ja-JP" altLang="en-US" sz="3600" dirty="0"/>
              <a:t>　　　　　　　　　　　　　　（</a:t>
            </a:r>
            <a:r>
              <a:rPr lang="en-US" altLang="ja-JP" sz="3600" dirty="0"/>
              <a:t>1906</a:t>
            </a:r>
            <a:r>
              <a:rPr lang="ja-JP" altLang="en-US" sz="3600" dirty="0"/>
              <a:t>年</a:t>
            </a:r>
            <a:r>
              <a:rPr lang="en-US" altLang="ja-JP" sz="3600" dirty="0"/>
              <a:t>1</a:t>
            </a:r>
            <a:r>
              <a:rPr lang="ja-JP" altLang="en-US" sz="3600" dirty="0"/>
              <a:t>月採択）</a:t>
            </a:r>
          </a:p>
        </p:txBody>
      </p:sp>
      <p:sp>
        <p:nvSpPr>
          <p:cNvPr id="3" name="コンテンツ プレースホルダ 2"/>
          <p:cNvSpPr>
            <a:spLocks noGrp="1"/>
          </p:cNvSpPr>
          <p:nvPr>
            <p:ph idx="1"/>
          </p:nvPr>
        </p:nvSpPr>
        <p:spPr>
          <a:xfrm>
            <a:off x="357188" y="1905000"/>
            <a:ext cx="8329612" cy="4595813"/>
          </a:xfrm>
        </p:spPr>
        <p:txBody>
          <a:bodyPr/>
          <a:lstStyle/>
          <a:p>
            <a:pPr>
              <a:buFontTx/>
              <a:buNone/>
              <a:defRPr/>
            </a:pPr>
            <a:r>
              <a:rPr lang="ja-JP" altLang="en-US" dirty="0"/>
              <a:t>従来シカゴ・クラブの最初の定款は「わずか２行</a:t>
            </a:r>
            <a:endParaRPr lang="en-US" altLang="ja-JP" dirty="0"/>
          </a:p>
          <a:p>
            <a:pPr>
              <a:buFontTx/>
              <a:buNone/>
              <a:defRPr/>
            </a:pPr>
            <a:r>
              <a:rPr lang="ja-JP" altLang="en-US" dirty="0"/>
              <a:t>からなる短い定款であった」と紹介されていた</a:t>
            </a:r>
            <a:endParaRPr lang="en-US" altLang="ja-JP" dirty="0"/>
          </a:p>
          <a:p>
            <a:pPr>
              <a:buFontTx/>
              <a:buNone/>
              <a:defRPr/>
            </a:pPr>
            <a:r>
              <a:rPr lang="ja-JP" altLang="en-US" dirty="0"/>
              <a:t>奉仕の概念はなく、事業の繁栄すなわち</a:t>
            </a:r>
            <a:r>
              <a:rPr lang="ja-JP" altLang="en-US" dirty="0">
                <a:solidFill>
                  <a:srgbClr val="FFFF00"/>
                </a:solidFill>
              </a:rPr>
              <a:t>物質的相互扶助と親睦</a:t>
            </a:r>
            <a:r>
              <a:rPr lang="ja-JP" altLang="en-US" dirty="0"/>
              <a:t>を目的にしてロータリーが</a:t>
            </a:r>
            <a:endParaRPr lang="en-US" altLang="ja-JP" dirty="0"/>
          </a:p>
          <a:p>
            <a:pPr>
              <a:buFontTx/>
              <a:buNone/>
              <a:defRPr/>
            </a:pPr>
            <a:r>
              <a:rPr lang="ja-JP" altLang="en-US" dirty="0"/>
              <a:t>創立されたことが分かる</a:t>
            </a:r>
            <a:endParaRPr lang="en-US" altLang="ja-JP" dirty="0"/>
          </a:p>
          <a:p>
            <a:pPr>
              <a:buFontTx/>
              <a:buNone/>
              <a:defRPr/>
            </a:pPr>
            <a:r>
              <a:rPr lang="ja-JP" altLang="en-US" dirty="0"/>
              <a:t>４回続けて例会を欠席すれば退会</a:t>
            </a:r>
            <a:endParaRPr lang="en-US" altLang="ja-JP" dirty="0"/>
          </a:p>
          <a:p>
            <a:pPr>
              <a:buFontTx/>
              <a:buNone/>
              <a:defRPr/>
            </a:pPr>
            <a:r>
              <a:rPr lang="ja-JP" altLang="en-US" dirty="0"/>
              <a:t>しかし、例会は月に</a:t>
            </a:r>
            <a:r>
              <a:rPr lang="en-US" altLang="ja-JP" dirty="0"/>
              <a:t>2</a:t>
            </a:r>
            <a:r>
              <a:rPr lang="ja-JP" altLang="en-US" dirty="0"/>
              <a:t>回とし、さらに</a:t>
            </a:r>
            <a:r>
              <a:rPr lang="en-US" altLang="ja-JP" dirty="0"/>
              <a:t>7</a:t>
            </a:r>
            <a:r>
              <a:rPr lang="ja-JP" altLang="en-US" dirty="0"/>
              <a:t>月、</a:t>
            </a:r>
            <a:r>
              <a:rPr lang="en-US" altLang="ja-JP" dirty="0"/>
              <a:t>8</a:t>
            </a:r>
            <a:r>
              <a:rPr lang="ja-JP" altLang="en-US" dirty="0"/>
              <a:t>月は</a:t>
            </a:r>
            <a:endParaRPr lang="en-US" altLang="ja-JP" dirty="0"/>
          </a:p>
          <a:p>
            <a:pPr>
              <a:buFontTx/>
              <a:buNone/>
              <a:defRPr/>
            </a:pPr>
            <a:r>
              <a:rPr lang="ja-JP" altLang="en-US" dirty="0"/>
              <a:t>休会という規約だった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stCondLst>
                                            <p:cond delay="0"/>
                                          </p:stCondLst>
                                        </p:cTn>
                                        <p:tgtEl>
                                          <p:spTgt spid="3">
                                            <p:txEl>
                                              <p:pRg st="0" end="0"/>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stCondLst>
                                            <p:cond delay="0"/>
                                          </p:stCondLst>
                                        </p:cTn>
                                        <p:tgtEl>
                                          <p:spTgt spid="3">
                                            <p:txEl>
                                              <p:pRg st="1" end="1"/>
                                            </p:txEl>
                                          </p:spTgt>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stCondLst>
                                            <p:cond delay="0"/>
                                          </p:stCondLst>
                                        </p:cTn>
                                        <p:tgtEl>
                                          <p:spTgt spid="3">
                                            <p:txEl>
                                              <p:pRg st="2" end="2"/>
                                            </p:txEl>
                                          </p:spTgt>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stCondLst>
                                            <p:cond delay="0"/>
                                          </p:stCondLst>
                                        </p:cTn>
                                        <p:tgtEl>
                                          <p:spTgt spid="3">
                                            <p:txEl>
                                              <p:pRg st="3" end="3"/>
                                            </p:txEl>
                                          </p:spTgt>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stCondLst>
                                            <p:cond delay="0"/>
                                          </p:stCondLst>
                                        </p:cTn>
                                        <p:tgtEl>
                                          <p:spTgt spid="3">
                                            <p:txEl>
                                              <p:pRg st="4" end="4"/>
                                            </p:txEl>
                                          </p:spTgt>
                                        </p:tgtEl>
                                      </p:cBhvr>
                                    </p:animEffec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stCondLst>
                                            <p:cond delay="0"/>
                                          </p:stCondLst>
                                        </p:cTn>
                                        <p:tgtEl>
                                          <p:spTgt spid="3">
                                            <p:txEl>
                                              <p:pRg st="5" end="5"/>
                                            </p:txEl>
                                          </p:spTgt>
                                        </p:tgtEl>
                                      </p:cBhvr>
                                    </p:animEffect>
                                  </p:childTnLst>
                                </p:cTn>
                              </p:par>
                            </p:childTnLst>
                          </p:cTn>
                        </p:par>
                        <p:par>
                          <p:cTn id="34" fill="hold">
                            <p:stCondLst>
                              <p:cond delay="7000"/>
                            </p:stCondLst>
                            <p:childTnLst>
                              <p:par>
                                <p:cTn id="35" presetID="10"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タイトル 1"/>
          <p:cNvSpPr>
            <a:spLocks noGrp="1"/>
          </p:cNvSpPr>
          <p:nvPr>
            <p:ph type="title"/>
          </p:nvPr>
        </p:nvSpPr>
        <p:spPr/>
        <p:txBody>
          <a:bodyPr/>
          <a:lstStyle/>
          <a:p>
            <a:pPr eaLnBrk="1" hangingPunct="1">
              <a:defRPr/>
            </a:pPr>
            <a:r>
              <a:rPr lang="ja-JP" altLang="en-US" dirty="0"/>
              <a:t>　</a:t>
            </a:r>
            <a:r>
              <a:rPr lang="ja-JP" altLang="en-US" dirty="0">
                <a:solidFill>
                  <a:srgbClr val="FFC000"/>
                </a:solidFill>
              </a:rPr>
              <a:t>シェルドンの職業奉仕の理念</a:t>
            </a:r>
          </a:p>
        </p:txBody>
      </p:sp>
      <p:sp>
        <p:nvSpPr>
          <p:cNvPr id="99331" name="コンテンツ プレースホルダ 2"/>
          <p:cNvSpPr>
            <a:spLocks noGrp="1"/>
          </p:cNvSpPr>
          <p:nvPr>
            <p:ph idx="1"/>
          </p:nvPr>
        </p:nvSpPr>
        <p:spPr/>
        <p:txBody>
          <a:bodyPr/>
          <a:lstStyle/>
          <a:p>
            <a:pPr eaLnBrk="1" hangingPunct="1">
              <a:buFontTx/>
              <a:buNone/>
              <a:defRPr/>
            </a:pPr>
            <a:r>
              <a:rPr lang="ja-JP" altLang="en-US"/>
              <a:t>自分の職業を社会に奉仕する目的を持って</a:t>
            </a:r>
            <a:endParaRPr lang="en-US" altLang="ja-JP"/>
          </a:p>
          <a:p>
            <a:pPr eaLnBrk="1" hangingPunct="1">
              <a:buFontTx/>
              <a:buNone/>
              <a:defRPr/>
            </a:pPr>
            <a:endParaRPr lang="en-US" altLang="ja-JP"/>
          </a:p>
          <a:p>
            <a:pPr eaLnBrk="1" hangingPunct="1">
              <a:buFontTx/>
              <a:buNone/>
              <a:defRPr/>
            </a:pPr>
            <a:r>
              <a:rPr lang="ja-JP" altLang="en-US"/>
              <a:t>職業を営むこと。</a:t>
            </a:r>
            <a:endParaRPr lang="en-US" altLang="ja-JP"/>
          </a:p>
          <a:p>
            <a:pPr eaLnBrk="1" hangingPunct="1">
              <a:buFontTx/>
              <a:buNone/>
              <a:defRPr/>
            </a:pPr>
            <a:endParaRPr lang="en-US" altLang="ja-JP"/>
          </a:p>
          <a:p>
            <a:pPr eaLnBrk="1" hangingPunct="1">
              <a:buFontTx/>
              <a:buNone/>
              <a:defRPr/>
            </a:pPr>
            <a:r>
              <a:rPr lang="ja-JP" altLang="en-US"/>
              <a:t>継続的に顧客をリピーターとして確保すること。</a:t>
            </a:r>
            <a:endParaRPr lang="en-US" altLang="ja-JP"/>
          </a:p>
          <a:p>
            <a:pPr eaLnBrk="1" hangingPunct="1">
              <a:buFontTx/>
              <a:buNone/>
              <a:defRPr/>
            </a:pPr>
            <a:endParaRPr lang="en-US" altLang="ja-JP"/>
          </a:p>
          <a:p>
            <a:pPr eaLnBrk="1" hangingPunct="1">
              <a:buFontTx/>
              <a:buNone/>
              <a:defRPr/>
            </a:pPr>
            <a:r>
              <a:rPr lang="ja-JP" altLang="en-US"/>
              <a:t>    （</a:t>
            </a:r>
            <a:r>
              <a:rPr lang="en-US" altLang="ja-JP"/>
              <a:t>He profits most who serves best.)</a:t>
            </a:r>
          </a:p>
          <a:p>
            <a:pPr eaLnBrk="1" hangingPunct="1">
              <a:buFontTx/>
              <a:buNone/>
              <a:defRPr/>
            </a:pPr>
            <a:endParaRPr lang="ja-JP" altLang="en-US"/>
          </a:p>
        </p:txBody>
      </p:sp>
    </p:spTree>
    <p:extLst>
      <p:ext uri="{BB962C8B-B14F-4D97-AF65-F5344CB8AC3E}">
        <p14:creationId xmlns:p14="http://schemas.microsoft.com/office/powerpoint/2010/main" val="5620121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57200" y="292100"/>
            <a:ext cx="8229600" cy="1841500"/>
          </a:xfrm>
        </p:spPr>
        <p:txBody>
          <a:bodyPr/>
          <a:lstStyle/>
          <a:p>
            <a:pPr eaLnBrk="1" hangingPunct="1"/>
            <a:r>
              <a:rPr lang="ja-JP" altLang="en-US" sz="4800" dirty="0"/>
              <a:t>ロータリーの生みの親である</a:t>
            </a:r>
            <a:br>
              <a:rPr lang="ja-JP" altLang="en-US" sz="4800" dirty="0"/>
            </a:br>
            <a:r>
              <a:rPr lang="ja-JP" altLang="en-US" sz="4800" dirty="0"/>
              <a:t>　　　</a:t>
            </a:r>
            <a:r>
              <a:rPr lang="ja-JP" altLang="en-US" sz="4800" dirty="0">
                <a:solidFill>
                  <a:srgbClr val="FFFF00"/>
                </a:solidFill>
              </a:rPr>
              <a:t>ポール・ハリス</a:t>
            </a:r>
            <a:r>
              <a:rPr lang="ja-JP" altLang="en-US" sz="4800" dirty="0"/>
              <a:t>のことば</a:t>
            </a:r>
          </a:p>
        </p:txBody>
      </p:sp>
      <p:sp>
        <p:nvSpPr>
          <p:cNvPr id="183299" name="Rectangle 3"/>
          <p:cNvSpPr>
            <a:spLocks noGrp="1" noChangeArrowheads="1"/>
          </p:cNvSpPr>
          <p:nvPr>
            <p:ph idx="1"/>
          </p:nvPr>
        </p:nvSpPr>
        <p:spPr>
          <a:xfrm>
            <a:off x="457200" y="2636838"/>
            <a:ext cx="8229600" cy="3382962"/>
          </a:xfrm>
        </p:spPr>
        <p:txBody>
          <a:bodyPr/>
          <a:lstStyle/>
          <a:p>
            <a:pPr eaLnBrk="1" hangingPunct="1">
              <a:buFontTx/>
              <a:buNone/>
            </a:pPr>
            <a:r>
              <a:rPr lang="ja-JP" altLang="en-US" sz="3600" dirty="0"/>
              <a:t>世界は絶えず変化しています</a:t>
            </a:r>
          </a:p>
          <a:p>
            <a:pPr eaLnBrk="1" hangingPunct="1">
              <a:buFontTx/>
              <a:buNone/>
            </a:pPr>
            <a:r>
              <a:rPr lang="ja-JP" altLang="en-US" sz="3600" dirty="0"/>
              <a:t>私たちは、この変化する世界とともに</a:t>
            </a:r>
          </a:p>
          <a:p>
            <a:pPr eaLnBrk="1" hangingPunct="1">
              <a:buFontTx/>
              <a:buNone/>
            </a:pPr>
            <a:r>
              <a:rPr lang="ja-JP" altLang="en-US" sz="3600" dirty="0"/>
              <a:t>変わっていく心構えがなければなりません</a:t>
            </a:r>
          </a:p>
          <a:p>
            <a:pPr eaLnBrk="1" hangingPunct="1">
              <a:buFontTx/>
              <a:buNone/>
            </a:pPr>
            <a:r>
              <a:rPr lang="ja-JP" altLang="en-US" sz="3600" dirty="0"/>
              <a:t>ロータリー物語は、　繰り返し、</a:t>
            </a:r>
          </a:p>
          <a:p>
            <a:pPr eaLnBrk="1" hangingPunct="1">
              <a:buFontTx/>
              <a:buNone/>
            </a:pPr>
            <a:r>
              <a:rPr lang="ja-JP" altLang="en-US" sz="3600" dirty="0"/>
              <a:t>繰り返し、書き直す必要があるでしょう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83298"/>
                                        </p:tgtEl>
                                        <p:attrNameLst>
                                          <p:attrName>style.visibility</p:attrName>
                                        </p:attrNameLst>
                                      </p:cBhvr>
                                      <p:to>
                                        <p:strVal val="visible"/>
                                      </p:to>
                                    </p:set>
                                    <p:anim calcmode="lin" valueType="num">
                                      <p:cBhvr>
                                        <p:cTn id="7" dur="1000" fill="hold"/>
                                        <p:tgtEl>
                                          <p:spTgt spid="183298"/>
                                        </p:tgtEl>
                                        <p:attrNameLst>
                                          <p:attrName>ppt_w</p:attrName>
                                        </p:attrNameLst>
                                      </p:cBhvr>
                                      <p:tavLst>
                                        <p:tav tm="0">
                                          <p:val>
                                            <p:fltVal val="0"/>
                                          </p:val>
                                        </p:tav>
                                        <p:tav tm="100000">
                                          <p:val>
                                            <p:strVal val="#ppt_w"/>
                                          </p:val>
                                        </p:tav>
                                      </p:tavLst>
                                    </p:anim>
                                    <p:anim calcmode="lin" valueType="num">
                                      <p:cBhvr>
                                        <p:cTn id="8" dur="1000" fill="hold"/>
                                        <p:tgtEl>
                                          <p:spTgt spid="183298"/>
                                        </p:tgtEl>
                                        <p:attrNameLst>
                                          <p:attrName>ppt_h</p:attrName>
                                        </p:attrNameLst>
                                      </p:cBhvr>
                                      <p:tavLst>
                                        <p:tav tm="0">
                                          <p:val>
                                            <p:fltVal val="0"/>
                                          </p:val>
                                        </p:tav>
                                        <p:tav tm="100000">
                                          <p:val>
                                            <p:strVal val="#ppt_h"/>
                                          </p:val>
                                        </p:tav>
                                      </p:tavLst>
                                    </p:anim>
                                    <p:animEffect transition="in" filter="fade">
                                      <p:cBhvr>
                                        <p:cTn id="9" dur="1000"/>
                                        <p:tgtEl>
                                          <p:spTgt spid="183298"/>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183299">
                                            <p:txEl>
                                              <p:pRg st="0" end="0"/>
                                            </p:txEl>
                                          </p:spTgt>
                                        </p:tgtEl>
                                        <p:attrNameLst>
                                          <p:attrName>style.visibility</p:attrName>
                                        </p:attrNameLst>
                                      </p:cBhvr>
                                      <p:to>
                                        <p:strVal val="visible"/>
                                      </p:to>
                                    </p:set>
                                    <p:animEffect transition="in" filter="diamond(in)">
                                      <p:cBhvr>
                                        <p:cTn id="13" dur="1000"/>
                                        <p:tgtEl>
                                          <p:spTgt spid="183299">
                                            <p:txEl>
                                              <p:pRg st="0" end="0"/>
                                            </p:txEl>
                                          </p:spTgt>
                                        </p:tgtEl>
                                      </p:cBhvr>
                                    </p:animEffect>
                                  </p:childTnLst>
                                </p:cTn>
                              </p:par>
                            </p:childTnLst>
                          </p:cTn>
                        </p:par>
                        <p:par>
                          <p:cTn id="14" fill="hold">
                            <p:stCondLst>
                              <p:cond delay="2000"/>
                            </p:stCondLst>
                            <p:childTnLst>
                              <p:par>
                                <p:cTn id="15" presetID="8" presetClass="entr" presetSubtype="16" fill="hold" nodeType="afterEffect">
                                  <p:stCondLst>
                                    <p:cond delay="0"/>
                                  </p:stCondLst>
                                  <p:childTnLst>
                                    <p:set>
                                      <p:cBhvr>
                                        <p:cTn id="16" dur="1" fill="hold">
                                          <p:stCondLst>
                                            <p:cond delay="0"/>
                                          </p:stCondLst>
                                        </p:cTn>
                                        <p:tgtEl>
                                          <p:spTgt spid="183299">
                                            <p:txEl>
                                              <p:pRg st="1" end="1"/>
                                            </p:txEl>
                                          </p:spTgt>
                                        </p:tgtEl>
                                        <p:attrNameLst>
                                          <p:attrName>style.visibility</p:attrName>
                                        </p:attrNameLst>
                                      </p:cBhvr>
                                      <p:to>
                                        <p:strVal val="visible"/>
                                      </p:to>
                                    </p:set>
                                    <p:animEffect transition="in" filter="diamond(in)">
                                      <p:cBhvr>
                                        <p:cTn id="17" dur="1000"/>
                                        <p:tgtEl>
                                          <p:spTgt spid="183299">
                                            <p:txEl>
                                              <p:pRg st="1" end="1"/>
                                            </p:txEl>
                                          </p:spTgt>
                                        </p:tgtEl>
                                      </p:cBhvr>
                                    </p:animEffect>
                                  </p:childTnLst>
                                </p:cTn>
                              </p:par>
                            </p:childTnLst>
                          </p:cTn>
                        </p:par>
                        <p:par>
                          <p:cTn id="18" fill="hold">
                            <p:stCondLst>
                              <p:cond delay="3000"/>
                            </p:stCondLst>
                            <p:childTnLst>
                              <p:par>
                                <p:cTn id="19" presetID="8" presetClass="entr" presetSubtype="16" fill="hold" nodeType="afterEffect">
                                  <p:stCondLst>
                                    <p:cond delay="0"/>
                                  </p:stCondLst>
                                  <p:childTnLst>
                                    <p:set>
                                      <p:cBhvr>
                                        <p:cTn id="20" dur="1" fill="hold">
                                          <p:stCondLst>
                                            <p:cond delay="0"/>
                                          </p:stCondLst>
                                        </p:cTn>
                                        <p:tgtEl>
                                          <p:spTgt spid="183299">
                                            <p:txEl>
                                              <p:pRg st="2" end="2"/>
                                            </p:txEl>
                                          </p:spTgt>
                                        </p:tgtEl>
                                        <p:attrNameLst>
                                          <p:attrName>style.visibility</p:attrName>
                                        </p:attrNameLst>
                                      </p:cBhvr>
                                      <p:to>
                                        <p:strVal val="visible"/>
                                      </p:to>
                                    </p:set>
                                    <p:animEffect transition="in" filter="diamond(in)">
                                      <p:cBhvr>
                                        <p:cTn id="21" dur="1000"/>
                                        <p:tgtEl>
                                          <p:spTgt spid="183299">
                                            <p:txEl>
                                              <p:pRg st="2" end="2"/>
                                            </p:txEl>
                                          </p:spTgt>
                                        </p:tgtEl>
                                      </p:cBhvr>
                                    </p:animEffect>
                                  </p:childTnLst>
                                </p:cTn>
                              </p:par>
                            </p:childTnLst>
                          </p:cTn>
                        </p:par>
                        <p:par>
                          <p:cTn id="22" fill="hold">
                            <p:stCondLst>
                              <p:cond delay="4000"/>
                            </p:stCondLst>
                            <p:childTnLst>
                              <p:par>
                                <p:cTn id="23" presetID="8" presetClass="entr" presetSubtype="16" fill="hold" nodeType="afterEffect">
                                  <p:stCondLst>
                                    <p:cond delay="0"/>
                                  </p:stCondLst>
                                  <p:childTnLst>
                                    <p:set>
                                      <p:cBhvr>
                                        <p:cTn id="24" dur="1" fill="hold">
                                          <p:stCondLst>
                                            <p:cond delay="0"/>
                                          </p:stCondLst>
                                        </p:cTn>
                                        <p:tgtEl>
                                          <p:spTgt spid="183299">
                                            <p:txEl>
                                              <p:pRg st="3" end="3"/>
                                            </p:txEl>
                                          </p:spTgt>
                                        </p:tgtEl>
                                        <p:attrNameLst>
                                          <p:attrName>style.visibility</p:attrName>
                                        </p:attrNameLst>
                                      </p:cBhvr>
                                      <p:to>
                                        <p:strVal val="visible"/>
                                      </p:to>
                                    </p:set>
                                    <p:animEffect transition="in" filter="diamond(in)">
                                      <p:cBhvr>
                                        <p:cTn id="25" dur="1000"/>
                                        <p:tgtEl>
                                          <p:spTgt spid="183299">
                                            <p:txEl>
                                              <p:pRg st="3" end="3"/>
                                            </p:txEl>
                                          </p:spTgt>
                                        </p:tgtEl>
                                      </p:cBhvr>
                                    </p:animEffect>
                                  </p:childTnLst>
                                </p:cTn>
                              </p:par>
                            </p:childTnLst>
                          </p:cTn>
                        </p:par>
                        <p:par>
                          <p:cTn id="26" fill="hold">
                            <p:stCondLst>
                              <p:cond delay="5000"/>
                            </p:stCondLst>
                            <p:childTnLst>
                              <p:par>
                                <p:cTn id="27" presetID="8" presetClass="entr" presetSubtype="16" fill="hold" nodeType="afterEffect">
                                  <p:stCondLst>
                                    <p:cond delay="0"/>
                                  </p:stCondLst>
                                  <p:childTnLst>
                                    <p:set>
                                      <p:cBhvr>
                                        <p:cTn id="28" dur="1" fill="hold">
                                          <p:stCondLst>
                                            <p:cond delay="0"/>
                                          </p:stCondLst>
                                        </p:cTn>
                                        <p:tgtEl>
                                          <p:spTgt spid="183299">
                                            <p:txEl>
                                              <p:pRg st="4" end="4"/>
                                            </p:txEl>
                                          </p:spTgt>
                                        </p:tgtEl>
                                        <p:attrNameLst>
                                          <p:attrName>style.visibility</p:attrName>
                                        </p:attrNameLst>
                                      </p:cBhvr>
                                      <p:to>
                                        <p:strVal val="visible"/>
                                      </p:to>
                                    </p:set>
                                    <p:animEffect transition="in" filter="diamond(in)">
                                      <p:cBhvr>
                                        <p:cTn id="29" dur="1000"/>
                                        <p:tgtEl>
                                          <p:spTgt spid="183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ロータリーで変えてもいいもの</a:t>
            </a:r>
          </a:p>
        </p:txBody>
      </p:sp>
      <p:sp>
        <p:nvSpPr>
          <p:cNvPr id="3" name="コンテンツ プレースホルダ 2"/>
          <p:cNvSpPr>
            <a:spLocks noGrp="1"/>
          </p:cNvSpPr>
          <p:nvPr>
            <p:ph idx="1"/>
          </p:nvPr>
        </p:nvSpPr>
        <p:spPr>
          <a:xfrm>
            <a:off x="457200" y="1905000"/>
            <a:ext cx="8459788" cy="4356100"/>
          </a:xfrm>
        </p:spPr>
        <p:txBody>
          <a:bodyPr/>
          <a:lstStyle/>
          <a:p>
            <a:pPr>
              <a:buFontTx/>
              <a:buNone/>
            </a:pPr>
            <a:r>
              <a:rPr lang="ja-JP" altLang="en-US" dirty="0"/>
              <a:t>　</a:t>
            </a:r>
            <a:endParaRPr lang="en-US" altLang="ja-JP" dirty="0"/>
          </a:p>
          <a:p>
            <a:pPr>
              <a:buFontTx/>
              <a:buNone/>
            </a:pPr>
            <a:endParaRPr lang="en-US" altLang="ja-JP" sz="4000" dirty="0"/>
          </a:p>
          <a:p>
            <a:pPr>
              <a:buFontTx/>
              <a:buNone/>
            </a:pPr>
            <a:r>
              <a:rPr lang="ja-JP" altLang="en-US" sz="4000" dirty="0"/>
              <a:t>　　</a:t>
            </a:r>
            <a:r>
              <a:rPr lang="en-US" altLang="ja-JP" sz="4000" dirty="0">
                <a:solidFill>
                  <a:srgbClr val="FFFF99"/>
                </a:solidFill>
              </a:rPr>
              <a:t>RI</a:t>
            </a:r>
            <a:r>
              <a:rPr lang="ja-JP" altLang="en-US" sz="4000" dirty="0">
                <a:solidFill>
                  <a:srgbClr val="FFFF99"/>
                </a:solidFill>
              </a:rPr>
              <a:t>・地区・クラブの</a:t>
            </a:r>
            <a:endParaRPr lang="en-US" altLang="ja-JP" sz="4000" dirty="0">
              <a:solidFill>
                <a:srgbClr val="FFFF99"/>
              </a:solidFill>
            </a:endParaRPr>
          </a:p>
          <a:p>
            <a:pPr>
              <a:buFontTx/>
              <a:buNone/>
            </a:pPr>
            <a:r>
              <a:rPr lang="ja-JP" altLang="en-US" sz="4000" dirty="0">
                <a:solidFill>
                  <a:srgbClr val="FFFF99"/>
                </a:solidFill>
              </a:rPr>
              <a:t>　　　　　　　組織の管理運営</a:t>
            </a:r>
            <a:endParaRPr lang="en-US" altLang="ja-JP" sz="4000" dirty="0">
              <a:solidFill>
                <a:srgbClr val="FFFF99"/>
              </a:solidFill>
            </a:endParaRPr>
          </a:p>
          <a:p>
            <a:pPr>
              <a:buFontTx/>
              <a:buNone/>
            </a:pPr>
            <a:r>
              <a:rPr lang="ja-JP" altLang="en-US" sz="4000" dirty="0">
                <a:solidFill>
                  <a:srgbClr val="FFFF99"/>
                </a:solidFill>
              </a:rPr>
              <a:t>　　　　　　　および奉仕活動の実践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ロータリーで変えてはならないもの</a:t>
            </a:r>
          </a:p>
        </p:txBody>
      </p:sp>
      <p:sp>
        <p:nvSpPr>
          <p:cNvPr id="3" name="コンテンツ プレースホルダ 2"/>
          <p:cNvSpPr>
            <a:spLocks noGrp="1"/>
          </p:cNvSpPr>
          <p:nvPr>
            <p:ph idx="1"/>
          </p:nvPr>
        </p:nvSpPr>
        <p:spPr/>
        <p:txBody>
          <a:bodyPr/>
          <a:lstStyle/>
          <a:p>
            <a:pPr>
              <a:buFontTx/>
              <a:buNone/>
            </a:pPr>
            <a:endParaRPr lang="en-US" altLang="ja-JP" sz="4400" dirty="0"/>
          </a:p>
          <a:p>
            <a:pPr>
              <a:buFontTx/>
              <a:buNone/>
            </a:pPr>
            <a:r>
              <a:rPr lang="ja-JP" altLang="en-US" sz="4400" dirty="0"/>
              <a:t>「ロータリーの哲学」　すなわち</a:t>
            </a:r>
            <a:endParaRPr lang="en-US" altLang="ja-JP" sz="4400" dirty="0"/>
          </a:p>
          <a:p>
            <a:pPr>
              <a:buFontTx/>
              <a:buNone/>
            </a:pPr>
            <a:endParaRPr lang="en-US" altLang="ja-JP" sz="4400" dirty="0"/>
          </a:p>
          <a:p>
            <a:pPr>
              <a:buFontTx/>
              <a:buNone/>
            </a:pPr>
            <a:r>
              <a:rPr lang="ja-JP" altLang="en-US" sz="4400" dirty="0"/>
              <a:t>　</a:t>
            </a:r>
            <a:r>
              <a:rPr lang="ja-JP" altLang="en-US" sz="4400" b="1" dirty="0"/>
              <a:t>　</a:t>
            </a:r>
            <a:r>
              <a:rPr lang="ja-JP" altLang="en-US" sz="4400" b="1" dirty="0">
                <a:solidFill>
                  <a:srgbClr val="FFFF99"/>
                </a:solidFill>
              </a:rPr>
              <a:t>「ロータリーの奉仕理念」</a:t>
            </a:r>
            <a:r>
              <a:rPr lang="ja-JP" altLang="en-US" sz="4400" dirty="0"/>
              <a:t>である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タイトル 1"/>
          <p:cNvSpPr>
            <a:spLocks noGrp="1"/>
          </p:cNvSpPr>
          <p:nvPr>
            <p:ph type="title"/>
          </p:nvPr>
        </p:nvSpPr>
        <p:spPr>
          <a:xfrm>
            <a:off x="457200" y="274638"/>
            <a:ext cx="8291513" cy="5891212"/>
          </a:xfrm>
        </p:spPr>
        <p:txBody>
          <a:bodyPr/>
          <a:lstStyle/>
          <a:p>
            <a:endParaRPr lang="ja-JP" altLang="en-US" dirty="0"/>
          </a:p>
        </p:txBody>
      </p:sp>
      <p:sp>
        <p:nvSpPr>
          <p:cNvPr id="3" name="コンテンツ プレースホルダ 2"/>
          <p:cNvSpPr>
            <a:spLocks noGrp="1"/>
          </p:cNvSpPr>
          <p:nvPr>
            <p:ph idx="1"/>
          </p:nvPr>
        </p:nvSpPr>
        <p:spPr/>
        <p:txBody>
          <a:bodyPr/>
          <a:lstStyle/>
          <a:p>
            <a:endParaRPr lang="en-US" altLang="ja-JP" dirty="0"/>
          </a:p>
          <a:p>
            <a:pPr>
              <a:buFont typeface="Arial" charset="0"/>
              <a:buNone/>
            </a:pPr>
            <a:r>
              <a:rPr lang="ja-JP" altLang="en-US" sz="9600" dirty="0"/>
              <a:t> </a:t>
            </a:r>
            <a:r>
              <a:rPr lang="en-US" altLang="ja-JP" sz="9600" dirty="0"/>
              <a:t>        </a:t>
            </a:r>
            <a:r>
              <a:rPr lang="ja-JP" altLang="en-US" sz="9600" dirty="0">
                <a:solidFill>
                  <a:srgbClr val="FFFF00"/>
                </a:solidFill>
              </a:rPr>
              <a:t>完</a:t>
            </a:r>
            <a:endParaRPr lang="en-US" altLang="ja-JP" sz="9600" dirty="0">
              <a:solidFill>
                <a:srgbClr val="FFFF00"/>
              </a:solidFill>
            </a:endParaRPr>
          </a:p>
          <a:p>
            <a:pPr>
              <a:buFont typeface="Arial" charset="0"/>
              <a:buNone/>
            </a:pPr>
            <a:r>
              <a:rPr lang="ja-JP" altLang="en-US" sz="9600">
                <a:solidFill>
                  <a:srgbClr val="FFFF00"/>
                </a:solidFill>
              </a:rPr>
              <a:t>　 </a:t>
            </a:r>
            <a:r>
              <a:rPr lang="ja-JP" altLang="en-US" sz="3600">
                <a:solidFill>
                  <a:srgbClr val="FFFF00"/>
                </a:solidFill>
              </a:rPr>
              <a:t>ご清聴ありがとうございました。</a:t>
            </a:r>
            <a:endParaRPr lang="ja-JP" altLang="en-US" sz="9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第５条の役員の任務に「</a:t>
            </a:r>
            <a:r>
              <a:rPr lang="ja-JP" altLang="en-US" dirty="0">
                <a:solidFill>
                  <a:srgbClr val="FFFF00"/>
                </a:solidFill>
              </a:rPr>
              <a:t>統計係</a:t>
            </a:r>
            <a:r>
              <a:rPr lang="ja-JP" altLang="en-US" dirty="0"/>
              <a:t>」</a:t>
            </a:r>
          </a:p>
        </p:txBody>
      </p:sp>
      <p:sp>
        <p:nvSpPr>
          <p:cNvPr id="3" name="コンテンツ プレースホルダ 2"/>
          <p:cNvSpPr>
            <a:spLocks noGrp="1"/>
          </p:cNvSpPr>
          <p:nvPr>
            <p:ph idx="1"/>
          </p:nvPr>
        </p:nvSpPr>
        <p:spPr/>
        <p:txBody>
          <a:bodyPr/>
          <a:lstStyle/>
          <a:p>
            <a:pPr>
              <a:buFontTx/>
              <a:buNone/>
              <a:defRPr/>
            </a:pPr>
            <a:r>
              <a:rPr lang="ja-JP" altLang="en-US" dirty="0"/>
              <a:t>　</a:t>
            </a:r>
            <a:r>
              <a:rPr lang="ja-JP" altLang="en-US" sz="3600" dirty="0"/>
              <a:t>会員同士の商取引の結果を、例会において報告していた</a:t>
            </a:r>
            <a:endParaRPr lang="en-US" altLang="ja-JP" sz="3600" dirty="0"/>
          </a:p>
          <a:p>
            <a:pPr>
              <a:buFontTx/>
              <a:buNone/>
              <a:defRPr/>
            </a:pPr>
            <a:r>
              <a:rPr lang="ja-JP" altLang="en-US" sz="3600" dirty="0"/>
              <a:t>　</a:t>
            </a:r>
            <a:endParaRPr lang="en-US" altLang="ja-JP" sz="3600" dirty="0"/>
          </a:p>
          <a:p>
            <a:pPr>
              <a:buFontTx/>
              <a:buNone/>
              <a:defRPr/>
            </a:pPr>
            <a:r>
              <a:rPr lang="ja-JP" altLang="en-US" sz="3600" dirty="0"/>
              <a:t>　このことからも当初のシカゴクラブには</a:t>
            </a:r>
            <a:endParaRPr lang="en-US" altLang="ja-JP" sz="3600" dirty="0"/>
          </a:p>
          <a:p>
            <a:pPr>
              <a:buFontTx/>
              <a:buNone/>
              <a:defRPr/>
            </a:pPr>
            <a:r>
              <a:rPr lang="ja-JP" altLang="en-US" sz="3600" dirty="0"/>
              <a:t>　奉仕の概念はなく、</a:t>
            </a:r>
            <a:r>
              <a:rPr lang="ja-JP" altLang="en-US" sz="3600" dirty="0">
                <a:solidFill>
                  <a:srgbClr val="FFFF00"/>
                </a:solidFill>
              </a:rPr>
              <a:t>事業の繁栄</a:t>
            </a:r>
            <a:r>
              <a:rPr lang="ja-JP" altLang="en-US" sz="3600" dirty="0"/>
              <a:t>と</a:t>
            </a:r>
            <a:r>
              <a:rPr lang="ja-JP" altLang="en-US" sz="3600" dirty="0">
                <a:solidFill>
                  <a:srgbClr val="FFFF00"/>
                </a:solidFill>
              </a:rPr>
              <a:t>親睦</a:t>
            </a:r>
            <a:r>
              <a:rPr lang="ja-JP" altLang="en-US" sz="3600" dirty="0"/>
              <a:t>を</a:t>
            </a:r>
            <a:endParaRPr lang="en-US" altLang="ja-JP" sz="3600" dirty="0"/>
          </a:p>
          <a:p>
            <a:pPr>
              <a:buFontTx/>
              <a:buNone/>
              <a:defRPr/>
            </a:pPr>
            <a:r>
              <a:rPr lang="ja-JP" altLang="en-US" sz="3600" dirty="0"/>
              <a:t>　目的にして創立された</a:t>
            </a:r>
            <a:endParaRPr lang="en-US" altLang="ja-JP" sz="3600" dirty="0"/>
          </a:p>
          <a:p>
            <a:pPr>
              <a:buFontTx/>
              <a:buNone/>
              <a:defRPr/>
            </a:pP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コンテンツ プレースホルダ 6" descr="post card Rotary.gif"/>
          <p:cNvPicPr>
            <a:picLocks noGrp="1" noChangeAspect="1"/>
          </p:cNvPicPr>
          <p:nvPr>
            <p:ph sz="quarter" idx="4294967295"/>
          </p:nvPr>
        </p:nvPicPr>
        <p:blipFill>
          <a:blip r:embed="rId3" cstate="print"/>
          <a:srcRect/>
          <a:stretch>
            <a:fillRect/>
          </a:stretch>
        </p:blipFill>
        <p:spPr>
          <a:xfrm>
            <a:off x="0" y="357188"/>
            <a:ext cx="5000625" cy="6143625"/>
          </a:xfrm>
        </p:spPr>
      </p:pic>
      <p:sp>
        <p:nvSpPr>
          <p:cNvPr id="6" name="コンテンツ プレースホルダ 5"/>
          <p:cNvSpPr>
            <a:spLocks noGrp="1"/>
          </p:cNvSpPr>
          <p:nvPr>
            <p:ph sz="quarter" idx="4294967295"/>
          </p:nvPr>
        </p:nvSpPr>
        <p:spPr>
          <a:xfrm>
            <a:off x="5929313" y="357188"/>
            <a:ext cx="3214687" cy="6143625"/>
          </a:xfrm>
          <a:noFill/>
        </p:spPr>
        <p:txBody>
          <a:bodyPr/>
          <a:lstStyle/>
          <a:p>
            <a:r>
              <a:rPr lang="ja-JP" altLang="en-US">
                <a:solidFill>
                  <a:srgbClr val="E6E6E6"/>
                </a:solidFill>
                <a:effectLst/>
              </a:rPr>
              <a:t>統計係　</a:t>
            </a:r>
            <a:r>
              <a:rPr lang="en-US" altLang="ja-JP">
                <a:solidFill>
                  <a:srgbClr val="E6E6E6"/>
                </a:solidFill>
                <a:effectLst/>
              </a:rPr>
              <a:t>statistician </a:t>
            </a:r>
            <a:r>
              <a:rPr lang="ja-JP" altLang="en-US">
                <a:solidFill>
                  <a:srgbClr val="E6E6E6"/>
                </a:solidFill>
                <a:effectLst/>
              </a:rPr>
              <a:t>の　設置</a:t>
            </a:r>
          </a:p>
          <a:p>
            <a:r>
              <a:rPr lang="ja-JP" altLang="en-US">
                <a:solidFill>
                  <a:srgbClr val="E6E6E6"/>
                </a:solidFill>
                <a:effectLst/>
              </a:rPr>
              <a:t>例会ごとに会員相互の商取引を報告</a:t>
            </a:r>
          </a:p>
          <a:p>
            <a:r>
              <a:rPr lang="ja-JP" altLang="en-US">
                <a:solidFill>
                  <a:srgbClr val="E6E6E6"/>
                </a:solidFill>
                <a:effectLst/>
              </a:rPr>
              <a:t>規約、商取引の機密主義</a:t>
            </a:r>
          </a:p>
          <a:p>
            <a:endParaRPr lang="ja-JP" altLang="en-US">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オーシャン">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デザインの設定">
  <a:themeElements>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オーシャン</Template>
  <TotalTime>15742</TotalTime>
  <Words>6754</Words>
  <Application>Microsoft Office PowerPoint</Application>
  <PresentationFormat>画面に合わせる (4:3)</PresentationFormat>
  <Paragraphs>549</Paragraphs>
  <Slides>74</Slides>
  <Notes>59</Notes>
  <HiddenSlides>0</HiddenSlides>
  <MMClips>0</MMClips>
  <ScaleCrop>false</ScaleCrop>
  <HeadingPairs>
    <vt:vector size="8" baseType="variant">
      <vt:variant>
        <vt:lpstr>使用されているフォント</vt:lpstr>
      </vt:variant>
      <vt:variant>
        <vt:i4>7</vt:i4>
      </vt:variant>
      <vt:variant>
        <vt:lpstr>テーマ</vt:lpstr>
      </vt:variant>
      <vt:variant>
        <vt:i4>3</vt:i4>
      </vt:variant>
      <vt:variant>
        <vt:lpstr>埋め込まれた OLE サーバー</vt:lpstr>
      </vt:variant>
      <vt:variant>
        <vt:i4>1</vt:i4>
      </vt:variant>
      <vt:variant>
        <vt:lpstr>スライド タイトル</vt:lpstr>
      </vt:variant>
      <vt:variant>
        <vt:i4>74</vt:i4>
      </vt:variant>
    </vt:vector>
  </HeadingPairs>
  <TitlesOfParts>
    <vt:vector size="85" baseType="lpstr">
      <vt:lpstr>ＭＳ Ｐゴシック</vt:lpstr>
      <vt:lpstr>ＭＳ Ｐ明朝</vt:lpstr>
      <vt:lpstr>Arial</vt:lpstr>
      <vt:lpstr>Calibri</vt:lpstr>
      <vt:lpstr>Tahoma</vt:lpstr>
      <vt:lpstr>Times New Roman</vt:lpstr>
      <vt:lpstr>Wingdings</vt:lpstr>
      <vt:lpstr>オーシャン</vt:lpstr>
      <vt:lpstr>デザインの設定</vt:lpstr>
      <vt:lpstr>1_デザインの設定</vt:lpstr>
      <vt:lpstr>Acrobat Document</vt:lpstr>
      <vt:lpstr>　２つの奉仕理念と 　　　実践活動　 </vt:lpstr>
      <vt:lpstr>ロータリーの奉仕理念 (The ideal of service)</vt:lpstr>
      <vt:lpstr>そのドキュメント①と②とは</vt:lpstr>
      <vt:lpstr>この　Service  Above Self　は</vt:lpstr>
      <vt:lpstr>Service  not  self</vt:lpstr>
      <vt:lpstr>コリンズのスピーチ原稿の 最終ページ</vt:lpstr>
      <vt:lpstr>シカゴ・クラブの定款・細則 　　　　　　　　　　　　　　（1906年1月採択）</vt:lpstr>
      <vt:lpstr>第５条の役員の任務に「統計係」</vt:lpstr>
      <vt:lpstr>PowerPoint プレゼンテーション</vt:lpstr>
      <vt:lpstr>PowerPoint プレゼンテーション</vt:lpstr>
      <vt:lpstr>PowerPoint プレゼンテーション</vt:lpstr>
      <vt:lpstr>1911年のポートランド大会の前に</vt:lpstr>
      <vt:lpstr>He  profits most who serves best</vt:lpstr>
      <vt:lpstr>このモットーは</vt:lpstr>
      <vt:lpstr>PowerPoint プレゼンテーション</vt:lpstr>
      <vt:lpstr>シェルドンの文書の特徴</vt:lpstr>
      <vt:lpstr>シェルドンの奉仕理念は単純明快</vt:lpstr>
      <vt:lpstr>シェルドンの奉仕理念は</vt:lpstr>
      <vt:lpstr>シェルドンの奉仕の三角形</vt:lpstr>
      <vt:lpstr>奉仕の三角形</vt:lpstr>
      <vt:lpstr>1929年の奉仕の原則と保全の法則</vt:lpstr>
      <vt:lpstr>PowerPoint プレゼンテーション</vt:lpstr>
      <vt:lpstr>PowerPoint プレゼンテーション</vt:lpstr>
      <vt:lpstr>PowerPoint プレゼンテーション</vt:lpstr>
      <vt:lpstr>ロータリーの全ての活動に 　　　　　　　　　　　　　　関わる指針</vt:lpstr>
      <vt:lpstr>決議２３－３４の第4項に</vt:lpstr>
      <vt:lpstr>　決議２３-34の第２項に個々人の奉仕と集団の奉仕</vt:lpstr>
      <vt:lpstr>この１９年間の私のWCS活動</vt:lpstr>
      <vt:lpstr>1997年　タイのチェンライ</vt:lpstr>
      <vt:lpstr>岩村昇先生宅でネパールのこと聞く　　1997.11</vt:lpstr>
      <vt:lpstr>ネパールの岩村記念病院建設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カンボジアでの活動</vt:lpstr>
      <vt:lpstr>PowerPoint プレゼンテーション</vt:lpstr>
      <vt:lpstr>PowerPoint プレゼンテーション</vt:lpstr>
      <vt:lpstr>カンボジアのチュダさん　2003年5月</vt:lpstr>
      <vt:lpstr>フィリピンでの活動</vt:lpstr>
      <vt:lpstr>PowerPoint プレゼンテーション</vt:lpstr>
      <vt:lpstr>高校生の東南アジア・ 　　　　　　　　　スタディツアー</vt:lpstr>
      <vt:lpstr>PowerPoint プレゼンテーション</vt:lpstr>
      <vt:lpstr>PowerPoint プレゼンテーション</vt:lpstr>
      <vt:lpstr>識字率向上はなぜ必要か</vt:lpstr>
      <vt:lpstr>PowerPoint プレゼンテーション</vt:lpstr>
      <vt:lpstr>わが2680地区の３-H承認の流れ</vt:lpstr>
      <vt:lpstr>CLEとは</vt:lpstr>
      <vt:lpstr>このCLEは</vt:lpstr>
      <vt:lpstr>楽しんで学べるCLE （集中語学研修）</vt:lpstr>
      <vt:lpstr>トニーCLE委員長と（2007年9月）</vt:lpstr>
      <vt:lpstr>PowerPoint プレゼンテーション</vt:lpstr>
      <vt:lpstr>PowerPoint プレゼンテーション</vt:lpstr>
      <vt:lpstr>PowerPoint プレゼンテーション</vt:lpstr>
      <vt:lpstr>PowerPoint プレゼンテーション</vt:lpstr>
      <vt:lpstr>　　３ＨでのＣＬＥ発足記念式典にて　（2007年9月）</vt:lpstr>
      <vt:lpstr>　CLE第１期生（2003~09)卒業式に 　参加　　　　（2009年４月１日）</vt:lpstr>
      <vt:lpstr>三つ目の第１期生卒業式（09.4.1)</vt:lpstr>
      <vt:lpstr>　 individual service と              collectively service </vt:lpstr>
      <vt:lpstr>奉仕の理想とは</vt:lpstr>
      <vt:lpstr>PowerPoint プレゼンテーション</vt:lpstr>
      <vt:lpstr>PowerPoint プレゼンテーション</vt:lpstr>
      <vt:lpstr>Ｏｆｆｉｃｉａｌ　Ｄｉｒｅｃｔｏｒｙの裏表紙に</vt:lpstr>
      <vt:lpstr>ロータリアンがめざすもの</vt:lpstr>
      <vt:lpstr>　シェルドンの職業奉仕の理念</vt:lpstr>
      <vt:lpstr>ロータリーの生みの親である 　　　ポール・ハリスのことば</vt:lpstr>
      <vt:lpstr>ロータリーで変えてもいいもの</vt:lpstr>
      <vt:lpstr>ロータリーで変えてはならないもの</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TANAKA</dc:creator>
  <cp:lastModifiedBy>プラスイノベーション キッズテック</cp:lastModifiedBy>
  <cp:revision>354</cp:revision>
  <dcterms:created xsi:type="dcterms:W3CDTF">2011-09-17T01:34:44Z</dcterms:created>
  <dcterms:modified xsi:type="dcterms:W3CDTF">2026-03-27T08:49:50Z</dcterms:modified>
</cp:coreProperties>
</file>