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2"/>
  </p:notesMasterIdLst>
  <p:sldIdLst>
    <p:sldId id="316" r:id="rId5"/>
    <p:sldId id="256" r:id="rId6"/>
    <p:sldId id="313" r:id="rId7"/>
    <p:sldId id="285" r:id="rId8"/>
    <p:sldId id="259" r:id="rId9"/>
    <p:sldId id="260" r:id="rId10"/>
    <p:sldId id="294" r:id="rId11"/>
    <p:sldId id="295" r:id="rId12"/>
    <p:sldId id="298" r:id="rId13"/>
    <p:sldId id="261" r:id="rId14"/>
    <p:sldId id="299" r:id="rId15"/>
    <p:sldId id="332" r:id="rId16"/>
    <p:sldId id="333" r:id="rId17"/>
    <p:sldId id="334" r:id="rId18"/>
    <p:sldId id="312" r:id="rId19"/>
    <p:sldId id="296" r:id="rId20"/>
    <p:sldId id="325" r:id="rId21"/>
    <p:sldId id="301" r:id="rId22"/>
    <p:sldId id="341" r:id="rId23"/>
    <p:sldId id="300" r:id="rId24"/>
    <p:sldId id="304" r:id="rId25"/>
    <p:sldId id="302" r:id="rId26"/>
    <p:sldId id="303" r:id="rId27"/>
    <p:sldId id="322" r:id="rId28"/>
    <p:sldId id="323" r:id="rId29"/>
    <p:sldId id="347" r:id="rId30"/>
    <p:sldId id="346" r:id="rId31"/>
    <p:sldId id="306" r:id="rId32"/>
    <p:sldId id="317" r:id="rId33"/>
    <p:sldId id="321" r:id="rId34"/>
    <p:sldId id="318" r:id="rId35"/>
    <p:sldId id="319" r:id="rId36"/>
    <p:sldId id="307" r:id="rId37"/>
    <p:sldId id="343" r:id="rId38"/>
    <p:sldId id="329" r:id="rId39"/>
    <p:sldId id="328" r:id="rId40"/>
    <p:sldId id="344" r:id="rId41"/>
    <p:sldId id="331" r:id="rId42"/>
    <p:sldId id="340" r:id="rId43"/>
    <p:sldId id="339" r:id="rId44"/>
    <p:sldId id="327" r:id="rId45"/>
    <p:sldId id="326" r:id="rId46"/>
    <p:sldId id="345" r:id="rId47"/>
    <p:sldId id="309" r:id="rId48"/>
    <p:sldId id="315" r:id="rId49"/>
    <p:sldId id="335" r:id="rId50"/>
    <p:sldId id="311"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46F5C420-D5B4-4AA6-89B2-260634C39438}">
          <p14:sldIdLst>
            <p14:sldId id="316"/>
            <p14:sldId id="256"/>
            <p14:sldId id="313"/>
            <p14:sldId id="285"/>
            <p14:sldId id="259"/>
            <p14:sldId id="260"/>
            <p14:sldId id="294"/>
            <p14:sldId id="295"/>
            <p14:sldId id="298"/>
            <p14:sldId id="261"/>
            <p14:sldId id="299"/>
            <p14:sldId id="332"/>
            <p14:sldId id="333"/>
            <p14:sldId id="334"/>
            <p14:sldId id="312"/>
            <p14:sldId id="296"/>
            <p14:sldId id="325"/>
            <p14:sldId id="301"/>
            <p14:sldId id="341"/>
            <p14:sldId id="300"/>
            <p14:sldId id="304"/>
            <p14:sldId id="302"/>
            <p14:sldId id="303"/>
            <p14:sldId id="322"/>
            <p14:sldId id="323"/>
            <p14:sldId id="347"/>
          </p14:sldIdLst>
        </p14:section>
        <p14:section name="タイトルなしのセクション" id="{21504AC9-3781-4122-9991-1F24A59E37DF}">
          <p14:sldIdLst>
            <p14:sldId id="346"/>
            <p14:sldId id="306"/>
            <p14:sldId id="317"/>
            <p14:sldId id="321"/>
            <p14:sldId id="318"/>
            <p14:sldId id="319"/>
            <p14:sldId id="307"/>
            <p14:sldId id="343"/>
            <p14:sldId id="329"/>
            <p14:sldId id="328"/>
            <p14:sldId id="344"/>
            <p14:sldId id="331"/>
            <p14:sldId id="340"/>
            <p14:sldId id="339"/>
            <p14:sldId id="327"/>
            <p14:sldId id="326"/>
            <p14:sldId id="345"/>
            <p14:sldId id="309"/>
            <p14:sldId id="315"/>
            <p14:sldId id="335"/>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A50021"/>
    <a:srgbClr val="050303"/>
    <a:srgbClr val="782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3" autoAdjust="0"/>
    <p:restoredTop sz="33887" autoAdjust="0"/>
  </p:normalViewPr>
  <p:slideViewPr>
    <p:cSldViewPr>
      <p:cViewPr>
        <p:scale>
          <a:sx n="26" d="100"/>
          <a:sy n="26" d="100"/>
        </p:scale>
        <p:origin x="1050" y="-18"/>
      </p:cViewPr>
      <p:guideLst>
        <p:guide orient="horz" pos="2160"/>
        <p:guide pos="2880"/>
      </p:guideLst>
    </p:cSldViewPr>
  </p:slideViewPr>
  <p:notesTextViewPr>
    <p:cViewPr>
      <p:scale>
        <a:sx n="202" d="100"/>
        <a:sy n="202"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B0E7A-D12C-45F1-9273-F186D4FD4EC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490B4-20BB-4276-AA23-42636D472B42}" type="slidenum">
              <a:rPr kumimoji="1" lang="ja-JP" altLang="en-US" smtClean="0"/>
              <a:t>‹#›</a:t>
            </a:fld>
            <a:endParaRPr kumimoji="1" lang="ja-JP" altLang="en-US"/>
          </a:p>
        </p:txBody>
      </p:sp>
    </p:spTree>
    <p:extLst>
      <p:ext uri="{BB962C8B-B14F-4D97-AF65-F5344CB8AC3E}">
        <p14:creationId xmlns:p14="http://schemas.microsoft.com/office/powerpoint/2010/main" val="4126061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15.25</a:t>
            </a:r>
            <a:r>
              <a:rPr kumimoji="1" lang="ja-JP" altLang="en-US" dirty="0"/>
              <a:t>　　</a:t>
            </a:r>
            <a:r>
              <a:rPr kumimoji="1" lang="en-US" altLang="ja-JP" dirty="0"/>
              <a:t>75</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a:t>
            </a:fld>
            <a:endParaRPr kumimoji="1" lang="ja-JP" altLang="en-US" dirty="0"/>
          </a:p>
        </p:txBody>
      </p:sp>
    </p:spTree>
    <p:extLst>
      <p:ext uri="{BB962C8B-B14F-4D97-AF65-F5344CB8AC3E}">
        <p14:creationId xmlns:p14="http://schemas.microsoft.com/office/powerpoint/2010/main" val="247863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15:41  16</a:t>
            </a:r>
            <a:r>
              <a:rPr kumimoji="1" lang="ja-JP" altLang="en-US" sz="1200" kern="1200" dirty="0">
                <a:solidFill>
                  <a:schemeClr val="tx1"/>
                </a:solidFill>
                <a:effectLst/>
                <a:latin typeface="+mn-lt"/>
                <a:ea typeface="+mn-ea"/>
                <a:cs typeface="+mn-cs"/>
              </a:rPr>
              <a:t>　　残</a:t>
            </a:r>
            <a:r>
              <a:rPr kumimoji="1" lang="en-US" altLang="ja-JP" sz="1200" kern="1200" dirty="0">
                <a:solidFill>
                  <a:schemeClr val="tx1"/>
                </a:solidFill>
                <a:effectLst/>
                <a:latin typeface="+mn-lt"/>
                <a:ea typeface="+mn-ea"/>
                <a:cs typeface="+mn-cs"/>
              </a:rPr>
              <a:t>60</a:t>
            </a:r>
            <a:r>
              <a:rPr kumimoji="1" lang="ja-JP" altLang="en-US" sz="1200" kern="1200" dirty="0">
                <a:solidFill>
                  <a:schemeClr val="tx1"/>
                </a:solidFill>
                <a:effectLst/>
                <a:latin typeface="+mn-lt"/>
                <a:ea typeface="+mn-ea"/>
                <a:cs typeface="+mn-cs"/>
              </a:rPr>
              <a:t>　　　</a:t>
            </a:r>
          </a:p>
          <a:p>
            <a:pPr marL="0" marR="0" lvl="0" indent="133350" algn="just"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シェルドンはこの経営学理念を広めるために、</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1902</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年、シカゴにシェルドン・スクールを設立しました。</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その後、学校はシカゴ市内を何回か移転しますが、その度に学校の規模は大きくなっていきました。</a:t>
            </a:r>
          </a:p>
          <a:p>
            <a:pPr indent="133350"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修正資本主義を</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30</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年も先取りした内容を具体的に教えたために、この考え方を実践した事業所は業績を伸ばし、</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1915</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年の学生数は通信教育を含めて</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万人、</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1921</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年ころの最盛期には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26</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万人に達したという記録が残っています。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80570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1908</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年には、シカゴ北東のマンデレイン</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に大規模の校舎を作って、住民に開放し、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一時は、ロンドンとシドニーに分校を持つほど事業が拡大し</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最後の教科書は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1946</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年に出版されています。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11</a:t>
            </a:fld>
            <a:endParaRPr kumimoji="1" lang="ja-JP" altLang="en-US" dirty="0"/>
          </a:p>
        </p:txBody>
      </p:sp>
    </p:spTree>
    <p:extLst>
      <p:ext uri="{BB962C8B-B14F-4D97-AF65-F5344CB8AC3E}">
        <p14:creationId xmlns:p14="http://schemas.microsoft.com/office/powerpoint/2010/main" val="34977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現在、源流の会アーカイブスには、シェルドン・スクールで発行された教科書、約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冊が収録されています。</a:t>
            </a:r>
          </a:p>
          <a:p>
            <a:pPr algn="just">
              <a:spcAft>
                <a:spcPts val="0"/>
              </a:spcAft>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1902</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年から</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1946</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年にかけて出版された「</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The Sheldon Course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シェルドン・コース」 は、これらのすべての本をまとめた集大成で</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、翻訳も完成しています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会員ならば何時でも閲覧することが可能です。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12</a:t>
            </a:fld>
            <a:endParaRPr kumimoji="1" lang="ja-JP" altLang="en-US" dirty="0"/>
          </a:p>
        </p:txBody>
      </p:sp>
    </p:spTree>
    <p:extLst>
      <p:ext uri="{BB962C8B-B14F-4D97-AF65-F5344CB8AC3E}">
        <p14:creationId xmlns:p14="http://schemas.microsoft.com/office/powerpoint/2010/main" val="257013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当初は親睦と物質的相互扶助団体にすぎなかったロータリーは、シェルドンの経営学に基づくサービス理念の影響を受けて、大きな発展を遂げました。初期の連合会や国際大会はシェルドンのスピーチが中心でした。大会のメイン・エベントはシェルドンが委員長を務め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Business method Committee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が主催する職業別のラウンド・テーブルにおける職業上の意見交換でした。</a:t>
            </a: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新しい経営学を学び実践した、零細企業主にすぎなかったロータリアンは、成功への道を進みました。</a:t>
            </a:r>
          </a:p>
          <a:p>
            <a:pPr algn="just">
              <a:spcAft>
                <a:spcPts val="0"/>
              </a:spcAft>
            </a:pP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1921</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大統領がウォーレン・ハーディング</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共和党</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に変わりました。共和党員が大多数を占めるロータリーで、民主党の政策に近いシェルドンのサービス理念が、否定されたのではないかと考えられます。今まで、</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多くのロータリアンを成功に導いた、経営学に基づくサービス理念 </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He profits most who serves best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が、全く異質の、詠み人知らず、意味不明の </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Service above self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と同率に採択されたことは、シェルドンにとっては、耐え難い侮辱であったに違いありません。</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この年エジンバラで行われた国際大会のスピーチ「</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Rotary philosophy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ロータリー哲学」を最後に、シェルドンはロータリー表舞台から完全に姿を消します。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この年は、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この大きな変化の陰に何があったのかを示す文献は見当たりません。</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RI</a:t>
            </a:r>
            <a:r>
              <a:rPr lang="ja-JP" altLang="en-US" sz="1200" kern="100" dirty="0" err="1">
                <a:effectLst/>
                <a:latin typeface="游明朝" panose="02020400000000000000" pitchFamily="18" charset="-128"/>
                <a:ea typeface="游明朝" panose="02020400000000000000" pitchFamily="18" charset="-128"/>
                <a:cs typeface="Times New Roman" panose="02020603050405020304" pitchFamily="18" charset="0"/>
              </a:rPr>
              <a:t>に</a:t>
            </a:r>
            <a:r>
              <a:rPr lang="ja-JP" altLang="ja-JP" sz="1200" kern="100" dirty="0" err="1">
                <a:effectLst/>
                <a:latin typeface="游明朝" panose="02020400000000000000" pitchFamily="18" charset="-128"/>
                <a:ea typeface="游明朝" panose="02020400000000000000" pitchFamily="18" charset="-128"/>
                <a:cs typeface="Times New Roman" panose="02020603050405020304" pitchFamily="18" charset="0"/>
              </a:rPr>
              <a:t>もシカゴ</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クラブにも</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1921</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年以降</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シェルドンに関する</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記録</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は全て消去されています</a:t>
            </a:r>
          </a:p>
          <a:p>
            <a:pPr algn="just">
              <a:spcAft>
                <a:spcPts val="0"/>
              </a:spcAft>
            </a:pP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なお、</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1927</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年の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Aims and Object Plan</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による四大奉仕によって、シェルドンの経営学に基づくサービス理念は、完全に否定されることになります。</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13</a:t>
            </a:fld>
            <a:endParaRPr kumimoji="1" lang="ja-JP" altLang="en-US"/>
          </a:p>
        </p:txBody>
      </p:sp>
    </p:spTree>
    <p:extLst>
      <p:ext uri="{BB962C8B-B14F-4D97-AF65-F5344CB8AC3E}">
        <p14:creationId xmlns:p14="http://schemas.microsoft.com/office/powerpoint/2010/main" val="326276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1929</a:t>
            </a:r>
            <a:r>
              <a:rPr kumimoji="1" lang="ja-JP" altLang="en-US" dirty="0"/>
              <a:t>年、シェルドンは今までの著作とは全く異質な、「</a:t>
            </a:r>
            <a:r>
              <a:rPr kumimoji="1" lang="en-US" altLang="ja-JP" dirty="0"/>
              <a:t>Service and Conservation</a:t>
            </a:r>
            <a:r>
              <a:rPr kumimoji="1" lang="ja-JP" altLang="en-US" dirty="0"/>
              <a:t>　奉仕の理念と保全の法則」という本を出版します。</a:t>
            </a:r>
          </a:p>
          <a:p>
            <a:r>
              <a:rPr kumimoji="1" lang="ja-JP" altLang="en-US" dirty="0"/>
              <a:t>この本は、シェルドン・スクールを意識したものでも、ロータリーを意識したものでもない、彼の個人的な出版物です。</a:t>
            </a:r>
          </a:p>
          <a:p>
            <a:r>
              <a:rPr kumimoji="1" lang="ja-JP" altLang="en-US" dirty="0"/>
              <a:t>　前半は従来の経営学に基づくサービス理念を説いていますが、途中からは、世界大恐慌の影響を受けてか、資産を保全することの必要性を説き、新しいモットーとして、</a:t>
            </a:r>
            <a:r>
              <a:rPr kumimoji="1" lang="en-US" altLang="ja-JP" dirty="0"/>
              <a:t>He profits most who serves and conserves best </a:t>
            </a:r>
            <a:r>
              <a:rPr kumimoji="1" lang="ja-JP" altLang="en-US" dirty="0"/>
              <a:t>を提唱しています。</a:t>
            </a:r>
          </a:p>
          <a:p>
            <a:r>
              <a:rPr kumimoji="1" lang="ja-JP" altLang="en-US" dirty="0"/>
              <a:t>　この本の後半は、この年に</a:t>
            </a:r>
            <a:r>
              <a:rPr kumimoji="1" lang="en-US" altLang="ja-JP" dirty="0"/>
              <a:t>30</a:t>
            </a:r>
            <a:r>
              <a:rPr kumimoji="1" lang="ja-JP" altLang="en-US" dirty="0"/>
              <a:t>歳という若さでこの世を去った息子を追悼する文章と、死後の世界についてかなりのページ数を費やして言及しており、まるで死期を間近に迎えた人が残す遺言のような厭世感の漂う文章で結ばれています。</a:t>
            </a:r>
          </a:p>
          <a:p>
            <a:endParaRPr kumimoji="1" lang="ja-JP" altLang="en-US"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14</a:t>
            </a:fld>
            <a:endParaRPr kumimoji="1" lang="ja-JP" altLang="en-US"/>
          </a:p>
        </p:txBody>
      </p:sp>
    </p:spTree>
    <p:extLst>
      <p:ext uri="{BB962C8B-B14F-4D97-AF65-F5344CB8AC3E}">
        <p14:creationId xmlns:p14="http://schemas.microsoft.com/office/powerpoint/2010/main" val="273695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15:49  24</a:t>
            </a:r>
            <a:r>
              <a:rPr kumimoji="1" lang="ja-JP" altLang="en-US" dirty="0"/>
              <a:t>　</a:t>
            </a:r>
          </a:p>
          <a:p>
            <a:r>
              <a:rPr kumimoji="1" lang="en-US" altLang="ja-JP" dirty="0"/>
              <a:t>1229</a:t>
            </a:r>
            <a:r>
              <a:rPr kumimoji="1" lang="ja-JP" altLang="en-US" dirty="0"/>
              <a:t>年には、さらに決定的な事件が追い打ちをかけました。イギリスから出されていた</a:t>
            </a:r>
            <a:r>
              <a:rPr kumimoji="1" lang="en-US" altLang="ja-JP" dirty="0"/>
              <a:t>He profits most who serves best </a:t>
            </a:r>
            <a:r>
              <a:rPr kumimoji="1" lang="ja-JP" altLang="en-US" dirty="0"/>
              <a:t>を廃止しようという決議 </a:t>
            </a:r>
            <a:r>
              <a:rPr kumimoji="1" lang="en-US" altLang="ja-JP" dirty="0"/>
              <a:t>29-7 </a:t>
            </a:r>
            <a:r>
              <a:rPr kumimoji="1" lang="ja-JP" altLang="en-US" dirty="0"/>
              <a:t>が、</a:t>
            </a:r>
            <a:r>
              <a:rPr kumimoji="1" lang="en-US" altLang="ja-JP" dirty="0"/>
              <a:t>1929</a:t>
            </a:r>
            <a:r>
              <a:rPr kumimoji="1" lang="ja-JP" altLang="en-US" dirty="0"/>
              <a:t>年のダラス大会で、賛成と反対が伯仲して、危うく採択されそうになりました</a:t>
            </a:r>
          </a:p>
          <a:p>
            <a:r>
              <a:rPr kumimoji="1" lang="ja-JP" altLang="en-US" dirty="0"/>
              <a:t>　さらに、身体障害児童の救済事業をロータリーの最優先課題として実践することが決定したことによって、ポール・ハリスとの意見対立が決定的になったことも、シェルドンが退会する直接的な動機になったのかも知れません。</a:t>
            </a:r>
          </a:p>
          <a:p>
            <a:r>
              <a:rPr kumimoji="1" lang="ja-JP" altLang="en-US" dirty="0"/>
              <a:t>　シェルドンは</a:t>
            </a:r>
            <a:r>
              <a:rPr kumimoji="1" lang="en-US" altLang="ja-JP" dirty="0"/>
              <a:t>1930</a:t>
            </a:r>
            <a:r>
              <a:rPr kumimoji="1" lang="ja-JP" altLang="en-US" dirty="0"/>
              <a:t>年にシカゴクラブを退会し、</a:t>
            </a:r>
            <a:r>
              <a:rPr kumimoji="1" lang="en-US" altLang="ja-JP" dirty="0"/>
              <a:t>1935</a:t>
            </a:r>
            <a:r>
              <a:rPr kumimoji="1" lang="ja-JP" altLang="en-US" dirty="0"/>
              <a:t>年にこの世を去りました。</a:t>
            </a:r>
          </a:p>
          <a:p>
            <a:r>
              <a:rPr kumimoji="1" lang="ja-JP" altLang="en-US" dirty="0"/>
              <a:t>　アンナ・グリフィス夫人の出生地、ニューヨーク州のキングストーンにある、彼のお墓には</a:t>
            </a:r>
            <a:r>
              <a:rPr kumimoji="1" lang="en-US" altLang="ja-JP" dirty="0"/>
              <a:t>He profits most who serves best </a:t>
            </a:r>
            <a:r>
              <a:rPr kumimoji="1" lang="ja-JP" altLang="en-US" dirty="0"/>
              <a:t>と共に、質、量、管理状態を表すサービスの三角形が刻まれています。</a:t>
            </a:r>
          </a:p>
          <a:p>
            <a:r>
              <a:rPr kumimoji="1" lang="ja-JP" altLang="en-US" dirty="0"/>
              <a:t>　この三角形は円で囲まれ、更にその周りを四角形で囲んでいます。</a:t>
            </a:r>
          </a:p>
          <a:p>
            <a:r>
              <a:rPr kumimoji="1" lang="ja-JP" altLang="en-US" dirty="0"/>
              <a:t>　四角形の辺に文字が一文字ずつ、刻みこまれていることが分かります。上にＡ、左にＲ、下にＥ、右にＡの文字が刻まれています。これはシェルドンが強調した教育論、すなわち</a:t>
            </a:r>
          </a:p>
          <a:p>
            <a:r>
              <a:rPr kumimoji="1" lang="en-US" altLang="ja-JP" dirty="0"/>
              <a:t>A  Ability		</a:t>
            </a:r>
            <a:r>
              <a:rPr kumimoji="1" lang="ja-JP" altLang="en-US" dirty="0"/>
              <a:t>能力</a:t>
            </a:r>
          </a:p>
          <a:p>
            <a:r>
              <a:rPr kumimoji="1" lang="en-US" altLang="ja-JP" dirty="0"/>
              <a:t>R  Reliability		</a:t>
            </a:r>
            <a:r>
              <a:rPr kumimoji="1" lang="ja-JP" altLang="en-US" dirty="0"/>
              <a:t>信頼性</a:t>
            </a:r>
          </a:p>
          <a:p>
            <a:r>
              <a:rPr kumimoji="1" lang="en-US" altLang="ja-JP" dirty="0"/>
              <a:t>E  Endurance	</a:t>
            </a:r>
            <a:r>
              <a:rPr kumimoji="1" lang="ja-JP" altLang="en-US" dirty="0"/>
              <a:t>　　　　　　　　　忍耐力</a:t>
            </a:r>
          </a:p>
          <a:p>
            <a:r>
              <a:rPr kumimoji="1" lang="en-US" altLang="ja-JP" dirty="0"/>
              <a:t>A  Action		</a:t>
            </a:r>
            <a:r>
              <a:rPr kumimoji="1" lang="ja-JP" altLang="en-US" dirty="0"/>
              <a:t>行動力</a:t>
            </a:r>
          </a:p>
          <a:p>
            <a:r>
              <a:rPr kumimoji="1" lang="ja-JP" altLang="en-US" dirty="0"/>
              <a:t>の頭文字を組み合わせた、</a:t>
            </a:r>
            <a:r>
              <a:rPr kumimoji="1" lang="en-US" altLang="ja-JP" dirty="0"/>
              <a:t>AREA</a:t>
            </a:r>
            <a:r>
              <a:rPr kumimoji="1" lang="ja-JP" altLang="en-US" dirty="0"/>
              <a:t>すなわち、真の教育とは、知識を教え込むことではなくて、その人のあらゆる部分の守備範囲を広げて、持っている潜在的な能力を引き出すことということになり、カントやバガバン・ダスの教育論と一致するわけです。</a:t>
            </a:r>
          </a:p>
          <a:p>
            <a:r>
              <a:rPr kumimoji="1"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15</a:t>
            </a:fld>
            <a:endParaRPr kumimoji="1" lang="ja-JP" altLang="en-US"/>
          </a:p>
        </p:txBody>
      </p:sp>
    </p:spTree>
    <p:extLst>
      <p:ext uri="{BB962C8B-B14F-4D97-AF65-F5344CB8AC3E}">
        <p14:creationId xmlns:p14="http://schemas.microsoft.com/office/powerpoint/2010/main" val="1225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修正資本主義とは、古典的資本主義の無計画性に基づくさまざまな弊害を国家が政策的に是正し，福祉国家を目指そうとする政策です。</a:t>
            </a:r>
          </a:p>
          <a:p>
            <a:r>
              <a:rPr kumimoji="1" lang="ja-JP" altLang="en-US" dirty="0"/>
              <a:t>　資本主義における所得分配の不平等は，労使の協調と国家の所得再分配政策によって、また失業の増大は完全雇用政策によって、恐慌の発生は経済計画によって是正し、克服することができます。</a:t>
            </a:r>
          </a:p>
          <a:p>
            <a:r>
              <a:rPr kumimoji="1" lang="ja-JP" altLang="en-US" dirty="0"/>
              <a:t>　この思想は </a:t>
            </a:r>
            <a:r>
              <a:rPr kumimoji="1" lang="en-US" altLang="ja-JP" dirty="0"/>
              <a:t>1929</a:t>
            </a:r>
            <a:r>
              <a:rPr kumimoji="1" lang="ja-JP" altLang="en-US" dirty="0"/>
              <a:t>年から始まった世界大恐慌後、</a:t>
            </a:r>
            <a:r>
              <a:rPr kumimoji="1" lang="en-US" altLang="ja-JP" dirty="0"/>
              <a:t>1933</a:t>
            </a:r>
            <a:r>
              <a:rPr kumimoji="1" lang="ja-JP" altLang="en-US" dirty="0"/>
              <a:t>年のアメリカのフランクリン・ルーズベルト大統領によるニューディール政策として採択された政策であり、この理論は ジョン・ケインズが提唱したものです。</a:t>
            </a:r>
          </a:p>
          <a:p>
            <a:r>
              <a:rPr kumimoji="1" lang="ja-JP" altLang="en-US" dirty="0"/>
              <a:t>　需要の縮小に基づく失業は、減税・公共投資などの政策によって投資を増大させることで、回復可能であることを示して、大恐慌に苦しむルーズベルト大統領によるニューディール政策の強力な後ろ盾となりました。</a:t>
            </a:r>
          </a:p>
          <a:p>
            <a:endParaRPr kumimoji="1" lang="ja-JP" altLang="en-US"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16</a:t>
            </a:fld>
            <a:endParaRPr kumimoji="1" lang="ja-JP" altLang="en-US"/>
          </a:p>
        </p:txBody>
      </p:sp>
    </p:spTree>
    <p:extLst>
      <p:ext uri="{BB962C8B-B14F-4D97-AF65-F5344CB8AC3E}">
        <p14:creationId xmlns:p14="http://schemas.microsoft.com/office/powerpoint/2010/main" val="199502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1902</a:t>
            </a:r>
            <a:r>
              <a:rPr kumimoji="1" lang="ja-JP" altLang="en-US" dirty="0"/>
              <a:t>年にアーサー・フレデリック・シェルドンが提唱した</a:t>
            </a:r>
            <a:r>
              <a:rPr kumimoji="1" lang="en-US" altLang="ja-JP" dirty="0"/>
              <a:t>He profits most who serves vest</a:t>
            </a:r>
            <a:r>
              <a:rPr kumimoji="1" lang="ja-JP" altLang="en-US" dirty="0"/>
              <a:t>に基づく経営学理念は、この修正資本主義の考え方とほぼ同じ理念でした。唯一異なる点は、修正資本主義は国家が国策として行うのに対して、シェルドンの思考は企業の経営者が自主的に行うという点だけです。</a:t>
            </a:r>
          </a:p>
          <a:p>
            <a:r>
              <a:rPr kumimoji="1" lang="ja-JP" altLang="en-US" dirty="0"/>
              <a:t>　ケインズの政策はマクロ経済学として国家が採用したのに反して、シェルドンの経営学はミクロ経済学として企業や個人が採用したために、ケインズの修正資本主義よりも</a:t>
            </a:r>
            <a:r>
              <a:rPr kumimoji="1" lang="en-US" altLang="ja-JP" dirty="0"/>
              <a:t>30</a:t>
            </a:r>
            <a:r>
              <a:rPr kumimoji="1" lang="ja-JP" altLang="en-US" dirty="0"/>
              <a:t>年早く実施されたにも拘わらず、シェルドンの考え方が一般に知られていないことは、ロータリアンとして非常に残念なことです。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17</a:t>
            </a:fld>
            <a:endParaRPr kumimoji="1" lang="ja-JP" altLang="en-US"/>
          </a:p>
        </p:txBody>
      </p:sp>
    </p:spTree>
    <p:extLst>
      <p:ext uri="{BB962C8B-B14F-4D97-AF65-F5344CB8AC3E}">
        <p14:creationId xmlns:p14="http://schemas.microsoft.com/office/powerpoint/2010/main" val="331164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さて、ここからは現在の資本主義について考えてみたいと思います。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現在の資本主義は、ライン型資本主義</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ヨーロッパ型資本主義</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とアングロサクソン型資本主義</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新資本主義</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err="1">
                <a:effectLst/>
                <a:latin typeface="游明朝" panose="02020400000000000000" pitchFamily="18" charset="-128"/>
                <a:ea typeface="游明朝" panose="02020400000000000000" pitchFamily="18" charset="-128"/>
                <a:cs typeface="Times New Roman" panose="02020603050405020304" pitchFamily="18" charset="0"/>
              </a:rPr>
              <a:t>とに</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大別されます。</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前者を採用している国にはドイツ、フランス、北欧三国などの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EU</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諸国、日本が含まれ、後者にはアメリカ、イギリスが含まれます。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18</a:t>
            </a:fld>
            <a:endParaRPr kumimoji="1" lang="ja-JP" altLang="en-US"/>
          </a:p>
        </p:txBody>
      </p:sp>
    </p:spTree>
    <p:extLst>
      <p:ext uri="{BB962C8B-B14F-4D97-AF65-F5344CB8AC3E}">
        <p14:creationId xmlns:p14="http://schemas.microsoft.com/office/powerpoint/2010/main" val="2194552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アメリカの歴代政権が、すべてアングロサクソン型資本主義 を採用していたわけではありません。</a:t>
            </a:r>
          </a:p>
          <a:p>
            <a:r>
              <a:rPr kumimoji="1" lang="ja-JP" altLang="en-US" dirty="0"/>
              <a:t>当初、この政策は</a:t>
            </a:r>
            <a:r>
              <a:rPr kumimoji="1" lang="en-US" altLang="ja-JP" dirty="0"/>
              <a:t>WASP (White Anglo-Saxon Protestant) </a:t>
            </a:r>
            <a:r>
              <a:rPr kumimoji="1" lang="ja-JP" altLang="en-US" dirty="0"/>
              <a:t>を主流とする共和党が採用しており、民主党はどちらかといえばライン型資本主義を採用していましたが、最近では、政治理念よりも拝金思想が優先されて、クリントンやオバマなどはアングロサクソン型資本主義に基づく多国籍企業・グローバリズムに傾いています。</a:t>
            </a:r>
          </a:p>
          <a:p>
            <a:r>
              <a:rPr kumimoji="1" lang="ja-JP" altLang="en-US" dirty="0"/>
              <a:t>従って、個人の資産や会社をタックス・ヘーブンの国外に移して、税金の支払いを免れるグローバリズムと、国内の産業を活性化させて、税収を増やし、国力を高めるナショナリズムの対立に変化しつつあります。</a:t>
            </a:r>
          </a:p>
          <a:p>
            <a:r>
              <a:rPr kumimoji="1" lang="ja-JP" altLang="en-US" dirty="0"/>
              <a:t>この度のアメリカ大統領選挙は、共和党対民主党の戦いではなく、トランプのナショナリズムと、クリントンを支える多国籍企業・グローバリズムの戦いであったわけです。</a:t>
            </a:r>
          </a:p>
          <a:p>
            <a:r>
              <a:rPr kumimoji="1" lang="ja-JP" altLang="en-US" dirty="0"/>
              <a:t>　</a:t>
            </a:r>
          </a:p>
          <a:p>
            <a:r>
              <a:rPr kumimoji="1" lang="ja-JP" altLang="en-US" dirty="0"/>
              <a:t>*</a:t>
            </a:r>
          </a:p>
          <a:p>
            <a:r>
              <a:rPr kumimoji="1" lang="ja-JP" altLang="en-US" dirty="0"/>
              <a:t>　シェルドンがロータリーに入会したのは</a:t>
            </a:r>
            <a:r>
              <a:rPr kumimoji="1" lang="en-US" altLang="ja-JP" dirty="0"/>
              <a:t>1908</a:t>
            </a:r>
            <a:r>
              <a:rPr kumimoji="1" lang="ja-JP" altLang="en-US" dirty="0"/>
              <a:t>年ですが、彼が最も輝いた</a:t>
            </a:r>
            <a:r>
              <a:rPr kumimoji="1" lang="en-US" altLang="ja-JP" dirty="0"/>
              <a:t>1913</a:t>
            </a:r>
            <a:r>
              <a:rPr kumimoji="1" lang="ja-JP" altLang="en-US" dirty="0"/>
              <a:t>年～</a:t>
            </a:r>
            <a:r>
              <a:rPr kumimoji="1" lang="en-US" altLang="ja-JP" dirty="0"/>
              <a:t>1921</a:t>
            </a:r>
            <a:r>
              <a:rPr kumimoji="1" lang="ja-JP" altLang="en-US" dirty="0"/>
              <a:t>年は民主党のウッドロウ・ウイルソン大統領の時代でした。そして、共和党のウオレンハーディング大統領就任と共に、シェルドンはロータリー界から身を引いています。</a:t>
            </a:r>
          </a:p>
          <a:p>
            <a:r>
              <a:rPr kumimoji="1" lang="ja-JP" altLang="en-US" dirty="0"/>
              <a:t>シェルドンのサービス理念は、修正資本主義の政策に近いことは、すでに述べた通りです。</a:t>
            </a:r>
          </a:p>
          <a:p>
            <a:endParaRPr kumimoji="1" lang="ja-JP" altLang="en-US" dirty="0"/>
          </a:p>
          <a:p>
            <a:r>
              <a:rPr kumimoji="1" lang="ja-JP" altLang="en-US" dirty="0"/>
              <a:t>*</a:t>
            </a:r>
          </a:p>
          <a:p>
            <a:r>
              <a:rPr kumimoji="1" lang="en-US" altLang="ja-JP" dirty="0"/>
              <a:t> 1934</a:t>
            </a:r>
            <a:r>
              <a:rPr kumimoji="1" lang="ja-JP" altLang="en-US" dirty="0"/>
              <a:t>年、民主党のフランクリン・ルーズベルト大統領の時代に、シカゴ大学がおこなった調査によればロータリアンの</a:t>
            </a:r>
            <a:r>
              <a:rPr kumimoji="1" lang="en-US" altLang="ja-JP" dirty="0"/>
              <a:t>72.5%</a:t>
            </a:r>
            <a:r>
              <a:rPr kumimoji="1" lang="ja-JP" altLang="en-US" dirty="0" err="1"/>
              <a:t>が共</a:t>
            </a:r>
            <a:r>
              <a:rPr kumimoji="1" lang="ja-JP" altLang="en-US" dirty="0"/>
              <a:t>和党支持者。</a:t>
            </a:r>
            <a:r>
              <a:rPr kumimoji="1" lang="en-US" altLang="ja-JP" dirty="0"/>
              <a:t>8.25%</a:t>
            </a:r>
            <a:r>
              <a:rPr kumimoji="1" lang="ja-JP" altLang="en-US" dirty="0"/>
              <a:t>が民主党支持者という結果が出ています。</a:t>
            </a:r>
          </a:p>
          <a:p>
            <a:r>
              <a:rPr kumimoji="1" lang="ja-JP" altLang="en-US" dirty="0"/>
              <a:t>　即ち、シェルドンのサービス理念は受け入れたロータリアンはごく僅かに過ぎなかったことを意味するのです。</a:t>
            </a:r>
            <a:endParaRPr kumimoji="1" lang="en-US" altLang="ja-JP" dirty="0"/>
          </a:p>
          <a:p>
            <a:r>
              <a:rPr kumimoji="1" lang="ja-JP" altLang="en-US" dirty="0"/>
              <a:t>　シェルドンが早々にロータリーを見限った理由に、政治的見解の相違が大きく関わっているような気がします。</a:t>
            </a:r>
          </a:p>
          <a:p>
            <a:r>
              <a:rPr kumimoji="1" lang="ja-JP" altLang="en-US" dirty="0"/>
              <a:t>　現在も、ロータリアンは共和党支持者が圧倒的多数を占めますが、</a:t>
            </a:r>
            <a:r>
              <a:rPr kumimoji="1" lang="en-US" altLang="ja-JP" dirty="0"/>
              <a:t>WASP</a:t>
            </a:r>
            <a:r>
              <a:rPr kumimoji="1" lang="ja-JP" altLang="en-US" dirty="0"/>
              <a:t>以外の国民が急増しているため、国民全体の両党の支持率は、ほぼ均衡を保っています。</a:t>
            </a:r>
          </a:p>
          <a:p>
            <a:r>
              <a:rPr kumimoji="1" lang="ja-JP" altLang="en-US" dirty="0"/>
              <a:t>　ただし、最近はアメリカは、アングロサクソン型資本主義とライン型資本主義の戦いよりも、ナショナリズムとグローバリズムの戦いが激化して、世界の政治経済に大きな影響を及ぼしていることだけは確かで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19</a:t>
            </a:fld>
            <a:endParaRPr kumimoji="1" lang="ja-JP" altLang="en-US" dirty="0"/>
          </a:p>
        </p:txBody>
      </p:sp>
    </p:spTree>
    <p:extLst>
      <p:ext uri="{BB962C8B-B14F-4D97-AF65-F5344CB8AC3E}">
        <p14:creationId xmlns:p14="http://schemas.microsoft.com/office/powerpoint/2010/main" val="240829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私が、アーサー・フレデリック・シェルドンに関心を抱いたのは</a:t>
            </a:r>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年代、ガバナー終えた直後でした。日本国内で彼の著書を探すのは不可能に近かったので、インターネットを利用して、アメリカ連邦図書館やアメリカの古本屋のネットワークを通じて、約</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年掛けて、約</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冊にのぼるシェルドンの文献のほとんど全てを収集し、貪るように読みました。</a:t>
            </a:r>
          </a:p>
          <a:p>
            <a:r>
              <a:rPr kumimoji="1" lang="ja-JP" altLang="ja-JP" sz="1200" kern="1200" dirty="0">
                <a:solidFill>
                  <a:schemeClr val="tx1"/>
                </a:solidFill>
                <a:effectLst/>
                <a:latin typeface="+mn-lt"/>
                <a:ea typeface="+mn-ea"/>
                <a:cs typeface="+mn-cs"/>
              </a:rPr>
              <a:t>　その結果、シェルドンが一貫して、説いているのは、</a:t>
            </a:r>
            <a:r>
              <a:rPr kumimoji="1" lang="en-US" altLang="ja-JP" sz="1200" kern="1200" dirty="0">
                <a:solidFill>
                  <a:schemeClr val="tx1"/>
                </a:solidFill>
                <a:effectLst/>
                <a:latin typeface="+mn-lt"/>
                <a:ea typeface="+mn-ea"/>
                <a:cs typeface="+mn-cs"/>
              </a:rPr>
              <a:t>He profits most who serves best</a:t>
            </a:r>
            <a:r>
              <a:rPr kumimoji="1" lang="ja-JP" altLang="ja-JP" sz="1200" kern="1200" dirty="0">
                <a:solidFill>
                  <a:schemeClr val="tx1"/>
                </a:solidFill>
                <a:effectLst/>
                <a:latin typeface="+mn-lt"/>
                <a:ea typeface="+mn-ea"/>
                <a:cs typeface="+mn-cs"/>
              </a:rPr>
              <a:t>に要約される経営学に基づくサービス理念であって、現在ロータリーで語られる職業奉仕とは全く別次元の理念であることが分かりました。</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職業を表す単語として、現在は</a:t>
            </a:r>
            <a:r>
              <a:rPr kumimoji="1" lang="en-US" altLang="ja-JP" sz="1200" kern="1200" dirty="0">
                <a:solidFill>
                  <a:schemeClr val="tx1"/>
                </a:solidFill>
                <a:effectLst/>
                <a:latin typeface="+mn-lt"/>
                <a:ea typeface="+mn-ea"/>
                <a:cs typeface="+mn-cs"/>
              </a:rPr>
              <a:t>Vocation</a:t>
            </a:r>
            <a:r>
              <a:rPr kumimoji="1" lang="ja-JP" altLang="ja-JP" sz="1200" kern="1200" dirty="0">
                <a:solidFill>
                  <a:schemeClr val="tx1"/>
                </a:solidFill>
                <a:effectLst/>
                <a:latin typeface="+mn-lt"/>
                <a:ea typeface="+mn-ea"/>
                <a:cs typeface="+mn-cs"/>
              </a:rPr>
              <a:t>という言葉が使われていますが、彼の文献には</a:t>
            </a:r>
            <a:r>
              <a:rPr kumimoji="1" lang="en-US" altLang="ja-JP" sz="1200" kern="1200" dirty="0">
                <a:solidFill>
                  <a:schemeClr val="tx1"/>
                </a:solidFill>
                <a:effectLst/>
                <a:latin typeface="+mn-lt"/>
                <a:ea typeface="+mn-ea"/>
                <a:cs typeface="+mn-cs"/>
              </a:rPr>
              <a:t> Vocation </a:t>
            </a:r>
            <a:r>
              <a:rPr kumimoji="1" lang="ja-JP" altLang="ja-JP" sz="1200" kern="1200" dirty="0">
                <a:solidFill>
                  <a:schemeClr val="tx1"/>
                </a:solidFill>
                <a:effectLst/>
                <a:latin typeface="+mn-lt"/>
                <a:ea typeface="+mn-ea"/>
                <a:cs typeface="+mn-cs"/>
              </a:rPr>
              <a:t>という単語はまったく使われておらず、</a:t>
            </a:r>
            <a:r>
              <a:rPr kumimoji="1" lang="en-US" altLang="ja-JP" sz="1200" kern="1200" dirty="0">
                <a:solidFill>
                  <a:schemeClr val="tx1"/>
                </a:solidFill>
                <a:effectLst/>
                <a:latin typeface="+mn-lt"/>
                <a:ea typeface="+mn-ea"/>
                <a:cs typeface="+mn-cs"/>
              </a:rPr>
              <a:t>Occupation </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 Business </a:t>
            </a:r>
            <a:r>
              <a:rPr kumimoji="1" lang="ja-JP" altLang="ja-JP" sz="1200" kern="1200" dirty="0">
                <a:solidFill>
                  <a:schemeClr val="tx1"/>
                </a:solidFill>
                <a:effectLst/>
                <a:latin typeface="+mn-lt"/>
                <a:ea typeface="+mn-ea"/>
                <a:cs typeface="+mn-cs"/>
              </a:rPr>
              <a:t>が使われています。これはシェルドンの理論は天職論に基づくものではないことを意味します。 </a:t>
            </a:r>
          </a:p>
          <a:p>
            <a:r>
              <a:rPr kumimoji="1" lang="ja-JP" altLang="ja-JP" sz="1200" kern="1200" dirty="0">
                <a:solidFill>
                  <a:schemeClr val="tx1"/>
                </a:solidFill>
                <a:effectLst/>
                <a:latin typeface="+mn-lt"/>
                <a:ea typeface="+mn-ea"/>
                <a:cs typeface="+mn-cs"/>
              </a:rPr>
              <a:t>　シェルドンは経営学に基づくサービス理念を説いているのであって、現在</a:t>
            </a:r>
            <a:r>
              <a:rPr kumimoji="1" lang="ja-JP" altLang="en-US"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RI</a:t>
            </a:r>
            <a:r>
              <a:rPr kumimoji="1" lang="ja-JP" altLang="en-US" sz="1200" kern="1200" dirty="0">
                <a:solidFill>
                  <a:schemeClr val="tx1"/>
                </a:solidFill>
                <a:effectLst/>
                <a:latin typeface="+mn-lt"/>
                <a:ea typeface="+mn-ea"/>
                <a:cs typeface="+mn-cs"/>
              </a:rPr>
              <a:t>が定義している</a:t>
            </a:r>
            <a:r>
              <a:rPr kumimoji="1" lang="ja-JP" altLang="ja-JP" sz="1200" kern="1200" dirty="0">
                <a:solidFill>
                  <a:schemeClr val="tx1"/>
                </a:solidFill>
                <a:effectLst/>
                <a:latin typeface="+mn-lt"/>
                <a:ea typeface="+mn-ea"/>
                <a:cs typeface="+mn-cs"/>
              </a:rPr>
              <a:t>職業奉仕を説いているのではありません。　</a:t>
            </a:r>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a:t>
            </a:fld>
            <a:endParaRPr kumimoji="1" lang="ja-JP" altLang="en-US" dirty="0"/>
          </a:p>
        </p:txBody>
      </p:sp>
    </p:spTree>
    <p:extLst>
      <p:ext uri="{BB962C8B-B14F-4D97-AF65-F5344CB8AC3E}">
        <p14:creationId xmlns:p14="http://schemas.microsoft.com/office/powerpoint/2010/main" val="137246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15.57  32</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残　</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45</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ライン型資本主義は、修正資本主義の延長線上にあり、ドイツ、フランス、</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EU</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諸国などのヨーロッバの先進国が採用している資本主義の形態で、お金以外の、仕事自体の充実感や、社会の組織構造や、報酬の公正な配分や、友情、職場の結束、取引関係やその他の社会関係から生まれる義理などの共同生活の側面を重要視し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株主だけでなく従業員・取引先・顧客・社会など利害関係者を幅広く重視します。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終身雇用・年功序列制を採用し、賃金格差は比較的小さく雇用は安定しています。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富</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や</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働く意欲についての考え方以外にも、企業をそこで働く人々の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運命共同体</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であると考えます。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強い製造業部門を維持し、平等主義的な社会であり、所得格差を小さく止める福祉国家の制度を目指しています。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社会福祉を重視するために、政治的には大きな政府になります。</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ヨーロッパでは長い間続いた宗教戦争の教訓から、宗教に関する偏見はほとんどなくなりました。プロテスタント最優先のアメリカとは大きな違いです。イギリスは元来アングロサクソン型資本主義の国なので、最初から</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EU</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に加入する立場ではなかったのです。</a:t>
            </a: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日本はつい最近まではこのライン型資本主義をとっていました。</a:t>
            </a:r>
          </a:p>
          <a:p>
            <a:pPr algn="just">
              <a:spcAft>
                <a:spcPts val="0"/>
              </a:spcAft>
            </a:pP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以上る</a:t>
            </a:r>
            <a:r>
              <a:rPr lang="ja-JP" altLang="en-US" sz="1200" kern="100" dirty="0" err="1">
                <a:effectLst/>
                <a:latin typeface="游明朝" panose="02020400000000000000" pitchFamily="18" charset="-128"/>
                <a:ea typeface="游明朝" panose="02020400000000000000" pitchFamily="18" charset="-128"/>
                <a:cs typeface="Times New Roman" panose="02020603050405020304" pitchFamily="18" charset="0"/>
              </a:rPr>
              <a:t>ると</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述べた通り、</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シェルドンの考え方はまさしく、ライン型資本主義そのもので</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あることが分かります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20</a:t>
            </a:fld>
            <a:endParaRPr kumimoji="1" lang="ja-JP" altLang="en-US"/>
          </a:p>
        </p:txBody>
      </p:sp>
    </p:spTree>
    <p:extLst>
      <p:ext uri="{BB962C8B-B14F-4D97-AF65-F5344CB8AC3E}">
        <p14:creationId xmlns:p14="http://schemas.microsoft.com/office/powerpoint/2010/main" val="420013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kumimoji="1" lang="ja-JP" altLang="en-US" dirty="0"/>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一方、アングロサクソン型資本主義は新自由主義</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新資本主義</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とも呼ばれています。</a:t>
            </a: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の思想の創始者はミルトン・フリードマンという経済学者であり、当時のシカゴ大学には、フランク・ナイト、フリードリッヒ・ハイエクといった新自由主義思想を持った経済学者が在籍しており、とくにハイエクは徹底した新自由主義者として有名で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21</a:t>
            </a:fld>
            <a:endParaRPr kumimoji="1" lang="ja-JP" altLang="en-US"/>
          </a:p>
        </p:txBody>
      </p:sp>
    </p:spTree>
    <p:extLst>
      <p:ext uri="{BB962C8B-B14F-4D97-AF65-F5344CB8AC3E}">
        <p14:creationId xmlns:p14="http://schemas.microsoft.com/office/powerpoint/2010/main" val="40164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アングロサクソン型資本主義は、アメリカとイギリスで典型的にみられる資本主義の形態で、「市場万能主義」と「小さい政府」と「金融万能主義」を基本理念に掲げています。</a:t>
            </a:r>
          </a:p>
          <a:p>
            <a:r>
              <a:rPr kumimoji="1" lang="ja-JP" altLang="en-US" dirty="0"/>
              <a:t>　企業は金融市場から直接資金を調達し、株主の利益の最大化を目指します。業績が悪化した場合、株主の利益を維持するために積極的に人員を削減するため、雇用は不安定になります。</a:t>
            </a:r>
          </a:p>
          <a:p>
            <a:r>
              <a:rPr kumimoji="1" lang="ja-JP" altLang="en-US" dirty="0"/>
              <a:t>　賃金制度では成果主義をとり、自己責任を重視します。</a:t>
            </a:r>
          </a:p>
          <a:p>
            <a:r>
              <a:rPr kumimoji="1"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22</a:t>
            </a:fld>
            <a:endParaRPr kumimoji="1" lang="ja-JP" altLang="en-US"/>
          </a:p>
        </p:txBody>
      </p:sp>
    </p:spTree>
    <p:extLst>
      <p:ext uri="{BB962C8B-B14F-4D97-AF65-F5344CB8AC3E}">
        <p14:creationId xmlns:p14="http://schemas.microsoft.com/office/powerpoint/2010/main" val="159959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国家も制度も民族も否定して、新自由主義のメカニズムのみが、人間社会に幸福をもたらします。</a:t>
            </a:r>
          </a:p>
          <a:p>
            <a:r>
              <a:rPr kumimoji="1" lang="ja-JP" altLang="en-US" dirty="0"/>
              <a:t>　新自由主義の思想と論理は単に経済思想だけではなく、政治・経済・社会全般に具体化していけば、結果として、全体の富がごく僅かな富裕層に集中していくように仕組まれており、その目的のためには政治権力と結託して行動を起こし、手段を選ばず目的を貫徹しようとするのです。</a:t>
            </a:r>
          </a:p>
          <a:p>
            <a:r>
              <a:rPr kumimoji="1" lang="ja-JP" altLang="en-US" dirty="0"/>
              <a:t>　自由な市場は、価格機能によって資源の最適配分ができるようになるので、経済活動を可能な限り自由にすべきであるという考え方です。</a:t>
            </a:r>
          </a:p>
          <a:p>
            <a:r>
              <a:rPr kumimoji="1" lang="ja-JP" altLang="en-US" dirty="0"/>
              <a:t>　</a:t>
            </a:r>
          </a:p>
          <a:p>
            <a:r>
              <a:rPr kumimoji="1" lang="ja-JP" altLang="en-US" dirty="0"/>
              <a:t>*</a:t>
            </a:r>
          </a:p>
          <a:p>
            <a:r>
              <a:rPr kumimoji="1" lang="ja-JP" altLang="en-US" dirty="0"/>
              <a:t>　それを実現するためには、政府機能を縮小して「小さい政府」にして、富裕層に減税し、社会保障制度を否定すれば、経済が成長して、結果的に国家が繁栄します。更に、財政政策は金融万能主義（マネタリズム）を採用することが基本になります。</a:t>
            </a:r>
          </a:p>
          <a:p>
            <a:r>
              <a:rPr kumimoji="1" lang="ja-JP" altLang="en-US" dirty="0"/>
              <a:t>　</a:t>
            </a:r>
          </a:p>
          <a:p>
            <a:r>
              <a:rPr kumimoji="1" lang="ja-JP" altLang="en-US" dirty="0"/>
              <a:t>*</a:t>
            </a:r>
          </a:p>
          <a:p>
            <a:r>
              <a:rPr kumimoji="1" lang="ja-JP" altLang="en-US" dirty="0"/>
              <a:t>アングロサクソン型資本主義は、何ごとも利益追求のチャンスとして、ゼロから無限の富を目指すサクセスストーリーで、人々の競争意識を駆り立てる魅力があります。しかし、その反面、他人の迷惑は無視して、全ての商品を投機化した結果、バブルに陥るリスクがあります。</a:t>
            </a:r>
          </a:p>
          <a:p>
            <a:endParaRPr kumimoji="1" lang="ja-JP" altLang="en-US" dirty="0"/>
          </a:p>
          <a:p>
            <a:r>
              <a:rPr kumimoji="1" lang="ja-JP" altLang="en-US" dirty="0"/>
              <a:t>＊</a:t>
            </a:r>
          </a:p>
          <a:p>
            <a:r>
              <a:rPr kumimoji="1" lang="ja-JP" altLang="en-US" dirty="0"/>
              <a:t>　</a:t>
            </a:r>
            <a:r>
              <a:rPr kumimoji="1" lang="en-US" altLang="ja-JP" dirty="0"/>
              <a:t>1970-80</a:t>
            </a:r>
            <a:r>
              <a:rPr kumimoji="1" lang="ja-JP" altLang="en-US" dirty="0"/>
              <a:t>年代、米国の伝統的富裕層には不満が蓄積されており、福祉型資本主義ではなく、富裕層への富の配分を増やすような政治指導者を求めていました。</a:t>
            </a:r>
          </a:p>
          <a:p>
            <a:r>
              <a:rPr kumimoji="1" lang="ja-JP" altLang="en-US" dirty="0"/>
              <a:t>　その代表格がネオ・コンサーバティブス（新保守層、ネオコン）と呼ばれるグループです。彼らは、フリードマンの新自由主義を政治経済理念にすれば資本家の利益配分を多くできると考え、福祉型資本主義から新自由主義型資本主義に転換しようとしました。</a:t>
            </a:r>
          </a:p>
          <a:p>
            <a:r>
              <a:rPr kumimoji="1"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23</a:t>
            </a:fld>
            <a:endParaRPr kumimoji="1" lang="ja-JP" altLang="en-US"/>
          </a:p>
        </p:txBody>
      </p:sp>
    </p:spTree>
    <p:extLst>
      <p:ext uri="{BB962C8B-B14F-4D97-AF65-F5344CB8AC3E}">
        <p14:creationId xmlns:p14="http://schemas.microsoft.com/office/powerpoint/2010/main" val="30365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a:p>
            <a:r>
              <a:rPr kumimoji="1" lang="ja-JP" altLang="en-US" dirty="0"/>
              <a:t>イギリスのサッチャー首相、レーガン、ブッシュ大統領の共和党の政策がこれに相当します。アメリカ人の</a:t>
            </a:r>
            <a:r>
              <a:rPr kumimoji="1" lang="en-US" altLang="ja-JP" dirty="0"/>
              <a:t>95%</a:t>
            </a:r>
            <a:r>
              <a:rPr kumimoji="1" lang="ja-JP" altLang="en-US" dirty="0"/>
              <a:t>が神の存在を信じており、国民の</a:t>
            </a:r>
            <a:r>
              <a:rPr kumimoji="1" lang="en-US" altLang="ja-JP" dirty="0"/>
              <a:t>50%</a:t>
            </a:r>
            <a:r>
              <a:rPr kumimoji="1" lang="ja-JP" altLang="en-US" dirty="0"/>
              <a:t>がプロテスタントであり、共和党政権の支持母体であるとともに、アングロサクソン型資本主義の推進力になっています。</a:t>
            </a:r>
          </a:p>
          <a:p>
            <a:endParaRPr kumimoji="1" lang="ja-JP" altLang="en-US"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24</a:t>
            </a:fld>
            <a:endParaRPr kumimoji="1" lang="ja-JP" altLang="en-US"/>
          </a:p>
        </p:txBody>
      </p:sp>
    </p:spTree>
    <p:extLst>
      <p:ext uri="{BB962C8B-B14F-4D97-AF65-F5344CB8AC3E}">
        <p14:creationId xmlns:p14="http://schemas.microsoft.com/office/powerpoint/2010/main" val="2362472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16:05  40</a:t>
            </a:r>
            <a:r>
              <a:rPr kumimoji="1" lang="ja-JP" altLang="en-US" dirty="0"/>
              <a:t>　　残　</a:t>
            </a:r>
            <a:r>
              <a:rPr kumimoji="1" lang="en-US" altLang="ja-JP" dirty="0"/>
              <a:t>37</a:t>
            </a:r>
            <a:r>
              <a:rPr kumimoji="1" lang="ja-JP" altLang="en-US" dirty="0"/>
              <a:t>　</a:t>
            </a:r>
          </a:p>
          <a:p>
            <a:r>
              <a:rPr kumimoji="1" lang="ja-JP" altLang="en-US" dirty="0"/>
              <a:t>世界中の富裕層や金融機関からファンドを募り、フリードマンやハイエクの真似をして、現物の伴わない先物で巨額の取引を繰り返すのですから、破綻する可能性も高いことは、リーマン・ブラザーズの例からも明らかです。</a:t>
            </a:r>
          </a:p>
          <a:p>
            <a:r>
              <a:rPr kumimoji="1" lang="ja-JP" altLang="en-US" dirty="0"/>
              <a:t>　この社会は、映画「ウオール・ストリート」の一連のシリーズの中で、友人や家族や国家すら裏切りながら、個人の利益を追求する新自由主義者の姿が描かれており、「友人も家族もいらない。もし寂しかったら犬を飼えばいい」という名せりふを生み出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25</a:t>
            </a:fld>
            <a:endParaRPr kumimoji="1" lang="ja-JP" altLang="en-US"/>
          </a:p>
        </p:txBody>
      </p:sp>
    </p:spTree>
    <p:extLst>
      <p:ext uri="{BB962C8B-B14F-4D97-AF65-F5344CB8AC3E}">
        <p14:creationId xmlns:p14="http://schemas.microsoft.com/office/powerpoint/2010/main" val="3677183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昨今では、アメリカの共和党や民主党員や、ライン型資本主義を標榜するヨーロッパや日本でも、新資本主義に弄ばれて、超高速のコンピューターを駆使した投資に一喜一憂する人が激増してきました。</a:t>
            </a:r>
          </a:p>
          <a:p>
            <a:r>
              <a:rPr kumimoji="1" lang="ja-JP" altLang="en-US" dirty="0"/>
              <a:t>これらのグループはグローバリズムと称して、国家を無視して、英領バージンアイランドやケイマン諸島などのタックス・ヘーブンの国に資金を移して、脱税という国家に対する大きな背信行為を犯しました。</a:t>
            </a:r>
          </a:p>
          <a:p>
            <a:r>
              <a:rPr kumimoji="1" lang="ja-JP" altLang="en-US" dirty="0"/>
              <a:t>この詳細が記録されているパナマ文書には、エリザベス女王、キャメロン首相、習近平、アップル、ナイキ、日本人ではソフトバンクの孫、</a:t>
            </a:r>
            <a:r>
              <a:rPr kumimoji="1" lang="en-US" altLang="ja-JP" dirty="0"/>
              <a:t>UCC</a:t>
            </a:r>
            <a:r>
              <a:rPr kumimoji="1" lang="ja-JP" altLang="en-US" dirty="0"/>
              <a:t>の上島、楽天の三木谷、セコムの飯田、企業としての丸紅、伊藤忠、ユニクロなどの</a:t>
            </a:r>
            <a:r>
              <a:rPr kumimoji="1" lang="en-US" altLang="ja-JP" dirty="0"/>
              <a:t>400</a:t>
            </a:r>
            <a:r>
              <a:rPr kumimoji="1" lang="ja-JP" altLang="en-US" dirty="0"/>
              <a:t>名の個人と企業名があがっています。</a:t>
            </a:r>
          </a:p>
          <a:p>
            <a:r>
              <a:rPr kumimoji="1" lang="ja-JP" altLang="en-US" dirty="0"/>
              <a:t>この中に、日本のロータリアンの名前がないことを祈るのみです。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26</a:t>
            </a:fld>
            <a:endParaRPr kumimoji="1" lang="ja-JP" altLang="en-US"/>
          </a:p>
        </p:txBody>
      </p:sp>
    </p:spTree>
    <p:extLst>
      <p:ext uri="{BB962C8B-B14F-4D97-AF65-F5344CB8AC3E}">
        <p14:creationId xmlns:p14="http://schemas.microsoft.com/office/powerpoint/2010/main" val="3093204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メリカ国内の富の流失に大きく関わっている、新資本主義者による国際政治金融のグローバリズムと一線を画しているのがトランプ大統領です。彼の人間像はマスコミを介して、大きく歪められて報道されています。</a:t>
            </a:r>
          </a:p>
          <a:p>
            <a:r>
              <a:rPr kumimoji="1" lang="ja-JP" altLang="en-US" dirty="0"/>
              <a:t>彼は共和党員であるのに、修正資本主義を支持していることを、自らの著書で明言しています。即ちシェルドンの理念を支持している、近年稀なアメリカ大統領なのです。</a:t>
            </a:r>
          </a:p>
          <a:p>
            <a:r>
              <a:rPr kumimoji="1" lang="ja-JP" altLang="en-US" dirty="0"/>
              <a:t>ドイツ系移民であるトランプは、従来の共和党の政策と一線を画して、積極的なパナマ文書の公開などによって、タックスヘーブンの国に資金を移して、脱税を試みる共和・民主両党の新資本主義者に大きなダメージを与えると共に、不法移民の禁止、無意味な海外派兵の縮小などによって、国家財政の健全化に取り組んで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トランプ大統領の</a:t>
            </a:r>
            <a:r>
              <a:rPr kumimoji="1" lang="en-US" altLang="ja-JP" dirty="0"/>
              <a:t>America First</a:t>
            </a:r>
            <a:r>
              <a:rPr kumimoji="1" lang="ja-JP" altLang="en-US" dirty="0"/>
              <a:t>はナショナリズムではなく、パトリオティズム即ち愛国主義、国家の利益を優先させる政策です。</a:t>
            </a:r>
          </a:p>
          <a:p>
            <a:r>
              <a:rPr kumimoji="1" lang="ja-JP" altLang="en-US" dirty="0"/>
              <a:t>従って、国家をコントロールする可能性のある、国際的な政治経済組織、即ち、国連、</a:t>
            </a:r>
            <a:r>
              <a:rPr kumimoji="1" lang="en-US" altLang="ja-JP" dirty="0"/>
              <a:t>EU</a:t>
            </a:r>
            <a:r>
              <a:rPr kumimoji="1" lang="ja-JP" altLang="en-US" dirty="0" err="1"/>
              <a:t>、</a:t>
            </a:r>
            <a:r>
              <a:rPr kumimoji="1" lang="en-US" altLang="ja-JP" dirty="0"/>
              <a:t>TPP</a:t>
            </a:r>
            <a:r>
              <a:rPr kumimoji="1" lang="ja-JP" altLang="en-US" dirty="0" err="1"/>
              <a:t>、</a:t>
            </a:r>
            <a:r>
              <a:rPr kumimoji="1" lang="en-US" altLang="ja-JP" dirty="0"/>
              <a:t>COP(</a:t>
            </a:r>
            <a:r>
              <a:rPr kumimoji="1" lang="ja-JP" altLang="en-US" dirty="0"/>
              <a:t>温暖化防止</a:t>
            </a:r>
            <a:r>
              <a:rPr kumimoji="1" lang="en-US" altLang="ja-JP" dirty="0"/>
              <a:t>)</a:t>
            </a:r>
            <a:r>
              <a:rPr kumimoji="1" lang="ja-JP" altLang="en-US" dirty="0"/>
              <a:t>などの加盟に反対して、国対国の個別交渉を目指しているのです。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27</a:t>
            </a:fld>
            <a:endParaRPr kumimoji="1" lang="ja-JP" altLang="en-US" dirty="0"/>
          </a:p>
        </p:txBody>
      </p:sp>
    </p:spTree>
    <p:extLst>
      <p:ext uri="{BB962C8B-B14F-4D97-AF65-F5344CB8AC3E}">
        <p14:creationId xmlns:p14="http://schemas.microsoft.com/office/powerpoint/2010/main" val="1701115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ロータリーでは、政治や宗教を語らないことが原則になっているようです。しかし政治と経済は一体になっており、ロータリアンは主に経済人によって構成されている関係上、政治を語らざるを得ません。</a:t>
            </a:r>
          </a:p>
          <a:p>
            <a:r>
              <a:rPr kumimoji="1" lang="ja-JP" altLang="en-US" dirty="0"/>
              <a:t>　そこで、今日は、あまり語られなかった現代史、特に経済史について、触れているわけです。</a:t>
            </a:r>
          </a:p>
          <a:p>
            <a:r>
              <a:rPr kumimoji="1" lang="ja-JP" altLang="en-US" dirty="0"/>
              <a:t>　明治維新による日本の近代化のほとんど、すなわち憲法、哲学、経済、医学、法律などの殆どの文化はドイツから入ってきました。</a:t>
            </a:r>
          </a:p>
          <a:p>
            <a:r>
              <a:rPr kumimoji="1" lang="ja-JP" altLang="en-US" dirty="0"/>
              <a:t>　この事実からも、日本の基本的な立場はライン型、即ち修正資本主義であることが理解できます。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28</a:t>
            </a:fld>
            <a:endParaRPr kumimoji="1" lang="ja-JP" altLang="en-US" dirty="0"/>
          </a:p>
        </p:txBody>
      </p:sp>
    </p:spTree>
    <p:extLst>
      <p:ext uri="{BB962C8B-B14F-4D97-AF65-F5344CB8AC3E}">
        <p14:creationId xmlns:p14="http://schemas.microsoft.com/office/powerpoint/2010/main" val="1287931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1929</a:t>
            </a:r>
            <a:r>
              <a:rPr kumimoji="1" lang="ja-JP" altLang="en-US" dirty="0"/>
              <a:t>年、ニューヨーク・ウオール街で起こった大恐慌は、瞬く間に世界中に広がり、大きな経済混乱を及ぼしました。</a:t>
            </a:r>
          </a:p>
          <a:p>
            <a:r>
              <a:rPr kumimoji="1" lang="ja-JP" altLang="en-US" dirty="0"/>
              <a:t>　アメリカは、琵琶湖の</a:t>
            </a:r>
            <a:r>
              <a:rPr kumimoji="1" lang="en-US" altLang="ja-JP" dirty="0"/>
              <a:t>1.5</a:t>
            </a:r>
            <a:r>
              <a:rPr kumimoji="1" lang="ja-JP" altLang="en-US" dirty="0"/>
              <a:t>倍の貯水量のあるフーバーダム建設といという大規模の公共事業を行うとともに、ライン型資本主義に基づくニューディール政策を実施しましたが、</a:t>
            </a:r>
            <a:r>
              <a:rPr lang="ja-JP" altLang="ja-JP" sz="1200" dirty="0">
                <a:effectLst/>
                <a:ea typeface="游明朝" panose="02020400000000000000" pitchFamily="18" charset="-128"/>
                <a:cs typeface="Times New Roman" panose="02020603050405020304" pitchFamily="18" charset="0"/>
              </a:rPr>
              <a:t>これによって景気が改善されたわけではありません。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29</a:t>
            </a:fld>
            <a:endParaRPr kumimoji="1" lang="ja-JP" altLang="en-US" dirty="0"/>
          </a:p>
        </p:txBody>
      </p:sp>
    </p:spTree>
    <p:extLst>
      <p:ext uri="{BB962C8B-B14F-4D97-AF65-F5344CB8AC3E}">
        <p14:creationId xmlns:p14="http://schemas.microsoft.com/office/powerpoint/2010/main" val="112172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kumimoji="1" lang="ja-JP" altLang="en-US" dirty="0"/>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職業奉仕という言葉を初めて使ったのは、シェルドンではなく、</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1927</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年の</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Aims and Objects Plan</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策定</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目標設定計画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に当たっ</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た</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、イギリスのロータリークラブ群で</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あり</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、シェルドンの経営学上のサービス理念とは、全く次元の異な</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った理念</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です。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ロータリー活動を各分野における実践活動だと捉えて、この</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活動</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分野を</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分かりやすくするために、クラブ奉仕、職業奉仕、社会奉仕、国際奉仕に分割し、さらに近年、青少年奉仕を加えた、奉仕活動実践上の分類であって、</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シェルドンの経営学上のサービス理念とは、まったく次元の違う発想ですから、</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最近の職業奉仕理念が変わったと嘆くこと自体が間違いです。</a:t>
            </a:r>
          </a:p>
          <a:p>
            <a:r>
              <a:rPr lang="ja-JP" altLang="ja-JP" sz="1200" dirty="0">
                <a:effectLst/>
                <a:ea typeface="游明朝" panose="02020400000000000000" pitchFamily="18" charset="-128"/>
                <a:cs typeface="Times New Roman" panose="02020603050405020304" pitchFamily="18" charset="0"/>
              </a:rPr>
              <a:t>　さらに、</a:t>
            </a:r>
            <a:r>
              <a:rPr lang="en-US" altLang="ja-JP" sz="1200" dirty="0">
                <a:effectLst/>
                <a:ea typeface="游明朝" panose="02020400000000000000" pitchFamily="18" charset="-128"/>
                <a:cs typeface="Times New Roman" panose="02020603050405020304" pitchFamily="18" charset="0"/>
              </a:rPr>
              <a:t>He profits most who serves best </a:t>
            </a:r>
            <a:r>
              <a:rPr lang="ja-JP" altLang="ja-JP" sz="1200" dirty="0">
                <a:effectLst/>
                <a:ea typeface="游明朝" panose="02020400000000000000" pitchFamily="18" charset="-128"/>
                <a:cs typeface="Times New Roman" panose="02020603050405020304" pitchFamily="18" charset="0"/>
              </a:rPr>
              <a:t>というフレーズに込められた</a:t>
            </a:r>
            <a:r>
              <a:rPr lang="ja-JP" altLang="en-US" sz="1200" dirty="0">
                <a:effectLst/>
                <a:ea typeface="游明朝" panose="02020400000000000000" pitchFamily="18" charset="-128"/>
                <a:cs typeface="Times New Roman" panose="02020603050405020304" pitchFamily="18" charset="0"/>
              </a:rPr>
              <a:t>サービス</a:t>
            </a:r>
            <a:r>
              <a:rPr lang="ja-JP" altLang="ja-JP" sz="1200" dirty="0">
                <a:effectLst/>
                <a:ea typeface="游明朝" panose="02020400000000000000" pitchFamily="18" charset="-128"/>
                <a:cs typeface="Times New Roman" panose="02020603050405020304" pitchFamily="18" charset="0"/>
              </a:rPr>
              <a:t>理念は、現在、急速にグローバル・スタンダードとなりつつある、新資本主義を真向から否定する思考なのです。衰退しつつあることは間違いありませんが、</a:t>
            </a:r>
            <a:r>
              <a:rPr lang="en-US" altLang="ja-JP" sz="1200" dirty="0">
                <a:effectLst/>
                <a:ea typeface="游明朝" panose="02020400000000000000" pitchFamily="18" charset="-128"/>
                <a:cs typeface="Times New Roman" panose="02020603050405020304" pitchFamily="18" charset="0"/>
              </a:rPr>
              <a:t>He profits most who serves best</a:t>
            </a:r>
            <a:r>
              <a:rPr lang="ja-JP" altLang="ja-JP" sz="1200" dirty="0">
                <a:effectLst/>
                <a:ea typeface="游明朝" panose="02020400000000000000" pitchFamily="18" charset="-128"/>
                <a:cs typeface="Times New Roman" panose="02020603050405020304" pitchFamily="18" charset="0"/>
              </a:rPr>
              <a:t>のモットーが残っている限り、シェルドンの経営学に基づくサービス理念が残っていることは間違いなく、それが廃止された時点で、</a:t>
            </a:r>
            <a:r>
              <a:rPr lang="ja-JP" altLang="en-US" sz="1200" dirty="0">
                <a:effectLst/>
                <a:ea typeface="游明朝" panose="02020400000000000000" pitchFamily="18" charset="-128"/>
                <a:cs typeface="Times New Roman" panose="02020603050405020304" pitchFamily="18" charset="0"/>
              </a:rPr>
              <a:t>シェルドンがもたらせた、初期</a:t>
            </a:r>
            <a:r>
              <a:rPr lang="ja-JP" altLang="ja-JP" sz="1200" dirty="0">
                <a:effectLst/>
                <a:ea typeface="游明朝" panose="02020400000000000000" pitchFamily="18" charset="-128"/>
                <a:cs typeface="Times New Roman" panose="02020603050405020304" pitchFamily="18" charset="0"/>
              </a:rPr>
              <a:t>ロータリーの基本的なサービス理念は消滅したと言えるでしょう。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a:t>
            </a:fld>
            <a:endParaRPr kumimoji="1" lang="ja-JP" altLang="en-US" dirty="0"/>
          </a:p>
        </p:txBody>
      </p:sp>
    </p:spTree>
    <p:extLst>
      <p:ext uri="{BB962C8B-B14F-4D97-AF65-F5344CB8AC3E}">
        <p14:creationId xmlns:p14="http://schemas.microsoft.com/office/powerpoint/2010/main" val="226172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16:13   48</a:t>
            </a:r>
            <a:r>
              <a:rPr kumimoji="1" lang="ja-JP" altLang="en-US" dirty="0"/>
              <a:t>　　残　</a:t>
            </a:r>
            <a:r>
              <a:rPr kumimoji="1" lang="en-US" altLang="ja-JP" dirty="0"/>
              <a:t>29</a:t>
            </a:r>
            <a:r>
              <a:rPr kumimoji="1" lang="ja-JP" altLang="en-US" dirty="0"/>
              <a:t>　</a:t>
            </a:r>
          </a:p>
          <a:p>
            <a:r>
              <a:rPr kumimoji="1" lang="ja-JP" altLang="en-US" dirty="0"/>
              <a:t>結局、終極の公共事業という 軍需産業に力が注がれ、その結果日本が標的にされて、止む無く起こった第二次世界大戦によってアメリカの景気は回復します。なんとも皮肉なことです。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30</a:t>
            </a:fld>
            <a:endParaRPr kumimoji="1" lang="ja-JP" altLang="en-US" dirty="0"/>
          </a:p>
        </p:txBody>
      </p:sp>
    </p:spTree>
    <p:extLst>
      <p:ext uri="{BB962C8B-B14F-4D97-AF65-F5344CB8AC3E}">
        <p14:creationId xmlns:p14="http://schemas.microsoft.com/office/powerpoint/2010/main" val="3774158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第二次世界大戦によって、日本はアメリカの占領下に置かれました。マッカーサーの占領政策によって、日本人は徹底的に洗脳され、それは現在も続いています。</a:t>
            </a:r>
          </a:p>
          <a:p>
            <a:r>
              <a:rPr kumimoji="1" lang="ja-JP" altLang="en-US" dirty="0"/>
              <a:t>壊滅的になった日本経済は、朝鮮戦争による特需、池田首相による所得倍増政策、田中首相による日本列島改造などによって奇跡的とも言われる回復を遂げ、国民の大半が中間階級を意識する時代が続きました。</a:t>
            </a:r>
          </a:p>
          <a:p>
            <a:r>
              <a:rPr kumimoji="1" lang="ja-JP" altLang="en-US" dirty="0"/>
              <a:t>　しかし</a:t>
            </a:r>
            <a:r>
              <a:rPr kumimoji="1" lang="en-US" altLang="ja-JP" dirty="0"/>
              <a:t>1989</a:t>
            </a:r>
            <a:r>
              <a:rPr kumimoji="1" lang="ja-JP" altLang="en-US" dirty="0"/>
              <a:t>年から起こったバブル崩壊を契機に日本経済は低迷期に入ります。抜本的な経済政策を取ることができずに、政権も目まぐるしく変わりました。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31</a:t>
            </a:fld>
            <a:endParaRPr kumimoji="1" lang="ja-JP" altLang="en-US" dirty="0"/>
          </a:p>
        </p:txBody>
      </p:sp>
    </p:spTree>
    <p:extLst>
      <p:ext uri="{BB962C8B-B14F-4D97-AF65-F5344CB8AC3E}">
        <p14:creationId xmlns:p14="http://schemas.microsoft.com/office/powerpoint/2010/main" val="483439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2001</a:t>
            </a:r>
            <a:r>
              <a:rPr kumimoji="1" lang="ja-JP" altLang="en-US" dirty="0"/>
              <a:t>年に政権を担った小泉首相は、経済政策を、竹中平蔵氏の影響を大きく受けた新資本主義に転換し、市場万能主義による規制の自由化を推進すると共に、デフレ政策を取りました。華々しく登場した、堀江氏や村上氏が相次いで失脚ことによって、アングロサクソン型資本主義の欠陥を衆目にさらしました。</a:t>
            </a:r>
          </a:p>
          <a:p>
            <a:r>
              <a:rPr kumimoji="1" lang="ja-JP" altLang="en-US" dirty="0"/>
              <a:t>　小泉首相の急激な政策変更は、返って経済不況を強めたため、ライン型資本主義に慣れ親しんでいた国民の反発をかつて、民主党政権への転換に繋がりました。</a:t>
            </a:r>
          </a:p>
          <a:p>
            <a:r>
              <a:rPr kumimoji="1" lang="ja-JP" altLang="en-US" dirty="0"/>
              <a:t>　新しく政権を担った民主党は、右派から左派に至る複雑な党内事情のため、国民が期待した福祉社会への転換を図ることができず、結果としてアングロサクソン型資本主義を継続したため短命に終わり、自民党の安部政権が誕生しました。　</a:t>
            </a:r>
          </a:p>
          <a:p>
            <a:r>
              <a:rPr kumimoji="1" lang="ja-JP" altLang="en-US" dirty="0"/>
              <a:t>　安部政権の経済政策によって日本経済は持ち直し、株価も市場最高値を付けていますが、新資本主義の影響を大きく受けた政策であり、第三の矢と言われる特区に代表される構造改革の推進に、一抹の不安を抱く経済人も少なくありません。トランプ大統領の影響を受けて、パトリオティズム、即ち日本の国民を大切にする政策に転換することを願うのみで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32</a:t>
            </a:fld>
            <a:endParaRPr kumimoji="1" lang="ja-JP" altLang="en-US" dirty="0"/>
          </a:p>
        </p:txBody>
      </p:sp>
    </p:spTree>
    <p:extLst>
      <p:ext uri="{BB962C8B-B14F-4D97-AF65-F5344CB8AC3E}">
        <p14:creationId xmlns:p14="http://schemas.microsoft.com/office/powerpoint/2010/main" val="5801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実業界の代表で構成されるロータリアンとして、日本の政治や経済に大きな影響力を与えなければなりません。</a:t>
            </a:r>
          </a:p>
          <a:p>
            <a:r>
              <a:rPr kumimoji="1" lang="ja-JP" altLang="en-US" dirty="0"/>
              <a:t>これから述べることは、私が個人的に描いた、日本の未来設計図です。</a:t>
            </a:r>
          </a:p>
          <a:p>
            <a:r>
              <a:rPr kumimoji="1" lang="ja-JP" altLang="en-US" dirty="0"/>
              <a:t>皆様方も、独自に未来設計図を描いて、その実現を目指してください。</a:t>
            </a:r>
          </a:p>
          <a:p>
            <a:endParaRPr kumimoji="1" lang="ja-JP" altLang="en-US" dirty="0"/>
          </a:p>
          <a:p>
            <a:r>
              <a:rPr kumimoji="1" lang="ja-JP" altLang="en-US" dirty="0"/>
              <a:t>日本が</a:t>
            </a:r>
            <a:r>
              <a:rPr kumimoji="1" lang="en-US" altLang="ja-JP" dirty="0"/>
              <a:t>21</a:t>
            </a:r>
            <a:r>
              <a:rPr kumimoji="1" lang="ja-JP" altLang="en-US" dirty="0"/>
              <a:t>世紀を生き抜くためには、人口が増加して、内需が拡大するアメリカの経済を真似るのではなく、ドイツ、フランス、北欧三国などの</a:t>
            </a:r>
            <a:r>
              <a:rPr kumimoji="1" lang="en-US" altLang="ja-JP" dirty="0"/>
              <a:t>EU</a:t>
            </a:r>
            <a:r>
              <a:rPr kumimoji="1" lang="ja-JP" altLang="en-US" dirty="0"/>
              <a:t>諸国が採用している、ライン型資本主義に近い、日本独自の資本主義形態に転換する必要があります。</a:t>
            </a:r>
          </a:p>
          <a:p>
            <a:r>
              <a:rPr kumimoji="1" lang="ja-JP" altLang="en-US" dirty="0"/>
              <a:t>私はそれを「瑞穂の国型資本主義」と名づけました。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日本書紀では日本のことを「豊芦原瑞穂の国」と呼んでします。</a:t>
            </a:r>
          </a:p>
          <a:p>
            <a:endParaRPr kumimoji="1" lang="ja-JP" altLang="en-US" dirty="0"/>
          </a:p>
          <a:p>
            <a:r>
              <a:rPr kumimoji="1" lang="ja-JP" altLang="en-US" dirty="0"/>
              <a:t>日本には「実るほど頭</a:t>
            </a:r>
            <a:r>
              <a:rPr kumimoji="1" lang="en-US" altLang="ja-JP" dirty="0"/>
              <a:t>(</a:t>
            </a:r>
            <a:r>
              <a:rPr kumimoji="1" lang="ja-JP" altLang="en-US" dirty="0"/>
              <a:t>こうべ</a:t>
            </a:r>
            <a:r>
              <a:rPr kumimoji="1" lang="en-US" altLang="ja-JP" dirty="0"/>
              <a:t>)</a:t>
            </a:r>
            <a:r>
              <a:rPr kumimoji="1" lang="ja-JP" altLang="en-US" dirty="0"/>
              <a:t>を垂れる稲穂かな」という諺があります。日本が実行する国内政策、外交政策、経済政策は、</a:t>
            </a:r>
            <a:r>
              <a:rPr kumimoji="1" lang="en-US" altLang="ja-JP" dirty="0"/>
              <a:t>3000</a:t>
            </a:r>
            <a:r>
              <a:rPr kumimoji="1" lang="ja-JP" altLang="en-US" dirty="0"/>
              <a:t>年近い長い歳月を経て、たわわに実った稲穂のように、皆に喜びと幸せをもたらすものでなければなりません。</a:t>
            </a:r>
          </a:p>
          <a:p>
            <a:r>
              <a:rPr kumimoji="1" lang="ja-JP" altLang="en-US" dirty="0"/>
              <a:t>　私が描いた「瑞穂の国型資本主義」の具体的な戦略は次の通りです。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33</a:t>
            </a:fld>
            <a:endParaRPr kumimoji="1" lang="ja-JP" altLang="en-US" dirty="0"/>
          </a:p>
        </p:txBody>
      </p:sp>
    </p:spTree>
    <p:extLst>
      <p:ext uri="{BB962C8B-B14F-4D97-AF65-F5344CB8AC3E}">
        <p14:creationId xmlns:p14="http://schemas.microsoft.com/office/powerpoint/2010/main" val="46303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経済政策や貿易においては、アメリカ追従ではなく、アジアを中心にした全方位型を採用することが必要です。政治・経済のグローバル化を図った</a:t>
            </a:r>
            <a:r>
              <a:rPr kumimoji="1" lang="en-US" altLang="ja-JP" dirty="0"/>
              <a:t>EU</a:t>
            </a:r>
            <a:r>
              <a:rPr kumimoji="1" lang="ja-JP" altLang="en-US" dirty="0"/>
              <a:t>は分裂の危機にあり、ナショナリズムが復活しつつありまする。大量の難民問題を抱えて、いかにして自分の国を守るのかというナショナリズムの時代に入ったのです。しかし、ドイツ、フランス、北欧三国などの一般社会や従業員の福祉を重視した経済政策には学ぶべき多くの点がありま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34</a:t>
            </a:fld>
            <a:endParaRPr kumimoji="1" lang="ja-JP" altLang="en-US"/>
          </a:p>
        </p:txBody>
      </p:sp>
    </p:spTree>
    <p:extLst>
      <p:ext uri="{BB962C8B-B14F-4D97-AF65-F5344CB8AC3E}">
        <p14:creationId xmlns:p14="http://schemas.microsoft.com/office/powerpoint/2010/main" val="3890445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16:21   56</a:t>
            </a:r>
            <a:r>
              <a:rPr kumimoji="1" lang="ja-JP" altLang="en-US" dirty="0"/>
              <a:t>　　残　</a:t>
            </a:r>
            <a:r>
              <a:rPr kumimoji="1" lang="en-US" altLang="ja-JP" dirty="0"/>
              <a:t>19</a:t>
            </a:r>
            <a:endParaRPr kumimoji="1" lang="ja-JP" altLang="en-US" dirty="0"/>
          </a:p>
          <a:p>
            <a:r>
              <a:rPr kumimoji="1" lang="ja-JP" altLang="en-US" dirty="0"/>
              <a:t>核兵器なき世界平和を推進しつつ、原子力の平和的利用を推進する必要があります。低価格のエネルギー源として、また潜在的な核抑止力として、原発を保持して、安全性を第一に維持管理せざるを得ません。次世代のスーパー・コンピューターの消費電力は原発一基分と言われています。エネルギー源として十分な電力を供給するためには当面は、原発が必要です。メタン・ハイドレートなどが実用化されるまでには、かなりの年月がかかると思われま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35</a:t>
            </a:fld>
            <a:endParaRPr kumimoji="1" lang="ja-JP" altLang="en-US"/>
          </a:p>
        </p:txBody>
      </p:sp>
    </p:spTree>
    <p:extLst>
      <p:ext uri="{BB962C8B-B14F-4D97-AF65-F5344CB8AC3E}">
        <p14:creationId xmlns:p14="http://schemas.microsoft.com/office/powerpoint/2010/main" val="3030535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防衛力を他国に依存することは、独立国として恥ずべき姿です。すみやかに現行憲法を廃止して、新憲法には自衛隊の存在を明記すると共に、核兵器を使わないことを条件にして、核武装の是非を真剣に検討する必要があります。何故ならば核武装は抑止力として、大きな効果を持っているからです。</a:t>
            </a:r>
          </a:p>
          <a:p>
            <a:r>
              <a:rPr kumimoji="1" lang="ja-JP" altLang="en-US" dirty="0"/>
              <a:t>領土保全のための国防力を更に充実する必要があります。日本には零戦や大和を作った優れた技術があります。アメリカにすべての軍備を依存するのではなく、積極的に、国内の軍需産業を育成すべきです。</a:t>
            </a:r>
          </a:p>
          <a:p>
            <a:r>
              <a:rPr kumimoji="1" lang="ja-JP" altLang="en-US" dirty="0"/>
              <a:t>なお日本国民としての自覚と結束力を高めるための、短期間徴兵制度の導入も検討に値します。</a:t>
            </a:r>
          </a:p>
          <a:p>
            <a:r>
              <a:rPr kumimoji="1" lang="ja-JP" altLang="en-US" dirty="0"/>
              <a:t>なお国土防衛のために、尖閣諸島・与那国島・壱岐・對馬に自衛隊を常駐させるべきです。</a:t>
            </a:r>
          </a:p>
          <a:p>
            <a:r>
              <a:rPr kumimoji="1" lang="ja-JP" altLang="en-US" dirty="0"/>
              <a:t>なお、</a:t>
            </a:r>
            <a:r>
              <a:rPr kumimoji="1" lang="en-US" altLang="ja-JP" dirty="0"/>
              <a:t>United</a:t>
            </a:r>
            <a:r>
              <a:rPr kumimoji="1" lang="en-US" altLang="ja-JP" baseline="0" dirty="0"/>
              <a:t> Nation</a:t>
            </a:r>
            <a:r>
              <a:rPr kumimoji="1" lang="ja-JP" altLang="en-US" baseline="0" dirty="0"/>
              <a:t>を国連と訳すのは間違いで、</a:t>
            </a:r>
            <a:r>
              <a:rPr kumimoji="1" lang="en-US" altLang="ja-JP" baseline="0" dirty="0"/>
              <a:t>UN</a:t>
            </a:r>
            <a:r>
              <a:rPr kumimoji="1" lang="ja-JP" altLang="en-US" baseline="0" dirty="0"/>
              <a:t>とは第二次世界大戦で日本が戦った連合国を意味しますから、日本が入るのは筋違いです。今や国連は平和の象徴ではなく、国益を争奪する争いの場になっています。他国のために膨大な負担金を払ったり、自衛隊を派遣することには反対で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36</a:t>
            </a:fld>
            <a:endParaRPr kumimoji="1" lang="ja-JP" altLang="en-US"/>
          </a:p>
        </p:txBody>
      </p:sp>
    </p:spTree>
    <p:extLst>
      <p:ext uri="{BB962C8B-B14F-4D97-AF65-F5344CB8AC3E}">
        <p14:creationId xmlns:p14="http://schemas.microsoft.com/office/powerpoint/2010/main" val="1058632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における国民皆保険制度は世界に誇る日本独特の制度です。僅かな保険料を払って、健康を維持できる国は、日本だけです。この分野にだけは外国資本やアングロサクソン型の資本主義の介入は排除すべきです。ただし、特区を設けて、新たな先進医療技術の開発や、迅速な新薬承認は積極的に進めるべきです。人口対医師の数は世界で</a:t>
            </a:r>
            <a:r>
              <a:rPr kumimoji="1" lang="en-US" altLang="ja-JP" dirty="0"/>
              <a:t>53</a:t>
            </a:r>
            <a:r>
              <a:rPr kumimoji="1" lang="ja-JP" altLang="en-US" dirty="0"/>
              <a:t>位であり、高齢化を迎えた日本としては、</a:t>
            </a:r>
            <a:r>
              <a:rPr kumimoji="1" lang="ja-JP" altLang="en-US" dirty="0" err="1"/>
              <a:t>憂うべき</a:t>
            </a:r>
            <a:r>
              <a:rPr kumimoji="1" lang="ja-JP" altLang="en-US" dirty="0"/>
              <a:t>状態にあります。速やかに改善すべきです。</a:t>
            </a:r>
          </a:p>
          <a:p>
            <a:r>
              <a:rPr kumimoji="1" lang="ja-JP" altLang="en-US" dirty="0"/>
              <a:t>オバマケアは一部の保険会社を儲けさせる悪法でした。トランプは日本型の</a:t>
            </a:r>
            <a:r>
              <a:rPr kumimoji="1" lang="zh-CN" altLang="en-US" dirty="0"/>
              <a:t>国民皆保険制度</a:t>
            </a:r>
            <a:r>
              <a:rPr kumimoji="1" lang="ja-JP" altLang="en-US" dirty="0"/>
              <a:t>を目指しています。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37</a:t>
            </a:fld>
            <a:endParaRPr kumimoji="1" lang="ja-JP" altLang="en-US"/>
          </a:p>
        </p:txBody>
      </p:sp>
    </p:spTree>
    <p:extLst>
      <p:ext uri="{BB962C8B-B14F-4D97-AF65-F5344CB8AC3E}">
        <p14:creationId xmlns:p14="http://schemas.microsoft.com/office/powerpoint/2010/main" val="2021896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21</a:t>
            </a:r>
            <a:r>
              <a:rPr kumimoji="1" lang="ja-JP" altLang="en-US" dirty="0"/>
              <a:t>世紀半ばから、日本の人口は急激に減少します。人口の減少は内需が縮小することを意味します。従来型の公共事業に頼って内需の拡大を図ることは不可能です。マンパワーを代行するロボット工学、日本が得意とする宇宙産業、人工知能など、産業構造を大幅に転換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38</a:t>
            </a:fld>
            <a:endParaRPr kumimoji="1" lang="ja-JP" altLang="en-US"/>
          </a:p>
        </p:txBody>
      </p:sp>
    </p:spTree>
    <p:extLst>
      <p:ext uri="{BB962C8B-B14F-4D97-AF65-F5344CB8AC3E}">
        <p14:creationId xmlns:p14="http://schemas.microsoft.com/office/powerpoint/2010/main" val="1185604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日本は</a:t>
            </a:r>
            <a:r>
              <a:rPr kumimoji="1" lang="en-US" altLang="ja-JP" dirty="0"/>
              <a:t>1200</a:t>
            </a:r>
            <a:r>
              <a:rPr kumimoji="1" lang="ja-JP" altLang="en-US" dirty="0"/>
              <a:t>兆円の債務残高がありますが、その殆どは国債であり、国債の</a:t>
            </a:r>
            <a:r>
              <a:rPr kumimoji="1" lang="en-US" altLang="ja-JP" dirty="0"/>
              <a:t>90%</a:t>
            </a:r>
            <a:r>
              <a:rPr kumimoji="1" lang="ja-JP" altLang="en-US" dirty="0"/>
              <a:t>は日銀を始めとした日本人が持っているので、国の債務は、言い換えれば、日本人の債権でもあり、国内の問題として解決することができます。日銀の超低金利政策が続く限り、外国は金利</a:t>
            </a:r>
            <a:r>
              <a:rPr kumimoji="1" lang="en-US" altLang="ja-JP" dirty="0"/>
              <a:t>0</a:t>
            </a:r>
            <a:r>
              <a:rPr kumimoji="1" lang="ja-JP" altLang="en-US" dirty="0"/>
              <a:t>円の日本の国債を買うことはありません。さらに</a:t>
            </a:r>
            <a:r>
              <a:rPr kumimoji="1" lang="en-US" altLang="ja-JP" dirty="0"/>
              <a:t>300</a:t>
            </a:r>
            <a:r>
              <a:rPr kumimoji="1" lang="ja-JP" altLang="en-US" dirty="0"/>
              <a:t>兆円を超す、対外純資産を持っています。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アメリカの債務残高は</a:t>
            </a:r>
            <a:r>
              <a:rPr kumimoji="1" lang="en-US" altLang="ja-JP" dirty="0"/>
              <a:t>2000</a:t>
            </a:r>
            <a:r>
              <a:rPr kumimoji="1" lang="ja-JP" altLang="en-US" dirty="0"/>
              <a:t>兆円であり、国債のかなりの部分は、日本や中国などの外国が所有しているのですから、日本の現状とは対比すること自体がナンセンスです。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日本がアメリカから買っている国債を売り払えば、兵員込みでアメリカ第</a:t>
            </a:r>
            <a:r>
              <a:rPr kumimoji="1" lang="en-US" altLang="ja-JP" dirty="0"/>
              <a:t>7</a:t>
            </a:r>
            <a:r>
              <a:rPr kumimoji="1" lang="ja-JP" altLang="en-US" dirty="0"/>
              <a:t>艦隊を購入できるという話があります。</a:t>
            </a:r>
          </a:p>
          <a:p>
            <a:endParaRPr kumimoji="1" lang="ja-JP" altLang="en-US" dirty="0"/>
          </a:p>
          <a:p>
            <a:r>
              <a:rPr kumimoji="1" lang="ja-JP" altLang="en-US" dirty="0"/>
              <a:t>実質的に日本は世界一豊かな債権国だと言えます。国内で消化できる範囲の赤字国債の発行は何の心配もありません。安定的成長を持続できるような、ライン型経済政策をとり、世代に関わらず豊かな生活が送れるように、思い切って社会保障を充実すること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39</a:t>
            </a:fld>
            <a:endParaRPr kumimoji="1" lang="ja-JP" altLang="en-US"/>
          </a:p>
        </p:txBody>
      </p:sp>
    </p:spTree>
    <p:extLst>
      <p:ext uri="{BB962C8B-B14F-4D97-AF65-F5344CB8AC3E}">
        <p14:creationId xmlns:p14="http://schemas.microsoft.com/office/powerpoint/2010/main" val="426477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kumimoji="1" lang="ja-JP" altLang="en-US" dirty="0"/>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私がアーサー・フレデリック・シェルドンの研究に没頭する最大の理由は、彼が提唱する経営学に基づくサービス理念、すなわち、</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He profits most who serves best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を順守することが、近未来の人類や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国家</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の安定的な存続につながるからです。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今アメリカやイギリスは、アングロサクソン型資本主義に基づく経済政策に大きく転換しつつあります。この政策は一攫千金を目指す人たちにとっては、大きな夢を与えるかもしれませんが、限りある資源、人口爆発、貧困という地球の現実を考えれば、シェルドンが提唱する理念すなわち、ライン型資本主義に回帰しなければ、</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近い将来、</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人類が滅亡する危険性すらあるのです。</a:t>
            </a:r>
          </a:p>
          <a:p>
            <a:r>
              <a:rPr lang="ja-JP" altLang="ja-JP" sz="1200" dirty="0">
                <a:effectLst/>
                <a:ea typeface="游明朝" panose="02020400000000000000" pitchFamily="18" charset="-128"/>
                <a:cs typeface="Times New Roman" panose="02020603050405020304" pitchFamily="18" charset="0"/>
              </a:rPr>
              <a:t>　</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a:t>
            </a:fld>
            <a:endParaRPr kumimoji="1" lang="ja-JP" altLang="en-US" dirty="0"/>
          </a:p>
        </p:txBody>
      </p:sp>
    </p:spTree>
    <p:extLst>
      <p:ext uri="{BB962C8B-B14F-4D97-AF65-F5344CB8AC3E}">
        <p14:creationId xmlns:p14="http://schemas.microsoft.com/office/powerpoint/2010/main" val="2802433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16:29   64</a:t>
            </a:r>
            <a:r>
              <a:rPr kumimoji="1" lang="ja-JP" altLang="en-US" dirty="0"/>
              <a:t>　　残　</a:t>
            </a:r>
            <a:r>
              <a:rPr kumimoji="1" lang="en-US" altLang="ja-JP" dirty="0"/>
              <a:t>13</a:t>
            </a:r>
            <a:endParaRPr kumimoji="1" lang="ja-JP" altLang="en-US" dirty="0"/>
          </a:p>
          <a:p>
            <a:r>
              <a:rPr kumimoji="1" lang="ja-JP" altLang="en-US" dirty="0"/>
              <a:t>移民労働力に頼るのではなく、国内で人口減少に伴う労働力を確保しなければなりません。そのためには、積極的な従業員対策が必要です。利益を公正に再配分して、終身雇用制や年功序列制などを復活して、従業員に配慮する必要があります。</a:t>
            </a:r>
          </a:p>
          <a:p>
            <a:r>
              <a:rPr kumimoji="1" lang="ja-JP" altLang="en-US" dirty="0"/>
              <a:t>北朝鮮主導型で、南北統一後は、朝鮮半島からの大量の難民流入が懸念されますが、日本文化の価値観を共有できない、外国人労働者や難民は入れるべきではありません。双方にとって不幸な結果になりま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40</a:t>
            </a:fld>
            <a:endParaRPr kumimoji="1" lang="ja-JP" altLang="en-US"/>
          </a:p>
        </p:txBody>
      </p:sp>
    </p:spTree>
    <p:extLst>
      <p:ext uri="{BB962C8B-B14F-4D97-AF65-F5344CB8AC3E}">
        <p14:creationId xmlns:p14="http://schemas.microsoft.com/office/powerpoint/2010/main" val="325750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福祉国家として発展するためには、社会的共通資本を整備、拡充して、さらなる近代化を図らなければなりません。第二次日本列島改造計画として、リニア新幹線網、電線・光ファイバーの地下埋没、交通・物流・介護の無人化などによるインフラ整備を図ることによって、新しい形の内需が生まれます。</a:t>
            </a:r>
          </a:p>
          <a:p>
            <a:r>
              <a:rPr kumimoji="1" lang="ja-JP" altLang="en-US" dirty="0"/>
              <a:t>アメリカでは中国製の大量の不良ソーラーパネルの設置が大きな問題になっています。日本の新幹線システムが、世界レベルの輸出産業として、脚光を浴びそうです。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41</a:t>
            </a:fld>
            <a:endParaRPr kumimoji="1" lang="ja-JP" altLang="en-US"/>
          </a:p>
        </p:txBody>
      </p:sp>
    </p:spTree>
    <p:extLst>
      <p:ext uri="{BB962C8B-B14F-4D97-AF65-F5344CB8AC3E}">
        <p14:creationId xmlns:p14="http://schemas.microsoft.com/office/powerpoint/2010/main" val="2613841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料の自給率向上を図るとともに、高度な品種改良や人工栽培による農業、鮮魚の完全人口養殖技術を生かして、価格変動性が少ない、安全性の高い、さらに付加価値の高い農畜産物・鮮魚を輸出産業として育成しなければなりません。</a:t>
            </a:r>
          </a:p>
          <a:p>
            <a:r>
              <a:rPr kumimoji="1" lang="ja-JP" altLang="en-US" dirty="0"/>
              <a:t>なお、国土防衛の見地からも、外国資本による農地や森林や水源や僻地孤島の買い占めは絶対に認めてはなりません。</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42</a:t>
            </a:fld>
            <a:endParaRPr kumimoji="1" lang="ja-JP" altLang="en-US"/>
          </a:p>
        </p:txBody>
      </p:sp>
    </p:spTree>
    <p:extLst>
      <p:ext uri="{BB962C8B-B14F-4D97-AF65-F5344CB8AC3E}">
        <p14:creationId xmlns:p14="http://schemas.microsoft.com/office/powerpoint/2010/main" val="4281826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マッカーサーの占領政策によって、日本人は洗脳されて、日本の文化は大きく変えられました。</a:t>
            </a:r>
          </a:p>
          <a:p>
            <a:r>
              <a:rPr kumimoji="1" lang="ja-JP" altLang="en-US" dirty="0"/>
              <a:t>日本は、エジプト、メソポタミアにも並ぶ、</a:t>
            </a:r>
            <a:r>
              <a:rPr kumimoji="1" lang="en-US" altLang="ja-JP" dirty="0"/>
              <a:t>3</a:t>
            </a:r>
            <a:r>
              <a:rPr kumimoji="1" lang="ja-JP" altLang="en-US" dirty="0"/>
              <a:t>千年近い長い歴史を持ち、その間に、「和の心」という独自の文化を育ててきました。</a:t>
            </a:r>
          </a:p>
          <a:p>
            <a:r>
              <a:rPr kumimoji="1" lang="ja-JP" altLang="en-US" dirty="0"/>
              <a:t>　</a:t>
            </a:r>
            <a:r>
              <a:rPr kumimoji="1" lang="en-US" altLang="ja-JP" dirty="0"/>
              <a:t>1500</a:t>
            </a:r>
            <a:r>
              <a:rPr kumimoji="1" lang="ja-JP" altLang="en-US" dirty="0"/>
              <a:t>年前に聖徳太子が作った</a:t>
            </a:r>
            <a:r>
              <a:rPr kumimoji="1" lang="en-US" altLang="ja-JP" dirty="0"/>
              <a:t>17</a:t>
            </a:r>
            <a:r>
              <a:rPr kumimoji="1" lang="ja-JP" altLang="en-US" dirty="0"/>
              <a:t>条の憲法には、「和をもって貴</a:t>
            </a:r>
            <a:r>
              <a:rPr kumimoji="1" lang="ja-JP" altLang="en-US" dirty="0" err="1"/>
              <a:t>しとな</a:t>
            </a:r>
            <a:r>
              <a:rPr kumimoji="1" lang="ja-JP" altLang="en-US" dirty="0"/>
              <a:t>し」という日本固有の民主主義が示されているのです。</a:t>
            </a:r>
          </a:p>
          <a:p>
            <a:r>
              <a:rPr kumimoji="1" lang="ja-JP" altLang="en-US" dirty="0"/>
              <a:t>一に日</a:t>
            </a:r>
            <a:r>
              <a:rPr kumimoji="1" lang="ja-JP" altLang="en-US" dirty="0" err="1"/>
              <a:t>く</a:t>
            </a:r>
            <a:r>
              <a:rPr kumimoji="1" lang="ja-JP" altLang="en-US" dirty="0"/>
              <a:t>、和を以って貴</a:t>
            </a:r>
            <a:r>
              <a:rPr kumimoji="1" lang="ja-JP" altLang="en-US" dirty="0" err="1"/>
              <a:t>しと</a:t>
            </a:r>
            <a:r>
              <a:rPr kumimoji="1" lang="ja-JP" altLang="en-US" dirty="0"/>
              <a:t>為し、逆らうこと無きを宗とせよ。人みなたむらあり、また、悟れるもの少なし。ここをもって、あるいは君父に順わず、また隣里に違う。しかれど上和ぎ下睦びて、事をあげつらうにかなうときは、すなわち事理おのずから通ず。何事か成らざらん。</a:t>
            </a:r>
          </a:p>
          <a:p>
            <a:endParaRPr kumimoji="1" lang="ja-JP" altLang="en-US" dirty="0"/>
          </a:p>
          <a:p>
            <a:r>
              <a:rPr kumimoji="1" lang="ja-JP" altLang="en-US" dirty="0"/>
              <a:t>「和」を最も大切なものとし、争うことなく物事に当たれ。人は皆群れをつくりたがるが、人格者は少ない。だから、主君や目上の者に従わなかったり、近隣の人ともうまくいかなかったりする。しかし、上の者が和やかで下の者も素直ならば、議論で対立することがあっても、おのずから道理にかない調和する。そうなれば、何事も</a:t>
            </a:r>
          </a:p>
          <a:p>
            <a:r>
              <a:rPr kumimoji="1" lang="ja-JP" altLang="en-US" dirty="0"/>
              <a:t>成就するものである</a:t>
            </a:r>
          </a:p>
          <a:p>
            <a:endParaRPr kumimoji="1" lang="ja-JP" altLang="en-US" dirty="0"/>
          </a:p>
          <a:p>
            <a:r>
              <a:rPr kumimoji="1" lang="ja-JP" altLang="en-US" dirty="0"/>
              <a:t>十七に日</a:t>
            </a:r>
            <a:r>
              <a:rPr kumimoji="1" lang="ja-JP" altLang="en-US" dirty="0" err="1"/>
              <a:t>く</a:t>
            </a:r>
            <a:r>
              <a:rPr kumimoji="1" lang="ja-JP" altLang="en-US" dirty="0"/>
              <a:t>、それ事は独り定</a:t>
            </a:r>
            <a:r>
              <a:rPr kumimoji="1" lang="ja-JP" altLang="en-US" dirty="0" err="1"/>
              <a:t>むべ</a:t>
            </a:r>
            <a:r>
              <a:rPr kumimoji="1" lang="ja-JP" altLang="en-US" dirty="0"/>
              <a:t>からず。必ず衆とともに宜しく論ずべし。少事は是れ軽し。必ずしも衆とすべからず。ただ大事を論ずるに逮びては、もしは過ちあらんことを疑う。故に、衆とともに相わきまえるときは、言葉すなわちことわりを得ん。</a:t>
            </a:r>
          </a:p>
          <a:p>
            <a:r>
              <a:rPr kumimoji="1" lang="ja-JP" altLang="en-US" dirty="0"/>
              <a:t>物事はひとりで判断してはならない。必ず皆で論議して判断せよ。小事は、必ずしも皆で論議しなくてもよい。ただし、大事の場合、独断では判断を誤ると疑え。そのようなとき、皆で検討すれば、道理にかなう結論が得られるだろう</a:t>
            </a:r>
          </a:p>
          <a:p>
            <a:r>
              <a:rPr kumimoji="1" lang="ja-JP" altLang="en-US" dirty="0"/>
              <a:t>民主主義はアメリカから与えられたものではありません。</a:t>
            </a:r>
          </a:p>
          <a:p>
            <a:endParaRPr kumimoji="1" lang="ja-JP" altLang="en-US" dirty="0"/>
          </a:p>
          <a:p>
            <a:r>
              <a:rPr kumimoji="1" lang="ja-JP" altLang="en-US" dirty="0"/>
              <a:t>しかし昨今は、物が豊かになるのに伴って、心が貧しくなってきました。本来共同体であった日本の社会が急速に壊れつつあります。</a:t>
            </a:r>
          </a:p>
          <a:p>
            <a:r>
              <a:rPr kumimoji="1" lang="ja-JP" altLang="en-US" dirty="0"/>
              <a:t>人の心が貧しくなり、家族の解体が進んでいます。若者の心が疲労して、安易な癒しを求めています。日本人が古来から大切にしてきた言葉が乱れ切っています。</a:t>
            </a:r>
          </a:p>
          <a:p>
            <a:r>
              <a:rPr kumimoji="1" lang="ja-JP" altLang="en-US" dirty="0"/>
              <a:t>謙虚、尊敬、誠実、おもいやりなどの日本伝統の「わび・さび」「和の心」を取り戻す必要があります。修身の復活、日本国の正しい歴史と伝統と文化を徹底的に学ぶことなどの、教育の大幅な改革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43</a:t>
            </a:fld>
            <a:endParaRPr kumimoji="1" lang="ja-JP" altLang="en-US" dirty="0"/>
          </a:p>
        </p:txBody>
      </p:sp>
    </p:spTree>
    <p:extLst>
      <p:ext uri="{BB962C8B-B14F-4D97-AF65-F5344CB8AC3E}">
        <p14:creationId xmlns:p14="http://schemas.microsoft.com/office/powerpoint/2010/main" val="4127911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以上、私の独断と偏見に満ちた、日本が歩むべき道と、新資本主義の弊害を縷々述べましたが、それはロータリーのサービス理念として、シェルドンが提唱した </a:t>
            </a:r>
            <a:r>
              <a:rPr kumimoji="1" lang="en-US" altLang="ja-JP" dirty="0"/>
              <a:t>He profits most who serves best </a:t>
            </a:r>
            <a:r>
              <a:rPr kumimoji="1" lang="ja-JP" altLang="en-US" dirty="0"/>
              <a:t>が存在する限り、ロータリーの理念は理論的に新自由主義型資本主義ではなく、ライン型資本主義に回帰しなければならないからです。</a:t>
            </a:r>
          </a:p>
          <a:p>
            <a:endParaRPr kumimoji="1" lang="ja-JP" altLang="en-US" dirty="0"/>
          </a:p>
          <a:p>
            <a:r>
              <a:rPr kumimoji="1" lang="ja-JP" altLang="en-US" dirty="0"/>
              <a:t>*</a:t>
            </a:r>
          </a:p>
          <a:p>
            <a:r>
              <a:rPr kumimoji="1" lang="ja-JP" altLang="en-US" dirty="0"/>
              <a:t>　アメリカとイギリスと日本におけるロータリアンの減少が目立っていますが、ライン型資本主義を採用している</a:t>
            </a:r>
            <a:r>
              <a:rPr kumimoji="1" lang="en-US" altLang="ja-JP" dirty="0"/>
              <a:t>EU</a:t>
            </a:r>
            <a:r>
              <a:rPr kumimoji="1" lang="ja-JP" altLang="en-US" dirty="0"/>
              <a:t>諸国特にドイツが会員を増やしていることに注目したいと思います。すなわちシェルドンのサービス理念を順守することによって、会員に大きな利益を与えていることが、会員増強に繋がっていると考えられます。ロータリアンにメリットを与えることが会員増強を促しているのです。</a:t>
            </a:r>
          </a:p>
          <a:p>
            <a:r>
              <a:rPr kumimoji="1" lang="ja-JP" altLang="en-US" dirty="0"/>
              <a:t>　ライン型資本主義を採用しているヨーロッパの先進国は、何れも高い</a:t>
            </a:r>
            <a:r>
              <a:rPr kumimoji="1" lang="en-US" altLang="ja-JP" dirty="0"/>
              <a:t>GDB</a:t>
            </a:r>
            <a:r>
              <a:rPr kumimoji="1" lang="ja-JP" altLang="en-US" dirty="0"/>
              <a:t>の伸びを記録しています。</a:t>
            </a:r>
          </a:p>
          <a:p>
            <a:r>
              <a:rPr kumimoji="1" lang="ja-JP" altLang="en-US" dirty="0"/>
              <a:t>　今、日本経済は、新資本主義やグローバリズムの方向に向かって、大きく傾こうとしています。</a:t>
            </a:r>
          </a:p>
          <a:p>
            <a:r>
              <a:rPr kumimoji="1" lang="ja-JP" altLang="en-US" dirty="0"/>
              <a:t>　ロータリアンの中にも新資本主義に基づく職種に属する人が多く存在する時代になりました。</a:t>
            </a:r>
          </a:p>
          <a:p>
            <a:r>
              <a:rPr kumimoji="1" lang="ja-JP" altLang="en-US" dirty="0"/>
              <a:t>　しかし、アングロサクソン型の新資本主義と、</a:t>
            </a:r>
            <a:r>
              <a:rPr kumimoji="1" lang="en-US" altLang="ja-JP" dirty="0"/>
              <a:t>RI</a:t>
            </a:r>
            <a:r>
              <a:rPr kumimoji="1" lang="ja-JP" altLang="en-US" dirty="0"/>
              <a:t>が示す職業奉仕の理念は、シェルドンが提唱するサービス理念</a:t>
            </a:r>
            <a:r>
              <a:rPr kumimoji="1" lang="en-US" altLang="ja-JP" dirty="0"/>
              <a:t>He profits most who serves best </a:t>
            </a:r>
            <a:r>
              <a:rPr kumimoji="1" lang="ja-JP" altLang="en-US" dirty="0"/>
              <a:t>と整合性がありません。</a:t>
            </a:r>
          </a:p>
          <a:p>
            <a:r>
              <a:rPr kumimoji="1" lang="ja-JP" altLang="en-US" dirty="0"/>
              <a:t>　</a:t>
            </a:r>
            <a:r>
              <a:rPr kumimoji="1" lang="en-US" altLang="ja-JP" dirty="0" err="1"/>
              <a:t>Sheldonism</a:t>
            </a:r>
            <a:r>
              <a:rPr kumimoji="1" lang="en-US" altLang="ja-JP" dirty="0"/>
              <a:t> </a:t>
            </a:r>
            <a:r>
              <a:rPr kumimoji="1" lang="ja-JP" altLang="en-US" dirty="0"/>
              <a:t>に従った取引はサービスが目的であり、利潤を目的とした取引は虚業であることを忘れてはなりません。</a:t>
            </a:r>
          </a:p>
          <a:p>
            <a:r>
              <a:rPr kumimoji="1" lang="ja-JP" altLang="en-US" dirty="0"/>
              <a:t>　ロータリークラブは実業人の集合体であって、虚業人が入る場所ではないのです。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44</a:t>
            </a:fld>
            <a:endParaRPr kumimoji="1" lang="ja-JP" altLang="en-US"/>
          </a:p>
        </p:txBody>
      </p:sp>
    </p:spTree>
    <p:extLst>
      <p:ext uri="{BB962C8B-B14F-4D97-AF65-F5344CB8AC3E}">
        <p14:creationId xmlns:p14="http://schemas.microsoft.com/office/powerpoint/2010/main" val="3943427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16:37  72</a:t>
            </a:r>
            <a:r>
              <a:rPr kumimoji="1" lang="ja-JP" altLang="en-US" dirty="0"/>
              <a:t>　　残　</a:t>
            </a:r>
            <a:r>
              <a:rPr kumimoji="1" lang="en-US" altLang="ja-JP"/>
              <a:t>4</a:t>
            </a:r>
            <a:r>
              <a:rPr kumimoji="1" lang="ja-JP" altLang="en-US" dirty="0"/>
              <a:t>　　</a:t>
            </a:r>
          </a:p>
          <a:p>
            <a:r>
              <a:rPr kumimoji="1" lang="ja-JP" altLang="en-US" dirty="0"/>
              <a:t>職業人としての倫理観を高め、精神的と経済的な安定を求め、顧客や取引先や従業員が満足する職場環境を作るために参加したロータリー活動ですが、現実的には、例会を通じて得られるプロフィットは皆無に等しく、ボランティア活動と親睦活動と募金に終始する例会が繰り返されています。事業上の発想の交換をするために例会があることを忘れてはなりません。</a:t>
            </a:r>
          </a:p>
          <a:p>
            <a:r>
              <a:rPr kumimoji="1" lang="ja-JP" altLang="en-US" dirty="0"/>
              <a:t>　</a:t>
            </a:r>
          </a:p>
          <a:p>
            <a:r>
              <a:rPr kumimoji="1" lang="ja-JP" altLang="en-US" dirty="0"/>
              <a:t>*</a:t>
            </a:r>
          </a:p>
          <a:p>
            <a:r>
              <a:rPr kumimoji="1" lang="ja-JP" altLang="en-US" dirty="0"/>
              <a:t>初期の地区大会のメイン・イベントは、シェルドンが作った</a:t>
            </a:r>
            <a:r>
              <a:rPr kumimoji="1" lang="en-US" altLang="ja-JP" dirty="0"/>
              <a:t>Business Method Committee</a:t>
            </a:r>
            <a:r>
              <a:rPr kumimoji="1" lang="ja-JP" altLang="en-US" dirty="0"/>
              <a:t>によるラウンド・テーブルを通じて、職種別の情報交換が活発に行われました。現在の地区大会のような形骸化したお祭り騒ぎではなく、実務的な大会でした。　</a:t>
            </a:r>
          </a:p>
          <a:p>
            <a:r>
              <a:rPr kumimoji="1" lang="ja-JP" altLang="en-US" dirty="0"/>
              <a:t>　ロータリアンが参加するあらゆる会合は、ロータリアンにメリットを与えなければなりません。</a:t>
            </a:r>
          </a:p>
          <a:p>
            <a:endParaRPr kumimoji="1" lang="ja-JP" altLang="en-US" dirty="0"/>
          </a:p>
          <a:p>
            <a:r>
              <a:rPr kumimoji="1" lang="ja-JP" altLang="en-US" dirty="0"/>
              <a:t>*</a:t>
            </a:r>
          </a:p>
          <a:p>
            <a:r>
              <a:rPr kumimoji="1" lang="ja-JP" altLang="en-US" dirty="0"/>
              <a:t>　ロータリーが世界最大の</a:t>
            </a:r>
            <a:r>
              <a:rPr kumimoji="1" lang="en-US" altLang="ja-JP" dirty="0"/>
              <a:t>NPO</a:t>
            </a:r>
            <a:r>
              <a:rPr kumimoji="1" lang="ja-JP" altLang="en-US" dirty="0"/>
              <a:t>と誇らしげに語るボランティア活動も、体系的で包括的で継続的なものではなく、偶然目にとまった、貧困国の片隅をピンボイントで探るような、まさに自己満足のボランティア活動に過ぎません。</a:t>
            </a:r>
          </a:p>
          <a:p>
            <a:endParaRPr kumimoji="1" lang="ja-JP" altLang="en-US" dirty="0"/>
          </a:p>
          <a:p>
            <a:r>
              <a:rPr kumimoji="1" lang="ja-JP" altLang="en-US" dirty="0"/>
              <a:t>*</a:t>
            </a:r>
          </a:p>
          <a:p>
            <a:r>
              <a:rPr kumimoji="1" lang="ja-JP" altLang="en-US" dirty="0"/>
              <a:t>　声高に唱える「ポリオ撲滅」も、医学的には撲滅することは不可能だという結論がでています。ポリオ撲滅が成功するまでは、他の活動は行わないという決議を守ることは、未来永劫に何の活動もしないことを意味しているのです。戦闘のない安全な地域で、年一回の一斉投与に参加することは、まさしく茶番劇に過ぎません。ロータリーが拠出しているポリオ撲滅資金は、全体の</a:t>
            </a:r>
            <a:r>
              <a:rPr kumimoji="1" lang="en-US" altLang="ja-JP" dirty="0"/>
              <a:t>15%</a:t>
            </a:r>
            <a:r>
              <a:rPr kumimoji="1" lang="ja-JP" altLang="en-US" dirty="0"/>
              <a:t>に過ぎません。この程度の寄付で、世界一の</a:t>
            </a:r>
            <a:r>
              <a:rPr kumimoji="1" lang="en-US" altLang="ja-JP" dirty="0"/>
              <a:t>NPO</a:t>
            </a:r>
            <a:r>
              <a:rPr kumimoji="1" lang="ja-JP" altLang="en-US" dirty="0"/>
              <a:t>組織であるロータリーが行った活動だと声高に言えるのでしょうか。</a:t>
            </a:r>
          </a:p>
          <a:p>
            <a:r>
              <a:rPr kumimoji="1" lang="ja-JP" altLang="en-US" dirty="0"/>
              <a:t>　</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日本のロータリーの低迷化は著しく、</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ロータリーをボランティア組織だと考える人の割合が増えて、ロータリーのサービス理念を真摯に考える人の退会が目立ちます。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世間は完全にデジタル化されているのに、日本のロータリーの社会だけは、守旧派</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のシニアリーダー</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が支配する旧態然としたアナログ社会のまま捨て置かれ、閉鎖社会特有の足の引っ張り合いを続けているのが悲しい現実の姿です。</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RI</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の理事会で堂々とシェルドンの経営学に基づくサービス理念を説く日本人がいないのが現実の姿です。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45</a:t>
            </a:fld>
            <a:endParaRPr kumimoji="1" lang="ja-JP" altLang="en-US"/>
          </a:p>
        </p:txBody>
      </p:sp>
    </p:spTree>
    <p:extLst>
      <p:ext uri="{BB962C8B-B14F-4D97-AF65-F5344CB8AC3E}">
        <p14:creationId xmlns:p14="http://schemas.microsoft.com/office/powerpoint/2010/main" val="3171097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ロータリー設立当初は</a:t>
            </a:r>
            <a:r>
              <a:rPr kumimoji="1" lang="en-US" altLang="ja-JP" dirty="0"/>
              <a:t>WASP (White Anglo-Saxon Protestant) </a:t>
            </a:r>
            <a:r>
              <a:rPr kumimoji="1" lang="ja-JP" altLang="en-US" dirty="0"/>
              <a:t>が支配する狭い閉鎖社会でした。国民の</a:t>
            </a:r>
            <a:r>
              <a:rPr kumimoji="1" lang="en-US" altLang="ja-JP" dirty="0"/>
              <a:t>95%</a:t>
            </a:r>
            <a:r>
              <a:rPr kumimoji="1" lang="ja-JP" altLang="en-US" dirty="0"/>
              <a:t>が神の存在を信じ、</a:t>
            </a:r>
            <a:r>
              <a:rPr kumimoji="1" lang="en-US" altLang="ja-JP" dirty="0"/>
              <a:t>50%</a:t>
            </a:r>
            <a:r>
              <a:rPr kumimoji="1" lang="ja-JP" altLang="en-US" dirty="0"/>
              <a:t>がプロテスタントの信徒であり、英語を常用語とする共和党系のアメリカの白人が作った組織であることを忘れてはなりません。</a:t>
            </a:r>
          </a:p>
          <a:p>
            <a:r>
              <a:rPr kumimoji="1" lang="ja-JP" altLang="en-US" dirty="0"/>
              <a:t>　日本語を使って職業奉仕を議論している日本人の姿は、彼らにとっては、ガラパゴスで吠えているトカゲのように見えるのかも知れません。</a:t>
            </a:r>
          </a:p>
          <a:p>
            <a:r>
              <a:rPr kumimoji="1" lang="ja-JP" altLang="en-US" dirty="0"/>
              <a:t>　</a:t>
            </a:r>
            <a:r>
              <a:rPr kumimoji="1" lang="en-US" altLang="ja-JP" dirty="0"/>
              <a:t>1990</a:t>
            </a:r>
            <a:r>
              <a:rPr kumimoji="1" lang="ja-JP" altLang="en-US" dirty="0"/>
              <a:t>年ごろに何回かニューヨークでメークアップに行きました。マンハッタンには二つのクラブしかなく、ニューヨーク・クラブは全員白人と黄色人種、もう一つのハーレムにあるアッパー・マンハッタン・クラブは全員黒人でした。現在でも、アメリカ全土にその傾向は続いている模様です。</a:t>
            </a:r>
          </a:p>
          <a:p>
            <a:endParaRPr kumimoji="1" lang="ja-JP" altLang="en-US" dirty="0"/>
          </a:p>
          <a:p>
            <a:r>
              <a:rPr kumimoji="1" lang="ja-JP" altLang="en-US" dirty="0"/>
              <a:t>*</a:t>
            </a:r>
          </a:p>
          <a:p>
            <a:r>
              <a:rPr kumimoji="1" lang="ja-JP" altLang="en-US" dirty="0"/>
              <a:t>　ブルーネットや黄色人種のロータリー参加は、比較的早い時期から認められましたが、黒人がロータリー運動に参加できるようになったのは、</a:t>
            </a:r>
            <a:r>
              <a:rPr kumimoji="1" lang="en-US" altLang="ja-JP" dirty="0"/>
              <a:t>1970</a:t>
            </a:r>
            <a:r>
              <a:rPr kumimoji="1" lang="ja-JP" altLang="en-US" dirty="0"/>
              <a:t>年代以降であり、女性に門戸が開かれたのは、</a:t>
            </a:r>
            <a:r>
              <a:rPr kumimoji="1" lang="en-US" altLang="ja-JP" dirty="0"/>
              <a:t>1987</a:t>
            </a:r>
            <a:r>
              <a:rPr kumimoji="1" lang="ja-JP" altLang="en-US" dirty="0"/>
              <a:t>年になってからです。</a:t>
            </a:r>
          </a:p>
          <a:p>
            <a:r>
              <a:rPr kumimoji="1" lang="en-US" altLang="ja-JP" dirty="0"/>
              <a:t>2014</a:t>
            </a:r>
            <a:r>
              <a:rPr kumimoji="1" lang="ja-JP" altLang="en-US" dirty="0"/>
              <a:t>年　大統領執事の涙　</a:t>
            </a:r>
            <a:r>
              <a:rPr kumimoji="1" lang="en-US" altLang="ja-JP" dirty="0"/>
              <a:t>The butler 34</a:t>
            </a:r>
            <a:r>
              <a:rPr kumimoji="1" lang="ja-JP" altLang="en-US" dirty="0"/>
              <a:t>年</a:t>
            </a:r>
          </a:p>
          <a:p>
            <a:endParaRPr kumimoji="1" lang="ja-JP" altLang="en-US" dirty="0"/>
          </a:p>
          <a:p>
            <a:r>
              <a:rPr kumimoji="1" lang="ja-JP" altLang="en-US" dirty="0"/>
              <a:t>*</a:t>
            </a:r>
          </a:p>
          <a:p>
            <a:r>
              <a:rPr kumimoji="1" lang="ja-JP" altLang="en-US" dirty="0"/>
              <a:t>これらの変化の殆どは、アメリカの法律の改正に基づくものであり、ロータリーやロータリー財団の管理運営が、アメリカ連邦法やイリノイ州法やプロテスタントの教義に左右されるという、異常な状態が続いています。</a:t>
            </a:r>
          </a:p>
          <a:p>
            <a:endParaRPr kumimoji="1" lang="ja-JP" altLang="en-US" dirty="0"/>
          </a:p>
          <a:p>
            <a:r>
              <a:rPr kumimoji="1" lang="ja-JP" altLang="en-US" dirty="0"/>
              <a:t>*</a:t>
            </a:r>
          </a:p>
          <a:p>
            <a:r>
              <a:rPr kumimoji="1" lang="ja-JP" altLang="en-US" dirty="0"/>
              <a:t>　世界が多極化された今日、真剣にロータリー運動の拡大を考えるのならば、共産主義、社会主義の国は別にして、アフリカやアラブや東洋思想の諸国それぞれの民族、地域、文化、言語などの多様化を尊重した中間管理組織による管理運営が是非とも必要だと思います。</a:t>
            </a:r>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46</a:t>
            </a:fld>
            <a:endParaRPr kumimoji="1" lang="ja-JP" altLang="en-US"/>
          </a:p>
        </p:txBody>
      </p:sp>
    </p:spTree>
    <p:extLst>
      <p:ext uri="{BB962C8B-B14F-4D97-AF65-F5344CB8AC3E}">
        <p14:creationId xmlns:p14="http://schemas.microsoft.com/office/powerpoint/2010/main" val="1403692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16.40  75</a:t>
            </a:r>
            <a:r>
              <a:rPr kumimoji="1" lang="ja-JP" altLang="en-US" dirty="0"/>
              <a:t>　</a:t>
            </a:r>
          </a:p>
          <a:p>
            <a:r>
              <a:rPr kumimoji="1" lang="ja-JP" altLang="en-US" dirty="0"/>
              <a:t>フランスの経済学者ジャック・アタリは、国境なき超民主主義の世界を提唱しています。一見理想的な社会に見えますが、国家の概念を無くすことは、新資本主義を意味しますので、シェルドンのサービス理念に反して、富の一極集中に繋がります。</a:t>
            </a:r>
          </a:p>
          <a:p>
            <a:r>
              <a:rPr kumimoji="1" lang="ja-JP" altLang="en-US" dirty="0"/>
              <a:t>グローバリズムというのは、世界の政治も経済も統一しようという考え方であって、世界国家という響きのいい理想社会を連想させますが、国家の否定に繋がる危険な考え方でもあります。</a:t>
            </a:r>
          </a:p>
          <a:p>
            <a:r>
              <a:rPr kumimoji="1" lang="ja-JP" altLang="en-US" dirty="0"/>
              <a:t>日本古来の歴史と文化を尊重して、</a:t>
            </a:r>
            <a:r>
              <a:rPr kumimoji="1" lang="en-US" altLang="ja-JP" dirty="0"/>
              <a:t>1500</a:t>
            </a:r>
            <a:r>
              <a:rPr kumimoji="1" lang="ja-JP" altLang="en-US" dirty="0"/>
              <a:t>年前に聖徳太子が提唱した、「和の心」という、日本古来の民主主義を守っていかなければなりません。</a:t>
            </a:r>
          </a:p>
          <a:p>
            <a:r>
              <a:rPr kumimoji="1" lang="ja-JP" altLang="en-US" dirty="0"/>
              <a:t>政治を語ろうと、経済を語ろうと、またロータリーを語ろうと、結局シェルドンのサービス理念に回帰します。</a:t>
            </a:r>
          </a:p>
          <a:p>
            <a:r>
              <a:rPr kumimoji="1" lang="ja-JP" altLang="en-US" dirty="0"/>
              <a:t>　</a:t>
            </a:r>
            <a:r>
              <a:rPr kumimoji="1" lang="en-US" altLang="ja-JP" dirty="0"/>
              <a:t>RI </a:t>
            </a:r>
            <a:r>
              <a:rPr kumimoji="1" lang="ja-JP" altLang="en-US" dirty="0"/>
              <a:t>がどの道を歩もうとも、</a:t>
            </a:r>
            <a:r>
              <a:rPr kumimoji="1" lang="en-US" altLang="ja-JP" dirty="0"/>
              <a:t>He profits most who serves best </a:t>
            </a:r>
            <a:r>
              <a:rPr kumimoji="1" lang="ja-JP" altLang="en-US" dirty="0"/>
              <a:t>というモットーが残っている限り、我々個々のロータリー・クラブとロータリアンは、</a:t>
            </a:r>
            <a:r>
              <a:rPr kumimoji="1" lang="en-US" altLang="ja-JP" dirty="0" err="1"/>
              <a:t>Sheldonism</a:t>
            </a:r>
            <a:r>
              <a:rPr kumimoji="1" lang="en-US" altLang="ja-JP" dirty="0"/>
              <a:t> </a:t>
            </a:r>
            <a:r>
              <a:rPr kumimoji="1" lang="ja-JP" altLang="en-US" dirty="0"/>
              <a:t>の精神に従って、正しい経営者としての道を進まなければならないのです。</a:t>
            </a:r>
          </a:p>
          <a:p>
            <a:r>
              <a:rPr kumimoji="1" lang="ja-JP" altLang="en-US" dirty="0"/>
              <a:t>　</a:t>
            </a:r>
            <a:r>
              <a:rPr kumimoji="1" lang="en-US" altLang="ja-JP" dirty="0"/>
              <a:t>He profits most who serves best </a:t>
            </a:r>
            <a:r>
              <a:rPr kumimoji="1" lang="ja-JP" altLang="en-US" dirty="0"/>
              <a:t>の理念に基づいて、</a:t>
            </a:r>
            <a:r>
              <a:rPr kumimoji="1" lang="en-US" altLang="ja-JP" dirty="0"/>
              <a:t>Service above self </a:t>
            </a:r>
            <a:r>
              <a:rPr kumimoji="1" lang="ja-JP" altLang="en-US" dirty="0"/>
              <a:t>の活動をすることによって、我々の住む地球を次の世代に引き継ぐことが、我々ロータリアンの責務ではないでしょうか。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47</a:t>
            </a:fld>
            <a:endParaRPr kumimoji="1" lang="ja-JP" altLang="en-US"/>
          </a:p>
        </p:txBody>
      </p:sp>
    </p:spTree>
    <p:extLst>
      <p:ext uri="{BB962C8B-B14F-4D97-AF65-F5344CB8AC3E}">
        <p14:creationId xmlns:p14="http://schemas.microsoft.com/office/powerpoint/2010/main" val="25899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kumimoji="1" lang="en-US" altLang="ja-JP" sz="1200" kern="1200" dirty="0">
                <a:solidFill>
                  <a:schemeClr val="tx1"/>
                </a:solidFill>
                <a:effectLst/>
                <a:latin typeface="+mn-lt"/>
                <a:ea typeface="+mn-ea"/>
                <a:cs typeface="+mn-cs"/>
              </a:rPr>
              <a:t>15.33</a:t>
            </a:r>
            <a:r>
              <a:rPr kumimoji="1" lang="ja-JP" altLang="en-US" sz="1200" kern="1200" dirty="0">
                <a:solidFill>
                  <a:schemeClr val="tx1"/>
                </a:solidFill>
                <a:effectLst/>
                <a:latin typeface="+mn-lt"/>
                <a:ea typeface="+mn-ea"/>
                <a:cs typeface="+mn-cs"/>
              </a:rPr>
              <a:t>　　残　</a:t>
            </a:r>
          </a:p>
          <a:p>
            <a:pPr indent="133350" algn="just">
              <a:spcAft>
                <a:spcPts val="0"/>
              </a:spcAft>
            </a:pPr>
            <a:r>
              <a:rPr kumimoji="1" lang="ja-JP" altLang="en-US" sz="1200" kern="1200" dirty="0">
                <a:solidFill>
                  <a:schemeClr val="tx1"/>
                </a:solidFill>
                <a:effectLst/>
                <a:latin typeface="+mn-lt"/>
                <a:ea typeface="+mn-ea"/>
                <a:cs typeface="+mn-cs"/>
              </a:rPr>
              <a:t>　本論に入る前に、過去の経済の流れを、思い起こしてみましょう。</a:t>
            </a:r>
          </a:p>
          <a:p>
            <a:pPr indent="133350" algn="just">
              <a:spcAft>
                <a:spcPts val="0"/>
              </a:spcAft>
            </a:pPr>
            <a:r>
              <a:rPr kumimoji="1" lang="ja-JP" altLang="en-US" sz="1200" kern="1200" dirty="0">
                <a:solidFill>
                  <a:schemeClr val="tx1"/>
                </a:solidFill>
                <a:effectLst/>
                <a:latin typeface="+mn-lt"/>
                <a:ea typeface="+mn-ea"/>
                <a:cs typeface="+mn-cs"/>
              </a:rPr>
              <a:t>アダム・スミスは国富論を発表して、公平、明確、便宜、節約の四つの原則を実践することによって、全ての人は豊かになると説きましたが、この話は陳腐なものなので、本日は省略します。</a:t>
            </a: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しかし、</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世紀の初頭になって、長く続いた古典的資本主義、すなわち資本家が労働者を搾取することによって利益を得るという考え方が将に終焉を迎えようとする過渡期を迎えました。政治も経済も従来型の資本主義を継続することができるのか、それとも社会主義や共産主義に転向すべきかの決断を迫られた時期でもありました。</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ロータリーが創立された</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1905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年は、まさにその年代に当たります。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375200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kumimoji="1" lang="ja-JP" altLang="en-US" sz="1200" kern="1200" dirty="0">
                <a:solidFill>
                  <a:schemeClr val="tx1"/>
                </a:solidFill>
                <a:effectLst/>
                <a:latin typeface="+mn-lt"/>
                <a:ea typeface="+mn-ea"/>
                <a:cs typeface="+mn-cs"/>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ミシガン大学で</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経営学を学んだ</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アーサー・フレデリック・シェルドンは資本主義のもたらすこれらの社会矛盾や弊害を、社会主義や共産主義に変えるのではなく、現在の資本主義の大枠の中で、和らげたり克服することによって、資本主義の形態を保ちながら、この難関を克服することができないものかと考えました。</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その結果到達したのが、後世に修正資本主義として採用される政策と酷似した政策でした。</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373580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シェルドンの経営学に基づくサービス理念は、継続的な利益をもたらす顧客を確保する活動であり、それを分かり易く説明するために、</a:t>
            </a:r>
            <a:r>
              <a:rPr kumimoji="1" lang="en-US" altLang="ja-JP" dirty="0"/>
              <a:t>He profits most who serves best</a:t>
            </a:r>
            <a:r>
              <a:rPr kumimoji="1" lang="ja-JP" altLang="en-US" dirty="0"/>
              <a:t>というモットーを提唱しました。</a:t>
            </a:r>
          </a:p>
          <a:p>
            <a:r>
              <a:rPr kumimoji="1" lang="ja-JP" altLang="en-US" dirty="0"/>
              <a:t>　シェルドンのサービス理念は極めて単純明快なものです。</a:t>
            </a:r>
          </a:p>
          <a:p>
            <a:r>
              <a:rPr kumimoji="1" lang="ja-JP" altLang="en-US" dirty="0"/>
              <a:t>事業を営んでいる限り、価値あるサービスを行う必要があること。</a:t>
            </a:r>
          </a:p>
          <a:p>
            <a:r>
              <a:rPr kumimoji="1" lang="ja-JP" altLang="en-US" dirty="0"/>
              <a:t>サービスを行う能力を開発して、その能力を適用すること。</a:t>
            </a:r>
          </a:p>
          <a:p>
            <a:r>
              <a:rPr kumimoji="1" lang="ja-JP" altLang="en-US" dirty="0"/>
              <a:t>サービスを行えば、正当な報酬が得られること。</a:t>
            </a:r>
          </a:p>
          <a:p>
            <a:r>
              <a:rPr kumimoji="1" lang="ja-JP" altLang="en-US" dirty="0"/>
              <a:t>　健全な事業経営とは、サービス理念に基づいて、継続的な利益</a:t>
            </a:r>
            <a:r>
              <a:rPr kumimoji="1" lang="en-US" altLang="ja-JP" dirty="0"/>
              <a:t>Profit </a:t>
            </a:r>
            <a:r>
              <a:rPr kumimoji="1" lang="ja-JP" altLang="en-US" dirty="0"/>
              <a:t>をもたらす常連客を確保することです。</a:t>
            </a:r>
            <a:r>
              <a:rPr kumimoji="1" lang="en-US" altLang="ja-JP" dirty="0"/>
              <a:t>Profit</a:t>
            </a:r>
            <a:r>
              <a:rPr kumimoji="1" lang="ja-JP" altLang="en-US" dirty="0"/>
              <a:t>とはサービスを行った結果得られる正当な報酬のことです。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世に有用な職業に従事している人は全員、サービスをするために、品物を作ったり、売ったりしているのです。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すべての従業員は、人に役立つものを作り、雇用主はそれを売っているのです。サービスとは、人の役に立つことの別名なのです</a:t>
            </a:r>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7</a:t>
            </a:fld>
            <a:endParaRPr kumimoji="1" lang="ja-JP" altLang="en-US" dirty="0"/>
          </a:p>
        </p:txBody>
      </p:sp>
    </p:spTree>
    <p:extLst>
      <p:ext uri="{BB962C8B-B14F-4D97-AF65-F5344CB8AC3E}">
        <p14:creationId xmlns:p14="http://schemas.microsoft.com/office/powerpoint/2010/main" val="4016402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サービスという原因には、必ず報酬という結果が与えられます。この順番を間違えないことが重要です。あまりにも事業に失敗する人が多いのは、この順番を間違えて報酬を目的として事業を営むからです</a:t>
            </a:r>
          </a:p>
          <a:p>
            <a:endParaRPr kumimoji="1"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indent="133350"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シェルドンは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サービスについては次のような定義をつけています。</a:t>
            </a: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仕事を管理する人たち</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企業主</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を管理すること。　</a:t>
            </a: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管理される人たち</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従業員</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を管理すること。　</a:t>
            </a:r>
          </a:p>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この両者に顧客を加えた集団を管理すること。</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さらに、これに時間やエネルギーやお金や材料を無駄遣いせず有効に活用して保全することを付け加えることです。これはすべて安心と豊かな実りを獲得するための道です。なおこの保全という考え方は、シェルドンが世界大恐慌の影響を考慮して、晩年になって付け加えた要素です。</a:t>
            </a:r>
          </a:p>
          <a:p>
            <a:r>
              <a:rPr kumimoji="1" lang="ja-JP" altLang="en-US" dirty="0"/>
              <a:t>　</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8</a:t>
            </a:fld>
            <a:endParaRPr kumimoji="1" lang="ja-JP" altLang="en-US" dirty="0"/>
          </a:p>
        </p:txBody>
      </p:sp>
    </p:spTree>
    <p:extLst>
      <p:ext uri="{BB962C8B-B14F-4D97-AF65-F5344CB8AC3E}">
        <p14:creationId xmlns:p14="http://schemas.microsoft.com/office/powerpoint/2010/main" val="274655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indent="133350"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事業を発展させるためには健全な労使関係を保つことが必要です。</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資本家が利益を独占するのではなくて、従業員や取引に関係する人たちと適正に再配分することが継続的に利益を得る方法なのです。</a:t>
            </a: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良好な労働環境を提供するのは資本家の責務であると考えて、安全、福利厚生、社会保障、快適な生活を保証すること、教育の機会を与えることが必要です。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ライン型資本主義を採用している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EU</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諸国では、現在でもこれが守られています。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しかし、近年</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グローバ</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リズムを採用した国では、</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競争に勝つために、有能な人たちは正規雇用者としてしっかり確保する代わりに、単なる労働力として使う人たちを低賃金で使い捨てする</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ようになりました。</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従業員の雇用主に対する責務は、自己の最善を尽くして働くこと。</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過失を最小限におさえるように注意を払うこと。</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会社の管理運営に協力することが要請されます。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雇用主と従業員がこの三種類の責務をお互いに果たすことが、会社の発展に繋がるのです。</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そして、会社は誰のためにあるのかをよく考えなければなりません。</a:t>
            </a:r>
          </a:p>
          <a:p>
            <a:pPr algn="just">
              <a:spcAft>
                <a:spcPts val="0"/>
              </a:spcAft>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351762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224331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279268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153699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7803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137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929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9469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967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8174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269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495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84551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175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4564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92355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085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854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10648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7030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984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44580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339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3579152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6724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8891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96114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14643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9132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84246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30219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22273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3101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948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948508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95212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1994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9356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6910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7884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199510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411201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257602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95809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7BB438-D095-4ACB-B03D-1DEA7907EA86}"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183025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BB438-D095-4ACB-B03D-1DEA7907EA86}" type="datetimeFigureOut">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5901654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741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288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2026/3/27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71329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5.gi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hyperlink" Target="https://en.wikipedia.org/wiki/Great_Depression_in_the_United_Kingdom" TargetMode="External"/><Relationship Id="rId5" Type="http://schemas.openxmlformats.org/officeDocument/2006/relationships/image" Target="../media/image26.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5.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35.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35.xml"/><Relationship Id="rId5"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C5CF62-BE90-46C5-BED1-6D03ED6FA1CC}"/>
              </a:ext>
            </a:extLst>
          </p:cNvPr>
          <p:cNvSpPr>
            <a:spLocks noGrp="1"/>
          </p:cNvSpPr>
          <p:nvPr>
            <p:ph type="title"/>
          </p:nvPr>
        </p:nvSpPr>
        <p:spPr/>
        <p:txBody>
          <a:bodyPr/>
          <a:lstStyle/>
          <a:p>
            <a:endParaRPr kumimoji="1" lang="ja-JP" altLang="en-US" dirty="0"/>
          </a:p>
        </p:txBody>
      </p:sp>
      <p:pic>
        <p:nvPicPr>
          <p:cNvPr id="7" name="コンテンツ プレースホルダー 6">
            <a:extLst>
              <a:ext uri="{FF2B5EF4-FFF2-40B4-BE49-F238E27FC236}">
                <a16:creationId xmlns:a16="http://schemas.microsoft.com/office/drawing/2014/main" id="{F9F1431B-DD84-4AC4-9420-B4B48861D0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3031" y="274638"/>
            <a:ext cx="6768752" cy="6576202"/>
          </a:xfrm>
        </p:spPr>
      </p:pic>
      <p:pic>
        <p:nvPicPr>
          <p:cNvPr id="3" name="図 2">
            <a:extLst>
              <a:ext uri="{FF2B5EF4-FFF2-40B4-BE49-F238E27FC236}">
                <a16:creationId xmlns:a16="http://schemas.microsoft.com/office/drawing/2014/main" id="{8BA3F0A4-68AE-47C2-885C-67AF790944C7}"/>
              </a:ext>
            </a:extLst>
          </p:cNvPr>
          <p:cNvPicPr>
            <a:picLocks noChangeAspect="1"/>
          </p:cNvPicPr>
          <p:nvPr/>
        </p:nvPicPr>
        <p:blipFill>
          <a:blip r:embed="rId4"/>
          <a:stretch>
            <a:fillRect/>
          </a:stretch>
        </p:blipFill>
        <p:spPr>
          <a:xfrm>
            <a:off x="7861783" y="6491145"/>
            <a:ext cx="1261981" cy="359695"/>
          </a:xfrm>
          <a:prstGeom prst="rect">
            <a:avLst/>
          </a:prstGeom>
        </p:spPr>
      </p:pic>
    </p:spTree>
    <p:extLst>
      <p:ext uri="{BB962C8B-B14F-4D97-AF65-F5344CB8AC3E}">
        <p14:creationId xmlns:p14="http://schemas.microsoft.com/office/powerpoint/2010/main" val="236111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700808"/>
            <a:ext cx="7834470" cy="4896544"/>
          </a:xfr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55" y="2420888"/>
            <a:ext cx="892899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a:spLocks noGrp="1"/>
          </p:cNvSpPr>
          <p:nvPr>
            <p:ph type="title"/>
          </p:nvPr>
        </p:nvSpPr>
        <p:spPr/>
        <p:txBody>
          <a:bodyPr>
            <a:normAutofit/>
          </a:bodyPr>
          <a:lstStyle/>
          <a:p>
            <a:r>
              <a:rPr kumimoji="1" lang="en-US" altLang="ja-JP" sz="4000" dirty="0">
                <a:solidFill>
                  <a:srgbClr val="FFC000"/>
                </a:solidFill>
              </a:rPr>
              <a:t>Sheldon School </a:t>
            </a:r>
            <a:r>
              <a:rPr kumimoji="1" lang="ja-JP" altLang="en-US" sz="4000" dirty="0">
                <a:solidFill>
                  <a:srgbClr val="FFC000"/>
                </a:solidFill>
              </a:rPr>
              <a:t>　  </a:t>
            </a:r>
            <a:r>
              <a:rPr kumimoji="1" lang="en-US" altLang="ja-JP" sz="4000" dirty="0">
                <a:solidFill>
                  <a:srgbClr val="FFC000"/>
                </a:solidFill>
              </a:rPr>
              <a:t>Chicago</a:t>
            </a:r>
            <a:r>
              <a:rPr kumimoji="1" lang="ja-JP" altLang="en-US" sz="4000" dirty="0">
                <a:solidFill>
                  <a:srgbClr val="FFC000"/>
                </a:solidFill>
              </a:rPr>
              <a:t>　</a:t>
            </a:r>
            <a:r>
              <a:rPr kumimoji="1" lang="en-US" altLang="ja-JP" sz="4000" dirty="0">
                <a:solidFill>
                  <a:srgbClr val="FFC000"/>
                </a:solidFill>
              </a:rPr>
              <a:t>1902</a:t>
            </a:r>
            <a:r>
              <a:rPr kumimoji="1" lang="ja-JP" altLang="en-US" sz="4000" dirty="0">
                <a:solidFill>
                  <a:srgbClr val="FFC000"/>
                </a:solidFill>
              </a:rPr>
              <a:t>年</a:t>
            </a:r>
            <a:r>
              <a:rPr kumimoji="1" lang="en-US" altLang="ja-JP" sz="4000" dirty="0">
                <a:solidFill>
                  <a:srgbClr val="FFC000"/>
                </a:solidFill>
              </a:rPr>
              <a:t> </a:t>
            </a:r>
            <a:endParaRPr kumimoji="1" lang="ja-JP" altLang="en-US" sz="4000" dirty="0">
              <a:solidFill>
                <a:srgbClr val="FFC000"/>
              </a:solidFill>
            </a:endParaRPr>
          </a:p>
        </p:txBody>
      </p:sp>
      <p:pic>
        <p:nvPicPr>
          <p:cNvPr id="7" name="図 6" descr="genryu.gif"/>
          <p:cNvPicPr>
            <a:picLocks noChangeAspect="1"/>
          </p:cNvPicPr>
          <p:nvPr/>
        </p:nvPicPr>
        <p:blipFill>
          <a:blip r:embed="rId5" cstate="print"/>
          <a:stretch>
            <a:fillRect/>
          </a:stretch>
        </p:blipFill>
        <p:spPr>
          <a:xfrm>
            <a:off x="7894445" y="6523356"/>
            <a:ext cx="1261602" cy="357166"/>
          </a:xfrm>
          <a:prstGeom prst="rect">
            <a:avLst/>
          </a:prstGeom>
        </p:spPr>
      </p:pic>
    </p:spTree>
    <p:extLst>
      <p:ext uri="{BB962C8B-B14F-4D97-AF65-F5344CB8AC3E}">
        <p14:creationId xmlns:p14="http://schemas.microsoft.com/office/powerpoint/2010/main" val="235908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07213A6-4DE5-433D-8C8F-9A99A3152C3F}"/>
              </a:ext>
            </a:extLst>
          </p:cNvPr>
          <p:cNvSpPr txBox="1"/>
          <p:nvPr/>
        </p:nvSpPr>
        <p:spPr>
          <a:xfrm>
            <a:off x="1403648" y="1484784"/>
            <a:ext cx="6120680" cy="3785652"/>
          </a:xfrm>
          <a:prstGeom prst="rect">
            <a:avLst/>
          </a:prstGeom>
          <a:noFill/>
        </p:spPr>
        <p:txBody>
          <a:bodyPr wrap="square" rtlCol="0">
            <a:spAutoFit/>
          </a:bodyPr>
          <a:lstStyle/>
          <a:p>
            <a:pPr algn="ctr"/>
            <a:r>
              <a:rPr kumimoji="1" lang="ja-JP"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 P悠々ゴシック体E" panose="040B0900000000000000" pitchFamily="50" charset="-128"/>
                <a:ea typeface="AR P悠々ゴシック体E" panose="040B0900000000000000" pitchFamily="50" charset="-128"/>
              </a:rPr>
              <a:t>シェルドン</a:t>
            </a:r>
          </a:p>
          <a:p>
            <a:pPr algn="ctr"/>
            <a:r>
              <a:rPr kumimoji="1" lang="ja-JP"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 P悠々ゴシック体E" panose="040B0900000000000000" pitchFamily="50" charset="-128"/>
                <a:ea typeface="AR P悠々ゴシック体E" panose="040B0900000000000000" pitchFamily="50" charset="-128"/>
              </a:rPr>
              <a:t>スクールの</a:t>
            </a:r>
          </a:p>
          <a:p>
            <a:pPr algn="ctr"/>
            <a:r>
              <a:rPr kumimoji="1" lang="ja-JP"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 P悠々ゴシック体E" panose="040B0900000000000000" pitchFamily="50" charset="-128"/>
                <a:ea typeface="AR P悠々ゴシック体E" panose="040B0900000000000000" pitchFamily="50" charset="-128"/>
              </a:rPr>
              <a:t>移り変わり</a:t>
            </a:r>
            <a:endParaRPr kumimoji="1" lang="ja-JP" altLang="en-US" sz="8000" dirty="0">
              <a:latin typeface="AR P悠々ゴシック体E" panose="040B0900000000000000" pitchFamily="50" charset="-128"/>
              <a:ea typeface="AR P悠々ゴシック体E" panose="040B0900000000000000" pitchFamily="50" charset="-128"/>
            </a:endParaRPr>
          </a:p>
        </p:txBody>
      </p:sp>
      <p:pic>
        <p:nvPicPr>
          <p:cNvPr id="5" name="図 4">
            <a:extLst>
              <a:ext uri="{FF2B5EF4-FFF2-40B4-BE49-F238E27FC236}">
                <a16:creationId xmlns:a16="http://schemas.microsoft.com/office/drawing/2014/main" id="{1E5F5DED-5AC0-400D-9EED-B2ABFE82D0F3}"/>
              </a:ext>
            </a:extLst>
          </p:cNvPr>
          <p:cNvPicPr>
            <a:picLocks noChangeAspect="1"/>
          </p:cNvPicPr>
          <p:nvPr/>
        </p:nvPicPr>
        <p:blipFill>
          <a:blip r:embed="rId3"/>
          <a:stretch>
            <a:fillRect/>
          </a:stretch>
        </p:blipFill>
        <p:spPr>
          <a:xfrm>
            <a:off x="7917968" y="6498304"/>
            <a:ext cx="1261981" cy="359695"/>
          </a:xfrm>
          <a:prstGeom prst="rect">
            <a:avLst/>
          </a:prstGeom>
        </p:spPr>
      </p:pic>
      <p:pic>
        <p:nvPicPr>
          <p:cNvPr id="8" name="図 7">
            <a:extLst>
              <a:ext uri="{FF2B5EF4-FFF2-40B4-BE49-F238E27FC236}">
                <a16:creationId xmlns:a16="http://schemas.microsoft.com/office/drawing/2014/main" id="{87A80603-2AA3-4EF3-8F4E-226A46EC9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860" y="857094"/>
            <a:ext cx="4872669" cy="4752144"/>
          </a:xfrm>
          <a:prstGeom prst="rect">
            <a:avLst/>
          </a:prstGeom>
        </p:spPr>
      </p:pic>
      <p:pic>
        <p:nvPicPr>
          <p:cNvPr id="4" name="図 3">
            <a:extLst>
              <a:ext uri="{FF2B5EF4-FFF2-40B4-BE49-F238E27FC236}">
                <a16:creationId xmlns:a16="http://schemas.microsoft.com/office/drawing/2014/main" id="{DE234C99-F5FB-44A0-B9AB-C68CD1C672C2}"/>
              </a:ext>
            </a:extLst>
          </p:cNvPr>
          <p:cNvPicPr>
            <a:picLocks noChangeAspect="1"/>
          </p:cNvPicPr>
          <p:nvPr/>
        </p:nvPicPr>
        <p:blipFill>
          <a:blip r:embed="rId5"/>
          <a:stretch>
            <a:fillRect/>
          </a:stretch>
        </p:blipFill>
        <p:spPr>
          <a:xfrm>
            <a:off x="0" y="374338"/>
            <a:ext cx="4751512" cy="3233166"/>
          </a:xfrm>
          <a:prstGeom prst="rect">
            <a:avLst/>
          </a:prstGeom>
        </p:spPr>
      </p:pic>
      <p:pic>
        <p:nvPicPr>
          <p:cNvPr id="9" name="図 8" descr="建物, 写真, 屋外, 古い が含まれている画像&#10;&#10;非常に高い精度で生成された説明">
            <a:extLst>
              <a:ext uri="{FF2B5EF4-FFF2-40B4-BE49-F238E27FC236}">
                <a16:creationId xmlns:a16="http://schemas.microsoft.com/office/drawing/2014/main" id="{A878E380-F9C6-4F00-9452-1FD74A12E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1517" y="374338"/>
            <a:ext cx="4400023" cy="3233166"/>
          </a:xfrm>
          <a:prstGeom prst="rect">
            <a:avLst/>
          </a:prstGeom>
        </p:spPr>
      </p:pic>
      <p:pic>
        <p:nvPicPr>
          <p:cNvPr id="6" name="コンテンツ プレースホルダー 5" descr="屋外, 木, 空, 雪 が含まれている画像&#10;&#10;非常に高い精度で生成された説明">
            <a:extLst>
              <a:ext uri="{FF2B5EF4-FFF2-40B4-BE49-F238E27FC236}">
                <a16:creationId xmlns:a16="http://schemas.microsoft.com/office/drawing/2014/main" id="{6D433B11-2B38-49E3-BE2D-80173C12BCF3}"/>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0" y="3609191"/>
            <a:ext cx="4305465" cy="3068960"/>
          </a:xfrm>
        </p:spPr>
      </p:pic>
      <p:pic>
        <p:nvPicPr>
          <p:cNvPr id="2" name="図 1">
            <a:extLst>
              <a:ext uri="{FF2B5EF4-FFF2-40B4-BE49-F238E27FC236}">
                <a16:creationId xmlns:a16="http://schemas.microsoft.com/office/drawing/2014/main" id="{8BCD3C10-BB11-4195-942D-EB5A479F3020}"/>
              </a:ext>
            </a:extLst>
          </p:cNvPr>
          <p:cNvPicPr>
            <a:picLocks noChangeAspect="1"/>
          </p:cNvPicPr>
          <p:nvPr/>
        </p:nvPicPr>
        <p:blipFill>
          <a:blip r:embed="rId8"/>
          <a:stretch>
            <a:fillRect/>
          </a:stretch>
        </p:blipFill>
        <p:spPr>
          <a:xfrm>
            <a:off x="4293406" y="3600400"/>
            <a:ext cx="4872669" cy="3077751"/>
          </a:xfrm>
          <a:prstGeom prst="rect">
            <a:avLst/>
          </a:prstGeom>
        </p:spPr>
      </p:pic>
    </p:spTree>
    <p:extLst>
      <p:ext uri="{BB962C8B-B14F-4D97-AF65-F5344CB8AC3E}">
        <p14:creationId xmlns:p14="http://schemas.microsoft.com/office/powerpoint/2010/main" val="28158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par>
                          <p:cTn id="8" fill="hold">
                            <p:stCondLst>
                              <p:cond delay="5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style.rotation</p:attrName>
                                        </p:attrNameLst>
                                      </p:cBhvr>
                                      <p:tavLst>
                                        <p:tav tm="0">
                                          <p:val>
                                            <p:fltVal val="90"/>
                                          </p:val>
                                        </p:tav>
                                        <p:tav tm="100000">
                                          <p:val>
                                            <p:fltVal val="0"/>
                                          </p:val>
                                        </p:tav>
                                      </p:tavLst>
                                    </p:anim>
                                    <p:animEffect transition="in" filter="fade">
                                      <p:cBhvr>
                                        <p:cTn id="14" dur="2000"/>
                                        <p:tgtEl>
                                          <p:spTgt spid="4"/>
                                        </p:tgtEl>
                                      </p:cBhvr>
                                    </p:animEffect>
                                  </p:childTnLst>
                                </p:cTn>
                              </p:par>
                            </p:childTnLst>
                          </p:cTn>
                        </p:par>
                        <p:par>
                          <p:cTn id="15" fill="hold">
                            <p:stCondLst>
                              <p:cond delay="7000"/>
                            </p:stCondLst>
                            <p:childTnLst>
                              <p:par>
                                <p:cTn id="16" presetID="3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style.rotation</p:attrName>
                                        </p:attrNameLst>
                                      </p:cBhvr>
                                      <p:tavLst>
                                        <p:tav tm="0">
                                          <p:val>
                                            <p:fltVal val="90"/>
                                          </p:val>
                                        </p:tav>
                                        <p:tav tm="100000">
                                          <p:val>
                                            <p:fltVal val="0"/>
                                          </p:val>
                                        </p:tav>
                                      </p:tavLst>
                                    </p:anim>
                                    <p:animEffect transition="in" filter="fade">
                                      <p:cBhvr>
                                        <p:cTn id="21" dur="2000"/>
                                        <p:tgtEl>
                                          <p:spTgt spid="9"/>
                                        </p:tgtEl>
                                      </p:cBhvr>
                                    </p:animEffect>
                                  </p:childTnLst>
                                </p:cTn>
                              </p:par>
                            </p:childTnLst>
                          </p:cTn>
                        </p:par>
                        <p:par>
                          <p:cTn id="22" fill="hold">
                            <p:stCondLst>
                              <p:cond delay="90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style.rotation</p:attrName>
                                        </p:attrNameLst>
                                      </p:cBhvr>
                                      <p:tavLst>
                                        <p:tav tm="0">
                                          <p:val>
                                            <p:fltVal val="90"/>
                                          </p:val>
                                        </p:tav>
                                        <p:tav tm="100000">
                                          <p:val>
                                            <p:fltVal val="0"/>
                                          </p:val>
                                        </p:tav>
                                      </p:tavLst>
                                    </p:anim>
                                    <p:animEffect transition="in" filter="fade">
                                      <p:cBhvr>
                                        <p:cTn id="28" dur="2000"/>
                                        <p:tgtEl>
                                          <p:spTgt spid="6"/>
                                        </p:tgtEl>
                                      </p:cBhvr>
                                    </p:animEffect>
                                  </p:childTnLst>
                                </p:cTn>
                              </p:par>
                            </p:childTnLst>
                          </p:cTn>
                        </p:par>
                        <p:par>
                          <p:cTn id="29" fill="hold">
                            <p:stCondLst>
                              <p:cond delay="11000"/>
                            </p:stCondLst>
                            <p:childTnLst>
                              <p:par>
                                <p:cTn id="30" presetID="31"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fltVal val="0"/>
                                          </p:val>
                                        </p:tav>
                                        <p:tav tm="100000">
                                          <p:val>
                                            <p:strVal val="#ppt_w"/>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style.rotation</p:attrName>
                                        </p:attrNameLst>
                                      </p:cBhvr>
                                      <p:tavLst>
                                        <p:tav tm="0">
                                          <p:val>
                                            <p:fltVal val="90"/>
                                          </p:val>
                                        </p:tav>
                                        <p:tav tm="100000">
                                          <p:val>
                                            <p:fltVal val="0"/>
                                          </p:val>
                                        </p:tav>
                                      </p:tavLst>
                                    </p:anim>
                                    <p:animEffect transition="in" filter="fade">
                                      <p:cBhvr>
                                        <p:cTn id="35" dur="2000"/>
                                        <p:tgtEl>
                                          <p:spTgt spid="2"/>
                                        </p:tgtEl>
                                      </p:cBhvr>
                                    </p:animEffect>
                                  </p:childTnLst>
                                </p:cTn>
                              </p:par>
                            </p:childTnLst>
                          </p:cTn>
                        </p:par>
                        <p:par>
                          <p:cTn id="36" fill="hold">
                            <p:stCondLst>
                              <p:cond delay="13000"/>
                            </p:stCondLst>
                            <p:childTnLst>
                              <p:par>
                                <p:cTn id="37" presetID="10" presetClass="entr" presetSubtype="0" fill="hold"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2000"/>
                                        <p:tgtEl>
                                          <p:spTgt spid="3">
                                            <p:txEl>
                                              <p:pRg st="0" end="0"/>
                                            </p:txEl>
                                          </p:spTgt>
                                        </p:tgtEl>
                                      </p:cBhvr>
                                    </p:animEffect>
                                  </p:childTnLst>
                                </p:cTn>
                              </p:par>
                            </p:childTnLst>
                          </p:cTn>
                        </p:par>
                        <p:par>
                          <p:cTn id="40" fill="hold">
                            <p:stCondLst>
                              <p:cond delay="15000"/>
                            </p:stCondLst>
                            <p:childTnLst>
                              <p:par>
                                <p:cTn id="41" presetID="10" presetClass="entr" presetSubtype="0" fill="hold"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2000"/>
                                        <p:tgtEl>
                                          <p:spTgt spid="3">
                                            <p:txEl>
                                              <p:pRg st="1" end="1"/>
                                            </p:txEl>
                                          </p:spTgt>
                                        </p:tgtEl>
                                      </p:cBhvr>
                                    </p:animEffect>
                                  </p:childTnLst>
                                </p:cTn>
                              </p:par>
                            </p:childTnLst>
                          </p:cTn>
                        </p:par>
                        <p:par>
                          <p:cTn id="44" fill="hold">
                            <p:stCondLst>
                              <p:cond delay="17000"/>
                            </p:stCondLst>
                            <p:childTnLst>
                              <p:par>
                                <p:cTn id="45" presetID="10" presetClass="entr" presetSubtype="0" fill="hold" nodeType="afterEffect">
                                  <p:stCondLst>
                                    <p:cond delay="30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CD049C-C705-403E-98AF-CB9CF72E0E98}"/>
              </a:ext>
            </a:extLst>
          </p:cNvPr>
          <p:cNvSpPr>
            <a:spLocks noGrp="1"/>
          </p:cNvSpPr>
          <p:nvPr>
            <p:ph type="title"/>
          </p:nvPr>
        </p:nvSpPr>
        <p:spPr>
          <a:xfrm>
            <a:off x="457199" y="0"/>
            <a:ext cx="8229600" cy="1143000"/>
          </a:xfrm>
        </p:spPr>
        <p:txBody>
          <a:bodyPr/>
          <a:lstStyle/>
          <a:p>
            <a:r>
              <a:rPr kumimoji="1" lang="ja-JP" altLang="en-US" dirty="0">
                <a:solidFill>
                  <a:srgbClr val="FFC000"/>
                </a:solidFill>
              </a:rPr>
              <a:t>シェルドンの文献</a:t>
            </a:r>
          </a:p>
        </p:txBody>
      </p:sp>
      <p:pic>
        <p:nvPicPr>
          <p:cNvPr id="7" name="コンテンツ プレースホルダー 6">
            <a:extLst>
              <a:ext uri="{FF2B5EF4-FFF2-40B4-BE49-F238E27FC236}">
                <a16:creationId xmlns:a16="http://schemas.microsoft.com/office/drawing/2014/main" id="{B7B19EE0-6423-489F-8BD5-6AA47DE50DCD}"/>
              </a:ext>
            </a:extLst>
          </p:cNvPr>
          <p:cNvPicPr>
            <a:picLocks noGrp="1" noChangeAspect="1"/>
          </p:cNvPicPr>
          <p:nvPr>
            <p:ph idx="1"/>
          </p:nvPr>
        </p:nvPicPr>
        <p:blipFill>
          <a:blip r:embed="rId3"/>
          <a:stretch>
            <a:fillRect/>
          </a:stretch>
        </p:blipFill>
        <p:spPr>
          <a:xfrm>
            <a:off x="0" y="2132856"/>
            <a:ext cx="9143999" cy="3672408"/>
          </a:xfrm>
          <a:prstGeom prst="rect">
            <a:avLst/>
          </a:prstGeom>
        </p:spPr>
      </p:pic>
      <p:pic>
        <p:nvPicPr>
          <p:cNvPr id="8" name="図 7">
            <a:extLst>
              <a:ext uri="{FF2B5EF4-FFF2-40B4-BE49-F238E27FC236}">
                <a16:creationId xmlns:a16="http://schemas.microsoft.com/office/drawing/2014/main" id="{B6DAE66A-8A54-45ED-9716-8DD02BD1AB87}"/>
              </a:ext>
            </a:extLst>
          </p:cNvPr>
          <p:cNvPicPr>
            <a:picLocks noChangeAspect="1"/>
          </p:cNvPicPr>
          <p:nvPr/>
        </p:nvPicPr>
        <p:blipFill>
          <a:blip r:embed="rId4"/>
          <a:stretch>
            <a:fillRect/>
          </a:stretch>
        </p:blipFill>
        <p:spPr>
          <a:xfrm>
            <a:off x="7882018" y="6504401"/>
            <a:ext cx="1261981" cy="353599"/>
          </a:xfrm>
          <a:prstGeom prst="rect">
            <a:avLst/>
          </a:prstGeom>
        </p:spPr>
      </p:pic>
    </p:spTree>
    <p:extLst>
      <p:ext uri="{BB962C8B-B14F-4D97-AF65-F5344CB8AC3E}">
        <p14:creationId xmlns:p14="http://schemas.microsoft.com/office/powerpoint/2010/main" val="211570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E14130-A2E9-46D9-BFAB-E5D561E1DBF8}"/>
              </a:ext>
            </a:extLst>
          </p:cNvPr>
          <p:cNvSpPr>
            <a:spLocks noGrp="1"/>
          </p:cNvSpPr>
          <p:nvPr>
            <p:ph type="title"/>
          </p:nvPr>
        </p:nvSpPr>
        <p:spPr>
          <a:xfrm>
            <a:off x="457200" y="0"/>
            <a:ext cx="8229600" cy="1143000"/>
          </a:xfrm>
        </p:spPr>
        <p:txBody>
          <a:bodyPr/>
          <a:lstStyle/>
          <a:p>
            <a:r>
              <a:rPr kumimoji="1" lang="ja-JP" altLang="en-US" dirty="0">
                <a:solidFill>
                  <a:srgbClr val="FFC000"/>
                </a:solidFill>
              </a:rPr>
              <a:t>ロータリー運動からの離脱</a:t>
            </a:r>
          </a:p>
        </p:txBody>
      </p:sp>
      <p:sp>
        <p:nvSpPr>
          <p:cNvPr id="3" name="コンテンツ プレースホルダー 2">
            <a:extLst>
              <a:ext uri="{FF2B5EF4-FFF2-40B4-BE49-F238E27FC236}">
                <a16:creationId xmlns:a16="http://schemas.microsoft.com/office/drawing/2014/main" id="{F665C7C5-7966-4A35-AEBE-A1766512093F}"/>
              </a:ext>
            </a:extLst>
          </p:cNvPr>
          <p:cNvSpPr>
            <a:spLocks noGrp="1"/>
          </p:cNvSpPr>
          <p:nvPr>
            <p:ph idx="1"/>
          </p:nvPr>
        </p:nvSpPr>
        <p:spPr>
          <a:xfrm>
            <a:off x="251520" y="1600200"/>
            <a:ext cx="8435280" cy="4898105"/>
          </a:xfrm>
        </p:spPr>
        <p:txBody>
          <a:bodyPr>
            <a:normAutofit lnSpcReduction="10000"/>
          </a:bodyPr>
          <a:lstStyle/>
          <a:p>
            <a:r>
              <a:rPr lang="ja-JP" altLang="en-US" sz="3600" dirty="0">
                <a:solidFill>
                  <a:schemeClr val="bg1"/>
                </a:solidFill>
              </a:rPr>
              <a:t>シェルドン経営学に基づくサービス理念は、ロータリアンに大きなメリットを与えた</a:t>
            </a:r>
            <a:endParaRPr lang="en-US" altLang="ja-JP" sz="3600" dirty="0">
              <a:solidFill>
                <a:schemeClr val="bg1"/>
              </a:solidFill>
            </a:endParaRPr>
          </a:p>
          <a:p>
            <a:endParaRPr lang="ja-JP" altLang="en-US" sz="3600" dirty="0">
              <a:solidFill>
                <a:schemeClr val="bg1"/>
              </a:solidFill>
            </a:endParaRPr>
          </a:p>
          <a:p>
            <a:r>
              <a:rPr lang="en-US" altLang="ja-JP" sz="3600" dirty="0">
                <a:solidFill>
                  <a:schemeClr val="bg1"/>
                </a:solidFill>
              </a:rPr>
              <a:t>Service above self </a:t>
            </a:r>
            <a:r>
              <a:rPr lang="ja-JP" altLang="en-US" sz="3600" dirty="0">
                <a:solidFill>
                  <a:schemeClr val="bg1"/>
                </a:solidFill>
              </a:rPr>
              <a:t>と同列に扱われた不満</a:t>
            </a:r>
          </a:p>
          <a:p>
            <a:r>
              <a:rPr lang="en-US" altLang="ja-JP" sz="3600" dirty="0">
                <a:solidFill>
                  <a:schemeClr val="bg1"/>
                </a:solidFill>
              </a:rPr>
              <a:t>1921</a:t>
            </a:r>
            <a:r>
              <a:rPr lang="ja-JP" altLang="en-US" sz="3600" dirty="0">
                <a:solidFill>
                  <a:schemeClr val="bg1"/>
                </a:solidFill>
              </a:rPr>
              <a:t>年の</a:t>
            </a:r>
            <a:r>
              <a:rPr lang="ja-JP" altLang="en-US" sz="3600" dirty="0">
                <a:solidFill>
                  <a:srgbClr val="FFFF00"/>
                </a:solidFill>
              </a:rPr>
              <a:t>「</a:t>
            </a:r>
            <a:r>
              <a:rPr lang="en-US" altLang="ja-JP" sz="3600" dirty="0">
                <a:solidFill>
                  <a:srgbClr val="FFFF00"/>
                </a:solidFill>
              </a:rPr>
              <a:t>Rotary philosophy </a:t>
            </a:r>
            <a:r>
              <a:rPr lang="ja-JP" altLang="en-US" sz="3600" dirty="0">
                <a:solidFill>
                  <a:srgbClr val="FFFF00"/>
                </a:solidFill>
              </a:rPr>
              <a:t>」</a:t>
            </a:r>
            <a:r>
              <a:rPr lang="ja-JP" altLang="en-US" sz="3600" dirty="0">
                <a:solidFill>
                  <a:schemeClr val="bg1"/>
                </a:solidFill>
              </a:rPr>
              <a:t>を最後にロータリーとの決別</a:t>
            </a:r>
          </a:p>
          <a:p>
            <a:r>
              <a:rPr lang="en-US" altLang="ja-JP" sz="3600" dirty="0">
                <a:solidFill>
                  <a:schemeClr val="bg1"/>
                </a:solidFill>
              </a:rPr>
              <a:t>1927</a:t>
            </a:r>
            <a:r>
              <a:rPr lang="ja-JP" altLang="en-US" sz="3600" dirty="0">
                <a:solidFill>
                  <a:schemeClr val="bg1"/>
                </a:solidFill>
              </a:rPr>
              <a:t>年 </a:t>
            </a:r>
            <a:r>
              <a:rPr lang="en-US" altLang="ja-JP" sz="3600" dirty="0">
                <a:solidFill>
                  <a:srgbClr val="FFFF00"/>
                </a:solidFill>
              </a:rPr>
              <a:t>Aims and Object Plan </a:t>
            </a:r>
            <a:r>
              <a:rPr lang="ja-JP" altLang="en-US" sz="3600" dirty="0">
                <a:solidFill>
                  <a:schemeClr val="bg1"/>
                </a:solidFill>
              </a:rPr>
              <a:t>による四大奉仕</a:t>
            </a:r>
          </a:p>
          <a:p>
            <a:endParaRPr lang="ja-JP" altLang="en-US" dirty="0">
              <a:solidFill>
                <a:schemeClr val="bg1"/>
              </a:solidFill>
            </a:endParaRPr>
          </a:p>
        </p:txBody>
      </p:sp>
      <p:pic>
        <p:nvPicPr>
          <p:cNvPr id="4" name="図 3">
            <a:extLst>
              <a:ext uri="{FF2B5EF4-FFF2-40B4-BE49-F238E27FC236}">
                <a16:creationId xmlns:a16="http://schemas.microsoft.com/office/drawing/2014/main" id="{EDA4E507-1879-4A48-9FE0-58E84B5B8063}"/>
              </a:ext>
            </a:extLst>
          </p:cNvPr>
          <p:cNvPicPr>
            <a:picLocks noChangeAspect="1"/>
          </p:cNvPicPr>
          <p:nvPr/>
        </p:nvPicPr>
        <p:blipFill>
          <a:blip r:embed="rId3"/>
          <a:stretch>
            <a:fillRect/>
          </a:stretch>
        </p:blipFill>
        <p:spPr>
          <a:xfrm>
            <a:off x="7861560" y="6498305"/>
            <a:ext cx="1261981" cy="359695"/>
          </a:xfrm>
          <a:prstGeom prst="rect">
            <a:avLst/>
          </a:prstGeom>
        </p:spPr>
      </p:pic>
    </p:spTree>
    <p:extLst>
      <p:ext uri="{BB962C8B-B14F-4D97-AF65-F5344CB8AC3E}">
        <p14:creationId xmlns:p14="http://schemas.microsoft.com/office/powerpoint/2010/main" val="18598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8A39-7D17-4CC1-B970-6CE2406A3A8B}"/>
              </a:ext>
            </a:extLst>
          </p:cNvPr>
          <p:cNvSpPr>
            <a:spLocks noGrp="1"/>
          </p:cNvSpPr>
          <p:nvPr>
            <p:ph type="title"/>
          </p:nvPr>
        </p:nvSpPr>
        <p:spPr>
          <a:xfrm>
            <a:off x="457200" y="17580"/>
            <a:ext cx="8229600" cy="1143000"/>
          </a:xfrm>
        </p:spPr>
        <p:txBody>
          <a:bodyPr>
            <a:normAutofit/>
          </a:bodyPr>
          <a:lstStyle/>
          <a:p>
            <a:r>
              <a:rPr lang="en-US" altLang="ja-JP" dirty="0">
                <a:solidFill>
                  <a:srgbClr val="FFC000"/>
                </a:solidFill>
              </a:rPr>
              <a:t>Service and  Conservation</a:t>
            </a:r>
            <a:endParaRPr kumimoji="1" lang="ja-JP" altLang="en-US" dirty="0">
              <a:solidFill>
                <a:srgbClr val="FFC000"/>
              </a:solidFill>
            </a:endParaRPr>
          </a:p>
        </p:txBody>
      </p:sp>
      <p:pic>
        <p:nvPicPr>
          <p:cNvPr id="4" name="コンテンツ プレースホルダー 3">
            <a:extLst>
              <a:ext uri="{FF2B5EF4-FFF2-40B4-BE49-F238E27FC236}">
                <a16:creationId xmlns:a16="http://schemas.microsoft.com/office/drawing/2014/main" id="{86847204-5531-42A6-8938-AEA54A7C3350}"/>
              </a:ext>
            </a:extLst>
          </p:cNvPr>
          <p:cNvPicPr>
            <a:picLocks noGrp="1" noChangeAspect="1"/>
          </p:cNvPicPr>
          <p:nvPr>
            <p:ph idx="1"/>
          </p:nvPr>
        </p:nvPicPr>
        <p:blipFill>
          <a:blip r:embed="rId3"/>
          <a:stretch>
            <a:fillRect/>
          </a:stretch>
        </p:blipFill>
        <p:spPr>
          <a:xfrm>
            <a:off x="2843808" y="1417638"/>
            <a:ext cx="3001119" cy="5335323"/>
          </a:xfrm>
          <a:prstGeom prst="rect">
            <a:avLst/>
          </a:prstGeom>
        </p:spPr>
      </p:pic>
      <p:pic>
        <p:nvPicPr>
          <p:cNvPr id="3" name="図 2">
            <a:extLst>
              <a:ext uri="{FF2B5EF4-FFF2-40B4-BE49-F238E27FC236}">
                <a16:creationId xmlns:a16="http://schemas.microsoft.com/office/drawing/2014/main" id="{D70B627C-7CE8-478E-8E2E-1E7230005C79}"/>
              </a:ext>
            </a:extLst>
          </p:cNvPr>
          <p:cNvPicPr>
            <a:picLocks noChangeAspect="1"/>
          </p:cNvPicPr>
          <p:nvPr/>
        </p:nvPicPr>
        <p:blipFill>
          <a:blip r:embed="rId4"/>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100129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49364971-D494-4F18-BA94-5AB3BD69A75A}"/>
              </a:ext>
            </a:extLst>
          </p:cNvPr>
          <p:cNvPicPr>
            <a:picLocks noGrp="1" noChangeAspect="1"/>
          </p:cNvPicPr>
          <p:nvPr>
            <p:ph idx="1"/>
          </p:nvPr>
        </p:nvPicPr>
        <p:blipFill>
          <a:blip r:embed="rId3"/>
          <a:stretch>
            <a:fillRect/>
          </a:stretch>
        </p:blipFill>
        <p:spPr>
          <a:xfrm>
            <a:off x="457201" y="553804"/>
            <a:ext cx="5050904" cy="5600959"/>
          </a:xfrm>
          <a:prstGeom prst="rect">
            <a:avLst/>
          </a:prstGeom>
        </p:spPr>
      </p:pic>
      <p:pic>
        <p:nvPicPr>
          <p:cNvPr id="5" name="図 4">
            <a:extLst>
              <a:ext uri="{FF2B5EF4-FFF2-40B4-BE49-F238E27FC236}">
                <a16:creationId xmlns:a16="http://schemas.microsoft.com/office/drawing/2014/main" id="{19A0AB88-8CF6-41F4-9C13-BA502A4E101E}"/>
              </a:ext>
            </a:extLst>
          </p:cNvPr>
          <p:cNvPicPr>
            <a:picLocks noChangeAspect="1"/>
          </p:cNvPicPr>
          <p:nvPr/>
        </p:nvPicPr>
        <p:blipFill>
          <a:blip r:embed="rId4"/>
          <a:stretch>
            <a:fillRect/>
          </a:stretch>
        </p:blipFill>
        <p:spPr>
          <a:xfrm>
            <a:off x="5830675" y="553804"/>
            <a:ext cx="2783835" cy="2662974"/>
          </a:xfrm>
          <a:prstGeom prst="rect">
            <a:avLst/>
          </a:prstGeom>
        </p:spPr>
      </p:pic>
      <p:pic>
        <p:nvPicPr>
          <p:cNvPr id="6" name="図 5">
            <a:extLst>
              <a:ext uri="{FF2B5EF4-FFF2-40B4-BE49-F238E27FC236}">
                <a16:creationId xmlns:a16="http://schemas.microsoft.com/office/drawing/2014/main" id="{E9C14CAA-5191-4B47-AF13-A3273A3FF979}"/>
              </a:ext>
            </a:extLst>
          </p:cNvPr>
          <p:cNvPicPr>
            <a:picLocks noChangeAspect="1"/>
          </p:cNvPicPr>
          <p:nvPr/>
        </p:nvPicPr>
        <p:blipFill>
          <a:blip r:embed="rId5"/>
          <a:stretch>
            <a:fillRect/>
          </a:stretch>
        </p:blipFill>
        <p:spPr>
          <a:xfrm>
            <a:off x="5508106" y="4437112"/>
            <a:ext cx="3528390" cy="2083108"/>
          </a:xfrm>
          <a:prstGeom prst="rect">
            <a:avLst/>
          </a:prstGeom>
        </p:spPr>
      </p:pic>
      <p:sp>
        <p:nvSpPr>
          <p:cNvPr id="7" name="テキスト ボックス 6">
            <a:extLst>
              <a:ext uri="{FF2B5EF4-FFF2-40B4-BE49-F238E27FC236}">
                <a16:creationId xmlns:a16="http://schemas.microsoft.com/office/drawing/2014/main" id="{9C1B2AC1-37E4-4E60-98DB-0A99BDF3B4C8}"/>
              </a:ext>
            </a:extLst>
          </p:cNvPr>
          <p:cNvSpPr txBox="1"/>
          <p:nvPr/>
        </p:nvSpPr>
        <p:spPr>
          <a:xfrm>
            <a:off x="6084168" y="3789040"/>
            <a:ext cx="2448272" cy="707886"/>
          </a:xfrm>
          <a:prstGeom prst="rect">
            <a:avLst/>
          </a:prstGeom>
          <a:noFill/>
        </p:spPr>
        <p:txBody>
          <a:bodyPr wrap="square" rtlCol="0">
            <a:spAutoFit/>
          </a:bodyPr>
          <a:lstStyle/>
          <a:p>
            <a:pPr algn="ctr"/>
            <a:r>
              <a:rPr kumimoji="1" lang="ja-JP" altLang="en-US" sz="4000" dirty="0">
                <a:solidFill>
                  <a:schemeClr val="bg1"/>
                </a:solidFill>
              </a:rPr>
              <a:t>ＡＲＥＡ</a:t>
            </a:r>
          </a:p>
        </p:txBody>
      </p:sp>
      <p:sp>
        <p:nvSpPr>
          <p:cNvPr id="8" name="矢印: 左 7">
            <a:extLst>
              <a:ext uri="{FF2B5EF4-FFF2-40B4-BE49-F238E27FC236}">
                <a16:creationId xmlns:a16="http://schemas.microsoft.com/office/drawing/2014/main" id="{0C7BB4F2-58D4-469D-8B73-957073BE1778}"/>
              </a:ext>
            </a:extLst>
          </p:cNvPr>
          <p:cNvSpPr/>
          <p:nvPr/>
        </p:nvSpPr>
        <p:spPr>
          <a:xfrm rot="506002">
            <a:off x="3473815" y="1114298"/>
            <a:ext cx="2271475"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79AFCDD7-09B2-40BF-BDA9-F5E6B866C6FF}"/>
              </a:ext>
            </a:extLst>
          </p:cNvPr>
          <p:cNvPicPr>
            <a:picLocks noChangeAspect="1"/>
          </p:cNvPicPr>
          <p:nvPr/>
        </p:nvPicPr>
        <p:blipFill>
          <a:blip r:embed="rId6"/>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73921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5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ppt_x"/>
                                          </p:val>
                                        </p:tav>
                                        <p:tav tm="100000">
                                          <p:val>
                                            <p:strVal val="#ppt_x"/>
                                          </p:val>
                                        </p:tav>
                                      </p:tavLst>
                                    </p:anim>
                                    <p:anim calcmode="lin" valueType="num">
                                      <p:cBhvr additive="base">
                                        <p:cTn id="2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0FD0D-82D1-40F6-84C4-0D193175EE4F}"/>
              </a:ext>
            </a:extLst>
          </p:cNvPr>
          <p:cNvSpPr>
            <a:spLocks noGrp="1"/>
          </p:cNvSpPr>
          <p:nvPr>
            <p:ph type="title"/>
          </p:nvPr>
        </p:nvSpPr>
        <p:spPr>
          <a:xfrm>
            <a:off x="457200" y="31714"/>
            <a:ext cx="8229600" cy="1143000"/>
          </a:xfrm>
        </p:spPr>
        <p:txBody>
          <a:bodyPr/>
          <a:lstStyle/>
          <a:p>
            <a:r>
              <a:rPr kumimoji="1" lang="ja-JP" altLang="en-US" dirty="0">
                <a:solidFill>
                  <a:srgbClr val="FFC000"/>
                </a:solidFill>
              </a:rPr>
              <a:t>修正資本主義</a:t>
            </a:r>
          </a:p>
        </p:txBody>
      </p:sp>
      <p:pic>
        <p:nvPicPr>
          <p:cNvPr id="4" name="コンテンツ プレースホルダー 3">
            <a:extLst>
              <a:ext uri="{FF2B5EF4-FFF2-40B4-BE49-F238E27FC236}">
                <a16:creationId xmlns:a16="http://schemas.microsoft.com/office/drawing/2014/main" id="{3F0B2F84-D963-468E-A88D-5D2D7BE12604}"/>
              </a:ext>
            </a:extLst>
          </p:cNvPr>
          <p:cNvPicPr>
            <a:picLocks noGrp="1" noChangeAspect="1"/>
          </p:cNvPicPr>
          <p:nvPr>
            <p:ph idx="1"/>
          </p:nvPr>
        </p:nvPicPr>
        <p:blipFill>
          <a:blip r:embed="rId3"/>
          <a:stretch>
            <a:fillRect/>
          </a:stretch>
        </p:blipFill>
        <p:spPr>
          <a:xfrm>
            <a:off x="5127940" y="1916832"/>
            <a:ext cx="3945019" cy="4909454"/>
          </a:xfrm>
          <a:prstGeom prst="rect">
            <a:avLst/>
          </a:prstGeom>
        </p:spPr>
      </p:pic>
      <p:pic>
        <p:nvPicPr>
          <p:cNvPr id="5" name="図 4">
            <a:extLst>
              <a:ext uri="{FF2B5EF4-FFF2-40B4-BE49-F238E27FC236}">
                <a16:creationId xmlns:a16="http://schemas.microsoft.com/office/drawing/2014/main" id="{DFA2034B-1330-4BC4-A399-5BAA6501ECDB}"/>
              </a:ext>
            </a:extLst>
          </p:cNvPr>
          <p:cNvPicPr>
            <a:picLocks noChangeAspect="1"/>
          </p:cNvPicPr>
          <p:nvPr/>
        </p:nvPicPr>
        <p:blipFill>
          <a:blip r:embed="rId4"/>
          <a:stretch>
            <a:fillRect/>
          </a:stretch>
        </p:blipFill>
        <p:spPr>
          <a:xfrm>
            <a:off x="5950170" y="5661248"/>
            <a:ext cx="2932576" cy="963251"/>
          </a:xfrm>
          <a:prstGeom prst="rect">
            <a:avLst/>
          </a:prstGeom>
        </p:spPr>
      </p:pic>
      <p:pic>
        <p:nvPicPr>
          <p:cNvPr id="7" name="図 6" descr="屋外, 建物, 人, 写真 が含まれている画像&#10;&#10;非常に高い精度で生成された説明">
            <a:extLst>
              <a:ext uri="{FF2B5EF4-FFF2-40B4-BE49-F238E27FC236}">
                <a16:creationId xmlns:a16="http://schemas.microsoft.com/office/drawing/2014/main" id="{96A8B332-47EA-4803-A48F-C993CF10CC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087" y="1412776"/>
            <a:ext cx="5052853" cy="3783324"/>
          </a:xfrm>
          <a:prstGeom prst="rect">
            <a:avLst/>
          </a:prstGeom>
        </p:spPr>
      </p:pic>
      <p:sp>
        <p:nvSpPr>
          <p:cNvPr id="9" name="正方形/長方形 8">
            <a:extLst>
              <a:ext uri="{FF2B5EF4-FFF2-40B4-BE49-F238E27FC236}">
                <a16:creationId xmlns:a16="http://schemas.microsoft.com/office/drawing/2014/main" id="{64D7EAB7-7D06-4B95-B1E4-E5D3F92AEAD2}"/>
              </a:ext>
            </a:extLst>
          </p:cNvPr>
          <p:cNvSpPr/>
          <p:nvPr/>
        </p:nvSpPr>
        <p:spPr>
          <a:xfrm>
            <a:off x="75087" y="5085184"/>
            <a:ext cx="5052853" cy="17411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E9D5120-173A-4894-A295-2C3FD3E74D19}"/>
              </a:ext>
            </a:extLst>
          </p:cNvPr>
          <p:cNvSpPr txBox="1"/>
          <p:nvPr/>
        </p:nvSpPr>
        <p:spPr>
          <a:xfrm>
            <a:off x="261254" y="5236459"/>
            <a:ext cx="4680520" cy="1477328"/>
          </a:xfrm>
          <a:prstGeom prst="rect">
            <a:avLst/>
          </a:prstGeom>
          <a:noFill/>
        </p:spPr>
        <p:txBody>
          <a:bodyPr wrap="square" rtlCol="0">
            <a:spAutoFit/>
          </a:bodyPr>
          <a:lstStyle/>
          <a:p>
            <a:pPr algn="ctr"/>
            <a:r>
              <a:rPr kumimoji="1" lang="ja-JP" altLang="en-US" sz="3600" b="1" dirty="0">
                <a:solidFill>
                  <a:srgbClr val="FF0000"/>
                </a:solidFill>
              </a:rPr>
              <a:t>世界大恐慌</a:t>
            </a:r>
          </a:p>
          <a:p>
            <a:pPr algn="ctr"/>
            <a:endParaRPr lang="ja-JP" altLang="en-US" b="1" dirty="0"/>
          </a:p>
          <a:p>
            <a:pPr algn="ctr"/>
            <a:r>
              <a:rPr kumimoji="1" lang="ja-JP" altLang="en-US" sz="3600" b="1" dirty="0"/>
              <a:t>ニューディール政策</a:t>
            </a:r>
          </a:p>
        </p:txBody>
      </p:sp>
      <p:pic>
        <p:nvPicPr>
          <p:cNvPr id="3" name="図 2">
            <a:extLst>
              <a:ext uri="{FF2B5EF4-FFF2-40B4-BE49-F238E27FC236}">
                <a16:creationId xmlns:a16="http://schemas.microsoft.com/office/drawing/2014/main" id="{F0359B65-9A46-4DF6-95B6-99E524142D33}"/>
              </a:ext>
            </a:extLst>
          </p:cNvPr>
          <p:cNvPicPr>
            <a:picLocks noChangeAspect="1"/>
          </p:cNvPicPr>
          <p:nvPr/>
        </p:nvPicPr>
        <p:blipFill>
          <a:blip r:embed="rId7"/>
          <a:stretch>
            <a:fillRect/>
          </a:stretch>
        </p:blipFill>
        <p:spPr>
          <a:xfrm>
            <a:off x="7906084" y="6498305"/>
            <a:ext cx="1261981" cy="359695"/>
          </a:xfrm>
          <a:prstGeom prst="rect">
            <a:avLst/>
          </a:prstGeom>
        </p:spPr>
      </p:pic>
    </p:spTree>
    <p:extLst>
      <p:ext uri="{BB962C8B-B14F-4D97-AF65-F5344CB8AC3E}">
        <p14:creationId xmlns:p14="http://schemas.microsoft.com/office/powerpoint/2010/main" val="13353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75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75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175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250" fill="hold"/>
                                        <p:tgtEl>
                                          <p:spTgt spid="9"/>
                                        </p:tgtEl>
                                        <p:attrNameLst>
                                          <p:attrName>ppt_x</p:attrName>
                                        </p:attrNameLst>
                                      </p:cBhvr>
                                      <p:tavLst>
                                        <p:tav tm="0">
                                          <p:val>
                                            <p:strVal val="#ppt_x"/>
                                          </p:val>
                                        </p:tav>
                                        <p:tav tm="100000">
                                          <p:val>
                                            <p:strVal val="#ppt_x"/>
                                          </p:val>
                                        </p:tav>
                                      </p:tavLst>
                                    </p:anim>
                                    <p:anim calcmode="lin" valueType="num">
                                      <p:cBhvr additive="base">
                                        <p:cTn id="23" dur="1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3250"/>
                            </p:stCondLst>
                            <p:childTnLst>
                              <p:par>
                                <p:cTn id="25" presetID="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FEB9B6B-4670-4213-BBB0-CAC4A1548E53}"/>
              </a:ext>
            </a:extLst>
          </p:cNvPr>
          <p:cNvPicPr>
            <a:picLocks noChangeAspect="1"/>
          </p:cNvPicPr>
          <p:nvPr/>
        </p:nvPicPr>
        <p:blipFill>
          <a:blip r:embed="rId3"/>
          <a:stretch>
            <a:fillRect/>
          </a:stretch>
        </p:blipFill>
        <p:spPr>
          <a:xfrm>
            <a:off x="0" y="304949"/>
            <a:ext cx="9143999" cy="3625136"/>
          </a:xfrm>
          <a:prstGeom prst="rect">
            <a:avLst/>
          </a:prstGeom>
        </p:spPr>
      </p:pic>
      <p:pic>
        <p:nvPicPr>
          <p:cNvPr id="5" name="図 4">
            <a:extLst>
              <a:ext uri="{FF2B5EF4-FFF2-40B4-BE49-F238E27FC236}">
                <a16:creationId xmlns:a16="http://schemas.microsoft.com/office/drawing/2014/main" id="{0BE08B51-0E0E-448C-B99D-BA021960D0A6}"/>
              </a:ext>
            </a:extLst>
          </p:cNvPr>
          <p:cNvPicPr>
            <a:picLocks noChangeAspect="1"/>
          </p:cNvPicPr>
          <p:nvPr/>
        </p:nvPicPr>
        <p:blipFill>
          <a:blip r:embed="rId4"/>
          <a:stretch>
            <a:fillRect/>
          </a:stretch>
        </p:blipFill>
        <p:spPr>
          <a:xfrm>
            <a:off x="1" y="3488771"/>
            <a:ext cx="9143999" cy="3369229"/>
          </a:xfrm>
          <a:prstGeom prst="rect">
            <a:avLst/>
          </a:prstGeom>
        </p:spPr>
      </p:pic>
      <p:pic>
        <p:nvPicPr>
          <p:cNvPr id="2" name="図 1">
            <a:extLst>
              <a:ext uri="{FF2B5EF4-FFF2-40B4-BE49-F238E27FC236}">
                <a16:creationId xmlns:a16="http://schemas.microsoft.com/office/drawing/2014/main" id="{C3A6AA8D-6BBD-4EF2-82ED-6AEC7A7211C0}"/>
              </a:ext>
            </a:extLst>
          </p:cNvPr>
          <p:cNvPicPr>
            <a:picLocks noChangeAspect="1"/>
          </p:cNvPicPr>
          <p:nvPr/>
        </p:nvPicPr>
        <p:blipFill>
          <a:blip r:embed="rId5"/>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42384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08A26-802E-4EA6-8228-BFE7EA1411B9}"/>
              </a:ext>
            </a:extLst>
          </p:cNvPr>
          <p:cNvSpPr>
            <a:spLocks noGrp="1"/>
          </p:cNvSpPr>
          <p:nvPr>
            <p:ph type="title"/>
          </p:nvPr>
        </p:nvSpPr>
        <p:spPr>
          <a:xfrm>
            <a:off x="539552" y="-2894"/>
            <a:ext cx="8229600" cy="1143000"/>
          </a:xfrm>
        </p:spPr>
        <p:txBody>
          <a:bodyPr/>
          <a:lstStyle/>
          <a:p>
            <a:r>
              <a:rPr kumimoji="1" lang="ja-JP" altLang="en-US" dirty="0">
                <a:solidFill>
                  <a:srgbClr val="FFC000"/>
                </a:solidFill>
              </a:rPr>
              <a:t>現在の資本主義</a:t>
            </a:r>
          </a:p>
        </p:txBody>
      </p:sp>
      <p:sp>
        <p:nvSpPr>
          <p:cNvPr id="7" name="コンテンツ プレースホルダー 6">
            <a:extLst>
              <a:ext uri="{FF2B5EF4-FFF2-40B4-BE49-F238E27FC236}">
                <a16:creationId xmlns:a16="http://schemas.microsoft.com/office/drawing/2014/main" id="{A4A7C57A-7ECD-4545-9580-1DA50051F44A}"/>
              </a:ext>
            </a:extLst>
          </p:cNvPr>
          <p:cNvSpPr>
            <a:spLocks noGrp="1"/>
          </p:cNvSpPr>
          <p:nvPr>
            <p:ph idx="1"/>
          </p:nvPr>
        </p:nvSpPr>
        <p:spPr>
          <a:xfrm>
            <a:off x="312887" y="1484784"/>
            <a:ext cx="8229600" cy="4525963"/>
          </a:xfrm>
        </p:spPr>
        <p:txBody>
          <a:bodyPr>
            <a:normAutofit fontScale="92500" lnSpcReduction="10000"/>
          </a:bodyPr>
          <a:lstStyle/>
          <a:p>
            <a:r>
              <a:rPr lang="ja-JP" altLang="en-US" sz="4000" b="1" dirty="0">
                <a:ln w="9525">
                  <a:solidFill>
                    <a:schemeClr val="bg1"/>
                  </a:solidFill>
                  <a:prstDash val="solid"/>
                </a:ln>
                <a:solidFill>
                  <a:srgbClr val="00B050"/>
                </a:solidFill>
                <a:effectLst>
                  <a:outerShdw blurRad="12700" dist="38100" dir="2700000" algn="tl" rotWithShape="0">
                    <a:schemeClr val="bg1">
                      <a:lumMod val="50000"/>
                    </a:schemeClr>
                  </a:outerShdw>
                </a:effectLst>
              </a:rPr>
              <a:t>ライン型資本主義</a:t>
            </a:r>
          </a:p>
          <a:p>
            <a:pPr marL="0" indent="0">
              <a:buNone/>
            </a:pPr>
            <a:r>
              <a:rPr lang="ja-JP" altLang="en-US" dirty="0">
                <a:solidFill>
                  <a:schemeClr val="bg1"/>
                </a:solidFill>
              </a:rPr>
              <a:t>　　</a:t>
            </a:r>
            <a:r>
              <a:rPr lang="ja-JP" altLang="en-US" sz="3900" dirty="0">
                <a:solidFill>
                  <a:schemeClr val="bg1"/>
                </a:solidFill>
              </a:rPr>
              <a:t>修正資本主義　ヨーロッパ型資本主義</a:t>
            </a:r>
          </a:p>
          <a:p>
            <a:pPr marL="0" indent="0">
              <a:buNone/>
            </a:pPr>
            <a:r>
              <a:rPr lang="ja-JP" altLang="en-US" sz="3900" dirty="0">
                <a:solidFill>
                  <a:schemeClr val="bg1"/>
                </a:solidFill>
              </a:rPr>
              <a:t>　　　ドイツ、フランス、北欧三国、</a:t>
            </a:r>
            <a:r>
              <a:rPr lang="en-US" altLang="ja-JP" sz="3900" dirty="0">
                <a:solidFill>
                  <a:schemeClr val="bg1"/>
                </a:solidFill>
              </a:rPr>
              <a:t>EU</a:t>
            </a:r>
            <a:r>
              <a:rPr lang="ja-JP" altLang="en-US" sz="3900" dirty="0">
                <a:solidFill>
                  <a:schemeClr val="bg1"/>
                </a:solidFill>
              </a:rPr>
              <a:t>諸国</a:t>
            </a:r>
          </a:p>
          <a:p>
            <a:pPr marL="0" indent="0">
              <a:buNone/>
            </a:pPr>
            <a:r>
              <a:rPr lang="ja-JP" altLang="en-US" sz="3900" dirty="0">
                <a:solidFill>
                  <a:schemeClr val="bg1"/>
                </a:solidFill>
              </a:rPr>
              <a:t>　　　日本</a:t>
            </a:r>
            <a:endParaRPr lang="ja-JP" altLang="en-US" dirty="0">
              <a:solidFill>
                <a:schemeClr val="bg1"/>
              </a:solidFill>
            </a:endParaRPr>
          </a:p>
          <a:p>
            <a:r>
              <a:rPr lang="ja-JP" altLang="en-US" sz="4000" b="1" dirty="0">
                <a:ln w="6600">
                  <a:solidFill>
                    <a:schemeClr val="accent2"/>
                  </a:solidFill>
                  <a:prstDash val="solid"/>
                </a:ln>
                <a:solidFill>
                  <a:srgbClr val="FF0000"/>
                </a:solidFill>
                <a:effectLst>
                  <a:outerShdw dist="38100" dir="2700000" algn="tl" rotWithShape="0">
                    <a:schemeClr val="accent2"/>
                  </a:outerShdw>
                </a:effectLst>
              </a:rPr>
              <a:t>アングロサクソン型資本主義</a:t>
            </a:r>
          </a:p>
          <a:p>
            <a:pPr marL="0" indent="0">
              <a:buNone/>
            </a:pPr>
            <a:r>
              <a:rPr lang="ja-JP" altLang="en-US" dirty="0">
                <a:solidFill>
                  <a:schemeClr val="bg1"/>
                </a:solidFill>
              </a:rPr>
              <a:t>　　</a:t>
            </a:r>
            <a:r>
              <a:rPr lang="ja-JP" altLang="en-US" sz="3900" dirty="0">
                <a:solidFill>
                  <a:schemeClr val="bg1"/>
                </a:solidFill>
              </a:rPr>
              <a:t>新資本主義　新自由主義</a:t>
            </a:r>
          </a:p>
          <a:p>
            <a:pPr marL="0" indent="0">
              <a:buNone/>
            </a:pPr>
            <a:r>
              <a:rPr lang="ja-JP" altLang="en-US" sz="3900" dirty="0">
                <a:solidFill>
                  <a:schemeClr val="bg1"/>
                </a:solidFill>
              </a:rPr>
              <a:t>　　　アメリカ、イギリス</a:t>
            </a:r>
          </a:p>
          <a:p>
            <a:pPr marL="0" indent="0">
              <a:buNone/>
            </a:pPr>
            <a:endParaRPr lang="ja-JP" altLang="en-US" sz="3900" dirty="0">
              <a:solidFill>
                <a:schemeClr val="bg1"/>
              </a:solidFill>
            </a:endParaRPr>
          </a:p>
        </p:txBody>
      </p:sp>
      <p:pic>
        <p:nvPicPr>
          <p:cNvPr id="3" name="図 2">
            <a:extLst>
              <a:ext uri="{FF2B5EF4-FFF2-40B4-BE49-F238E27FC236}">
                <a16:creationId xmlns:a16="http://schemas.microsoft.com/office/drawing/2014/main" id="{E13EC6BE-5327-4CA0-BF22-0F42258A942F}"/>
              </a:ext>
            </a:extLst>
          </p:cNvPr>
          <p:cNvPicPr>
            <a:picLocks noChangeAspect="1"/>
          </p:cNvPicPr>
          <p:nvPr/>
        </p:nvPicPr>
        <p:blipFill>
          <a:blip r:embed="rId3"/>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19798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8E2771-8BE4-42B9-93DF-45C97189FE91}"/>
              </a:ext>
            </a:extLst>
          </p:cNvPr>
          <p:cNvSpPr>
            <a:spLocks noGrp="1"/>
          </p:cNvSpPr>
          <p:nvPr>
            <p:ph type="title"/>
          </p:nvPr>
        </p:nvSpPr>
        <p:spPr>
          <a:xfrm>
            <a:off x="457200" y="0"/>
            <a:ext cx="8229600" cy="1143000"/>
          </a:xfrm>
        </p:spPr>
        <p:txBody>
          <a:bodyPr/>
          <a:lstStyle/>
          <a:p>
            <a:r>
              <a:rPr kumimoji="1" lang="ja-JP" altLang="en-US" dirty="0">
                <a:solidFill>
                  <a:srgbClr val="FFC000"/>
                </a:solidFill>
              </a:rPr>
              <a:t>アメリカの政治的傾向</a:t>
            </a:r>
          </a:p>
        </p:txBody>
      </p:sp>
      <p:pic>
        <p:nvPicPr>
          <p:cNvPr id="5" name="コンテンツ プレースホルダー 3">
            <a:extLst>
              <a:ext uri="{FF2B5EF4-FFF2-40B4-BE49-F238E27FC236}">
                <a16:creationId xmlns:a16="http://schemas.microsoft.com/office/drawing/2014/main" id="{05A1AC58-A296-4119-87F5-BC905722B9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008" y="902284"/>
            <a:ext cx="2376612" cy="2016224"/>
          </a:xfrm>
          <a:prstGeom prst="rect">
            <a:avLst/>
          </a:prstGeom>
        </p:spPr>
      </p:pic>
      <p:pic>
        <p:nvPicPr>
          <p:cNvPr id="6" name="図 5">
            <a:extLst>
              <a:ext uri="{FF2B5EF4-FFF2-40B4-BE49-F238E27FC236}">
                <a16:creationId xmlns:a16="http://schemas.microsoft.com/office/drawing/2014/main" id="{D5ECF3DC-EB2F-4980-A438-DE8B88EE0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508" y="836712"/>
            <a:ext cx="2412773" cy="2147368"/>
          </a:xfrm>
          <a:prstGeom prst="rect">
            <a:avLst/>
          </a:prstGeom>
        </p:spPr>
      </p:pic>
      <p:sp>
        <p:nvSpPr>
          <p:cNvPr id="7" name="テキスト ボックス 5">
            <a:extLst>
              <a:ext uri="{FF2B5EF4-FFF2-40B4-BE49-F238E27FC236}">
                <a16:creationId xmlns:a16="http://schemas.microsoft.com/office/drawing/2014/main" id="{DBC28BFC-853B-4393-A46C-74703775624F}"/>
              </a:ext>
            </a:extLst>
          </p:cNvPr>
          <p:cNvSpPr txBox="1"/>
          <p:nvPr/>
        </p:nvSpPr>
        <p:spPr>
          <a:xfrm>
            <a:off x="591012" y="2915557"/>
            <a:ext cx="2400608" cy="646331"/>
          </a:xfrm>
          <a:prstGeom prst="rect">
            <a:avLst/>
          </a:prstGeom>
          <a:solidFill>
            <a:schemeClr val="bg1"/>
          </a:solidFill>
          <a:ln>
            <a:solidFill>
              <a:srgbClr val="FF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3600" dirty="0">
                <a:solidFill>
                  <a:prstClr val="black"/>
                </a:solidFill>
              </a:rPr>
              <a:t>共和党</a:t>
            </a:r>
          </a:p>
        </p:txBody>
      </p:sp>
      <p:sp>
        <p:nvSpPr>
          <p:cNvPr id="8" name="テキスト ボックス 6">
            <a:extLst>
              <a:ext uri="{FF2B5EF4-FFF2-40B4-BE49-F238E27FC236}">
                <a16:creationId xmlns:a16="http://schemas.microsoft.com/office/drawing/2014/main" id="{987C6A86-CB82-4101-BED1-E639CB06A098}"/>
              </a:ext>
            </a:extLst>
          </p:cNvPr>
          <p:cNvSpPr txBox="1"/>
          <p:nvPr/>
        </p:nvSpPr>
        <p:spPr>
          <a:xfrm>
            <a:off x="5837758" y="2984080"/>
            <a:ext cx="2448272" cy="646331"/>
          </a:xfrm>
          <a:prstGeom prst="rect">
            <a:avLst/>
          </a:prstGeom>
          <a:solidFill>
            <a:schemeClr val="bg1"/>
          </a:solidFill>
          <a:ln>
            <a:solidFill>
              <a:srgbClr val="FF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3600" dirty="0">
                <a:solidFill>
                  <a:prstClr val="black"/>
                </a:solidFill>
              </a:rPr>
              <a:t>民主党</a:t>
            </a:r>
          </a:p>
        </p:txBody>
      </p:sp>
      <p:sp>
        <p:nvSpPr>
          <p:cNvPr id="9" name="テキスト ボックス 8">
            <a:extLst>
              <a:ext uri="{FF2B5EF4-FFF2-40B4-BE49-F238E27FC236}">
                <a16:creationId xmlns:a16="http://schemas.microsoft.com/office/drawing/2014/main" id="{B8810FDF-DA00-4E32-8002-6055880F3076}"/>
              </a:ext>
            </a:extLst>
          </p:cNvPr>
          <p:cNvSpPr txBox="1"/>
          <p:nvPr/>
        </p:nvSpPr>
        <p:spPr>
          <a:xfrm>
            <a:off x="409278" y="3630411"/>
            <a:ext cx="8363272" cy="1200329"/>
          </a:xfrm>
          <a:prstGeom prst="rect">
            <a:avLst/>
          </a:prstGeom>
          <a:noFill/>
        </p:spPr>
        <p:txBody>
          <a:bodyPr wrap="square" rtlCol="0">
            <a:spAutoFit/>
          </a:bodyPr>
          <a:lstStyle/>
          <a:p>
            <a:r>
              <a:rPr kumimoji="1" lang="ja-JP" altLang="en-US" sz="3200" dirty="0">
                <a:solidFill>
                  <a:schemeClr val="bg1"/>
                </a:solidFill>
              </a:rPr>
              <a:t>　　</a:t>
            </a:r>
            <a:r>
              <a:rPr lang="ja-JP" altLang="en-US" sz="3600" dirty="0">
                <a:solidFill>
                  <a:schemeClr val="bg1"/>
                </a:solidFill>
              </a:rPr>
              <a:t>ロータリアンの支持率　</a:t>
            </a:r>
            <a:r>
              <a:rPr lang="en-US" altLang="ja-JP" sz="3600" dirty="0">
                <a:solidFill>
                  <a:schemeClr val="bg1"/>
                </a:solidFill>
              </a:rPr>
              <a:t>1934</a:t>
            </a:r>
            <a:r>
              <a:rPr lang="ja-JP" altLang="en-US" sz="3600" dirty="0">
                <a:solidFill>
                  <a:schemeClr val="bg1"/>
                </a:solidFill>
              </a:rPr>
              <a:t>年</a:t>
            </a:r>
          </a:p>
          <a:p>
            <a:r>
              <a:rPr kumimoji="1" lang="ja-JP" altLang="en-US" sz="3600" dirty="0">
                <a:solidFill>
                  <a:schemeClr val="bg1"/>
                </a:solidFill>
              </a:rPr>
              <a:t>　　　</a:t>
            </a:r>
            <a:r>
              <a:rPr kumimoji="1" lang="en-US" altLang="ja-JP" sz="3600" dirty="0">
                <a:solidFill>
                  <a:schemeClr val="bg1"/>
                </a:solidFill>
              </a:rPr>
              <a:t>72.5%     </a:t>
            </a:r>
            <a:r>
              <a:rPr kumimoji="1" lang="ja-JP" altLang="en-US" sz="3600" dirty="0">
                <a:solidFill>
                  <a:schemeClr val="bg1"/>
                </a:solidFill>
              </a:rPr>
              <a:t>　　　　　　　　　　　　　　</a:t>
            </a:r>
            <a:r>
              <a:rPr kumimoji="1" lang="en-US" altLang="ja-JP" sz="3600" dirty="0">
                <a:solidFill>
                  <a:schemeClr val="bg1"/>
                </a:solidFill>
              </a:rPr>
              <a:t>8.25%</a:t>
            </a:r>
            <a:endParaRPr kumimoji="1" lang="ja-JP" altLang="en-US" sz="3600" dirty="0">
              <a:solidFill>
                <a:schemeClr val="bg1"/>
              </a:solidFill>
            </a:endParaRPr>
          </a:p>
        </p:txBody>
      </p:sp>
      <p:pic>
        <p:nvPicPr>
          <p:cNvPr id="3" name="図 2">
            <a:extLst>
              <a:ext uri="{FF2B5EF4-FFF2-40B4-BE49-F238E27FC236}">
                <a16:creationId xmlns:a16="http://schemas.microsoft.com/office/drawing/2014/main" id="{CFF1F3F8-8C96-45DE-B296-A025B978B05D}"/>
              </a:ext>
            </a:extLst>
          </p:cNvPr>
          <p:cNvPicPr>
            <a:picLocks noChangeAspect="1"/>
          </p:cNvPicPr>
          <p:nvPr/>
        </p:nvPicPr>
        <p:blipFill>
          <a:blip r:embed="rId5"/>
          <a:stretch>
            <a:fillRect/>
          </a:stretch>
        </p:blipFill>
        <p:spPr>
          <a:xfrm>
            <a:off x="7882019" y="6522785"/>
            <a:ext cx="1261981" cy="359695"/>
          </a:xfrm>
          <a:prstGeom prst="rect">
            <a:avLst/>
          </a:prstGeom>
        </p:spPr>
      </p:pic>
      <p:sp>
        <p:nvSpPr>
          <p:cNvPr id="4" name="左右矢印 3"/>
          <p:cNvSpPr/>
          <p:nvPr/>
        </p:nvSpPr>
        <p:spPr>
          <a:xfrm>
            <a:off x="457200" y="4961734"/>
            <a:ext cx="3970784" cy="1374847"/>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86408" y="5356769"/>
            <a:ext cx="3312368" cy="584775"/>
          </a:xfrm>
          <a:prstGeom prst="rect">
            <a:avLst/>
          </a:prstGeom>
          <a:noFill/>
        </p:spPr>
        <p:txBody>
          <a:bodyPr wrap="square" rtlCol="0">
            <a:spAutoFit/>
          </a:bodyPr>
          <a:lstStyle/>
          <a:p>
            <a:pPr algn="ctr"/>
            <a:r>
              <a:rPr kumimoji="1" lang="ja-JP" altLang="en-US" sz="3200" b="1" dirty="0">
                <a:solidFill>
                  <a:schemeClr val="bg1"/>
                </a:solidFill>
              </a:rPr>
              <a:t>グローバリズム</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634" y="4931526"/>
            <a:ext cx="399256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157940" y="5336844"/>
            <a:ext cx="2993950" cy="584775"/>
          </a:xfrm>
          <a:prstGeom prst="rect">
            <a:avLst/>
          </a:prstGeom>
          <a:noFill/>
        </p:spPr>
        <p:txBody>
          <a:bodyPr wrap="square" rtlCol="0">
            <a:spAutoFit/>
          </a:bodyPr>
          <a:lstStyle/>
          <a:p>
            <a:pPr algn="ctr"/>
            <a:r>
              <a:rPr kumimoji="1" lang="ja-JP" altLang="en-US" sz="3200" b="1" dirty="0">
                <a:solidFill>
                  <a:schemeClr val="bg1"/>
                </a:solidFill>
              </a:rPr>
              <a:t>ナショナリズム</a:t>
            </a:r>
          </a:p>
        </p:txBody>
      </p:sp>
    </p:spTree>
    <p:extLst>
      <p:ext uri="{BB962C8B-B14F-4D97-AF65-F5344CB8AC3E}">
        <p14:creationId xmlns:p14="http://schemas.microsoft.com/office/powerpoint/2010/main" val="33192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9">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2">
              <a:lumMod val="50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36912"/>
            <a:ext cx="9144000" cy="1584176"/>
          </a:xfrm>
        </p:spPr>
        <p:txBody>
          <a:bodyPr>
            <a:noAutofit/>
          </a:bodyPr>
          <a:lstStyle/>
          <a:p>
            <a:r>
              <a:rPr kumimoji="1" lang="ja-JP" altLang="en-US" sz="11000" b="1" dirty="0">
                <a:ln w="9525">
                  <a:solidFill>
                    <a:schemeClr val="bg1"/>
                  </a:solidFill>
                  <a:prstDash val="solid"/>
                </a:ln>
                <a:effectLst>
                  <a:outerShdw blurRad="12700" dist="38100" dir="2700000" algn="tl" rotWithShape="0">
                    <a:schemeClr val="bg1">
                      <a:lumMod val="50000"/>
                    </a:schemeClr>
                  </a:outerShdw>
                </a:effectLst>
                <a:latin typeface="HGS行書体" panose="03000600000000000000" pitchFamily="66" charset="-128"/>
                <a:ea typeface="HGS行書体" panose="03000600000000000000" pitchFamily="66" charset="-128"/>
              </a:rPr>
              <a:t>脱新資本主義</a:t>
            </a:r>
            <a:br>
              <a:rPr kumimoji="1" lang="ja-JP" altLang="en-US" sz="11000" b="1" dirty="0">
                <a:ln w="9525">
                  <a:solidFill>
                    <a:schemeClr val="bg1"/>
                  </a:solidFill>
                  <a:prstDash val="solid"/>
                </a:ln>
                <a:effectLst>
                  <a:outerShdw blurRad="12700" dist="38100" dir="2700000" algn="tl" rotWithShape="0">
                    <a:schemeClr val="bg1">
                      <a:lumMod val="50000"/>
                    </a:schemeClr>
                  </a:outerShdw>
                </a:effectLst>
                <a:latin typeface="HGS行書体" panose="03000600000000000000" pitchFamily="66" charset="-128"/>
                <a:ea typeface="HGS行書体" panose="03000600000000000000" pitchFamily="66" charset="-128"/>
              </a:rPr>
            </a:br>
            <a:r>
              <a:rPr kumimoji="1" lang="ja-JP" altLang="en-US" sz="11000" b="1" dirty="0">
                <a:ln w="9525">
                  <a:solidFill>
                    <a:schemeClr val="bg1"/>
                  </a:solidFill>
                  <a:prstDash val="solid"/>
                </a:ln>
                <a:effectLst>
                  <a:outerShdw blurRad="12700" dist="38100" dir="2700000" algn="tl" rotWithShape="0">
                    <a:schemeClr val="bg1">
                      <a:lumMod val="50000"/>
                    </a:schemeClr>
                  </a:outerShdw>
                </a:effectLst>
                <a:latin typeface="HGS行書体" panose="03000600000000000000" pitchFamily="66" charset="-128"/>
                <a:ea typeface="HGS行書体" panose="03000600000000000000" pitchFamily="66" charset="-128"/>
              </a:rPr>
              <a:t>を目指して</a:t>
            </a:r>
          </a:p>
        </p:txBody>
      </p:sp>
      <p:sp>
        <p:nvSpPr>
          <p:cNvPr id="4" name="テキスト ボックス 3"/>
          <p:cNvSpPr txBox="1"/>
          <p:nvPr/>
        </p:nvSpPr>
        <p:spPr>
          <a:xfrm>
            <a:off x="0" y="1"/>
            <a:ext cx="9144000" cy="646331"/>
          </a:xfrm>
          <a:prstGeom prst="rect">
            <a:avLst/>
          </a:prstGeom>
          <a:solidFill>
            <a:srgbClr val="7030A0"/>
          </a:solidFill>
        </p:spPr>
        <p:txBody>
          <a:bodyPr wrap="square" rtlCol="0">
            <a:spAutoFit/>
          </a:bodyPr>
          <a:lstStyle/>
          <a:p>
            <a:pPr algn="ctr"/>
            <a:r>
              <a:rPr kumimoji="1" lang="ja-JP" altLang="en-US" sz="3600" dirty="0">
                <a:latin typeface="AR P行書体M" panose="02020600000000000000" pitchFamily="18" charset="-128"/>
                <a:ea typeface="AR P行書体M" panose="02020600000000000000" pitchFamily="18" charset="-128"/>
              </a:rPr>
              <a:t>第</a:t>
            </a:r>
            <a:r>
              <a:rPr kumimoji="1" lang="en-US" altLang="ja-JP" sz="3600" dirty="0">
                <a:latin typeface="AR P行書体M" panose="02020600000000000000" pitchFamily="18" charset="-128"/>
                <a:ea typeface="AR P行書体M" panose="02020600000000000000" pitchFamily="18" charset="-128"/>
              </a:rPr>
              <a:t>31</a:t>
            </a:r>
            <a:r>
              <a:rPr kumimoji="1" lang="ja-JP" altLang="en-US" sz="3600" dirty="0">
                <a:latin typeface="AR P行書体M" panose="02020600000000000000" pitchFamily="18" charset="-128"/>
                <a:ea typeface="AR P行書体M" panose="02020600000000000000" pitchFamily="18" charset="-128"/>
              </a:rPr>
              <a:t>回　ロータリー源流セミナー</a:t>
            </a:r>
          </a:p>
        </p:txBody>
      </p:sp>
      <p:sp>
        <p:nvSpPr>
          <p:cNvPr id="5" name="テキスト ボックス 4"/>
          <p:cNvSpPr txBox="1"/>
          <p:nvPr/>
        </p:nvSpPr>
        <p:spPr>
          <a:xfrm>
            <a:off x="1" y="6212268"/>
            <a:ext cx="9148754" cy="646331"/>
          </a:xfrm>
          <a:prstGeom prst="rect">
            <a:avLst/>
          </a:prstGeom>
          <a:solidFill>
            <a:srgbClr val="002060"/>
          </a:solidFill>
        </p:spPr>
        <p:txBody>
          <a:bodyPr wrap="square" rtlCol="0">
            <a:spAutoFit/>
          </a:bodyPr>
          <a:lstStyle/>
          <a:p>
            <a:pPr algn="ctr"/>
            <a:r>
              <a:rPr lang="en-US" altLang="ja-JP" sz="3600" dirty="0"/>
              <a:t>2680</a:t>
            </a:r>
            <a:r>
              <a:rPr lang="ja-JP" altLang="en-US" sz="3600" dirty="0"/>
              <a:t>地区　</a:t>
            </a:r>
            <a:r>
              <a:rPr lang="en-US" altLang="ja-JP" sz="3600" dirty="0"/>
              <a:t>PDG   </a:t>
            </a:r>
            <a:r>
              <a:rPr lang="ja-JP" altLang="en-US" sz="3600" dirty="0"/>
              <a:t>田中　毅</a:t>
            </a:r>
            <a:endParaRPr kumimoji="1" lang="ja-JP" altLang="en-US" sz="3600" dirty="0"/>
          </a:p>
        </p:txBody>
      </p:sp>
      <p:pic>
        <p:nvPicPr>
          <p:cNvPr id="3" name="図 2"/>
          <p:cNvPicPr>
            <a:picLocks noChangeAspect="1"/>
          </p:cNvPicPr>
          <p:nvPr/>
        </p:nvPicPr>
        <p:blipFill>
          <a:blip r:embed="rId3"/>
          <a:stretch>
            <a:fillRect/>
          </a:stretch>
        </p:blipFill>
        <p:spPr>
          <a:xfrm>
            <a:off x="7882018" y="6495600"/>
            <a:ext cx="1261981" cy="359695"/>
          </a:xfrm>
          <a:prstGeom prst="rect">
            <a:avLst/>
          </a:prstGeom>
        </p:spPr>
      </p:pic>
    </p:spTree>
    <p:extLst>
      <p:ext uri="{BB962C8B-B14F-4D97-AF65-F5344CB8AC3E}">
        <p14:creationId xmlns:p14="http://schemas.microsoft.com/office/powerpoint/2010/main" val="452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2FBB3-6C56-4EFB-BD32-BBED6D476F2A}"/>
              </a:ext>
            </a:extLst>
          </p:cNvPr>
          <p:cNvSpPr>
            <a:spLocks noGrp="1"/>
          </p:cNvSpPr>
          <p:nvPr>
            <p:ph type="title"/>
          </p:nvPr>
        </p:nvSpPr>
        <p:spPr>
          <a:xfrm>
            <a:off x="457200" y="0"/>
            <a:ext cx="8229600" cy="1143000"/>
          </a:xfrm>
        </p:spPr>
        <p:txBody>
          <a:bodyPr/>
          <a:lstStyle/>
          <a:p>
            <a:r>
              <a:rPr kumimoji="1" lang="ja-JP" altLang="en-US" dirty="0">
                <a:solidFill>
                  <a:srgbClr val="FFC000"/>
                </a:solidFill>
              </a:rPr>
              <a:t>ライン型資本主義</a:t>
            </a:r>
          </a:p>
        </p:txBody>
      </p:sp>
      <p:sp>
        <p:nvSpPr>
          <p:cNvPr id="3" name="コンテンツ プレースホルダー 2">
            <a:extLst>
              <a:ext uri="{FF2B5EF4-FFF2-40B4-BE49-F238E27FC236}">
                <a16:creationId xmlns:a16="http://schemas.microsoft.com/office/drawing/2014/main" id="{9365B9BF-71D6-4ECD-BB98-E2537A40C361}"/>
              </a:ext>
            </a:extLst>
          </p:cNvPr>
          <p:cNvSpPr>
            <a:spLocks noGrp="1"/>
          </p:cNvSpPr>
          <p:nvPr>
            <p:ph idx="1"/>
          </p:nvPr>
        </p:nvSpPr>
        <p:spPr>
          <a:xfrm>
            <a:off x="611560" y="1121078"/>
            <a:ext cx="8229600" cy="4525963"/>
          </a:xfrm>
        </p:spPr>
        <p:txBody>
          <a:bodyPr>
            <a:normAutofit lnSpcReduction="10000"/>
          </a:bodyPr>
          <a:lstStyle/>
          <a:p>
            <a:pPr marL="0" indent="0">
              <a:buNone/>
            </a:pPr>
            <a:r>
              <a:rPr kumimoji="1" lang="ja-JP" altLang="en-US" dirty="0">
                <a:solidFill>
                  <a:schemeClr val="bg1"/>
                </a:solidFill>
              </a:rPr>
              <a:t>　　　</a:t>
            </a:r>
            <a:r>
              <a:rPr kumimoji="1" lang="ja-JP" altLang="en-US" sz="3600" dirty="0">
                <a:solidFill>
                  <a:schemeClr val="bg1"/>
                </a:solidFill>
              </a:rPr>
              <a:t>修正資本主義の延長上に存在</a:t>
            </a:r>
          </a:p>
          <a:p>
            <a:r>
              <a:rPr lang="ja-JP" altLang="en-US" sz="3600" dirty="0">
                <a:solidFill>
                  <a:schemeClr val="bg1"/>
                </a:solidFill>
              </a:rPr>
              <a:t>仕事の充実感　友情、職場の結束</a:t>
            </a:r>
          </a:p>
          <a:p>
            <a:r>
              <a:rPr kumimoji="1" lang="ja-JP" altLang="en-US" sz="3600" dirty="0">
                <a:solidFill>
                  <a:schemeClr val="bg1"/>
                </a:solidFill>
              </a:rPr>
              <a:t>権力、報酬の公正分配</a:t>
            </a:r>
          </a:p>
          <a:p>
            <a:r>
              <a:rPr lang="ja-JP" altLang="en-US" sz="3600" dirty="0">
                <a:solidFill>
                  <a:schemeClr val="bg1"/>
                </a:solidFill>
              </a:rPr>
              <a:t>従業員、取引関係、共同生活の重要視</a:t>
            </a:r>
          </a:p>
          <a:p>
            <a:r>
              <a:rPr lang="ja-JP" altLang="en-US" sz="3600" dirty="0">
                <a:solidFill>
                  <a:schemeClr val="bg1"/>
                </a:solidFill>
              </a:rPr>
              <a:t>終身雇用、年功序列</a:t>
            </a:r>
          </a:p>
          <a:p>
            <a:r>
              <a:rPr lang="ja-JP" altLang="en-US" sz="3600" dirty="0">
                <a:solidFill>
                  <a:schemeClr val="bg1"/>
                </a:solidFill>
              </a:rPr>
              <a:t>賃金格差少なく、雇用の安定</a:t>
            </a:r>
          </a:p>
          <a:p>
            <a:r>
              <a:rPr lang="ja-JP" altLang="en-US" sz="3600" dirty="0">
                <a:solidFill>
                  <a:schemeClr val="bg1"/>
                </a:solidFill>
              </a:rPr>
              <a:t>平和主義、社会福祉</a:t>
            </a:r>
          </a:p>
          <a:p>
            <a:endParaRPr kumimoji="1" lang="ja-JP" altLang="en-US" dirty="0">
              <a:solidFill>
                <a:schemeClr val="bg1"/>
              </a:solidFill>
            </a:endParaRPr>
          </a:p>
        </p:txBody>
      </p:sp>
      <p:sp>
        <p:nvSpPr>
          <p:cNvPr id="5" name="テキスト ボックス 4">
            <a:extLst>
              <a:ext uri="{FF2B5EF4-FFF2-40B4-BE49-F238E27FC236}">
                <a16:creationId xmlns:a16="http://schemas.microsoft.com/office/drawing/2014/main" id="{E2256AB1-84C6-482D-9D3F-6475F5B4CB8C}"/>
              </a:ext>
            </a:extLst>
          </p:cNvPr>
          <p:cNvSpPr txBox="1"/>
          <p:nvPr/>
        </p:nvSpPr>
        <p:spPr>
          <a:xfrm>
            <a:off x="611560" y="5736922"/>
            <a:ext cx="7787208" cy="646331"/>
          </a:xfrm>
          <a:prstGeom prst="rect">
            <a:avLst/>
          </a:prstGeom>
          <a:solidFill>
            <a:schemeClr val="bg1"/>
          </a:solidFill>
          <a:ln>
            <a:solidFill>
              <a:srgbClr val="FF0000"/>
            </a:solidFill>
          </a:ln>
        </p:spPr>
        <p:txBody>
          <a:bodyPr wrap="square" rtlCol="0">
            <a:spAutoFit/>
          </a:bodyPr>
          <a:lstStyle/>
          <a:p>
            <a:pPr algn="ctr"/>
            <a:r>
              <a:rPr lang="ja-JP" altLang="en-US" sz="3600" dirty="0">
                <a:solidFill>
                  <a:srgbClr val="00B050"/>
                </a:solidFill>
              </a:rPr>
              <a:t>シェルドンの思考に一致</a:t>
            </a:r>
          </a:p>
        </p:txBody>
      </p:sp>
      <p:pic>
        <p:nvPicPr>
          <p:cNvPr id="4" name="図 3">
            <a:extLst>
              <a:ext uri="{FF2B5EF4-FFF2-40B4-BE49-F238E27FC236}">
                <a16:creationId xmlns:a16="http://schemas.microsoft.com/office/drawing/2014/main" id="{89CB256F-AE3B-4597-8D0B-59BA8B4CBEC2}"/>
              </a:ext>
            </a:extLst>
          </p:cNvPr>
          <p:cNvPicPr>
            <a:picLocks noChangeAspect="1"/>
          </p:cNvPicPr>
          <p:nvPr/>
        </p:nvPicPr>
        <p:blipFill>
          <a:blip r:embed="rId3"/>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16685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8000"/>
                            </p:stCondLst>
                            <p:childTnLst>
                              <p:par>
                                <p:cTn id="26" presetID="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2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400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1A6E30-EBD7-4328-AFC3-661BBEB20D4A}"/>
              </a:ext>
            </a:extLst>
          </p:cNvPr>
          <p:cNvSpPr>
            <a:spLocks noGrp="1"/>
          </p:cNvSpPr>
          <p:nvPr>
            <p:ph type="title"/>
          </p:nvPr>
        </p:nvSpPr>
        <p:spPr>
          <a:xfrm>
            <a:off x="459870" y="-17144"/>
            <a:ext cx="8229600" cy="1143000"/>
          </a:xfrm>
        </p:spPr>
        <p:txBody>
          <a:bodyPr/>
          <a:lstStyle/>
          <a:p>
            <a:r>
              <a:rPr kumimoji="1" lang="ja-JP" altLang="en-US" dirty="0">
                <a:solidFill>
                  <a:srgbClr val="FFC000"/>
                </a:solidFill>
              </a:rPr>
              <a:t>アングロサクソン型資本主義</a:t>
            </a:r>
          </a:p>
        </p:txBody>
      </p:sp>
      <p:pic>
        <p:nvPicPr>
          <p:cNvPr id="6" name="コンテンツ プレースホルダー 5" descr="男性, 人, メガネ, 衣類 が含まれている画像&#10;&#10;非常に高い精度で生成された説明">
            <a:extLst>
              <a:ext uri="{FF2B5EF4-FFF2-40B4-BE49-F238E27FC236}">
                <a16:creationId xmlns:a16="http://schemas.microsoft.com/office/drawing/2014/main" id="{BCB45696-C987-4C74-B2EE-32C75AB135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23528" y="1081894"/>
            <a:ext cx="4433721" cy="511256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3D1DBB38-9A44-4DF2-92E2-B8DDF1B42020}"/>
              </a:ext>
            </a:extLst>
          </p:cNvPr>
          <p:cNvPicPr>
            <a:picLocks noChangeAspect="1"/>
          </p:cNvPicPr>
          <p:nvPr/>
        </p:nvPicPr>
        <p:blipFill>
          <a:blip r:embed="rId4"/>
          <a:stretch>
            <a:fillRect/>
          </a:stretch>
        </p:blipFill>
        <p:spPr>
          <a:xfrm>
            <a:off x="5000873" y="980728"/>
            <a:ext cx="3683257" cy="5132005"/>
          </a:xfrm>
          <a:prstGeom prst="rect">
            <a:avLst/>
          </a:prstGeom>
        </p:spPr>
      </p:pic>
      <p:sp>
        <p:nvSpPr>
          <p:cNvPr id="8" name="テキスト ボックス 7">
            <a:extLst>
              <a:ext uri="{FF2B5EF4-FFF2-40B4-BE49-F238E27FC236}">
                <a16:creationId xmlns:a16="http://schemas.microsoft.com/office/drawing/2014/main" id="{3253B275-ACAA-4761-AA4E-656A014879AF}"/>
              </a:ext>
            </a:extLst>
          </p:cNvPr>
          <p:cNvSpPr txBox="1"/>
          <p:nvPr/>
        </p:nvSpPr>
        <p:spPr>
          <a:xfrm>
            <a:off x="323528" y="6187900"/>
            <a:ext cx="4320480" cy="523220"/>
          </a:xfrm>
          <a:prstGeom prst="rect">
            <a:avLst/>
          </a:prstGeom>
          <a:noFill/>
        </p:spPr>
        <p:txBody>
          <a:bodyPr wrap="square" rtlCol="0">
            <a:spAutoFit/>
          </a:bodyPr>
          <a:lstStyle/>
          <a:p>
            <a:pPr algn="ctr"/>
            <a:r>
              <a:rPr lang="ja-JP" altLang="en-US" sz="2800" dirty="0">
                <a:solidFill>
                  <a:schemeClr val="bg1"/>
                </a:solidFill>
              </a:rPr>
              <a:t>ミルトン・フリードマン</a:t>
            </a:r>
            <a:endParaRPr kumimoji="1" lang="ja-JP" altLang="en-US" sz="2800" dirty="0">
              <a:solidFill>
                <a:schemeClr val="bg1"/>
              </a:solidFill>
            </a:endParaRPr>
          </a:p>
        </p:txBody>
      </p:sp>
      <p:sp>
        <p:nvSpPr>
          <p:cNvPr id="9" name="テキスト ボックス 8">
            <a:extLst>
              <a:ext uri="{FF2B5EF4-FFF2-40B4-BE49-F238E27FC236}">
                <a16:creationId xmlns:a16="http://schemas.microsoft.com/office/drawing/2014/main" id="{EC4D8E9C-1103-4765-8EDD-3D307BE4C181}"/>
              </a:ext>
            </a:extLst>
          </p:cNvPr>
          <p:cNvSpPr txBox="1"/>
          <p:nvPr/>
        </p:nvSpPr>
        <p:spPr>
          <a:xfrm>
            <a:off x="5108175" y="6112733"/>
            <a:ext cx="3693937" cy="523220"/>
          </a:xfrm>
          <a:prstGeom prst="rect">
            <a:avLst/>
          </a:prstGeom>
          <a:noFill/>
        </p:spPr>
        <p:txBody>
          <a:bodyPr wrap="square" rtlCol="0">
            <a:spAutoFit/>
          </a:bodyPr>
          <a:lstStyle/>
          <a:p>
            <a:pPr algn="ctr"/>
            <a:r>
              <a:rPr lang="ja-JP" altLang="en-US" sz="2800" dirty="0">
                <a:solidFill>
                  <a:schemeClr val="bg1"/>
                </a:solidFill>
              </a:rPr>
              <a:t>フリードリッヒ・ハイエク</a:t>
            </a:r>
            <a:endParaRPr kumimoji="1" lang="ja-JP" altLang="en-US" sz="2800" dirty="0">
              <a:solidFill>
                <a:schemeClr val="bg1"/>
              </a:solidFill>
            </a:endParaRPr>
          </a:p>
        </p:txBody>
      </p:sp>
      <p:pic>
        <p:nvPicPr>
          <p:cNvPr id="3" name="図 2">
            <a:extLst>
              <a:ext uri="{FF2B5EF4-FFF2-40B4-BE49-F238E27FC236}">
                <a16:creationId xmlns:a16="http://schemas.microsoft.com/office/drawing/2014/main" id="{B369723C-FB70-4043-863E-D168A5EFD04C}"/>
              </a:ext>
            </a:extLst>
          </p:cNvPr>
          <p:cNvPicPr>
            <a:picLocks noChangeAspect="1"/>
          </p:cNvPicPr>
          <p:nvPr/>
        </p:nvPicPr>
        <p:blipFill>
          <a:blip r:embed="rId5"/>
          <a:stretch>
            <a:fillRect/>
          </a:stretch>
        </p:blipFill>
        <p:spPr>
          <a:xfrm>
            <a:off x="7880394" y="6498305"/>
            <a:ext cx="1261981" cy="359695"/>
          </a:xfrm>
          <a:prstGeom prst="rect">
            <a:avLst/>
          </a:prstGeom>
        </p:spPr>
      </p:pic>
    </p:spTree>
    <p:extLst>
      <p:ext uri="{BB962C8B-B14F-4D97-AF65-F5344CB8AC3E}">
        <p14:creationId xmlns:p14="http://schemas.microsoft.com/office/powerpoint/2010/main" val="20320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6"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1A6E30-EBD7-4328-AFC3-661BBEB20D4A}"/>
              </a:ext>
            </a:extLst>
          </p:cNvPr>
          <p:cNvSpPr>
            <a:spLocks noGrp="1"/>
          </p:cNvSpPr>
          <p:nvPr>
            <p:ph type="title"/>
          </p:nvPr>
        </p:nvSpPr>
        <p:spPr>
          <a:xfrm>
            <a:off x="459870" y="-17144"/>
            <a:ext cx="8229600" cy="1143000"/>
          </a:xfrm>
        </p:spPr>
        <p:txBody>
          <a:bodyPr/>
          <a:lstStyle/>
          <a:p>
            <a:r>
              <a:rPr kumimoji="1" lang="ja-JP" altLang="en-US" dirty="0">
                <a:solidFill>
                  <a:srgbClr val="FFC000"/>
                </a:solidFill>
              </a:rPr>
              <a:t>アングロサクソン型資本主義</a:t>
            </a:r>
          </a:p>
        </p:txBody>
      </p:sp>
      <p:sp>
        <p:nvSpPr>
          <p:cNvPr id="3" name="コンテンツ プレースホルダー 2">
            <a:extLst>
              <a:ext uri="{FF2B5EF4-FFF2-40B4-BE49-F238E27FC236}">
                <a16:creationId xmlns:a16="http://schemas.microsoft.com/office/drawing/2014/main" id="{E14C2162-91D3-4B57-947B-DE785946995B}"/>
              </a:ext>
            </a:extLst>
          </p:cNvPr>
          <p:cNvSpPr>
            <a:spLocks noGrp="1"/>
          </p:cNvSpPr>
          <p:nvPr>
            <p:ph idx="1"/>
          </p:nvPr>
        </p:nvSpPr>
        <p:spPr>
          <a:xfrm>
            <a:off x="467544" y="1700808"/>
            <a:ext cx="8229600" cy="4032449"/>
          </a:xfrm>
        </p:spPr>
        <p:txBody>
          <a:bodyPr>
            <a:normAutofit/>
          </a:bodyPr>
          <a:lstStyle/>
          <a:p>
            <a:r>
              <a:rPr lang="zh-TW" altLang="en-US" sz="3600" dirty="0">
                <a:solidFill>
                  <a:schemeClr val="bg1"/>
                </a:solidFill>
                <a:latin typeface="ＭＳ Ｐゴシック" panose="020B0600070205080204" pitchFamily="50" charset="-128"/>
                <a:ea typeface="ＭＳ Ｐゴシック" panose="020B0600070205080204" pitchFamily="50" charset="-128"/>
              </a:rPr>
              <a:t>市場万能主義</a:t>
            </a:r>
            <a:endParaRPr lang="ja-JP" altLang="en-US" sz="3600" dirty="0">
              <a:solidFill>
                <a:schemeClr val="bg1"/>
              </a:solidFill>
              <a:latin typeface="ＭＳ Ｐゴシック" panose="020B0600070205080204" pitchFamily="50" charset="-128"/>
              <a:ea typeface="ＭＳ Ｐゴシック" panose="020B0600070205080204" pitchFamily="50" charset="-128"/>
            </a:endParaRPr>
          </a:p>
          <a:p>
            <a:r>
              <a:rPr lang="zh-TW" altLang="en-US" sz="3600" dirty="0">
                <a:solidFill>
                  <a:schemeClr val="bg1"/>
                </a:solidFill>
                <a:latin typeface="ＭＳ Ｐゴシック" panose="020B0600070205080204" pitchFamily="50" charset="-128"/>
                <a:ea typeface="ＭＳ Ｐゴシック" panose="020B0600070205080204" pitchFamily="50" charset="-128"/>
              </a:rPr>
              <a:t>金融万能主義</a:t>
            </a:r>
            <a:endParaRPr lang="ja-JP" altLang="en-US" sz="3600" dirty="0">
              <a:solidFill>
                <a:schemeClr val="bg1"/>
              </a:solidFill>
              <a:latin typeface="ＭＳ Ｐゴシック" panose="020B0600070205080204" pitchFamily="50" charset="-128"/>
              <a:ea typeface="ＭＳ Ｐゴシック" panose="020B0600070205080204" pitchFamily="50" charset="-128"/>
            </a:endParaRPr>
          </a:p>
          <a:p>
            <a:r>
              <a:rPr lang="ja-JP" altLang="en-US" sz="3600" dirty="0">
                <a:solidFill>
                  <a:schemeClr val="bg1"/>
                </a:solidFill>
                <a:latin typeface="ＭＳ Ｐゴシック" panose="020B0600070205080204" pitchFamily="50" charset="-128"/>
              </a:rPr>
              <a:t>小さい政府</a:t>
            </a:r>
          </a:p>
          <a:p>
            <a:r>
              <a:rPr lang="ja-JP" altLang="en-US" sz="3600" dirty="0">
                <a:solidFill>
                  <a:schemeClr val="bg1"/>
                </a:solidFill>
                <a:latin typeface="ＭＳ Ｐゴシック" panose="020B0600070205080204" pitchFamily="50" charset="-128"/>
              </a:rPr>
              <a:t>株主利益の最大化を優先</a:t>
            </a:r>
          </a:p>
          <a:p>
            <a:r>
              <a:rPr lang="ja-JP" altLang="en-US" sz="3600" dirty="0">
                <a:solidFill>
                  <a:schemeClr val="bg1"/>
                </a:solidFill>
                <a:latin typeface="ＭＳ Ｐゴシック" panose="020B0600070205080204" pitchFamily="50" charset="-128"/>
              </a:rPr>
              <a:t>成果主義による賃金制度</a:t>
            </a:r>
          </a:p>
          <a:p>
            <a:r>
              <a:rPr lang="ja-JP" altLang="en-US" sz="3600" dirty="0">
                <a:solidFill>
                  <a:schemeClr val="bg1"/>
                </a:solidFill>
                <a:latin typeface="ＭＳ Ｐゴシック" panose="020B0600070205080204" pitchFamily="50" charset="-128"/>
              </a:rPr>
              <a:t>業績が悪化によるレイオフ</a:t>
            </a:r>
          </a:p>
        </p:txBody>
      </p:sp>
      <p:pic>
        <p:nvPicPr>
          <p:cNvPr id="5" name="図 4">
            <a:extLst>
              <a:ext uri="{FF2B5EF4-FFF2-40B4-BE49-F238E27FC236}">
                <a16:creationId xmlns:a16="http://schemas.microsoft.com/office/drawing/2014/main" id="{BEDE9376-2F66-48D1-BD89-3FCF5B31A935}"/>
              </a:ext>
            </a:extLst>
          </p:cNvPr>
          <p:cNvPicPr>
            <a:picLocks noChangeAspect="1"/>
          </p:cNvPicPr>
          <p:nvPr/>
        </p:nvPicPr>
        <p:blipFill>
          <a:blip r:embed="rId3"/>
          <a:stretch>
            <a:fillRect/>
          </a:stretch>
        </p:blipFill>
        <p:spPr>
          <a:xfrm>
            <a:off x="7901273" y="6498305"/>
            <a:ext cx="1261981" cy="359695"/>
          </a:xfrm>
          <a:prstGeom prst="rect">
            <a:avLst/>
          </a:prstGeom>
        </p:spPr>
      </p:pic>
    </p:spTree>
    <p:extLst>
      <p:ext uri="{BB962C8B-B14F-4D97-AF65-F5344CB8AC3E}">
        <p14:creationId xmlns:p14="http://schemas.microsoft.com/office/powerpoint/2010/main" val="11824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1A6E30-EBD7-4328-AFC3-661BBEB20D4A}"/>
              </a:ext>
            </a:extLst>
          </p:cNvPr>
          <p:cNvSpPr>
            <a:spLocks noGrp="1"/>
          </p:cNvSpPr>
          <p:nvPr>
            <p:ph type="title"/>
          </p:nvPr>
        </p:nvSpPr>
        <p:spPr>
          <a:xfrm>
            <a:off x="459870" y="-17144"/>
            <a:ext cx="8229600" cy="1143000"/>
          </a:xfrm>
        </p:spPr>
        <p:txBody>
          <a:bodyPr/>
          <a:lstStyle/>
          <a:p>
            <a:r>
              <a:rPr kumimoji="1" lang="ja-JP" altLang="en-US" dirty="0">
                <a:solidFill>
                  <a:srgbClr val="FFC000"/>
                </a:solidFill>
              </a:rPr>
              <a:t>アングロサクソン型資本主義</a:t>
            </a:r>
          </a:p>
        </p:txBody>
      </p:sp>
      <p:sp>
        <p:nvSpPr>
          <p:cNvPr id="3" name="コンテンツ プレースホルダー 2">
            <a:extLst>
              <a:ext uri="{FF2B5EF4-FFF2-40B4-BE49-F238E27FC236}">
                <a16:creationId xmlns:a16="http://schemas.microsoft.com/office/drawing/2014/main" id="{E14C2162-91D3-4B57-947B-DE785946995B}"/>
              </a:ext>
            </a:extLst>
          </p:cNvPr>
          <p:cNvSpPr>
            <a:spLocks noGrp="1"/>
          </p:cNvSpPr>
          <p:nvPr>
            <p:ph idx="1"/>
          </p:nvPr>
        </p:nvSpPr>
        <p:spPr>
          <a:xfrm>
            <a:off x="457200" y="1125856"/>
            <a:ext cx="8229600" cy="5732144"/>
          </a:xfrm>
        </p:spPr>
        <p:txBody>
          <a:bodyPr>
            <a:normAutofit lnSpcReduction="10000"/>
          </a:bodyPr>
          <a:lstStyle/>
          <a:p>
            <a:r>
              <a:rPr lang="ja-JP" altLang="en-US" sz="3600" dirty="0">
                <a:solidFill>
                  <a:schemeClr val="bg1"/>
                </a:solidFill>
                <a:latin typeface="ＭＳ Ｐゴシック" panose="020B0600070205080204" pitchFamily="50" charset="-128"/>
                <a:ea typeface="ＭＳ Ｐゴシック" panose="020B0600070205080204" pitchFamily="50" charset="-128"/>
              </a:rPr>
              <a:t>国家、民族、制度の</a:t>
            </a:r>
            <a:r>
              <a:rPr lang="ja-JP" altLang="en-US" sz="3600" dirty="0">
                <a:solidFill>
                  <a:schemeClr val="bg1"/>
                </a:solidFill>
                <a:latin typeface="ＭＳ Ｐゴシック" panose="020B0600070205080204" pitchFamily="50" charset="-128"/>
              </a:rPr>
              <a:t>否定。新自由主義のメカニズムのみが、人間社会に幸福をもたらす</a:t>
            </a:r>
            <a:endParaRPr lang="ja-JP" altLang="en-US" sz="3600" dirty="0">
              <a:solidFill>
                <a:schemeClr val="bg1"/>
              </a:solidFill>
              <a:latin typeface="ＭＳ Ｐゴシック" panose="020B0600070205080204" pitchFamily="50" charset="-128"/>
              <a:ea typeface="ＭＳ Ｐゴシック" panose="020B0600070205080204" pitchFamily="50" charset="-128"/>
            </a:endParaRPr>
          </a:p>
          <a:p>
            <a:r>
              <a:rPr lang="ja-JP" altLang="en-US" sz="3600" dirty="0">
                <a:solidFill>
                  <a:schemeClr val="bg1"/>
                </a:solidFill>
                <a:latin typeface="ＭＳ Ｐゴシック" panose="020B0600070205080204" pitchFamily="50" charset="-128"/>
              </a:rPr>
              <a:t>全体の富がごく僅かな富裕層に集中</a:t>
            </a:r>
          </a:p>
          <a:p>
            <a:r>
              <a:rPr lang="ja-JP" altLang="en-US" sz="3600" dirty="0">
                <a:solidFill>
                  <a:schemeClr val="bg1"/>
                </a:solidFill>
                <a:latin typeface="ＭＳ Ｐゴシック" panose="020B0600070205080204" pitchFamily="50" charset="-128"/>
              </a:rPr>
              <a:t>政府機能を縮小して「小さい政府」にし、富裕層に減税し、社会保障制度を否定すれば、富裕層に富が集中する</a:t>
            </a:r>
          </a:p>
          <a:p>
            <a:r>
              <a:rPr lang="ja-JP" altLang="en-US" sz="3600" dirty="0">
                <a:solidFill>
                  <a:schemeClr val="bg1"/>
                </a:solidFill>
                <a:latin typeface="ＭＳ Ｐゴシック" panose="020B0600070205080204" pitchFamily="50" charset="-128"/>
              </a:rPr>
              <a:t>人々の競争意識を駆り立てる魅力</a:t>
            </a:r>
          </a:p>
          <a:p>
            <a:r>
              <a:rPr lang="en-US" altLang="ja-JP" sz="3600" dirty="0">
                <a:solidFill>
                  <a:schemeClr val="bg1"/>
                </a:solidFill>
                <a:latin typeface="ＭＳ Ｐゴシック" panose="020B0600070205080204" pitchFamily="50" charset="-128"/>
              </a:rPr>
              <a:t>1980</a:t>
            </a:r>
            <a:r>
              <a:rPr lang="ja-JP" altLang="en-US" sz="3600" dirty="0">
                <a:solidFill>
                  <a:schemeClr val="bg1"/>
                </a:solidFill>
                <a:latin typeface="ＭＳ Ｐゴシック" panose="020B0600070205080204" pitchFamily="50" charset="-128"/>
              </a:rPr>
              <a:t>年代ネオ・コンサーバティブの台頭</a:t>
            </a:r>
          </a:p>
          <a:p>
            <a:pPr marL="0" indent="0">
              <a:buNone/>
            </a:pPr>
            <a:r>
              <a:rPr lang="ja-JP" altLang="en-US" dirty="0">
                <a:solidFill>
                  <a:schemeClr val="bg1"/>
                </a:solidFill>
                <a:latin typeface="ＭＳ Ｐゴシック" panose="020B0600070205080204" pitchFamily="50" charset="-128"/>
              </a:rPr>
              <a:t>　　　</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246AA025-B826-44F6-9CB2-10B302C5EA94}"/>
              </a:ext>
            </a:extLst>
          </p:cNvPr>
          <p:cNvPicPr>
            <a:picLocks noChangeAspect="1"/>
          </p:cNvPicPr>
          <p:nvPr/>
        </p:nvPicPr>
        <p:blipFill>
          <a:blip r:embed="rId3"/>
          <a:stretch>
            <a:fillRect/>
          </a:stretch>
        </p:blipFill>
        <p:spPr>
          <a:xfrm>
            <a:off x="7878124" y="6498305"/>
            <a:ext cx="1261981" cy="359695"/>
          </a:xfrm>
          <a:prstGeom prst="rect">
            <a:avLst/>
          </a:prstGeom>
        </p:spPr>
      </p:pic>
    </p:spTree>
    <p:extLst>
      <p:ext uri="{BB962C8B-B14F-4D97-AF65-F5344CB8AC3E}">
        <p14:creationId xmlns:p14="http://schemas.microsoft.com/office/powerpoint/2010/main" val="8739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7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1" dur="2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 presetClass="entr" presetSubtype="2" fill="hold" nodeType="afterEffect">
                                  <p:stCondLst>
                                    <p:cond delay="5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A4FB7D-E567-4E8C-A9D6-CD68060E8D07}"/>
              </a:ext>
            </a:extLst>
          </p:cNvPr>
          <p:cNvSpPr>
            <a:spLocks noGrp="1"/>
          </p:cNvSpPr>
          <p:nvPr>
            <p:ph type="title"/>
          </p:nvPr>
        </p:nvSpPr>
        <p:spPr>
          <a:xfrm>
            <a:off x="486605" y="-7366"/>
            <a:ext cx="8229600" cy="1143000"/>
          </a:xfrm>
        </p:spPr>
        <p:txBody>
          <a:bodyPr/>
          <a:lstStyle/>
          <a:p>
            <a:r>
              <a:rPr lang="ja-JP" altLang="en-US" dirty="0">
                <a:solidFill>
                  <a:srgbClr val="FFC000"/>
                </a:solidFill>
              </a:rPr>
              <a:t>アングロサクソン型資本主義</a:t>
            </a:r>
            <a:endParaRPr kumimoji="1" lang="ja-JP" altLang="en-US" dirty="0">
              <a:solidFill>
                <a:srgbClr val="FFC000"/>
              </a:solidFill>
            </a:endParaRPr>
          </a:p>
        </p:txBody>
      </p:sp>
      <p:pic>
        <p:nvPicPr>
          <p:cNvPr id="4" name="コンテンツ プレースホルダー 3">
            <a:extLst>
              <a:ext uri="{FF2B5EF4-FFF2-40B4-BE49-F238E27FC236}">
                <a16:creationId xmlns:a16="http://schemas.microsoft.com/office/drawing/2014/main" id="{BB690C07-9345-44AD-B376-95982D76AC0B}"/>
              </a:ext>
            </a:extLst>
          </p:cNvPr>
          <p:cNvPicPr>
            <a:picLocks noGrp="1" noChangeAspect="1"/>
          </p:cNvPicPr>
          <p:nvPr>
            <p:ph idx="1"/>
          </p:nvPr>
        </p:nvPicPr>
        <p:blipFill>
          <a:blip r:embed="rId3"/>
          <a:stretch>
            <a:fillRect/>
          </a:stretch>
        </p:blipFill>
        <p:spPr>
          <a:xfrm>
            <a:off x="1351880" y="1068685"/>
            <a:ext cx="1935446" cy="2893635"/>
          </a:xfrm>
          <a:prstGeom prst="rect">
            <a:avLst/>
          </a:prstGeom>
        </p:spPr>
      </p:pic>
      <p:pic>
        <p:nvPicPr>
          <p:cNvPr id="5" name="図 4">
            <a:extLst>
              <a:ext uri="{FF2B5EF4-FFF2-40B4-BE49-F238E27FC236}">
                <a16:creationId xmlns:a16="http://schemas.microsoft.com/office/drawing/2014/main" id="{3654A75E-7640-4BD6-957A-661E7C9D0A69}"/>
              </a:ext>
            </a:extLst>
          </p:cNvPr>
          <p:cNvPicPr>
            <a:picLocks noChangeAspect="1"/>
          </p:cNvPicPr>
          <p:nvPr/>
        </p:nvPicPr>
        <p:blipFill>
          <a:blip r:embed="rId4"/>
          <a:stretch>
            <a:fillRect/>
          </a:stretch>
        </p:blipFill>
        <p:spPr>
          <a:xfrm>
            <a:off x="5652120" y="1095523"/>
            <a:ext cx="2049649" cy="2890005"/>
          </a:xfrm>
          <a:prstGeom prst="rect">
            <a:avLst/>
          </a:prstGeom>
        </p:spPr>
      </p:pic>
      <p:pic>
        <p:nvPicPr>
          <p:cNvPr id="7" name="図 6">
            <a:extLst>
              <a:ext uri="{FF2B5EF4-FFF2-40B4-BE49-F238E27FC236}">
                <a16:creationId xmlns:a16="http://schemas.microsoft.com/office/drawing/2014/main" id="{27141701-7125-4687-997B-F22542CF002C}"/>
              </a:ext>
            </a:extLst>
          </p:cNvPr>
          <p:cNvPicPr>
            <a:picLocks noChangeAspect="1"/>
          </p:cNvPicPr>
          <p:nvPr/>
        </p:nvPicPr>
        <p:blipFill>
          <a:blip r:embed="rId5"/>
          <a:stretch>
            <a:fillRect/>
          </a:stretch>
        </p:blipFill>
        <p:spPr>
          <a:xfrm>
            <a:off x="4596423" y="3985528"/>
            <a:ext cx="2049649" cy="2718631"/>
          </a:xfrm>
          <a:prstGeom prst="rect">
            <a:avLst/>
          </a:prstGeom>
        </p:spPr>
      </p:pic>
      <p:pic>
        <p:nvPicPr>
          <p:cNvPr id="9" name="図 8">
            <a:extLst>
              <a:ext uri="{FF2B5EF4-FFF2-40B4-BE49-F238E27FC236}">
                <a16:creationId xmlns:a16="http://schemas.microsoft.com/office/drawing/2014/main" id="{A0A546A0-B629-47B3-B26A-1258A1EC903D}"/>
              </a:ext>
            </a:extLst>
          </p:cNvPr>
          <p:cNvPicPr>
            <a:picLocks noChangeAspect="1"/>
          </p:cNvPicPr>
          <p:nvPr/>
        </p:nvPicPr>
        <p:blipFill>
          <a:blip r:embed="rId6"/>
          <a:stretch>
            <a:fillRect/>
          </a:stretch>
        </p:blipFill>
        <p:spPr>
          <a:xfrm>
            <a:off x="1849185" y="3961578"/>
            <a:ext cx="1935446" cy="2706343"/>
          </a:xfrm>
          <a:prstGeom prst="rect">
            <a:avLst/>
          </a:prstGeom>
        </p:spPr>
      </p:pic>
      <p:pic>
        <p:nvPicPr>
          <p:cNvPr id="10" name="図 9">
            <a:extLst>
              <a:ext uri="{FF2B5EF4-FFF2-40B4-BE49-F238E27FC236}">
                <a16:creationId xmlns:a16="http://schemas.microsoft.com/office/drawing/2014/main" id="{21F251D8-661D-4A88-ACF7-8045F1351D6F}"/>
              </a:ext>
            </a:extLst>
          </p:cNvPr>
          <p:cNvPicPr>
            <a:picLocks noChangeAspect="1"/>
          </p:cNvPicPr>
          <p:nvPr/>
        </p:nvPicPr>
        <p:blipFill>
          <a:blip r:embed="rId7"/>
          <a:stretch>
            <a:fillRect/>
          </a:stretch>
        </p:blipFill>
        <p:spPr>
          <a:xfrm>
            <a:off x="7884145" y="6498305"/>
            <a:ext cx="1261981" cy="359695"/>
          </a:xfrm>
          <a:prstGeom prst="rect">
            <a:avLst/>
          </a:prstGeom>
        </p:spPr>
      </p:pic>
    </p:spTree>
    <p:extLst>
      <p:ext uri="{BB962C8B-B14F-4D97-AF65-F5344CB8AC3E}">
        <p14:creationId xmlns:p14="http://schemas.microsoft.com/office/powerpoint/2010/main" val="33528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CA8A5-F915-4A1E-901B-EDB3DE54F66E}"/>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04F688C6-ED6F-4E65-8D78-28796BC253A3}"/>
              </a:ext>
            </a:extLst>
          </p:cNvPr>
          <p:cNvPicPr>
            <a:picLocks noGrp="1" noChangeAspect="1"/>
          </p:cNvPicPr>
          <p:nvPr>
            <p:ph idx="1"/>
          </p:nvPr>
        </p:nvPicPr>
        <p:blipFill>
          <a:blip r:embed="rId3"/>
          <a:stretch>
            <a:fillRect/>
          </a:stretch>
        </p:blipFill>
        <p:spPr>
          <a:xfrm>
            <a:off x="457199" y="274638"/>
            <a:ext cx="8328073" cy="6308724"/>
          </a:xfrm>
          <a:prstGeom prst="rect">
            <a:avLst/>
          </a:prstGeom>
        </p:spPr>
      </p:pic>
      <p:pic>
        <p:nvPicPr>
          <p:cNvPr id="5" name="図 4">
            <a:extLst>
              <a:ext uri="{FF2B5EF4-FFF2-40B4-BE49-F238E27FC236}">
                <a16:creationId xmlns:a16="http://schemas.microsoft.com/office/drawing/2014/main" id="{8AA106EF-0E59-4F0F-BB0B-5C56EB97BB75}"/>
              </a:ext>
            </a:extLst>
          </p:cNvPr>
          <p:cNvPicPr>
            <a:picLocks noChangeAspect="1"/>
          </p:cNvPicPr>
          <p:nvPr/>
        </p:nvPicPr>
        <p:blipFill>
          <a:blip r:embed="rId4"/>
          <a:stretch>
            <a:fillRect/>
          </a:stretch>
        </p:blipFill>
        <p:spPr>
          <a:xfrm>
            <a:off x="7868380" y="6498305"/>
            <a:ext cx="1261981" cy="359695"/>
          </a:xfrm>
          <a:prstGeom prst="rect">
            <a:avLst/>
          </a:prstGeom>
        </p:spPr>
      </p:pic>
    </p:spTree>
    <p:extLst>
      <p:ext uri="{BB962C8B-B14F-4D97-AF65-F5344CB8AC3E}">
        <p14:creationId xmlns:p14="http://schemas.microsoft.com/office/powerpoint/2010/main" val="24348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a:solidFill>
                  <a:srgbClr val="FFC000"/>
                </a:solidFill>
              </a:rPr>
              <a:t>パナマ</a:t>
            </a:r>
            <a:r>
              <a:rPr kumimoji="1" lang="ja-JP" altLang="en-US" dirty="0">
                <a:solidFill>
                  <a:srgbClr val="FFC000"/>
                </a:solidFill>
              </a:rPr>
              <a:t>文書</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8424936"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21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C000"/>
                </a:solidFill>
              </a:rPr>
              <a:t>ナショナリズム</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484784"/>
            <a:ext cx="4145063" cy="496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0B639B-2877-4CED-B7B3-24ACDE2CCB89}"/>
              </a:ext>
            </a:extLst>
          </p:cNvPr>
          <p:cNvSpPr>
            <a:spLocks noGrp="1"/>
          </p:cNvSpPr>
          <p:nvPr>
            <p:ph type="title"/>
          </p:nvPr>
        </p:nvSpPr>
        <p:spPr>
          <a:xfrm>
            <a:off x="488139" y="0"/>
            <a:ext cx="8229600" cy="1143000"/>
          </a:xfrm>
        </p:spPr>
        <p:txBody>
          <a:bodyPr/>
          <a:lstStyle/>
          <a:p>
            <a:r>
              <a:rPr kumimoji="1" lang="ja-JP" altLang="en-US" dirty="0">
                <a:solidFill>
                  <a:srgbClr val="FFC000"/>
                </a:solidFill>
              </a:rPr>
              <a:t>日本現代史</a:t>
            </a:r>
          </a:p>
        </p:txBody>
      </p:sp>
      <p:sp>
        <p:nvSpPr>
          <p:cNvPr id="3" name="コンテンツ プレースホルダー 2">
            <a:extLst>
              <a:ext uri="{FF2B5EF4-FFF2-40B4-BE49-F238E27FC236}">
                <a16:creationId xmlns:a16="http://schemas.microsoft.com/office/drawing/2014/main" id="{E1380691-9C5B-462B-8A42-474485795250}"/>
              </a:ext>
            </a:extLst>
          </p:cNvPr>
          <p:cNvSpPr>
            <a:spLocks noGrp="1"/>
          </p:cNvSpPr>
          <p:nvPr>
            <p:ph idx="1"/>
          </p:nvPr>
        </p:nvSpPr>
        <p:spPr>
          <a:xfrm>
            <a:off x="1043608" y="937418"/>
            <a:ext cx="7848872" cy="4983163"/>
          </a:xfrm>
        </p:spPr>
        <p:txBody>
          <a:bodyPr/>
          <a:lstStyle/>
          <a:p>
            <a:r>
              <a:rPr kumimoji="1" lang="ja-JP" altLang="en-US" sz="3600" dirty="0">
                <a:solidFill>
                  <a:schemeClr val="bg1"/>
                </a:solidFill>
              </a:rPr>
              <a:t>日本の近代化　ドイツの影響力</a:t>
            </a:r>
          </a:p>
          <a:p>
            <a:r>
              <a:rPr lang="ja-JP" altLang="en-US" sz="3600" dirty="0">
                <a:solidFill>
                  <a:schemeClr val="bg1"/>
                </a:solidFill>
              </a:rPr>
              <a:t>日本の基本的な資本主義　ライン型</a:t>
            </a:r>
          </a:p>
          <a:p>
            <a:endParaRPr kumimoji="1" lang="ja-JP" altLang="en-US" dirty="0">
              <a:solidFill>
                <a:schemeClr val="bg1"/>
              </a:solidFill>
            </a:endParaRPr>
          </a:p>
        </p:txBody>
      </p:sp>
      <p:pic>
        <p:nvPicPr>
          <p:cNvPr id="4" name="図 3">
            <a:extLst>
              <a:ext uri="{FF2B5EF4-FFF2-40B4-BE49-F238E27FC236}">
                <a16:creationId xmlns:a16="http://schemas.microsoft.com/office/drawing/2014/main" id="{AA7FEF36-E8F9-4BE7-B483-DE1A11EE7F77}"/>
              </a:ext>
            </a:extLst>
          </p:cNvPr>
          <p:cNvPicPr>
            <a:picLocks noChangeAspect="1"/>
          </p:cNvPicPr>
          <p:nvPr/>
        </p:nvPicPr>
        <p:blipFill>
          <a:blip r:embed="rId3"/>
          <a:stretch>
            <a:fillRect/>
          </a:stretch>
        </p:blipFill>
        <p:spPr>
          <a:xfrm>
            <a:off x="7891034" y="6498305"/>
            <a:ext cx="1261981" cy="359695"/>
          </a:xfrm>
          <a:prstGeom prst="rect">
            <a:avLst/>
          </a:prstGeom>
        </p:spPr>
      </p:pic>
      <p:pic>
        <p:nvPicPr>
          <p:cNvPr id="5" name="図 4">
            <a:extLst>
              <a:ext uri="{FF2B5EF4-FFF2-40B4-BE49-F238E27FC236}">
                <a16:creationId xmlns:a16="http://schemas.microsoft.com/office/drawing/2014/main" id="{66F1ABE1-1FF6-4409-A892-9DCEECA2AE09}"/>
              </a:ext>
            </a:extLst>
          </p:cNvPr>
          <p:cNvPicPr>
            <a:picLocks noChangeAspect="1"/>
          </p:cNvPicPr>
          <p:nvPr/>
        </p:nvPicPr>
        <p:blipFill>
          <a:blip r:embed="rId4"/>
          <a:stretch>
            <a:fillRect/>
          </a:stretch>
        </p:blipFill>
        <p:spPr>
          <a:xfrm>
            <a:off x="1603147" y="2287504"/>
            <a:ext cx="6143385" cy="4570496"/>
          </a:xfrm>
          <a:prstGeom prst="rect">
            <a:avLst/>
          </a:prstGeom>
        </p:spPr>
      </p:pic>
    </p:spTree>
    <p:extLst>
      <p:ext uri="{BB962C8B-B14F-4D97-AF65-F5344CB8AC3E}">
        <p14:creationId xmlns:p14="http://schemas.microsoft.com/office/powerpoint/2010/main" val="36097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30328-1B82-441E-9428-65D252416000}"/>
              </a:ext>
            </a:extLst>
          </p:cNvPr>
          <p:cNvSpPr>
            <a:spLocks noGrp="1"/>
          </p:cNvSpPr>
          <p:nvPr>
            <p:ph type="title"/>
          </p:nvPr>
        </p:nvSpPr>
        <p:spPr>
          <a:xfrm>
            <a:off x="457200" y="0"/>
            <a:ext cx="8229600" cy="1143000"/>
          </a:xfrm>
        </p:spPr>
        <p:txBody>
          <a:bodyPr/>
          <a:lstStyle/>
          <a:p>
            <a:r>
              <a:rPr lang="ja-JP" altLang="en-US" dirty="0">
                <a:solidFill>
                  <a:srgbClr val="FFC000"/>
                </a:solidFill>
              </a:rPr>
              <a:t>日本現代史</a:t>
            </a:r>
            <a:endParaRPr kumimoji="1" lang="ja-JP" altLang="en-US" dirty="0">
              <a:solidFill>
                <a:srgbClr val="FFC000"/>
              </a:solidFill>
            </a:endParaRPr>
          </a:p>
        </p:txBody>
      </p:sp>
      <p:sp>
        <p:nvSpPr>
          <p:cNvPr id="3" name="コンテンツ プレースホルダー 2">
            <a:extLst>
              <a:ext uri="{FF2B5EF4-FFF2-40B4-BE49-F238E27FC236}">
                <a16:creationId xmlns:a16="http://schemas.microsoft.com/office/drawing/2014/main" id="{7451741A-ED45-46B4-A017-80EFF8B38B78}"/>
              </a:ext>
            </a:extLst>
          </p:cNvPr>
          <p:cNvSpPr>
            <a:spLocks noGrp="1"/>
          </p:cNvSpPr>
          <p:nvPr>
            <p:ph idx="1"/>
          </p:nvPr>
        </p:nvSpPr>
        <p:spPr>
          <a:xfrm>
            <a:off x="457200" y="1107475"/>
            <a:ext cx="8193816" cy="4525963"/>
          </a:xfrm>
        </p:spPr>
        <p:txBody>
          <a:bodyPr/>
          <a:lstStyle/>
          <a:p>
            <a:r>
              <a:rPr lang="ja-JP" altLang="en-US" sz="3600" dirty="0">
                <a:solidFill>
                  <a:schemeClr val="bg1"/>
                </a:solidFill>
              </a:rPr>
              <a:t>ニューディール政策</a:t>
            </a:r>
          </a:p>
          <a:p>
            <a:endParaRPr kumimoji="1" lang="ja-JP" altLang="en-US" dirty="0"/>
          </a:p>
        </p:txBody>
      </p:sp>
      <p:pic>
        <p:nvPicPr>
          <p:cNvPr id="6" name="図 5">
            <a:extLst>
              <a:ext uri="{FF2B5EF4-FFF2-40B4-BE49-F238E27FC236}">
                <a16:creationId xmlns:a16="http://schemas.microsoft.com/office/drawing/2014/main" id="{2B64D9D1-C658-43CF-A7F9-B7DBF472B00E}"/>
              </a:ext>
            </a:extLst>
          </p:cNvPr>
          <p:cNvPicPr>
            <a:picLocks noChangeAspect="1"/>
          </p:cNvPicPr>
          <p:nvPr/>
        </p:nvPicPr>
        <p:blipFill>
          <a:blip r:embed="rId3"/>
          <a:stretch>
            <a:fillRect/>
          </a:stretch>
        </p:blipFill>
        <p:spPr>
          <a:xfrm>
            <a:off x="7852614" y="6498305"/>
            <a:ext cx="1261981" cy="359695"/>
          </a:xfrm>
          <a:prstGeom prst="rect">
            <a:avLst/>
          </a:prstGeom>
        </p:spPr>
      </p:pic>
      <p:pic>
        <p:nvPicPr>
          <p:cNvPr id="5" name="図 4">
            <a:extLst>
              <a:ext uri="{FF2B5EF4-FFF2-40B4-BE49-F238E27FC236}">
                <a16:creationId xmlns:a16="http://schemas.microsoft.com/office/drawing/2014/main" id="{3709713B-0B25-4081-A79A-0B38D700AB3A}"/>
              </a:ext>
            </a:extLst>
          </p:cNvPr>
          <p:cNvPicPr>
            <a:picLocks noChangeAspect="1"/>
          </p:cNvPicPr>
          <p:nvPr/>
        </p:nvPicPr>
        <p:blipFill>
          <a:blip r:embed="rId4"/>
          <a:stretch>
            <a:fillRect/>
          </a:stretch>
        </p:blipFill>
        <p:spPr>
          <a:xfrm>
            <a:off x="899592" y="1916832"/>
            <a:ext cx="7344816" cy="3984719"/>
          </a:xfrm>
          <a:prstGeom prst="rect">
            <a:avLst/>
          </a:prstGeom>
        </p:spPr>
      </p:pic>
    </p:spTree>
    <p:extLst>
      <p:ext uri="{BB962C8B-B14F-4D97-AF65-F5344CB8AC3E}">
        <p14:creationId xmlns:p14="http://schemas.microsoft.com/office/powerpoint/2010/main" val="4655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75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9CDFA7-4590-48CD-BB67-ED9AAB831E9B}"/>
              </a:ext>
            </a:extLst>
          </p:cNvPr>
          <p:cNvSpPr>
            <a:spLocks noGrp="1"/>
          </p:cNvSpPr>
          <p:nvPr>
            <p:ph type="title"/>
          </p:nvPr>
        </p:nvSpPr>
        <p:spPr>
          <a:xfrm>
            <a:off x="412812" y="332656"/>
            <a:ext cx="8208912" cy="1052736"/>
          </a:xfrm>
        </p:spPr>
        <p:txBody>
          <a:bodyPr>
            <a:normAutofit/>
          </a:bodyPr>
          <a:lstStyle/>
          <a:p>
            <a:pPr>
              <a:lnSpc>
                <a:spcPct val="150000"/>
              </a:lnSpc>
            </a:pPr>
            <a:r>
              <a:rPr kumimoji="1" lang="ja-JP" altLang="en-US" sz="3600" dirty="0"/>
              <a:t>シェルドンが提唱したサービス理念</a:t>
            </a:r>
          </a:p>
        </p:txBody>
      </p:sp>
      <p:sp>
        <p:nvSpPr>
          <p:cNvPr id="4" name="タイトル 1">
            <a:extLst>
              <a:ext uri="{FF2B5EF4-FFF2-40B4-BE49-F238E27FC236}">
                <a16:creationId xmlns:a16="http://schemas.microsoft.com/office/drawing/2014/main" id="{6D6F13F1-11E1-4907-BE91-218FDC3704CD}"/>
              </a:ext>
            </a:extLst>
          </p:cNvPr>
          <p:cNvSpPr txBox="1">
            <a:spLocks/>
          </p:cNvSpPr>
          <p:nvPr/>
        </p:nvSpPr>
        <p:spPr>
          <a:xfrm>
            <a:off x="412812" y="1556792"/>
            <a:ext cx="8208912" cy="105273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dirty="0"/>
          </a:p>
        </p:txBody>
      </p:sp>
      <p:sp>
        <p:nvSpPr>
          <p:cNvPr id="7" name="テキスト ボックス 6">
            <a:extLst>
              <a:ext uri="{FF2B5EF4-FFF2-40B4-BE49-F238E27FC236}">
                <a16:creationId xmlns:a16="http://schemas.microsoft.com/office/drawing/2014/main" id="{EA8FAC0A-2CDD-43AF-8A33-66ACBAE43FFC}"/>
              </a:ext>
            </a:extLst>
          </p:cNvPr>
          <p:cNvSpPr txBox="1"/>
          <p:nvPr/>
        </p:nvSpPr>
        <p:spPr>
          <a:xfrm>
            <a:off x="251520" y="1556792"/>
            <a:ext cx="8640960" cy="769441"/>
          </a:xfrm>
          <a:prstGeom prst="rect">
            <a:avLst/>
          </a:prstGeom>
          <a:noFill/>
        </p:spPr>
        <p:txBody>
          <a:bodyPr wrap="square" rtlCol="0">
            <a:spAutoFit/>
          </a:bodyPr>
          <a:lstStyle/>
          <a:p>
            <a:pPr algn="ctr"/>
            <a:r>
              <a:rPr kumimoji="1" lang="en-US" altLang="ja-JP" sz="4400" dirty="0">
                <a:solidFill>
                  <a:srgbClr val="FFC000"/>
                </a:solidFill>
                <a:latin typeface="Century" panose="02040604050505020304" pitchFamily="18" charset="0"/>
              </a:rPr>
              <a:t>He profits most who serves best</a:t>
            </a:r>
            <a:endParaRPr kumimoji="1" lang="ja-JP" altLang="en-US" sz="4400" dirty="0">
              <a:solidFill>
                <a:srgbClr val="FFC000"/>
              </a:solidFill>
              <a:latin typeface="Century" panose="02040604050505020304" pitchFamily="18" charset="0"/>
            </a:endParaRPr>
          </a:p>
        </p:txBody>
      </p:sp>
      <p:sp>
        <p:nvSpPr>
          <p:cNvPr id="9" name="テキスト ボックス 8">
            <a:extLst>
              <a:ext uri="{FF2B5EF4-FFF2-40B4-BE49-F238E27FC236}">
                <a16:creationId xmlns:a16="http://schemas.microsoft.com/office/drawing/2014/main" id="{27AC7477-BEB0-4354-9281-1C6E644B2C16}"/>
              </a:ext>
            </a:extLst>
          </p:cNvPr>
          <p:cNvSpPr txBox="1"/>
          <p:nvPr/>
        </p:nvSpPr>
        <p:spPr>
          <a:xfrm>
            <a:off x="412812" y="4248473"/>
            <a:ext cx="8208912" cy="1659493"/>
          </a:xfrm>
          <a:prstGeom prst="rect">
            <a:avLst/>
          </a:prstGeom>
          <a:noFill/>
        </p:spPr>
        <p:txBody>
          <a:bodyPr wrap="square" rtlCol="0">
            <a:spAutoFit/>
          </a:bodyPr>
          <a:lstStyle/>
          <a:p>
            <a:pPr algn="ctr">
              <a:lnSpc>
                <a:spcPct val="150000"/>
              </a:lnSpc>
            </a:pPr>
            <a:r>
              <a:rPr kumimoji="1" lang="ja-JP" altLang="en-US" sz="3600" dirty="0"/>
              <a:t>ＲＩが推奨する職業奉仕とは</a:t>
            </a:r>
          </a:p>
          <a:p>
            <a:pPr algn="ctr">
              <a:lnSpc>
                <a:spcPct val="150000"/>
              </a:lnSpc>
            </a:pPr>
            <a:r>
              <a:rPr lang="ja-JP" altLang="en-US" sz="3600" dirty="0"/>
              <a:t>全く次元の異なった思考</a:t>
            </a:r>
            <a:endParaRPr kumimoji="1" lang="ja-JP" altLang="en-US" sz="3600" dirty="0"/>
          </a:p>
        </p:txBody>
      </p:sp>
      <p:sp>
        <p:nvSpPr>
          <p:cNvPr id="10" name="矢印: 下 9">
            <a:extLst>
              <a:ext uri="{FF2B5EF4-FFF2-40B4-BE49-F238E27FC236}">
                <a16:creationId xmlns:a16="http://schemas.microsoft.com/office/drawing/2014/main" id="{CE643152-780F-4FC5-8806-E0E1BE30BCD8}"/>
              </a:ext>
            </a:extLst>
          </p:cNvPr>
          <p:cNvSpPr/>
          <p:nvPr/>
        </p:nvSpPr>
        <p:spPr>
          <a:xfrm>
            <a:off x="3923928" y="2609528"/>
            <a:ext cx="1152128" cy="14675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a:extLst>
              <a:ext uri="{FF2B5EF4-FFF2-40B4-BE49-F238E27FC236}">
                <a16:creationId xmlns:a16="http://schemas.microsoft.com/office/drawing/2014/main" id="{3D6B785B-7495-4119-A925-73CAB85FBF73}"/>
              </a:ext>
            </a:extLst>
          </p:cNvPr>
          <p:cNvCxnSpPr>
            <a:cxnSpLocks/>
          </p:cNvCxnSpPr>
          <p:nvPr/>
        </p:nvCxnSpPr>
        <p:spPr>
          <a:xfrm>
            <a:off x="3707904" y="2609527"/>
            <a:ext cx="1656184" cy="7337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73A10B3-E3F7-4C95-9C7F-FA58099BD93E}"/>
              </a:ext>
            </a:extLst>
          </p:cNvPr>
          <p:cNvCxnSpPr>
            <a:cxnSpLocks/>
          </p:cNvCxnSpPr>
          <p:nvPr/>
        </p:nvCxnSpPr>
        <p:spPr>
          <a:xfrm flipV="1">
            <a:off x="3635896" y="2621122"/>
            <a:ext cx="1728192" cy="6480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3EA1855B-A6D2-402E-B7C8-308B64D181A5}"/>
              </a:ext>
            </a:extLst>
          </p:cNvPr>
          <p:cNvPicPr>
            <a:picLocks noChangeAspect="1"/>
          </p:cNvPicPr>
          <p:nvPr/>
        </p:nvPicPr>
        <p:blipFill>
          <a:blip r:embed="rId3"/>
          <a:stretch>
            <a:fillRect/>
          </a:stretch>
        </p:blipFill>
        <p:spPr>
          <a:xfrm>
            <a:off x="7882019" y="6525344"/>
            <a:ext cx="1261981" cy="359695"/>
          </a:xfrm>
          <a:prstGeom prst="rect">
            <a:avLst/>
          </a:prstGeom>
        </p:spPr>
      </p:pic>
    </p:spTree>
    <p:extLst>
      <p:ext uri="{BB962C8B-B14F-4D97-AF65-F5344CB8AC3E}">
        <p14:creationId xmlns:p14="http://schemas.microsoft.com/office/powerpoint/2010/main" val="19481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400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6500"/>
                            </p:stCondLst>
                            <p:childTnLst>
                              <p:par>
                                <p:cTn id="28" presetID="2" presetClass="entr" presetSubtype="4"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8500"/>
                            </p:stCondLst>
                            <p:childTnLst>
                              <p:par>
                                <p:cTn id="33" presetID="2" presetClass="entr" presetSubtype="4" fill="hold" nodeType="after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30328-1B82-441E-9428-65D252416000}"/>
              </a:ext>
            </a:extLst>
          </p:cNvPr>
          <p:cNvSpPr>
            <a:spLocks noGrp="1"/>
          </p:cNvSpPr>
          <p:nvPr>
            <p:ph type="title"/>
          </p:nvPr>
        </p:nvSpPr>
        <p:spPr>
          <a:xfrm>
            <a:off x="457200" y="0"/>
            <a:ext cx="8229600" cy="1143000"/>
          </a:xfrm>
        </p:spPr>
        <p:txBody>
          <a:bodyPr/>
          <a:lstStyle/>
          <a:p>
            <a:r>
              <a:rPr lang="ja-JP" altLang="en-US" dirty="0">
                <a:solidFill>
                  <a:srgbClr val="FFC000"/>
                </a:solidFill>
              </a:rPr>
              <a:t>日本現代史</a:t>
            </a:r>
            <a:endParaRPr kumimoji="1" lang="ja-JP" altLang="en-US" dirty="0">
              <a:solidFill>
                <a:srgbClr val="FFC000"/>
              </a:solidFill>
            </a:endParaRPr>
          </a:p>
        </p:txBody>
      </p:sp>
      <p:sp>
        <p:nvSpPr>
          <p:cNvPr id="3" name="コンテンツ プレースホルダー 2">
            <a:extLst>
              <a:ext uri="{FF2B5EF4-FFF2-40B4-BE49-F238E27FC236}">
                <a16:creationId xmlns:a16="http://schemas.microsoft.com/office/drawing/2014/main" id="{7451741A-ED45-46B4-A017-80EFF8B38B78}"/>
              </a:ext>
            </a:extLst>
          </p:cNvPr>
          <p:cNvSpPr>
            <a:spLocks noGrp="1"/>
          </p:cNvSpPr>
          <p:nvPr>
            <p:ph idx="1"/>
          </p:nvPr>
        </p:nvSpPr>
        <p:spPr>
          <a:xfrm>
            <a:off x="421416" y="1107475"/>
            <a:ext cx="8229600" cy="4525963"/>
          </a:xfrm>
        </p:spPr>
        <p:txBody>
          <a:bodyPr/>
          <a:lstStyle/>
          <a:p>
            <a:r>
              <a:rPr lang="ja-JP" altLang="en-US" sz="3600" dirty="0">
                <a:solidFill>
                  <a:schemeClr val="bg1"/>
                </a:solidFill>
              </a:rPr>
              <a:t>世界大恐慌は第二次世界大戦によって解決</a:t>
            </a:r>
          </a:p>
          <a:p>
            <a:endParaRPr kumimoji="1" lang="ja-JP" altLang="en-US" dirty="0"/>
          </a:p>
        </p:txBody>
      </p:sp>
      <p:pic>
        <p:nvPicPr>
          <p:cNvPr id="7" name="図 6">
            <a:extLst>
              <a:ext uri="{FF2B5EF4-FFF2-40B4-BE49-F238E27FC236}">
                <a16:creationId xmlns:a16="http://schemas.microsoft.com/office/drawing/2014/main" id="{A56E3D1F-1E31-4F66-93B3-4A8E1E94F27D}"/>
              </a:ext>
            </a:extLst>
          </p:cNvPr>
          <p:cNvPicPr>
            <a:picLocks noChangeAspect="1"/>
          </p:cNvPicPr>
          <p:nvPr/>
        </p:nvPicPr>
        <p:blipFill>
          <a:blip r:embed="rId3"/>
          <a:stretch>
            <a:fillRect/>
          </a:stretch>
        </p:blipFill>
        <p:spPr>
          <a:xfrm>
            <a:off x="7882019" y="6498305"/>
            <a:ext cx="1261981" cy="359695"/>
          </a:xfrm>
          <a:prstGeom prst="rect">
            <a:avLst/>
          </a:prstGeom>
        </p:spPr>
      </p:pic>
      <p:pic>
        <p:nvPicPr>
          <p:cNvPr id="4" name="図 3">
            <a:extLst>
              <a:ext uri="{FF2B5EF4-FFF2-40B4-BE49-F238E27FC236}">
                <a16:creationId xmlns:a16="http://schemas.microsoft.com/office/drawing/2014/main" id="{B1A37DA9-C9C8-4723-94C4-A66370C56781}"/>
              </a:ext>
            </a:extLst>
          </p:cNvPr>
          <p:cNvPicPr>
            <a:picLocks noChangeAspect="1"/>
          </p:cNvPicPr>
          <p:nvPr/>
        </p:nvPicPr>
        <p:blipFill>
          <a:blip r:embed="rId4"/>
          <a:stretch>
            <a:fillRect/>
          </a:stretch>
        </p:blipFill>
        <p:spPr>
          <a:xfrm>
            <a:off x="447373" y="2420888"/>
            <a:ext cx="8149700" cy="3808981"/>
          </a:xfrm>
          <a:prstGeom prst="rect">
            <a:avLst/>
          </a:prstGeom>
        </p:spPr>
      </p:pic>
    </p:spTree>
    <p:extLst>
      <p:ext uri="{BB962C8B-B14F-4D97-AF65-F5344CB8AC3E}">
        <p14:creationId xmlns:p14="http://schemas.microsoft.com/office/powerpoint/2010/main" val="42210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EB90E-0E05-4F83-A5E3-573CBAF0B307}"/>
              </a:ext>
            </a:extLst>
          </p:cNvPr>
          <p:cNvSpPr>
            <a:spLocks noGrp="1"/>
          </p:cNvSpPr>
          <p:nvPr>
            <p:ph type="title"/>
          </p:nvPr>
        </p:nvSpPr>
        <p:spPr>
          <a:xfrm>
            <a:off x="457200" y="24165"/>
            <a:ext cx="8229600" cy="1143000"/>
          </a:xfrm>
        </p:spPr>
        <p:txBody>
          <a:bodyPr/>
          <a:lstStyle/>
          <a:p>
            <a:r>
              <a:rPr lang="ja-JP" altLang="en-US" dirty="0">
                <a:solidFill>
                  <a:srgbClr val="FFC000"/>
                </a:solidFill>
              </a:rPr>
              <a:t>日本現代史</a:t>
            </a:r>
            <a:endParaRPr kumimoji="1" lang="ja-JP" altLang="en-US" dirty="0">
              <a:solidFill>
                <a:srgbClr val="FFC000"/>
              </a:solidFill>
            </a:endParaRPr>
          </a:p>
        </p:txBody>
      </p:sp>
      <p:sp>
        <p:nvSpPr>
          <p:cNvPr id="3" name="コンテンツ プレースホルダー 2">
            <a:extLst>
              <a:ext uri="{FF2B5EF4-FFF2-40B4-BE49-F238E27FC236}">
                <a16:creationId xmlns:a16="http://schemas.microsoft.com/office/drawing/2014/main" id="{9C9DBDC2-40DD-4529-9BC5-19BAD2389715}"/>
              </a:ext>
            </a:extLst>
          </p:cNvPr>
          <p:cNvSpPr>
            <a:spLocks noGrp="1"/>
          </p:cNvSpPr>
          <p:nvPr>
            <p:ph idx="1"/>
          </p:nvPr>
        </p:nvSpPr>
        <p:spPr>
          <a:xfrm>
            <a:off x="442242" y="949501"/>
            <a:ext cx="8640960" cy="4958998"/>
          </a:xfrm>
        </p:spPr>
        <p:txBody>
          <a:bodyPr>
            <a:normAutofit/>
          </a:bodyPr>
          <a:lstStyle/>
          <a:p>
            <a:r>
              <a:rPr lang="ja-JP" altLang="en-US" sz="3600" dirty="0">
                <a:solidFill>
                  <a:schemeClr val="bg1"/>
                </a:solidFill>
              </a:rPr>
              <a:t>日本経済の奇跡的回復</a:t>
            </a:r>
          </a:p>
          <a:p>
            <a:r>
              <a:rPr lang="ja-JP" altLang="en-US" sz="3600" dirty="0">
                <a:solidFill>
                  <a:schemeClr val="bg1"/>
                </a:solidFill>
              </a:rPr>
              <a:t>朝鮮戦争・日本列島改造計画・所得倍増政策</a:t>
            </a:r>
          </a:p>
        </p:txBody>
      </p:sp>
      <p:pic>
        <p:nvPicPr>
          <p:cNvPr id="4" name="図 3">
            <a:extLst>
              <a:ext uri="{FF2B5EF4-FFF2-40B4-BE49-F238E27FC236}">
                <a16:creationId xmlns:a16="http://schemas.microsoft.com/office/drawing/2014/main" id="{5DDCF391-7C58-400B-8568-C96670C36AD9}"/>
              </a:ext>
            </a:extLst>
          </p:cNvPr>
          <p:cNvPicPr>
            <a:picLocks noChangeAspect="1"/>
          </p:cNvPicPr>
          <p:nvPr/>
        </p:nvPicPr>
        <p:blipFill>
          <a:blip r:embed="rId3"/>
          <a:stretch>
            <a:fillRect/>
          </a:stretch>
        </p:blipFill>
        <p:spPr>
          <a:xfrm>
            <a:off x="683568" y="2945327"/>
            <a:ext cx="2880320" cy="3528813"/>
          </a:xfrm>
          <a:prstGeom prst="rect">
            <a:avLst/>
          </a:prstGeom>
        </p:spPr>
      </p:pic>
      <p:pic>
        <p:nvPicPr>
          <p:cNvPr id="5" name="図 4">
            <a:extLst>
              <a:ext uri="{FF2B5EF4-FFF2-40B4-BE49-F238E27FC236}">
                <a16:creationId xmlns:a16="http://schemas.microsoft.com/office/drawing/2014/main" id="{A227D588-3215-4B4F-92CA-256D7C73F711}"/>
              </a:ext>
            </a:extLst>
          </p:cNvPr>
          <p:cNvPicPr>
            <a:picLocks noChangeAspect="1"/>
          </p:cNvPicPr>
          <p:nvPr/>
        </p:nvPicPr>
        <p:blipFill>
          <a:blip r:embed="rId4"/>
          <a:stretch>
            <a:fillRect/>
          </a:stretch>
        </p:blipFill>
        <p:spPr>
          <a:xfrm>
            <a:off x="4762722" y="2952769"/>
            <a:ext cx="3323802" cy="3521371"/>
          </a:xfrm>
          <a:prstGeom prst="rect">
            <a:avLst/>
          </a:prstGeom>
        </p:spPr>
      </p:pic>
      <p:pic>
        <p:nvPicPr>
          <p:cNvPr id="6" name="図 5">
            <a:extLst>
              <a:ext uri="{FF2B5EF4-FFF2-40B4-BE49-F238E27FC236}">
                <a16:creationId xmlns:a16="http://schemas.microsoft.com/office/drawing/2014/main" id="{E269E261-70C4-4FB6-9922-5731B9E15D8E}"/>
              </a:ext>
            </a:extLst>
          </p:cNvPr>
          <p:cNvPicPr>
            <a:picLocks noChangeAspect="1"/>
          </p:cNvPicPr>
          <p:nvPr/>
        </p:nvPicPr>
        <p:blipFill>
          <a:blip r:embed="rId5"/>
          <a:stretch>
            <a:fillRect/>
          </a:stretch>
        </p:blipFill>
        <p:spPr>
          <a:xfrm>
            <a:off x="7882019" y="6474140"/>
            <a:ext cx="1261981" cy="359695"/>
          </a:xfrm>
          <a:prstGeom prst="rect">
            <a:avLst/>
          </a:prstGeom>
        </p:spPr>
      </p:pic>
    </p:spTree>
    <p:extLst>
      <p:ext uri="{BB962C8B-B14F-4D97-AF65-F5344CB8AC3E}">
        <p14:creationId xmlns:p14="http://schemas.microsoft.com/office/powerpoint/2010/main" val="214673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42714-133C-4C8C-AA04-BCCF9203C5F4}"/>
              </a:ext>
            </a:extLst>
          </p:cNvPr>
          <p:cNvSpPr>
            <a:spLocks noGrp="1"/>
          </p:cNvSpPr>
          <p:nvPr>
            <p:ph type="title"/>
          </p:nvPr>
        </p:nvSpPr>
        <p:spPr>
          <a:xfrm>
            <a:off x="457200" y="0"/>
            <a:ext cx="8229600" cy="1143000"/>
          </a:xfrm>
        </p:spPr>
        <p:txBody>
          <a:bodyPr/>
          <a:lstStyle/>
          <a:p>
            <a:r>
              <a:rPr lang="ja-JP" altLang="en-US" dirty="0">
                <a:solidFill>
                  <a:srgbClr val="FFC000"/>
                </a:solidFill>
              </a:rPr>
              <a:t>日本現代史</a:t>
            </a:r>
            <a:endParaRPr kumimoji="1" lang="ja-JP" altLang="en-US" dirty="0">
              <a:solidFill>
                <a:srgbClr val="FFC000"/>
              </a:solidFill>
            </a:endParaRPr>
          </a:p>
        </p:txBody>
      </p:sp>
      <p:sp>
        <p:nvSpPr>
          <p:cNvPr id="3" name="コンテンツ プレースホルダー 2">
            <a:extLst>
              <a:ext uri="{FF2B5EF4-FFF2-40B4-BE49-F238E27FC236}">
                <a16:creationId xmlns:a16="http://schemas.microsoft.com/office/drawing/2014/main" id="{E9830D13-2AD5-4D5B-8647-C3E16DE672FE}"/>
              </a:ext>
            </a:extLst>
          </p:cNvPr>
          <p:cNvSpPr>
            <a:spLocks noGrp="1"/>
          </p:cNvSpPr>
          <p:nvPr>
            <p:ph idx="1"/>
          </p:nvPr>
        </p:nvSpPr>
        <p:spPr>
          <a:xfrm>
            <a:off x="462040" y="1143000"/>
            <a:ext cx="8229600" cy="4813995"/>
          </a:xfrm>
        </p:spPr>
        <p:txBody>
          <a:bodyPr/>
          <a:lstStyle/>
          <a:p>
            <a:r>
              <a:rPr lang="ja-JP" altLang="en-US" sz="3600" dirty="0">
                <a:solidFill>
                  <a:schemeClr val="bg1"/>
                </a:solidFill>
              </a:rPr>
              <a:t>バブル崩壊と政権不安定</a:t>
            </a:r>
          </a:p>
          <a:p>
            <a:r>
              <a:rPr lang="ja-JP" altLang="en-US" sz="3600" dirty="0">
                <a:solidFill>
                  <a:schemeClr val="bg1"/>
                </a:solidFill>
              </a:rPr>
              <a:t>新資本主義への歩み</a:t>
            </a:r>
          </a:p>
          <a:p>
            <a:endParaRPr kumimoji="1" lang="ja-JP" altLang="en-US" dirty="0"/>
          </a:p>
        </p:txBody>
      </p:sp>
      <p:pic>
        <p:nvPicPr>
          <p:cNvPr id="4" name="図 3">
            <a:extLst>
              <a:ext uri="{FF2B5EF4-FFF2-40B4-BE49-F238E27FC236}">
                <a16:creationId xmlns:a16="http://schemas.microsoft.com/office/drawing/2014/main" id="{C83D2E4F-9666-4E8C-B1D8-07506E8A5660}"/>
              </a:ext>
            </a:extLst>
          </p:cNvPr>
          <p:cNvPicPr>
            <a:picLocks noChangeAspect="1"/>
          </p:cNvPicPr>
          <p:nvPr/>
        </p:nvPicPr>
        <p:blipFill>
          <a:blip r:embed="rId3"/>
          <a:stretch>
            <a:fillRect/>
          </a:stretch>
        </p:blipFill>
        <p:spPr>
          <a:xfrm>
            <a:off x="755575" y="2646086"/>
            <a:ext cx="2880321" cy="3718088"/>
          </a:xfrm>
          <a:prstGeom prst="rect">
            <a:avLst/>
          </a:prstGeom>
        </p:spPr>
      </p:pic>
      <p:pic>
        <p:nvPicPr>
          <p:cNvPr id="5" name="図 4">
            <a:extLst>
              <a:ext uri="{FF2B5EF4-FFF2-40B4-BE49-F238E27FC236}">
                <a16:creationId xmlns:a16="http://schemas.microsoft.com/office/drawing/2014/main" id="{7B5A4F5F-FF23-4A2C-AEE1-D79806C8603F}"/>
              </a:ext>
            </a:extLst>
          </p:cNvPr>
          <p:cNvPicPr>
            <a:picLocks noChangeAspect="1"/>
          </p:cNvPicPr>
          <p:nvPr/>
        </p:nvPicPr>
        <p:blipFill>
          <a:blip r:embed="rId4"/>
          <a:stretch>
            <a:fillRect/>
          </a:stretch>
        </p:blipFill>
        <p:spPr>
          <a:xfrm>
            <a:off x="5292079" y="2645639"/>
            <a:ext cx="2880321" cy="3724051"/>
          </a:xfrm>
          <a:prstGeom prst="rect">
            <a:avLst/>
          </a:prstGeom>
        </p:spPr>
      </p:pic>
      <p:pic>
        <p:nvPicPr>
          <p:cNvPr id="6" name="図 5">
            <a:extLst>
              <a:ext uri="{FF2B5EF4-FFF2-40B4-BE49-F238E27FC236}">
                <a16:creationId xmlns:a16="http://schemas.microsoft.com/office/drawing/2014/main" id="{53939658-11EE-45B3-8350-CD19A02D227B}"/>
              </a:ext>
            </a:extLst>
          </p:cNvPr>
          <p:cNvPicPr>
            <a:picLocks noChangeAspect="1"/>
          </p:cNvPicPr>
          <p:nvPr/>
        </p:nvPicPr>
        <p:blipFill>
          <a:blip r:embed="rId5"/>
          <a:stretch>
            <a:fillRect/>
          </a:stretch>
        </p:blipFill>
        <p:spPr>
          <a:xfrm>
            <a:off x="7882019" y="6496547"/>
            <a:ext cx="1261981" cy="359695"/>
          </a:xfrm>
          <a:prstGeom prst="rect">
            <a:avLst/>
          </a:prstGeom>
        </p:spPr>
      </p:pic>
    </p:spTree>
    <p:extLst>
      <p:ext uri="{BB962C8B-B14F-4D97-AF65-F5344CB8AC3E}">
        <p14:creationId xmlns:p14="http://schemas.microsoft.com/office/powerpoint/2010/main" val="18492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52939-0CA5-4588-B35D-BDCB5A68023C}"/>
              </a:ext>
            </a:extLst>
          </p:cNvPr>
          <p:cNvSpPr>
            <a:spLocks noGrp="1"/>
          </p:cNvSpPr>
          <p:nvPr>
            <p:ph type="title"/>
          </p:nvPr>
        </p:nvSpPr>
        <p:spPr>
          <a:xfrm>
            <a:off x="468885" y="0"/>
            <a:ext cx="8229600" cy="1143000"/>
          </a:xfrm>
        </p:spPr>
        <p:txBody>
          <a:bodyPr/>
          <a:lstStyle/>
          <a:p>
            <a:r>
              <a:rPr lang="ja-JP" altLang="en-US" dirty="0">
                <a:solidFill>
                  <a:srgbClr val="FFC000"/>
                </a:solidFill>
              </a:rPr>
              <a:t>瑞穂の国型資本主義</a:t>
            </a:r>
            <a:endParaRPr kumimoji="1" lang="ja-JP" altLang="en-US" dirty="0">
              <a:solidFill>
                <a:srgbClr val="FFC000"/>
              </a:solidFill>
            </a:endParaRPr>
          </a:p>
        </p:txBody>
      </p:sp>
      <p:pic>
        <p:nvPicPr>
          <p:cNvPr id="4" name="図 3">
            <a:extLst>
              <a:ext uri="{FF2B5EF4-FFF2-40B4-BE49-F238E27FC236}">
                <a16:creationId xmlns:a16="http://schemas.microsoft.com/office/drawing/2014/main" id="{6223C1E9-AE1D-4FCD-9F50-E399C9F4D152}"/>
              </a:ext>
            </a:extLst>
          </p:cNvPr>
          <p:cNvPicPr>
            <a:picLocks noChangeAspect="1"/>
          </p:cNvPicPr>
          <p:nvPr/>
        </p:nvPicPr>
        <p:blipFill>
          <a:blip r:embed="rId3"/>
          <a:stretch>
            <a:fillRect/>
          </a:stretch>
        </p:blipFill>
        <p:spPr>
          <a:xfrm>
            <a:off x="7882019" y="6498305"/>
            <a:ext cx="1261981" cy="359695"/>
          </a:xfrm>
          <a:prstGeom prst="rect">
            <a:avLst/>
          </a:prstGeom>
        </p:spPr>
      </p:pic>
      <p:pic>
        <p:nvPicPr>
          <p:cNvPr id="8" name="コンテンツ プレースホルダー 7">
            <a:extLst>
              <a:ext uri="{FF2B5EF4-FFF2-40B4-BE49-F238E27FC236}">
                <a16:creationId xmlns:a16="http://schemas.microsoft.com/office/drawing/2014/main" id="{0B265599-A8C9-4469-95ED-D6EDCAFA2A5B}"/>
              </a:ext>
            </a:extLst>
          </p:cNvPr>
          <p:cNvPicPr>
            <a:picLocks noGrp="1" noChangeAspect="1"/>
          </p:cNvPicPr>
          <p:nvPr>
            <p:ph idx="1"/>
          </p:nvPr>
        </p:nvPicPr>
        <p:blipFill>
          <a:blip r:embed="rId4"/>
          <a:stretch>
            <a:fillRect/>
          </a:stretch>
        </p:blipFill>
        <p:spPr>
          <a:xfrm>
            <a:off x="499459" y="1102868"/>
            <a:ext cx="8086925" cy="5395437"/>
          </a:xfrm>
          <a:prstGeom prst="rect">
            <a:avLst/>
          </a:prstGeom>
        </p:spPr>
      </p:pic>
    </p:spTree>
    <p:extLst>
      <p:ext uri="{BB962C8B-B14F-4D97-AF65-F5344CB8AC3E}">
        <p14:creationId xmlns:p14="http://schemas.microsoft.com/office/powerpoint/2010/main" val="2255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499D30D0-9F96-42C1-834A-67AFF8F9706D}"/>
              </a:ext>
            </a:extLst>
          </p:cNvPr>
          <p:cNvPicPr>
            <a:picLocks noGrp="1" noChangeAspect="1"/>
          </p:cNvPicPr>
          <p:nvPr>
            <p:ph idx="1"/>
          </p:nvPr>
        </p:nvPicPr>
        <p:blipFill>
          <a:blip r:embed="rId3"/>
          <a:stretch>
            <a:fillRect/>
          </a:stretch>
        </p:blipFill>
        <p:spPr>
          <a:xfrm>
            <a:off x="467544" y="181638"/>
            <a:ext cx="3528393" cy="2889322"/>
          </a:xfrm>
          <a:prstGeom prst="rect">
            <a:avLst/>
          </a:prstGeom>
        </p:spPr>
      </p:pic>
      <p:pic>
        <p:nvPicPr>
          <p:cNvPr id="5" name="図 4">
            <a:extLst>
              <a:ext uri="{FF2B5EF4-FFF2-40B4-BE49-F238E27FC236}">
                <a16:creationId xmlns:a16="http://schemas.microsoft.com/office/drawing/2014/main" id="{853C7490-3A30-4488-9937-19E18B9FCDFC}"/>
              </a:ext>
            </a:extLst>
          </p:cNvPr>
          <p:cNvPicPr>
            <a:picLocks noChangeAspect="1"/>
          </p:cNvPicPr>
          <p:nvPr/>
        </p:nvPicPr>
        <p:blipFill>
          <a:blip r:embed="rId4"/>
          <a:stretch>
            <a:fillRect/>
          </a:stretch>
        </p:blipFill>
        <p:spPr>
          <a:xfrm>
            <a:off x="4542155" y="181638"/>
            <a:ext cx="4082067" cy="2889322"/>
          </a:xfrm>
          <a:prstGeom prst="rect">
            <a:avLst/>
          </a:prstGeom>
        </p:spPr>
      </p:pic>
      <p:pic>
        <p:nvPicPr>
          <p:cNvPr id="7" name="図 6">
            <a:extLst>
              <a:ext uri="{FF2B5EF4-FFF2-40B4-BE49-F238E27FC236}">
                <a16:creationId xmlns:a16="http://schemas.microsoft.com/office/drawing/2014/main" id="{F6D89B19-A97F-44BD-84E8-45D3BF55ACF5}"/>
              </a:ext>
            </a:extLst>
          </p:cNvPr>
          <p:cNvPicPr>
            <a:picLocks noChangeAspect="1"/>
          </p:cNvPicPr>
          <p:nvPr/>
        </p:nvPicPr>
        <p:blipFill>
          <a:blip r:embed="rId5"/>
          <a:stretch>
            <a:fillRect/>
          </a:stretch>
        </p:blipFill>
        <p:spPr>
          <a:xfrm>
            <a:off x="2286000" y="3342513"/>
            <a:ext cx="4572000" cy="3314700"/>
          </a:xfrm>
          <a:prstGeom prst="rect">
            <a:avLst/>
          </a:prstGeom>
        </p:spPr>
      </p:pic>
    </p:spTree>
    <p:extLst>
      <p:ext uri="{BB962C8B-B14F-4D97-AF65-F5344CB8AC3E}">
        <p14:creationId xmlns:p14="http://schemas.microsoft.com/office/powerpoint/2010/main" val="17488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58357CB-2058-42D0-B2D9-F84AFC08BDB4}"/>
              </a:ext>
            </a:extLst>
          </p:cNvPr>
          <p:cNvSpPr>
            <a:spLocks noGrp="1"/>
          </p:cNvSpPr>
          <p:nvPr>
            <p:ph idx="1"/>
          </p:nvPr>
        </p:nvSpPr>
        <p:spPr>
          <a:xfrm>
            <a:off x="457200" y="5440362"/>
            <a:ext cx="8229600" cy="1143000"/>
          </a:xfrm>
        </p:spPr>
        <p:txBody>
          <a:bodyPr>
            <a:normAutofit fontScale="92500" lnSpcReduction="20000"/>
          </a:bodyPr>
          <a:lstStyle/>
          <a:p>
            <a:pPr marL="0" indent="0">
              <a:buNone/>
            </a:pPr>
            <a:r>
              <a:rPr lang="ja-JP" altLang="en-US" sz="3600" dirty="0">
                <a:solidFill>
                  <a:schemeClr val="bg1"/>
                </a:solidFill>
              </a:rPr>
              <a:t>　</a:t>
            </a:r>
            <a:r>
              <a:rPr lang="ja-JP" altLang="en-US" sz="3900" dirty="0">
                <a:solidFill>
                  <a:schemeClr val="bg1"/>
                </a:solidFill>
              </a:rPr>
              <a:t> 核兵器なき世界平和を推進しつつ、</a:t>
            </a:r>
          </a:p>
          <a:p>
            <a:pPr marL="0" indent="0">
              <a:buNone/>
            </a:pPr>
            <a:r>
              <a:rPr lang="ja-JP" altLang="en-US" sz="3900" dirty="0">
                <a:solidFill>
                  <a:schemeClr val="bg1"/>
                </a:solidFill>
              </a:rPr>
              <a:t>　　　原子力の平和的利用を推進する</a:t>
            </a:r>
          </a:p>
          <a:p>
            <a:endParaRPr kumimoji="1" lang="ja-JP" altLang="en-US" dirty="0"/>
          </a:p>
        </p:txBody>
      </p:sp>
      <p:pic>
        <p:nvPicPr>
          <p:cNvPr id="2" name="図 1">
            <a:extLst>
              <a:ext uri="{FF2B5EF4-FFF2-40B4-BE49-F238E27FC236}">
                <a16:creationId xmlns:a16="http://schemas.microsoft.com/office/drawing/2014/main" id="{DA06AF9B-921C-413B-882C-8F9CEDB8D922}"/>
              </a:ext>
            </a:extLst>
          </p:cNvPr>
          <p:cNvPicPr>
            <a:picLocks noChangeAspect="1"/>
          </p:cNvPicPr>
          <p:nvPr/>
        </p:nvPicPr>
        <p:blipFill>
          <a:blip r:embed="rId3"/>
          <a:stretch>
            <a:fillRect/>
          </a:stretch>
        </p:blipFill>
        <p:spPr>
          <a:xfrm>
            <a:off x="534950" y="235727"/>
            <a:ext cx="8074099" cy="5021475"/>
          </a:xfrm>
          <a:prstGeom prst="rect">
            <a:avLst/>
          </a:prstGeom>
        </p:spPr>
      </p:pic>
      <p:pic>
        <p:nvPicPr>
          <p:cNvPr id="4" name="図 3">
            <a:extLst>
              <a:ext uri="{FF2B5EF4-FFF2-40B4-BE49-F238E27FC236}">
                <a16:creationId xmlns:a16="http://schemas.microsoft.com/office/drawing/2014/main" id="{48CC3B35-C2F6-4063-84B2-E800CB212A56}"/>
              </a:ext>
            </a:extLst>
          </p:cNvPr>
          <p:cNvPicPr>
            <a:picLocks noChangeAspect="1"/>
          </p:cNvPicPr>
          <p:nvPr/>
        </p:nvPicPr>
        <p:blipFill>
          <a:blip r:embed="rId4"/>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8710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BA25F-951E-4D5B-8A46-8E44C9C61CA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58357CB-2058-42D0-B2D9-F84AFC08BDB4}"/>
              </a:ext>
            </a:extLst>
          </p:cNvPr>
          <p:cNvSpPr>
            <a:spLocks noGrp="1"/>
          </p:cNvSpPr>
          <p:nvPr>
            <p:ph idx="1"/>
          </p:nvPr>
        </p:nvSpPr>
        <p:spPr>
          <a:xfrm>
            <a:off x="457200" y="5439663"/>
            <a:ext cx="8229600" cy="1143000"/>
          </a:xfrm>
        </p:spPr>
        <p:txBody>
          <a:bodyPr>
            <a:normAutofit fontScale="70000" lnSpcReduction="20000"/>
          </a:bodyPr>
          <a:lstStyle/>
          <a:p>
            <a:pPr marL="0" indent="0">
              <a:buNone/>
            </a:pPr>
            <a:r>
              <a:rPr lang="ja-JP" altLang="en-US" sz="5100" dirty="0">
                <a:solidFill>
                  <a:schemeClr val="bg1"/>
                </a:solidFill>
                <a:latin typeface="+mn-ea"/>
              </a:rPr>
              <a:t> 新憲法を制定して、領土保全のための</a:t>
            </a:r>
          </a:p>
          <a:p>
            <a:pPr marL="0" indent="0">
              <a:buNone/>
            </a:pPr>
            <a:r>
              <a:rPr lang="ja-JP" altLang="en-US" sz="5100" dirty="0">
                <a:solidFill>
                  <a:schemeClr val="bg1"/>
                </a:solidFill>
                <a:latin typeface="+mn-ea"/>
              </a:rPr>
              <a:t>　　国防力を充実する</a:t>
            </a:r>
          </a:p>
          <a:p>
            <a:endParaRPr kumimoji="1" lang="ja-JP" altLang="en-US" dirty="0"/>
          </a:p>
        </p:txBody>
      </p:sp>
      <p:pic>
        <p:nvPicPr>
          <p:cNvPr id="5" name="図 4">
            <a:extLst>
              <a:ext uri="{FF2B5EF4-FFF2-40B4-BE49-F238E27FC236}">
                <a16:creationId xmlns:a16="http://schemas.microsoft.com/office/drawing/2014/main" id="{DA04CFAF-E146-4967-8908-901C9E8DD41C}"/>
              </a:ext>
            </a:extLst>
          </p:cNvPr>
          <p:cNvPicPr>
            <a:picLocks noChangeAspect="1"/>
          </p:cNvPicPr>
          <p:nvPr/>
        </p:nvPicPr>
        <p:blipFill>
          <a:blip r:embed="rId3"/>
          <a:stretch>
            <a:fillRect/>
          </a:stretch>
        </p:blipFill>
        <p:spPr>
          <a:xfrm>
            <a:off x="7882019" y="6498305"/>
            <a:ext cx="1261981" cy="359695"/>
          </a:xfrm>
          <a:prstGeom prst="rect">
            <a:avLst/>
          </a:prstGeom>
        </p:spPr>
      </p:pic>
      <p:pic>
        <p:nvPicPr>
          <p:cNvPr id="6" name="図 5">
            <a:extLst>
              <a:ext uri="{FF2B5EF4-FFF2-40B4-BE49-F238E27FC236}">
                <a16:creationId xmlns:a16="http://schemas.microsoft.com/office/drawing/2014/main" id="{426D818C-20A3-4B49-9824-AD256678164F}"/>
              </a:ext>
            </a:extLst>
          </p:cNvPr>
          <p:cNvPicPr>
            <a:picLocks noChangeAspect="1"/>
          </p:cNvPicPr>
          <p:nvPr/>
        </p:nvPicPr>
        <p:blipFill>
          <a:blip r:embed="rId4"/>
          <a:stretch>
            <a:fillRect/>
          </a:stretch>
        </p:blipFill>
        <p:spPr>
          <a:xfrm>
            <a:off x="295395" y="362928"/>
            <a:ext cx="8553210" cy="4738538"/>
          </a:xfrm>
          <a:prstGeom prst="rect">
            <a:avLst/>
          </a:prstGeom>
        </p:spPr>
      </p:pic>
    </p:spTree>
    <p:extLst>
      <p:ext uri="{BB962C8B-B14F-4D97-AF65-F5344CB8AC3E}">
        <p14:creationId xmlns:p14="http://schemas.microsoft.com/office/powerpoint/2010/main" val="19951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39E55B54-BAB6-48D2-B3EA-FA7B952690D1}"/>
              </a:ext>
            </a:extLst>
          </p:cNvPr>
          <p:cNvPicPr>
            <a:picLocks noGrp="1" noChangeAspect="1"/>
          </p:cNvPicPr>
          <p:nvPr>
            <p:ph idx="1"/>
          </p:nvPr>
        </p:nvPicPr>
        <p:blipFill>
          <a:blip r:embed="rId3"/>
          <a:stretch>
            <a:fillRect/>
          </a:stretch>
        </p:blipFill>
        <p:spPr>
          <a:xfrm>
            <a:off x="179512" y="191717"/>
            <a:ext cx="8784976" cy="4854192"/>
          </a:xfrm>
          <a:prstGeom prst="rect">
            <a:avLst/>
          </a:prstGeom>
        </p:spPr>
      </p:pic>
      <p:sp>
        <p:nvSpPr>
          <p:cNvPr id="5" name="テキスト ボックス 4">
            <a:extLst>
              <a:ext uri="{FF2B5EF4-FFF2-40B4-BE49-F238E27FC236}">
                <a16:creationId xmlns:a16="http://schemas.microsoft.com/office/drawing/2014/main" id="{3B975859-5677-4BF7-A8CA-880DD0B2ED42}"/>
              </a:ext>
            </a:extLst>
          </p:cNvPr>
          <p:cNvSpPr txBox="1"/>
          <p:nvPr/>
        </p:nvSpPr>
        <p:spPr>
          <a:xfrm>
            <a:off x="647056" y="5373216"/>
            <a:ext cx="8496944" cy="1200329"/>
          </a:xfrm>
          <a:prstGeom prst="rect">
            <a:avLst/>
          </a:prstGeom>
          <a:noFill/>
        </p:spPr>
        <p:txBody>
          <a:bodyPr wrap="square" rtlCol="0">
            <a:spAutoFit/>
          </a:bodyPr>
          <a:lstStyle/>
          <a:p>
            <a:r>
              <a:rPr kumimoji="1" lang="ja-JP" altLang="en-US" sz="3600" dirty="0">
                <a:solidFill>
                  <a:schemeClr val="bg1"/>
                </a:solidFill>
              </a:rPr>
              <a:t>世界に誇るべき日本の医療保険制度</a:t>
            </a:r>
          </a:p>
          <a:p>
            <a:r>
              <a:rPr lang="ja-JP" altLang="en-US" sz="3600" dirty="0">
                <a:solidFill>
                  <a:schemeClr val="bg1"/>
                </a:solidFill>
              </a:rPr>
              <a:t>特区による最先端医療や迅速な新薬承認</a:t>
            </a:r>
            <a:endParaRPr kumimoji="1" lang="ja-JP" altLang="en-US" sz="3600" dirty="0">
              <a:solidFill>
                <a:schemeClr val="bg1"/>
              </a:solidFill>
            </a:endParaRPr>
          </a:p>
        </p:txBody>
      </p:sp>
    </p:spTree>
    <p:extLst>
      <p:ext uri="{BB962C8B-B14F-4D97-AF65-F5344CB8AC3E}">
        <p14:creationId xmlns:p14="http://schemas.microsoft.com/office/powerpoint/2010/main" val="31264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9B7F410-C7B7-4078-8EB9-DC3FF1400C55}"/>
              </a:ext>
            </a:extLst>
          </p:cNvPr>
          <p:cNvSpPr/>
          <p:nvPr/>
        </p:nvSpPr>
        <p:spPr>
          <a:xfrm>
            <a:off x="716637" y="5229200"/>
            <a:ext cx="7710726" cy="1200329"/>
          </a:xfrm>
          <a:prstGeom prst="rect">
            <a:avLst/>
          </a:prstGeom>
        </p:spPr>
        <p:txBody>
          <a:bodyPr wrap="square">
            <a:spAutoFit/>
          </a:bodyPr>
          <a:lstStyle/>
          <a:p>
            <a:r>
              <a:rPr lang="ja-JP" altLang="en-US" sz="3600" dirty="0">
                <a:solidFill>
                  <a:schemeClr val="bg1"/>
                </a:solidFill>
              </a:rPr>
              <a:t> 人口減少に対応できるように、産業</a:t>
            </a:r>
            <a:endParaRPr lang="en-US" altLang="ja-JP" sz="3600" dirty="0">
              <a:solidFill>
                <a:schemeClr val="bg1"/>
              </a:solidFill>
            </a:endParaRPr>
          </a:p>
          <a:p>
            <a:r>
              <a:rPr lang="en-US" altLang="ja-JP" sz="3600" dirty="0">
                <a:solidFill>
                  <a:schemeClr val="bg1"/>
                </a:solidFill>
              </a:rPr>
              <a:t>    </a:t>
            </a:r>
            <a:r>
              <a:rPr lang="ja-JP" altLang="en-US" sz="3600" dirty="0">
                <a:solidFill>
                  <a:schemeClr val="bg1"/>
                </a:solidFill>
              </a:rPr>
              <a:t> 構造を根本的に転換すること。</a:t>
            </a:r>
          </a:p>
        </p:txBody>
      </p:sp>
      <p:pic>
        <p:nvPicPr>
          <p:cNvPr id="2" name="図 1">
            <a:extLst>
              <a:ext uri="{FF2B5EF4-FFF2-40B4-BE49-F238E27FC236}">
                <a16:creationId xmlns:a16="http://schemas.microsoft.com/office/drawing/2014/main" id="{090A9394-BC53-4428-9AC1-E7869E40907D}"/>
              </a:ext>
            </a:extLst>
          </p:cNvPr>
          <p:cNvPicPr>
            <a:picLocks noChangeAspect="1"/>
          </p:cNvPicPr>
          <p:nvPr/>
        </p:nvPicPr>
        <p:blipFill>
          <a:blip r:embed="rId3"/>
          <a:stretch>
            <a:fillRect/>
          </a:stretch>
        </p:blipFill>
        <p:spPr>
          <a:xfrm>
            <a:off x="7882019" y="6498305"/>
            <a:ext cx="1261981" cy="359695"/>
          </a:xfrm>
          <a:prstGeom prst="rect">
            <a:avLst/>
          </a:prstGeom>
        </p:spPr>
      </p:pic>
      <p:pic>
        <p:nvPicPr>
          <p:cNvPr id="5" name="コンテンツ プレースホルダー 4">
            <a:extLst>
              <a:ext uri="{FF2B5EF4-FFF2-40B4-BE49-F238E27FC236}">
                <a16:creationId xmlns:a16="http://schemas.microsoft.com/office/drawing/2014/main" id="{5474A1F3-B272-4A51-9F4C-F8B9A66E5C0E}"/>
              </a:ext>
            </a:extLst>
          </p:cNvPr>
          <p:cNvPicPr>
            <a:picLocks noGrp="1" noChangeAspect="1"/>
          </p:cNvPicPr>
          <p:nvPr>
            <p:ph idx="1"/>
          </p:nvPr>
        </p:nvPicPr>
        <p:blipFill>
          <a:blip r:embed="rId4"/>
          <a:stretch>
            <a:fillRect/>
          </a:stretch>
        </p:blipFill>
        <p:spPr>
          <a:xfrm>
            <a:off x="585520" y="254728"/>
            <a:ext cx="7946920" cy="4884804"/>
          </a:xfrm>
          <a:prstGeom prst="rect">
            <a:avLst/>
          </a:prstGeom>
        </p:spPr>
      </p:pic>
    </p:spTree>
    <p:extLst>
      <p:ext uri="{BB962C8B-B14F-4D97-AF65-F5344CB8AC3E}">
        <p14:creationId xmlns:p14="http://schemas.microsoft.com/office/powerpoint/2010/main" val="248974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20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AE511A7-2D43-4F03-8475-B748241E92BE}"/>
              </a:ext>
            </a:extLst>
          </p:cNvPr>
          <p:cNvPicPr>
            <a:picLocks noChangeAspect="1"/>
          </p:cNvPicPr>
          <p:nvPr/>
        </p:nvPicPr>
        <p:blipFill>
          <a:blip r:embed="rId3"/>
          <a:stretch>
            <a:fillRect/>
          </a:stretch>
        </p:blipFill>
        <p:spPr>
          <a:xfrm>
            <a:off x="170306" y="135663"/>
            <a:ext cx="8803387" cy="4407790"/>
          </a:xfrm>
          <a:prstGeom prst="rect">
            <a:avLst/>
          </a:prstGeom>
        </p:spPr>
      </p:pic>
      <p:sp>
        <p:nvSpPr>
          <p:cNvPr id="3" name="コンテンツ プレースホルダー 2">
            <a:extLst>
              <a:ext uri="{FF2B5EF4-FFF2-40B4-BE49-F238E27FC236}">
                <a16:creationId xmlns:a16="http://schemas.microsoft.com/office/drawing/2014/main" id="{9DDFACFE-0FA3-4CFD-B2C9-F599E3046AB7}"/>
              </a:ext>
            </a:extLst>
          </p:cNvPr>
          <p:cNvSpPr>
            <a:spLocks noGrp="1"/>
          </p:cNvSpPr>
          <p:nvPr>
            <p:ph idx="1"/>
          </p:nvPr>
        </p:nvSpPr>
        <p:spPr>
          <a:xfrm>
            <a:off x="182183" y="4783364"/>
            <a:ext cx="8722174" cy="2058940"/>
          </a:xfrm>
        </p:spPr>
        <p:txBody>
          <a:bodyPr>
            <a:normAutofit/>
          </a:bodyPr>
          <a:lstStyle/>
          <a:p>
            <a:r>
              <a:rPr lang="ja-JP" altLang="en-US" sz="3600" dirty="0">
                <a:solidFill>
                  <a:schemeClr val="bg1"/>
                </a:solidFill>
              </a:rPr>
              <a:t>日本は世界一豊かな債権国</a:t>
            </a:r>
          </a:p>
          <a:p>
            <a:r>
              <a:rPr lang="ja-JP" altLang="en-US" sz="3600" dirty="0">
                <a:solidFill>
                  <a:schemeClr val="bg1"/>
                </a:solidFill>
              </a:rPr>
              <a:t>　　安定的成長を持続できる経済政策を</a:t>
            </a:r>
          </a:p>
          <a:p>
            <a:r>
              <a:rPr lang="ja-JP" altLang="en-US" sz="3600" dirty="0">
                <a:solidFill>
                  <a:schemeClr val="bg1"/>
                </a:solidFill>
              </a:rPr>
              <a:t>      とり、社会保障を充実すること。</a:t>
            </a:r>
          </a:p>
          <a:p>
            <a:endParaRPr kumimoji="1" lang="ja-JP" altLang="en-US" dirty="0"/>
          </a:p>
        </p:txBody>
      </p:sp>
      <p:sp>
        <p:nvSpPr>
          <p:cNvPr id="5" name="正方形/長方形 4">
            <a:extLst>
              <a:ext uri="{FF2B5EF4-FFF2-40B4-BE49-F238E27FC236}">
                <a16:creationId xmlns:a16="http://schemas.microsoft.com/office/drawing/2014/main" id="{2331250D-9799-4A6B-81BF-59557475B612}"/>
              </a:ext>
            </a:extLst>
          </p:cNvPr>
          <p:cNvSpPr/>
          <p:nvPr/>
        </p:nvSpPr>
        <p:spPr>
          <a:xfrm>
            <a:off x="170306" y="4682428"/>
            <a:ext cx="286894" cy="1900934"/>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60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68254"/>
            <a:ext cx="8229600" cy="732580"/>
          </a:xfrm>
        </p:spPr>
        <p:txBody>
          <a:bodyPr>
            <a:normAutofit fontScale="90000"/>
          </a:bodyPr>
          <a:lstStyle/>
          <a:p>
            <a:r>
              <a:rPr kumimoji="1" lang="ja-JP" altLang="en-US" dirty="0"/>
              <a:t>何故　シェルドンなのか</a:t>
            </a:r>
          </a:p>
        </p:txBody>
      </p:sp>
      <p:pic>
        <p:nvPicPr>
          <p:cNvPr id="4" name="図 3" descr="genryu.gif"/>
          <p:cNvPicPr>
            <a:picLocks noChangeAspect="1"/>
          </p:cNvPicPr>
          <p:nvPr/>
        </p:nvPicPr>
        <p:blipFill>
          <a:blip r:embed="rId3" cstate="print"/>
          <a:stretch>
            <a:fillRect/>
          </a:stretch>
        </p:blipFill>
        <p:spPr>
          <a:xfrm>
            <a:off x="7882398" y="6500834"/>
            <a:ext cx="1261602" cy="357166"/>
          </a:xfrm>
          <a:prstGeom prst="rect">
            <a:avLst/>
          </a:prstGeom>
        </p:spPr>
      </p:pic>
      <p:pic>
        <p:nvPicPr>
          <p:cNvPr id="6" name="コンテンツ プレースホルダー 5">
            <a:extLst>
              <a:ext uri="{FF2B5EF4-FFF2-40B4-BE49-F238E27FC236}">
                <a16:creationId xmlns:a16="http://schemas.microsoft.com/office/drawing/2014/main" id="{8098DF92-3321-4A27-9FE4-6B27958CC14D}"/>
              </a:ext>
            </a:extLst>
          </p:cNvPr>
          <p:cNvPicPr>
            <a:picLocks noGrp="1" noChangeAspect="1"/>
          </p:cNvPicPr>
          <p:nvPr>
            <p:ph idx="1"/>
          </p:nvPr>
        </p:nvPicPr>
        <p:blipFill>
          <a:blip r:embed="rId4"/>
          <a:stretch>
            <a:fillRect/>
          </a:stretch>
        </p:blipFill>
        <p:spPr>
          <a:xfrm>
            <a:off x="1547664" y="324920"/>
            <a:ext cx="3706145" cy="5425260"/>
          </a:xfrm>
          <a:prstGeom prst="rect">
            <a:avLst/>
          </a:prstGeom>
        </p:spPr>
      </p:pic>
      <p:pic>
        <p:nvPicPr>
          <p:cNvPr id="5" name="図 4">
            <a:extLst>
              <a:ext uri="{FF2B5EF4-FFF2-40B4-BE49-F238E27FC236}">
                <a16:creationId xmlns:a16="http://schemas.microsoft.com/office/drawing/2014/main" id="{7E9BF75C-C253-4CE9-9310-0748BC534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1429935"/>
            <a:ext cx="4680520" cy="4680520"/>
          </a:xfrm>
          <a:prstGeom prst="rect">
            <a:avLst/>
          </a:prstGeom>
        </p:spPr>
      </p:pic>
    </p:spTree>
    <p:extLst>
      <p:ext uri="{BB962C8B-B14F-4D97-AF65-F5344CB8AC3E}">
        <p14:creationId xmlns:p14="http://schemas.microsoft.com/office/powerpoint/2010/main" val="23138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2DA843-9821-46C7-ADDA-62161A0638E4}"/>
              </a:ext>
            </a:extLst>
          </p:cNvPr>
          <p:cNvSpPr>
            <a:spLocks noGrp="1"/>
          </p:cNvSpPr>
          <p:nvPr>
            <p:ph idx="1"/>
          </p:nvPr>
        </p:nvSpPr>
        <p:spPr>
          <a:xfrm>
            <a:off x="683568" y="4837600"/>
            <a:ext cx="8229600" cy="1728192"/>
          </a:xfrm>
        </p:spPr>
        <p:txBody>
          <a:bodyPr>
            <a:normAutofit fontScale="92500" lnSpcReduction="20000"/>
          </a:bodyPr>
          <a:lstStyle/>
          <a:p>
            <a:pPr marL="0" indent="0" algn="ctr">
              <a:buNone/>
            </a:pPr>
            <a:r>
              <a:rPr lang="ja-JP" altLang="en-US" sz="3900" dirty="0">
                <a:solidFill>
                  <a:schemeClr val="bg1"/>
                </a:solidFill>
                <a:latin typeface="+mn-ea"/>
              </a:rPr>
              <a:t>終身雇用制や年功序列制などを復活し</a:t>
            </a:r>
          </a:p>
          <a:p>
            <a:pPr marL="0" indent="0">
              <a:buNone/>
            </a:pPr>
            <a:r>
              <a:rPr lang="ja-JP" altLang="en-US" sz="3900" dirty="0">
                <a:solidFill>
                  <a:schemeClr val="bg1"/>
                </a:solidFill>
                <a:latin typeface="+mn-ea"/>
              </a:rPr>
              <a:t>　　利益を公正に再配分して、従業員に</a:t>
            </a:r>
            <a:endParaRPr lang="en-US" altLang="ja-JP" sz="3900" dirty="0">
              <a:solidFill>
                <a:schemeClr val="bg1"/>
              </a:solidFill>
              <a:latin typeface="+mn-ea"/>
            </a:endParaRPr>
          </a:p>
          <a:p>
            <a:pPr marL="0" indent="0">
              <a:buNone/>
            </a:pPr>
            <a:r>
              <a:rPr lang="en-US" altLang="ja-JP" sz="3900" dirty="0">
                <a:solidFill>
                  <a:schemeClr val="bg1"/>
                </a:solidFill>
                <a:latin typeface="+mn-ea"/>
              </a:rPr>
              <a:t>      </a:t>
            </a:r>
            <a:r>
              <a:rPr lang="ja-JP" altLang="en-US" sz="3900" dirty="0">
                <a:solidFill>
                  <a:schemeClr val="bg1"/>
                </a:solidFill>
                <a:latin typeface="+mn-ea"/>
              </a:rPr>
              <a:t>配慮する理念に戻ること。</a:t>
            </a:r>
          </a:p>
          <a:p>
            <a:endParaRPr kumimoji="1" lang="ja-JP" altLang="en-US" dirty="0"/>
          </a:p>
        </p:txBody>
      </p:sp>
      <p:pic>
        <p:nvPicPr>
          <p:cNvPr id="2" name="図 1">
            <a:extLst>
              <a:ext uri="{FF2B5EF4-FFF2-40B4-BE49-F238E27FC236}">
                <a16:creationId xmlns:a16="http://schemas.microsoft.com/office/drawing/2014/main" id="{DB142018-5AC8-445D-B74E-5847E6D8BC07}"/>
              </a:ext>
            </a:extLst>
          </p:cNvPr>
          <p:cNvPicPr>
            <a:picLocks noChangeAspect="1"/>
          </p:cNvPicPr>
          <p:nvPr/>
        </p:nvPicPr>
        <p:blipFill>
          <a:blip r:embed="rId3"/>
          <a:stretch>
            <a:fillRect/>
          </a:stretch>
        </p:blipFill>
        <p:spPr>
          <a:xfrm>
            <a:off x="485060" y="303242"/>
            <a:ext cx="8047380" cy="4421902"/>
          </a:xfrm>
          <a:prstGeom prst="rect">
            <a:avLst/>
          </a:prstGeom>
        </p:spPr>
      </p:pic>
    </p:spTree>
    <p:extLst>
      <p:ext uri="{BB962C8B-B14F-4D97-AF65-F5344CB8AC3E}">
        <p14:creationId xmlns:p14="http://schemas.microsoft.com/office/powerpoint/2010/main" val="85787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13B60-8A5C-44F3-B864-393659B0EE68}"/>
              </a:ext>
            </a:extLst>
          </p:cNvPr>
          <p:cNvSpPr>
            <a:spLocks noGrp="1"/>
          </p:cNvSpPr>
          <p:nvPr>
            <p:ph type="title"/>
          </p:nvPr>
        </p:nvSpPr>
        <p:spPr/>
        <p:txBody>
          <a:bodyPr/>
          <a:lstStyle/>
          <a:p>
            <a:endParaRPr kumimoji="1" lang="ja-JP" altLang="en-US"/>
          </a:p>
        </p:txBody>
      </p:sp>
      <p:sp>
        <p:nvSpPr>
          <p:cNvPr id="5" name="正方形/長方形 4">
            <a:extLst>
              <a:ext uri="{FF2B5EF4-FFF2-40B4-BE49-F238E27FC236}">
                <a16:creationId xmlns:a16="http://schemas.microsoft.com/office/drawing/2014/main" id="{BAA8D660-B76B-41AD-800C-0F7564037BAD}"/>
              </a:ext>
            </a:extLst>
          </p:cNvPr>
          <p:cNvSpPr/>
          <p:nvPr/>
        </p:nvSpPr>
        <p:spPr>
          <a:xfrm>
            <a:off x="562578" y="5243448"/>
            <a:ext cx="8147248" cy="1200329"/>
          </a:xfrm>
          <a:prstGeom prst="rect">
            <a:avLst/>
          </a:prstGeom>
        </p:spPr>
        <p:txBody>
          <a:bodyPr wrap="square">
            <a:spAutoFit/>
          </a:bodyPr>
          <a:lstStyle/>
          <a:p>
            <a:r>
              <a:rPr lang="ja-JP" altLang="en-US" sz="3600" dirty="0">
                <a:solidFill>
                  <a:schemeClr val="bg1"/>
                </a:solidFill>
              </a:rPr>
              <a:t> 社会的共通資本を整備、拡充して、</a:t>
            </a:r>
            <a:endParaRPr lang="en-US" altLang="ja-JP" sz="3600" dirty="0">
              <a:solidFill>
                <a:schemeClr val="bg1"/>
              </a:solidFill>
            </a:endParaRPr>
          </a:p>
          <a:p>
            <a:r>
              <a:rPr lang="en-US" altLang="ja-JP" sz="3600" dirty="0">
                <a:solidFill>
                  <a:schemeClr val="bg1"/>
                </a:solidFill>
              </a:rPr>
              <a:t>      </a:t>
            </a:r>
            <a:r>
              <a:rPr lang="ja-JP" altLang="en-US" sz="3600" dirty="0">
                <a:solidFill>
                  <a:schemeClr val="bg1"/>
                </a:solidFill>
              </a:rPr>
              <a:t>さらなる近代化を図ること。</a:t>
            </a:r>
          </a:p>
        </p:txBody>
      </p:sp>
      <p:pic>
        <p:nvPicPr>
          <p:cNvPr id="8" name="図 7">
            <a:extLst>
              <a:ext uri="{FF2B5EF4-FFF2-40B4-BE49-F238E27FC236}">
                <a16:creationId xmlns:a16="http://schemas.microsoft.com/office/drawing/2014/main" id="{468A5ED2-5806-4313-A66F-01B4AB91C5C0}"/>
              </a:ext>
            </a:extLst>
          </p:cNvPr>
          <p:cNvPicPr>
            <a:picLocks noChangeAspect="1"/>
          </p:cNvPicPr>
          <p:nvPr/>
        </p:nvPicPr>
        <p:blipFill>
          <a:blip r:embed="rId3"/>
          <a:stretch>
            <a:fillRect/>
          </a:stretch>
        </p:blipFill>
        <p:spPr>
          <a:xfrm>
            <a:off x="7868380" y="6496652"/>
            <a:ext cx="1261981" cy="359695"/>
          </a:xfrm>
          <a:prstGeom prst="rect">
            <a:avLst/>
          </a:prstGeom>
        </p:spPr>
      </p:pic>
      <p:pic>
        <p:nvPicPr>
          <p:cNvPr id="14" name="コンテンツ プレースホルダー 13">
            <a:extLst>
              <a:ext uri="{FF2B5EF4-FFF2-40B4-BE49-F238E27FC236}">
                <a16:creationId xmlns:a16="http://schemas.microsoft.com/office/drawing/2014/main" id="{6FB8380D-FF92-41FC-8C28-07794FD2A8CF}"/>
              </a:ext>
            </a:extLst>
          </p:cNvPr>
          <p:cNvPicPr>
            <a:picLocks noGrp="1" noChangeAspect="1"/>
          </p:cNvPicPr>
          <p:nvPr>
            <p:ph idx="1"/>
          </p:nvPr>
        </p:nvPicPr>
        <p:blipFill>
          <a:blip r:embed="rId4"/>
          <a:stretch>
            <a:fillRect/>
          </a:stretch>
        </p:blipFill>
        <p:spPr>
          <a:xfrm>
            <a:off x="358330" y="414223"/>
            <a:ext cx="8401854" cy="4670961"/>
          </a:xfrm>
          <a:prstGeom prst="rect">
            <a:avLst/>
          </a:prstGeom>
        </p:spPr>
      </p:pic>
    </p:spTree>
    <p:extLst>
      <p:ext uri="{BB962C8B-B14F-4D97-AF65-F5344CB8AC3E}">
        <p14:creationId xmlns:p14="http://schemas.microsoft.com/office/powerpoint/2010/main" val="40780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478557C-C895-4CB9-9F43-E19430768560}"/>
              </a:ext>
            </a:extLst>
          </p:cNvPr>
          <p:cNvSpPr/>
          <p:nvPr/>
        </p:nvSpPr>
        <p:spPr>
          <a:xfrm>
            <a:off x="606388" y="5297976"/>
            <a:ext cx="7931224" cy="1200329"/>
          </a:xfrm>
          <a:prstGeom prst="rect">
            <a:avLst/>
          </a:prstGeom>
        </p:spPr>
        <p:txBody>
          <a:bodyPr wrap="square">
            <a:spAutoFit/>
          </a:bodyPr>
          <a:lstStyle/>
          <a:p>
            <a:r>
              <a:rPr lang="ja-JP" altLang="en-US" sz="3600" dirty="0">
                <a:solidFill>
                  <a:schemeClr val="bg1"/>
                </a:solidFill>
              </a:rPr>
              <a:t> 食料の自給率向上を図り、農産物</a:t>
            </a:r>
            <a:endParaRPr lang="en-US" altLang="ja-JP" sz="3600" dirty="0">
              <a:solidFill>
                <a:schemeClr val="bg1"/>
              </a:solidFill>
            </a:endParaRPr>
          </a:p>
          <a:p>
            <a:r>
              <a:rPr lang="ja-JP" altLang="en-US" sz="3600" dirty="0">
                <a:solidFill>
                  <a:schemeClr val="bg1"/>
                </a:solidFill>
              </a:rPr>
              <a:t>　　を輸出産業として育成すること。</a:t>
            </a:r>
          </a:p>
        </p:txBody>
      </p:sp>
      <p:pic>
        <p:nvPicPr>
          <p:cNvPr id="7" name="図 6">
            <a:extLst>
              <a:ext uri="{FF2B5EF4-FFF2-40B4-BE49-F238E27FC236}">
                <a16:creationId xmlns:a16="http://schemas.microsoft.com/office/drawing/2014/main" id="{05C0106E-685E-41DB-B682-C9CC4924CE73}"/>
              </a:ext>
            </a:extLst>
          </p:cNvPr>
          <p:cNvPicPr>
            <a:picLocks noChangeAspect="1"/>
          </p:cNvPicPr>
          <p:nvPr/>
        </p:nvPicPr>
        <p:blipFill>
          <a:blip r:embed="rId3"/>
          <a:stretch>
            <a:fillRect/>
          </a:stretch>
        </p:blipFill>
        <p:spPr>
          <a:xfrm>
            <a:off x="7877326" y="6498305"/>
            <a:ext cx="1261981" cy="359695"/>
          </a:xfrm>
          <a:prstGeom prst="rect">
            <a:avLst/>
          </a:prstGeom>
        </p:spPr>
      </p:pic>
      <p:pic>
        <p:nvPicPr>
          <p:cNvPr id="4" name="コンテンツ プレースホルダー 3">
            <a:extLst>
              <a:ext uri="{FF2B5EF4-FFF2-40B4-BE49-F238E27FC236}">
                <a16:creationId xmlns:a16="http://schemas.microsoft.com/office/drawing/2014/main" id="{0B42FD92-7BA4-496F-BBED-47F79A6918FE}"/>
              </a:ext>
            </a:extLst>
          </p:cNvPr>
          <p:cNvPicPr>
            <a:picLocks noGrp="1" noChangeAspect="1"/>
          </p:cNvPicPr>
          <p:nvPr>
            <p:ph idx="1"/>
          </p:nvPr>
        </p:nvPicPr>
        <p:blipFill>
          <a:blip r:embed="rId4"/>
          <a:stretch>
            <a:fillRect/>
          </a:stretch>
        </p:blipFill>
        <p:spPr>
          <a:xfrm>
            <a:off x="248317" y="404664"/>
            <a:ext cx="8619318" cy="4680520"/>
          </a:xfrm>
          <a:prstGeom prst="rect">
            <a:avLst/>
          </a:prstGeom>
        </p:spPr>
      </p:pic>
    </p:spTree>
    <p:extLst>
      <p:ext uri="{BB962C8B-B14F-4D97-AF65-F5344CB8AC3E}">
        <p14:creationId xmlns:p14="http://schemas.microsoft.com/office/powerpoint/2010/main" val="370026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2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395381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60648"/>
            <a:ext cx="419203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67544" y="5733256"/>
            <a:ext cx="8152473" cy="584775"/>
          </a:xfrm>
          <a:prstGeom prst="rect">
            <a:avLst/>
          </a:prstGeom>
          <a:noFill/>
        </p:spPr>
        <p:txBody>
          <a:bodyPr wrap="square" rtlCol="0">
            <a:spAutoFit/>
          </a:bodyPr>
          <a:lstStyle/>
          <a:p>
            <a:pPr algn="ctr"/>
            <a:r>
              <a:rPr kumimoji="1" lang="ja-JP" altLang="en-US" sz="3200" dirty="0">
                <a:solidFill>
                  <a:schemeClr val="bg1"/>
                </a:solidFill>
              </a:rPr>
              <a:t>　日本伝統　わび・さび　和の心</a:t>
            </a:r>
          </a:p>
        </p:txBody>
      </p:sp>
    </p:spTree>
    <p:extLst>
      <p:ext uri="{BB962C8B-B14F-4D97-AF65-F5344CB8AC3E}">
        <p14:creationId xmlns:p14="http://schemas.microsoft.com/office/powerpoint/2010/main" val="1994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52654-DF10-4A9D-B3F5-AB527E3AE241}"/>
              </a:ext>
            </a:extLst>
          </p:cNvPr>
          <p:cNvSpPr>
            <a:spLocks noGrp="1"/>
          </p:cNvSpPr>
          <p:nvPr>
            <p:ph type="title"/>
          </p:nvPr>
        </p:nvSpPr>
        <p:spPr>
          <a:xfrm>
            <a:off x="457200" y="0"/>
            <a:ext cx="8229600" cy="1143000"/>
          </a:xfrm>
        </p:spPr>
        <p:txBody>
          <a:bodyPr/>
          <a:lstStyle/>
          <a:p>
            <a:r>
              <a:rPr kumimoji="1" lang="ja-JP" altLang="en-US" dirty="0">
                <a:solidFill>
                  <a:srgbClr val="FFC000"/>
                </a:solidFill>
              </a:rPr>
              <a:t>再び、シェルドンに学ぶ</a:t>
            </a:r>
          </a:p>
        </p:txBody>
      </p:sp>
      <p:sp>
        <p:nvSpPr>
          <p:cNvPr id="3" name="コンテンツ プレースホルダー 2">
            <a:extLst>
              <a:ext uri="{FF2B5EF4-FFF2-40B4-BE49-F238E27FC236}">
                <a16:creationId xmlns:a16="http://schemas.microsoft.com/office/drawing/2014/main" id="{D20C5727-5DED-4F81-B9E5-50E3D717898D}"/>
              </a:ext>
            </a:extLst>
          </p:cNvPr>
          <p:cNvSpPr>
            <a:spLocks noGrp="1"/>
          </p:cNvSpPr>
          <p:nvPr>
            <p:ph idx="1"/>
          </p:nvPr>
        </p:nvSpPr>
        <p:spPr>
          <a:xfrm>
            <a:off x="488145" y="1166018"/>
            <a:ext cx="8363272" cy="4525963"/>
          </a:xfrm>
        </p:spPr>
        <p:txBody>
          <a:bodyPr>
            <a:noAutofit/>
          </a:bodyPr>
          <a:lstStyle/>
          <a:p>
            <a:r>
              <a:rPr lang="en-US" altLang="ja-JP" sz="3600" dirty="0">
                <a:solidFill>
                  <a:schemeClr val="bg1"/>
                </a:solidFill>
                <a:latin typeface="+mn-ea"/>
              </a:rPr>
              <a:t>He profits most who serves best </a:t>
            </a:r>
            <a:r>
              <a:rPr lang="ja-JP" altLang="en-US" sz="3600" dirty="0">
                <a:solidFill>
                  <a:schemeClr val="bg1"/>
                </a:solidFill>
                <a:latin typeface="+mn-ea"/>
              </a:rPr>
              <a:t>が存在する限り、ライン型資本主義を順守する必要あり</a:t>
            </a:r>
          </a:p>
          <a:p>
            <a:r>
              <a:rPr kumimoji="1" lang="ja-JP" altLang="en-US" sz="3600" dirty="0">
                <a:solidFill>
                  <a:schemeClr val="bg1"/>
                </a:solidFill>
                <a:latin typeface="+mn-ea"/>
              </a:rPr>
              <a:t>ヨーロッパのロータリーに学ぶ</a:t>
            </a:r>
          </a:p>
          <a:p>
            <a:r>
              <a:rPr lang="ja-JP" altLang="en-US" sz="3600" dirty="0">
                <a:solidFill>
                  <a:schemeClr val="bg1"/>
                </a:solidFill>
                <a:latin typeface="+mn-ea"/>
              </a:rPr>
              <a:t>実業における</a:t>
            </a:r>
            <a:r>
              <a:rPr lang="ja-JP" altLang="en-US" sz="3600" dirty="0">
                <a:solidFill>
                  <a:srgbClr val="FFC000"/>
                </a:solidFill>
                <a:latin typeface="+mn-ea"/>
              </a:rPr>
              <a:t>サービス</a:t>
            </a:r>
            <a:r>
              <a:rPr lang="ja-JP" altLang="en-US" sz="3600" dirty="0">
                <a:solidFill>
                  <a:schemeClr val="bg1"/>
                </a:solidFill>
                <a:latin typeface="+mn-ea"/>
              </a:rPr>
              <a:t>・・目的</a:t>
            </a:r>
          </a:p>
          <a:p>
            <a:pPr marL="0" indent="0">
              <a:buNone/>
            </a:pPr>
            <a:r>
              <a:rPr kumimoji="1" lang="ja-JP" altLang="en-US" sz="3600" dirty="0">
                <a:solidFill>
                  <a:schemeClr val="bg1"/>
                </a:solidFill>
                <a:latin typeface="+mn-ea"/>
              </a:rPr>
              <a:t>　　　　　　　　　　　　 </a:t>
            </a:r>
            <a:r>
              <a:rPr kumimoji="1" lang="ja-JP" altLang="en-US" sz="3600" dirty="0">
                <a:solidFill>
                  <a:srgbClr val="FFC000"/>
                </a:solidFill>
                <a:latin typeface="+mn-ea"/>
              </a:rPr>
              <a:t>結果</a:t>
            </a:r>
            <a:r>
              <a:rPr kumimoji="1" lang="ja-JP" altLang="en-US" sz="3600" dirty="0">
                <a:solidFill>
                  <a:schemeClr val="bg1"/>
                </a:solidFill>
                <a:latin typeface="+mn-ea"/>
              </a:rPr>
              <a:t>・・利益</a:t>
            </a:r>
          </a:p>
          <a:p>
            <a:r>
              <a:rPr lang="ja-JP" altLang="en-US" sz="3600" dirty="0">
                <a:solidFill>
                  <a:schemeClr val="bg1"/>
                </a:solidFill>
                <a:latin typeface="+mn-ea"/>
              </a:rPr>
              <a:t>利益を目的にした取引・・虚業</a:t>
            </a:r>
          </a:p>
          <a:p>
            <a:r>
              <a:rPr kumimoji="1" lang="ja-JP" altLang="en-US" sz="3600" dirty="0">
                <a:solidFill>
                  <a:schemeClr val="bg1"/>
                </a:solidFill>
                <a:latin typeface="+mn-ea"/>
              </a:rPr>
              <a:t>ロータリークラブは実業人の集合体</a:t>
            </a:r>
          </a:p>
        </p:txBody>
      </p:sp>
      <p:pic>
        <p:nvPicPr>
          <p:cNvPr id="4" name="図 3">
            <a:extLst>
              <a:ext uri="{FF2B5EF4-FFF2-40B4-BE49-F238E27FC236}">
                <a16:creationId xmlns:a16="http://schemas.microsoft.com/office/drawing/2014/main" id="{CD49003D-6861-484A-97A7-06C1A270B01D}"/>
              </a:ext>
            </a:extLst>
          </p:cNvPr>
          <p:cNvPicPr>
            <a:picLocks noChangeAspect="1"/>
          </p:cNvPicPr>
          <p:nvPr/>
        </p:nvPicPr>
        <p:blipFill>
          <a:blip r:embed="rId3"/>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340889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6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80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anim calcmode="lin" valueType="num">
                                      <p:cBhvr>
                                        <p:cTn id="3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9DC0A-96DE-4B1D-AD3E-52B12CD270C0}"/>
              </a:ext>
            </a:extLst>
          </p:cNvPr>
          <p:cNvSpPr>
            <a:spLocks noGrp="1"/>
          </p:cNvSpPr>
          <p:nvPr>
            <p:ph type="title"/>
          </p:nvPr>
        </p:nvSpPr>
        <p:spPr>
          <a:xfrm>
            <a:off x="457200" y="0"/>
            <a:ext cx="8229600" cy="1143000"/>
          </a:xfrm>
        </p:spPr>
        <p:txBody>
          <a:bodyPr/>
          <a:lstStyle/>
          <a:p>
            <a:r>
              <a:rPr kumimoji="1" lang="ja-JP" altLang="en-US" dirty="0">
                <a:solidFill>
                  <a:srgbClr val="FFC000"/>
                </a:solidFill>
              </a:rPr>
              <a:t>ロータリーよ　驕るなかれ</a:t>
            </a:r>
          </a:p>
        </p:txBody>
      </p:sp>
      <p:sp>
        <p:nvSpPr>
          <p:cNvPr id="3" name="コンテンツ プレースホルダー 2">
            <a:extLst>
              <a:ext uri="{FF2B5EF4-FFF2-40B4-BE49-F238E27FC236}">
                <a16:creationId xmlns:a16="http://schemas.microsoft.com/office/drawing/2014/main" id="{27B954A2-96B4-4D3C-AD1C-CBCCE22775BE}"/>
              </a:ext>
            </a:extLst>
          </p:cNvPr>
          <p:cNvSpPr>
            <a:spLocks noGrp="1"/>
          </p:cNvSpPr>
          <p:nvPr>
            <p:ph idx="1"/>
          </p:nvPr>
        </p:nvSpPr>
        <p:spPr>
          <a:xfrm>
            <a:off x="683568" y="1031358"/>
            <a:ext cx="8229600" cy="5328592"/>
          </a:xfrm>
        </p:spPr>
        <p:txBody>
          <a:bodyPr>
            <a:noAutofit/>
          </a:bodyPr>
          <a:lstStyle/>
          <a:p>
            <a:r>
              <a:rPr lang="ja-JP" altLang="en-US" sz="3600" dirty="0">
                <a:solidFill>
                  <a:schemeClr val="bg1"/>
                </a:solidFill>
              </a:rPr>
              <a:t>何のために例会に参加するのか</a:t>
            </a:r>
          </a:p>
          <a:p>
            <a:pPr marL="0" indent="0">
              <a:buNone/>
            </a:pPr>
            <a:r>
              <a:rPr lang="ja-JP" altLang="en-US" sz="3600" dirty="0">
                <a:solidFill>
                  <a:schemeClr val="bg1"/>
                </a:solidFill>
              </a:rPr>
              <a:t>　　　例会参加のプロフィット</a:t>
            </a:r>
          </a:p>
          <a:p>
            <a:r>
              <a:rPr kumimoji="1" lang="ja-JP" altLang="en-US" sz="3600" dirty="0">
                <a:solidFill>
                  <a:schemeClr val="bg1"/>
                </a:solidFill>
              </a:rPr>
              <a:t>地区大会のメインプログラム</a:t>
            </a:r>
          </a:p>
          <a:p>
            <a:pPr marL="0" indent="0">
              <a:buNone/>
            </a:pPr>
            <a:r>
              <a:rPr kumimoji="1" lang="ja-JP" altLang="en-US" sz="3600" dirty="0">
                <a:solidFill>
                  <a:schemeClr val="bg1"/>
                </a:solidFill>
              </a:rPr>
              <a:t>　　　職種別のラウンド・テーブル</a:t>
            </a:r>
            <a:r>
              <a:rPr lang="ja-JP" altLang="en-US" sz="3600" dirty="0">
                <a:solidFill>
                  <a:schemeClr val="bg1"/>
                </a:solidFill>
              </a:rPr>
              <a:t>　　</a:t>
            </a:r>
          </a:p>
          <a:p>
            <a:r>
              <a:rPr lang="ja-JP" altLang="en-US" sz="3600" dirty="0">
                <a:solidFill>
                  <a:schemeClr val="bg1"/>
                </a:solidFill>
              </a:rPr>
              <a:t>自己満足のボランティア活動</a:t>
            </a:r>
          </a:p>
          <a:p>
            <a:pPr marL="0" indent="0">
              <a:buNone/>
            </a:pPr>
            <a:r>
              <a:rPr lang="ja-JP" altLang="en-US" sz="3600" dirty="0">
                <a:solidFill>
                  <a:schemeClr val="bg1"/>
                </a:solidFill>
              </a:rPr>
              <a:t>　　　　ピンポイントの国際奉仕</a:t>
            </a:r>
          </a:p>
          <a:p>
            <a:r>
              <a:rPr kumimoji="1" lang="ja-JP" altLang="en-US" sz="3600" dirty="0">
                <a:solidFill>
                  <a:schemeClr val="bg1"/>
                </a:solidFill>
              </a:rPr>
              <a:t>ポリオ撲滅はロータリーの貢献？？</a:t>
            </a:r>
          </a:p>
          <a:p>
            <a:r>
              <a:rPr lang="ja-JP" altLang="en-US" sz="3600" dirty="0">
                <a:solidFill>
                  <a:schemeClr val="bg1"/>
                </a:solidFill>
              </a:rPr>
              <a:t>アナログ社会に留まる日本のロータリー</a:t>
            </a:r>
          </a:p>
          <a:p>
            <a:pPr marL="0" indent="0">
              <a:buNone/>
            </a:pPr>
            <a:r>
              <a:rPr kumimoji="1" lang="ja-JP" altLang="en-US" sz="3600" dirty="0">
                <a:solidFill>
                  <a:schemeClr val="bg1"/>
                </a:solidFill>
              </a:rPr>
              <a:t>　　　　守旧派による権力闘争</a:t>
            </a:r>
          </a:p>
        </p:txBody>
      </p:sp>
      <p:pic>
        <p:nvPicPr>
          <p:cNvPr id="4" name="図 3">
            <a:extLst>
              <a:ext uri="{FF2B5EF4-FFF2-40B4-BE49-F238E27FC236}">
                <a16:creationId xmlns:a16="http://schemas.microsoft.com/office/drawing/2014/main" id="{2BCD0CF6-50BA-4E77-B57C-36A5EC2501AE}"/>
              </a:ext>
            </a:extLst>
          </p:cNvPr>
          <p:cNvPicPr>
            <a:picLocks noChangeAspect="1"/>
          </p:cNvPicPr>
          <p:nvPr/>
        </p:nvPicPr>
        <p:blipFill>
          <a:blip r:embed="rId3"/>
          <a:stretch>
            <a:fillRect/>
          </a:stretch>
        </p:blipFill>
        <p:spPr>
          <a:xfrm>
            <a:off x="7882019" y="6498305"/>
            <a:ext cx="1261981" cy="359695"/>
          </a:xfrm>
          <a:prstGeom prst="rect">
            <a:avLst/>
          </a:prstGeom>
        </p:spPr>
      </p:pic>
    </p:spTree>
    <p:extLst>
      <p:ext uri="{BB962C8B-B14F-4D97-AF65-F5344CB8AC3E}">
        <p14:creationId xmlns:p14="http://schemas.microsoft.com/office/powerpoint/2010/main" val="23402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1"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2"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2"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4BD9E-D6CA-4963-8AEE-1E2F5D208BF4}"/>
              </a:ext>
            </a:extLst>
          </p:cNvPr>
          <p:cNvSpPr>
            <a:spLocks noGrp="1"/>
          </p:cNvSpPr>
          <p:nvPr>
            <p:ph type="title"/>
          </p:nvPr>
        </p:nvSpPr>
        <p:spPr>
          <a:xfrm>
            <a:off x="468713" y="0"/>
            <a:ext cx="8229600" cy="1143000"/>
          </a:xfrm>
        </p:spPr>
        <p:txBody>
          <a:bodyPr/>
          <a:lstStyle/>
          <a:p>
            <a:r>
              <a:rPr kumimoji="1" lang="ja-JP" altLang="en-US" dirty="0">
                <a:solidFill>
                  <a:srgbClr val="FFC000"/>
                </a:solidFill>
              </a:rPr>
              <a:t>ロータリーの多極化</a:t>
            </a:r>
          </a:p>
        </p:txBody>
      </p:sp>
      <p:sp>
        <p:nvSpPr>
          <p:cNvPr id="3" name="コンテンツ プレースホルダー 2">
            <a:extLst>
              <a:ext uri="{FF2B5EF4-FFF2-40B4-BE49-F238E27FC236}">
                <a16:creationId xmlns:a16="http://schemas.microsoft.com/office/drawing/2014/main" id="{B12119E9-AFA5-48DD-86B3-3BBF16B90C33}"/>
              </a:ext>
            </a:extLst>
          </p:cNvPr>
          <p:cNvSpPr>
            <a:spLocks noGrp="1"/>
          </p:cNvSpPr>
          <p:nvPr>
            <p:ph idx="1"/>
          </p:nvPr>
        </p:nvSpPr>
        <p:spPr>
          <a:xfrm>
            <a:off x="457200" y="1268760"/>
            <a:ext cx="8229600" cy="5256584"/>
          </a:xfrm>
        </p:spPr>
        <p:txBody>
          <a:bodyPr>
            <a:normAutofit lnSpcReduction="10000"/>
          </a:bodyPr>
          <a:lstStyle/>
          <a:p>
            <a:r>
              <a:rPr kumimoji="1" lang="ja-JP" altLang="en-US" sz="3600" dirty="0">
                <a:solidFill>
                  <a:schemeClr val="bg1"/>
                </a:solidFill>
                <a:latin typeface="+mn-ea"/>
              </a:rPr>
              <a:t>ロータリーの発祥　</a:t>
            </a:r>
            <a:r>
              <a:rPr kumimoji="1" lang="en-US" altLang="ja-JP" sz="3600" dirty="0">
                <a:solidFill>
                  <a:schemeClr val="bg1"/>
                </a:solidFill>
                <a:latin typeface="+mn-ea"/>
              </a:rPr>
              <a:t>WASP</a:t>
            </a:r>
          </a:p>
          <a:p>
            <a:pPr marL="0" indent="0">
              <a:buNone/>
            </a:pPr>
            <a:r>
              <a:rPr lang="ja-JP" altLang="en-US" sz="3600" dirty="0">
                <a:solidFill>
                  <a:schemeClr val="bg1"/>
                </a:solidFill>
                <a:latin typeface="+mn-ea"/>
              </a:rPr>
              <a:t>　　　　　</a:t>
            </a:r>
            <a:r>
              <a:rPr lang="en-US" altLang="ja-JP" sz="3600" dirty="0">
                <a:solidFill>
                  <a:schemeClr val="bg1"/>
                </a:solidFill>
                <a:latin typeface="+mn-ea"/>
              </a:rPr>
              <a:t>White Anglo-Saxon Protestant</a:t>
            </a:r>
          </a:p>
          <a:p>
            <a:r>
              <a:rPr lang="ja-JP" altLang="en-US" sz="3600" dirty="0">
                <a:solidFill>
                  <a:schemeClr val="bg1"/>
                </a:solidFill>
                <a:latin typeface="+mn-ea"/>
              </a:rPr>
              <a:t>アメリカの公民権運動</a:t>
            </a:r>
          </a:p>
          <a:p>
            <a:endParaRPr lang="ja-JP" altLang="en-US" sz="3600" dirty="0">
              <a:solidFill>
                <a:schemeClr val="bg1"/>
              </a:solidFill>
              <a:latin typeface="+mn-ea"/>
            </a:endParaRPr>
          </a:p>
          <a:p>
            <a:endParaRPr lang="ja-JP" altLang="en-US" sz="3600" dirty="0">
              <a:solidFill>
                <a:schemeClr val="bg1"/>
              </a:solidFill>
              <a:latin typeface="+mn-ea"/>
            </a:endParaRPr>
          </a:p>
          <a:p>
            <a:endParaRPr lang="ja-JP" altLang="en-US" sz="3600" dirty="0">
              <a:solidFill>
                <a:schemeClr val="bg1"/>
              </a:solidFill>
              <a:latin typeface="+mn-ea"/>
            </a:endParaRPr>
          </a:p>
          <a:p>
            <a:r>
              <a:rPr lang="ja-JP" altLang="en-US" sz="3600" dirty="0">
                <a:solidFill>
                  <a:schemeClr val="bg1"/>
                </a:solidFill>
                <a:latin typeface="+mn-ea"/>
              </a:rPr>
              <a:t>民族、地域、言語、文化を尊重した中間管理組織によるロータリーの多極化が必要</a:t>
            </a:r>
          </a:p>
          <a:p>
            <a:endParaRPr kumimoji="1" lang="ja-JP" altLang="en-US" dirty="0">
              <a:solidFill>
                <a:schemeClr val="bg1"/>
              </a:solidFill>
            </a:endParaRPr>
          </a:p>
          <a:p>
            <a:endParaRPr lang="ja-JP" altLang="en-US" dirty="0">
              <a:solidFill>
                <a:schemeClr val="bg1"/>
              </a:solidFill>
            </a:endParaRPr>
          </a:p>
          <a:p>
            <a:endParaRPr kumimoji="1" lang="ja-JP" altLang="en-US" dirty="0">
              <a:solidFill>
                <a:schemeClr val="bg1"/>
              </a:solidFill>
            </a:endParaRPr>
          </a:p>
        </p:txBody>
      </p:sp>
      <p:pic>
        <p:nvPicPr>
          <p:cNvPr id="5" name="図 4">
            <a:extLst>
              <a:ext uri="{FF2B5EF4-FFF2-40B4-BE49-F238E27FC236}">
                <a16:creationId xmlns:a16="http://schemas.microsoft.com/office/drawing/2014/main" id="{62D5B9F4-245F-4B58-A573-B490897BF15E}"/>
              </a:ext>
            </a:extLst>
          </p:cNvPr>
          <p:cNvPicPr>
            <a:picLocks noChangeAspect="1"/>
          </p:cNvPicPr>
          <p:nvPr/>
        </p:nvPicPr>
        <p:blipFill>
          <a:blip r:embed="rId3"/>
          <a:stretch>
            <a:fillRect/>
          </a:stretch>
        </p:blipFill>
        <p:spPr>
          <a:xfrm>
            <a:off x="755576" y="3155315"/>
            <a:ext cx="7401585" cy="1483474"/>
          </a:xfrm>
          <a:prstGeom prst="rect">
            <a:avLst/>
          </a:prstGeom>
        </p:spPr>
      </p:pic>
      <p:pic>
        <p:nvPicPr>
          <p:cNvPr id="4" name="図 3">
            <a:extLst>
              <a:ext uri="{FF2B5EF4-FFF2-40B4-BE49-F238E27FC236}">
                <a16:creationId xmlns:a16="http://schemas.microsoft.com/office/drawing/2014/main" id="{4A194905-21FC-4950-B931-576D8D9F2483}"/>
              </a:ext>
            </a:extLst>
          </p:cNvPr>
          <p:cNvPicPr>
            <a:picLocks noChangeAspect="1"/>
          </p:cNvPicPr>
          <p:nvPr/>
        </p:nvPicPr>
        <p:blipFill>
          <a:blip r:embed="rId4"/>
          <a:stretch>
            <a:fillRect/>
          </a:stretch>
        </p:blipFill>
        <p:spPr>
          <a:xfrm>
            <a:off x="7902037" y="6498305"/>
            <a:ext cx="1261981" cy="359695"/>
          </a:xfrm>
          <a:prstGeom prst="rect">
            <a:avLst/>
          </a:prstGeom>
        </p:spPr>
      </p:pic>
    </p:spTree>
    <p:extLst>
      <p:ext uri="{BB962C8B-B14F-4D97-AF65-F5344CB8AC3E}">
        <p14:creationId xmlns:p14="http://schemas.microsoft.com/office/powerpoint/2010/main" val="17686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D90165-CC9B-457B-A381-6D04A90CE2DC}"/>
              </a:ext>
            </a:extLst>
          </p:cNvPr>
          <p:cNvSpPr>
            <a:spLocks noGrp="1"/>
          </p:cNvSpPr>
          <p:nvPr>
            <p:ph type="title"/>
          </p:nvPr>
        </p:nvSpPr>
        <p:spPr>
          <a:xfrm>
            <a:off x="488139" y="0"/>
            <a:ext cx="8229600" cy="1143000"/>
          </a:xfrm>
        </p:spPr>
        <p:txBody>
          <a:bodyPr/>
          <a:lstStyle/>
          <a:p>
            <a:r>
              <a:rPr kumimoji="1" lang="ja-JP" altLang="en-US" dirty="0">
                <a:solidFill>
                  <a:srgbClr val="FFC000"/>
                </a:solidFill>
              </a:rPr>
              <a:t>ロータリアンの未来像</a:t>
            </a:r>
          </a:p>
        </p:txBody>
      </p:sp>
      <p:sp>
        <p:nvSpPr>
          <p:cNvPr id="3" name="コンテンツ プレースホルダー 2">
            <a:extLst>
              <a:ext uri="{FF2B5EF4-FFF2-40B4-BE49-F238E27FC236}">
                <a16:creationId xmlns:a16="http://schemas.microsoft.com/office/drawing/2014/main" id="{F8CF860F-A1F3-4A13-9626-1A8ED30A108E}"/>
              </a:ext>
            </a:extLst>
          </p:cNvPr>
          <p:cNvSpPr>
            <a:spLocks noGrp="1"/>
          </p:cNvSpPr>
          <p:nvPr>
            <p:ph idx="1"/>
          </p:nvPr>
        </p:nvSpPr>
        <p:spPr>
          <a:xfrm>
            <a:off x="1403648" y="1600201"/>
            <a:ext cx="6349937" cy="3268960"/>
          </a:xfrm>
          <a:solidFill>
            <a:schemeClr val="accent2">
              <a:lumMod val="50000"/>
            </a:schemeClr>
          </a:solidFill>
        </p:spPr>
        <p:txBody>
          <a:bodyPr/>
          <a:lstStyle/>
          <a:p>
            <a:r>
              <a:rPr lang="ja-JP" altLang="en-US" dirty="0">
                <a:solidFill>
                  <a:schemeClr val="bg1"/>
                </a:solidFill>
              </a:rPr>
              <a:t>超民主主義のリーダーとして人類をリードする人たち</a:t>
            </a:r>
          </a:p>
          <a:p>
            <a:r>
              <a:rPr lang="ja-JP" altLang="en-US" dirty="0">
                <a:solidFill>
                  <a:schemeClr val="bg1"/>
                </a:solidFill>
              </a:rPr>
              <a:t>知能的にも肉体的にも道徳的にも最も進化した未来の人間像</a:t>
            </a:r>
          </a:p>
          <a:p>
            <a:r>
              <a:rPr lang="ja-JP" altLang="en-US" dirty="0">
                <a:solidFill>
                  <a:schemeClr val="bg1"/>
                </a:solidFill>
              </a:rPr>
              <a:t>高い倫理基準と理性的な行動力</a:t>
            </a:r>
          </a:p>
          <a:p>
            <a:endParaRPr kumimoji="1" lang="ja-JP" altLang="en-US" dirty="0"/>
          </a:p>
        </p:txBody>
      </p:sp>
      <p:pic>
        <p:nvPicPr>
          <p:cNvPr id="4" name="図 3">
            <a:extLst>
              <a:ext uri="{FF2B5EF4-FFF2-40B4-BE49-F238E27FC236}">
                <a16:creationId xmlns:a16="http://schemas.microsoft.com/office/drawing/2014/main" id="{700233C6-2FBA-45D3-8772-C458A98B85DF}"/>
              </a:ext>
            </a:extLst>
          </p:cNvPr>
          <p:cNvPicPr>
            <a:picLocks noChangeAspect="1"/>
          </p:cNvPicPr>
          <p:nvPr/>
        </p:nvPicPr>
        <p:blipFill>
          <a:blip r:embed="rId3"/>
          <a:stretch>
            <a:fillRect/>
          </a:stretch>
        </p:blipFill>
        <p:spPr>
          <a:xfrm>
            <a:off x="1835697" y="5517232"/>
            <a:ext cx="5544616" cy="963251"/>
          </a:xfrm>
          <a:prstGeom prst="rect">
            <a:avLst/>
          </a:prstGeom>
        </p:spPr>
      </p:pic>
      <p:pic>
        <p:nvPicPr>
          <p:cNvPr id="5" name="図 4">
            <a:extLst>
              <a:ext uri="{FF2B5EF4-FFF2-40B4-BE49-F238E27FC236}">
                <a16:creationId xmlns:a16="http://schemas.microsoft.com/office/drawing/2014/main" id="{5A0843D4-E4ED-4DAC-A305-C7DBD12B324F}"/>
              </a:ext>
            </a:extLst>
          </p:cNvPr>
          <p:cNvPicPr>
            <a:picLocks noChangeAspect="1"/>
          </p:cNvPicPr>
          <p:nvPr/>
        </p:nvPicPr>
        <p:blipFill>
          <a:blip r:embed="rId4"/>
          <a:stretch>
            <a:fillRect/>
          </a:stretch>
        </p:blipFill>
        <p:spPr>
          <a:xfrm>
            <a:off x="7882019" y="6498305"/>
            <a:ext cx="1261981" cy="359695"/>
          </a:xfrm>
          <a:prstGeom prst="rect">
            <a:avLst/>
          </a:prstGeom>
        </p:spPr>
      </p:pic>
      <p:pic>
        <p:nvPicPr>
          <p:cNvPr id="8" name="図 7">
            <a:extLst>
              <a:ext uri="{FF2B5EF4-FFF2-40B4-BE49-F238E27FC236}">
                <a16:creationId xmlns:a16="http://schemas.microsoft.com/office/drawing/2014/main" id="{1A69EF69-A8AB-4C88-A1EE-26D243BD1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970" y="253042"/>
            <a:ext cx="6349937" cy="6351916"/>
          </a:xfrm>
          <a:prstGeom prst="rect">
            <a:avLst/>
          </a:prstGeom>
        </p:spPr>
      </p:pic>
    </p:spTree>
    <p:extLst>
      <p:ext uri="{BB962C8B-B14F-4D97-AF65-F5344CB8AC3E}">
        <p14:creationId xmlns:p14="http://schemas.microsoft.com/office/powerpoint/2010/main" val="35862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000"/>
                            </p:stCondLst>
                            <p:childTnLst>
                              <p:par>
                                <p:cTn id="23" presetID="10" presetClass="entr" presetSubtype="0" fill="hold" nodeType="afterEffect">
                                  <p:stCondLst>
                                    <p:cond delay="2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35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a:solidFill>
                  <a:srgbClr val="FFC000"/>
                </a:solidFill>
              </a:rPr>
              <a:t>古い資本主義の終焉</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851058"/>
            <a:ext cx="4176464" cy="3557729"/>
          </a:xfrm>
        </p:spPr>
      </p:pic>
      <p:sp>
        <p:nvSpPr>
          <p:cNvPr id="3" name="テキスト ボックス 2"/>
          <p:cNvSpPr txBox="1"/>
          <p:nvPr/>
        </p:nvSpPr>
        <p:spPr>
          <a:xfrm>
            <a:off x="971600" y="1340768"/>
            <a:ext cx="3384376" cy="1200329"/>
          </a:xfrm>
          <a:prstGeom prst="rect">
            <a:avLst/>
          </a:prstGeom>
          <a:noFill/>
        </p:spPr>
        <p:txBody>
          <a:bodyPr wrap="square" rtlCol="0">
            <a:spAutoFit/>
          </a:bodyPr>
          <a:lstStyle/>
          <a:p>
            <a:r>
              <a:rPr lang="ja-JP" altLang="en-US" sz="3600" dirty="0">
                <a:solidFill>
                  <a:prstClr val="white"/>
                </a:solidFill>
              </a:rPr>
              <a:t>産業革命による</a:t>
            </a:r>
          </a:p>
          <a:p>
            <a:r>
              <a:rPr lang="ja-JP" altLang="en-US" sz="3600" dirty="0">
                <a:solidFill>
                  <a:prstClr val="white"/>
                </a:solidFill>
              </a:rPr>
              <a:t>社会構造の変化</a:t>
            </a:r>
          </a:p>
        </p:txBody>
      </p:sp>
      <p:sp>
        <p:nvSpPr>
          <p:cNvPr id="6" name="テキスト ボックス 5"/>
          <p:cNvSpPr txBox="1"/>
          <p:nvPr/>
        </p:nvSpPr>
        <p:spPr>
          <a:xfrm>
            <a:off x="4835479" y="5013176"/>
            <a:ext cx="4346313" cy="1323439"/>
          </a:xfrm>
          <a:prstGeom prst="rect">
            <a:avLst/>
          </a:prstGeom>
          <a:noFill/>
        </p:spPr>
        <p:txBody>
          <a:bodyPr wrap="square" rtlCol="0">
            <a:spAutoFit/>
          </a:bodyPr>
          <a:lstStyle/>
          <a:p>
            <a:pPr algn="ctr"/>
            <a:r>
              <a:rPr lang="ja-JP" altLang="en-US" sz="4000" dirty="0">
                <a:solidFill>
                  <a:srgbClr val="FFFF00"/>
                </a:solidFill>
              </a:rPr>
              <a:t>資本家と</a:t>
            </a:r>
          </a:p>
          <a:p>
            <a:pPr algn="ctr"/>
            <a:r>
              <a:rPr lang="ja-JP" altLang="en-US" sz="4000" dirty="0">
                <a:solidFill>
                  <a:srgbClr val="FFFF00"/>
                </a:solidFill>
              </a:rPr>
              <a:t>労働者の対立</a:t>
            </a:r>
          </a:p>
        </p:txBody>
      </p:sp>
      <p:pic>
        <p:nvPicPr>
          <p:cNvPr id="7" name="図 6" descr="genryu.gif"/>
          <p:cNvPicPr>
            <a:picLocks noChangeAspect="1"/>
          </p:cNvPicPr>
          <p:nvPr/>
        </p:nvPicPr>
        <p:blipFill>
          <a:blip r:embed="rId4" cstate="print"/>
          <a:stretch>
            <a:fillRect/>
          </a:stretch>
        </p:blipFill>
        <p:spPr>
          <a:xfrm>
            <a:off x="7882398" y="6500834"/>
            <a:ext cx="1261602" cy="357166"/>
          </a:xfrm>
          <a:prstGeom prst="rect">
            <a:avLst/>
          </a:prstGeom>
        </p:spPr>
      </p:pic>
      <p:pic>
        <p:nvPicPr>
          <p:cNvPr id="8" name="図 7">
            <a:extLst>
              <a:ext uri="{FF2B5EF4-FFF2-40B4-BE49-F238E27FC236}">
                <a16:creationId xmlns:a16="http://schemas.microsoft.com/office/drawing/2014/main" id="{4F0EF685-7F57-4199-AD64-A1E51258922B}"/>
              </a:ext>
            </a:extLst>
          </p:cNvPr>
          <p:cNvPicPr>
            <a:picLocks noChangeAspect="1"/>
          </p:cNvPicPr>
          <p:nvPr/>
        </p:nvPicPr>
        <p:blipFill>
          <a:blip r:embed="rId5"/>
          <a:stretch>
            <a:fillRect/>
          </a:stretch>
        </p:blipFill>
        <p:spPr>
          <a:xfrm>
            <a:off x="4929155" y="998444"/>
            <a:ext cx="3539982" cy="4014731"/>
          </a:xfrm>
          <a:prstGeom prst="rect">
            <a:avLst/>
          </a:prstGeom>
        </p:spPr>
      </p:pic>
    </p:spTree>
    <p:extLst>
      <p:ext uri="{BB962C8B-B14F-4D97-AF65-F5344CB8AC3E}">
        <p14:creationId xmlns:p14="http://schemas.microsoft.com/office/powerpoint/2010/main" val="25373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40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000"/>
                                        <p:tgtEl>
                                          <p:spTgt spid="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accent2">
              <a:lumMod val="75000"/>
            </a:schemeClr>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C000"/>
                </a:solidFill>
              </a:rPr>
              <a:t>シェルドンの資本主義思考</a:t>
            </a:r>
          </a:p>
        </p:txBody>
      </p:sp>
      <p:sp>
        <p:nvSpPr>
          <p:cNvPr id="8" name="テキスト ボックス 7"/>
          <p:cNvSpPr txBox="1"/>
          <p:nvPr/>
        </p:nvSpPr>
        <p:spPr>
          <a:xfrm>
            <a:off x="2551815" y="5957653"/>
            <a:ext cx="4292621" cy="523220"/>
          </a:xfrm>
          <a:prstGeom prst="rect">
            <a:avLst/>
          </a:prstGeom>
          <a:noFill/>
        </p:spPr>
        <p:txBody>
          <a:bodyPr wrap="square" rtlCol="0">
            <a:spAutoFit/>
          </a:bodyPr>
          <a:lstStyle/>
          <a:p>
            <a:pPr algn="ctr"/>
            <a:r>
              <a:rPr lang="ja-JP" altLang="en-US" sz="2800" b="1" dirty="0">
                <a:solidFill>
                  <a:prstClr val="white"/>
                </a:solidFill>
              </a:rPr>
              <a:t>フレデリック・シェルドン</a:t>
            </a:r>
          </a:p>
        </p:txBody>
      </p:sp>
      <p:pic>
        <p:nvPicPr>
          <p:cNvPr id="9" name="図 8" descr="genryu.gif"/>
          <p:cNvPicPr>
            <a:picLocks noChangeAspect="1"/>
          </p:cNvPicPr>
          <p:nvPr/>
        </p:nvPicPr>
        <p:blipFill>
          <a:blip r:embed="rId3" cstate="print"/>
          <a:stretch>
            <a:fillRect/>
          </a:stretch>
        </p:blipFill>
        <p:spPr>
          <a:xfrm>
            <a:off x="7862581" y="6501433"/>
            <a:ext cx="1261602" cy="35716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815" y="1104447"/>
            <a:ext cx="3929786" cy="481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8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C23127-742E-4E36-A580-A95145BF464B}"/>
              </a:ext>
            </a:extLst>
          </p:cNvPr>
          <p:cNvSpPr>
            <a:spLocks noGrp="1"/>
          </p:cNvSpPr>
          <p:nvPr>
            <p:ph type="title"/>
          </p:nvPr>
        </p:nvSpPr>
        <p:spPr>
          <a:xfrm>
            <a:off x="472670" y="34274"/>
            <a:ext cx="8229600" cy="1143000"/>
          </a:xfrm>
        </p:spPr>
        <p:txBody>
          <a:bodyPr/>
          <a:lstStyle/>
          <a:p>
            <a:r>
              <a:rPr lang="ja-JP" altLang="en-US" dirty="0">
                <a:solidFill>
                  <a:srgbClr val="FFC000"/>
                </a:solidFill>
              </a:rPr>
              <a:t>シェルドンのサービス理念</a:t>
            </a:r>
            <a:endParaRPr kumimoji="1" lang="ja-JP" altLang="en-US" dirty="0">
              <a:solidFill>
                <a:srgbClr val="FFC000"/>
              </a:solidFill>
            </a:endParaRPr>
          </a:p>
        </p:txBody>
      </p:sp>
      <p:sp>
        <p:nvSpPr>
          <p:cNvPr id="3" name="コンテンツ プレースホルダー 2">
            <a:extLst>
              <a:ext uri="{FF2B5EF4-FFF2-40B4-BE49-F238E27FC236}">
                <a16:creationId xmlns:a16="http://schemas.microsoft.com/office/drawing/2014/main" id="{2825EFC9-300B-42BF-8E2A-F7C4984F693D}"/>
              </a:ext>
            </a:extLst>
          </p:cNvPr>
          <p:cNvSpPr>
            <a:spLocks noGrp="1"/>
          </p:cNvSpPr>
          <p:nvPr>
            <p:ph idx="1"/>
          </p:nvPr>
        </p:nvSpPr>
        <p:spPr>
          <a:xfrm>
            <a:off x="482350" y="1988840"/>
            <a:ext cx="8229600" cy="4521786"/>
          </a:xfrm>
        </p:spPr>
        <p:txBody>
          <a:bodyPr>
            <a:normAutofit fontScale="77500" lnSpcReduction="20000"/>
          </a:bodyPr>
          <a:lstStyle/>
          <a:p>
            <a:pPr marL="0" indent="0">
              <a:buNone/>
            </a:pPr>
            <a:r>
              <a:rPr lang="ja-JP" altLang="en-US" dirty="0">
                <a:solidFill>
                  <a:schemeClr val="bg1"/>
                </a:solidFill>
              </a:rPr>
              <a:t>　</a:t>
            </a:r>
            <a:r>
              <a:rPr lang="ja-JP" altLang="en-US" sz="4100" dirty="0">
                <a:solidFill>
                  <a:schemeClr val="bg1"/>
                </a:solidFill>
              </a:rPr>
              <a:t>継続的な利益をもたらす常連客を確保する</a:t>
            </a:r>
          </a:p>
          <a:p>
            <a:endParaRPr lang="ja-JP" altLang="en-US" sz="4100" dirty="0">
              <a:solidFill>
                <a:schemeClr val="bg1"/>
              </a:solidFill>
            </a:endParaRPr>
          </a:p>
          <a:p>
            <a:endParaRPr lang="ja-JP" altLang="en-US" sz="4100" dirty="0">
              <a:solidFill>
                <a:schemeClr val="bg1"/>
              </a:solidFill>
            </a:endParaRPr>
          </a:p>
          <a:p>
            <a:r>
              <a:rPr lang="ja-JP" altLang="en-US" sz="4100" dirty="0">
                <a:solidFill>
                  <a:schemeClr val="bg1"/>
                </a:solidFill>
              </a:rPr>
              <a:t>事業を営んでいる限り、価値あるサービス</a:t>
            </a:r>
          </a:p>
          <a:p>
            <a:pPr marL="0" indent="0">
              <a:buNone/>
            </a:pPr>
            <a:r>
              <a:rPr lang="ja-JP" altLang="en-US" sz="4100" dirty="0">
                <a:solidFill>
                  <a:schemeClr val="bg1"/>
                </a:solidFill>
              </a:rPr>
              <a:t>　　を行う必要があること</a:t>
            </a:r>
          </a:p>
          <a:p>
            <a:r>
              <a:rPr lang="ja-JP" altLang="en-US" sz="4100" dirty="0">
                <a:solidFill>
                  <a:schemeClr val="bg1"/>
                </a:solidFill>
              </a:rPr>
              <a:t>サービスを行う能力を開発して、その能力</a:t>
            </a:r>
          </a:p>
          <a:p>
            <a:pPr marL="0" indent="0">
              <a:buNone/>
            </a:pPr>
            <a:r>
              <a:rPr lang="ja-JP" altLang="en-US" sz="4100" dirty="0">
                <a:solidFill>
                  <a:schemeClr val="bg1"/>
                </a:solidFill>
              </a:rPr>
              <a:t>　　適用すること</a:t>
            </a:r>
          </a:p>
          <a:p>
            <a:r>
              <a:rPr lang="ja-JP" altLang="en-US" sz="4100" dirty="0">
                <a:solidFill>
                  <a:schemeClr val="bg1"/>
                </a:solidFill>
              </a:rPr>
              <a:t>サービスを行えば、正当な報酬が得られる</a:t>
            </a:r>
            <a:endParaRPr kumimoji="1" lang="ja-JP" altLang="en-US" sz="4100" dirty="0">
              <a:solidFill>
                <a:schemeClr val="bg1"/>
              </a:solidFill>
            </a:endParaRPr>
          </a:p>
        </p:txBody>
      </p:sp>
      <p:sp>
        <p:nvSpPr>
          <p:cNvPr id="4" name="正方形/長方形 3">
            <a:extLst>
              <a:ext uri="{FF2B5EF4-FFF2-40B4-BE49-F238E27FC236}">
                <a16:creationId xmlns:a16="http://schemas.microsoft.com/office/drawing/2014/main" id="{C5DD3DD3-7F5A-4DE5-ABD0-3D0ABF11852C}"/>
              </a:ext>
            </a:extLst>
          </p:cNvPr>
          <p:cNvSpPr/>
          <p:nvPr/>
        </p:nvSpPr>
        <p:spPr>
          <a:xfrm>
            <a:off x="2843808" y="1044737"/>
            <a:ext cx="3456384" cy="646331"/>
          </a:xfrm>
          <a:prstGeom prst="rect">
            <a:avLst/>
          </a:prstGeom>
          <a:solidFill>
            <a:schemeClr val="bg1"/>
          </a:solidFill>
          <a:ln>
            <a:solidFill>
              <a:schemeClr val="tx1"/>
            </a:solidFill>
          </a:ln>
        </p:spPr>
        <p:txBody>
          <a:bodyPr wrap="square">
            <a:spAutoFit/>
          </a:bodyPr>
          <a:lstStyle/>
          <a:p>
            <a:pPr algn="ctr"/>
            <a:r>
              <a:rPr lang="ja-JP" altLang="en-US" sz="3600" dirty="0">
                <a:solidFill>
                  <a:srgbClr val="FF0000"/>
                </a:solidFill>
              </a:rPr>
              <a:t>健全な事業経営</a:t>
            </a:r>
          </a:p>
        </p:txBody>
      </p:sp>
      <p:sp>
        <p:nvSpPr>
          <p:cNvPr id="5" name="波線 4">
            <a:extLst>
              <a:ext uri="{FF2B5EF4-FFF2-40B4-BE49-F238E27FC236}">
                <a16:creationId xmlns:a16="http://schemas.microsoft.com/office/drawing/2014/main" id="{52CD6645-83A8-47D8-B237-ACD56C68DB81}"/>
              </a:ext>
            </a:extLst>
          </p:cNvPr>
          <p:cNvSpPr/>
          <p:nvPr/>
        </p:nvSpPr>
        <p:spPr>
          <a:xfrm>
            <a:off x="1475656" y="2547137"/>
            <a:ext cx="6192688" cy="881863"/>
          </a:xfrm>
          <a:prstGeom prst="wave">
            <a:avLst>
              <a:gd name="adj1" fmla="val 12500"/>
              <a:gd name="adj2" fmla="val 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波線 5">
            <a:extLst>
              <a:ext uri="{FF2B5EF4-FFF2-40B4-BE49-F238E27FC236}">
                <a16:creationId xmlns:a16="http://schemas.microsoft.com/office/drawing/2014/main" id="{B9F26BF1-5C20-4C11-A6E5-1C0960AA356C}"/>
              </a:ext>
            </a:extLst>
          </p:cNvPr>
          <p:cNvSpPr/>
          <p:nvPr/>
        </p:nvSpPr>
        <p:spPr>
          <a:xfrm>
            <a:off x="1475656" y="2547137"/>
            <a:ext cx="6192688" cy="848767"/>
          </a:xfrm>
          <a:prstGeom prst="wave">
            <a:avLst>
              <a:gd name="adj1" fmla="val 12500"/>
              <a:gd name="adj2" fmla="val 343"/>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7" name="テキスト ボックス 6">
            <a:extLst>
              <a:ext uri="{FF2B5EF4-FFF2-40B4-BE49-F238E27FC236}">
                <a16:creationId xmlns:a16="http://schemas.microsoft.com/office/drawing/2014/main" id="{0367AEB7-A40D-4DC6-8221-5F18EBE0C144}"/>
              </a:ext>
            </a:extLst>
          </p:cNvPr>
          <p:cNvSpPr txBox="1"/>
          <p:nvPr/>
        </p:nvSpPr>
        <p:spPr>
          <a:xfrm>
            <a:off x="1403429" y="2547137"/>
            <a:ext cx="6192688" cy="646331"/>
          </a:xfrm>
          <a:prstGeom prst="rect">
            <a:avLst/>
          </a:prstGeom>
          <a:noFill/>
        </p:spPr>
        <p:txBody>
          <a:bodyPr wrap="square" rtlCol="0">
            <a:spAutoFit/>
          </a:bodyPr>
          <a:lstStyle/>
          <a:p>
            <a:r>
              <a:rPr lang="en-US" altLang="ja-JP" sz="3600" dirty="0">
                <a:solidFill>
                  <a:schemeClr val="bg1"/>
                </a:solidFill>
              </a:rPr>
              <a:t>He profits most who serves best</a:t>
            </a:r>
            <a:endParaRPr kumimoji="1" lang="ja-JP" altLang="en-US" sz="3600" dirty="0">
              <a:solidFill>
                <a:schemeClr val="bg1"/>
              </a:solidFill>
            </a:endParaRPr>
          </a:p>
        </p:txBody>
      </p:sp>
      <p:pic>
        <p:nvPicPr>
          <p:cNvPr id="8" name="図 7">
            <a:extLst>
              <a:ext uri="{FF2B5EF4-FFF2-40B4-BE49-F238E27FC236}">
                <a16:creationId xmlns:a16="http://schemas.microsoft.com/office/drawing/2014/main" id="{9F91566C-65DA-4C6E-821B-242EF8866C26}"/>
              </a:ext>
            </a:extLst>
          </p:cNvPr>
          <p:cNvPicPr>
            <a:picLocks noChangeAspect="1"/>
          </p:cNvPicPr>
          <p:nvPr/>
        </p:nvPicPr>
        <p:blipFill>
          <a:blip r:embed="rId3"/>
          <a:stretch>
            <a:fillRect/>
          </a:stretch>
        </p:blipFill>
        <p:spPr>
          <a:xfrm>
            <a:off x="7863872" y="6510627"/>
            <a:ext cx="1261981" cy="359695"/>
          </a:xfrm>
          <a:prstGeom prst="rect">
            <a:avLst/>
          </a:prstGeom>
        </p:spPr>
      </p:pic>
    </p:spTree>
    <p:extLst>
      <p:ext uri="{BB962C8B-B14F-4D97-AF65-F5344CB8AC3E}">
        <p14:creationId xmlns:p14="http://schemas.microsoft.com/office/powerpoint/2010/main" val="23385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3250"/>
                            </p:stCondLst>
                            <p:childTnLst>
                              <p:par>
                                <p:cTn id="17" presetID="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500"/>
                            </p:stCondLst>
                            <p:childTnLst>
                              <p:par>
                                <p:cTn id="22" presetID="2" presetClass="entr" presetSubtype="4"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1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750"/>
                            </p:stCondLst>
                            <p:childTnLst>
                              <p:par>
                                <p:cTn id="27" presetID="2" presetClass="entr" presetSubtype="4"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7000"/>
                            </p:stCondLst>
                            <p:childTnLst>
                              <p:par>
                                <p:cTn id="32" presetID="2" presetClass="entr" presetSubtype="4"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1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8250"/>
                            </p:stCondLst>
                            <p:childTnLst>
                              <p:par>
                                <p:cTn id="37" presetID="2" presetClass="entr" presetSubtype="4"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12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C23127-742E-4E36-A580-A95145BF464B}"/>
              </a:ext>
            </a:extLst>
          </p:cNvPr>
          <p:cNvSpPr>
            <a:spLocks noGrp="1"/>
          </p:cNvSpPr>
          <p:nvPr>
            <p:ph type="title"/>
          </p:nvPr>
        </p:nvSpPr>
        <p:spPr>
          <a:xfrm>
            <a:off x="472670" y="34274"/>
            <a:ext cx="8229600" cy="1143000"/>
          </a:xfrm>
        </p:spPr>
        <p:txBody>
          <a:bodyPr/>
          <a:lstStyle/>
          <a:p>
            <a:r>
              <a:rPr lang="ja-JP" altLang="en-US" dirty="0">
                <a:solidFill>
                  <a:srgbClr val="FFC000"/>
                </a:solidFill>
              </a:rPr>
              <a:t>シェルドンのサービス理念</a:t>
            </a:r>
            <a:endParaRPr kumimoji="1" lang="ja-JP" altLang="en-US" dirty="0">
              <a:solidFill>
                <a:srgbClr val="FFC000"/>
              </a:solidFill>
            </a:endParaRPr>
          </a:p>
        </p:txBody>
      </p:sp>
      <p:sp>
        <p:nvSpPr>
          <p:cNvPr id="3" name="コンテンツ プレースホルダー 2">
            <a:extLst>
              <a:ext uri="{FF2B5EF4-FFF2-40B4-BE49-F238E27FC236}">
                <a16:creationId xmlns:a16="http://schemas.microsoft.com/office/drawing/2014/main" id="{2825EFC9-300B-42BF-8E2A-F7C4984F693D}"/>
              </a:ext>
            </a:extLst>
          </p:cNvPr>
          <p:cNvSpPr>
            <a:spLocks noGrp="1"/>
          </p:cNvSpPr>
          <p:nvPr>
            <p:ph idx="1"/>
          </p:nvPr>
        </p:nvSpPr>
        <p:spPr>
          <a:xfrm>
            <a:off x="457200" y="1999429"/>
            <a:ext cx="8363272" cy="3661819"/>
          </a:xfrm>
        </p:spPr>
        <p:txBody>
          <a:bodyPr>
            <a:normAutofit fontScale="92500"/>
          </a:bodyPr>
          <a:lstStyle/>
          <a:p>
            <a:pPr marL="0" indent="0">
              <a:buNone/>
            </a:pPr>
            <a:r>
              <a:rPr lang="ja-JP" altLang="en-US" dirty="0">
                <a:solidFill>
                  <a:schemeClr val="bg1"/>
                </a:solidFill>
              </a:rPr>
              <a:t>　</a:t>
            </a:r>
          </a:p>
          <a:p>
            <a:endParaRPr lang="ja-JP" altLang="en-US" dirty="0">
              <a:solidFill>
                <a:schemeClr val="bg1"/>
              </a:solidFill>
            </a:endParaRPr>
          </a:p>
          <a:p>
            <a:r>
              <a:rPr lang="ja-JP" altLang="en-US" sz="3600" dirty="0">
                <a:solidFill>
                  <a:schemeClr val="bg1"/>
                </a:solidFill>
              </a:rPr>
              <a:t>仕事を管理する人たち </a:t>
            </a:r>
            <a:r>
              <a:rPr lang="en-US" altLang="ja-JP" sz="3600" dirty="0">
                <a:solidFill>
                  <a:schemeClr val="bg1"/>
                </a:solidFill>
              </a:rPr>
              <a:t>(</a:t>
            </a:r>
            <a:r>
              <a:rPr lang="ja-JP" altLang="en-US" sz="3600" dirty="0">
                <a:solidFill>
                  <a:schemeClr val="bg1"/>
                </a:solidFill>
              </a:rPr>
              <a:t>企業主</a:t>
            </a:r>
            <a:r>
              <a:rPr lang="en-US" altLang="ja-JP" sz="3600" dirty="0">
                <a:solidFill>
                  <a:schemeClr val="bg1"/>
                </a:solidFill>
              </a:rPr>
              <a:t>) </a:t>
            </a:r>
            <a:r>
              <a:rPr lang="ja-JP" altLang="en-US" sz="3600" dirty="0">
                <a:solidFill>
                  <a:schemeClr val="bg1"/>
                </a:solidFill>
              </a:rPr>
              <a:t>を管理する</a:t>
            </a:r>
          </a:p>
          <a:p>
            <a:r>
              <a:rPr lang="ja-JP" altLang="en-US" sz="3600" dirty="0">
                <a:solidFill>
                  <a:schemeClr val="bg1"/>
                </a:solidFill>
              </a:rPr>
              <a:t>管理される人たち </a:t>
            </a:r>
            <a:r>
              <a:rPr lang="en-US" altLang="ja-JP" sz="3600" dirty="0">
                <a:solidFill>
                  <a:schemeClr val="bg1"/>
                </a:solidFill>
              </a:rPr>
              <a:t>(</a:t>
            </a:r>
            <a:r>
              <a:rPr lang="ja-JP" altLang="en-US" sz="3600" dirty="0">
                <a:solidFill>
                  <a:schemeClr val="bg1"/>
                </a:solidFill>
              </a:rPr>
              <a:t>従業員</a:t>
            </a:r>
            <a:r>
              <a:rPr lang="en-US" altLang="ja-JP" sz="3600" dirty="0">
                <a:solidFill>
                  <a:schemeClr val="bg1"/>
                </a:solidFill>
              </a:rPr>
              <a:t>) </a:t>
            </a:r>
            <a:r>
              <a:rPr lang="ja-JP" altLang="en-US" sz="3600" dirty="0">
                <a:solidFill>
                  <a:schemeClr val="bg1"/>
                </a:solidFill>
              </a:rPr>
              <a:t>を管理する</a:t>
            </a:r>
          </a:p>
          <a:p>
            <a:r>
              <a:rPr lang="ja-JP" altLang="en-US" sz="3600" dirty="0">
                <a:solidFill>
                  <a:schemeClr val="bg1"/>
                </a:solidFill>
              </a:rPr>
              <a:t>この両者に顧客を加えた集団を管理する</a:t>
            </a:r>
          </a:p>
          <a:p>
            <a:r>
              <a:rPr lang="ja-JP" altLang="en-US" sz="3600" dirty="0">
                <a:solidFill>
                  <a:schemeClr val="bg1"/>
                </a:solidFill>
              </a:rPr>
              <a:t>すべてのものを有効活用して保全する</a:t>
            </a:r>
          </a:p>
          <a:p>
            <a:pPr marL="0" indent="0">
              <a:buNone/>
            </a:pPr>
            <a:endParaRPr lang="ja-JP" altLang="en-US" dirty="0">
              <a:solidFill>
                <a:schemeClr val="bg1"/>
              </a:solidFill>
            </a:endParaRPr>
          </a:p>
        </p:txBody>
      </p:sp>
      <p:sp>
        <p:nvSpPr>
          <p:cNvPr id="4" name="正方形/長方形 3">
            <a:extLst>
              <a:ext uri="{FF2B5EF4-FFF2-40B4-BE49-F238E27FC236}">
                <a16:creationId xmlns:a16="http://schemas.microsoft.com/office/drawing/2014/main" id="{C5DD3DD3-7F5A-4DE5-ABD0-3D0ABF11852C}"/>
              </a:ext>
            </a:extLst>
          </p:cNvPr>
          <p:cNvSpPr/>
          <p:nvPr/>
        </p:nvSpPr>
        <p:spPr>
          <a:xfrm>
            <a:off x="683568" y="1353098"/>
            <a:ext cx="7704856" cy="646331"/>
          </a:xfrm>
          <a:prstGeom prst="rect">
            <a:avLst/>
          </a:prstGeom>
          <a:solidFill>
            <a:schemeClr val="bg1"/>
          </a:solidFill>
          <a:ln>
            <a:solidFill>
              <a:schemeClr val="tx1"/>
            </a:solidFill>
          </a:ln>
        </p:spPr>
        <p:txBody>
          <a:bodyPr wrap="square">
            <a:spAutoFit/>
          </a:bodyPr>
          <a:lstStyle/>
          <a:p>
            <a:pPr algn="ctr"/>
            <a:r>
              <a:rPr lang="ja-JP" altLang="en-US" sz="3600" dirty="0">
                <a:solidFill>
                  <a:srgbClr val="FF0000"/>
                </a:solidFill>
              </a:rPr>
              <a:t>サービス</a:t>
            </a:r>
            <a:r>
              <a:rPr lang="en-US" altLang="ja-JP" sz="3600" dirty="0">
                <a:solidFill>
                  <a:srgbClr val="FF0000"/>
                </a:solidFill>
              </a:rPr>
              <a:t>―</a:t>
            </a:r>
            <a:r>
              <a:rPr lang="ja-JP" altLang="en-US" sz="3600" dirty="0">
                <a:solidFill>
                  <a:srgbClr val="FF0000"/>
                </a:solidFill>
              </a:rPr>
              <a:t>原因　　　　　報酬</a:t>
            </a:r>
            <a:r>
              <a:rPr lang="en-US" altLang="ja-JP" sz="3600" dirty="0">
                <a:solidFill>
                  <a:srgbClr val="FF0000"/>
                </a:solidFill>
              </a:rPr>
              <a:t>―</a:t>
            </a:r>
            <a:r>
              <a:rPr lang="ja-JP" altLang="en-US" sz="3600" dirty="0">
                <a:solidFill>
                  <a:srgbClr val="FF0000"/>
                </a:solidFill>
              </a:rPr>
              <a:t>結果</a:t>
            </a:r>
          </a:p>
        </p:txBody>
      </p:sp>
      <p:sp>
        <p:nvSpPr>
          <p:cNvPr id="5" name="波線 4">
            <a:extLst>
              <a:ext uri="{FF2B5EF4-FFF2-40B4-BE49-F238E27FC236}">
                <a16:creationId xmlns:a16="http://schemas.microsoft.com/office/drawing/2014/main" id="{52CD6645-83A8-47D8-B237-ACD56C68DB81}"/>
              </a:ext>
            </a:extLst>
          </p:cNvPr>
          <p:cNvSpPr/>
          <p:nvPr/>
        </p:nvSpPr>
        <p:spPr>
          <a:xfrm>
            <a:off x="1366576" y="2175253"/>
            <a:ext cx="6192688" cy="797652"/>
          </a:xfrm>
          <a:prstGeom prst="wav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A32400D3-44CD-4745-ADEF-CF813BCBFED9}"/>
              </a:ext>
            </a:extLst>
          </p:cNvPr>
          <p:cNvSpPr txBox="1"/>
          <p:nvPr/>
        </p:nvSpPr>
        <p:spPr>
          <a:xfrm>
            <a:off x="1491126" y="2317263"/>
            <a:ext cx="6192688" cy="584775"/>
          </a:xfrm>
          <a:prstGeom prst="rect">
            <a:avLst/>
          </a:prstGeom>
          <a:noFill/>
          <a:ln>
            <a:noFill/>
          </a:ln>
        </p:spPr>
        <p:txBody>
          <a:bodyPr wrap="square" rtlCol="0">
            <a:spAutoFit/>
          </a:bodyPr>
          <a:lstStyle/>
          <a:p>
            <a:pPr algn="ctr"/>
            <a:r>
              <a:rPr kumimoji="1" lang="ja-JP" altLang="en-US" sz="3200" dirty="0">
                <a:solidFill>
                  <a:schemeClr val="bg1"/>
                </a:solidFill>
              </a:rPr>
              <a:t>報酬が目的の事業は失敗を招く</a:t>
            </a:r>
          </a:p>
        </p:txBody>
      </p:sp>
      <p:sp>
        <p:nvSpPr>
          <p:cNvPr id="10" name="テキスト ボックス 9">
            <a:extLst>
              <a:ext uri="{FF2B5EF4-FFF2-40B4-BE49-F238E27FC236}">
                <a16:creationId xmlns:a16="http://schemas.microsoft.com/office/drawing/2014/main" id="{BCBD7E2F-6313-412B-8DEA-C54C1E66516F}"/>
              </a:ext>
            </a:extLst>
          </p:cNvPr>
          <p:cNvSpPr txBox="1"/>
          <p:nvPr/>
        </p:nvSpPr>
        <p:spPr>
          <a:xfrm>
            <a:off x="1043608" y="5767687"/>
            <a:ext cx="6912767"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a:solidFill>
                  <a:srgbClr val="00B050"/>
                </a:solidFill>
              </a:rPr>
              <a:t>サービス　　人の役に立つこと</a:t>
            </a:r>
          </a:p>
        </p:txBody>
      </p:sp>
      <p:pic>
        <p:nvPicPr>
          <p:cNvPr id="6" name="図 5">
            <a:extLst>
              <a:ext uri="{FF2B5EF4-FFF2-40B4-BE49-F238E27FC236}">
                <a16:creationId xmlns:a16="http://schemas.microsoft.com/office/drawing/2014/main" id="{B8431575-9341-48EC-8647-B3DC9D4F6A48}"/>
              </a:ext>
            </a:extLst>
          </p:cNvPr>
          <p:cNvPicPr>
            <a:picLocks noChangeAspect="1"/>
          </p:cNvPicPr>
          <p:nvPr/>
        </p:nvPicPr>
        <p:blipFill>
          <a:blip r:embed="rId3"/>
          <a:stretch>
            <a:fillRect/>
          </a:stretch>
        </p:blipFill>
        <p:spPr>
          <a:xfrm>
            <a:off x="7882019" y="6511819"/>
            <a:ext cx="1261981" cy="359695"/>
          </a:xfrm>
          <a:prstGeom prst="rect">
            <a:avLst/>
          </a:prstGeom>
        </p:spPr>
      </p:pic>
    </p:spTree>
    <p:extLst>
      <p:ext uri="{BB962C8B-B14F-4D97-AF65-F5344CB8AC3E}">
        <p14:creationId xmlns:p14="http://schemas.microsoft.com/office/powerpoint/2010/main" val="7525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C000"/>
                </a:solidFill>
              </a:rPr>
              <a:t>健全な労使関係</a:t>
            </a:r>
          </a:p>
        </p:txBody>
      </p:sp>
      <p:sp>
        <p:nvSpPr>
          <p:cNvPr id="3" name="コンテンツ プレースホルダ 2"/>
          <p:cNvSpPr>
            <a:spLocks noGrp="1"/>
          </p:cNvSpPr>
          <p:nvPr>
            <p:ph idx="1"/>
          </p:nvPr>
        </p:nvSpPr>
        <p:spPr>
          <a:xfrm>
            <a:off x="251520" y="1412776"/>
            <a:ext cx="8892480" cy="5088657"/>
          </a:xfrm>
        </p:spPr>
        <p:txBody>
          <a:bodyPr>
            <a:normAutofit lnSpcReduction="10000"/>
          </a:bodyPr>
          <a:lstStyle/>
          <a:p>
            <a:r>
              <a:rPr kumimoji="1" lang="ja-JP" altLang="en-US" sz="3600" dirty="0">
                <a:solidFill>
                  <a:srgbClr val="FF0000"/>
                </a:solidFill>
              </a:rPr>
              <a:t>経営者の責務</a:t>
            </a:r>
          </a:p>
          <a:p>
            <a:pPr>
              <a:buNone/>
            </a:pPr>
            <a:r>
              <a:rPr lang="ja-JP" altLang="en-US" sz="3600" dirty="0"/>
              <a:t>　　　</a:t>
            </a:r>
            <a:r>
              <a:rPr lang="ja-JP" altLang="en-US" sz="3600" dirty="0">
                <a:solidFill>
                  <a:schemeClr val="bg1"/>
                </a:solidFill>
              </a:rPr>
              <a:t>適正な報酬</a:t>
            </a:r>
          </a:p>
          <a:p>
            <a:pPr>
              <a:buNone/>
            </a:pPr>
            <a:r>
              <a:rPr lang="ja-JP" altLang="en-US" sz="3600" dirty="0">
                <a:solidFill>
                  <a:schemeClr val="bg1"/>
                </a:solidFill>
              </a:rPr>
              <a:t>　　　労働環境　安全・福利厚生・生活保障</a:t>
            </a:r>
          </a:p>
          <a:p>
            <a:pPr>
              <a:buNone/>
            </a:pPr>
            <a:r>
              <a:rPr lang="ja-JP" altLang="en-US" sz="3600" dirty="0">
                <a:solidFill>
                  <a:schemeClr val="bg1"/>
                </a:solidFill>
              </a:rPr>
              <a:t>　　　従業員教育</a:t>
            </a:r>
            <a:endParaRPr kumimoji="1" lang="ja-JP" altLang="en-US" sz="3600" dirty="0">
              <a:solidFill>
                <a:schemeClr val="bg1"/>
              </a:solidFill>
            </a:endParaRPr>
          </a:p>
          <a:p>
            <a:r>
              <a:rPr lang="ja-JP" altLang="en-US" sz="3600" dirty="0">
                <a:solidFill>
                  <a:srgbClr val="FF0000"/>
                </a:solidFill>
              </a:rPr>
              <a:t>従業員の責務</a:t>
            </a:r>
            <a:r>
              <a:rPr kumimoji="1" lang="ja-JP" altLang="en-US" sz="3600" dirty="0"/>
              <a:t>　　　</a:t>
            </a:r>
          </a:p>
          <a:p>
            <a:pPr marL="0" indent="0">
              <a:buNone/>
            </a:pPr>
            <a:r>
              <a:rPr lang="ja-JP" altLang="en-US" sz="3600" dirty="0"/>
              <a:t>　　　</a:t>
            </a:r>
            <a:r>
              <a:rPr lang="ja-JP" altLang="en-US" sz="3600" dirty="0">
                <a:solidFill>
                  <a:schemeClr val="bg1"/>
                </a:solidFill>
              </a:rPr>
              <a:t>最善を尽くした</a:t>
            </a:r>
            <a:r>
              <a:rPr kumimoji="1" lang="ja-JP" altLang="en-US" sz="3600" dirty="0">
                <a:solidFill>
                  <a:schemeClr val="bg1"/>
                </a:solidFill>
              </a:rPr>
              <a:t>労働</a:t>
            </a:r>
          </a:p>
          <a:p>
            <a:pPr marL="0" indent="0">
              <a:buNone/>
            </a:pPr>
            <a:r>
              <a:rPr kumimoji="1" lang="ja-JP" altLang="en-US" sz="3600" dirty="0">
                <a:solidFill>
                  <a:schemeClr val="bg1"/>
                </a:solidFill>
              </a:rPr>
              <a:t>　　　過失防止</a:t>
            </a:r>
          </a:p>
          <a:p>
            <a:pPr marL="0" indent="0">
              <a:buNone/>
            </a:pPr>
            <a:r>
              <a:rPr kumimoji="1" lang="ja-JP" altLang="en-US" sz="3600" dirty="0">
                <a:solidFill>
                  <a:schemeClr val="bg1"/>
                </a:solidFill>
              </a:rPr>
              <a:t>　　　会社の管理運営への協力</a:t>
            </a:r>
          </a:p>
          <a:p>
            <a:pPr marL="0" indent="0">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7882398" y="6501433"/>
            <a:ext cx="1261602" cy="357166"/>
          </a:xfrm>
          <a:prstGeom prst="rect">
            <a:avLst/>
          </a:prstGeom>
        </p:spPr>
      </p:pic>
    </p:spTree>
    <p:extLst>
      <p:ext uri="{BB962C8B-B14F-4D97-AF65-F5344CB8AC3E}">
        <p14:creationId xmlns:p14="http://schemas.microsoft.com/office/powerpoint/2010/main" val="24162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25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25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25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8625</TotalTime>
  <Words>9795</Words>
  <Application>Microsoft Office PowerPoint</Application>
  <PresentationFormat>画面に合わせる (4:3)</PresentationFormat>
  <Paragraphs>505</Paragraphs>
  <Slides>47</Slides>
  <Notes>47</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47</vt:i4>
      </vt:variant>
    </vt:vector>
  </HeadingPairs>
  <TitlesOfParts>
    <vt:vector size="59" baseType="lpstr">
      <vt:lpstr>AR P行書体M</vt:lpstr>
      <vt:lpstr>AR P悠々ゴシック体E</vt:lpstr>
      <vt:lpstr>HGS行書体</vt:lpstr>
      <vt:lpstr>ＭＳ Ｐゴシック</vt:lpstr>
      <vt:lpstr>游明朝</vt:lpstr>
      <vt:lpstr>Arial</vt:lpstr>
      <vt:lpstr>Calibri</vt:lpstr>
      <vt:lpstr>Century</vt:lpstr>
      <vt:lpstr>Office ​​テーマ</vt:lpstr>
      <vt:lpstr>1_Office ​​テーマ</vt:lpstr>
      <vt:lpstr>2_Office ​​テーマ</vt:lpstr>
      <vt:lpstr>3_Office ​​テーマ</vt:lpstr>
      <vt:lpstr>PowerPoint プレゼンテーション</vt:lpstr>
      <vt:lpstr>脱新資本主義 を目指して</vt:lpstr>
      <vt:lpstr>シェルドンが提唱したサービス理念</vt:lpstr>
      <vt:lpstr>何故　シェルドンなのか</vt:lpstr>
      <vt:lpstr>古い資本主義の終焉</vt:lpstr>
      <vt:lpstr>シェルドンの資本主義思考</vt:lpstr>
      <vt:lpstr>シェルドンのサービス理念</vt:lpstr>
      <vt:lpstr>シェルドンのサービス理念</vt:lpstr>
      <vt:lpstr>健全な労使関係</vt:lpstr>
      <vt:lpstr>Sheldon School 　  Chicago　1902年 </vt:lpstr>
      <vt:lpstr>PowerPoint プレゼンテーション</vt:lpstr>
      <vt:lpstr>シェルドンの文献</vt:lpstr>
      <vt:lpstr>ロータリー運動からの離脱</vt:lpstr>
      <vt:lpstr>Service and  Conservation</vt:lpstr>
      <vt:lpstr>PowerPoint プレゼンテーション</vt:lpstr>
      <vt:lpstr>修正資本主義</vt:lpstr>
      <vt:lpstr>PowerPoint プレゼンテーション</vt:lpstr>
      <vt:lpstr>現在の資本主義</vt:lpstr>
      <vt:lpstr>アメリカの政治的傾向</vt:lpstr>
      <vt:lpstr>ライン型資本主義</vt:lpstr>
      <vt:lpstr>アングロサクソン型資本主義</vt:lpstr>
      <vt:lpstr>アングロサクソン型資本主義</vt:lpstr>
      <vt:lpstr>アングロサクソン型資本主義</vt:lpstr>
      <vt:lpstr>アングロサクソン型資本主義</vt:lpstr>
      <vt:lpstr>PowerPoint プレゼンテーション</vt:lpstr>
      <vt:lpstr>パナマ文書</vt:lpstr>
      <vt:lpstr>ナショナリズム</vt:lpstr>
      <vt:lpstr>日本現代史</vt:lpstr>
      <vt:lpstr>日本現代史</vt:lpstr>
      <vt:lpstr>日本現代史</vt:lpstr>
      <vt:lpstr>日本現代史</vt:lpstr>
      <vt:lpstr>日本現代史</vt:lpstr>
      <vt:lpstr>瑞穂の国型資本主義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再び、シェルドンに学ぶ</vt:lpstr>
      <vt:lpstr>ロータリーよ　驕るなかれ</vt:lpstr>
      <vt:lpstr>ロータリーの多極化</vt:lpstr>
      <vt:lpstr>ロータリアンの未来像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シェルドンの思考</dc:title>
  <dc:creator>Owner</dc:creator>
  <cp:lastModifiedBy>プラスイノベーション キッズテック</cp:lastModifiedBy>
  <cp:revision>640</cp:revision>
  <dcterms:created xsi:type="dcterms:W3CDTF">2016-12-02T06:58:35Z</dcterms:created>
  <dcterms:modified xsi:type="dcterms:W3CDTF">2026-03-27T08:46:32Z</dcterms:modified>
</cp:coreProperties>
</file>