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3" r:id="rId2"/>
    <p:sldId id="602" r:id="rId3"/>
    <p:sldId id="603" r:id="rId4"/>
    <p:sldId id="644" r:id="rId5"/>
    <p:sldId id="541" r:id="rId6"/>
    <p:sldId id="542" r:id="rId7"/>
    <p:sldId id="647" r:id="rId8"/>
    <p:sldId id="646" r:id="rId9"/>
    <p:sldId id="645" r:id="rId10"/>
    <p:sldId id="526" r:id="rId11"/>
    <p:sldId id="540" r:id="rId12"/>
    <p:sldId id="643" r:id="rId13"/>
    <p:sldId id="590" r:id="rId14"/>
    <p:sldId id="609" r:id="rId15"/>
    <p:sldId id="648" r:id="rId16"/>
    <p:sldId id="614" r:id="rId17"/>
    <p:sldId id="599" r:id="rId18"/>
    <p:sldId id="650" r:id="rId19"/>
    <p:sldId id="649" r:id="rId20"/>
    <p:sldId id="613" r:id="rId21"/>
  </p:sldIdLst>
  <p:sldSz cx="12192000" cy="6858000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3FA435D-0F86-4832-A17B-BB2186FBB705}">
          <p14:sldIdLst>
            <p14:sldId id="513"/>
            <p14:sldId id="602"/>
            <p14:sldId id="603"/>
            <p14:sldId id="644"/>
            <p14:sldId id="541"/>
            <p14:sldId id="542"/>
            <p14:sldId id="647"/>
            <p14:sldId id="646"/>
            <p14:sldId id="645"/>
            <p14:sldId id="526"/>
            <p14:sldId id="540"/>
            <p14:sldId id="643"/>
            <p14:sldId id="590"/>
            <p14:sldId id="609"/>
            <p14:sldId id="648"/>
            <p14:sldId id="614"/>
            <p14:sldId id="599"/>
            <p14:sldId id="650"/>
            <p14:sldId id="649"/>
            <p14:sldId id="613"/>
          </p14:sldIdLst>
        </p14:section>
        <p14:section name="タイトルなしのセクション" id="{2D04AE5F-2686-4474-90FB-F582169164C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4"/>
    </p:cViewPr>
  </p:sorterViewPr>
  <p:notesViewPr>
    <p:cSldViewPr snapToGrid="0">
      <p:cViewPr varScale="1">
        <p:scale>
          <a:sx n="109" d="100"/>
          <a:sy n="109" d="100"/>
        </p:scale>
        <p:origin x="6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1" y="6455447"/>
            <a:ext cx="10020149" cy="35323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 algn="ctr"/>
            <a:fld id="{B7954FC1-CF5E-41DE-A20F-90E956D52A95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quarter" idx="1"/>
          </p:nvPr>
        </p:nvSpPr>
        <p:spPr>
          <a:xfrm>
            <a:off x="5677331" y="1"/>
            <a:ext cx="4342818" cy="34600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37E6FB8-5B54-4446-BFFE-5A77D76E63D1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32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42818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752" y="3"/>
            <a:ext cx="4342818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6B3E042-4FCB-492F-B369-7B1C4696425D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189" y="3314930"/>
            <a:ext cx="8017510" cy="271221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1"/>
            <a:ext cx="4342818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752" y="6542561"/>
            <a:ext cx="4342818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F20DDB2-8EB4-45AE-9E9E-50018CE981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84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0DDB2-8EB4-45AE-9E9E-50018CE981A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1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0DDB2-8EB4-45AE-9E9E-50018CE981A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961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0DDB2-8EB4-45AE-9E9E-50018CE981A1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22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7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4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6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30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626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66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28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58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8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F84F-98CE-4177-9E5A-4DACE6305D36}" type="datetimeFigureOut">
              <a:rPr kumimoji="1" lang="ja-JP" altLang="en-US" smtClean="0"/>
              <a:t>2024/6/17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F0CB-D8FB-4351-88C4-6E8A7B65D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443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3723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40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源流の会</a:t>
            </a:r>
            <a:endParaRPr kumimoji="1" lang="ja-JP" altLang="en-US" sz="40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80292"/>
            <a:ext cx="12192000" cy="57091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変化するロータリー</a:t>
            </a:r>
            <a:endParaRPr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ja-JP" altLang="en-US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 </a:t>
            </a:r>
            <a:endParaRPr lang="ja-JP" alt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                   　    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4C6A557-E89D-E4FF-289F-6C3D4484CAE1}"/>
              </a:ext>
            </a:extLst>
          </p:cNvPr>
          <p:cNvSpPr txBox="1">
            <a:spLocks/>
          </p:cNvSpPr>
          <p:nvPr/>
        </p:nvSpPr>
        <p:spPr>
          <a:xfrm>
            <a:off x="0" y="6096000"/>
            <a:ext cx="12192000" cy="77372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altLang="ja-JP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2680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</a:t>
            </a:r>
            <a:r>
              <a:rPr lang="en-US" altLang="ja-JP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PDG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矢野宗司</a:t>
            </a:r>
            <a:r>
              <a:rPr lang="en-US" altLang="ja-JP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加古川中央</a:t>
            </a:r>
            <a:r>
              <a:rPr lang="en-US" altLang="ja-JP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RC)</a:t>
            </a:r>
            <a:endParaRPr lang="ja-JP" altLang="en-US" sz="32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3BACC9-7A88-D65D-BA9B-FE5045A17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" y="3355732"/>
            <a:ext cx="3092134" cy="24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ロータリーの魅力の低下と会員数の減少　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2338"/>
            <a:ext cx="12192000" cy="6025661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ja-JP" altLang="en-US" sz="4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ロータリーの魅力の低下</a:t>
            </a:r>
            <a:endParaRPr lang="en-US" altLang="ja-JP" sz="4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1999-2000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年度のラビッツア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会長は新世紀の幕開けを前に、「ロータリーの衰退が始まっている。不況の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せいではない。ロータリーが魅力をなくし、ステータスを失ったからだ」と危機感を訴え、</a:t>
            </a: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21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世紀に向かっての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ロータリーの変革を訴えた。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実際、ロータリーにおける会員資格の緩和、一業種一会員制、並びに出席規定の緩和などが、ロータリーの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存在としての魅力を低下させ、会員拡大の強調のあまり、「入れていただいたロータリーから入っていただいた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ロータリー」へと変わってきたという声もある。また。会員数の減少により、財政面も含めてロータリーの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基盤である奉仕活動ができないというロータリーも増えてきている。さらに、</a:t>
            </a: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RI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並びにロータリー財団の</a:t>
            </a:r>
            <a:endParaRPr lang="en-US" altLang="ja-JP" sz="3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3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肥大化によりロータリアン自身がただの歯車になったと懸念する声もある。</a:t>
            </a: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  <a:p>
            <a:pPr marL="0" indent="0">
              <a:buNone/>
            </a:pP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ロータリーの会員数の推移</a:t>
            </a:r>
            <a:endParaRPr lang="en-US" altLang="ja-JP" sz="4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＋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20.1%           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25.6%            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1.7%            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10.3%          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32.0%            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17.5%</a:t>
            </a:r>
          </a:p>
          <a:p>
            <a:pPr marL="0" lv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3C9EEC9-76B4-1133-A71C-86804818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26774"/>
              </p:ext>
            </p:extLst>
          </p:nvPr>
        </p:nvGraphicFramePr>
        <p:xfrm>
          <a:off x="264457" y="4301067"/>
          <a:ext cx="11663085" cy="165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155">
                  <a:extLst>
                    <a:ext uri="{9D8B030D-6E8A-4147-A177-3AD203B41FA5}">
                      <a16:colId xmlns:a16="http://schemas.microsoft.com/office/drawing/2014/main" val="4005325917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2026889492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4100133584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440687538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706221841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909273407"/>
                    </a:ext>
                  </a:extLst>
                </a:gridCol>
                <a:gridCol w="1666155">
                  <a:extLst>
                    <a:ext uri="{9D8B030D-6E8A-4147-A177-3AD203B41FA5}">
                      <a16:colId xmlns:a16="http://schemas.microsoft.com/office/drawing/2014/main" val="43119971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アジア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豪州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欧州・アフリカ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RIBI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アメリカ・カナダ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4837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2014 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34.3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36.0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97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38.7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33.7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214083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29.7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0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7538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日本のロータリーの会員数の推移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050" y="949569"/>
            <a:ext cx="11918950" cy="6099301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altLang="ja-JP" sz="112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■最大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1996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129,568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   右肩下がり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86,462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 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(33%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ja-JP" sz="8000" dirty="0"/>
          </a:p>
          <a:p>
            <a:pPr marL="0" indent="0" fontAlgn="t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微増</a:t>
            </a:r>
            <a:b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※6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年間で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3,633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人の減少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2024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月理事会決定事項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2026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7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日までに会員数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1100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名に達しない場合、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2028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7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日より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2830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青森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を隣接地区と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合併する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 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r>
              <a:rPr lang="ja-JP" altLang="en-US" sz="7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5600" b="1" dirty="0">
                <a:solidFill>
                  <a:srgbClr val="002060"/>
                </a:solidFill>
              </a:rPr>
              <a:t>　　                                           </a:t>
            </a:r>
            <a:endParaRPr lang="ja-JP" altLang="en-US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b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0" b="1" dirty="0">
                <a:solidFill>
                  <a:srgbClr val="FF0000"/>
                </a:solidFill>
              </a:rPr>
              <a:t>　</a:t>
            </a:r>
            <a:r>
              <a:rPr lang="ja-JP" altLang="en-US" sz="5600" b="1" dirty="0">
                <a:solidFill>
                  <a:srgbClr val="FF0000"/>
                </a:solidFill>
              </a:rPr>
              <a:t>　</a:t>
            </a:r>
            <a:r>
              <a:rPr lang="ja-JP" altLang="en-US" sz="4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ja-JP" altLang="ja-JP" sz="4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lang="ja-JP" altLang="en-US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　　　　　　　　　　　               </a:t>
            </a: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       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             </a:t>
            </a:r>
            <a:endParaRPr lang="ja-JP" altLang="en-US" sz="8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              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</a:p>
          <a:p>
            <a:pPr marL="0" lvl="0" indent="0">
              <a:buNone/>
            </a:pP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                                                                                          </a:t>
            </a:r>
            <a:r>
              <a:rPr lang="ja-JP" altLang="en-US" sz="7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           </a:t>
            </a:r>
            <a:endParaRPr lang="en-US" altLang="ja-JP" sz="6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65409"/>
              </p:ext>
            </p:extLst>
          </p:nvPr>
        </p:nvGraphicFramePr>
        <p:xfrm>
          <a:off x="726138" y="1859280"/>
          <a:ext cx="1089212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6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年度末</a:t>
                      </a:r>
                    </a:p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会員数</a:t>
                      </a:r>
                    </a:p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増減</a:t>
                      </a:r>
                    </a:p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(2024.3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の会員数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2018.6.30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87,807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b="1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+139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2019.6.30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87,544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－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263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71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2020.6.30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85,243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2,301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2770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地区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埼玉南東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  2,314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83,392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1,851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2600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地区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        1,837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82,331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1,061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2830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地区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青森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        1,089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2023.6.30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82,365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＋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615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2680</a:t>
            </a:r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地区の現状　①減少する会員数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050" y="679938"/>
            <a:ext cx="11918950" cy="6368933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1994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　地区の会員数のピーク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4246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  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※1995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　阪神淡路大震災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2000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74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クラブ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3894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最後の従来型クラブ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尼崎中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RC)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の誕生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→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世紀になって新たな従来型クラブは誕生していない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2023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6.30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68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クラブ　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2514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ピーク時の約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59%)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地区戦略計画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(2019-23)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会員基盤の多様化を図り、地区全体の会員数を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人台に回復する。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b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2017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6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月末と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2023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6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月末の比較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減少率　①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2640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大阪南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‣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和歌山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)18.3%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②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2590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神奈川西部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)11%  </a:t>
            </a: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③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2520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岩手・宮城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)11.2%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④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2590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神奈川東部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)11%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⑤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2680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10%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※2660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大阪北部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)5.1%  2670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四国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)3%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2690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岡山・鳥取・島根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 4.6%   </a:t>
            </a:r>
            <a:r>
              <a:rPr lang="ja-JP" altLang="en-US" sz="7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5600" b="1" dirty="0">
                <a:solidFill>
                  <a:srgbClr val="002060"/>
                </a:solidFill>
              </a:rPr>
              <a:t>　　                                            </a:t>
            </a:r>
            <a:r>
              <a:rPr lang="ja-JP" altLang="en-US" sz="4000" b="1" dirty="0">
                <a:solidFill>
                  <a:srgbClr val="002060"/>
                </a:solidFill>
              </a:rPr>
              <a:t>　</a:t>
            </a:r>
          </a:p>
          <a:p>
            <a:pPr marL="0" indent="0">
              <a:buNone/>
            </a:pPr>
            <a:b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lang="en-US" altLang="ja-JP" sz="4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b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0" b="1" dirty="0">
                <a:solidFill>
                  <a:srgbClr val="FF0000"/>
                </a:solidFill>
              </a:rPr>
              <a:t>　</a:t>
            </a:r>
            <a:r>
              <a:rPr lang="ja-JP" altLang="en-US" sz="5600" b="1" dirty="0">
                <a:solidFill>
                  <a:srgbClr val="FF0000"/>
                </a:solidFill>
              </a:rPr>
              <a:t>　</a:t>
            </a:r>
            <a:r>
              <a:rPr lang="ja-JP" altLang="en-US" sz="4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ja-JP" altLang="ja-JP" sz="4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lang="ja-JP" altLang="en-US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　　　　　　　　　　　               </a:t>
            </a: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       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             </a:t>
            </a:r>
            <a:endParaRPr lang="ja-JP" altLang="en-US" sz="8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              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</a:p>
          <a:p>
            <a:pPr marL="0" lvl="0" indent="0">
              <a:buNone/>
            </a:pP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                                                                                          </a:t>
            </a:r>
            <a:r>
              <a:rPr lang="ja-JP" altLang="en-US" sz="7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           </a:t>
            </a:r>
            <a:endParaRPr lang="en-US" altLang="ja-JP" sz="6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12277" y="2223248"/>
          <a:ext cx="101756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8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年度末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会員数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増減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室津年度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2017.6.30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2,792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神戸ハーバー解散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瀧川年度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2018.6.30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2,772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神戸有馬解散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矢野年度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2019.6.30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2,753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－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神戸西・神戸北合併　明石西・明石南合併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浅木年度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2020.6.30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2,659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－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高瀬年度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2,584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－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吉岡年度　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2022.6.30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2,526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−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58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宝塚・宝塚中合併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阪上年度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2023.6.30          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2,514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　　　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－</a:t>
                      </a: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伊丹有明・伊丹昆陽池解散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2680</a:t>
            </a:r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地区の現状　②減少するクラブ数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4"/>
            <a:ext cx="12192000" cy="621322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・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10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年間で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6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クラブが解散、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クラブが合併により、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9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クラブが消滅⇒全地区の中でも異常な多さ</a:t>
            </a:r>
            <a:endParaRPr lang="en-US" altLang="ja-JP" sz="4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■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2680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地区で解散したクラブ</a:t>
            </a:r>
            <a:endParaRPr lang="en-US" altLang="ja-JP" sz="4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altLang="ja-JP" sz="4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5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  <a:endParaRPr lang="en-US" altLang="ja-JP" sz="5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■</a:t>
            </a:r>
            <a:r>
              <a:rPr lang="en-US" altLang="ja-JP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2680</a:t>
            </a:r>
            <a:r>
              <a:rPr lang="ja-JP" altLang="en-US" sz="4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地区で合併したクラブ</a:t>
            </a:r>
            <a:endParaRPr lang="en-US" altLang="ja-JP" sz="4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25374" y="5047924"/>
          <a:ext cx="11493731" cy="169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9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488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クラブ名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2011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年の会員数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⇒合併前の会員数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クラブ名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2011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年の会員数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⇒合併前の会員数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新クラブ名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現在の会員数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6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神戸西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63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神戸北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神戸西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2018-19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明石西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明石南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明石東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47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2021-22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宝塚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宝塚中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⇒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宝塚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72061AC-4B80-9D5E-7093-F12E894E5244}"/>
              </a:ext>
            </a:extLst>
          </p:cNvPr>
          <p:cNvGraphicFramePr>
            <a:graphicFrameLocks noGrp="1"/>
          </p:cNvGraphicFramePr>
          <p:nvPr/>
        </p:nvGraphicFramePr>
        <p:xfrm>
          <a:off x="339967" y="1497106"/>
          <a:ext cx="11284587" cy="283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39">
                  <a:extLst>
                    <a:ext uri="{9D8B030D-6E8A-4147-A177-3AD203B41FA5}">
                      <a16:colId xmlns:a16="http://schemas.microsoft.com/office/drawing/2014/main" val="791835428"/>
                    </a:ext>
                  </a:extLst>
                </a:gridCol>
                <a:gridCol w="1843965">
                  <a:extLst>
                    <a:ext uri="{9D8B030D-6E8A-4147-A177-3AD203B41FA5}">
                      <a16:colId xmlns:a16="http://schemas.microsoft.com/office/drawing/2014/main" val="3999027871"/>
                    </a:ext>
                  </a:extLst>
                </a:gridCol>
                <a:gridCol w="1919333">
                  <a:extLst>
                    <a:ext uri="{9D8B030D-6E8A-4147-A177-3AD203B41FA5}">
                      <a16:colId xmlns:a16="http://schemas.microsoft.com/office/drawing/2014/main" val="1274069055"/>
                    </a:ext>
                  </a:extLst>
                </a:gridCol>
                <a:gridCol w="6037050">
                  <a:extLst>
                    <a:ext uri="{9D8B030D-6E8A-4147-A177-3AD203B41FA5}">
                      <a16:colId xmlns:a16="http://schemas.microsoft.com/office/drawing/2014/main" val="3626394071"/>
                    </a:ext>
                  </a:extLst>
                </a:gridCol>
              </a:tblGrid>
              <a:tr h="353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クラブ名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解散前の人数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備考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12125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2013-14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淡路北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若い会員が入らないクラブに将来はない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1898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2014-15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浜坂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2002-03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年度は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名⇒会員数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40%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95410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2016-17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神戸ハーバー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2014-15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年度は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名、急に増えたことによる内紛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5992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2017-18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神戸有馬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9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温泉街にもかかわらず旅館等の地元の会員がいない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77622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2022-23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伊丹有明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9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2012-13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年度は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072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2022-23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伊丹昆陽池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RC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7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2012-13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年度は</a:t>
                      </a: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</a:t>
                      </a: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5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0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ロータリーを取り巻く二つの逆風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4"/>
            <a:ext cx="12192000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 集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団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帰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属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意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識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の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希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薄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 </a:t>
            </a: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⇩</a:t>
            </a: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⇦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人口減少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地域社会の衰退・高齢化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56BC209-9885-8DE1-CF6C-0181930E13D8}"/>
              </a:ext>
            </a:extLst>
          </p:cNvPr>
          <p:cNvGraphicFramePr>
            <a:graphicFrameLocks noGrp="1"/>
          </p:cNvGraphicFramePr>
          <p:nvPr/>
        </p:nvGraphicFramePr>
        <p:xfrm>
          <a:off x="2682240" y="1198880"/>
          <a:ext cx="5689601" cy="454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15">
                  <a:extLst>
                    <a:ext uri="{9D8B030D-6E8A-4147-A177-3AD203B41FA5}">
                      <a16:colId xmlns:a16="http://schemas.microsoft.com/office/drawing/2014/main" val="39260047"/>
                    </a:ext>
                  </a:extLst>
                </a:gridCol>
                <a:gridCol w="2794193">
                  <a:extLst>
                    <a:ext uri="{9D8B030D-6E8A-4147-A177-3AD203B41FA5}">
                      <a16:colId xmlns:a16="http://schemas.microsoft.com/office/drawing/2014/main" val="3620200724"/>
                    </a:ext>
                  </a:extLst>
                </a:gridCol>
                <a:gridCol w="2794193">
                  <a:extLst>
                    <a:ext uri="{9D8B030D-6E8A-4147-A177-3AD203B41FA5}">
                      <a16:colId xmlns:a16="http://schemas.microsoft.com/office/drawing/2014/main" val="147922683"/>
                    </a:ext>
                  </a:extLst>
                </a:gridCol>
              </a:tblGrid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0037863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8987262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3461137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5269835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6281615"/>
                  </a:ext>
                </a:extLst>
              </a:tr>
              <a:tr h="23931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0202771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8478499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1726980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9911649"/>
                  </a:ext>
                </a:extLst>
              </a:tr>
            </a:tbl>
          </a:graphicData>
        </a:graphic>
      </p:graphicFrame>
      <p:sp>
        <p:nvSpPr>
          <p:cNvPr id="5" name="矢印: 左 4">
            <a:extLst>
              <a:ext uri="{FF2B5EF4-FFF2-40B4-BE49-F238E27FC236}">
                <a16:creationId xmlns:a16="http://schemas.microsoft.com/office/drawing/2014/main" id="{47FA294E-1ADB-7A54-0871-4C1B8D377CEA}"/>
              </a:ext>
            </a:extLst>
          </p:cNvPr>
          <p:cNvSpPr/>
          <p:nvPr/>
        </p:nvSpPr>
        <p:spPr>
          <a:xfrm rot="19574862">
            <a:off x="3429807" y="2860786"/>
            <a:ext cx="4220734" cy="146887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7538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社会的</a:t>
            </a:r>
            <a:r>
              <a:rPr lang="en-US" altLang="ja-JP" sz="28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8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</a:t>
            </a:r>
            <a:r>
              <a:rPr lang="en-US" altLang="ja-JP" sz="28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8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欲求の希薄化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17924"/>
            <a:ext cx="11918950" cy="6341299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縮小する組織⇒地域コミュニティの崩壊</a:t>
            </a: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・加古川市連合婦人会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月末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74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年の歴史に幕⇒入会者減、高齢化</a:t>
            </a: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・老人会</a:t>
            </a: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・厚木市子供会                                         </a:t>
            </a: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 </a:t>
            </a: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 　　　　　　　　　　　　　　　　　　　　  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　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　　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　　　　　　　　　　　　　　　　　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　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r>
              <a:rPr lang="ja-JP" altLang="en-US" sz="7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5600" b="1" dirty="0">
                <a:solidFill>
                  <a:srgbClr val="002060"/>
                </a:solidFill>
              </a:rPr>
              <a:t>　　                                           </a:t>
            </a:r>
            <a:endParaRPr lang="ja-JP" altLang="en-US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0" b="1" dirty="0">
                <a:solidFill>
                  <a:srgbClr val="FF0000"/>
                </a:solidFill>
              </a:rPr>
              <a:t>　</a:t>
            </a:r>
            <a:r>
              <a:rPr lang="ja-JP" altLang="en-US" sz="5600" b="1" dirty="0">
                <a:solidFill>
                  <a:srgbClr val="FF0000"/>
                </a:solidFill>
              </a:rPr>
              <a:t>　</a:t>
            </a:r>
            <a:r>
              <a:rPr lang="ja-JP" altLang="en-US" sz="4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ja-JP" altLang="ja-JP" sz="4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8000" b="1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lang="ja-JP" altLang="en-US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　　　　　　　　　　　               </a:t>
            </a: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       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             </a:t>
            </a:r>
            <a:endParaRPr lang="ja-JP" altLang="en-US" sz="8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              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</a:p>
          <a:p>
            <a:pPr marL="0" lvl="0" indent="0">
              <a:buNone/>
            </a:pP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                                                                                          </a:t>
            </a:r>
            <a:r>
              <a:rPr lang="ja-JP" altLang="en-US" sz="7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           </a:t>
            </a:r>
            <a:endParaRPr lang="en-US" altLang="ja-JP" sz="6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42B0C59-7CD5-BAB1-9822-09E2062FE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36252"/>
              </p:ext>
            </p:extLst>
          </p:nvPr>
        </p:nvGraphicFramePr>
        <p:xfrm>
          <a:off x="654424" y="1730188"/>
          <a:ext cx="3702422" cy="163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94">
                  <a:extLst>
                    <a:ext uri="{9D8B030D-6E8A-4147-A177-3AD203B41FA5}">
                      <a16:colId xmlns:a16="http://schemas.microsoft.com/office/drawing/2014/main" val="729285918"/>
                    </a:ext>
                  </a:extLst>
                </a:gridCol>
                <a:gridCol w="1178900">
                  <a:extLst>
                    <a:ext uri="{9D8B030D-6E8A-4147-A177-3AD203B41FA5}">
                      <a16:colId xmlns:a16="http://schemas.microsoft.com/office/drawing/2014/main" val="3177295813"/>
                    </a:ext>
                  </a:extLst>
                </a:gridCol>
                <a:gridCol w="1775528">
                  <a:extLst>
                    <a:ext uri="{9D8B030D-6E8A-4147-A177-3AD203B41FA5}">
                      <a16:colId xmlns:a16="http://schemas.microsoft.com/office/drawing/2014/main" val="919743948"/>
                    </a:ext>
                  </a:extLst>
                </a:gridCol>
              </a:tblGrid>
              <a:tr h="499035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老人会の人数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65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歳以上の</a:t>
                      </a:r>
                      <a:endParaRPr kumimoji="1" lang="en-US" altLang="ja-JP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人口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49964"/>
                  </a:ext>
                </a:extLst>
              </a:tr>
              <a:tr h="49903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887</a:t>
                      </a:r>
                      <a:r>
                        <a:rPr kumimoji="1" lang="ja-JP" altLang="en-US" dirty="0"/>
                        <a:t>万人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2051</a:t>
                      </a:r>
                      <a:r>
                        <a:rPr kumimoji="1" lang="ja-JP" altLang="en-US" dirty="0"/>
                        <a:t>万人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84217"/>
                  </a:ext>
                </a:extLst>
              </a:tr>
              <a:tr h="49903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438</a:t>
                      </a:r>
                      <a:r>
                        <a:rPr kumimoji="1" lang="ja-JP" altLang="en-US" dirty="0"/>
                        <a:t>万人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3623</a:t>
                      </a:r>
                      <a:r>
                        <a:rPr kumimoji="1" lang="ja-JP" altLang="en-US" dirty="0"/>
                        <a:t>万人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90290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792D5A87-38FC-1C4E-A168-882E4B539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15804"/>
              </p:ext>
            </p:extLst>
          </p:nvPr>
        </p:nvGraphicFramePr>
        <p:xfrm>
          <a:off x="654424" y="4084319"/>
          <a:ext cx="370242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645">
                  <a:extLst>
                    <a:ext uri="{9D8B030D-6E8A-4147-A177-3AD203B41FA5}">
                      <a16:colId xmlns:a16="http://schemas.microsoft.com/office/drawing/2014/main" val="2223519364"/>
                    </a:ext>
                  </a:extLst>
                </a:gridCol>
                <a:gridCol w="680653">
                  <a:extLst>
                    <a:ext uri="{9D8B030D-6E8A-4147-A177-3AD203B41FA5}">
                      <a16:colId xmlns:a16="http://schemas.microsoft.com/office/drawing/2014/main" val="2210066364"/>
                    </a:ext>
                  </a:extLst>
                </a:gridCol>
                <a:gridCol w="831618">
                  <a:extLst>
                    <a:ext uri="{9D8B030D-6E8A-4147-A177-3AD203B41FA5}">
                      <a16:colId xmlns:a16="http://schemas.microsoft.com/office/drawing/2014/main" val="852443247"/>
                    </a:ext>
                  </a:extLst>
                </a:gridCol>
                <a:gridCol w="1517506">
                  <a:extLst>
                    <a:ext uri="{9D8B030D-6E8A-4147-A177-3AD203B41FA5}">
                      <a16:colId xmlns:a16="http://schemas.microsoft.com/office/drawing/2014/main" val="1629536315"/>
                    </a:ext>
                  </a:extLst>
                </a:gridCol>
              </a:tblGrid>
              <a:tr h="554476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単位数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会員数</a:t>
                      </a:r>
                      <a:r>
                        <a:rPr kumimoji="1" lang="en-US" altLang="ja-JP" sz="1600" dirty="0"/>
                        <a:t>(</a:t>
                      </a:r>
                      <a:r>
                        <a:rPr kumimoji="1" lang="ja-JP" altLang="en-US" sz="1600" dirty="0"/>
                        <a:t>人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小学校児童数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(</a:t>
                      </a:r>
                      <a:r>
                        <a:rPr kumimoji="1" lang="ja-JP" altLang="en-US" sz="1600" dirty="0"/>
                        <a:t>人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05231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19,041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19,392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45748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14,998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16,299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71153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6,362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12,361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06310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4,439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12,879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583879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3,601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11,973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41271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2,296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11,225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49211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37BCAE8D-A6A6-566B-96F1-377F8EA2F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69" y="1568823"/>
            <a:ext cx="6844137" cy="52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2050</a:t>
            </a:r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年、都道府県別人口の推移と増減率予測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4"/>
            <a:ext cx="12192000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県で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割減予測</a:t>
            </a: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</a:t>
            </a:r>
            <a:r>
              <a:rPr lang="ja-JP" altLang="en-US" sz="4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毎日新聞掲載</a:t>
            </a:r>
            <a:endParaRPr lang="en-US" altLang="ja-JP" sz="4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</a:t>
            </a:r>
            <a:r>
              <a:rPr lang="ja-JP" altLang="en-US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理事会はロータリアン数が</a:t>
            </a:r>
            <a:r>
              <a:rPr lang="en-US" altLang="ja-JP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1,100</a:t>
            </a:r>
            <a:r>
              <a:rPr lang="ja-JP" altLang="en-US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名未満の地区の境界を廃止あるいは変更することができる</a:t>
            </a:r>
            <a:r>
              <a:rPr lang="en-US" altLang="ja-JP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ロータリー章典</a:t>
            </a:r>
            <a:r>
              <a:rPr lang="en-US" altLang="ja-JP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6B8B3C-5E64-3D2E-7F7C-10C95C12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1" y="1186774"/>
            <a:ext cx="8971280" cy="50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地域社会の衰退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0021173" y="538712"/>
            <a:ext cx="31881466" cy="904506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</a:t>
            </a: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</a:p>
          <a:p>
            <a:pPr mar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</a:p>
          <a:p>
            <a:pPr mar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</a:p>
          <a:p>
            <a:pPr mar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 </a:t>
            </a: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</a:t>
            </a: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図表1-2-7　人口減少の悪循環のイメージ図">
            <a:extLst>
              <a:ext uri="{FF2B5EF4-FFF2-40B4-BE49-F238E27FC236}">
                <a16:creationId xmlns:a16="http://schemas.microsoft.com/office/drawing/2014/main" id="{8B3A0BEA-6877-3581-C4E3-27C3F0FA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979055"/>
            <a:ext cx="11841018" cy="58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価値観のアップデート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最新の状態へ更新する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4"/>
            <a:ext cx="12192000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クラブ活性化の障壁要因</a:t>
            </a:r>
          </a:p>
          <a:p>
            <a:pPr marL="0" indent="0">
              <a:buNone/>
            </a:pPr>
            <a:r>
              <a:rPr lang="ja-JP" altLang="en-US" sz="72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ロータリー、かくあるべし」という固定観念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①ロータリーは男性を中心とした社交クラブ？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女性会員の入会を拒む⇒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Inclusion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の一番の障害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・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理事会の目標 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女性会員の割合を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30%(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現在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25.3%)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110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カ国以上で既に達成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・日本のロータリー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7.85%(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ワースト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1)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⇒ロータリーを男性社会と考えるベテラン会員の存在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※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ワースト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ベルギー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12.8%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・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2680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5.44%(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全地区中ワースト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2) </a:t>
            </a:r>
          </a:p>
          <a:p>
            <a:pPr mar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男性会員のみ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5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年前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／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73(42.5%)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現在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18/68(26.5%)</a:t>
            </a:r>
            <a:endParaRPr lang="ja-JP" altLang="en-US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ジェンダーギャップ指数　日本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116/146 (2022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先進国の中で最低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②ロータリーは単年度制？</a:t>
            </a: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　国際ロータリー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(RI)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理事会の決定事項</a:t>
            </a:r>
          </a:p>
          <a:p>
            <a:pPr marL="0" lvl="0" indent="0">
              <a:buNone/>
            </a:pP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・</a:t>
            </a:r>
            <a: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2025-26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年度から、会長の年次テーマとロゴの作成を廃止することに同意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複数年にわたる行動計画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を軸とした会長メッセージの枠組みを承認</a:t>
            </a:r>
          </a:p>
          <a:p>
            <a:pPr marL="0" lvl="0" indent="0">
              <a:buNone/>
            </a:pP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 ・</a:t>
            </a:r>
            <a: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2024-25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年度からクラブ、地区、ゾーンレベルの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年間の段階的なターゲット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年間の段階的な</a:t>
            </a:r>
          </a:p>
          <a:p>
            <a:pPr marL="0" lvl="0" indent="0">
              <a:buNone/>
            </a:pP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   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地域計画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を設定するプロセスを承認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⇒ロータリー活動の継続性がより求められるようになり、複数年にわたる活動を拡大することによって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    ロータリークラブにビジョンと戦略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行動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計画が明確になる。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</a:t>
            </a:r>
            <a:endParaRPr lang="en-US" altLang="ja-JP" sz="7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143000" lvl="0" indent="-1143000">
              <a:buAutoNum type="arabicPeriod"/>
            </a:pP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</a:t>
            </a:r>
            <a:endParaRPr lang="en-US" altLang="ja-JP" sz="4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6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37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価値観のアップデート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最新の状態へ更新する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4"/>
            <a:ext cx="12192000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③ロータリーは個人奉仕？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 ⇒ロータリー運動の拡大で、ロータリーのステージは大きく広がった⇒個人奉仕の限界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   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・奉仕の機会の拡大 ・世界的ネットワーク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④クラブには自治権があるから</a:t>
            </a: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RI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や地区の言うことを聞く必要はない？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定款第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条第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節　管理主体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(Governing Body)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本クラブの管理主体は、細則に規定される理事会である。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主体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: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自分たちのクラブは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自分たちの意思や判断で自主的に管理し、自分たちで守る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。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  　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どんな状況にあっても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責任を持って行動する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態度や性質のこと。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 　　　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自治権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(Self– Government)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⇒クラブを守る自己責任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</a:t>
            </a:r>
            <a:endParaRPr lang="en-US" altLang="ja-JP" sz="7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⑤研修システムの変化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　　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一方的な研修スタイルから学習者主体の研修スタイルへ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143000" lvl="0" indent="-1143000">
              <a:buAutoNum type="arabicPeriod"/>
            </a:pP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</a:t>
            </a:r>
            <a:endParaRPr lang="en-US" altLang="ja-JP" sz="4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6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昭和はあみだくじ　平成は巨大迷路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阿久悠の生き方】5000曲の歌詞を残した作詞家は、昭和の時代に何 ...">
            <a:extLst>
              <a:ext uri="{FF2B5EF4-FFF2-40B4-BE49-F238E27FC236}">
                <a16:creationId xmlns:a16="http://schemas.microsoft.com/office/drawing/2014/main" id="{A6F79F29-F9A2-A248-C057-F7943BFF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2" y="1308848"/>
            <a:ext cx="4436170" cy="42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71E014-2571-C07E-952E-7EE041DA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" y="731264"/>
            <a:ext cx="11705752" cy="54456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昭和はあみだくじ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行ったり来たりしながらも、たどり</a:t>
            </a:r>
          </a:p>
          <a:p>
            <a:pPr marL="0" indent="0">
              <a:buNone/>
            </a:pP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着く。確率は低いが当たりが見えて</a:t>
            </a:r>
          </a:p>
          <a:p>
            <a:pPr marL="0" indent="0">
              <a:buNone/>
            </a:pP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いる。</a:t>
            </a:r>
            <a:endParaRPr lang="en-US" altLang="ja-JP" sz="2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平成は巨大迷路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出口が見えず、中をさまよう者は</a:t>
            </a:r>
          </a:p>
          <a:p>
            <a:pPr marL="0" indent="0">
              <a:buNone/>
            </a:pP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不安にさいなまれる。</a:t>
            </a:r>
            <a:endParaRPr lang="en-US" altLang="ja-JP" sz="2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  <a:p>
            <a:pPr marL="0" indent="0">
              <a:buNone/>
            </a:pP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                                                                                    　　　　　　 作詞家　故 阿久　悠氏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B9551ED-924F-DE47-2998-D9F95FBE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735106"/>
            <a:ext cx="3143530" cy="2693894"/>
          </a:xfrm>
          <a:prstGeom prst="rect">
            <a:avLst/>
          </a:prstGeom>
        </p:spPr>
      </p:pic>
      <p:pic>
        <p:nvPicPr>
          <p:cNvPr id="1030" name="Picture 6" descr="かつて港北ニュータウンにあった「巨大迷路」とは？ - [はまれぽ ...">
            <a:extLst>
              <a:ext uri="{FF2B5EF4-FFF2-40B4-BE49-F238E27FC236}">
                <a16:creationId xmlns:a16="http://schemas.microsoft.com/office/drawing/2014/main" id="{431BAAE1-ED48-6825-714D-7C7B7002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" y="4177552"/>
            <a:ext cx="5260129" cy="24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おおらかに危機を乗り越えていこう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4775"/>
            <a:ext cx="12332677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巖頭之感</a:t>
            </a: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ja-JP" altLang="en-US" sz="8000" b="1" dirty="0">
                <a:solidFill>
                  <a:srgbClr val="202122"/>
                </a:solidFill>
                <a:latin typeface="+mn-ea"/>
                <a:cs typeface="Arial" panose="020B0604020202020204" pitchFamily="34" charset="0"/>
              </a:rPr>
              <a:t>　　　　　　藤村　操</a:t>
            </a:r>
          </a:p>
          <a:p>
            <a:pPr marL="0" indent="0">
              <a:buNone/>
            </a:pP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ja-JP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悠々たる哉天壤、遼々たる哉古今、五尺の小軀を以て此大をはからむとす。</a:t>
            </a:r>
            <a:endParaRPr lang="en-US" altLang="ja-JP" sz="8000" b="1" kern="0" dirty="0">
              <a:solidFill>
                <a:srgbClr val="FF0000"/>
              </a:solidFill>
              <a:latin typeface="+mn-ea"/>
              <a:cs typeface="Helvetica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ホレーショの哲學竟に何等のオーソリチィーを價するものぞ。</a:t>
            </a:r>
            <a:endParaRPr lang="en-US" altLang="ja-JP" sz="8000" b="1" dirty="0">
              <a:solidFill>
                <a:srgbClr val="0070C0"/>
              </a:solidFill>
              <a:latin typeface="+mn-ea"/>
              <a:cs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萬有の眞相は唯だ一言にして悉す、曰く、「不可解」。</a:t>
            </a:r>
          </a:p>
          <a:p>
            <a:pPr marL="0" indent="0">
              <a:buNone/>
            </a:pPr>
            <a:endParaRPr kumimoji="0" lang="en-US" altLang="ja-JP" sz="8000" b="1" dirty="0">
              <a:solidFill>
                <a:srgbClr val="202122"/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ja-JP" altLang="en-US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我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この恨</a:t>
            </a:r>
            <a:r>
              <a:rPr kumimoji="0" lang="ja-JP" altLang="en-US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み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を懷いて煩悶、終に死を決す</a:t>
            </a:r>
            <a:r>
              <a:rPr kumimoji="0" lang="ja-JP" altLang="en-US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るに至る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。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既に巖頭に立つに及んで、胸中何等の不安あるなし。</a:t>
            </a: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始めて知る、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anose="020B0604020202020204" pitchFamily="34" charset="0"/>
              </a:rPr>
              <a:t>大なる悲觀は大なる樂觀に一致する</a:t>
            </a:r>
            <a:r>
              <a:rPr kumimoji="0" lang="ja-JP" altLang="ja-JP" sz="8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を</a:t>
            </a:r>
            <a:r>
              <a:rPr kumimoji="0" lang="ja-JP" altLang="en-US" sz="8000" b="1" dirty="0">
                <a:solidFill>
                  <a:srgbClr val="202122"/>
                </a:solidFill>
                <a:latin typeface="+mn-ea"/>
                <a:cs typeface="Arial" panose="020B0604020202020204" pitchFamily="34" charset="0"/>
              </a:rPr>
              <a:t>。</a:t>
            </a:r>
            <a:endParaRPr kumimoji="0" lang="ja-JP" altLang="ja-JP" sz="80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                                                                      野地　美樹子　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爽」</a:t>
            </a:r>
            <a:r>
              <a:rPr lang="en-US" altLang="ja-JP" sz="5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5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華厳の滝</a:t>
            </a:r>
            <a:r>
              <a:rPr lang="en-US" altLang="ja-JP" sz="5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614E33-DDB5-3BFE-CE91-124EEB5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3" y="914400"/>
            <a:ext cx="3999244" cy="45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ロータリーの変遷 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25294"/>
            <a:ext cx="12192000" cy="193178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昭和のロータリー①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理念の確立と発展期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ロータリーに入会することはステータスであり、例会は人生の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道場と言われ、例会を軸として、会員は一業種一会員、例会は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100%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出席が義務といった厳格な会則により社交クラブとして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運営された時代。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昭和のロータリー②</a:t>
            </a: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拡大期</a:t>
            </a: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第二次世界大戦を経て、ロータリー運動は大きく拡大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ロータリーのステージの拡大⇒職業人の倫理運動以上の運動体</a:t>
            </a: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①グローバル化による人道的国際奉仕の拡大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②多大な資金が必要となり、ロータリー財団の役割が拡大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③青少年奉仕活動の拡大</a:t>
            </a: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　 　   </a:t>
            </a:r>
            <a:r>
              <a:rPr lang="ja-JP" altLang="en-US" sz="9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  </a:t>
            </a:r>
            <a:endParaRPr lang="en-US" altLang="ja-JP" sz="96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9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　　　　</a:t>
            </a:r>
            <a:endParaRPr lang="en-US" altLang="ja-JP" sz="9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</a:t>
            </a:r>
            <a:endParaRPr lang="en-US" altLang="ja-JP" sz="56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8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</a:t>
            </a:r>
            <a:endParaRPr lang="en-US" altLang="ja-JP" sz="9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</a:t>
            </a: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                                                                                                  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</a:t>
            </a: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112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7006CE-E747-26D7-78C6-81ADAFDD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6" y="644774"/>
            <a:ext cx="4836364" cy="255853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3E40A4D-07BC-7FC5-C71D-EB78A1D6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1" y="4503907"/>
            <a:ext cx="3104634" cy="20941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D93031-EEFA-B003-E641-F2239DB35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52" y="4503906"/>
            <a:ext cx="3684495" cy="20941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DDA95A0-FD76-C7C1-9A43-64ED6DF6A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05" y="4503904"/>
            <a:ext cx="3684495" cy="20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ロータリーの変遷 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25294"/>
            <a:ext cx="12192000" cy="193178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平成のロータリー</a:t>
            </a:r>
            <a:r>
              <a:rPr lang="ja-JP" altLang="en-US" sz="9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                   　　　　</a:t>
            </a:r>
            <a:endParaRPr lang="en-US" altLang="ja-JP" sz="56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会員減少対策や運営上の問題解決のため、様々な変更がなされたものの、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 まだ、その成果が見られず、迷路の中で迷った時代。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平成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15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年をピークに会員数の減少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　　　　　　　　　　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令和のロータリー</a:t>
            </a: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終点の見えないジェットコースター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急速に変化し、しがみつくのが精一杯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VUCA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の時代　先行きが不透明で、将来の予測が困難な時代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・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Volatility(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変動性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・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Uncertainty(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不確実性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・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Complexity(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複雑性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・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Ambiguity(</a:t>
            </a: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曖昧性</a:t>
            </a:r>
            <a:r>
              <a:rPr lang="en-US" altLang="ja-JP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                                                                                                  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</a:t>
            </a:r>
            <a:endParaRPr lang="en-US" altLang="ja-JP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112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北海道2500ロータリーEクラブ｜E-Club of Hokkaido 2500 Japan">
            <a:extLst>
              <a:ext uri="{FF2B5EF4-FFF2-40B4-BE49-F238E27FC236}">
                <a16:creationId xmlns:a16="http://schemas.microsoft.com/office/drawing/2014/main" id="{8EEF01AA-DD07-7A78-002E-82AC2207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24" y="644774"/>
            <a:ext cx="3553075" cy="22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187F45C-E0FF-05F9-24FF-BDBD13E71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25" y="2864797"/>
            <a:ext cx="3544111" cy="2370800"/>
          </a:xfrm>
          <a:prstGeom prst="rect">
            <a:avLst/>
          </a:prstGeom>
        </p:spPr>
      </p:pic>
      <p:pic>
        <p:nvPicPr>
          <p:cNvPr id="5" name="Picture 2" descr="令和2年4月6日 新型コロナウイルス感染症対策本部（第26回 ...">
            <a:extLst>
              <a:ext uri="{FF2B5EF4-FFF2-40B4-BE49-F238E27FC236}">
                <a16:creationId xmlns:a16="http://schemas.microsoft.com/office/drawing/2014/main" id="{6FE065FE-D928-BFD8-1A5B-50EBE04F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4900893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oomでアカウント登録しないでWEB会議をする方法の画像">
            <a:extLst>
              <a:ext uri="{FF2B5EF4-FFF2-40B4-BE49-F238E27FC236}">
                <a16:creationId xmlns:a16="http://schemas.microsoft.com/office/drawing/2014/main" id="{FF69802F-C5D7-6C22-5850-E12AC957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8" y="494375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508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国際ロータリーの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変化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050" y="1066801"/>
            <a:ext cx="11633200" cy="588498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ja-JP" altLang="en-US" sz="5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</a:t>
            </a: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 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en-US" altLang="ja-JP" sz="8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ja-JP" altLang="en-US" sz="80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112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112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              </a:t>
            </a: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　　　　　　　　　　　               </a:t>
            </a: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       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             </a:t>
            </a:r>
            <a:endParaRPr lang="ja-JP" altLang="en-US" sz="8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              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</a:p>
          <a:p>
            <a:pPr marL="0" lvl="0" indent="0">
              <a:buNone/>
            </a:pP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                                                                                          </a:t>
            </a:r>
            <a:r>
              <a:rPr lang="ja-JP" altLang="en-US" sz="7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           </a:t>
            </a:r>
            <a:endParaRPr lang="en-US" altLang="ja-JP" sz="6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84786"/>
              </p:ext>
            </p:extLst>
          </p:nvPr>
        </p:nvGraphicFramePr>
        <p:xfrm>
          <a:off x="1" y="679937"/>
          <a:ext cx="12192000" cy="607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0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年代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ロータリーの改革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/>
                        <a:t>         　　</a:t>
                      </a:r>
                      <a:r>
                        <a:rPr kumimoji="1" lang="ja-JP" altLang="en-US" sz="1400" dirty="0"/>
                        <a:t>　</a:t>
                      </a:r>
                      <a:r>
                        <a:rPr kumimoji="1" lang="en-US" altLang="ja-JP" sz="1400" dirty="0"/>
                        <a:t>(</a:t>
                      </a:r>
                      <a:r>
                        <a:rPr kumimoji="1" lang="ja-JP" altLang="en-US" sz="1400" dirty="0"/>
                        <a:t>戦略計画</a:t>
                      </a:r>
                      <a:r>
                        <a:rPr kumimoji="1" lang="en-US" altLang="ja-JP" sz="1400" dirty="0"/>
                        <a:t>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　会員基盤の多様性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　例会の柔軟性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907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1981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1990</a:t>
                      </a:r>
                      <a:r>
                        <a:rPr kumimoji="1" lang="ja-JP" altLang="en-US" b="1" dirty="0"/>
                        <a:t>年</a:t>
                      </a:r>
                      <a:endParaRPr kumimoji="1" lang="en-US" altLang="ja-JP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1986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世界のロータ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リアン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万人、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日本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万人を突破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1987</a:t>
                      </a:r>
                      <a:r>
                        <a:rPr kumimoji="1" lang="ja-JP" altLang="en-US" sz="1400" b="1" dirty="0"/>
                        <a:t>年　長期計画委員会</a:t>
                      </a:r>
                    </a:p>
                    <a:p>
                      <a:r>
                        <a:rPr kumimoji="1" lang="ja-JP" altLang="en-US" sz="1400" b="1" dirty="0"/>
                        <a:t>　　　　　　</a:t>
                      </a:r>
                      <a:r>
                        <a:rPr kumimoji="1" lang="en-US" altLang="ja-JP" sz="1400" b="1" dirty="0"/>
                        <a:t>(</a:t>
                      </a:r>
                      <a:r>
                        <a:rPr kumimoji="1" lang="ja-JP" altLang="en-US" sz="1400" b="1" dirty="0"/>
                        <a:t>後の戦略計画委員会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  <a:p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1987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米国連邦最高裁判所　性別を理由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　　　　　　に女性を会員として拒否すること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　　　　　　はできないという判決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1989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女性の入会を認める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1989</a:t>
                      </a:r>
                      <a:r>
                        <a:rPr kumimoji="1" lang="ja-JP" altLang="en-US" sz="1400" b="1" dirty="0"/>
                        <a:t>年　ロータリー年度に</a:t>
                      </a:r>
                      <a:r>
                        <a:rPr kumimoji="1" lang="en-US" altLang="ja-JP" sz="1400" b="1" dirty="0"/>
                        <a:t>2</a:t>
                      </a:r>
                      <a:r>
                        <a:rPr kumimoji="1" lang="ja-JP" altLang="en-US" sz="1400" b="1" dirty="0"/>
                        <a:t>回まで取りやめ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ることができる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003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1991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2000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1992</a:t>
                      </a:r>
                      <a:r>
                        <a:rPr kumimoji="1" lang="ja-JP" altLang="en-US" sz="1400" b="1" dirty="0"/>
                        <a:t>年　会長エレクトが</a:t>
                      </a:r>
                      <a:r>
                        <a:rPr kumimoji="1" lang="en-US" altLang="ja-JP" sz="1400" b="1" dirty="0"/>
                        <a:t>PETS</a:t>
                      </a:r>
                      <a:r>
                        <a:rPr kumimoji="1" lang="ja-JP" altLang="en-US" sz="1400" b="1" dirty="0"/>
                        <a:t>と地 区協議</a:t>
                      </a:r>
                      <a:endParaRPr kumimoji="1" lang="en-US" altLang="ja-JP" sz="1400" b="1" dirty="0"/>
                    </a:p>
                    <a:p>
                      <a:r>
                        <a:rPr kumimoji="1" lang="ja-JP" altLang="en-US" sz="1400" b="1" dirty="0"/>
                        <a:t>　　　　　  会に出席することを義務とする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1995</a:t>
                      </a:r>
                      <a:r>
                        <a:rPr kumimoji="1" lang="ja-JP" altLang="en-US" sz="1400" b="1" dirty="0"/>
                        <a:t>年　メークアップ期間の延長</a:t>
                      </a:r>
                      <a:r>
                        <a:rPr kumimoji="1" lang="en-US" altLang="ja-JP" sz="1400" b="1" dirty="0"/>
                        <a:t>  (</a:t>
                      </a:r>
                      <a:r>
                        <a:rPr kumimoji="1" lang="ja-JP" altLang="en-US" sz="1400" b="1" dirty="0"/>
                        <a:t>例会の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</a:t>
                      </a:r>
                      <a:r>
                        <a:rPr kumimoji="1" lang="ja-JP" altLang="en-US" sz="1400" b="1" dirty="0"/>
                        <a:t>    前後</a:t>
                      </a:r>
                      <a:r>
                        <a:rPr kumimoji="1" lang="en-US" altLang="ja-JP" sz="1400" b="1" dirty="0"/>
                        <a:t>2</a:t>
                      </a:r>
                      <a:r>
                        <a:rPr kumimoji="1" lang="ja-JP" altLang="en-US" sz="1400" b="1" dirty="0"/>
                        <a:t>週間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1998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kumimoji="1" lang="ja-JP" altLang="en-US" sz="1400" b="1" dirty="0"/>
                        <a:t>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クラブ理事会承認の奉仕プロジェク 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トへの出席をメークアップと認める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489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2001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2010</a:t>
                      </a:r>
                      <a:r>
                        <a:rPr kumimoji="1" lang="ja-JP" altLang="en-US" b="1" dirty="0"/>
                        <a:t>年</a:t>
                      </a:r>
                      <a:endParaRPr kumimoji="1" lang="en-US" altLang="ja-JP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2003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会員数ピーク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1,243,431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2002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DLP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の採用</a:t>
                      </a:r>
                    </a:p>
                    <a:p>
                      <a:r>
                        <a:rPr kumimoji="1" lang="en-US" altLang="ja-JP" sz="1400" b="1" dirty="0"/>
                        <a:t>2004</a:t>
                      </a:r>
                      <a:r>
                        <a:rPr kumimoji="1" lang="ja-JP" altLang="en-US" sz="1400" b="1" dirty="0"/>
                        <a:t>年　</a:t>
                      </a:r>
                      <a:r>
                        <a:rPr kumimoji="1" lang="en-US" altLang="ja-JP" sz="1400" b="1" dirty="0"/>
                        <a:t>CLP</a:t>
                      </a:r>
                      <a:r>
                        <a:rPr kumimoji="1" lang="ja-JP" altLang="en-US" sz="1400" b="1" dirty="0"/>
                        <a:t>の推奨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戦略計画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「中核となる価値観」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   発表　</a:t>
                      </a:r>
                      <a:r>
                        <a:rPr kumimoji="1" lang="ja-JP" altLang="en-US" sz="1400" b="1" dirty="0"/>
                        <a:t>　</a:t>
                      </a:r>
                      <a:endParaRPr kumimoji="1" lang="en-US" altLang="ja-JP" sz="1400" b="1" dirty="0"/>
                    </a:p>
                    <a:p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2001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業種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会員制変更</a:t>
                      </a:r>
                    </a:p>
                    <a:p>
                      <a:r>
                        <a:rPr kumimoji="1" lang="ja-JP" altLang="en-US" sz="1400" b="1" dirty="0"/>
                        <a:t>　　　　　</a:t>
                      </a:r>
                      <a:r>
                        <a:rPr kumimoji="1" lang="ja-JP" altLang="en-US" sz="1400" b="1" baseline="0" dirty="0"/>
                        <a:t> 同一職業分類</a:t>
                      </a:r>
                      <a:r>
                        <a:rPr kumimoji="1" lang="en-US" altLang="ja-JP" sz="1400" b="1" baseline="0" dirty="0"/>
                        <a:t>5</a:t>
                      </a:r>
                      <a:r>
                        <a:rPr kumimoji="1" lang="ja-JP" altLang="en-US" sz="1400" b="1" baseline="0" dirty="0"/>
                        <a:t>名以内、</a:t>
                      </a:r>
                      <a:r>
                        <a:rPr kumimoji="1" lang="en-US" altLang="ja-JP" sz="1400" b="1" baseline="0" dirty="0"/>
                        <a:t>51</a:t>
                      </a:r>
                      <a:r>
                        <a:rPr kumimoji="1" lang="ja-JP" altLang="en-US" sz="1400" b="1" baseline="0" dirty="0"/>
                        <a:t>名以上</a:t>
                      </a:r>
                    </a:p>
                    <a:p>
                      <a:r>
                        <a:rPr kumimoji="1" lang="ja-JP" altLang="en-US" sz="1400" b="1" baseline="0" dirty="0"/>
                        <a:t>　　　　　  のクラブは</a:t>
                      </a:r>
                      <a:r>
                        <a:rPr kumimoji="1" lang="en-US" altLang="ja-JP" sz="1400" b="1" baseline="0" dirty="0"/>
                        <a:t>10%</a:t>
                      </a:r>
                      <a:r>
                        <a:rPr kumimoji="1" lang="ja-JP" altLang="en-US" sz="1400" b="1" baseline="0" dirty="0"/>
                        <a:t>まで</a:t>
                      </a:r>
                      <a:endParaRPr kumimoji="1" lang="ja-JP" alt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/>
                        <a:t>　　　　　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クラブが性別を一つに限定すること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を禁止する</a:t>
                      </a:r>
                    </a:p>
                    <a:p>
                      <a:r>
                        <a:rPr kumimoji="1" lang="en-US" altLang="ja-JP" sz="1400" b="1" dirty="0"/>
                        <a:t>2007</a:t>
                      </a:r>
                      <a:r>
                        <a:rPr kumimoji="1" lang="ja-JP" altLang="en-US" sz="1400" b="1" dirty="0"/>
                        <a:t>年　会員資格の変更　</a:t>
                      </a:r>
                      <a:r>
                        <a:rPr kumimoji="1" lang="en-US" altLang="ja-JP" sz="1400" b="1" dirty="0"/>
                        <a:t>(</a:t>
                      </a:r>
                      <a:r>
                        <a:rPr kumimoji="1" lang="ja-JP" altLang="en-US" sz="1400" b="1" dirty="0"/>
                        <a:t>財団学友・ボラ</a:t>
                      </a:r>
                    </a:p>
                    <a:p>
                      <a:r>
                        <a:rPr kumimoji="1" lang="ja-JP" altLang="en-US" sz="1400" b="1" dirty="0"/>
                        <a:t>　　　　　　ンティアリーダーの入会を認める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2001</a:t>
                      </a:r>
                      <a:r>
                        <a:rPr kumimoji="1" lang="ja-JP" altLang="en-US" sz="1400" b="1" dirty="0"/>
                        <a:t>年　ロータリー年度に</a:t>
                      </a:r>
                      <a:r>
                        <a:rPr kumimoji="1" lang="en-US" altLang="ja-JP" sz="1400" b="1" dirty="0"/>
                        <a:t>4</a:t>
                      </a:r>
                      <a:r>
                        <a:rPr kumimoji="1" lang="ja-JP" altLang="en-US" sz="1400" b="1" dirty="0"/>
                        <a:t>回まで取 </a:t>
                      </a:r>
                      <a:r>
                        <a:rPr kumimoji="1" lang="ja-JP" altLang="en-US" sz="1400" b="1" dirty="0" err="1"/>
                        <a:t>り</a:t>
                      </a:r>
                      <a:r>
                        <a:rPr kumimoji="1" lang="ja-JP" altLang="en-US" sz="1400" b="1" dirty="0"/>
                        <a:t>やめ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ることができる   メークアップの大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幅拡大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2004</a:t>
                      </a:r>
                      <a:r>
                        <a:rPr kumimoji="1" lang="ja-JP" altLang="en-US" sz="1400" b="1" dirty="0"/>
                        <a:t>年　相互参加型のウエブ会合に</a:t>
                      </a:r>
                      <a:r>
                        <a:rPr kumimoji="1" lang="en-US" altLang="ja-JP" sz="1400" b="1" dirty="0"/>
                        <a:t>30</a:t>
                      </a:r>
                      <a:r>
                        <a:rPr kumimoji="1" lang="ja-JP" altLang="en-US" sz="1400" b="1" dirty="0"/>
                        <a:t>分参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加した場合には例会出席と認める</a:t>
                      </a:r>
                    </a:p>
                    <a:p>
                      <a:endParaRPr kumimoji="1" lang="en-US" altLang="ja-JP" sz="1400" b="1" dirty="0"/>
                    </a:p>
                    <a:p>
                      <a:endParaRPr kumimoji="1" lang="ja-JP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212">
                <a:tc>
                  <a:txBody>
                    <a:bodyPr/>
                    <a:lstStyle/>
                    <a:p>
                      <a:r>
                        <a:rPr kumimoji="1" lang="en-US" altLang="ja-JP" sz="1800" b="1" dirty="0"/>
                        <a:t>2011</a:t>
                      </a:r>
                      <a:r>
                        <a:rPr kumimoji="1" lang="ja-JP" altLang="en-US" sz="1800" b="1" dirty="0"/>
                        <a:t>年～</a:t>
                      </a:r>
                      <a:r>
                        <a:rPr kumimoji="1" lang="en-US" altLang="ja-JP" sz="1800" b="1" dirty="0"/>
                        <a:t>2023</a:t>
                      </a:r>
                      <a:r>
                        <a:rPr kumimoji="1" lang="ja-JP" altLang="en-US" sz="1800" b="1" dirty="0"/>
                        <a:t>年</a:t>
                      </a:r>
                      <a:endParaRPr kumimoji="1" lang="en-US" altLang="ja-JP" sz="18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2024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日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1,181,107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2013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「未来の夢計画」スタート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規定審議会での大幅な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改革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2017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新しいビジョン声明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新戦略計画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400" b="1" dirty="0"/>
                        <a:t>2019</a:t>
                      </a:r>
                      <a:r>
                        <a:rPr kumimoji="1" lang="ja-JP" altLang="en-US" sz="1400" b="1" dirty="0"/>
                        <a:t>年　ローターアクトクラブを</a:t>
                      </a:r>
                      <a:r>
                        <a:rPr kumimoji="1" lang="en-US" altLang="ja-JP" sz="1400" b="1" dirty="0"/>
                        <a:t>RI</a:t>
                      </a:r>
                      <a:r>
                        <a:rPr kumimoji="1" lang="ja-JP" altLang="en-US" sz="1400" b="1" dirty="0"/>
                        <a:t>の一員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 </a:t>
                      </a:r>
                      <a:r>
                        <a:rPr kumimoji="1" lang="ja-JP" altLang="en-US" sz="1400" b="1" dirty="0"/>
                        <a:t>とする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2020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SRF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構想発表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2013</a:t>
                      </a:r>
                      <a:r>
                        <a:rPr kumimoji="1" lang="ja-JP" altLang="en-US" sz="1400" b="1" dirty="0"/>
                        <a:t>年　仕事を持たない人も正会員となる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 </a:t>
                      </a:r>
                      <a:r>
                        <a:rPr kumimoji="1" lang="ja-JP" altLang="en-US" sz="1400" b="1" dirty="0"/>
                        <a:t>ことを認める</a:t>
                      </a:r>
                    </a:p>
                    <a:p>
                      <a:r>
                        <a:rPr kumimoji="1" lang="en-US" altLang="ja-JP" sz="1400" b="1" dirty="0"/>
                        <a:t>2016</a:t>
                      </a:r>
                      <a:r>
                        <a:rPr kumimoji="1" lang="ja-JP" altLang="en-US" sz="1400" b="1" dirty="0"/>
                        <a:t>年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会員身分の条件を簡素化  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            </a:t>
                      </a:r>
                      <a:r>
                        <a:rPr kumimoji="1" lang="ja-JP" altLang="en-US" sz="1400" b="1" dirty="0"/>
                        <a:t>ローターアクターとロータリー学友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に会員となる資格を与える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2017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b="1" baseline="0" dirty="0">
                          <a:solidFill>
                            <a:srgbClr val="FF0000"/>
                          </a:solidFill>
                        </a:rPr>
                        <a:t>539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名中、</a:t>
                      </a:r>
                      <a:r>
                        <a:rPr kumimoji="1" lang="en-US" altLang="ja-JP" sz="1400" b="1" baseline="0" dirty="0">
                          <a:solidFill>
                            <a:srgbClr val="FF0000"/>
                          </a:solidFill>
                        </a:rPr>
                        <a:t>103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名の女性ガバナー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2013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クラブの奉仕活動参加を出席要件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に含む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例会の大幅な柔軟性が認められる</a:t>
                      </a:r>
                    </a:p>
                    <a:p>
                      <a:r>
                        <a:rPr kumimoji="1" lang="en-US" altLang="ja-JP" sz="1400" b="1" dirty="0"/>
                        <a:t>2019</a:t>
                      </a:r>
                      <a:r>
                        <a:rPr kumimoji="1" lang="ja-JP" altLang="en-US" sz="1400" b="1" dirty="0"/>
                        <a:t>年　メークアップ期間の大幅な変更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9938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kumimoji="1"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国際ロータリーの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変化</a:t>
            </a:r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(2)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050" y="1066801"/>
            <a:ext cx="11633200" cy="588498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ja-JP" altLang="en-US" sz="5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</a:t>
            </a:r>
          </a:p>
          <a:p>
            <a:pPr marL="0" lvl="0" indent="0">
              <a:buNone/>
            </a:pP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 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en-US" altLang="ja-JP" sz="8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ja-JP" altLang="en-US" sz="80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112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11200" b="1" dirty="0">
              <a:solidFill>
                <a:srgbClr val="ED7D3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              </a:t>
            </a: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　　　　　　　　　　　               </a:t>
            </a:r>
            <a:endParaRPr lang="ja-JP" altLang="en-US" sz="9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        </a:t>
            </a:r>
          </a:p>
          <a:p>
            <a:pPr marL="0" lvl="0" indent="0">
              <a:buNone/>
            </a:pP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lvl="0" indent="0">
              <a:buNone/>
            </a:pPr>
            <a:r>
              <a:rPr lang="ja-JP" altLang="en-US" sz="8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             </a:t>
            </a:r>
            <a:endParaRPr lang="ja-JP" altLang="en-US" sz="8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              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</a:p>
          <a:p>
            <a:pPr marL="0" lvl="0" indent="0">
              <a:buNone/>
            </a:pP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                                                                                          </a:t>
            </a:r>
            <a:r>
              <a:rPr lang="ja-JP" altLang="en-US" sz="7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           </a:t>
            </a:r>
            <a:endParaRPr lang="en-US" altLang="ja-JP" sz="6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12544"/>
              </p:ext>
            </p:extLst>
          </p:nvPr>
        </p:nvGraphicFramePr>
        <p:xfrm>
          <a:off x="0" y="586154"/>
          <a:ext cx="12192000" cy="64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7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44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年代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クラブの多様性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　　主要な変化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</a:t>
                      </a:r>
                      <a:r>
                        <a:rPr kumimoji="1" lang="en-US" altLang="ja-JP" dirty="0"/>
                        <a:t>2680</a:t>
                      </a:r>
                      <a:r>
                        <a:rPr kumimoji="1" lang="ja-JP" altLang="en-US" dirty="0"/>
                        <a:t>地区のできごと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935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1981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1990</a:t>
                      </a:r>
                      <a:r>
                        <a:rPr kumimoji="1" lang="ja-JP" altLang="en-US" b="1" dirty="0"/>
                        <a:t>年</a:t>
                      </a:r>
                    </a:p>
                    <a:p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 　　</a:t>
                      </a:r>
                      <a:endParaRPr kumimoji="1" lang="en-US" altLang="ja-JP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1985</a:t>
                      </a:r>
                      <a:r>
                        <a:rPr kumimoji="1" lang="ja-JP" altLang="en-US" sz="1400" b="1" dirty="0"/>
                        <a:t>年　「ポリオ・プラス計画」を発表</a:t>
                      </a:r>
                    </a:p>
                    <a:p>
                      <a:r>
                        <a:rPr kumimoji="1" lang="ja-JP" altLang="en-US" sz="1400" b="1" dirty="0"/>
                        <a:t>　　　　　</a:t>
                      </a:r>
                      <a:r>
                        <a:rPr kumimoji="1" lang="ja-JP" altLang="en-US" sz="1400" b="1" baseline="0" dirty="0"/>
                        <a:t> 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ポリオ撲滅運動の推進　</a:t>
                      </a:r>
                      <a:r>
                        <a:rPr kumimoji="1" lang="en-US" altLang="ja-JP" sz="1400" b="1" baseline="0" dirty="0">
                          <a:solidFill>
                            <a:srgbClr val="FF0000"/>
                          </a:solidFill>
                        </a:rPr>
                        <a:t>RI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主導型奉仕活動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</a:t>
                      </a:r>
                      <a:r>
                        <a:rPr kumimoji="1" lang="ja-JP" alt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単年度制から継続性へ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1987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職業奉仕に関する声明発表　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　　　　　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職業奉仕概念の変更</a:t>
                      </a:r>
                    </a:p>
                    <a:p>
                      <a:r>
                        <a:rPr kumimoji="1" lang="en-US" altLang="ja-JP" sz="1400" b="1" dirty="0"/>
                        <a:t>1989</a:t>
                      </a:r>
                      <a:r>
                        <a:rPr kumimoji="1" lang="ja-JP" altLang="en-US" sz="1400" b="1" dirty="0"/>
                        <a:t>年　「</a:t>
                      </a:r>
                      <a:r>
                        <a:rPr kumimoji="1" lang="en-US" altLang="ja-JP" sz="1400" b="1" dirty="0"/>
                        <a:t>Service</a:t>
                      </a:r>
                      <a:r>
                        <a:rPr kumimoji="1" lang="ja-JP" altLang="en-US" sz="1400" b="1" dirty="0"/>
                        <a:t> </a:t>
                      </a:r>
                      <a:r>
                        <a:rPr kumimoji="1" lang="en-US" altLang="ja-JP" sz="1400" b="1" dirty="0"/>
                        <a:t>above</a:t>
                      </a:r>
                      <a:r>
                        <a:rPr kumimoji="1" lang="ja-JP" altLang="en-US" sz="1400" b="1" dirty="0"/>
                        <a:t> </a:t>
                      </a:r>
                      <a:r>
                        <a:rPr kumimoji="1" lang="en-US" altLang="ja-JP" sz="1400" b="1" dirty="0"/>
                        <a:t>self</a:t>
                      </a:r>
                      <a:r>
                        <a:rPr kumimoji="1" lang="ja-JP" altLang="en-US" sz="1400" b="1" baseline="0" dirty="0"/>
                        <a:t> 超我の奉仕」の標語を</a:t>
                      </a:r>
                      <a:endParaRPr kumimoji="1" lang="en-US" altLang="ja-JP" sz="1400" b="1" baseline="0" dirty="0"/>
                    </a:p>
                    <a:p>
                      <a:r>
                        <a:rPr kumimoji="1" lang="en-US" altLang="ja-JP" sz="1400" b="1" baseline="0" dirty="0"/>
                        <a:t>                </a:t>
                      </a:r>
                      <a:r>
                        <a:rPr kumimoji="1" lang="ja-JP" altLang="en-US" sz="1400" b="1" baseline="0" dirty="0"/>
                        <a:t>ロータリーの第一モットーと定める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(1970</a:t>
                      </a:r>
                      <a:r>
                        <a:rPr kumimoji="1" lang="ja-JP" altLang="en-US" sz="1400" b="1" dirty="0"/>
                        <a:t>年</a:t>
                      </a:r>
                      <a:r>
                        <a:rPr kumimoji="1" lang="en-US" altLang="ja-JP" sz="1400" b="1" dirty="0"/>
                        <a:t>)</a:t>
                      </a:r>
                      <a:r>
                        <a:rPr kumimoji="1" lang="ja-JP" altLang="en-US" sz="1400" b="1" dirty="0"/>
                        <a:t> 兵庫県単独で</a:t>
                      </a:r>
                      <a:r>
                        <a:rPr kumimoji="1" lang="en-US" altLang="ja-JP" sz="1400" b="1" dirty="0"/>
                        <a:t>1</a:t>
                      </a:r>
                      <a:r>
                        <a:rPr kumimoji="1" lang="ja-JP" altLang="en-US" sz="1400" b="1" dirty="0" err="1"/>
                        <a:t>つの</a:t>
                      </a:r>
                      <a:r>
                        <a:rPr kumimoji="1" lang="ja-JP" altLang="en-US" sz="1400" b="1" dirty="0"/>
                        <a:t>地区に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39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1929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名</a:t>
                      </a:r>
                    </a:p>
                    <a:p>
                      <a:r>
                        <a:rPr kumimoji="1" lang="en-US" altLang="ja-JP" sz="1400" b="1" dirty="0"/>
                        <a:t>1987</a:t>
                      </a:r>
                      <a:r>
                        <a:rPr kumimoji="1" lang="ja-JP" altLang="en-US" sz="1400" b="1" dirty="0"/>
                        <a:t>年   地区大会で「第</a:t>
                      </a:r>
                      <a:r>
                        <a:rPr kumimoji="1" lang="en-US" altLang="ja-JP" sz="1400" b="1" dirty="0"/>
                        <a:t>268</a:t>
                      </a:r>
                      <a:r>
                        <a:rPr kumimoji="1" lang="ja-JP" altLang="en-US" sz="1400" b="1" dirty="0"/>
                        <a:t>地区ロータリー</a:t>
                      </a:r>
                    </a:p>
                    <a:p>
                      <a:r>
                        <a:rPr kumimoji="1" lang="ja-JP" altLang="en-US" sz="1400" b="1" dirty="0"/>
                        <a:t>　　　　　　職業訓」を決議</a:t>
                      </a:r>
                    </a:p>
                    <a:p>
                      <a:r>
                        <a:rPr kumimoji="1" lang="en-US" altLang="ja-JP" sz="1400" b="1" dirty="0"/>
                        <a:t>1988</a:t>
                      </a:r>
                      <a:r>
                        <a:rPr kumimoji="1" lang="ja-JP" altLang="en-US" sz="1400" b="1" dirty="0"/>
                        <a:t>年　上郡プロバスクラブ結成</a:t>
                      </a:r>
                      <a:endParaRPr kumimoji="1" lang="en-US" altLang="ja-JP" sz="1400" b="1" dirty="0"/>
                    </a:p>
                    <a:p>
                      <a:endParaRPr kumimoji="1" lang="en-US" altLang="ja-JP" sz="1400" b="1" dirty="0"/>
                    </a:p>
                    <a:p>
                      <a:r>
                        <a:rPr kumimoji="1" lang="ja-JP" altLang="en-US" sz="1400" b="1" dirty="0"/>
                        <a:t>　　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3910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06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1991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2000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1991</a:t>
                      </a:r>
                      <a:r>
                        <a:rPr kumimoji="1" lang="ja-JP" altLang="en-US" sz="1400" b="1" dirty="0"/>
                        <a:t>年　「国際ロータリーの使命」発表　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団体奉仕活動の提唱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1992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社会奉仕に関する声明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社会奉仕基準の改正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1998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規定審議会を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RI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の唯一の立法機関とする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1994</a:t>
                      </a:r>
                      <a:r>
                        <a:rPr kumimoji="1" lang="ja-JP" altLang="en-US" sz="1400" b="1" dirty="0"/>
                        <a:t>年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会員数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4246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名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/>
                        <a:t>1995</a:t>
                      </a:r>
                      <a:r>
                        <a:rPr kumimoji="1" lang="ja-JP" altLang="en-US" sz="1400" b="1" dirty="0"/>
                        <a:t>年　阪神・淡路大震災　地区大会中止</a:t>
                      </a:r>
                    </a:p>
                    <a:p>
                      <a:r>
                        <a:rPr kumimoji="1" lang="en-US" altLang="ja-JP" sz="1400" b="1" dirty="0"/>
                        <a:t>2000</a:t>
                      </a:r>
                      <a:r>
                        <a:rPr kumimoji="1" lang="ja-JP" altLang="en-US" sz="1400" b="1" dirty="0"/>
                        <a:t>年　尼崎中</a:t>
                      </a:r>
                      <a:r>
                        <a:rPr kumimoji="1" lang="en-US" altLang="ja-JP" sz="1400" b="1" dirty="0"/>
                        <a:t>RC</a:t>
                      </a:r>
                      <a:r>
                        <a:rPr kumimoji="1" lang="ja-JP" altLang="en-US" sz="1400" b="1" dirty="0"/>
                        <a:t>設立</a:t>
                      </a:r>
                    </a:p>
                    <a:p>
                      <a:r>
                        <a:rPr kumimoji="1" lang="ja-JP" altLang="en-US" sz="1400" b="1" dirty="0"/>
                        <a:t>                 </a:t>
                      </a:r>
                      <a:r>
                        <a:rPr kumimoji="1" lang="en-US" altLang="ja-JP" sz="1400" b="1" dirty="0"/>
                        <a:t>※</a:t>
                      </a:r>
                      <a:r>
                        <a:rPr kumimoji="1" lang="ja-JP" altLang="en-US" sz="1400" b="1" dirty="0"/>
                        <a:t>最後にできた伝統型クラブ</a:t>
                      </a:r>
                    </a:p>
                    <a:p>
                      <a:r>
                        <a:rPr kumimoji="1" lang="ja-JP" altLang="en-US" sz="1400" b="1" dirty="0"/>
                        <a:t>　　　　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3894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893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2001</a:t>
                      </a:r>
                      <a:r>
                        <a:rPr kumimoji="1" lang="ja-JP" altLang="en-US" b="1" dirty="0"/>
                        <a:t>年～</a:t>
                      </a:r>
                      <a:r>
                        <a:rPr kumimoji="1" lang="en-US" altLang="ja-JP" b="1" dirty="0"/>
                        <a:t>2010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2004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クラブの合併承認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クラブ承認</a:t>
                      </a:r>
                    </a:p>
                    <a:p>
                      <a:r>
                        <a:rPr kumimoji="1" lang="ja-JP" altLang="en-US" sz="1400" b="1" dirty="0"/>
                        <a:t>　　　　　  </a:t>
                      </a:r>
                      <a:r>
                        <a:rPr kumimoji="1" lang="en-US" altLang="ja-JP" sz="1400" b="1" dirty="0"/>
                        <a:t>(1</a:t>
                      </a:r>
                      <a:r>
                        <a:rPr kumimoji="1" lang="ja-JP" altLang="en-US" sz="1400" b="1" dirty="0"/>
                        <a:t>地区</a:t>
                      </a:r>
                      <a:r>
                        <a:rPr kumimoji="1" lang="en-US" altLang="ja-JP" sz="1400" b="1" dirty="0"/>
                        <a:t>2</a:t>
                      </a:r>
                      <a:r>
                        <a:rPr kumimoji="1" lang="ja-JP" altLang="en-US" sz="1400" b="1" dirty="0" err="1"/>
                        <a:t>つま</a:t>
                      </a:r>
                      <a:r>
                        <a:rPr kumimoji="1" lang="ja-JP" altLang="en-US" sz="1400" b="1" dirty="0"/>
                        <a:t>で</a:t>
                      </a:r>
                      <a:r>
                        <a:rPr kumimoji="1" lang="en-US" altLang="ja-JP" sz="1400" b="1" dirty="0"/>
                        <a:t>)</a:t>
                      </a:r>
                      <a:r>
                        <a:rPr kumimoji="1" lang="ja-JP" altLang="en-US" sz="1400" b="1" dirty="0"/>
                        <a:t>　</a:t>
                      </a:r>
                      <a:endParaRPr kumimoji="1" lang="en-US" altLang="ja-JP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2010</a:t>
                      </a:r>
                      <a:r>
                        <a:rPr kumimoji="1" lang="ja-JP" altLang="en-US" sz="1400" b="1" dirty="0"/>
                        <a:t>年　新世代奉仕</a:t>
                      </a:r>
                      <a:r>
                        <a:rPr kumimoji="1" lang="en-US" altLang="ja-JP" sz="1400" b="1" dirty="0"/>
                        <a:t>(</a:t>
                      </a:r>
                      <a:r>
                        <a:rPr kumimoji="1" lang="ja-JP" altLang="en-US" sz="1400" b="1" dirty="0"/>
                        <a:t>青少年奉仕</a:t>
                      </a:r>
                      <a:r>
                        <a:rPr kumimoji="1" lang="en-US" altLang="ja-JP" sz="1400" b="1" dirty="0"/>
                        <a:t>)</a:t>
                      </a:r>
                      <a:r>
                        <a:rPr kumimoji="1" lang="ja-JP" altLang="en-US" sz="1400" b="1" dirty="0"/>
                        <a:t>が加わり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大奉仕</a:t>
                      </a:r>
                    </a:p>
                    <a:p>
                      <a:r>
                        <a:rPr kumimoji="1" lang="ja-JP" altLang="en-US" sz="1400" b="1" dirty="0"/>
                        <a:t>　　　　　</a:t>
                      </a:r>
                      <a:r>
                        <a:rPr kumimoji="1" lang="ja-JP" altLang="en-US" sz="1400" b="1" baseline="0" dirty="0"/>
                        <a:t>  </a:t>
                      </a:r>
                      <a:r>
                        <a:rPr kumimoji="1" lang="ja-JP" altLang="en-US" sz="1400" b="1" dirty="0"/>
                        <a:t>となる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　   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kumimoji="1" lang="ja-JP" altLang="en-US" sz="1400" b="1" dirty="0"/>
                        <a:t> 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3007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名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※1994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年以降、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カ年を除き、会員減 少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が続く  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2010-11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年度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3000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人を割る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966">
                <a:tc>
                  <a:txBody>
                    <a:bodyPr/>
                    <a:lstStyle/>
                    <a:p>
                      <a:r>
                        <a:rPr kumimoji="1" lang="en-US" altLang="ja-JP" sz="1800" b="1" dirty="0"/>
                        <a:t>2011</a:t>
                      </a:r>
                      <a:r>
                        <a:rPr kumimoji="1" lang="ja-JP" altLang="en-US" sz="1800" b="1" dirty="0"/>
                        <a:t>年～</a:t>
                      </a:r>
                      <a:r>
                        <a:rPr kumimoji="1" lang="en-US" altLang="ja-JP" sz="1800" b="1" dirty="0"/>
                        <a:t>2023</a:t>
                      </a:r>
                      <a:r>
                        <a:rPr kumimoji="1" lang="ja-JP" altLang="en-US" sz="1800" b="1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2013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衛星クラブ承認</a:t>
                      </a:r>
                    </a:p>
                    <a:p>
                      <a:r>
                        <a:rPr kumimoji="1" lang="ja-JP" altLang="en-US" sz="1400" b="1" dirty="0"/>
                        <a:t>　　　　　　</a:t>
                      </a:r>
                      <a:r>
                        <a:rPr kumimoji="1" lang="en-US" altLang="ja-JP" sz="1400" b="1" dirty="0"/>
                        <a:t>E</a:t>
                      </a:r>
                      <a:r>
                        <a:rPr kumimoji="1" lang="ja-JP" altLang="en-US" sz="1400" b="1" dirty="0"/>
                        <a:t>クラブの制限数を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なくす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2016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年　クラブ入会金規定を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   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削除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baseline="0" dirty="0">
                          <a:solidFill>
                            <a:srgbClr val="FF0000"/>
                          </a:solidFill>
                        </a:rPr>
                        <a:t>                 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パスポートクラブを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　始め、新しいタイプ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　のクラブ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　</a:t>
                      </a:r>
                    </a:p>
                    <a:p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2011</a:t>
                      </a:r>
                      <a:r>
                        <a:rPr kumimoji="1" lang="ja-JP" altLang="en-US" sz="1400" b="1" dirty="0"/>
                        <a:t>年　「ロータリアンの職業宣言」を</a:t>
                      </a:r>
                      <a:r>
                        <a:rPr kumimoji="1" lang="ja-JP" altLang="en-US" sz="1400" b="1" baseline="0" dirty="0"/>
                        <a:t> </a:t>
                      </a:r>
                      <a:r>
                        <a:rPr kumimoji="1" lang="ja-JP" altLang="en-US" sz="1400" b="1" dirty="0"/>
                        <a:t>「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ロータリアン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の行動規範</a:t>
                      </a:r>
                      <a:r>
                        <a:rPr kumimoji="1" lang="ja-JP" altLang="en-US" sz="1400" b="1" dirty="0"/>
                        <a:t>」</a:t>
                      </a:r>
                      <a:r>
                        <a:rPr kumimoji="1" lang="en-US" altLang="ja-JP" sz="1400" b="1" dirty="0"/>
                        <a:t>  </a:t>
                      </a:r>
                      <a:r>
                        <a:rPr kumimoji="1" lang="ja-JP" altLang="en-US" sz="1400" b="1" dirty="0"/>
                        <a:t>に 改正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2013</a:t>
                      </a:r>
                      <a:r>
                        <a:rPr kumimoji="1" lang="ja-JP" altLang="en-US" sz="1400" b="1" dirty="0"/>
                        <a:t>年　地区協議会を地区研修・協議会に変更</a:t>
                      </a:r>
                    </a:p>
                    <a:p>
                      <a:r>
                        <a:rPr kumimoji="1" lang="en-US" altLang="ja-JP" sz="1400" b="1" dirty="0"/>
                        <a:t>2014</a:t>
                      </a:r>
                      <a:r>
                        <a:rPr kumimoji="1" lang="ja-JP" altLang="en-US" sz="1400" b="1" dirty="0"/>
                        <a:t>年　「ロータリーの友」電子版発行　</a:t>
                      </a:r>
                      <a:endParaRPr kumimoji="1" lang="en-US" altLang="ja-JP" sz="1400" b="1" dirty="0"/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　　　　  地域雑誌の電子化　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2015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ロータリー特別月間を大幅変更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</a:t>
                      </a:r>
                    </a:p>
                    <a:p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/>
                        <a:t>2013</a:t>
                      </a:r>
                      <a:r>
                        <a:rPr kumimoji="1" lang="ja-JP" altLang="en-US" sz="1400" b="1" dirty="0"/>
                        <a:t>年　淡路北脱会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2014</a:t>
                      </a:r>
                      <a:r>
                        <a:rPr kumimoji="1" lang="ja-JP" altLang="en-US" sz="1400" b="1" dirty="0"/>
                        <a:t>年　</a:t>
                      </a:r>
                      <a:r>
                        <a:rPr kumimoji="1" lang="en-US" altLang="ja-JP" sz="1400" b="1" dirty="0"/>
                        <a:t>HYOGO</a:t>
                      </a:r>
                      <a:r>
                        <a:rPr kumimoji="1" lang="ja-JP" altLang="en-US" sz="1400" b="1" dirty="0"/>
                        <a:t>ロータリー</a:t>
                      </a:r>
                      <a:r>
                        <a:rPr kumimoji="1" lang="en-US" altLang="ja-JP" sz="1400" b="1" dirty="0"/>
                        <a:t>E</a:t>
                      </a:r>
                      <a:r>
                        <a:rPr kumimoji="1" lang="ja-JP" altLang="en-US" sz="1400" b="1" dirty="0"/>
                        <a:t>クラブ設立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</a:t>
                      </a:r>
                      <a:r>
                        <a:rPr kumimoji="1" lang="ja-JP" altLang="en-US" sz="1400" b="1" dirty="0"/>
                        <a:t>  浜坂脱会</a:t>
                      </a:r>
                    </a:p>
                    <a:p>
                      <a:r>
                        <a:rPr kumimoji="1" lang="en-US" altLang="ja-JP" sz="1400" b="1" dirty="0"/>
                        <a:t>2016</a:t>
                      </a:r>
                      <a:r>
                        <a:rPr kumimoji="1" lang="ja-JP" altLang="en-US" sz="1400" b="1" dirty="0"/>
                        <a:t>年　西宮イブニング・　神戸モーニング</a:t>
                      </a:r>
                      <a:endParaRPr kumimoji="1" lang="en-US" altLang="ja-JP" sz="1400" b="1" dirty="0"/>
                    </a:p>
                    <a:p>
                      <a:r>
                        <a:rPr kumimoji="1" lang="en-US" altLang="ja-JP" sz="1400" b="1" dirty="0"/>
                        <a:t>                 </a:t>
                      </a:r>
                      <a:r>
                        <a:rPr kumimoji="1" lang="ja-JP" altLang="en-US" sz="1400" b="1" dirty="0"/>
                        <a:t>設立・神戸ハーバー 脱会</a:t>
                      </a:r>
                    </a:p>
                    <a:p>
                      <a:r>
                        <a:rPr kumimoji="1" lang="en-US" altLang="ja-JP" sz="1400" b="1" dirty="0"/>
                        <a:t>2017</a:t>
                      </a:r>
                      <a:r>
                        <a:rPr kumimoji="1" lang="ja-JP" altLang="en-US" sz="1400" b="1" dirty="0"/>
                        <a:t>年　神戸有馬脱会</a:t>
                      </a:r>
                    </a:p>
                    <a:p>
                      <a:r>
                        <a:rPr kumimoji="1" lang="en-US" altLang="ja-JP" sz="1400" b="1" dirty="0"/>
                        <a:t>2019</a:t>
                      </a:r>
                      <a:r>
                        <a:rPr kumimoji="1" lang="ja-JP" altLang="en-US" sz="1400" b="1" dirty="0"/>
                        <a:t>年　神戸西・神戸北合併⇒神戸西</a:t>
                      </a:r>
                      <a:r>
                        <a:rPr kumimoji="1" lang="en-US" altLang="ja-JP" sz="1400" b="1" dirty="0"/>
                        <a:t>RC</a:t>
                      </a:r>
                      <a:endParaRPr kumimoji="1" lang="ja-JP" altLang="en-US" sz="1400" b="1" dirty="0"/>
                    </a:p>
                    <a:p>
                      <a:r>
                        <a:rPr kumimoji="1" lang="ja-JP" altLang="en-US" sz="1400" b="1" dirty="0"/>
                        <a:t>　　　　　</a:t>
                      </a:r>
                      <a:r>
                        <a:rPr kumimoji="1" lang="ja-JP" altLang="en-US" sz="1400" b="1" baseline="0" dirty="0"/>
                        <a:t>  </a:t>
                      </a:r>
                      <a:r>
                        <a:rPr kumimoji="1" lang="ja-JP" altLang="en-US" sz="1400" b="1" dirty="0"/>
                        <a:t>明石西・明石南合併⇒明石東</a:t>
                      </a:r>
                      <a:r>
                        <a:rPr kumimoji="1" lang="en-US" altLang="ja-JP" sz="1400" b="1" dirty="0"/>
                        <a:t>RC</a:t>
                      </a:r>
                    </a:p>
                    <a:p>
                      <a:r>
                        <a:rPr kumimoji="1" lang="en-US" altLang="ja-JP" sz="1400" b="1" dirty="0"/>
                        <a:t>2022</a:t>
                      </a:r>
                      <a:r>
                        <a:rPr kumimoji="1" lang="ja-JP" altLang="en-US" sz="1400" b="1" dirty="0"/>
                        <a:t>年　宝塚・宝塚中合併⇒宝塚</a:t>
                      </a:r>
                      <a:r>
                        <a:rPr kumimoji="1" lang="en-US" altLang="ja-JP" sz="1400" b="1" dirty="0"/>
                        <a:t>RC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　伊丹有明・伊丹昆陽池脱会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　　　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68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クラブ　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2509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人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(2024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月末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1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国際ロータリーはどこへ向かっているのか</a:t>
            </a:r>
            <a:endParaRPr kumimoji="1" lang="ja-JP" altLang="en-US" sz="32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2338"/>
            <a:ext cx="12192000" cy="6025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000" dirty="0"/>
          </a:p>
          <a:p>
            <a:pPr marL="0" lvl="0" indent="0">
              <a:buNone/>
            </a:pP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lang="en-US" altLang="ja-JP" sz="20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20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20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20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52662" y="644773"/>
          <a:ext cx="8211399" cy="22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6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の考え方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日本の伝統的な考え方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活動の中心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奉仕プロジェクトの実践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会員基盤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多様なリーダー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職業奉仕の位置づけ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プロジェクトの一つ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職業理念・倫理の重視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奉仕の主体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団体奉仕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個人奉仕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52662" y="3105835"/>
            <a:ext cx="88913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　基本になるキーワード①</a:t>
            </a:r>
            <a:endParaRPr lang="en-US" altLang="ja-JP" sz="1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柔軟性・多様性・革新性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(DFI: Diversity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Flexibility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Innovation)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⇔　</a:t>
            </a:r>
            <a:r>
              <a:rPr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日本のロータリー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画一性・硬直性・保守性</a:t>
            </a:r>
          </a:p>
          <a:p>
            <a:pPr marL="0" lvl="0" indent="0">
              <a:buNone/>
            </a:pPr>
            <a:r>
              <a:rPr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・例会の柔軟性→例会から奉仕プロジェクトの実践を重視 　　　　　　　 </a:t>
            </a:r>
            <a:endParaRPr lang="ja-JP" altLang="en-US" sz="1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1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・会員基盤の多様性→職業人に限らず、より多様なリーダーによる会員構成</a:t>
            </a:r>
          </a:p>
          <a:p>
            <a:pPr marL="0" lvl="0" indent="0">
              <a:buNone/>
            </a:pPr>
            <a:r>
              <a:rPr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・ロータリーの革新性→新たなタイプのクラブや様々な改革</a:t>
            </a:r>
            <a:endParaRPr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　基本になるキーワード②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                                   </a:t>
            </a:r>
            <a:endParaRPr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多様性・公平性・インクルージョン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(DEI: Diversity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Equity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Inclusion)</a:t>
            </a:r>
          </a:p>
          <a:p>
            <a:r>
              <a:rPr lang="ja-JP" altLang="en-US" sz="1800" b="1" ker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r>
              <a:rPr lang="en-US" altLang="ja-JP" sz="1800" b="1" ker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D</a:t>
            </a:r>
            <a:r>
              <a:rPr lang="en-US" altLang="ja-JP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: </a:t>
            </a:r>
            <a:r>
              <a:rPr lang="ja-JP" altLang="en-US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誰もが　</a:t>
            </a:r>
            <a:r>
              <a:rPr lang="en-US" altLang="ja-JP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E: </a:t>
            </a:r>
            <a:r>
              <a:rPr lang="ja-JP" altLang="en-US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笑顔で　</a:t>
            </a:r>
            <a:r>
              <a:rPr lang="en-US" altLang="ja-JP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I: </a:t>
            </a:r>
            <a:r>
              <a:rPr lang="ja-JP" altLang="en-US" sz="18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居心地の良いクラブ 　　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日本の価値観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に固執するだけでは孤立の道に進む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石黒慶一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元理事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0556D4-CEAE-E4E6-B979-CD82AA78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23" y="2750295"/>
            <a:ext cx="2671010" cy="21897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DD2F9-A652-F8EF-3E51-96A2F3FD0496}"/>
              </a:ext>
            </a:extLst>
          </p:cNvPr>
          <p:cNvSpPr txBox="1"/>
          <p:nvPr/>
        </p:nvSpPr>
        <p:spPr>
          <a:xfrm>
            <a:off x="8068236" y="4907908"/>
            <a:ext cx="6113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 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柔軟性　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 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　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 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革新性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1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新たなロータリーモデル</a:t>
            </a:r>
            <a:r>
              <a:rPr lang="en-US" altLang="ja-JP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クラブの多様性</a:t>
            </a:r>
            <a:r>
              <a:rPr lang="en-US" altLang="ja-JP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4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19666"/>
            <a:ext cx="12192000" cy="613833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</a:t>
            </a: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クラブ　</a:t>
            </a:r>
            <a:r>
              <a:rPr lang="ja-JP" altLang="en-US" sz="8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主にオンラインで例会を行うロータリークラブ</a:t>
            </a:r>
            <a:endParaRPr lang="en-US" altLang="ja-JP" sz="80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・食事をしないクラブ  </a:t>
            </a: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lvl="0" indent="0">
              <a:buNone/>
            </a:pPr>
            <a:endParaRPr lang="ja-JP" altLang="en-US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・衛星クラブ       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従来型クラブにより提唱されたロータリークラブで、独自の例会、プロジェクト、細則、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理事会を有する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設立メンバーは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名以上</a:t>
            </a: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 </a:t>
            </a: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</a:t>
            </a:r>
            <a: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宝塚ユニバースロータリー衛星クラブ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・米山学友を中心としたクラブ　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台湾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日本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7</a:t>
            </a:r>
            <a:endParaRPr lang="ja-JP" altLang="en-US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・パスポートクラブ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会員が自分の所属クラブで毎年一定数の例会に出席する限り、ほかのクラブの例会や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奉仕プロジェクトに出席することを認めるロータリークラブ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　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※2570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パスポートクラブ  現在会員数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・法人クラブ       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会員が同じ職場で働いている（ただし職場内では異なる職務を担当している）ロータリー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クラブ　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</a:t>
            </a:r>
            <a:r>
              <a:rPr lang="en-US" altLang="ja-JP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ベントレー・チェシャーロータリークラブ　会員数</a:t>
            </a:r>
            <a:r>
              <a:rPr lang="en-US" altLang="ja-JP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　大半はベントレーの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社員　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                       9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カ国の国籍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　　　　　 </a:t>
            </a: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842ED9C-AADA-6D09-3A9E-48A12F98890B}"/>
              </a:ext>
            </a:extLst>
          </p:cNvPr>
          <p:cNvGraphicFramePr>
            <a:graphicFrameLocks noGrp="1"/>
          </p:cNvGraphicFramePr>
          <p:nvPr/>
        </p:nvGraphicFramePr>
        <p:xfrm>
          <a:off x="4309353" y="1040861"/>
          <a:ext cx="7638807" cy="149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971">
                  <a:extLst>
                    <a:ext uri="{9D8B030D-6E8A-4147-A177-3AD203B41FA5}">
                      <a16:colId xmlns:a16="http://schemas.microsoft.com/office/drawing/2014/main" val="3938804902"/>
                    </a:ext>
                  </a:extLst>
                </a:gridCol>
                <a:gridCol w="2306203">
                  <a:extLst>
                    <a:ext uri="{9D8B030D-6E8A-4147-A177-3AD203B41FA5}">
                      <a16:colId xmlns:a16="http://schemas.microsoft.com/office/drawing/2014/main" val="2118302190"/>
                    </a:ext>
                  </a:extLst>
                </a:gridCol>
                <a:gridCol w="2333633">
                  <a:extLst>
                    <a:ext uri="{9D8B030D-6E8A-4147-A177-3AD203B41FA5}">
                      <a16:colId xmlns:a16="http://schemas.microsoft.com/office/drawing/2014/main" val="1720090055"/>
                    </a:ext>
                  </a:extLst>
                </a:gridCol>
              </a:tblGrid>
              <a:tr h="39594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クラブ名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2018.6.30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2023.7.1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23183"/>
                  </a:ext>
                </a:extLst>
              </a:tr>
              <a:tr h="321975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HYOGO REC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24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14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80701"/>
                  </a:ext>
                </a:extLst>
              </a:tr>
              <a:tr h="321975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西宮イブニング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11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60885"/>
                  </a:ext>
                </a:extLst>
              </a:tr>
              <a:tr h="321975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神戸モーニング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28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25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2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9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774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ctr"/>
            <a:r>
              <a:rPr lang="ja-JP" altLang="en-US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新たなロータリーモデル</a:t>
            </a:r>
            <a:r>
              <a:rPr lang="en-US" altLang="ja-JP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クラブの多様性</a:t>
            </a:r>
            <a:r>
              <a:rPr lang="en-US" altLang="ja-JP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4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3706" y="644774"/>
            <a:ext cx="12195705" cy="62132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・活動分野に基づくクラブ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会員が特定の活動分野に情熱を注ぎ、その分野の奉仕活動に取り組んでいる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       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ロータリークラブ　</a:t>
            </a:r>
            <a:endParaRPr lang="en-US" altLang="ja-JP" sz="7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 </a:t>
            </a:r>
            <a:r>
              <a:rPr lang="en-US" altLang="ja-JP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ツインシティ・ロータリーエコクラブ</a:t>
            </a:r>
            <a:r>
              <a:rPr lang="en-US" altLang="ja-JP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米国ミネソタ州</a:t>
            </a:r>
            <a:r>
              <a:rPr lang="en-US" altLang="ja-JP" sz="7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lv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環境保護に重点を置く　会員数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25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女性会員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12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40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歳以下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ja-JP" altLang="en-US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・ハイブリッドクラブ  </a:t>
            </a:r>
            <a:r>
              <a:rPr lang="en-US" altLang="ja-JP" sz="80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複合</a:t>
            </a:r>
            <a:r>
              <a:rPr lang="ja-JP" altLang="en-US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クラブ</a:t>
            </a:r>
            <a:r>
              <a:rPr lang="en-US" altLang="ja-JP" sz="72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※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愛知三州ロータリークラブ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(2760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地区のパイロットクラブ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回の例会、１回は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face to face </a:t>
            </a:r>
          </a:p>
          <a:p>
            <a:pPr marL="0" lvl="0" indent="0">
              <a:buNone/>
            </a:pP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         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回はオンライン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名の会員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代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9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40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代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8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 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※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沖縄首里ロータリークラブ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2023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年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日設立 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26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現在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38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</a:p>
          <a:p>
            <a:pPr marL="0" lvl="0" indent="0">
              <a:buNone/>
            </a:pP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  男性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24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　女性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9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　内訳　沖縄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20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東京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3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大坂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兵庫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4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 山形・富山・神奈川・京都各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  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沖縄首里女性活躍ロータリー衛星クラブ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月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1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日設立　現在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28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名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・コンパニオン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随伴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クラブ  奉仕プロジェクトに特化　</a:t>
            </a:r>
            <a:r>
              <a:rPr lang="en-US" altLang="ja-JP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※2024</a:t>
            </a:r>
            <a:r>
              <a:rPr lang="ja-JP" altLang="en-US" sz="72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国際協議会で提唱</a:t>
            </a:r>
            <a:endParaRPr lang="en-US" altLang="ja-JP" sz="7200" b="1" kern="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altLang="ja-JP" sz="72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新しいロータリーモデルの共通項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・通常の会費には食事代が含まれず、そのため会費が安い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⇒金銭的負担の軽減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・オンラインを積極的に活用</a:t>
            </a: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・平均年齢が低い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・親睦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(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交流</a:t>
            </a:r>
            <a:r>
              <a:rPr lang="en-US" altLang="ja-JP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)</a:t>
            </a: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と奉仕を主目的、ステータスは求めていない　　　　　　　　　 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　　　　　　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7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5400" dirty="0"/>
          </a:p>
          <a:p>
            <a:pPr marL="0" lvl="0" indent="0">
              <a:buNone/>
            </a:pPr>
            <a:endParaRPr lang="ja-JP" altLang="en-US" sz="7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ja-JP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  <a:p>
            <a:pPr marL="0" lvl="0" indent="0">
              <a:buNone/>
            </a:pPr>
            <a:endParaRPr lang="ja-JP" altLang="en-US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endParaRPr lang="en-US" altLang="ja-JP" sz="1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</a:t>
            </a:r>
          </a:p>
          <a:p>
            <a:pPr marL="0" indent="0">
              <a:buNone/>
            </a:pPr>
            <a:endParaRPr lang="en-US" altLang="ja-JP" sz="80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8000" b="1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altLang="ja-JP" sz="66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64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55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　　</a:t>
            </a:r>
            <a:endParaRPr lang="en-US" altLang="ja-JP" sz="55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ja-JP" altLang="en-US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kern="0" dirty="0">
                <a:solidFill>
                  <a:srgbClr val="FF0000"/>
                </a:solidFill>
                <a:latin typeface="Helvetica" panose="020B0604020202020204" pitchFamily="34" charset="0"/>
                <a:ea typeface="メイリオ" panose="020B0604030504040204" pitchFamily="50" charset="-128"/>
                <a:cs typeface="Helvetica" panose="020B0604020202020204" pitchFamily="34" charset="0"/>
              </a:rPr>
              <a:t>         </a:t>
            </a:r>
          </a:p>
          <a:p>
            <a:pPr marL="0" lvl="0" indent="0">
              <a:buNone/>
            </a:pPr>
            <a:r>
              <a:rPr lang="ja-JP" altLang="en-US" sz="72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　　</a:t>
            </a:r>
            <a:endParaRPr lang="en-US" altLang="ja-JP" sz="72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altLang="ja-JP" sz="7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ja-JP" sz="7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lvl="0" indent="0">
              <a:buNone/>
            </a:pP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en-US" altLang="ja-JP" sz="3200" b="1" kern="0" dirty="0">
              <a:solidFill>
                <a:srgbClr val="FF0000"/>
              </a:solidFill>
              <a:latin typeface="Helvetica" panose="020B0604020202020204" pitchFamily="34" charset="0"/>
              <a:ea typeface="メイリオ" panose="020B0604030504040204" pitchFamily="50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　</a:t>
            </a:r>
            <a:r>
              <a:rPr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endParaRPr lang="ja-JP" altLang="en-US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A25230-8697-ADC1-0D0F-B0CAA9BE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77" y="4464996"/>
            <a:ext cx="5583675" cy="23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TC103090434[[fn=木版活字]]</Template>
  <TotalTime>15155</TotalTime>
  <Words>3806</Words>
  <Application>Microsoft Office PowerPoint</Application>
  <PresentationFormat>ワイド画面</PresentationFormat>
  <Paragraphs>1239</Paragraphs>
  <Slides>20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メイリオ</vt:lpstr>
      <vt:lpstr>游ゴシック</vt:lpstr>
      <vt:lpstr>Arial</vt:lpstr>
      <vt:lpstr>Calibri</vt:lpstr>
      <vt:lpstr>Calibri Light</vt:lpstr>
      <vt:lpstr>Helvetica</vt:lpstr>
      <vt:lpstr>Office テーマ</vt:lpstr>
      <vt:lpstr>源流の会</vt:lpstr>
      <vt:lpstr>昭和はあみだくじ　平成は巨大迷路</vt:lpstr>
      <vt:lpstr>ロータリーの変遷  </vt:lpstr>
      <vt:lpstr>ロータリーの変遷  </vt:lpstr>
      <vt:lpstr>国際ロータリーの変化(1)</vt:lpstr>
      <vt:lpstr>国際ロータリーの変化(2)</vt:lpstr>
      <vt:lpstr>国際ロータリーはどこへ向かっているのか</vt:lpstr>
      <vt:lpstr>   新たなロータリーモデル(クラブの多様性)</vt:lpstr>
      <vt:lpstr>新たなロータリーモデル(クラブの多様性)</vt:lpstr>
      <vt:lpstr>ロータリーの魅力の低下と会員数の減少　</vt:lpstr>
      <vt:lpstr>日本のロータリーの会員数の推移</vt:lpstr>
      <vt:lpstr>2680地区の現状　①減少する会員数</vt:lpstr>
      <vt:lpstr>2680地区の現状　②減少するクラブ数</vt:lpstr>
      <vt:lpstr>ロータリーを取り巻く二つの逆風</vt:lpstr>
      <vt:lpstr>社会的(所属)欲求の希薄化</vt:lpstr>
      <vt:lpstr>2050年、都道府県別人口の推移と増減率予測　</vt:lpstr>
      <vt:lpstr>地域社会の衰退</vt:lpstr>
      <vt:lpstr>価値観のアップデート(最新の状態へ更新する)　</vt:lpstr>
      <vt:lpstr>価値観のアップデート(最新の状態へ更新する)　</vt:lpstr>
      <vt:lpstr>おおらかに危機を乗り越えていこう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宗司 矢野</cp:lastModifiedBy>
  <cp:revision>1375</cp:revision>
  <cp:lastPrinted>2022-05-16T08:56:40Z</cp:lastPrinted>
  <dcterms:created xsi:type="dcterms:W3CDTF">2014-07-25T12:44:22Z</dcterms:created>
  <dcterms:modified xsi:type="dcterms:W3CDTF">2024-06-16T23:51:21Z</dcterms:modified>
</cp:coreProperties>
</file>